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1" r:id="rId2"/>
    <p:sldId id="452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79" r:id="rId30"/>
    <p:sldId id="480" r:id="rId31"/>
    <p:sldId id="481" r:id="rId32"/>
    <p:sldId id="482" r:id="rId33"/>
    <p:sldId id="483" r:id="rId34"/>
    <p:sldId id="484" r:id="rId35"/>
    <p:sldId id="485" r:id="rId36"/>
    <p:sldId id="486" r:id="rId37"/>
    <p:sldId id="487" r:id="rId38"/>
    <p:sldId id="488" r:id="rId39"/>
    <p:sldId id="489" r:id="rId40"/>
    <p:sldId id="490" r:id="rId41"/>
    <p:sldId id="491" r:id="rId42"/>
    <p:sldId id="492" r:id="rId43"/>
    <p:sldId id="493" r:id="rId44"/>
    <p:sldId id="494" r:id="rId45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125" d="100"/>
          <a:sy n="125" d="100"/>
        </p:scale>
        <p:origin x="41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C5105-52C6-4E17-B615-9178BCDDE242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005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5DC50-BA28-452F-8161-F5898970416B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34671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1B2A0-A46C-41D9-9F82-836751AFBFE3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85994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BEA04-98DB-4BB7-8282-3A7F09A3D2FD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79689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3AC3B-3F82-4480-9DDC-5F967DAE2F99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6034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6E72E-E176-42DD-855D-1FA615BC446C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464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C4A0E-B2F3-40C1-B6AE-75164D9FE4E8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95154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C329C-08CC-4E9E-8F0D-5C59183AB5C7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90311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922DC-9942-4C21-8F74-0831D81FEB09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54208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2811-14AC-463D-9531-6A8F09A24ED7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44644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B3902-7D9A-450E-9C0E-F50945F062D8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67345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323391F-4AC6-4BB5-8A23-60D24E745C4B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s-MX" altLang="es-MX" sz="4400" dirty="0" smtClean="0">
                <a:solidFill>
                  <a:schemeClr val="hlink"/>
                </a:solidFill>
              </a:rPr>
              <a:t>Programación básica en Lenguaje C</a:t>
            </a:r>
            <a:endParaRPr lang="es-ES" altLang="es-MX" sz="4400" dirty="0" smtClean="0">
              <a:solidFill>
                <a:schemeClr val="hlink"/>
              </a:solidFill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s-MX" altLang="es-MX" sz="3200" smtClean="0">
                <a:solidFill>
                  <a:schemeClr val="hlink"/>
                </a:solidFill>
              </a:rPr>
              <a:t>Clase 6</a:t>
            </a:r>
            <a:r>
              <a:rPr lang="es-ES" altLang="es-MX" sz="3200" dirty="0" smtClean="0">
                <a:solidFill>
                  <a:schemeClr val="hlink"/>
                </a:solidFill>
              </a:rPr>
              <a:t>	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6808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ES" altLang="es-MX" sz="3600" b="1" dirty="0"/>
              <a:t>Recursividad indirecta: funciones mutuamente </a:t>
            </a:r>
            <a:r>
              <a:rPr lang="es-ES" altLang="es-MX" sz="3600" b="1" dirty="0" smtClean="0"/>
              <a:t>recursivas</a:t>
            </a:r>
            <a:endParaRPr lang="es-ES" altLang="es-MX" sz="3600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1252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s-MX" sz="2400" dirty="0"/>
              <a:t>La recursividad indirecta se produce cuando una función llama a </a:t>
            </a:r>
            <a:r>
              <a:rPr lang="es-ES" altLang="es-MX" sz="2400" dirty="0" smtClean="0"/>
              <a:t>otra </a:t>
            </a:r>
            <a:r>
              <a:rPr lang="es-ES" altLang="es-MX" sz="2400" dirty="0"/>
              <a:t>que eventualmente </a:t>
            </a:r>
            <a:r>
              <a:rPr lang="es-ES" altLang="es-MX" sz="2400" dirty="0" smtClean="0"/>
              <a:t>terminará </a:t>
            </a:r>
            <a:r>
              <a:rPr lang="es-ES" altLang="es-MX" sz="2400" dirty="0"/>
              <a:t>llamando de nuevo a la primera </a:t>
            </a:r>
            <a:r>
              <a:rPr lang="es-ES" altLang="es-MX" sz="2400" dirty="0" smtClean="0"/>
              <a:t>función</a:t>
            </a:r>
            <a:endParaRPr lang="es-ES" altLang="es-MX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93306"/>
            <a:ext cx="6624736" cy="367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 smtClean="0"/>
              <a:t>Comparación de la recursión iteración</a:t>
            </a:r>
            <a:endParaRPr lang="es-ES" altLang="es-MX" sz="4000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altLang="es-MX" sz="2800" dirty="0"/>
              <a:t>La </a:t>
            </a:r>
            <a:r>
              <a:rPr lang="es-ES" altLang="es-MX" sz="2800" dirty="0" smtClean="0"/>
              <a:t>iteración</a:t>
            </a:r>
          </a:p>
          <a:p>
            <a:pPr lvl="1">
              <a:lnSpc>
                <a:spcPct val="90000"/>
              </a:lnSpc>
            </a:pPr>
            <a:r>
              <a:rPr lang="es-ES" altLang="es-MX" sz="2400" dirty="0"/>
              <a:t>U</a:t>
            </a:r>
            <a:r>
              <a:rPr lang="es-ES" altLang="es-MX" sz="2400" dirty="0" smtClean="0"/>
              <a:t>tiliza </a:t>
            </a:r>
            <a:r>
              <a:rPr lang="es-ES" altLang="es-MX" sz="2400" dirty="0"/>
              <a:t>una estructura </a:t>
            </a:r>
            <a:r>
              <a:rPr lang="es-ES" altLang="es-MX" sz="2400" dirty="0" smtClean="0"/>
              <a:t>repetitiva</a:t>
            </a:r>
          </a:p>
          <a:p>
            <a:pPr lvl="1">
              <a:lnSpc>
                <a:spcPct val="90000"/>
              </a:lnSpc>
            </a:pPr>
            <a:r>
              <a:rPr lang="es-ES" altLang="es-MX" sz="2400" dirty="0" smtClean="0"/>
              <a:t>Termina </a:t>
            </a:r>
            <a:r>
              <a:rPr lang="es-ES" altLang="es-MX" sz="2400" dirty="0"/>
              <a:t>cuando la condición del bucle no se </a:t>
            </a:r>
            <a:r>
              <a:rPr lang="es-ES" altLang="es-MX" sz="2400" dirty="0" smtClean="0"/>
              <a:t>cumple</a:t>
            </a:r>
          </a:p>
          <a:p>
            <a:pPr lvl="1">
              <a:lnSpc>
                <a:spcPct val="90000"/>
              </a:lnSpc>
            </a:pPr>
            <a:r>
              <a:rPr lang="es-ES" altLang="es-MX" sz="2400" dirty="0"/>
              <a:t>Un bucle infinito ocurre si la prueba o test de continuación de bucle nunca se vuelve falsa</a:t>
            </a:r>
            <a:endParaRPr lang="es-ES" altLang="es-MX" sz="2400" dirty="0" smtClean="0"/>
          </a:p>
          <a:p>
            <a:pPr>
              <a:lnSpc>
                <a:spcPct val="90000"/>
              </a:lnSpc>
            </a:pPr>
            <a:r>
              <a:rPr lang="es-ES" altLang="es-MX" sz="2800" dirty="0"/>
              <a:t>L</a:t>
            </a:r>
            <a:r>
              <a:rPr lang="es-ES" altLang="es-MX" sz="2800" dirty="0" smtClean="0"/>
              <a:t>a recursión</a:t>
            </a:r>
          </a:p>
          <a:p>
            <a:pPr lvl="1">
              <a:lnSpc>
                <a:spcPct val="90000"/>
              </a:lnSpc>
            </a:pPr>
            <a:r>
              <a:rPr lang="es-ES" altLang="es-MX" sz="2400" dirty="0" smtClean="0"/>
              <a:t>Utiliza </a:t>
            </a:r>
            <a:r>
              <a:rPr lang="es-ES" altLang="es-MX" sz="2400" dirty="0"/>
              <a:t>una estructura de </a:t>
            </a:r>
            <a:r>
              <a:rPr lang="es-ES" altLang="es-MX" sz="2400" dirty="0" smtClean="0"/>
              <a:t>selección</a:t>
            </a:r>
          </a:p>
          <a:p>
            <a:pPr lvl="1">
              <a:lnSpc>
                <a:spcPct val="90000"/>
              </a:lnSpc>
            </a:pPr>
            <a:r>
              <a:rPr lang="es-ES" altLang="es-MX" sz="2400" dirty="0" smtClean="0"/>
              <a:t>Termina </a:t>
            </a:r>
            <a:r>
              <a:rPr lang="es-ES" altLang="es-MX" sz="2400" dirty="0"/>
              <a:t>cuando se reconoce un caso </a:t>
            </a:r>
            <a:r>
              <a:rPr lang="es-ES" altLang="es-MX" sz="2400" dirty="0" smtClean="0"/>
              <a:t>base</a:t>
            </a:r>
          </a:p>
          <a:p>
            <a:pPr lvl="1">
              <a:lnSpc>
                <a:spcPct val="90000"/>
              </a:lnSpc>
            </a:pPr>
            <a:r>
              <a:rPr lang="es-ES" altLang="es-MX" sz="2400" dirty="0"/>
              <a:t>Una recursión infinita ocurre si la etapa de recursión no reduce el problema en cada ocasión de modo que converja sobre el caso base o condición de salida</a:t>
            </a:r>
            <a:r>
              <a:rPr lang="es-ES" altLang="es-MX" sz="2400" dirty="0" smtClean="0"/>
              <a:t> </a:t>
            </a:r>
            <a:endParaRPr lang="es-ES" altLang="es-MX" sz="2400" dirty="0"/>
          </a:p>
        </p:txBody>
      </p:sp>
    </p:spTree>
    <p:extLst>
      <p:ext uri="{BB962C8B-B14F-4D97-AF65-F5344CB8AC3E}">
        <p14:creationId xmlns:p14="http://schemas.microsoft.com/office/powerpoint/2010/main" val="25989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dirty="0" smtClean="0"/>
              <a:t>Desventajas de la recursión</a:t>
            </a:r>
            <a:endParaRPr lang="es-ES" altLang="es-MX" sz="4000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MX" sz="2800" dirty="0"/>
              <a:t>Se invoca repetidamente al mecanismo de llamadas a funciones y en consecuencia se necesita un tiempo suplementario para realizar cada </a:t>
            </a:r>
            <a:r>
              <a:rPr lang="es-ES" altLang="es-MX" sz="2800" dirty="0" smtClean="0"/>
              <a:t>llamada</a:t>
            </a:r>
          </a:p>
          <a:p>
            <a:pPr lvl="1"/>
            <a:r>
              <a:rPr lang="es-ES" altLang="es-MX" sz="2400" dirty="0" smtClean="0"/>
              <a:t>Tiempo </a:t>
            </a:r>
            <a:r>
              <a:rPr lang="es-ES" altLang="es-MX" sz="2400" dirty="0"/>
              <a:t>de </a:t>
            </a:r>
            <a:r>
              <a:rPr lang="es-ES" altLang="es-MX" sz="2400" dirty="0" smtClean="0"/>
              <a:t>procesador</a:t>
            </a:r>
            <a:endParaRPr lang="es-ES" altLang="es-MX" sz="2400" dirty="0"/>
          </a:p>
          <a:p>
            <a:r>
              <a:rPr lang="es-ES" altLang="es-MX" sz="2800" dirty="0"/>
              <a:t>Cada llamada recursiva produce que se realice una nueva creación y copia de las variables de la </a:t>
            </a:r>
            <a:r>
              <a:rPr lang="es-ES" altLang="es-MX" sz="2800" dirty="0" smtClean="0"/>
              <a:t>función</a:t>
            </a:r>
          </a:p>
          <a:p>
            <a:pPr lvl="1"/>
            <a:r>
              <a:rPr lang="es-ES" altLang="es-MX" sz="2400" dirty="0"/>
              <a:t>E</a:t>
            </a:r>
            <a:r>
              <a:rPr lang="es-ES" altLang="es-MX" sz="2400" dirty="0" smtClean="0"/>
              <a:t>spacio </a:t>
            </a:r>
            <a:r>
              <a:rPr lang="es-ES" altLang="es-MX" sz="2400" dirty="0"/>
              <a:t>de memoria</a:t>
            </a:r>
          </a:p>
        </p:txBody>
      </p:sp>
    </p:spTree>
    <p:extLst>
      <p:ext uri="{BB962C8B-B14F-4D97-AF65-F5344CB8AC3E}">
        <p14:creationId xmlns:p14="http://schemas.microsoft.com/office/powerpoint/2010/main" val="17868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/>
              <a:t>¿Cuáles son las razones para elegir la recursión?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MX" dirty="0"/>
              <a:t>Existen numerosos problemas complejos que poseen naturaleza recursiva </a:t>
            </a:r>
            <a:r>
              <a:rPr lang="es-ES" altLang="es-MX" dirty="0" smtClean="0"/>
              <a:t>y </a:t>
            </a:r>
            <a:r>
              <a:rPr lang="es-ES" altLang="es-MX" dirty="0"/>
              <a:t>en </a:t>
            </a:r>
            <a:r>
              <a:rPr lang="es-ES" altLang="es-MX" dirty="0" smtClean="0"/>
              <a:t>consecuencia </a:t>
            </a:r>
            <a:r>
              <a:rPr lang="es-ES" altLang="es-MX" dirty="0"/>
              <a:t>son más fáciles de implementar con algoritmos de este </a:t>
            </a:r>
            <a:r>
              <a:rPr lang="es-ES" altLang="es-MX" dirty="0" smtClean="0"/>
              <a:t>tipo</a:t>
            </a:r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36964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82637"/>
          </a:xfrm>
        </p:spPr>
        <p:txBody>
          <a:bodyPr/>
          <a:lstStyle/>
          <a:p>
            <a:r>
              <a:rPr lang="es-ES" altLang="es-MX" sz="3600" b="1" dirty="0" smtClean="0"/>
              <a:t>¿Cuándo usar iteración o recursión?</a:t>
            </a:r>
            <a:endParaRPr lang="es-ES" altLang="es-MX" sz="3600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10445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altLang="es-MX" sz="2400" dirty="0"/>
              <a:t>Considérese una solución recursiva solo cuando una solución iterativa sencilla no sea </a:t>
            </a:r>
            <a:r>
              <a:rPr lang="es-ES" altLang="es-MX" sz="2400" dirty="0" smtClean="0"/>
              <a:t>posible</a:t>
            </a:r>
            <a:endParaRPr lang="es-ES" altLang="es-MX" sz="2400" dirty="0"/>
          </a:p>
          <a:p>
            <a:pPr>
              <a:lnSpc>
                <a:spcPct val="80000"/>
              </a:lnSpc>
            </a:pPr>
            <a:r>
              <a:rPr lang="es-ES" altLang="es-MX" sz="2400" dirty="0"/>
              <a:t>Utilícese una solución recursiva solo cuando la ejecución y eficiencia de la memoria de la solución este dentro de límites aceptables considerando las limitaciones del </a:t>
            </a:r>
            <a:r>
              <a:rPr lang="es-ES" altLang="es-MX" sz="2400" dirty="0" smtClean="0"/>
              <a:t>sistema</a:t>
            </a:r>
            <a:endParaRPr lang="es-ES" altLang="es-MX" sz="2400" dirty="0"/>
          </a:p>
          <a:p>
            <a:pPr>
              <a:lnSpc>
                <a:spcPct val="80000"/>
              </a:lnSpc>
            </a:pPr>
            <a:r>
              <a:rPr lang="es-ES" altLang="es-MX" sz="2400" dirty="0"/>
              <a:t>Si son posibles las dos </a:t>
            </a:r>
            <a:r>
              <a:rPr lang="es-ES" altLang="es-MX" sz="2400" dirty="0" smtClean="0"/>
              <a:t>soluciones </a:t>
            </a:r>
            <a:r>
              <a:rPr lang="es-ES" altLang="es-MX" sz="2400" dirty="0"/>
              <a:t>la </a:t>
            </a:r>
            <a:r>
              <a:rPr lang="es-ES" altLang="es-MX" sz="2400" dirty="0" smtClean="0"/>
              <a:t>recursiva </a:t>
            </a:r>
            <a:r>
              <a:rPr lang="es-ES" altLang="es-MX" sz="2400" dirty="0"/>
              <a:t>siempre requerirá más tiempo y espacio debido a las llamadas adiciónales a las </a:t>
            </a:r>
            <a:r>
              <a:rPr lang="es-ES" altLang="es-MX" sz="2400" dirty="0" smtClean="0"/>
              <a:t>funciones</a:t>
            </a:r>
            <a:endParaRPr lang="es-ES" altLang="es-MX" sz="2400" dirty="0"/>
          </a:p>
          <a:p>
            <a:pPr>
              <a:lnSpc>
                <a:spcPct val="80000"/>
              </a:lnSpc>
            </a:pPr>
            <a:r>
              <a:rPr lang="es-ES" altLang="es-MX" sz="2400" dirty="0" smtClean="0"/>
              <a:t>La </a:t>
            </a:r>
            <a:r>
              <a:rPr lang="es-ES" altLang="es-MX" sz="2400" dirty="0"/>
              <a:t>recursión conduce </a:t>
            </a:r>
            <a:r>
              <a:rPr lang="es-ES" altLang="es-MX" sz="2400" dirty="0" smtClean="0"/>
              <a:t>a </a:t>
            </a:r>
            <a:r>
              <a:rPr lang="es-ES" altLang="es-MX" sz="2400" dirty="0"/>
              <a:t>soluciones que son mucho más fiables de leer y comprender que su correspondiente </a:t>
            </a:r>
            <a:r>
              <a:rPr lang="es-ES" altLang="es-MX" sz="2400" dirty="0" smtClean="0"/>
              <a:t>iterativa</a:t>
            </a:r>
            <a:endParaRPr lang="es-ES" altLang="es-MX" sz="2400" dirty="0"/>
          </a:p>
        </p:txBody>
      </p:sp>
    </p:spTree>
    <p:extLst>
      <p:ext uri="{BB962C8B-B14F-4D97-AF65-F5344CB8AC3E}">
        <p14:creationId xmlns:p14="http://schemas.microsoft.com/office/powerpoint/2010/main" val="16275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 smtClean="0"/>
              <a:t>Arreglos</a:t>
            </a:r>
            <a:endParaRPr lang="es-ES" altLang="es-MX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692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altLang="es-MX" sz="2400" dirty="0"/>
              <a:t>Un </a:t>
            </a:r>
            <a:r>
              <a:rPr lang="es-ES" altLang="es-MX" sz="2400" dirty="0" smtClean="0"/>
              <a:t>arreglo </a:t>
            </a:r>
            <a:r>
              <a:rPr lang="es-ES" altLang="es-MX" sz="2400" dirty="0"/>
              <a:t>es una secuencia de datos del mismo </a:t>
            </a:r>
            <a:r>
              <a:rPr lang="es-ES" altLang="es-MX" sz="2400" dirty="0" smtClean="0"/>
              <a:t>tipo</a:t>
            </a:r>
            <a:endParaRPr lang="es-ES" altLang="es-MX" sz="2400" dirty="0"/>
          </a:p>
          <a:p>
            <a:pPr>
              <a:lnSpc>
                <a:spcPct val="80000"/>
              </a:lnSpc>
            </a:pPr>
            <a:r>
              <a:rPr lang="es-ES" altLang="es-MX" sz="2400" dirty="0"/>
              <a:t>Los datos se llaman elementos del arreglo y se numeran consecutivamente </a:t>
            </a:r>
            <a:r>
              <a:rPr lang="es-ES" altLang="es-MX" sz="2400" dirty="0" smtClean="0"/>
              <a:t>a partir de 0 </a:t>
            </a:r>
            <a:endParaRPr lang="es-ES" altLang="es-MX" sz="2400" dirty="0"/>
          </a:p>
          <a:p>
            <a:pPr>
              <a:lnSpc>
                <a:spcPct val="80000"/>
              </a:lnSpc>
            </a:pPr>
            <a:r>
              <a:rPr lang="es-ES" altLang="es-MX" sz="2400" dirty="0"/>
              <a:t>El tipo de elementos almacenados en el arreglo puede ser cualquier tipo de dato de </a:t>
            </a:r>
            <a:r>
              <a:rPr lang="es-ES" altLang="es-MX" sz="2400" dirty="0" smtClean="0"/>
              <a:t>C </a:t>
            </a:r>
            <a:r>
              <a:rPr lang="es-ES" altLang="es-MX" sz="2400" dirty="0"/>
              <a:t>incluyendo estructuras definidas por el </a:t>
            </a:r>
            <a:r>
              <a:rPr lang="es-ES" altLang="es-MX" sz="2400" dirty="0" smtClean="0"/>
              <a:t>usuario</a:t>
            </a:r>
            <a:endParaRPr lang="es-ES" altLang="es-MX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3825875"/>
            <a:ext cx="57340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s-MX" altLang="es-MX" dirty="0"/>
              <a:t>Arreglos de </a:t>
            </a:r>
            <a:r>
              <a:rPr lang="es-MX" altLang="es-MX" dirty="0" smtClean="0"/>
              <a:t>caracteres</a:t>
            </a:r>
            <a:endParaRPr lang="es-ES" altLang="es-MX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2670" y="1015859"/>
            <a:ext cx="8229600" cy="104498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altLang="es-MX" sz="2400" dirty="0" smtClean="0"/>
              <a:t>Funcionan </a:t>
            </a:r>
            <a:r>
              <a:rPr lang="es-ES" altLang="es-MX" sz="2400" dirty="0"/>
              <a:t>de igual forma que los arreglos </a:t>
            </a:r>
            <a:r>
              <a:rPr lang="es-ES" altLang="es-MX" sz="2400" dirty="0" smtClean="0"/>
              <a:t>numéricos</a:t>
            </a:r>
          </a:p>
          <a:p>
            <a:pPr lvl="1">
              <a:lnSpc>
                <a:spcPct val="80000"/>
              </a:lnSpc>
            </a:pPr>
            <a:r>
              <a:rPr lang="es-ES" altLang="es-MX" sz="2000" dirty="0" smtClean="0"/>
              <a:t>Cada </a:t>
            </a:r>
            <a:r>
              <a:rPr lang="es-ES" altLang="es-MX" sz="2000" dirty="0"/>
              <a:t>carácter ocupa normalmente un </a:t>
            </a:r>
            <a:r>
              <a:rPr lang="es-ES" altLang="es-MX" sz="2000" dirty="0" smtClean="0"/>
              <a:t>byte</a:t>
            </a:r>
          </a:p>
          <a:p>
            <a:pPr lvl="1">
              <a:lnSpc>
                <a:spcPct val="80000"/>
              </a:lnSpc>
            </a:pPr>
            <a:r>
              <a:rPr lang="es-ES" altLang="es-MX" sz="2000" dirty="0" smtClean="0"/>
              <a:t>Se inserta un último carácter (nulo) para indicar fin de cadena</a:t>
            </a:r>
            <a:endParaRPr lang="es-ES" altLang="es-MX" sz="2000" dirty="0"/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95978"/>
            <a:ext cx="5040560" cy="441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1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Programa52.c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programa se muestra directamente en el ambiente de </a:t>
            </a:r>
            <a:r>
              <a:rPr lang="es-MX" dirty="0" smtClean="0"/>
              <a:t>desarrollo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78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1329"/>
          </a:xfrm>
        </p:spPr>
        <p:txBody>
          <a:bodyPr/>
          <a:lstStyle/>
          <a:p>
            <a:r>
              <a:rPr lang="es-ES" altLang="es-MX" sz="4000" b="1" dirty="0" smtClean="0"/>
              <a:t>Arreglo como parámetros</a:t>
            </a:r>
            <a:endParaRPr lang="es-ES" altLang="es-MX" sz="400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21692"/>
            <a:ext cx="8229600" cy="1181100"/>
          </a:xfrm>
        </p:spPr>
        <p:txBody>
          <a:bodyPr/>
          <a:lstStyle/>
          <a:p>
            <a:r>
              <a:rPr lang="es-ES" altLang="es-MX" dirty="0"/>
              <a:t>En C todos los arreglos se pasan por referencia (dirección</a:t>
            </a:r>
            <a:r>
              <a:rPr lang="es-ES" altLang="es-MX" dirty="0" smtClean="0"/>
              <a:t>)</a:t>
            </a:r>
            <a:endParaRPr lang="es-ES" altLang="es-MX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88517"/>
            <a:ext cx="7271815" cy="3783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25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Programa53.c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programa se muestra directamente en el ambiente de </a:t>
            </a:r>
            <a:r>
              <a:rPr lang="es-MX" dirty="0" smtClean="0"/>
              <a:t>desarrollo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61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/>
              <a:t>Sentencias break y </a:t>
            </a:r>
            <a:r>
              <a:rPr lang="es-ES" altLang="es-MX" b="1" dirty="0" err="1" smtClean="0"/>
              <a:t>continue</a:t>
            </a:r>
            <a:endParaRPr lang="es-ES" altLang="es-MX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s-MX" sz="2400" dirty="0"/>
              <a:t>La sentencia break termina la ejecución de un </a:t>
            </a:r>
            <a:r>
              <a:rPr lang="es-ES" altLang="es-MX" sz="2400" dirty="0" smtClean="0"/>
              <a:t>bucle y </a:t>
            </a:r>
            <a:r>
              <a:rPr lang="es-ES" altLang="es-MX" sz="2400" dirty="0"/>
              <a:t>de una sentencia </a:t>
            </a:r>
            <a:r>
              <a:rPr lang="es-ES" altLang="es-MX" sz="2400" dirty="0" err="1" smtClean="0"/>
              <a:t>switch</a:t>
            </a:r>
            <a:endParaRPr lang="es-ES" altLang="es-MX" sz="2400" dirty="0" smtClean="0"/>
          </a:p>
          <a:p>
            <a:pPr>
              <a:lnSpc>
                <a:spcPct val="90000"/>
              </a:lnSpc>
            </a:pPr>
            <a:r>
              <a:rPr lang="es-ES" altLang="es-MX" sz="2400" dirty="0"/>
              <a:t>La sentencia </a:t>
            </a:r>
            <a:r>
              <a:rPr lang="es-ES" altLang="es-MX" sz="2400" dirty="0" err="1"/>
              <a:t>continue</a:t>
            </a:r>
            <a:r>
              <a:rPr lang="es-ES" altLang="es-MX" sz="2400" dirty="0"/>
              <a:t> hace que la ejecución de un bucle vuelva a la cabecera del </a:t>
            </a:r>
            <a:r>
              <a:rPr lang="es-ES" altLang="es-MX" sz="2400" dirty="0" smtClean="0"/>
              <a:t>bucle</a:t>
            </a:r>
          </a:p>
          <a:p>
            <a:pPr>
              <a:lnSpc>
                <a:spcPct val="90000"/>
              </a:lnSpc>
            </a:pPr>
            <a:endParaRPr lang="es-ES" altLang="es-MX" sz="2400" dirty="0"/>
          </a:p>
        </p:txBody>
      </p:sp>
    </p:spTree>
    <p:extLst>
      <p:ext uri="{BB962C8B-B14F-4D97-AF65-F5344CB8AC3E}">
        <p14:creationId xmlns:p14="http://schemas.microsoft.com/office/powerpoint/2010/main" val="27900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Programa54.c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495" y="1600200"/>
            <a:ext cx="798901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 smtClean="0"/>
              <a:t>Arreglos multidimensionales</a:t>
            </a:r>
            <a:endParaRPr lang="es-ES" altLang="es-MX" sz="4000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altLang="es-MX" sz="2400" dirty="0"/>
              <a:t>Los arreglos vistos anteriormente se conocen como arreglos </a:t>
            </a:r>
            <a:r>
              <a:rPr lang="es-ES" altLang="es-MX" sz="2400" dirty="0" smtClean="0"/>
              <a:t>unidimensionales y se </a:t>
            </a:r>
            <a:r>
              <a:rPr lang="es-ES" altLang="es-MX" sz="2400" dirty="0"/>
              <a:t>caracterizan por tener un solo </a:t>
            </a:r>
            <a:r>
              <a:rPr lang="es-ES" altLang="es-MX" sz="2400" dirty="0" smtClean="0"/>
              <a:t>subíndice</a:t>
            </a:r>
          </a:p>
          <a:p>
            <a:pPr lvl="1">
              <a:lnSpc>
                <a:spcPct val="90000"/>
              </a:lnSpc>
            </a:pPr>
            <a:r>
              <a:rPr lang="es-ES" altLang="es-MX" sz="2000" dirty="0" smtClean="0"/>
              <a:t>Listas</a:t>
            </a:r>
            <a:endParaRPr lang="es-ES" altLang="es-MX" sz="2000" dirty="0"/>
          </a:p>
          <a:p>
            <a:pPr>
              <a:lnSpc>
                <a:spcPct val="90000"/>
              </a:lnSpc>
            </a:pPr>
            <a:r>
              <a:rPr lang="es-ES" altLang="es-MX" sz="2400" dirty="0"/>
              <a:t>Los arreglos multidimensionales son aquellos que tienen más de una </a:t>
            </a:r>
            <a:r>
              <a:rPr lang="es-ES" altLang="es-MX" sz="2400" dirty="0" smtClean="0"/>
              <a:t>dimensión</a:t>
            </a:r>
          </a:p>
          <a:p>
            <a:pPr lvl="1">
              <a:lnSpc>
                <a:spcPct val="90000"/>
              </a:lnSpc>
            </a:pPr>
            <a:r>
              <a:rPr lang="es-ES" altLang="es-MX" sz="2000" dirty="0" smtClean="0"/>
              <a:t>Tablas</a:t>
            </a:r>
          </a:p>
          <a:p>
            <a:pPr lvl="1">
              <a:lnSpc>
                <a:spcPct val="90000"/>
              </a:lnSpc>
            </a:pPr>
            <a:r>
              <a:rPr lang="es-ES" altLang="es-MX" sz="2000" dirty="0" smtClean="0"/>
              <a:t>Matrices</a:t>
            </a:r>
          </a:p>
          <a:p>
            <a:pPr>
              <a:lnSpc>
                <a:spcPct val="90000"/>
              </a:lnSpc>
            </a:pPr>
            <a:r>
              <a:rPr lang="es-ES" altLang="es-MX" sz="2400" dirty="0" smtClean="0"/>
              <a:t>Es posible crear arreglos de tantas dimensiones como requieran sus aplicaciones</a:t>
            </a:r>
          </a:p>
          <a:p>
            <a:pPr lvl="1">
              <a:lnSpc>
                <a:spcPct val="90000"/>
              </a:lnSpc>
            </a:pPr>
            <a:r>
              <a:rPr lang="es-ES" altLang="es-MX" sz="2000" dirty="0" err="1" smtClean="0"/>
              <a:t>Hipermatrices</a:t>
            </a:r>
            <a:endParaRPr lang="es-ES" altLang="es-MX" sz="2000" dirty="0"/>
          </a:p>
        </p:txBody>
      </p:sp>
    </p:spTree>
    <p:extLst>
      <p:ext uri="{BB962C8B-B14F-4D97-AF65-F5344CB8AC3E}">
        <p14:creationId xmlns:p14="http://schemas.microsoft.com/office/powerpoint/2010/main" val="79514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706090"/>
          </a:xfrm>
        </p:spPr>
        <p:txBody>
          <a:bodyPr/>
          <a:lstStyle/>
          <a:p>
            <a:r>
              <a:rPr lang="es-MX" dirty="0" smtClean="0"/>
              <a:t>Programa55.c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980728"/>
            <a:ext cx="5904656" cy="572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/>
              <a:t>Inicialización de arreglos </a:t>
            </a:r>
            <a:r>
              <a:rPr lang="es-ES" altLang="es-MX" sz="4000" b="1" dirty="0" smtClean="0"/>
              <a:t>multidimensionales</a:t>
            </a:r>
            <a:endParaRPr lang="es-ES" altLang="es-MX" sz="4000" b="1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700808"/>
            <a:ext cx="762590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/>
              <a:t>Arreglos de más de dos </a:t>
            </a:r>
            <a:r>
              <a:rPr lang="es-ES" altLang="es-MX" sz="4000" b="1" dirty="0" smtClean="0"/>
              <a:t>dimensiones</a:t>
            </a:r>
            <a:endParaRPr lang="es-ES" altLang="es-MX" sz="4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700808"/>
            <a:ext cx="4608512" cy="422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3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 smtClean="0"/>
              <a:t>Direcciones de memoria</a:t>
            </a:r>
            <a:endParaRPr lang="es-ES" altLang="es-MX" b="1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4822" y="1417638"/>
            <a:ext cx="7848872" cy="24517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s-MX" dirty="0"/>
              <a:t>Cuando </a:t>
            </a:r>
            <a:r>
              <a:rPr lang="es-ES" altLang="es-MX" dirty="0" smtClean="0"/>
              <a:t>se declara una variable </a:t>
            </a:r>
            <a:r>
              <a:rPr lang="es-ES" altLang="es-MX" dirty="0"/>
              <a:t>se asocian tres atributos </a:t>
            </a:r>
            <a:r>
              <a:rPr lang="es-ES" altLang="es-MX" dirty="0" smtClean="0"/>
              <a:t>fundamentales:</a:t>
            </a:r>
          </a:p>
          <a:p>
            <a:pPr lvl="1">
              <a:lnSpc>
                <a:spcPct val="90000"/>
              </a:lnSpc>
            </a:pPr>
            <a:r>
              <a:rPr lang="es-ES" altLang="es-MX" dirty="0" smtClean="0"/>
              <a:t>Nombre</a:t>
            </a:r>
          </a:p>
          <a:p>
            <a:pPr lvl="1">
              <a:lnSpc>
                <a:spcPct val="90000"/>
              </a:lnSpc>
            </a:pPr>
            <a:r>
              <a:rPr lang="es-ES" altLang="es-MX" dirty="0" smtClean="0"/>
              <a:t>Tipo</a:t>
            </a:r>
          </a:p>
          <a:p>
            <a:pPr lvl="1">
              <a:lnSpc>
                <a:spcPct val="90000"/>
              </a:lnSpc>
            </a:pPr>
            <a:r>
              <a:rPr lang="es-ES" altLang="es-MX" dirty="0"/>
              <a:t>D</a:t>
            </a:r>
            <a:r>
              <a:rPr lang="es-ES" altLang="es-MX" dirty="0" smtClean="0"/>
              <a:t>irección </a:t>
            </a:r>
            <a:r>
              <a:rPr lang="es-ES" altLang="es-MX" dirty="0"/>
              <a:t>en </a:t>
            </a:r>
            <a:r>
              <a:rPr lang="es-ES" altLang="es-MX" dirty="0" smtClean="0"/>
              <a:t>memoria</a:t>
            </a:r>
            <a:endParaRPr lang="es-ES" altLang="es-MX" b="1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81" y="4393469"/>
            <a:ext cx="3286753" cy="178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90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/>
              <a:t>C</a:t>
            </a:r>
            <a:r>
              <a:rPr lang="es-ES" altLang="es-MX" b="1" dirty="0" smtClean="0"/>
              <a:t>oncepto de apuntador</a:t>
            </a:r>
            <a:endParaRPr lang="es-ES" altLang="es-MX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s-MX" sz="2000" dirty="0" smtClean="0"/>
              <a:t>Un </a:t>
            </a:r>
            <a:r>
              <a:rPr lang="es-ES" altLang="es-MX" sz="2000" dirty="0"/>
              <a:t>apuntador es </a:t>
            </a:r>
            <a:r>
              <a:rPr lang="es-ES" altLang="es-MX" sz="2000" dirty="0" smtClean="0"/>
              <a:t>una variable que guarda una dirección </a:t>
            </a:r>
            <a:r>
              <a:rPr lang="es-ES" altLang="es-MX" sz="2000" dirty="0"/>
              <a:t>de </a:t>
            </a:r>
            <a:r>
              <a:rPr lang="es-ES" altLang="es-MX" sz="2000" dirty="0" smtClean="0"/>
              <a:t>memoria</a:t>
            </a:r>
            <a:endParaRPr lang="es-ES" altLang="es-MX" sz="2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04864"/>
            <a:ext cx="6027365" cy="354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Apuntadores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Operador de </a:t>
            </a:r>
            <a:r>
              <a:rPr lang="es-MX" dirty="0" err="1" smtClean="0"/>
              <a:t>indirección</a:t>
            </a:r>
            <a:r>
              <a:rPr lang="es-MX" dirty="0" smtClean="0"/>
              <a:t> (*)</a:t>
            </a:r>
          </a:p>
          <a:p>
            <a:pPr lvl="1"/>
            <a:r>
              <a:rPr lang="es-MX" dirty="0" smtClean="0"/>
              <a:t>Este operador accede a un valor indirectamente a través de un apuntador</a:t>
            </a:r>
          </a:p>
          <a:p>
            <a:r>
              <a:rPr lang="es-MX" dirty="0" smtClean="0"/>
              <a:t>Operador de dirección-de (&amp;)</a:t>
            </a:r>
          </a:p>
          <a:p>
            <a:pPr lvl="1"/>
            <a:r>
              <a:rPr lang="es-MX" dirty="0" smtClean="0"/>
              <a:t>Este operador da la dirección de su operando</a:t>
            </a:r>
          </a:p>
          <a:p>
            <a:pPr lvl="1"/>
            <a:r>
              <a:rPr lang="es-MX" dirty="0" smtClean="0"/>
              <a:t>No se puede aplicar a campos de bits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779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Programa56.c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620" y="1415326"/>
            <a:ext cx="6840760" cy="499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5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 smtClean="0"/>
              <a:t>Precaución</a:t>
            </a:r>
            <a:endParaRPr lang="es-ES" altLang="es-MX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4048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s-MX" dirty="0"/>
              <a:t>Es un error asignar un </a:t>
            </a:r>
            <a:r>
              <a:rPr lang="es-ES" altLang="es-MX" dirty="0" smtClean="0"/>
              <a:t>valor </a:t>
            </a:r>
            <a:r>
              <a:rPr lang="es-ES" altLang="es-MX" dirty="0"/>
              <a:t>a un contenido de una variable apuntador si previamente no se ha inicializado con la dirección de una </a:t>
            </a:r>
            <a:r>
              <a:rPr lang="es-ES" altLang="es-MX" dirty="0" smtClean="0"/>
              <a:t>variable </a:t>
            </a:r>
            <a:r>
              <a:rPr lang="es-ES" altLang="es-MX" dirty="0"/>
              <a:t>o bien se le ha asignado dinámicamente </a:t>
            </a:r>
            <a:r>
              <a:rPr lang="es-ES" altLang="es-MX" dirty="0" smtClean="0"/>
              <a:t>memoria</a:t>
            </a:r>
            <a:endParaRPr lang="es-ES" alt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187628"/>
            <a:ext cx="7017055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Programa48.c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8" y="1417637"/>
            <a:ext cx="5328592" cy="45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7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/>
              <a:t>Precaución</a:t>
            </a:r>
            <a:endParaRPr lang="es-ES" altLang="es-MX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27584" y="1417638"/>
            <a:ext cx="8003232" cy="2305521"/>
          </a:xfrm>
        </p:spPr>
        <p:txBody>
          <a:bodyPr/>
          <a:lstStyle/>
          <a:p>
            <a:r>
              <a:rPr lang="es-ES" altLang="es-MX" dirty="0"/>
              <a:t>Los apuntadores se enlazan a tipos de datos </a:t>
            </a:r>
            <a:r>
              <a:rPr lang="es-ES" altLang="es-MX" dirty="0" smtClean="0"/>
              <a:t>específicos </a:t>
            </a:r>
            <a:r>
              <a:rPr lang="es-ES" altLang="es-MX" dirty="0"/>
              <a:t>de modo que C </a:t>
            </a:r>
            <a:r>
              <a:rPr lang="es-ES" altLang="es-MX" dirty="0" smtClean="0"/>
              <a:t>verificará </a:t>
            </a:r>
            <a:r>
              <a:rPr lang="es-ES" altLang="es-MX" dirty="0"/>
              <a:t>si se asigna la dirección de un tipo de dato al tipo correcto de </a:t>
            </a:r>
            <a:r>
              <a:rPr lang="es-ES" altLang="es-MX" dirty="0" smtClean="0"/>
              <a:t>apuntador</a:t>
            </a:r>
            <a:endParaRPr lang="es-ES" alt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75" y="3723159"/>
            <a:ext cx="55054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 smtClean="0"/>
              <a:t>Apuntador NULL</a:t>
            </a:r>
            <a:endParaRPr lang="es-ES" altLang="es-MX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MX" dirty="0"/>
              <a:t>Un apuntador no </a:t>
            </a:r>
            <a:r>
              <a:rPr lang="es-ES" altLang="es-MX" dirty="0" smtClean="0"/>
              <a:t>inicializado </a:t>
            </a:r>
            <a:r>
              <a:rPr lang="es-ES" altLang="es-MX" dirty="0"/>
              <a:t>tiene un valor aleatorio hasta que se inicializa el </a:t>
            </a:r>
            <a:r>
              <a:rPr lang="es-ES" altLang="es-MX" dirty="0" smtClean="0"/>
              <a:t>apuntador</a:t>
            </a:r>
          </a:p>
          <a:p>
            <a:pPr lvl="1"/>
            <a:r>
              <a:rPr lang="es-ES" altLang="es-MX" dirty="0" smtClean="0"/>
              <a:t>No </a:t>
            </a:r>
            <a:r>
              <a:rPr lang="es-ES" altLang="es-MX" dirty="0"/>
              <a:t>apunta a ninguna parte en </a:t>
            </a:r>
            <a:r>
              <a:rPr lang="es-ES" altLang="es-MX" dirty="0" smtClean="0"/>
              <a:t>particular</a:t>
            </a:r>
          </a:p>
          <a:p>
            <a:r>
              <a:rPr lang="es-ES" altLang="es-MX" dirty="0" smtClean="0"/>
              <a:t>El valor NULL </a:t>
            </a:r>
            <a:r>
              <a:rPr lang="es-ES" altLang="es-MX" dirty="0"/>
              <a:t>s</a:t>
            </a:r>
            <a:r>
              <a:rPr lang="es-ES" altLang="es-MX" dirty="0" smtClean="0"/>
              <a:t>e </a:t>
            </a:r>
            <a:r>
              <a:rPr lang="es-ES" altLang="es-MX" dirty="0"/>
              <a:t>utiliza para proporcionar a un programa un medio de conocer cuando una variable apuntador no direcciona a un dato </a:t>
            </a:r>
            <a:r>
              <a:rPr lang="es-ES" altLang="es-MX" dirty="0" smtClean="0"/>
              <a:t>valido</a:t>
            </a:r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298670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 smtClean="0"/>
              <a:t>Apuntador </a:t>
            </a:r>
            <a:r>
              <a:rPr lang="es-ES" altLang="es-MX" b="1" dirty="0" err="1" smtClean="0"/>
              <a:t>void</a:t>
            </a:r>
            <a:endParaRPr lang="es-ES" altLang="es-MX" b="1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9"/>
            <a:ext cx="8229600" cy="251541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s-MX" dirty="0"/>
              <a:t>En C se puede declarar un apuntador de modo que apunte a cualquier tipo de </a:t>
            </a:r>
            <a:r>
              <a:rPr lang="es-ES" altLang="es-MX" dirty="0" smtClean="0"/>
              <a:t>dato</a:t>
            </a:r>
            <a:endParaRPr lang="es-ES" altLang="es-MX" dirty="0"/>
          </a:p>
          <a:p>
            <a:pPr>
              <a:lnSpc>
                <a:spcPct val="90000"/>
              </a:lnSpc>
            </a:pPr>
            <a:r>
              <a:rPr lang="es-ES" altLang="es-MX" dirty="0"/>
              <a:t>El método es declarar el apuntador como un apuntador </a:t>
            </a:r>
            <a:r>
              <a:rPr lang="es-ES" altLang="es-MX" dirty="0" err="1"/>
              <a:t>void</a:t>
            </a:r>
            <a:r>
              <a:rPr lang="es-ES" altLang="es-MX" dirty="0" smtClean="0"/>
              <a:t>* </a:t>
            </a:r>
            <a:r>
              <a:rPr lang="es-ES" altLang="es-MX" dirty="0"/>
              <a:t>denominado apuntador </a:t>
            </a:r>
            <a:r>
              <a:rPr lang="es-ES" altLang="es-MX" dirty="0" smtClean="0"/>
              <a:t>genérico</a:t>
            </a:r>
            <a:endParaRPr lang="es-ES" alt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4221088"/>
            <a:ext cx="75342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Programa57.c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417638"/>
            <a:ext cx="8229600" cy="387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8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Apuntadores a apuntadores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96" y="1700808"/>
            <a:ext cx="5472608" cy="435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Apuntadores a apuntadores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544" y="1556792"/>
            <a:ext cx="732291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4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994122"/>
          </a:xfrm>
        </p:spPr>
        <p:txBody>
          <a:bodyPr/>
          <a:lstStyle/>
          <a:p>
            <a:r>
              <a:rPr lang="es-MX" sz="3600" dirty="0"/>
              <a:t>Nombres de arreglos como apuntadores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0344" y="1146745"/>
            <a:ext cx="8229600" cy="964704"/>
          </a:xfrm>
        </p:spPr>
        <p:txBody>
          <a:bodyPr/>
          <a:lstStyle/>
          <a:p>
            <a:r>
              <a:rPr lang="es-ES" altLang="es-MX" sz="2800" dirty="0"/>
              <a:t>Un nombre de un arreglo es simplemente un </a:t>
            </a:r>
            <a:r>
              <a:rPr lang="es-ES" altLang="es-MX" sz="2800" dirty="0" smtClean="0"/>
              <a:t>apuntador</a:t>
            </a:r>
            <a:endParaRPr lang="es-ES" alt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824" y="2133450"/>
            <a:ext cx="5760640" cy="463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1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</a:t>
            </a:r>
            <a:r>
              <a:rPr lang="es-MX" dirty="0" smtClean="0"/>
              <a:t>rreglos de apuntadores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MX" dirty="0" smtClean="0"/>
              <a:t>Es </a:t>
            </a:r>
            <a:r>
              <a:rPr lang="es-ES" altLang="es-MX" dirty="0"/>
              <a:t>un arreglo que contiene como elementos </a:t>
            </a:r>
            <a:r>
              <a:rPr lang="es-ES" altLang="es-MX" dirty="0" smtClean="0"/>
              <a:t>apuntadores</a:t>
            </a:r>
          </a:p>
          <a:p>
            <a:pPr lvl="1"/>
            <a:r>
              <a:rPr lang="es-ES" altLang="es-MX" dirty="0" smtClean="0"/>
              <a:t>Cada uno apunta </a:t>
            </a:r>
            <a:r>
              <a:rPr lang="es-ES" altLang="es-MX" dirty="0"/>
              <a:t>a un tipo de dato </a:t>
            </a:r>
            <a:r>
              <a:rPr lang="es-ES" altLang="es-MX" dirty="0" smtClean="0"/>
              <a:t>especifico</a:t>
            </a:r>
            <a:endParaRPr lang="es-ES" alt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356992"/>
            <a:ext cx="6974091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Programa58.c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403372"/>
            <a:ext cx="7632848" cy="384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850106"/>
          </a:xfrm>
        </p:spPr>
        <p:txBody>
          <a:bodyPr/>
          <a:lstStyle/>
          <a:p>
            <a:r>
              <a:rPr lang="es-MX" dirty="0" smtClean="0"/>
              <a:t>Apuntadores constantes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232248"/>
          </a:xfrm>
        </p:spPr>
        <p:txBody>
          <a:bodyPr/>
          <a:lstStyle/>
          <a:p>
            <a:r>
              <a:rPr lang="es-ES" altLang="es-MX" sz="2800" dirty="0"/>
              <a:t>p1 es un apuntador </a:t>
            </a:r>
            <a:r>
              <a:rPr lang="es-ES" altLang="es-MX" sz="2800" dirty="0" smtClean="0"/>
              <a:t>constante </a:t>
            </a:r>
            <a:r>
              <a:rPr lang="es-ES" altLang="es-MX" sz="2800" dirty="0"/>
              <a:t>que apunta a </a:t>
            </a:r>
            <a:r>
              <a:rPr lang="es-ES" altLang="es-MX" sz="2800" dirty="0" smtClean="0"/>
              <a:t>x</a:t>
            </a:r>
          </a:p>
          <a:p>
            <a:pPr lvl="1"/>
            <a:r>
              <a:rPr lang="es-ES" altLang="es-MX" sz="2400" dirty="0" smtClean="0"/>
              <a:t>p1 </a:t>
            </a:r>
            <a:r>
              <a:rPr lang="es-ES" altLang="es-MX" sz="2400" dirty="0"/>
              <a:t>es una </a:t>
            </a:r>
            <a:r>
              <a:rPr lang="es-ES" altLang="es-MX" sz="2400" dirty="0" smtClean="0"/>
              <a:t>constante</a:t>
            </a:r>
          </a:p>
          <a:p>
            <a:pPr lvl="2"/>
            <a:r>
              <a:rPr lang="es-ES" altLang="es-MX" sz="2000" dirty="0" smtClean="0"/>
              <a:t>No se </a:t>
            </a:r>
            <a:r>
              <a:rPr lang="es-ES" altLang="es-MX" sz="2000" dirty="0"/>
              <a:t>puede cambiar el valor de </a:t>
            </a:r>
            <a:r>
              <a:rPr lang="es-ES" altLang="es-MX" sz="2000" dirty="0" smtClean="0"/>
              <a:t>p1</a:t>
            </a:r>
          </a:p>
          <a:p>
            <a:pPr lvl="1"/>
            <a:r>
              <a:rPr lang="es-ES" altLang="es-MX" sz="2400" dirty="0" smtClean="0"/>
              <a:t>*</a:t>
            </a:r>
            <a:r>
              <a:rPr lang="es-ES" altLang="es-MX" sz="2400" dirty="0"/>
              <a:t>p1  es una </a:t>
            </a:r>
            <a:r>
              <a:rPr lang="es-ES" altLang="es-MX" sz="2400" dirty="0" smtClean="0"/>
              <a:t>variable</a:t>
            </a:r>
          </a:p>
          <a:p>
            <a:pPr lvl="2"/>
            <a:r>
              <a:rPr lang="es-ES" altLang="es-MX" sz="2000" dirty="0" smtClean="0"/>
              <a:t>Se </a:t>
            </a:r>
            <a:r>
              <a:rPr lang="es-ES" altLang="es-MX" sz="2000" dirty="0"/>
              <a:t>puede cambiar el valor de *</a:t>
            </a:r>
            <a:r>
              <a:rPr lang="es-ES" altLang="es-MX" sz="2000" dirty="0" smtClean="0"/>
              <a:t>p1</a:t>
            </a:r>
            <a:endParaRPr lang="es-MX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57" y="3212976"/>
            <a:ext cx="7486886" cy="162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3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Programa49.c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636" y="1451201"/>
            <a:ext cx="6552728" cy="488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Apuntadores a </a:t>
            </a:r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121" y="1700808"/>
            <a:ext cx="8114679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Apuntadores constantes a </a:t>
            </a:r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280" y="2060848"/>
            <a:ext cx="734344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8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Programa59.c </a:t>
            </a:r>
            <a:r>
              <a:rPr lang="es-MX" sz="3200" dirty="0" smtClean="0"/>
              <a:t>(Apuntadores como argumentos de funciones)</a:t>
            </a:r>
            <a:endParaRPr lang="es-MX" sz="32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714" y="1600200"/>
            <a:ext cx="628457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4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Apuntadores </a:t>
            </a:r>
            <a:r>
              <a:rPr lang="es-MX" dirty="0"/>
              <a:t>a </a:t>
            </a:r>
            <a:r>
              <a:rPr lang="es-MX" dirty="0" smtClean="0"/>
              <a:t>funciones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417638"/>
            <a:ext cx="7848872" cy="464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8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</p:spPr>
        <p:txBody>
          <a:bodyPr/>
          <a:lstStyle/>
          <a:p>
            <a:r>
              <a:rPr lang="es-MX" dirty="0" smtClean="0"/>
              <a:t>Programa60.c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2" y="1052736"/>
            <a:ext cx="5184576" cy="533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 smtClean="0"/>
              <a:t>Sentencia de control </a:t>
            </a:r>
            <a:r>
              <a:rPr lang="es-ES" altLang="es-MX" sz="4000" b="1" dirty="0" err="1" smtClean="0"/>
              <a:t>switch</a:t>
            </a:r>
            <a:endParaRPr lang="es-ES" altLang="es-MX" sz="4000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MX" sz="2800" dirty="0"/>
              <a:t>S</a:t>
            </a:r>
            <a:r>
              <a:rPr lang="es-ES" altLang="es-MX" sz="2800" dirty="0" smtClean="0"/>
              <a:t>e </a:t>
            </a:r>
            <a:r>
              <a:rPr lang="es-ES" altLang="es-MX" sz="2800" dirty="0"/>
              <a:t>utiliza para seleccionar una de entre múltiples </a:t>
            </a:r>
            <a:r>
              <a:rPr lang="es-ES" altLang="es-MX" sz="2800" dirty="0" smtClean="0"/>
              <a:t>alternativas</a:t>
            </a:r>
            <a:endParaRPr lang="es-ES" altLang="es-MX" sz="2800" dirty="0"/>
          </a:p>
          <a:p>
            <a:r>
              <a:rPr lang="es-ES" altLang="es-MX" sz="2800" dirty="0" smtClean="0"/>
              <a:t>Especialmente </a:t>
            </a:r>
            <a:r>
              <a:rPr lang="es-ES" altLang="es-MX" sz="2800" dirty="0"/>
              <a:t>útil cuando la selección se basa en el valor de una variable simple o de una expresión simple denominada expresión de control o </a:t>
            </a:r>
            <a:r>
              <a:rPr lang="es-ES" altLang="es-MX" sz="2800" dirty="0" smtClean="0"/>
              <a:t>selector</a:t>
            </a:r>
            <a:endParaRPr lang="es-ES" altLang="es-MX" sz="2800" dirty="0"/>
          </a:p>
          <a:p>
            <a:pPr lvl="1"/>
            <a:r>
              <a:rPr lang="es-ES" altLang="es-MX" sz="2400" dirty="0"/>
              <a:t>El valor de esta expresión puede ser de </a:t>
            </a:r>
            <a:r>
              <a:rPr lang="es-ES" altLang="es-MX" sz="2400" dirty="0" smtClean="0"/>
              <a:t>tipo;</a:t>
            </a:r>
          </a:p>
          <a:p>
            <a:pPr lvl="2"/>
            <a:r>
              <a:rPr lang="es-ES" altLang="es-MX" sz="2000" dirty="0" err="1" smtClean="0"/>
              <a:t>int</a:t>
            </a:r>
            <a:r>
              <a:rPr lang="es-ES" altLang="es-MX" sz="2000" dirty="0" smtClean="0"/>
              <a:t> o </a:t>
            </a:r>
            <a:r>
              <a:rPr lang="es-ES" altLang="es-MX" sz="2000" dirty="0" err="1" smtClean="0"/>
              <a:t>char</a:t>
            </a:r>
            <a:endParaRPr lang="es-ES" altLang="es-MX" sz="2000" dirty="0" smtClean="0"/>
          </a:p>
          <a:p>
            <a:pPr lvl="2"/>
            <a:r>
              <a:rPr lang="es-ES" altLang="es-MX" sz="2000" dirty="0" smtClean="0"/>
              <a:t>No </a:t>
            </a:r>
            <a:r>
              <a:rPr lang="es-ES" altLang="es-MX" sz="2000" dirty="0"/>
              <a:t>de tipo </a:t>
            </a:r>
            <a:r>
              <a:rPr lang="es-ES" altLang="es-MX" sz="2000" dirty="0" err="1"/>
              <a:t>float</a:t>
            </a:r>
            <a:r>
              <a:rPr lang="es-ES" altLang="es-MX" sz="2000" dirty="0"/>
              <a:t> ni </a:t>
            </a:r>
            <a:r>
              <a:rPr lang="es-ES" altLang="es-MX" sz="2000" dirty="0" err="1" smtClean="0"/>
              <a:t>double</a:t>
            </a:r>
            <a:endParaRPr lang="es-ES" altLang="es-MX" sz="2000" dirty="0"/>
          </a:p>
        </p:txBody>
      </p:sp>
    </p:spTree>
    <p:extLst>
      <p:ext uri="{BB962C8B-B14F-4D97-AF65-F5344CB8AC3E}">
        <p14:creationId xmlns:p14="http://schemas.microsoft.com/office/powerpoint/2010/main" val="374348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/>
              <a:t>Sentencia de control </a:t>
            </a:r>
            <a:r>
              <a:rPr lang="es-ES" altLang="es-MX" sz="4000" b="1" dirty="0" err="1"/>
              <a:t>switch</a:t>
            </a:r>
            <a:endParaRPr lang="es-ES" altLang="es-MX" sz="4000" b="1" dirty="0"/>
          </a:p>
        </p:txBody>
      </p:sp>
      <p:pic>
        <p:nvPicPr>
          <p:cNvPr id="6150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9613" y="1484313"/>
            <a:ext cx="5113337" cy="2206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806825"/>
            <a:ext cx="5113337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4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Programa50.c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es-MX" dirty="0" smtClean="0"/>
              <a:t>Este programa se muestra directamente en el ambiente de desarrollo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43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82637"/>
          </a:xfrm>
        </p:spPr>
        <p:txBody>
          <a:bodyPr/>
          <a:lstStyle/>
          <a:p>
            <a:r>
              <a:rPr lang="es-ES" altLang="es-MX" sz="4000" b="1" dirty="0" smtClean="0"/>
              <a:t>Recursividad</a:t>
            </a:r>
            <a:endParaRPr lang="es-ES" altLang="es-MX" sz="4000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altLang="es-MX" sz="2800" dirty="0" smtClean="0"/>
              <a:t>Una función </a:t>
            </a:r>
            <a:r>
              <a:rPr lang="es-ES" altLang="es-MX" sz="2800" dirty="0"/>
              <a:t>recursiva es aquella que se llama a si </a:t>
            </a:r>
            <a:r>
              <a:rPr lang="es-ES" altLang="es-MX" sz="2800" dirty="0" smtClean="0"/>
              <a:t>misma</a:t>
            </a:r>
          </a:p>
          <a:p>
            <a:pPr lvl="1">
              <a:lnSpc>
                <a:spcPct val="80000"/>
              </a:lnSpc>
            </a:pPr>
            <a:r>
              <a:rPr lang="es-ES" altLang="es-MX" sz="2400" dirty="0" smtClean="0"/>
              <a:t>Directamente</a:t>
            </a:r>
          </a:p>
          <a:p>
            <a:pPr lvl="1">
              <a:lnSpc>
                <a:spcPct val="80000"/>
              </a:lnSpc>
            </a:pPr>
            <a:r>
              <a:rPr lang="es-ES" altLang="es-MX" sz="2400" dirty="0" smtClean="0"/>
              <a:t>A través </a:t>
            </a:r>
            <a:r>
              <a:rPr lang="es-ES" altLang="es-MX" sz="2400" dirty="0"/>
              <a:t>de otra </a:t>
            </a:r>
            <a:r>
              <a:rPr lang="es-ES" altLang="es-MX" sz="2400" dirty="0" smtClean="0"/>
              <a:t>función</a:t>
            </a:r>
            <a:endParaRPr lang="es-ES" altLang="es-MX" sz="2400" dirty="0"/>
          </a:p>
        </p:txBody>
      </p:sp>
    </p:spTree>
    <p:extLst>
      <p:ext uri="{BB962C8B-B14F-4D97-AF65-F5344CB8AC3E}">
        <p14:creationId xmlns:p14="http://schemas.microsoft.com/office/powerpoint/2010/main" val="5318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Programa51.c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s-MX" dirty="0"/>
              <a:t>Este programa se muestra directamente en el ambiente de </a:t>
            </a:r>
            <a:r>
              <a:rPr lang="es-MX" dirty="0" smtClean="0"/>
              <a:t>desarrollo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43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899</Words>
  <Application>Microsoft Office PowerPoint</Application>
  <PresentationFormat>Presentación en pantalla (4:3)</PresentationFormat>
  <Paragraphs>116</Paragraphs>
  <Slides>44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6" baseType="lpstr">
      <vt:lpstr>Arial</vt:lpstr>
      <vt:lpstr>Diseño predeterminado</vt:lpstr>
      <vt:lpstr>Programación básica en Lenguaje C</vt:lpstr>
      <vt:lpstr>Sentencias break y continue</vt:lpstr>
      <vt:lpstr>Programa48.c</vt:lpstr>
      <vt:lpstr>Programa49.c</vt:lpstr>
      <vt:lpstr>Sentencia de control switch</vt:lpstr>
      <vt:lpstr>Sentencia de control switch</vt:lpstr>
      <vt:lpstr>Programa50.c</vt:lpstr>
      <vt:lpstr>Recursividad</vt:lpstr>
      <vt:lpstr>Programa51.c</vt:lpstr>
      <vt:lpstr>Recursividad indirecta: funciones mutuamente recursivas</vt:lpstr>
      <vt:lpstr>Comparación de la recursión iteración</vt:lpstr>
      <vt:lpstr>Desventajas de la recursión</vt:lpstr>
      <vt:lpstr>¿Cuáles son las razones para elegir la recursión?</vt:lpstr>
      <vt:lpstr>¿Cuándo usar iteración o recursión?</vt:lpstr>
      <vt:lpstr>Arreglos</vt:lpstr>
      <vt:lpstr>Arreglos de caracteres</vt:lpstr>
      <vt:lpstr>Programa52.c</vt:lpstr>
      <vt:lpstr>Arreglo como parámetros</vt:lpstr>
      <vt:lpstr>Programa53.c</vt:lpstr>
      <vt:lpstr>Programa54.c</vt:lpstr>
      <vt:lpstr>Arreglos multidimensionales</vt:lpstr>
      <vt:lpstr>Programa55.c</vt:lpstr>
      <vt:lpstr>Inicialización de arreglos multidimensionales</vt:lpstr>
      <vt:lpstr>Arreglos de más de dos dimensiones</vt:lpstr>
      <vt:lpstr>Direcciones de memoria</vt:lpstr>
      <vt:lpstr>Concepto de apuntador</vt:lpstr>
      <vt:lpstr>Apuntadores</vt:lpstr>
      <vt:lpstr>Programa56.c</vt:lpstr>
      <vt:lpstr>Precaución</vt:lpstr>
      <vt:lpstr>Precaución</vt:lpstr>
      <vt:lpstr>Apuntador NULL</vt:lpstr>
      <vt:lpstr>Apuntador void</vt:lpstr>
      <vt:lpstr>Programa57.c</vt:lpstr>
      <vt:lpstr>Apuntadores a apuntadores</vt:lpstr>
      <vt:lpstr>Apuntadores a apuntadores</vt:lpstr>
      <vt:lpstr>Nombres de arreglos como apuntadores</vt:lpstr>
      <vt:lpstr>Arreglos de apuntadores</vt:lpstr>
      <vt:lpstr>Programa58.c</vt:lpstr>
      <vt:lpstr>Apuntadores constantes</vt:lpstr>
      <vt:lpstr>Apuntadores a constantes</vt:lpstr>
      <vt:lpstr>Apuntadores constantes a constantes</vt:lpstr>
      <vt:lpstr>Programa59.c (Apuntadores como argumentos de funciones)</vt:lpstr>
      <vt:lpstr>Apuntadores a funciones</vt:lpstr>
      <vt:lpstr>Programa60.c</vt:lpstr>
    </vt:vector>
  </TitlesOfParts>
  <Company>IPN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</dc:title>
  <dc:creator>Alfredo Jiménez</dc:creator>
  <cp:lastModifiedBy>alumno</cp:lastModifiedBy>
  <cp:revision>35</cp:revision>
  <dcterms:created xsi:type="dcterms:W3CDTF">2008-06-15T17:42:21Z</dcterms:created>
  <dcterms:modified xsi:type="dcterms:W3CDTF">2016-07-02T17:33:09Z</dcterms:modified>
</cp:coreProperties>
</file>