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2" r:id="rId2"/>
    <p:sldId id="495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40" r:id="rId48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10" d="100"/>
          <a:sy n="110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C5105-52C6-4E17-B615-9178BCDDE242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005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5DC50-BA28-452F-8161-F5898970416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34671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1B2A0-A46C-41D9-9F82-836751AFBFE3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599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BEA04-98DB-4BB7-8282-3A7F09A3D2FD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968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3AC3B-3F82-4480-9DDC-5F967DAE2F9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034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6E72E-E176-42DD-855D-1FA615BC446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464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C4A0E-B2F3-40C1-B6AE-75164D9FE4E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5154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C329C-08CC-4E9E-8F0D-5C59183AB5C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90311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922DC-9942-4C21-8F74-0831D81FEB0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4208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2811-14AC-463D-9531-6A8F09A24ED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4644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B3902-7D9A-450E-9C0E-F50945F062D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7345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323391F-4AC6-4BB5-8A23-60D24E745C4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s-MX" altLang="es-MX" sz="4400" dirty="0" smtClean="0">
                <a:solidFill>
                  <a:schemeClr val="hlink"/>
                </a:solidFill>
              </a:rPr>
              <a:t>Programación básica en Lenguaje C</a:t>
            </a:r>
            <a:endParaRPr lang="es-ES" altLang="es-MX" sz="4400" dirty="0" smtClean="0">
              <a:solidFill>
                <a:schemeClr val="hlink"/>
              </a:solidFill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s-MX" altLang="es-MX" sz="3200" dirty="0" smtClean="0">
                <a:solidFill>
                  <a:schemeClr val="hlink"/>
                </a:solidFill>
              </a:rPr>
              <a:t>Clase </a:t>
            </a:r>
            <a:r>
              <a:rPr lang="es-MX" altLang="es-MX" sz="3200" dirty="0" smtClean="0">
                <a:solidFill>
                  <a:schemeClr val="hlink"/>
                </a:solidFill>
              </a:rPr>
              <a:t>final</a:t>
            </a:r>
            <a:r>
              <a:rPr lang="es-ES" altLang="es-MX" sz="3200" dirty="0" smtClean="0">
                <a:solidFill>
                  <a:schemeClr val="hlink"/>
                </a:solidFill>
              </a:rPr>
              <a:t>	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2653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Estructuras como parámetros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pueden pasar por:</a:t>
            </a:r>
          </a:p>
          <a:p>
            <a:pPr lvl="1"/>
            <a:r>
              <a:rPr lang="es-MX" dirty="0" smtClean="0"/>
              <a:t>Valor</a:t>
            </a:r>
          </a:p>
          <a:p>
            <a:pPr lvl="2"/>
            <a:r>
              <a:rPr lang="es-MX" dirty="0"/>
              <a:t>Si la estructura es </a:t>
            </a:r>
            <a:r>
              <a:rPr lang="es-MX" dirty="0" smtClean="0"/>
              <a:t>grande </a:t>
            </a:r>
            <a:r>
              <a:rPr lang="es-MX" dirty="0"/>
              <a:t>el tiempo necesario para copiar un parámetro </a:t>
            </a:r>
            <a:r>
              <a:rPr lang="es-MX" dirty="0" err="1" smtClean="0"/>
              <a:t>struct</a:t>
            </a:r>
            <a:r>
              <a:rPr lang="es-MX" dirty="0" smtClean="0"/>
              <a:t> </a:t>
            </a:r>
            <a:r>
              <a:rPr lang="es-MX" dirty="0"/>
              <a:t>puede ser </a:t>
            </a:r>
            <a:r>
              <a:rPr lang="es-MX" dirty="0" smtClean="0"/>
              <a:t>prohibitivo</a:t>
            </a:r>
          </a:p>
          <a:p>
            <a:pPr lvl="1"/>
            <a:r>
              <a:rPr lang="es-MX" dirty="0" smtClean="0"/>
              <a:t>Referencia </a:t>
            </a:r>
            <a:r>
              <a:rPr lang="es-MX" dirty="0"/>
              <a:t>utilizando el operador </a:t>
            </a:r>
            <a:r>
              <a:rPr lang="es-MX" dirty="0" smtClean="0"/>
              <a:t>&amp;</a:t>
            </a:r>
          </a:p>
          <a:p>
            <a:pPr lvl="2"/>
            <a:r>
              <a:rPr lang="es-MX" dirty="0" smtClean="0"/>
              <a:t>Es mejor pasar la dirección de la estructura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77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Programa64.c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es-MX" dirty="0"/>
              <a:t>Este programa se muestra directamente en el ambiente de </a:t>
            </a:r>
            <a:r>
              <a:rPr lang="es-MX" dirty="0" smtClean="0"/>
              <a:t>desarrollo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86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 smtClean="0"/>
              <a:t>Cadenas</a:t>
            </a:r>
            <a:endParaRPr lang="es-ES" altLang="es-MX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MX" dirty="0"/>
              <a:t>Una cadena (también llamada constante de cadena o literal de cadena) es un tipo de dato </a:t>
            </a:r>
            <a:r>
              <a:rPr lang="es-ES" altLang="es-MX" dirty="0" smtClean="0"/>
              <a:t>compuesto por:</a:t>
            </a:r>
          </a:p>
          <a:p>
            <a:r>
              <a:rPr lang="es-ES" altLang="es-MX" dirty="0" smtClean="0"/>
              <a:t>Un </a:t>
            </a:r>
            <a:r>
              <a:rPr lang="es-ES" altLang="es-MX" dirty="0"/>
              <a:t>arreglo de caracteres (</a:t>
            </a:r>
            <a:r>
              <a:rPr lang="es-ES" altLang="es-MX" dirty="0" err="1"/>
              <a:t>char</a:t>
            </a:r>
            <a:r>
              <a:rPr lang="es-ES" altLang="es-MX" dirty="0" smtClean="0"/>
              <a:t>)</a:t>
            </a:r>
          </a:p>
          <a:p>
            <a:r>
              <a:rPr lang="es-ES" altLang="es-MX" dirty="0" smtClean="0"/>
              <a:t>Un </a:t>
            </a:r>
            <a:r>
              <a:rPr lang="es-ES" altLang="es-MX" dirty="0"/>
              <a:t>carácter nulo (' \0</a:t>
            </a:r>
            <a:r>
              <a:rPr lang="es-ES" altLang="es-MX" dirty="0" smtClean="0"/>
              <a:t>') o NULL</a:t>
            </a:r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8526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Declaración de variables de </a:t>
            </a:r>
            <a:r>
              <a:rPr lang="es-ES" altLang="es-MX" b="1" dirty="0" smtClean="0"/>
              <a:t>cadena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dirty="0"/>
              <a:t>Las cadenas se declaran como </a:t>
            </a:r>
            <a:r>
              <a:rPr lang="es-ES" altLang="es-MX" dirty="0" smtClean="0"/>
              <a:t>tipos </a:t>
            </a:r>
            <a:r>
              <a:rPr lang="es-ES" altLang="es-MX" dirty="0"/>
              <a:t>de </a:t>
            </a:r>
            <a:r>
              <a:rPr lang="es-ES" altLang="es-MX" dirty="0" smtClean="0"/>
              <a:t>arreglos</a:t>
            </a:r>
            <a:endParaRPr lang="es-ES" altLang="es-MX" dirty="0"/>
          </a:p>
          <a:p>
            <a:pPr>
              <a:lnSpc>
                <a:spcPct val="90000"/>
              </a:lnSpc>
            </a:pPr>
            <a:r>
              <a:rPr lang="es-ES" altLang="es-MX" dirty="0"/>
              <a:t>El operador postfijo [] </a:t>
            </a:r>
            <a:r>
              <a:rPr lang="es-ES" altLang="es-MX" dirty="0" smtClean="0"/>
              <a:t>contiene </a:t>
            </a:r>
            <a:r>
              <a:rPr lang="es-ES" altLang="es-MX" dirty="0"/>
              <a:t>el tamaño máximo del </a:t>
            </a:r>
            <a:r>
              <a:rPr lang="es-ES" altLang="es-MX" dirty="0" smtClean="0"/>
              <a:t>objeto</a:t>
            </a:r>
            <a:endParaRPr lang="es-ES" alt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838" y="3679313"/>
            <a:ext cx="3484324" cy="131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Inicialización de variables de </a:t>
            </a:r>
            <a:r>
              <a:rPr lang="es-ES" altLang="es-MX" b="1" dirty="0" smtClean="0"/>
              <a:t>cadena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MX" sz="2800" dirty="0" smtClean="0"/>
              <a:t>Se inicializan colocando la cadena de caracteres encerrados entre </a:t>
            </a:r>
            <a:r>
              <a:rPr lang="es-ES" altLang="es-MX" sz="2800" smtClean="0"/>
              <a:t>comillas dobles</a:t>
            </a:r>
            <a:endParaRPr lang="es-ES" altLang="es-MX" sz="2800" dirty="0"/>
          </a:p>
          <a:p>
            <a:pPr>
              <a:lnSpc>
                <a:spcPct val="80000"/>
              </a:lnSpc>
            </a:pPr>
            <a:r>
              <a:rPr lang="es-ES" altLang="es-MX" sz="2800" dirty="0" smtClean="0"/>
              <a:t>No </a:t>
            </a:r>
            <a:r>
              <a:rPr lang="es-ES" altLang="es-MX" sz="2800" dirty="0"/>
              <a:t>se puede inicializar fuera de la </a:t>
            </a:r>
            <a:r>
              <a:rPr lang="es-ES" altLang="es-MX" sz="2800" dirty="0" smtClean="0"/>
              <a:t>declaración</a:t>
            </a:r>
            <a:endParaRPr lang="es-ES" altLang="es-MX" sz="28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80671"/>
            <a:ext cx="8075240" cy="96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085184"/>
            <a:ext cx="2115482" cy="33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3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Programa65.c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435867"/>
            <a:ext cx="7056784" cy="35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Programa66.c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628800"/>
            <a:ext cx="7283152" cy="35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28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Función </a:t>
            </a:r>
            <a:r>
              <a:rPr lang="es-MX" dirty="0" err="1" smtClean="0"/>
              <a:t>gets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 smtClean="0"/>
              <a:t>Se utiliza para </a:t>
            </a:r>
            <a:r>
              <a:rPr lang="es-MX" sz="2400" dirty="0"/>
              <a:t>entrada de cadenas desde el </a:t>
            </a:r>
            <a:r>
              <a:rPr lang="es-MX" sz="2400" dirty="0" smtClean="0"/>
              <a:t>teclado</a:t>
            </a:r>
            <a:endParaRPr lang="es-MX" sz="2400" dirty="0"/>
          </a:p>
          <a:p>
            <a:pPr lvl="1"/>
            <a:r>
              <a:rPr lang="es-MX" sz="2000" dirty="0"/>
              <a:t>Lee </a:t>
            </a:r>
            <a:r>
              <a:rPr lang="es-MX" sz="2000" dirty="0" smtClean="0"/>
              <a:t>caracteres </a:t>
            </a:r>
            <a:r>
              <a:rPr lang="es-MX" sz="2000" dirty="0"/>
              <a:t>incluyendo blancos de separación entre </a:t>
            </a:r>
            <a:r>
              <a:rPr lang="es-MX" sz="2000" dirty="0" smtClean="0"/>
              <a:t>palabras </a:t>
            </a:r>
            <a:r>
              <a:rPr lang="es-MX" sz="2000" dirty="0"/>
              <a:t>hasta encontrar el carácter de fin de </a:t>
            </a:r>
            <a:r>
              <a:rPr lang="es-MX" sz="2000" dirty="0" smtClean="0"/>
              <a:t>línea </a:t>
            </a:r>
            <a:r>
              <a:rPr lang="es-MX" sz="2000" dirty="0"/>
              <a:t>o bien el carácter fin de </a:t>
            </a:r>
            <a:r>
              <a:rPr lang="es-MX" sz="2000" dirty="0" smtClean="0"/>
              <a:t>fichero</a:t>
            </a:r>
            <a:endParaRPr lang="es-MX" sz="2000" dirty="0"/>
          </a:p>
          <a:p>
            <a:r>
              <a:rPr lang="es-MX" sz="2400" dirty="0"/>
              <a:t>La función devuelve un puntero a la cadena leída y almacenada en su </a:t>
            </a:r>
            <a:r>
              <a:rPr lang="es-MX" sz="2400" dirty="0" smtClean="0"/>
              <a:t>argumento</a:t>
            </a:r>
          </a:p>
          <a:p>
            <a:pPr lvl="1"/>
            <a:r>
              <a:rPr lang="es-MX" sz="2000" dirty="0" smtClean="0"/>
              <a:t>Regresa NULL si </a:t>
            </a:r>
            <a:r>
              <a:rPr lang="es-MX" sz="2000" dirty="0"/>
              <a:t>ha habido </a:t>
            </a:r>
            <a:r>
              <a:rPr lang="es-MX" sz="2000" dirty="0" smtClean="0"/>
              <a:t>error </a:t>
            </a:r>
            <a:r>
              <a:rPr lang="es-MX" sz="2000" dirty="0"/>
              <a:t>o bien la línea tecleada comienza con el carácter fin </a:t>
            </a:r>
            <a:r>
              <a:rPr lang="es-MX" sz="2000" dirty="0" smtClean="0"/>
              <a:t>de archivo</a:t>
            </a:r>
            <a:endParaRPr lang="es-MX" sz="20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923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Programa67.c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417638"/>
            <a:ext cx="6984776" cy="50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6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Función </a:t>
            </a:r>
            <a:r>
              <a:rPr lang="es-MX" dirty="0" err="1" smtClean="0"/>
              <a:t>getchar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es-MX" sz="2400" dirty="0" smtClean="0"/>
              <a:t>Se </a:t>
            </a:r>
            <a:r>
              <a:rPr lang="es-MX" sz="2400" dirty="0"/>
              <a:t>utiliza para leer carácter a </a:t>
            </a:r>
            <a:r>
              <a:rPr lang="es-MX" sz="2400" dirty="0" smtClean="0"/>
              <a:t>carácter</a:t>
            </a:r>
            <a:endParaRPr lang="es-MX" sz="2400" dirty="0"/>
          </a:p>
          <a:p>
            <a:pPr lvl="1"/>
            <a:r>
              <a:rPr lang="es-MX" sz="2000" dirty="0"/>
              <a:t>D</a:t>
            </a:r>
            <a:r>
              <a:rPr lang="es-MX" sz="2000" dirty="0" smtClean="0"/>
              <a:t>evuelve </a:t>
            </a:r>
            <a:r>
              <a:rPr lang="es-MX" sz="2000" dirty="0"/>
              <a:t>el carácter siguiente del flujo de entrada </a:t>
            </a:r>
            <a:r>
              <a:rPr lang="es-MX" sz="2000" dirty="0" err="1" smtClean="0"/>
              <a:t>stdin</a:t>
            </a:r>
            <a:endParaRPr lang="es-MX" sz="2000" dirty="0" smtClean="0"/>
          </a:p>
          <a:p>
            <a:pPr lvl="1"/>
            <a:r>
              <a:rPr lang="es-MX" sz="2000" dirty="0" smtClean="0"/>
              <a:t>Devuelve EOF en caso de error o de encontrar el fin de archivo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340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Arreglos de apuntadores a funciones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06" y="1916832"/>
            <a:ext cx="832909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Función </a:t>
            </a:r>
            <a:r>
              <a:rPr lang="es-MX" dirty="0" err="1" smtClean="0"/>
              <a:t>putchar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7"/>
          </a:xfrm>
        </p:spPr>
        <p:txBody>
          <a:bodyPr/>
          <a:lstStyle/>
          <a:p>
            <a:r>
              <a:rPr lang="es-MX" sz="2400" dirty="0"/>
              <a:t>La función </a:t>
            </a:r>
            <a:r>
              <a:rPr lang="es-MX" sz="2400" dirty="0" err="1" smtClean="0"/>
              <a:t>putchar</a:t>
            </a:r>
            <a:r>
              <a:rPr lang="es-MX" sz="2400" dirty="0" smtClean="0"/>
              <a:t>() </a:t>
            </a:r>
            <a:r>
              <a:rPr lang="es-MX" sz="2400" dirty="0"/>
              <a:t>se utiliza para escribir en la salida </a:t>
            </a:r>
            <a:r>
              <a:rPr lang="es-MX" sz="2400" dirty="0" smtClean="0"/>
              <a:t>estándar (</a:t>
            </a:r>
            <a:r>
              <a:rPr lang="es-MX" sz="2400" dirty="0" err="1" smtClean="0"/>
              <a:t>stdout</a:t>
            </a:r>
            <a:r>
              <a:rPr lang="es-MX" sz="2400" dirty="0"/>
              <a:t>) carácter a </a:t>
            </a:r>
            <a:r>
              <a:rPr lang="es-MX" sz="2400" dirty="0" smtClean="0"/>
              <a:t>carácter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224668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Programa68.c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751" y="1417638"/>
            <a:ext cx="810204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5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Función </a:t>
            </a:r>
            <a:r>
              <a:rPr lang="es-MX" dirty="0" err="1" smtClean="0"/>
              <a:t>puts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es-MX" dirty="0"/>
              <a:t>La función </a:t>
            </a:r>
            <a:r>
              <a:rPr lang="es-MX" dirty="0" err="1"/>
              <a:t>puts</a:t>
            </a:r>
            <a:r>
              <a:rPr lang="es-MX" dirty="0"/>
              <a:t> () visualiza una cadena de </a:t>
            </a:r>
            <a:r>
              <a:rPr lang="es-MX" dirty="0" smtClean="0"/>
              <a:t>caracteres </a:t>
            </a:r>
            <a:r>
              <a:rPr lang="es-MX" dirty="0"/>
              <a:t>incluyendo el carácter fin de </a:t>
            </a:r>
            <a:r>
              <a:rPr lang="es-MX" dirty="0" smtClean="0"/>
              <a:t>línea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297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Programa69.c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628" y="1700808"/>
            <a:ext cx="6696744" cy="36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0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biblioteca </a:t>
            </a:r>
            <a:r>
              <a:rPr lang="es-MX" dirty="0" err="1" smtClean="0"/>
              <a:t>string.h</a:t>
            </a:r>
            <a:endParaRPr lang="es-MX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732" y="1417638"/>
            <a:ext cx="7934716" cy="49000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40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biblioteca </a:t>
            </a:r>
            <a:r>
              <a:rPr lang="es-MX" dirty="0" err="1" smtClean="0"/>
              <a:t>string.h</a:t>
            </a:r>
            <a:endParaRPr lang="es-MX" dirty="0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798" y="1988840"/>
            <a:ext cx="8280920" cy="32347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248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biblioteca </a:t>
            </a:r>
            <a:r>
              <a:rPr lang="es-MX" dirty="0" err="1" smtClean="0"/>
              <a:t>string.h</a:t>
            </a:r>
            <a:endParaRPr lang="es-MX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392" y="1556792"/>
            <a:ext cx="7859216" cy="49065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660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Programa70.c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596" y="1417638"/>
            <a:ext cx="7272808" cy="51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67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Función </a:t>
            </a:r>
            <a:r>
              <a:rPr lang="es-MX" dirty="0" err="1" smtClean="0"/>
              <a:t>malloc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 smtClean="0"/>
              <a:t>Es la </a:t>
            </a:r>
            <a:r>
              <a:rPr lang="es-MX" sz="2400" dirty="0"/>
              <a:t>forma más habitual de C para obtener bloques de </a:t>
            </a:r>
            <a:r>
              <a:rPr lang="es-MX" sz="2400" dirty="0" smtClean="0"/>
              <a:t>memoria</a:t>
            </a:r>
          </a:p>
          <a:p>
            <a:pPr lvl="1"/>
            <a:r>
              <a:rPr lang="es-MX" sz="2000" dirty="0" smtClean="0"/>
              <a:t>Se asigna </a:t>
            </a:r>
            <a:r>
              <a:rPr lang="es-MX" sz="2000" dirty="0"/>
              <a:t>un bloque de memoria que es el número de bytes pasados como </a:t>
            </a:r>
            <a:r>
              <a:rPr lang="es-MX" sz="2000" dirty="0" smtClean="0"/>
              <a:t>argumento</a:t>
            </a:r>
            <a:endParaRPr lang="es-MX" sz="2000" dirty="0"/>
          </a:p>
          <a:p>
            <a:pPr lvl="1"/>
            <a:r>
              <a:rPr lang="es-MX" sz="2000" dirty="0" err="1"/>
              <a:t>m</a:t>
            </a:r>
            <a:r>
              <a:rPr lang="es-MX" sz="2000" dirty="0" err="1" smtClean="0"/>
              <a:t>alloc</a:t>
            </a:r>
            <a:r>
              <a:rPr lang="es-MX" sz="2000" dirty="0" smtClean="0"/>
              <a:t>() devuelve </a:t>
            </a:r>
            <a:r>
              <a:rPr lang="es-MX" sz="2000" dirty="0"/>
              <a:t>un </a:t>
            </a:r>
            <a:r>
              <a:rPr lang="es-MX" sz="2000" dirty="0" smtClean="0"/>
              <a:t>puntero con la dirección </a:t>
            </a:r>
            <a:r>
              <a:rPr lang="es-MX" sz="2000" dirty="0"/>
              <a:t>del bloque asignado de </a:t>
            </a:r>
            <a:r>
              <a:rPr lang="es-MX" sz="2000" dirty="0" smtClean="0"/>
              <a:t>memoria</a:t>
            </a:r>
            <a:endParaRPr lang="es-MX" sz="2000" dirty="0"/>
          </a:p>
          <a:p>
            <a:pPr lvl="1"/>
            <a:r>
              <a:rPr lang="es-MX" sz="2000" dirty="0" smtClean="0"/>
              <a:t>El </a:t>
            </a:r>
            <a:r>
              <a:rPr lang="es-MX" sz="2000" dirty="0"/>
              <a:t>puntero del tipo </a:t>
            </a:r>
            <a:r>
              <a:rPr lang="es-MX" sz="2000" dirty="0" err="1"/>
              <a:t>void</a:t>
            </a:r>
            <a:r>
              <a:rPr lang="es-MX" sz="2000" dirty="0" smtClean="0"/>
              <a:t>*</a:t>
            </a:r>
            <a:endParaRPr lang="es-MX" sz="2000" dirty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00074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Programa71.c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417638"/>
            <a:ext cx="7632848" cy="47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5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Programa61.c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programa se muestra directamente en el ambiente de desarrollo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02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Programa72.c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programa se muestra directamente en el ambiente de </a:t>
            </a:r>
            <a:r>
              <a:rPr lang="es-MX" dirty="0" smtClean="0"/>
              <a:t>desarrollo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398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Programa73.c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programa se muestra directamente en el ambiente de </a:t>
            </a:r>
            <a:r>
              <a:rPr lang="es-MX" dirty="0" smtClean="0"/>
              <a:t>desarrollo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5625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Programa74.c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1628800"/>
            <a:ext cx="4752528" cy="48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56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Función </a:t>
            </a:r>
            <a:r>
              <a:rPr lang="es-ES" altLang="es-MX" b="1" dirty="0" err="1" smtClean="0"/>
              <a:t>realloc</a:t>
            </a:r>
            <a:r>
              <a:rPr lang="es-ES" altLang="es-MX" b="1" dirty="0" smtClean="0"/>
              <a:t>()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función también sirve para asignar un bloque de memoria </a:t>
            </a:r>
            <a:r>
              <a:rPr lang="es-MX" dirty="0" smtClean="0"/>
              <a:t>libre</a:t>
            </a:r>
          </a:p>
          <a:p>
            <a:r>
              <a:rPr lang="es-MX" dirty="0" smtClean="0"/>
              <a:t>La diferencia con </a:t>
            </a:r>
            <a:r>
              <a:rPr lang="es-MX" dirty="0" err="1"/>
              <a:t>malloc</a:t>
            </a:r>
            <a:r>
              <a:rPr lang="es-MX" dirty="0"/>
              <a:t> () y </a:t>
            </a:r>
            <a:r>
              <a:rPr lang="es-MX" dirty="0" err="1"/>
              <a:t>calloc</a:t>
            </a:r>
            <a:r>
              <a:rPr lang="es-MX" dirty="0"/>
              <a:t> </a:t>
            </a:r>
            <a:r>
              <a:rPr lang="es-MX" dirty="0" smtClean="0"/>
              <a:t>() es que permite </a:t>
            </a:r>
            <a:r>
              <a:rPr lang="es-MX" dirty="0"/>
              <a:t>ampliar un bloque de memoria reservado </a:t>
            </a:r>
            <a:r>
              <a:rPr lang="es-MX" dirty="0" smtClean="0"/>
              <a:t>anteriormente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3014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Programa75.c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417638"/>
            <a:ext cx="7128792" cy="492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30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Programa76.c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programa se muestra directamente en el ambiente de </a:t>
            </a:r>
            <a:r>
              <a:rPr lang="es-MX" dirty="0" smtClean="0"/>
              <a:t>desarrollo</a:t>
            </a:r>
          </a:p>
          <a:p>
            <a:r>
              <a:rPr lang="es-MX" dirty="0"/>
              <a:t>Asignación de memoria para un arreglo de </a:t>
            </a:r>
            <a:r>
              <a:rPr lang="es-MX" dirty="0" smtClean="0"/>
              <a:t>estructuras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962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Uniones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S</a:t>
            </a:r>
            <a:r>
              <a:rPr lang="es-MX" sz="2400" dirty="0" smtClean="0"/>
              <a:t>on </a:t>
            </a:r>
            <a:r>
              <a:rPr lang="es-MX" sz="2400" dirty="0"/>
              <a:t>similares a las estructuras en cuanto que agrupan a una serie de </a:t>
            </a:r>
            <a:r>
              <a:rPr lang="es-MX" sz="2400" dirty="0" smtClean="0"/>
              <a:t>variables</a:t>
            </a:r>
            <a:endParaRPr lang="es-MX" sz="2400" dirty="0"/>
          </a:p>
          <a:p>
            <a:r>
              <a:rPr lang="es-MX" sz="2400" dirty="0"/>
              <a:t>La forma de almacenamiento es </a:t>
            </a:r>
            <a:r>
              <a:rPr lang="es-MX" sz="2400" dirty="0" smtClean="0"/>
              <a:t>diferente</a:t>
            </a:r>
            <a:endParaRPr lang="es-MX" sz="2400" dirty="0"/>
          </a:p>
          <a:p>
            <a:pPr lvl="1"/>
            <a:r>
              <a:rPr lang="es-MX" sz="1800" dirty="0"/>
              <a:t>Una estructura (</a:t>
            </a:r>
            <a:r>
              <a:rPr lang="es-MX" sz="1800" dirty="0" err="1"/>
              <a:t>struct</a:t>
            </a:r>
            <a:r>
              <a:rPr lang="es-MX" sz="1800" dirty="0"/>
              <a:t>) permite almacenar variables relacionadas juntas y almacenadas en posiciones contiguas en </a:t>
            </a:r>
            <a:r>
              <a:rPr lang="es-MX" sz="1800" dirty="0" smtClean="0"/>
              <a:t>memoria</a:t>
            </a:r>
          </a:p>
          <a:p>
            <a:pPr lvl="1"/>
            <a:r>
              <a:rPr lang="es-MX" sz="1800" dirty="0" smtClean="0"/>
              <a:t>Las uniones solapan todos los miembros entre si en la misma posición</a:t>
            </a:r>
          </a:p>
          <a:p>
            <a:r>
              <a:rPr lang="es-MX" sz="2400" dirty="0" smtClean="0"/>
              <a:t>El </a:t>
            </a:r>
            <a:r>
              <a:rPr lang="es-MX" sz="2400" dirty="0"/>
              <a:t>tamaño ocupado por una unión se determina analizando el tamaño de cada variable de la </a:t>
            </a:r>
            <a:r>
              <a:rPr lang="es-MX" sz="2400" dirty="0" smtClean="0"/>
              <a:t>unión</a:t>
            </a:r>
          </a:p>
          <a:p>
            <a:pPr lvl="1"/>
            <a:r>
              <a:rPr lang="es-MX" sz="1800" dirty="0" smtClean="0"/>
              <a:t>El </a:t>
            </a:r>
            <a:r>
              <a:rPr lang="es-MX" sz="1800" dirty="0"/>
              <a:t>mayor tamaño de variable será el tamaño de la </a:t>
            </a:r>
            <a:r>
              <a:rPr lang="es-MX" sz="1800" dirty="0" smtClean="0"/>
              <a:t>unión</a:t>
            </a:r>
          </a:p>
          <a:p>
            <a:pPr lvl="1"/>
            <a:r>
              <a:rPr lang="es-ES" altLang="es-MX" sz="1800" dirty="0"/>
              <a:t>En muchos programas se deben tener varias </a:t>
            </a:r>
            <a:r>
              <a:rPr lang="es-ES" altLang="es-MX" sz="1800" dirty="0" smtClean="0"/>
              <a:t>variables </a:t>
            </a:r>
            <a:r>
              <a:rPr lang="es-ES" altLang="es-MX" sz="1800" dirty="0"/>
              <a:t>pero no necesitan utilizarse todas al mismo </a:t>
            </a:r>
            <a:r>
              <a:rPr lang="es-ES" altLang="es-MX" sz="1800" dirty="0" smtClean="0"/>
              <a:t>tiempo</a:t>
            </a:r>
            <a:endParaRPr lang="es-MX" sz="1800" dirty="0"/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515375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Flujos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altLang="es-MX" sz="2800" dirty="0"/>
              <a:t>Un flujo (</a:t>
            </a:r>
            <a:r>
              <a:rPr lang="es-ES" altLang="es-MX" sz="2800" dirty="0" err="1"/>
              <a:t>stream</a:t>
            </a:r>
            <a:r>
              <a:rPr lang="es-ES" altLang="es-MX" sz="2800" dirty="0"/>
              <a:t>) es una abstracción que se refiere a un flujo o corriente de datos que fluyen entre un origen o fuente (productor) y un destino o sumidero (consumidor</a:t>
            </a:r>
            <a:r>
              <a:rPr lang="es-ES" altLang="es-MX" sz="2800" dirty="0" smtClean="0"/>
              <a:t>)</a:t>
            </a:r>
            <a:endParaRPr lang="es-ES" altLang="es-MX" sz="2800" dirty="0"/>
          </a:p>
          <a:p>
            <a:pPr>
              <a:lnSpc>
                <a:spcPct val="80000"/>
              </a:lnSpc>
            </a:pPr>
            <a:r>
              <a:rPr lang="es-ES" altLang="es-MX" sz="2800" dirty="0"/>
              <a:t>Entre el origen y el destino debe existir una conexión o canal («pipe») por la que circulen los </a:t>
            </a:r>
            <a:r>
              <a:rPr lang="es-ES" altLang="es-MX" sz="2800" dirty="0" smtClean="0"/>
              <a:t>datos</a:t>
            </a:r>
            <a:endParaRPr lang="es-ES" altLang="es-MX" sz="2800" dirty="0"/>
          </a:p>
          <a:p>
            <a:pPr>
              <a:lnSpc>
                <a:spcPct val="80000"/>
              </a:lnSpc>
            </a:pPr>
            <a:r>
              <a:rPr lang="es-ES" altLang="es-MX" sz="2800" dirty="0"/>
              <a:t>La apertura de un archivo supone establecer la conexión del programa con el dispositivo que contiene al </a:t>
            </a:r>
            <a:r>
              <a:rPr lang="es-ES" altLang="es-MX" sz="2800" dirty="0" smtClean="0"/>
              <a:t>archivo</a:t>
            </a:r>
          </a:p>
          <a:p>
            <a:pPr>
              <a:lnSpc>
                <a:spcPct val="80000"/>
              </a:lnSpc>
            </a:pPr>
            <a:r>
              <a:rPr lang="es-ES" altLang="es-MX" sz="2800" dirty="0" smtClean="0"/>
              <a:t>En el canal que comunica el archivo con el programa van a fluir las secuencias de datos</a:t>
            </a:r>
            <a:endParaRPr lang="es-ES" altLang="es-MX" sz="2800" dirty="0"/>
          </a:p>
        </p:txBody>
      </p:sp>
    </p:spTree>
    <p:extLst>
      <p:ext uri="{BB962C8B-B14F-4D97-AF65-F5344CB8AC3E}">
        <p14:creationId xmlns:p14="http://schemas.microsoft.com/office/powerpoint/2010/main" val="38371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Flujos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13217"/>
          </a:xfrm>
        </p:spPr>
        <p:txBody>
          <a:bodyPr/>
          <a:lstStyle/>
          <a:p>
            <a:r>
              <a:rPr lang="es-ES" altLang="es-MX" dirty="0"/>
              <a:t>Hay tres flujos o canales abiertos </a:t>
            </a:r>
            <a:r>
              <a:rPr lang="es-ES" altLang="es-MX" dirty="0" smtClean="0"/>
              <a:t>de forma automática</a:t>
            </a:r>
            <a:endParaRPr lang="es-MX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00438"/>
            <a:ext cx="82073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621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Apuntador </a:t>
            </a:r>
            <a:r>
              <a:rPr lang="es-MX" dirty="0" smtClean="0"/>
              <a:t>file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 smtClean="0"/>
              <a:t>Un archivo tienen nombre y características</a:t>
            </a:r>
          </a:p>
          <a:p>
            <a:r>
              <a:rPr lang="es-MX" sz="2400" dirty="0" smtClean="0"/>
              <a:t>Los </a:t>
            </a:r>
            <a:r>
              <a:rPr lang="es-MX" sz="2400" dirty="0"/>
              <a:t>archivos se ubican en dispositivos externos </a:t>
            </a:r>
            <a:r>
              <a:rPr lang="es-MX" sz="2400" dirty="0" smtClean="0"/>
              <a:t>como:</a:t>
            </a:r>
          </a:p>
          <a:p>
            <a:pPr lvl="1"/>
            <a:r>
              <a:rPr lang="es-MX" sz="2000" dirty="0" smtClean="0"/>
              <a:t>Cintas</a:t>
            </a:r>
          </a:p>
          <a:p>
            <a:pPr lvl="1"/>
            <a:r>
              <a:rPr lang="es-MX" sz="2000" dirty="0" smtClean="0"/>
              <a:t>Discos</a:t>
            </a:r>
          </a:p>
          <a:p>
            <a:pPr lvl="1"/>
            <a:r>
              <a:rPr lang="es-MX" sz="2000" dirty="0" smtClean="0"/>
              <a:t>CD</a:t>
            </a:r>
          </a:p>
          <a:p>
            <a:r>
              <a:rPr lang="es-MX" sz="2400" dirty="0" smtClean="0"/>
              <a:t>En el programa el archivo tiene un nombre interno que es un apuntador a una estructura predefinida {apuntador a archivo) que contiene información del archivo</a:t>
            </a:r>
          </a:p>
        </p:txBody>
      </p:sp>
    </p:spTree>
    <p:extLst>
      <p:ext uri="{BB962C8B-B14F-4D97-AF65-F5344CB8AC3E}">
        <p14:creationId xmlns:p14="http://schemas.microsoft.com/office/powerpoint/2010/main" val="27342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</p:spPr>
        <p:txBody>
          <a:bodyPr/>
          <a:lstStyle/>
          <a:p>
            <a:r>
              <a:rPr lang="es-MX" dirty="0" smtClean="0"/>
              <a:t>Estructuras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024335"/>
          </a:xfrm>
        </p:spPr>
        <p:txBody>
          <a:bodyPr/>
          <a:lstStyle/>
          <a:p>
            <a:r>
              <a:rPr lang="es-MX" sz="2800" dirty="0"/>
              <a:t>Las </a:t>
            </a:r>
            <a:r>
              <a:rPr lang="es-MX" sz="2800" dirty="0" smtClean="0"/>
              <a:t>estructuras</a:t>
            </a:r>
          </a:p>
          <a:p>
            <a:pPr lvl="1"/>
            <a:r>
              <a:rPr lang="es-MX" sz="2400" dirty="0" smtClean="0"/>
              <a:t>Son </a:t>
            </a:r>
            <a:r>
              <a:rPr lang="es-MX" sz="2400" dirty="0"/>
              <a:t>colecciones de variables relacionadas bajo un </a:t>
            </a:r>
            <a:r>
              <a:rPr lang="es-MX" sz="2400" dirty="0" smtClean="0"/>
              <a:t>nombre</a:t>
            </a:r>
          </a:p>
          <a:p>
            <a:pPr lvl="1"/>
            <a:r>
              <a:rPr lang="es-MX" sz="2400" dirty="0" smtClean="0"/>
              <a:t>Las </a:t>
            </a:r>
            <a:r>
              <a:rPr lang="es-MX" sz="2400" dirty="0"/>
              <a:t>estructuras pueden contener variables de muchos tipos diferentes de </a:t>
            </a:r>
            <a:r>
              <a:rPr lang="es-MX" sz="2400" dirty="0" smtClean="0"/>
              <a:t>datos</a:t>
            </a:r>
          </a:p>
          <a:p>
            <a:pPr lvl="1"/>
            <a:r>
              <a:rPr lang="es-ES" altLang="es-MX" sz="2400" dirty="0"/>
              <a:t>Los componentes individuales de una estructura se llaman miembros</a:t>
            </a:r>
            <a:endParaRPr lang="es-MX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4077071"/>
            <a:ext cx="5926239" cy="19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7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Programa77.c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programa se muestra directamente en el ambiente de </a:t>
            </a:r>
            <a:r>
              <a:rPr lang="es-MX" dirty="0" smtClean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1161404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dirty="0"/>
              <a:t>Modos de apertura de un </a:t>
            </a:r>
            <a:r>
              <a:rPr lang="es-ES" altLang="es-MX" sz="4000" dirty="0" smtClean="0"/>
              <a:t>archivo</a:t>
            </a:r>
            <a:endParaRPr lang="es-ES" altLang="es-MX" sz="4000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97000"/>
          </a:xfrm>
        </p:spPr>
        <p:txBody>
          <a:bodyPr/>
          <a:lstStyle/>
          <a:p>
            <a:r>
              <a:rPr lang="es-ES" altLang="es-MX" sz="2800" dirty="0"/>
              <a:t>Al abrir el </a:t>
            </a:r>
            <a:r>
              <a:rPr lang="es-ES" altLang="es-MX" sz="2800" dirty="0" smtClean="0"/>
              <a:t>archivo con </a:t>
            </a:r>
            <a:r>
              <a:rPr lang="es-ES" altLang="es-MX" sz="2800" dirty="0" err="1"/>
              <a:t>fopen</a:t>
            </a:r>
            <a:r>
              <a:rPr lang="es-ES" altLang="es-MX" sz="2800" dirty="0"/>
              <a:t> () </a:t>
            </a:r>
            <a:r>
              <a:rPr lang="es-ES" altLang="es-MX" sz="2800" dirty="0" smtClean="0"/>
              <a:t>se puede especificar el </a:t>
            </a:r>
            <a:r>
              <a:rPr lang="es-ES" altLang="es-MX" sz="2800" dirty="0"/>
              <a:t>modo de tratar el </a:t>
            </a:r>
            <a:r>
              <a:rPr lang="es-ES" altLang="es-MX" sz="2800" dirty="0" smtClean="0"/>
              <a:t>archivo</a:t>
            </a:r>
            <a:endParaRPr lang="es-ES" altLang="es-MX" sz="2800" dirty="0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8207375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157192"/>
            <a:ext cx="4968031" cy="37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661249"/>
            <a:ext cx="4680520" cy="38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577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Programa78.c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programa se muestra directamente en el ambiente de </a:t>
            </a:r>
            <a:r>
              <a:rPr lang="es-MX" dirty="0" smtClean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655391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Programa79.c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programa se muestra directamente en el ambiente de </a:t>
            </a:r>
            <a:r>
              <a:rPr lang="es-MX" dirty="0" smtClean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792767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Programa80.c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programa se muestra directamente en el ambiente de </a:t>
            </a:r>
            <a:r>
              <a:rPr lang="es-MX" dirty="0" smtClean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2310681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Programa81.c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programa se muestra directamente en el ambiente de </a:t>
            </a:r>
            <a:r>
              <a:rPr lang="es-MX" dirty="0" smtClean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2125759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Programa82.c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programa se muestra directamente en el ambiente de </a:t>
            </a:r>
            <a:r>
              <a:rPr lang="es-MX" dirty="0" smtClean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2197579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Programa83.c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407659"/>
            <a:ext cx="5472608" cy="507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5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Acceso a las estructuras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 dirty="0"/>
              <a:t>Se puede acceder a los miembros de una estructura de una de estas dos formas:</a:t>
            </a:r>
          </a:p>
          <a:p>
            <a:pPr lvl="1"/>
            <a:r>
              <a:rPr lang="es-ES" altLang="es-MX" dirty="0"/>
              <a:t>Utilizando el operador punto (.)</a:t>
            </a:r>
          </a:p>
          <a:p>
            <a:pPr lvl="1"/>
            <a:r>
              <a:rPr lang="es-ES" altLang="es-MX" dirty="0"/>
              <a:t>Utilizando el operador apuntador </a:t>
            </a:r>
            <a:r>
              <a:rPr lang="es-ES" altLang="es-MX" dirty="0" smtClean="0"/>
              <a:t>(-&gt;)</a:t>
            </a:r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7214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Programa62.c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programa se muestra directamente en el ambiente de </a:t>
            </a:r>
            <a:r>
              <a:rPr lang="es-MX" dirty="0" smtClean="0"/>
              <a:t>desarrollo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510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Estructuras anidadas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075" y="1772816"/>
            <a:ext cx="79438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Arreglos de estructuras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MX" dirty="0"/>
              <a:t>Se puede crear un arreglo de estructuras tal como se crea un arreglo de otros </a:t>
            </a:r>
            <a:r>
              <a:rPr lang="es-ES" altLang="es-MX" dirty="0" smtClean="0"/>
              <a:t>tipos</a:t>
            </a:r>
          </a:p>
          <a:p>
            <a:r>
              <a:rPr lang="es-ES" dirty="0" smtClean="0"/>
              <a:t>Principios de bases de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4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Programa63.c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programa se muestra directamente en el ambiente de </a:t>
            </a:r>
            <a:r>
              <a:rPr lang="es-MX" dirty="0" smtClean="0"/>
              <a:t>desarrollo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12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877</Words>
  <Application>Microsoft Office PowerPoint</Application>
  <PresentationFormat>Presentación en pantalla (4:3)</PresentationFormat>
  <Paragraphs>117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9" baseType="lpstr">
      <vt:lpstr>Arial</vt:lpstr>
      <vt:lpstr>Diseño predeterminado</vt:lpstr>
      <vt:lpstr>Programación básica en Lenguaje C</vt:lpstr>
      <vt:lpstr>Arreglos de apuntadores a funciones</vt:lpstr>
      <vt:lpstr>Programa61.c</vt:lpstr>
      <vt:lpstr>Estructuras</vt:lpstr>
      <vt:lpstr>Acceso a las estructuras</vt:lpstr>
      <vt:lpstr>Programa62.c</vt:lpstr>
      <vt:lpstr>Estructuras anidadas</vt:lpstr>
      <vt:lpstr>Arreglos de estructuras</vt:lpstr>
      <vt:lpstr>Programa63.c</vt:lpstr>
      <vt:lpstr>Estructuras como parámetros</vt:lpstr>
      <vt:lpstr>Programa64.c</vt:lpstr>
      <vt:lpstr>Cadenas</vt:lpstr>
      <vt:lpstr>Declaración de variables de cadena</vt:lpstr>
      <vt:lpstr>Inicialización de variables de cadena</vt:lpstr>
      <vt:lpstr>Programa65.c</vt:lpstr>
      <vt:lpstr>Programa66.c</vt:lpstr>
      <vt:lpstr>Función gets()</vt:lpstr>
      <vt:lpstr>Programa67.c</vt:lpstr>
      <vt:lpstr>Función getchar()</vt:lpstr>
      <vt:lpstr>Función putchar()</vt:lpstr>
      <vt:lpstr>Programa68.c</vt:lpstr>
      <vt:lpstr>Función puts()</vt:lpstr>
      <vt:lpstr>Programa69.c</vt:lpstr>
      <vt:lpstr>La biblioteca string.h</vt:lpstr>
      <vt:lpstr>La biblioteca string.h</vt:lpstr>
      <vt:lpstr>La biblioteca string.h</vt:lpstr>
      <vt:lpstr>Programa70.c</vt:lpstr>
      <vt:lpstr>Función malloc()</vt:lpstr>
      <vt:lpstr>Programa71.c</vt:lpstr>
      <vt:lpstr>Programa72.c</vt:lpstr>
      <vt:lpstr>Programa73.c</vt:lpstr>
      <vt:lpstr>Programa74.c</vt:lpstr>
      <vt:lpstr>Función realloc()</vt:lpstr>
      <vt:lpstr>Programa75.c</vt:lpstr>
      <vt:lpstr>Programa76.c</vt:lpstr>
      <vt:lpstr>Uniones</vt:lpstr>
      <vt:lpstr>Flujos</vt:lpstr>
      <vt:lpstr>Flujos</vt:lpstr>
      <vt:lpstr>Apuntador file</vt:lpstr>
      <vt:lpstr>Programa77.c</vt:lpstr>
      <vt:lpstr>Modos de apertura de un archivo</vt:lpstr>
      <vt:lpstr>Programa78.c</vt:lpstr>
      <vt:lpstr>Programa79.c</vt:lpstr>
      <vt:lpstr>Programa80.c</vt:lpstr>
      <vt:lpstr>Programa81.c</vt:lpstr>
      <vt:lpstr>Programa82.c</vt:lpstr>
      <vt:lpstr>Programa83.c</vt:lpstr>
    </vt:vector>
  </TitlesOfParts>
  <Company>IPN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Alfredo Jiménez</dc:creator>
  <cp:lastModifiedBy>José Alfredo Jiménez Benítez</cp:lastModifiedBy>
  <cp:revision>36</cp:revision>
  <dcterms:created xsi:type="dcterms:W3CDTF">2008-06-15T17:42:21Z</dcterms:created>
  <dcterms:modified xsi:type="dcterms:W3CDTF">2016-07-10T19:13:13Z</dcterms:modified>
</cp:coreProperties>
</file>