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5" r:id="rId29"/>
    <p:sldId id="28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86" autoAdjust="0"/>
  </p:normalViewPr>
  <p:slideViewPr>
    <p:cSldViewPr snapToGrid="0">
      <p:cViewPr varScale="1">
        <p:scale>
          <a:sx n="106" d="100"/>
          <a:sy n="106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6032;&#24314;Microsoft%20Excel%20&#24037;&#20316;&#34920;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4555;&#36895;&#21367;&#31215;&#30340;&#30740;&#31350;&#21450;&#23454;&#29616;\&#30740;&#31350;&#36807;&#31243;&#30340;&#20013;&#38388;&#39033;&#30446;\&#26032;&#24314;Microsoft%20Excel%20&#24037;&#20316;&#34920;%20(4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Sheet1!$F$1</c:f>
              <c:strCache>
                <c:ptCount val="1"/>
                <c:pt idx="0">
                  <c:v>c(k3,n)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Sheet1!$F$2:$F$34</c:f>
              <c:numCache>
                <c:formatCode>General</c:formatCode>
                <c:ptCount val="33"/>
                <c:pt idx="0">
                  <c:v>9</c:v>
                </c:pt>
                <c:pt idx="1">
                  <c:v>4.5</c:v>
                </c:pt>
                <c:pt idx="2">
                  <c:v>3</c:v>
                </c:pt>
                <c:pt idx="3">
                  <c:v>2.25</c:v>
                </c:pt>
                <c:pt idx="4">
                  <c:v>1.8</c:v>
                </c:pt>
                <c:pt idx="5">
                  <c:v>1.5</c:v>
                </c:pt>
                <c:pt idx="6">
                  <c:v>1.2857142857142858</c:v>
                </c:pt>
                <c:pt idx="7">
                  <c:v>1.125</c:v>
                </c:pt>
                <c:pt idx="8">
                  <c:v>1</c:v>
                </c:pt>
                <c:pt idx="9">
                  <c:v>0.9</c:v>
                </c:pt>
                <c:pt idx="10">
                  <c:v>0.81818181818181823</c:v>
                </c:pt>
                <c:pt idx="11">
                  <c:v>0.75</c:v>
                </c:pt>
                <c:pt idx="12">
                  <c:v>0.69230769230769229</c:v>
                </c:pt>
                <c:pt idx="13">
                  <c:v>0.6428571428571429</c:v>
                </c:pt>
                <c:pt idx="14">
                  <c:v>0.6</c:v>
                </c:pt>
                <c:pt idx="15">
                  <c:v>0.5625</c:v>
                </c:pt>
                <c:pt idx="16">
                  <c:v>0.52941176470588236</c:v>
                </c:pt>
                <c:pt idx="17">
                  <c:v>0.5</c:v>
                </c:pt>
                <c:pt idx="18">
                  <c:v>0.47368421052631576</c:v>
                </c:pt>
                <c:pt idx="19">
                  <c:v>0.45</c:v>
                </c:pt>
                <c:pt idx="20">
                  <c:v>0.42857142857142855</c:v>
                </c:pt>
                <c:pt idx="21">
                  <c:v>0.40909090909090912</c:v>
                </c:pt>
                <c:pt idx="22">
                  <c:v>0.39130434782608697</c:v>
                </c:pt>
                <c:pt idx="23">
                  <c:v>0.375</c:v>
                </c:pt>
                <c:pt idx="24">
                  <c:v>0.36</c:v>
                </c:pt>
                <c:pt idx="25">
                  <c:v>0.34615384615384615</c:v>
                </c:pt>
                <c:pt idx="26">
                  <c:v>0.33333333333333331</c:v>
                </c:pt>
                <c:pt idx="27">
                  <c:v>0.32142857142857145</c:v>
                </c:pt>
                <c:pt idx="28">
                  <c:v>0.31034482758620691</c:v>
                </c:pt>
                <c:pt idx="29">
                  <c:v>0.3</c:v>
                </c:pt>
                <c:pt idx="30">
                  <c:v>0.29032258064516131</c:v>
                </c:pt>
                <c:pt idx="31">
                  <c:v>0.28125</c:v>
                </c:pt>
                <c:pt idx="32">
                  <c:v>0.27272727272727271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Sheet1!$G$1</c:f>
              <c:strCache>
                <c:ptCount val="1"/>
                <c:pt idx="0">
                  <c:v>c(k5,n)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Sheet1!$G$2:$G$34</c:f>
              <c:numCache>
                <c:formatCode>General</c:formatCode>
                <c:ptCount val="33"/>
                <c:pt idx="0">
                  <c:v>25</c:v>
                </c:pt>
                <c:pt idx="1">
                  <c:v>12.5</c:v>
                </c:pt>
                <c:pt idx="2">
                  <c:v>8.3333333333333339</c:v>
                </c:pt>
                <c:pt idx="3">
                  <c:v>6.25</c:v>
                </c:pt>
                <c:pt idx="4">
                  <c:v>5</c:v>
                </c:pt>
                <c:pt idx="5">
                  <c:v>4.166666666666667</c:v>
                </c:pt>
                <c:pt idx="6">
                  <c:v>3.5714285714285716</c:v>
                </c:pt>
                <c:pt idx="7">
                  <c:v>3.125</c:v>
                </c:pt>
                <c:pt idx="8">
                  <c:v>2.7777777777777777</c:v>
                </c:pt>
                <c:pt idx="9">
                  <c:v>2.5</c:v>
                </c:pt>
                <c:pt idx="10">
                  <c:v>2.2727272727272729</c:v>
                </c:pt>
                <c:pt idx="11">
                  <c:v>2.0833333333333335</c:v>
                </c:pt>
                <c:pt idx="12">
                  <c:v>1.9230769230769231</c:v>
                </c:pt>
                <c:pt idx="13">
                  <c:v>1.7857142857142858</c:v>
                </c:pt>
                <c:pt idx="14">
                  <c:v>1.6666666666666667</c:v>
                </c:pt>
                <c:pt idx="15">
                  <c:v>1.5625</c:v>
                </c:pt>
                <c:pt idx="16">
                  <c:v>1.4705882352941178</c:v>
                </c:pt>
                <c:pt idx="17">
                  <c:v>1.3888888888888888</c:v>
                </c:pt>
                <c:pt idx="18">
                  <c:v>1.3157894736842106</c:v>
                </c:pt>
                <c:pt idx="19">
                  <c:v>1.25</c:v>
                </c:pt>
                <c:pt idx="20">
                  <c:v>1.1904761904761905</c:v>
                </c:pt>
                <c:pt idx="21">
                  <c:v>1.1363636363636365</c:v>
                </c:pt>
                <c:pt idx="22">
                  <c:v>1.0869565217391304</c:v>
                </c:pt>
                <c:pt idx="23">
                  <c:v>1.0416666666666667</c:v>
                </c:pt>
                <c:pt idx="24">
                  <c:v>1</c:v>
                </c:pt>
                <c:pt idx="25">
                  <c:v>0.96153846153846156</c:v>
                </c:pt>
                <c:pt idx="26">
                  <c:v>0.92592592592592593</c:v>
                </c:pt>
                <c:pt idx="27">
                  <c:v>0.8928571428571429</c:v>
                </c:pt>
                <c:pt idx="28">
                  <c:v>0.86206896551724133</c:v>
                </c:pt>
                <c:pt idx="29">
                  <c:v>0.83333333333333337</c:v>
                </c:pt>
                <c:pt idx="30">
                  <c:v>0.80645161290322576</c:v>
                </c:pt>
                <c:pt idx="31">
                  <c:v>0.78125</c:v>
                </c:pt>
                <c:pt idx="32">
                  <c:v>0.75757575757575757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c(k7,n)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Sheet1!$H$2:$H$34</c:f>
              <c:numCache>
                <c:formatCode>General</c:formatCode>
                <c:ptCount val="33"/>
                <c:pt idx="0">
                  <c:v>49</c:v>
                </c:pt>
                <c:pt idx="1">
                  <c:v>24.5</c:v>
                </c:pt>
                <c:pt idx="2">
                  <c:v>16.333333333333332</c:v>
                </c:pt>
                <c:pt idx="3">
                  <c:v>12.25</c:v>
                </c:pt>
                <c:pt idx="4">
                  <c:v>9.8000000000000007</c:v>
                </c:pt>
                <c:pt idx="5">
                  <c:v>8.1666666666666661</c:v>
                </c:pt>
                <c:pt idx="6">
                  <c:v>7</c:v>
                </c:pt>
                <c:pt idx="7">
                  <c:v>6.125</c:v>
                </c:pt>
                <c:pt idx="8">
                  <c:v>5.4444444444444446</c:v>
                </c:pt>
                <c:pt idx="9">
                  <c:v>4.9000000000000004</c:v>
                </c:pt>
                <c:pt idx="10">
                  <c:v>4.4545454545454541</c:v>
                </c:pt>
                <c:pt idx="11">
                  <c:v>4.083333333333333</c:v>
                </c:pt>
                <c:pt idx="12">
                  <c:v>3.7692307692307692</c:v>
                </c:pt>
                <c:pt idx="13">
                  <c:v>3.5</c:v>
                </c:pt>
                <c:pt idx="14">
                  <c:v>3.2666666666666666</c:v>
                </c:pt>
                <c:pt idx="15">
                  <c:v>3.0625</c:v>
                </c:pt>
                <c:pt idx="16">
                  <c:v>2.8823529411764706</c:v>
                </c:pt>
                <c:pt idx="17">
                  <c:v>2.7222222222222223</c:v>
                </c:pt>
                <c:pt idx="18">
                  <c:v>2.5789473684210527</c:v>
                </c:pt>
                <c:pt idx="19">
                  <c:v>2.4500000000000002</c:v>
                </c:pt>
                <c:pt idx="20">
                  <c:v>2.3333333333333335</c:v>
                </c:pt>
                <c:pt idx="21">
                  <c:v>2.2272727272727271</c:v>
                </c:pt>
                <c:pt idx="22">
                  <c:v>2.1304347826086958</c:v>
                </c:pt>
                <c:pt idx="23">
                  <c:v>2.0416666666666665</c:v>
                </c:pt>
                <c:pt idx="24">
                  <c:v>1.96</c:v>
                </c:pt>
                <c:pt idx="25">
                  <c:v>1.8846153846153846</c:v>
                </c:pt>
                <c:pt idx="26">
                  <c:v>1.8148148148148149</c:v>
                </c:pt>
                <c:pt idx="27">
                  <c:v>1.75</c:v>
                </c:pt>
                <c:pt idx="28">
                  <c:v>1.6896551724137931</c:v>
                </c:pt>
                <c:pt idx="29">
                  <c:v>1.6333333333333333</c:v>
                </c:pt>
                <c:pt idx="30">
                  <c:v>1.5806451612903225</c:v>
                </c:pt>
                <c:pt idx="31">
                  <c:v>1.53125</c:v>
                </c:pt>
                <c:pt idx="32">
                  <c:v>1.4848484848484849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Sheet1!$I$1</c:f>
              <c:strCache>
                <c:ptCount val="1"/>
                <c:pt idx="0">
                  <c:v>c(k9,n)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xVal>
          <c:yVal>
            <c:numRef>
              <c:f>Sheet1!$I$2:$I$34</c:f>
              <c:numCache>
                <c:formatCode>General</c:formatCode>
                <c:ptCount val="33"/>
                <c:pt idx="0">
                  <c:v>81</c:v>
                </c:pt>
                <c:pt idx="1">
                  <c:v>40.5</c:v>
                </c:pt>
                <c:pt idx="2">
                  <c:v>27</c:v>
                </c:pt>
                <c:pt idx="3">
                  <c:v>20.25</c:v>
                </c:pt>
                <c:pt idx="4">
                  <c:v>16.2</c:v>
                </c:pt>
                <c:pt idx="5">
                  <c:v>13.5</c:v>
                </c:pt>
                <c:pt idx="6">
                  <c:v>11.571428571428571</c:v>
                </c:pt>
                <c:pt idx="7">
                  <c:v>10.125</c:v>
                </c:pt>
                <c:pt idx="8">
                  <c:v>9</c:v>
                </c:pt>
                <c:pt idx="9">
                  <c:v>8.1</c:v>
                </c:pt>
                <c:pt idx="10">
                  <c:v>7.3636363636363633</c:v>
                </c:pt>
                <c:pt idx="11">
                  <c:v>6.75</c:v>
                </c:pt>
                <c:pt idx="12">
                  <c:v>6.2307692307692308</c:v>
                </c:pt>
                <c:pt idx="13">
                  <c:v>5.7857142857142856</c:v>
                </c:pt>
                <c:pt idx="14">
                  <c:v>5.4</c:v>
                </c:pt>
                <c:pt idx="15">
                  <c:v>5.0625</c:v>
                </c:pt>
                <c:pt idx="16">
                  <c:v>4.7647058823529411</c:v>
                </c:pt>
                <c:pt idx="17">
                  <c:v>4.5</c:v>
                </c:pt>
                <c:pt idx="18">
                  <c:v>4.2631578947368425</c:v>
                </c:pt>
                <c:pt idx="19">
                  <c:v>4.05</c:v>
                </c:pt>
                <c:pt idx="20">
                  <c:v>3.8571428571428572</c:v>
                </c:pt>
                <c:pt idx="21">
                  <c:v>3.6818181818181817</c:v>
                </c:pt>
                <c:pt idx="22">
                  <c:v>3.5217391304347827</c:v>
                </c:pt>
                <c:pt idx="23">
                  <c:v>3.375</c:v>
                </c:pt>
                <c:pt idx="24">
                  <c:v>3.24</c:v>
                </c:pt>
                <c:pt idx="25">
                  <c:v>3.1153846153846154</c:v>
                </c:pt>
                <c:pt idx="26">
                  <c:v>3</c:v>
                </c:pt>
                <c:pt idx="27">
                  <c:v>2.8928571428571428</c:v>
                </c:pt>
                <c:pt idx="28">
                  <c:v>2.7931034482758621</c:v>
                </c:pt>
                <c:pt idx="29">
                  <c:v>2.7</c:v>
                </c:pt>
                <c:pt idx="30">
                  <c:v>2.6129032258064515</c:v>
                </c:pt>
                <c:pt idx="31">
                  <c:v>2.53125</c:v>
                </c:pt>
                <c:pt idx="32">
                  <c:v>2.4545454545454546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8248480"/>
        <c:axId val="1118237600"/>
      </c:scatterChart>
      <c:valAx>
        <c:axId val="111824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8237600"/>
        <c:crosses val="autoZero"/>
        <c:crossBetween val="midCat"/>
      </c:valAx>
      <c:valAx>
        <c:axId val="111823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c(n)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8248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相比</a:t>
            </a:r>
            <a:r>
              <a:rPr lang="en-US" altLang="zh-CN"/>
              <a:t>multi</a:t>
            </a:r>
            <a:r>
              <a:rPr lang="zh-CN" altLang="en-US"/>
              <a:t>的访存优势对比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Sheet1!$AK$43:$AK$47</c:f>
              <c:strCache>
                <c:ptCount val="5"/>
                <c:pt idx="0">
                  <c:v>mult</c:v>
                </c:pt>
                <c:pt idx="1">
                  <c:v>mult+regiter</c:v>
                </c:pt>
                <c:pt idx="2">
                  <c:v>unroll4</c:v>
                </c:pt>
                <c:pt idx="3">
                  <c:v>SIMD256</c:v>
                </c:pt>
                <c:pt idx="4">
                  <c:v>SIMD256+unroll4</c:v>
                </c:pt>
              </c:strCache>
            </c:strRef>
          </c:cat>
          <c:val>
            <c:numRef>
              <c:f>Sheet1!$AL$43:$AL$47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3.2</c:v>
                </c:pt>
                <c:pt idx="3">
                  <c:v>8</c:v>
                </c:pt>
                <c:pt idx="4">
                  <c:v>12.8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8238144"/>
        <c:axId val="1118238688"/>
      </c:barChart>
      <c:catAx>
        <c:axId val="1118238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8238688"/>
        <c:crosses val="autoZero"/>
        <c:auto val="1"/>
        <c:lblAlgn val="ctr"/>
        <c:lblOffset val="100"/>
        <c:noMultiLvlLbl val="0"/>
      </c:catAx>
      <c:valAx>
        <c:axId val="1118238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823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9A2F-B6E2-42F9-AA41-51597D7F7AE0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79E7C-8572-4A10-AF27-372B42A3C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06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88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0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8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9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79E7C-8572-4A10-AF27-372B42A3CE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2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7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AB4F-F1E1-49FA-88C7-A907BB055549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E025-2611-44C7-BF08-E992D5D75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62.emf"/><Relationship Id="rId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0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63.emf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28.png"/><Relationship Id="rId21" Type="http://schemas.openxmlformats.org/officeDocument/2006/relationships/image" Target="../media/image129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63.emf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#techs=AVX" TargetMode="External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63.emf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76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65.emf"/><Relationship Id="rId21" Type="http://schemas.openxmlformats.org/officeDocument/2006/relationships/image" Target="../media/image150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65.emf"/><Relationship Id="rId21" Type="http://schemas.openxmlformats.org/officeDocument/2006/relationships/image" Target="../media/image82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66.emf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26" Type="http://schemas.openxmlformats.org/officeDocument/2006/relationships/image" Target="../media/image204.png"/><Relationship Id="rId3" Type="http://schemas.openxmlformats.org/officeDocument/2006/relationships/image" Target="../media/image66.emf"/><Relationship Id="rId21" Type="http://schemas.openxmlformats.org/officeDocument/2006/relationships/image" Target="../media/image199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5" Type="http://schemas.openxmlformats.org/officeDocument/2006/relationships/image" Target="../media/image203.png"/><Relationship Id="rId33" Type="http://schemas.openxmlformats.org/officeDocument/2006/relationships/image" Target="../media/image21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28" Type="http://schemas.openxmlformats.org/officeDocument/2006/relationships/image" Target="../media/image206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31" Type="http://schemas.openxmlformats.org/officeDocument/2006/relationships/image" Target="../media/image209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Relationship Id="rId27" Type="http://schemas.openxmlformats.org/officeDocument/2006/relationships/image" Target="../media/image205.png"/><Relationship Id="rId30" Type="http://schemas.openxmlformats.org/officeDocument/2006/relationships/image" Target="../media/image208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8.png"/><Relationship Id="rId21" Type="http://schemas.openxmlformats.org/officeDocument/2006/relationships/image" Target="../media/image85.png"/><Relationship Id="rId17" Type="http://schemas.openxmlformats.org/officeDocument/2006/relationships/image" Target="../media/image225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4.png"/><Relationship Id="rId20" Type="http://schemas.openxmlformats.org/officeDocument/2006/relationships/image" Target="../media/image66.emf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9.png"/><Relationship Id="rId24" Type="http://schemas.openxmlformats.org/officeDocument/2006/relationships/image" Target="../media/image131.png"/><Relationship Id="rId15" Type="http://schemas.openxmlformats.org/officeDocument/2006/relationships/image" Target="../media/image223.png"/><Relationship Id="rId23" Type="http://schemas.openxmlformats.org/officeDocument/2006/relationships/image" Target="../media/image130.png"/><Relationship Id="rId28" Type="http://schemas.openxmlformats.org/officeDocument/2006/relationships/image" Target="../media/image210.png"/><Relationship Id="rId19" Type="http://schemas.openxmlformats.org/officeDocument/2006/relationships/image" Target="../media/image226.png"/><Relationship Id="rId22" Type="http://schemas.openxmlformats.org/officeDocument/2006/relationships/image" Target="../media/image93.png"/><Relationship Id="rId27" Type="http://schemas.openxmlformats.org/officeDocument/2006/relationships/image" Target="../media/image169.png"/><Relationship Id="rId30" Type="http://schemas.openxmlformats.org/officeDocument/2006/relationships/image" Target="../media/image2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JinC/Fast-Convolution-with-SIMD-and-GEMM/tree/main/Rowfirst_Matrix_and_GEMM_SIMD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png"/><Relationship Id="rId4" Type="http://schemas.openxmlformats.org/officeDocument/2006/relationships/image" Target="../media/image2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eonJinC/Fast-Convolution-with-SIMD-and-GEMM/tree/main/Three_methods_of_Gaussian_Blur_based_on_Fast_Convolu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hyperlink" Target="https://github.com/LeonJinC/Fast-Convolution-with-SIMD-and-GEM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5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7.emf"/><Relationship Id="rId18" Type="http://schemas.openxmlformats.org/officeDocument/2006/relationships/image" Target="../media/image50.png"/><Relationship Id="rId26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5" Type="http://schemas.openxmlformats.org/officeDocument/2006/relationships/image" Target="../media/image58.png"/><Relationship Id="rId2" Type="http://schemas.openxmlformats.org/officeDocument/2006/relationships/image" Target="../media/image15.emf"/><Relationship Id="rId16" Type="http://schemas.openxmlformats.org/officeDocument/2006/relationships/image" Target="../media/image46.png"/><Relationship Id="rId20" Type="http://schemas.openxmlformats.org/officeDocument/2006/relationships/image" Target="../media/image53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33.png"/><Relationship Id="rId23" Type="http://schemas.openxmlformats.org/officeDocument/2006/relationships/image" Target="../media/image56.png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19.png"/><Relationship Id="rId22" Type="http://schemas.openxmlformats.org/officeDocument/2006/relationships/image" Target="../media/image18.emf"/><Relationship Id="rId27" Type="http://schemas.openxmlformats.org/officeDocument/2006/relationships/image" Target="../media/image19.emf"/><Relationship Id="rId30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jiongnima/article/details/69736844" TargetMode="External"/><Relationship Id="rId2" Type="http://schemas.openxmlformats.org/officeDocument/2006/relationships/hyperlink" Target="https://blog.csdn.net/zhanghenan123/article/details/81984829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48.emf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49.gif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的快速卷积及其在高斯模糊中的应用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汇报人：金闳奇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4888210"/>
            <a:ext cx="80858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Single Instruction Multiple Data </a:t>
            </a:r>
            <a:r>
              <a:rPr lang="zh-CN" altLang="en-US" dirty="0" smtClean="0"/>
              <a:t>单指令多数据技术</a:t>
            </a:r>
            <a:endParaRPr lang="en-US" altLang="zh-CN" dirty="0" smtClean="0"/>
          </a:p>
          <a:p>
            <a:r>
              <a:rPr lang="en-US" altLang="zh-CN" dirty="0" smtClean="0"/>
              <a:t>GEMM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General Matrix Multiplication </a:t>
            </a:r>
            <a:r>
              <a:rPr lang="zh-CN" altLang="en-US" dirty="0" smtClean="0"/>
              <a:t>通用矩阵相乘的优化算法</a:t>
            </a:r>
            <a:endParaRPr lang="en-US" altLang="zh-CN" dirty="0" smtClean="0"/>
          </a:p>
          <a:p>
            <a:r>
              <a:rPr lang="zh-CN" altLang="en-US" dirty="0"/>
              <a:t>高斯</a:t>
            </a:r>
            <a:r>
              <a:rPr lang="zh-CN" altLang="en-US" dirty="0" smtClean="0"/>
              <a:t>模糊：高斯核在图像上做滑动乘积求和的卷积运算，使图像产生模糊效果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000" y="6174640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multi+register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temp =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新宋体" panose="02010609030101010101" pitchFamily="49" charset="-122"/>
                        <a:ea typeface="新宋体" panose="02010609030101010101" pitchFamily="49" charset="-122"/>
                      </a:rPr>
                      <m:t>temp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2595"/>
                <a:ext cx="4962525" cy="2884636"/>
              </a:xfrm>
              <a:prstGeom prst="rect">
                <a:avLst/>
              </a:prstGeom>
              <a:blipFill rotWithShape="0">
                <a:blip r:embed="rId2"/>
                <a:stretch>
                  <a:fillRect l="-1106" t="-1057" b="-2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multi+register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771518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32" t="-3289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393287" y="57481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8412558" y="60157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9597344" y="6295514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353138" y="55095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368444" y="55095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210542" y="549141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的缓存</a:t>
            </a:r>
            <a:r>
              <a:rPr lang="en-US" altLang="zh-CN" dirty="0" smtClean="0"/>
              <a:t>(cache)</a:t>
            </a:r>
            <a:r>
              <a:rPr lang="zh-CN" altLang="en-US" dirty="0" smtClean="0"/>
              <a:t>和内存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74" y="2267090"/>
            <a:ext cx="9174101" cy="32993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2581" y="363763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00475" y="318135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256K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82703" y="302746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1M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373278" y="287357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</a:t>
            </a:r>
            <a:r>
              <a:rPr lang="en-US" altLang="zh-CN" sz="1400" dirty="0" smtClean="0"/>
              <a:t>M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4528" y="258216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16G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876618" y="364041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13161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24324" y="363624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6498" y="4834606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缓存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50082" y="4799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47676" y="35617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外存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305175" y="1924883"/>
            <a:ext cx="72675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424324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读取速度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305175" y="18326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86258" y="1835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</a:t>
            </a:r>
          </a:p>
        </p:txBody>
      </p:sp>
      <p:sp>
        <p:nvSpPr>
          <p:cNvPr id="19" name="右箭头 18"/>
          <p:cNvSpPr/>
          <p:nvPr/>
        </p:nvSpPr>
        <p:spPr>
          <a:xfrm>
            <a:off x="2883644" y="3620229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553039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8868043" y="3697083"/>
            <a:ext cx="421531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栈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堆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1100" dirty="0" smtClean="0"/>
                  <a:t>（</a:t>
                </a:r>
                <a:r>
                  <a:rPr lang="en-US" altLang="zh-CN" sz="1100" dirty="0" smtClean="0"/>
                  <a:t>new</a:t>
                </a:r>
                <a:r>
                  <a:rPr lang="zh-CN" altLang="en-US" sz="1100" dirty="0" smtClean="0"/>
                  <a:t>或者</a:t>
                </a:r>
                <a:r>
                  <a:rPr lang="en-US" altLang="zh-CN" sz="1100" dirty="0" err="1" smtClean="0"/>
                  <a:t>malloc</a:t>
                </a:r>
                <a:r>
                  <a:rPr lang="zh-CN" altLang="en-US" sz="1100" dirty="0" smtClean="0"/>
                  <a:t>）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全局</a:t>
                </a:r>
                <a:r>
                  <a:rPr lang="en-US" altLang="zh-CN" sz="1100" dirty="0" smtClean="0"/>
                  <a:t>/</a:t>
                </a:r>
                <a:r>
                  <a:rPr lang="zh-CN" altLang="en-US" sz="1100" dirty="0" smtClean="0"/>
                  <a:t>静态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常量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代码段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71" y="3027460"/>
                <a:ext cx="1577676" cy="1615827"/>
              </a:xfrm>
              <a:prstGeom prst="rect">
                <a:avLst/>
              </a:prstGeom>
              <a:blipFill rotWithShape="0">
                <a:blip r:embed="rId3"/>
                <a:stretch>
                  <a:fillRect t="-755" b="-1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7219950" y="3016251"/>
            <a:ext cx="0" cy="162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59852" y="3628616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地</a:t>
            </a:r>
            <a:endParaRPr lang="en-US" altLang="zh-CN" sz="1100" dirty="0" smtClean="0"/>
          </a:p>
          <a:p>
            <a:r>
              <a:rPr lang="zh-CN" altLang="en-US" sz="1100" dirty="0" smtClean="0"/>
              <a:t>址</a:t>
            </a:r>
            <a:endParaRPr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051171" y="458545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低</a:t>
            </a:r>
            <a:endParaRPr lang="en-US" altLang="zh-CN" sz="11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7053269" y="28536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高</a:t>
            </a:r>
            <a:endParaRPr lang="en-US" altLang="zh-CN" sz="11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A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B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zh-CN" altLang="en-US" dirty="0"/>
                        <m:t>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1024×1024×8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74" y="5810596"/>
                <a:ext cx="356123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1688290" y="6349449"/>
            <a:ext cx="32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  <a:r>
              <a:rPr lang="zh-CN" altLang="en-US" dirty="0" smtClean="0"/>
              <a:t>数据类型：</a:t>
            </a:r>
            <a:r>
              <a:rPr lang="en-US" altLang="zh-CN" dirty="0" smtClean="0"/>
              <a:t>8Bytes=64bit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724" y="5597588"/>
            <a:ext cx="1289438" cy="128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773" y="5345042"/>
                <a:ext cx="7505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3875" y="6081964"/>
                <a:ext cx="7505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251934" y="4388146"/>
            <a:ext cx="248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intel x86</a:t>
            </a:r>
            <a:r>
              <a:rPr lang="zh-CN" altLang="en-US" dirty="0" smtClean="0"/>
              <a:t>架构，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multi+ikj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15" y="1529440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[3][3]</m:t>
                      </m:r>
                      <m:r>
                        <m:rPr>
                          <m:nor/>
                        </m:rPr>
                        <a:rPr lang="en-US" altLang="zh-CN" dirty="0" smtClean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2681"/>
                <a:ext cx="2143344" cy="82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行优先存储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1 2 3 4 5 6 7 8 9</m:t>
                        </m:r>
                      </m:e>
                    </m:d>
                  </m:oMath>
                </a14:m>
                <a:r>
                  <a:rPr lang="zh-CN" altLang="en-US" dirty="0" smtClean="0"/>
                  <a:t>  比如，</a:t>
                </a:r>
                <a:r>
                  <a:rPr lang="en-US" altLang="zh-CN" dirty="0" smtClean="0"/>
                  <a:t>C++</a:t>
                </a:r>
                <a:r>
                  <a:rPr lang="zh-CN" altLang="en-US" dirty="0" smtClean="0"/>
                  <a:t>中的二维数组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85671"/>
                <a:ext cx="631905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列</m:t>
                    </m:r>
                    <m:r>
                      <m:rPr>
                        <m:nor/>
                      </m:rPr>
                      <a:rPr lang="zh-CN" altLang="en-US" dirty="0"/>
                      <m:t>优先存储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9}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5970"/>
                <a:ext cx="323518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6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-3025" y="3913157"/>
            <a:ext cx="5464316" cy="2951264"/>
            <a:chOff x="-3025" y="3913157"/>
            <a:chExt cx="5464316" cy="295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(k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k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K;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k++) {</a:t>
                  </a: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664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37" t="-980" b="-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74298" y="5486406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利用率不高</a:t>
              </a:r>
              <a:r>
                <a:rPr lang="en-US" altLang="zh-CN" sz="1100" dirty="0" smtClean="0"/>
                <a:t>,L3</a:t>
              </a:r>
              <a:endParaRPr lang="zh-CN" altLang="en-US" sz="11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676828" y="5921826"/>
              <a:ext cx="17844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每读一次都要换行</a:t>
              </a:r>
              <a:r>
                <a:rPr lang="en-US" altLang="zh-CN" sz="1100" dirty="0" smtClean="0"/>
                <a:t>,</a:t>
              </a:r>
            </a:p>
            <a:p>
              <a:r>
                <a:rPr lang="zh-CN" altLang="en-US" sz="1100" dirty="0" smtClean="0"/>
                <a:t>将数据从内存加载到</a:t>
              </a:r>
              <a:r>
                <a:rPr lang="en-US" altLang="zh-CN" sz="1100" dirty="0" smtClean="0"/>
                <a:t>cache</a:t>
              </a:r>
              <a:endParaRPr lang="zh-CN" altLang="en-US" sz="1100" dirty="0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4022025" y="6359168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76828" y="6602811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的命中率不高</a:t>
              </a:r>
              <a:endParaRPr lang="zh-CN" altLang="en-US" sz="11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67235" y="3921470"/>
            <a:ext cx="5026303" cy="2875573"/>
            <a:chOff x="-3025" y="3913157"/>
            <a:chExt cx="5026303" cy="2875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/>
                <p:cNvSpPr/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for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</a:t>
                  </a:r>
                  <a:r>
                    <a:rPr lang="en-US" altLang="zh-CN" sz="1600" dirty="0" err="1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M;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i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(k = 0; k &lt; K; k++)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{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for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 (j 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= 0; j &lt; 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N; </a:t>
                  </a:r>
                  <a:r>
                    <a:rPr lang="en-US" altLang="zh-CN" sz="1600" dirty="0" err="1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j++</a:t>
                  </a:r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) {</a:t>
                  </a:r>
                </a:p>
                <a:p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</a:t>
                  </a:r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+=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𝑖𝑘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宋体" panose="02010609030101010101" pitchFamily="49" charset="-122"/>
                        </a:rPr>
                        <m:t>⋅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  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宋体" panose="02010609030101010101" pitchFamily="49" charset="-122"/>
                            </a:rPr>
                            <m:t>𝑘𝑗</m:t>
                          </m:r>
                        </m:sub>
                      </m:sSub>
                    </m:oMath>
                  </a14:m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 smtClean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	}</a:t>
                  </a:r>
                  <a:endParaRPr lang="en-US" altLang="zh-CN" sz="1600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endParaRPr>
                </a:p>
                <a:p>
                  <a:r>
                    <a:rPr lang="en-US" altLang="zh-CN" sz="1600" dirty="0">
                      <a:solidFill>
                        <a:srgbClr val="000000"/>
                      </a:solidFill>
                      <a:latin typeface="新宋体" panose="02010609030101010101" pitchFamily="49" charset="-122"/>
                      <a:ea typeface="新宋体" panose="02010609030101010101" pitchFamily="49" charset="-122"/>
                    </a:rPr>
                    <a:t>}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25" y="3913157"/>
                  <a:ext cx="4962525" cy="18356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37" t="-997" b="-26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 flipH="1">
              <a:off x="2874564" y="5077472"/>
              <a:ext cx="7160" cy="375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3589459" y="5012278"/>
              <a:ext cx="0" cy="44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2674830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L3</a:t>
              </a:r>
              <a:endParaRPr lang="zh-CN" altLang="en-US" sz="11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461019" y="5486406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L2</a:t>
              </a:r>
              <a:endParaRPr lang="zh-CN" altLang="en-US" sz="1100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4130998" y="5045791"/>
              <a:ext cx="4809" cy="84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3676828" y="5921826"/>
              <a:ext cx="12747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不用频繁换行</a:t>
              </a:r>
              <a:r>
                <a:rPr lang="en-US" altLang="zh-CN" sz="1100" dirty="0" smtClean="0"/>
                <a:t>,L3</a:t>
              </a:r>
            </a:p>
          </p:txBody>
        </p:sp>
        <p:sp>
          <p:nvSpPr>
            <p:cNvPr id="54" name="下箭头 53"/>
            <p:cNvSpPr/>
            <p:nvPr/>
          </p:nvSpPr>
          <p:spPr>
            <a:xfrm>
              <a:off x="4022025" y="6215365"/>
              <a:ext cx="217945" cy="230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62008" y="6527120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cache</a:t>
              </a:r>
              <a:r>
                <a:rPr lang="zh-CN" altLang="en-US" sz="1100" dirty="0" smtClean="0"/>
                <a:t>的命中率</a:t>
              </a:r>
              <a:r>
                <a:rPr lang="zh-CN" altLang="en-US" sz="1100" dirty="0"/>
                <a:t>较高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1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71" y="2330291"/>
            <a:ext cx="9896829" cy="3967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88" y="4115359"/>
                <a:ext cx="42511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212" y="4091534"/>
                <a:ext cx="43473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1120557" y="43151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382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6794564" y="1958642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01" y="1436688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>
            <a:off x="9413727" y="4295613"/>
            <a:ext cx="659320" cy="9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10" y="3892627"/>
                <a:ext cx="33227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10159764" y="3503329"/>
            <a:ext cx="0" cy="588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354" y="3097042"/>
                <a:ext cx="33970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大括号 39"/>
          <p:cNvSpPr/>
          <p:nvPr/>
        </p:nvSpPr>
        <p:spPr>
          <a:xfrm rot="16200000">
            <a:off x="3360070" y="3327140"/>
            <a:ext cx="414776" cy="285746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4962556"/>
                <a:ext cx="42966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10800000" flipH="1">
            <a:off x="6279653" y="2667882"/>
            <a:ext cx="317348" cy="3273845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153" y="4338090"/>
                <a:ext cx="42966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82" y="6266848"/>
                <a:ext cx="141788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58" y="6298238"/>
                <a:ext cx="1398204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87" y="6298238"/>
                <a:ext cx="142359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25" y="2246004"/>
                <a:ext cx="517514" cy="261609"/>
              </a:xfrm>
              <a:prstGeom prst="rect">
                <a:avLst/>
              </a:prstGeom>
              <a:blipFill rotWithShape="0"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29" y="2235536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99" y="2238302"/>
                <a:ext cx="517514" cy="261609"/>
              </a:xfrm>
              <a:prstGeom prst="rect">
                <a:avLst/>
              </a:prstGeom>
              <a:blipFill rotWithShape="0">
                <a:blip r:embed="rId1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27" y="3826087"/>
                <a:ext cx="517514" cy="26160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31" y="3815619"/>
                <a:ext cx="517514" cy="26160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001" y="3818384"/>
                <a:ext cx="517514" cy="261609"/>
              </a:xfrm>
              <a:prstGeom prst="rect">
                <a:avLst/>
              </a:prstGeom>
              <a:blipFill rotWithShape="0">
                <a:blip r:embed="rId1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238" y="4463183"/>
                <a:ext cx="1641797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20557" y="1836798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循环展开，</a:t>
            </a:r>
            <a:r>
              <a:rPr lang="en-US" altLang="zh-CN" dirty="0" smtClean="0"/>
              <a:t>unroll=4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8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9" y="1934664"/>
                <a:ext cx="6096000" cy="4715906"/>
              </a:xfrm>
              <a:prstGeom prst="rect">
                <a:avLst/>
              </a:prstGeom>
              <a:blipFill rotWithShape="0">
                <a:blip r:embed="rId3"/>
                <a:stretch>
                  <a:fillRect l="-900" t="-646" b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61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 unroll 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register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t0,t1,t2,t3,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= 0; j &lt; N; j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+=4) 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t0=0,t1=0,t2=0,t3=0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= 0; k &lt; K; k++)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{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0+=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t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   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0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:r>
                  <a:rPr lang="en-US" altLang="zh-CN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1</m:t>
                    </m:r>
                  </m:oMath>
                </a14:m>
                <a:endParaRPr lang="en-US" altLang="zh-CN" b="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+2)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2</m:t>
                    </m:r>
                  </m:oMath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  <a:ea typeface="新宋体" panose="02010609030101010101" pitchFamily="49" charset="-122"/>
                </a:endParaRPr>
              </a:p>
              <a:p>
                <a:r>
                  <a:rPr lang="en-US" altLang="zh-CN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宋体" panose="0201060903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+3)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5" y="1455925"/>
                <a:ext cx="6096000" cy="5005986"/>
              </a:xfrm>
              <a:prstGeom prst="rect">
                <a:avLst/>
              </a:prstGeom>
              <a:blipFill rotWithShape="0">
                <a:blip r:embed="rId3"/>
                <a:stretch>
                  <a:fillRect l="-800" t="-1096" b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2" name="文本框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左大括号 92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左大括号 94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8" name="文本框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211436" y="4838230"/>
            <a:ext cx="5992923" cy="2010773"/>
            <a:chOff x="5211436" y="4920287"/>
            <a:chExt cx="5992923" cy="2010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unroll </a:t>
                  </a:r>
                  <a:r>
                    <a:rPr lang="en-US" altLang="zh-CN" dirty="0"/>
                    <a:t>1x4</a:t>
                  </a:r>
                  <a:r>
                    <a:rPr lang="zh-CN" altLang="en-US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  <a:endPara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14:m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总计算量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</m:oMath>
                  </a14:m>
                  <a:r>
                    <a:rPr lang="en-US" altLang="zh-CN" b="0" i="1" dirty="0" smtClean="0">
                      <a:latin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访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存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总数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/4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𝑀𝐾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𝐾𝑁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=5/4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𝑀𝑁𝐾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𝑀𝑁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436" y="4920287"/>
                  <a:ext cx="5992923" cy="92333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16" t="-5960" b="-4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/>
            <p:cNvSpPr txBox="1"/>
            <p:nvPr/>
          </p:nvSpPr>
          <p:spPr>
            <a:xfrm>
              <a:off x="6030955" y="6044962"/>
              <a:ext cx="1608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smtClean="0"/>
                <a:t>A</a:t>
              </a:r>
              <a:r>
                <a:rPr lang="zh-CN" altLang="en-US" sz="1100" dirty="0" smtClean="0"/>
                <a:t>中的每个元素复用</a:t>
              </a:r>
              <a:r>
                <a:rPr lang="en-US" altLang="zh-CN" sz="1100" dirty="0" smtClean="0"/>
                <a:t>4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46739" y="6336102"/>
              <a:ext cx="17490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B</a:t>
              </a:r>
              <a:r>
                <a:rPr lang="zh-CN" altLang="en-US" sz="1100" dirty="0" smtClean="0"/>
                <a:t>中的每个元素要读</a:t>
              </a:r>
              <a:r>
                <a:rPr lang="en-US" altLang="zh-CN" sz="1100" dirty="0" smtClean="0"/>
                <a:t>M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88932" y="6669450"/>
              <a:ext cx="1601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C</a:t>
              </a:r>
              <a:r>
                <a:rPr lang="zh-CN" altLang="en-US" sz="1100" dirty="0" smtClean="0"/>
                <a:t>中的每个元素要写</a:t>
              </a:r>
              <a:r>
                <a:rPr lang="en-US" altLang="zh-CN" sz="1100" dirty="0"/>
                <a:t>1</a:t>
              </a:r>
              <a:r>
                <a:rPr lang="zh-CN" altLang="en-US" sz="1100" dirty="0" smtClean="0"/>
                <a:t>次</a:t>
              </a:r>
              <a:endParaRPr lang="zh-CN" altLang="en-US" sz="11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6990806" y="5806349"/>
              <a:ext cx="0" cy="238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8202625" y="5829824"/>
              <a:ext cx="3965" cy="50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8987453" y="5769889"/>
              <a:ext cx="8344" cy="785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5318202" y="4184205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优点：减少</a:t>
            </a:r>
            <a:r>
              <a:rPr lang="en-US" altLang="zh-CN" dirty="0" smtClean="0"/>
              <a:t>B</a:t>
            </a:r>
            <a:r>
              <a:rPr lang="zh-CN" altLang="en-US" dirty="0" smtClean="0"/>
              <a:t>矩阵频繁换行带来的损失（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次计算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个再换行）；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减少对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矩阵的访问次数（每个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元素复用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839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SIMD</a:t>
            </a:r>
            <a:r>
              <a:rPr lang="zh-CN" altLang="en-US" dirty="0" smtClean="0"/>
              <a:t>技术及上层抽象实现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0113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SIMD256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同时对</a:t>
            </a:r>
            <a:r>
              <a:rPr lang="en-US" altLang="zh-CN" dirty="0" smtClean="0"/>
              <a:t>256bit</a:t>
            </a:r>
            <a:r>
              <a:rPr lang="zh-CN" altLang="en-US" dirty="0" smtClean="0"/>
              <a:t>的数据进行读写或者运算（</a:t>
            </a:r>
            <a:r>
              <a:rPr lang="en-US" altLang="zh-CN" dirty="0" smtClean="0"/>
              <a:t>256 bit = 32 Bytes = 4 double = 8 float = 8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1" y="2666056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烤面包：单指令多数据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1" y="3571085"/>
            <a:ext cx="657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具体实现（烤架）：</a:t>
            </a:r>
            <a:r>
              <a:rPr lang="en-US" altLang="zh-CN" dirty="0" smtClean="0"/>
              <a:t>intel x86</a:t>
            </a:r>
            <a:r>
              <a:rPr lang="zh-CN" altLang="en-US" dirty="0" smtClean="0"/>
              <a:t>架构的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指令集支持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476114"/>
            <a:ext cx="698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上层抽象实现：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immintrin.h</a:t>
            </a:r>
            <a:r>
              <a:rPr lang="zh-CN" altLang="en-US" dirty="0" smtClean="0"/>
              <a:t>封装了支持</a:t>
            </a:r>
            <a:r>
              <a:rPr lang="en-US" altLang="zh-CN" dirty="0" smtClean="0"/>
              <a:t>AVX2.0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和数据类型</a:t>
            </a: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604746546027&amp;di=be4cf8969795c2718f075b5f5bb03006&amp;imgtype=0&amp;src=http%3A%2F%2Fdis.cssn.cn%2Fkgx%2Fggkg%2F201604%2FW0201604055143493683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86" y="2322094"/>
            <a:ext cx="3059465" cy="17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箭头 7"/>
          <p:cNvSpPr/>
          <p:nvPr/>
        </p:nvSpPr>
        <p:spPr>
          <a:xfrm>
            <a:off x="1157591" y="3180837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157590" y="4052568"/>
            <a:ext cx="340469" cy="311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37502" y="4208265"/>
            <a:ext cx="4254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数据类型：</a:t>
            </a:r>
            <a:r>
              <a:rPr lang="en-US" altLang="zh-CN" dirty="0" smtClean="0"/>
              <a:t>_m256d</a:t>
            </a:r>
          </a:p>
          <a:p>
            <a:r>
              <a:rPr lang="zh-CN" altLang="en-US" dirty="0" smtClean="0"/>
              <a:t>加载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_mm256_broadcast_sd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64bit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并填充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_mm256_load_pd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加载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en-US" altLang="zh-CN" dirty="0" smtClean="0"/>
              <a:t>_mm256_store_pd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存放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256bit</a:t>
            </a:r>
          </a:p>
          <a:p>
            <a:r>
              <a:rPr lang="zh-CN" altLang="en-US" dirty="0" smtClean="0"/>
              <a:t>运算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_mm256_add_pd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加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/>
              <a:t>_mm256_mul_pd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乘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779" y="5717406"/>
            <a:ext cx="7311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https://software.intel.com/sites/landingpage/IntrinsicsGuide/#techs=</a:t>
            </a:r>
            <a:r>
              <a:rPr lang="zh-CN" altLang="en-US" dirty="0" smtClean="0">
                <a:hlinkClick r:id="rId3"/>
              </a:rPr>
              <a:t>AVX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7779" y="5432345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55555"/>
                </a:solidFill>
                <a:latin typeface="intel-clear"/>
              </a:rPr>
              <a:t>英特尔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® </a:t>
            </a:r>
            <a:r>
              <a:rPr lang="en-US" altLang="zh-CN" b="1" dirty="0" err="1">
                <a:solidFill>
                  <a:srgbClr val="555555"/>
                </a:solidFill>
                <a:latin typeface="intel-clear"/>
              </a:rPr>
              <a:t>Intrinsics</a:t>
            </a:r>
            <a:r>
              <a:rPr lang="en-US" altLang="zh-CN" b="1" dirty="0">
                <a:solidFill>
                  <a:srgbClr val="555555"/>
                </a:solidFill>
                <a:latin typeface="intel-clear"/>
              </a:rPr>
              <a:t> Guide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2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1729" y="19346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_m256d 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c0,a0,b0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a0=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broacast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b0=load(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c0=add(c0,mul(a0,b0))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store(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*N+j,c0)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927601" y="796616"/>
            <a:ext cx="7264399" cy="3191184"/>
            <a:chOff x="838200" y="1690688"/>
            <a:chExt cx="9456309" cy="4455066"/>
          </a:xfrm>
        </p:grpSpPr>
        <p:grpSp>
          <p:nvGrpSpPr>
            <p:cNvPr id="15" name="组合 14"/>
            <p:cNvGrpSpPr/>
            <p:nvPr/>
          </p:nvGrpSpPr>
          <p:grpSpPr>
            <a:xfrm>
              <a:off x="838200" y="1690688"/>
              <a:ext cx="9434189" cy="4455066"/>
              <a:chOff x="615420" y="1653814"/>
              <a:chExt cx="9434189" cy="4455066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71015" y="2394699"/>
                <a:ext cx="8578594" cy="328981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6774" y="3874696"/>
                    <a:ext cx="441148" cy="42436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850" y="3854943"/>
                    <a:ext cx="447826" cy="42436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>
                <a:off x="860168" y="4040312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420" y="3855645"/>
                    <a:ext cx="369478" cy="42436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/>
              <p:cNvCxnSpPr/>
              <p:nvPr/>
            </p:nvCxnSpPr>
            <p:spPr>
              <a:xfrm>
                <a:off x="5778410" y="2086565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162" y="1653814"/>
                    <a:ext cx="375533" cy="42436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箭头连接符 29"/>
              <p:cNvCxnSpPr/>
              <p:nvPr/>
            </p:nvCxnSpPr>
            <p:spPr>
              <a:xfrm>
                <a:off x="8048706" y="4024145"/>
                <a:ext cx="571500" cy="7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3540" y="3690030"/>
                    <a:ext cx="369478" cy="42436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>
                <a:off x="8695373" y="3367263"/>
                <a:ext cx="0" cy="4876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2925" y="3030410"/>
                    <a:ext cx="375533" cy="42436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左大括号 33"/>
              <p:cNvSpPr/>
              <p:nvPr/>
            </p:nvSpPr>
            <p:spPr>
              <a:xfrm rot="16200000">
                <a:off x="2809202" y="3167317"/>
                <a:ext cx="343890" cy="2476855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7917" y="4577105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左大括号 35"/>
              <p:cNvSpPr/>
              <p:nvPr/>
            </p:nvSpPr>
            <p:spPr>
              <a:xfrm rot="10800000" flipH="1">
                <a:off x="5332084" y="2674595"/>
                <a:ext cx="275078" cy="2714340"/>
              </a:xfrm>
              <a:prstGeom prst="leftBrace">
                <a:avLst>
                  <a:gd name="adj1" fmla="val 8333"/>
                  <a:gd name="adj2" fmla="val 4831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10" y="4059362"/>
                    <a:ext cx="442662" cy="4243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8064" y="5658492"/>
                    <a:ext cx="1199426" cy="42436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846" y="5684518"/>
                    <a:ext cx="1182776" cy="42436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4456" y="5684518"/>
                    <a:ext cx="1205034" cy="42436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356" y="2361690"/>
                  <a:ext cx="508367" cy="29955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84" y="2353012"/>
                  <a:ext cx="508367" cy="2995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900" y="2355306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806" y="3671734"/>
                  <a:ext cx="508367" cy="29955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8632" y="3663056"/>
                  <a:ext cx="508367" cy="29955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348" y="3665348"/>
                  <a:ext cx="508367" cy="2995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2    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66" y="4199951"/>
                  <a:ext cx="1571843" cy="41188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55" y="4586191"/>
                <a:ext cx="6044732" cy="1060868"/>
              </a:xfrm>
              <a:prstGeom prst="rect">
                <a:avLst/>
              </a:prstGeom>
              <a:blipFill rotWithShape="0">
                <a:blip r:embed="rId19"/>
                <a:stretch>
                  <a:fillRect l="-806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5421898" y="5949375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414173" y="6237853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449056" y="6596390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235583" y="5748134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328473" y="5748134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63231" y="578806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8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94" y="2575904"/>
            <a:ext cx="11478638" cy="19371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6885" y="3544045"/>
            <a:ext cx="448910" cy="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8436"/>
                <a:ext cx="33227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>
            <a:off x="3083624" y="2313453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90" y="1910820"/>
                <a:ext cx="339708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7519989" y="3527095"/>
            <a:ext cx="339873" cy="4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301" y="3192486"/>
                <a:ext cx="33227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723" y="2582375"/>
                <a:ext cx="33970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/>
          <p:cNvSpPr/>
          <p:nvPr/>
        </p:nvSpPr>
        <p:spPr>
          <a:xfrm rot="16200000">
            <a:off x="1171663" y="2972193"/>
            <a:ext cx="414776" cy="165668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16" y="4007924"/>
                <a:ext cx="429669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/>
          <p:cNvSpPr/>
          <p:nvPr/>
        </p:nvSpPr>
        <p:spPr>
          <a:xfrm rot="10800000" flipH="1">
            <a:off x="2780757" y="2655349"/>
            <a:ext cx="238091" cy="1752683"/>
          </a:xfrm>
          <a:prstGeom prst="leftBrace">
            <a:avLst>
              <a:gd name="adj1" fmla="val 8333"/>
              <a:gd name="adj2" fmla="val 483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32" y="3193037"/>
                <a:ext cx="42966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5" y="4742642"/>
                <a:ext cx="1417889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66" y="4742642"/>
                <a:ext cx="139820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819" y="4742642"/>
                <a:ext cx="142359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47" y="2343993"/>
                <a:ext cx="485839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14" y="2343992"/>
                <a:ext cx="485839" cy="246221"/>
              </a:xfrm>
              <a:prstGeom prst="rect">
                <a:avLst/>
              </a:prstGeom>
              <a:blipFill rotWithShape="0"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14" y="2343992"/>
                <a:ext cx="556371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[2]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sz="1600" dirty="0" smtClean="0"/>
                  <a:t> 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119" y="3633305"/>
                <a:ext cx="3776996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 flipH="1">
            <a:off x="7972119" y="3020817"/>
            <a:ext cx="2476" cy="343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70" y="3117934"/>
                <a:ext cx="485839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37" y="3117933"/>
                <a:ext cx="485839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837" y="3117933"/>
                <a:ext cx="556371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80" y="3364154"/>
                <a:ext cx="425117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50" y="3327040"/>
                <a:ext cx="434734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SIMD256+unroll 4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170889" y="1196502"/>
            <a:ext cx="9834664" cy="2336872"/>
            <a:chOff x="0" y="1910820"/>
            <a:chExt cx="12003932" cy="32126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294" y="2575904"/>
              <a:ext cx="11478638" cy="1937175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V="1">
              <a:off x="46885" y="3544045"/>
              <a:ext cx="448910" cy="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208437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/>
            <p:nvPr/>
          </p:nvCxnSpPr>
          <p:spPr>
            <a:xfrm flipH="1">
              <a:off x="3083624" y="2313453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490" y="1910820"/>
                  <a:ext cx="340132" cy="3808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>
              <a:off x="7519989" y="3527095"/>
              <a:ext cx="339873" cy="4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302" y="3192485"/>
                  <a:ext cx="333088" cy="3808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723" y="2582374"/>
                  <a:ext cx="340132" cy="3808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/>
            <p:cNvSpPr/>
            <p:nvPr/>
          </p:nvSpPr>
          <p:spPr>
            <a:xfrm rot="16200000">
              <a:off x="1171663" y="2972193"/>
              <a:ext cx="414776" cy="165668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216" y="4007924"/>
                  <a:ext cx="405248" cy="3808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括号 12"/>
            <p:cNvSpPr/>
            <p:nvPr/>
          </p:nvSpPr>
          <p:spPr>
            <a:xfrm rot="10800000" flipH="1">
              <a:off x="2780757" y="2655349"/>
              <a:ext cx="238091" cy="1752683"/>
            </a:xfrm>
            <a:prstGeom prst="leftBrace">
              <a:avLst>
                <a:gd name="adj1" fmla="val 8333"/>
                <a:gd name="adj2" fmla="val 4831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732" y="3193037"/>
                  <a:ext cx="405248" cy="3808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105" y="4742642"/>
                  <a:ext cx="1131688" cy="3808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466" y="4742642"/>
                  <a:ext cx="1115330" cy="3808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8819" y="4742642"/>
                  <a:ext cx="1135053" cy="3808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547" y="2343993"/>
                  <a:ext cx="446884" cy="2538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816" y="2343992"/>
                  <a:ext cx="446884" cy="2538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813" y="2343992"/>
                  <a:ext cx="499710" cy="2538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[2]         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a14:m>
                  <a:r>
                    <a:rPr lang="zh-CN" altLang="en-US" sz="1050" dirty="0" smtClean="0"/>
                    <a:t> </a:t>
                  </a:r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120" y="3633305"/>
                  <a:ext cx="3043583" cy="34907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/>
            <p:nvPr/>
          </p:nvCxnSpPr>
          <p:spPr>
            <a:xfrm flipH="1">
              <a:off x="7972119" y="3020817"/>
              <a:ext cx="2476" cy="3433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569" y="3117934"/>
                  <a:ext cx="446884" cy="25387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837" y="3117932"/>
                  <a:ext cx="446884" cy="25387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6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0838" y="3117932"/>
                  <a:ext cx="499710" cy="25387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580" y="3364154"/>
                  <a:ext cx="403447" cy="3808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149" y="3327040"/>
                  <a:ext cx="409317" cy="3808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>
          <a:xfrm>
            <a:off x="135485" y="3280297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m256d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cm[4],a0,b0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M;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+=4</a:t>
            </a:r>
            <a:r>
              <a:rPr lang="zh-CN" altLang="en-US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4; x++) 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cm[x]=load(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*4)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= 0; k &lt; K; k++) 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a0=broadcast(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cm[0]+=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cm[1]+=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*N+j+4))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cm[2]+=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*N+j+8))</a:t>
            </a:r>
          </a:p>
          <a:p>
            <a:pPr lvl="6"/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cm[3]+=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(a0,load(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B+k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*N+j+12))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= 0; x &lt; 4; x++)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store(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C+i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N+j+x</a:t>
            </a:r>
            <a:r>
              <a:rPr lang="en-US" altLang="zh-CN" sz="12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*4,cm[x])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endParaRPr lang="en-US" altLang="zh-CN" sz="12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841799" y="4292966"/>
                <a:ext cx="6031075" cy="1060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SIMD256+unroll4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99" y="4292966"/>
                <a:ext cx="6031075" cy="1060868"/>
              </a:xfrm>
              <a:prstGeom prst="rect">
                <a:avLst/>
              </a:prstGeom>
              <a:blipFill rotWithShape="0">
                <a:blip r:embed="rId21"/>
                <a:stretch>
                  <a:fillRect l="-808" t="-2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757642" y="5656150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中的每个元素复用</a:t>
            </a:r>
            <a:r>
              <a:rPr lang="en-US" altLang="zh-CN" sz="1100" dirty="0" smtClean="0"/>
              <a:t>16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749917" y="5944628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中的最小元素变为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784800" y="6303165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次和写</a:t>
            </a:r>
            <a:r>
              <a:rPr lang="en-US" altLang="zh-CN" sz="1100" dirty="0"/>
              <a:t>1</a:t>
            </a:r>
            <a:r>
              <a:rPr lang="zh-CN" altLang="en-US" sz="1100" dirty="0" smtClean="0"/>
              <a:t>次，最小元素为</a:t>
            </a:r>
            <a:r>
              <a:rPr lang="en-US" altLang="zh-CN" sz="1100" dirty="0" smtClean="0"/>
              <a:t>1x4</a:t>
            </a:r>
            <a:endParaRPr lang="zh-CN" altLang="en-US" sz="11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571327" y="5454909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664217" y="5454909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498975" y="5494836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60205" y="759933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输入图像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5" y="759933"/>
                <a:ext cx="1800000" cy="1800000"/>
              </a:xfrm>
              <a:prstGeom prst="rect">
                <a:avLst/>
              </a:prstGeom>
              <a:blipFill rotWithShape="0">
                <a:blip r:embed="rId2"/>
                <a:stretch>
                  <a:fillRect l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54443" y="376436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43" y="376436"/>
                <a:ext cx="41152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0798" y="1346373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" y="1346373"/>
                <a:ext cx="41152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612758" y="78069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卷积核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203" y="397136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03" y="397136"/>
                <a:ext cx="3709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73830" y="1010903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30" y="1010903"/>
                <a:ext cx="37093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2832392" y="1565481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70074" y="757814"/>
                <a:ext cx="1800000" cy="180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输处图像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074" y="757814"/>
                <a:ext cx="1800000" cy="1800000"/>
              </a:xfrm>
              <a:prstGeom prst="rect">
                <a:avLst/>
              </a:prstGeom>
              <a:blipFill rotWithShape="0">
                <a:blip r:embed="rId7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564312" y="367656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2" y="367656"/>
                <a:ext cx="41152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502783" y="1487902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83" y="1487902"/>
                <a:ext cx="41152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225315" y="1766682"/>
            <a:ext cx="160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SAME, stride=1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32" y="3223693"/>
            <a:ext cx="3228508" cy="32285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08" y="3223692"/>
            <a:ext cx="3231559" cy="3231559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81338"/>
              </p:ext>
            </p:extLst>
          </p:nvPr>
        </p:nvGraphicFramePr>
        <p:xfrm>
          <a:off x="5315636" y="3312334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4784715" y="4170477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203719" y="4355143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67461" y="2929265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42" y="397136"/>
            <a:ext cx="3364442" cy="244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zh-CN" altLang="en-US" dirty="0" smtClean="0"/>
              <a:t>优化方法对比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20905"/>
              </p:ext>
            </p:extLst>
          </p:nvPr>
        </p:nvGraphicFramePr>
        <p:xfrm>
          <a:off x="261562" y="1818892"/>
          <a:ext cx="114797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87"/>
                <a:gridCol w="1913287"/>
                <a:gridCol w="1913287"/>
                <a:gridCol w="1913287"/>
                <a:gridCol w="1913287"/>
                <a:gridCol w="191328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multi+register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unroll4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SIMD256+unroll4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访存总数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4MNK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5/4MNK+MN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1/2MNK+1/2MN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5/16MNK+1/2MN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487007"/>
              </p:ext>
            </p:extLst>
          </p:nvPr>
        </p:nvGraphicFramePr>
        <p:xfrm>
          <a:off x="2920356" y="3172158"/>
          <a:ext cx="5518826" cy="354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743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83" y="2612037"/>
                <a:ext cx="58855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85" y="2612037"/>
                <a:ext cx="5885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87" y="2612037"/>
                <a:ext cx="5885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82" y="2612037"/>
                <a:ext cx="5885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36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2612037"/>
                <a:ext cx="5848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0" y="3493067"/>
                <a:ext cx="57951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4379120"/>
                <a:ext cx="5848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97" y="5260150"/>
                <a:ext cx="5848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93" y="2352170"/>
            <a:ext cx="3603820" cy="3591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57" y="2612037"/>
                <a:ext cx="56701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50" y="3947654"/>
                <a:ext cx="40267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80" y="3947654"/>
                <a:ext cx="41069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193" y="1929335"/>
                <a:ext cx="447795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blocking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35" y="1514610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1993663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2527586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3059903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" y="4275005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32" y="4393472"/>
                <a:ext cx="225284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50" y="4393472"/>
                <a:ext cx="225284" cy="369332"/>
              </a:xfrm>
              <a:prstGeom prst="rect">
                <a:avLst/>
              </a:prstGeom>
              <a:blipFill rotWithShape="0">
                <a:blip r:embed="rId19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656" y="4307487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45" y="5620066"/>
                <a:ext cx="223861" cy="369332"/>
              </a:xfrm>
              <a:prstGeom prst="rect">
                <a:avLst/>
              </a:prstGeom>
              <a:blipFill rotWithShape="0">
                <a:blip r:embed="rId20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23" y="6198376"/>
                <a:ext cx="22182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62" y="4346209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4492455"/>
                <a:ext cx="2170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5302394"/>
                <a:ext cx="154133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5334876"/>
                <a:ext cx="157201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174" y="4273139"/>
                <a:ext cx="283556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4503758"/>
                <a:ext cx="217038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5062306"/>
                <a:ext cx="2150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5056655"/>
                <a:ext cx="215001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152" y="4762804"/>
                <a:ext cx="2684966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296727"/>
                <a:ext cx="2679644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223" y="5829044"/>
                <a:ext cx="2679644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87304" y="251663"/>
                <a:ext cx="727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矩阵的每个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的每个单元（比如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）复用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次，提高</a:t>
                </a:r>
                <a:r>
                  <a:rPr lang="en-US" altLang="zh-CN" dirty="0" smtClean="0"/>
                  <a:t>cache</a:t>
                </a:r>
                <a:r>
                  <a:rPr lang="zh-CN" altLang="en-US" dirty="0" smtClean="0"/>
                  <a:t>命中率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04" y="251663"/>
                <a:ext cx="7275838" cy="369332"/>
              </a:xfrm>
              <a:prstGeom prst="rect">
                <a:avLst/>
              </a:prstGeom>
              <a:blipFill rotWithShape="0">
                <a:blip r:embed="rId33"/>
                <a:stretch>
                  <a:fillRect l="-754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500228" y="4241286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166621" y="544235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82237" y="4317252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4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6549" cy="1325563"/>
          </a:xfrm>
        </p:spPr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通用矩阵相乘</a:t>
            </a:r>
            <a:r>
              <a:rPr lang="en-US" altLang="zh-CN" dirty="0"/>
              <a:t>: </a:t>
            </a:r>
            <a:r>
              <a:rPr lang="en-US" altLang="zh-CN" dirty="0" smtClean="0"/>
              <a:t>cache </a:t>
            </a:r>
            <a:r>
              <a:rPr lang="en-US" altLang="zh-CN" dirty="0" err="1" smtClean="0"/>
              <a:t>blocking+openMP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691" y="1864806"/>
                <a:ext cx="283556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08" y="2343859"/>
                <a:ext cx="2535309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2877782"/>
                <a:ext cx="251934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679" y="3410099"/>
                <a:ext cx="251934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1006" y="4674325"/>
                <a:ext cx="72626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根据</a:t>
                </a:r>
                <a:r>
                  <a:rPr lang="en-US" altLang="zh-CN" dirty="0"/>
                  <a:t>b</a:t>
                </a:r>
                <a:r>
                  <a:rPr lang="en-US" altLang="zh-CN" dirty="0" smtClean="0"/>
                  <a:t>lock</a:t>
                </a:r>
                <a:r>
                  <a:rPr lang="zh-CN" altLang="en-US" dirty="0" smtClean="0"/>
                  <a:t>以及</a:t>
                </a:r>
                <a:r>
                  <a:rPr lang="en-US" altLang="zh-CN" dirty="0" smtClean="0"/>
                  <a:t>block</a:t>
                </a:r>
                <a:r>
                  <a:rPr lang="zh-CN" altLang="en-US" dirty="0" smtClean="0"/>
                  <a:t>中的每个单元的计算独立性，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利用多线程技术对每个单元进行独立计算（比如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6" y="4674325"/>
                <a:ext cx="7262629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756" t="-8491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090" y="1505864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17" y="1624331"/>
                <a:ext cx="225284" cy="369332"/>
              </a:xfrm>
              <a:prstGeom prst="rect">
                <a:avLst/>
              </a:prstGeom>
              <a:blipFill rotWithShape="0">
                <a:blip r:embed="rId21"/>
                <a:stretch>
                  <a:fillRect r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5" y="1624331"/>
                <a:ext cx="2252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r="-1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78656" y="1538346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72" y="1656813"/>
                <a:ext cx="223861" cy="369332"/>
              </a:xfrm>
              <a:prstGeom prst="rect">
                <a:avLst/>
              </a:prstGeom>
              <a:blipFill rotWithShape="0">
                <a:blip r:embed="rId23"/>
                <a:stretch>
                  <a:fillRect r="-1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50" y="2235123"/>
                <a:ext cx="221824" cy="369332"/>
              </a:xfrm>
              <a:prstGeom prst="rect">
                <a:avLst/>
              </a:prstGeom>
              <a:blipFill rotWithShape="0">
                <a:blip r:embed="rId24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85762" y="1577068"/>
            <a:ext cx="2432473" cy="2424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2" y="1723314"/>
                <a:ext cx="217038" cy="369332"/>
              </a:xfrm>
              <a:prstGeom prst="rect">
                <a:avLst/>
              </a:prstGeom>
              <a:blipFill rotWithShape="0">
                <a:blip r:embed="rId25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94" y="2533253"/>
                <a:ext cx="154133" cy="369332"/>
              </a:xfrm>
              <a:prstGeom prst="rect">
                <a:avLst/>
              </a:prstGeom>
              <a:blipFill rotWithShape="0">
                <a:blip r:embed="rId26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573" y="2565735"/>
                <a:ext cx="157201" cy="369332"/>
              </a:xfrm>
              <a:prstGeom prst="rect">
                <a:avLst/>
              </a:prstGeom>
              <a:blipFill rotWithShape="0">
                <a:blip r:embed="rId27"/>
                <a:stretch>
                  <a:fillRect r="-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32" y="1734617"/>
                <a:ext cx="217038" cy="369332"/>
              </a:xfrm>
              <a:prstGeom prst="rect">
                <a:avLst/>
              </a:prstGeom>
              <a:blipFill rotWithShape="0">
                <a:blip r:embed="rId28"/>
                <a:stretch>
                  <a:fillRect r="-1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79" y="2293165"/>
                <a:ext cx="215001" cy="369332"/>
              </a:xfrm>
              <a:prstGeom prst="rect">
                <a:avLst/>
              </a:prstGeom>
              <a:blipFill rotWithShape="0">
                <a:blip r:embed="rId29"/>
                <a:stretch>
                  <a:fillRect r="-1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9" y="2287514"/>
                <a:ext cx="215001" cy="369332"/>
              </a:xfrm>
              <a:prstGeom prst="rect">
                <a:avLst/>
              </a:prstGeom>
              <a:blipFill rotWithShape="0">
                <a:blip r:embed="rId30"/>
                <a:stretch>
                  <a:fillRect r="-1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343090" y="1472253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166621" y="1506128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85762" y="1549144"/>
            <a:ext cx="1272342" cy="1280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6" y="1821346"/>
            <a:ext cx="9346288" cy="3470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相乘：优化方法比较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1506022"/>
            <a:ext cx="458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 -&gt; 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性能探测器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性能向导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检测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11817" y="2454385"/>
            <a:ext cx="1381328" cy="283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1421"/>
              </p:ext>
            </p:extLst>
          </p:nvPr>
        </p:nvGraphicFramePr>
        <p:xfrm>
          <a:off x="52815" y="5503602"/>
          <a:ext cx="1208637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  <a:gridCol w="1342930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multi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register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multi+ikj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unroll4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block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SIMD256+</a:t>
                      </a:r>
                    </a:p>
                    <a:p>
                      <a:r>
                        <a:rPr lang="en-US" altLang="zh-CN" sz="1200" dirty="0" smtClean="0"/>
                        <a:t>cache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block+omp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非独占时间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ms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5754.59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5013.63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1941.39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1161.74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878.19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784.73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229.66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62.51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加速比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4.95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6.55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7.33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25.05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92.06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121774" y="2454385"/>
            <a:ext cx="2033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采用行优先的</a:t>
            </a:r>
            <a:endParaRPr lang="en-US" altLang="zh-CN" sz="1400" dirty="0" smtClean="0"/>
          </a:p>
          <a:p>
            <a:r>
              <a:rPr lang="en-US" altLang="zh-CN" sz="1400" dirty="0" smtClean="0"/>
              <a:t>A:1024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B:1024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r>
              <a:rPr lang="en-US" altLang="zh-CN" sz="1400" dirty="0" smtClean="0"/>
              <a:t>C:1024</a:t>
            </a:r>
            <a:r>
              <a:rPr lang="zh-CN" altLang="en-US" sz="1400" dirty="0"/>
              <a:t>*</a:t>
            </a:r>
            <a:r>
              <a:rPr lang="en-US" altLang="zh-CN" sz="1400" dirty="0" smtClean="0"/>
              <a:t>1024</a:t>
            </a:r>
          </a:p>
          <a:p>
            <a:endParaRPr lang="en-US" altLang="zh-CN" sz="1400" dirty="0"/>
          </a:p>
          <a:p>
            <a:r>
              <a:rPr lang="en-US" altLang="zh-CN" sz="1400" dirty="0"/>
              <a:t>/O2 /arch:AVX2 /</a:t>
            </a:r>
            <a:r>
              <a:rPr lang="en-US" altLang="zh-CN" sz="1400" dirty="0" err="1"/>
              <a:t>openmp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838200" y="381576"/>
            <a:ext cx="11565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https://github.com/LeonJinC/Fast-Convolution-with-SIMD-and-GEMM/tree/main/Rowfirst_Matrix_and_GEMM_</a:t>
            </a:r>
            <a:r>
              <a:rPr lang="zh-CN" altLang="en-US" sz="1400" dirty="0" smtClean="0">
                <a:hlinkClick r:id="rId3"/>
              </a:rPr>
              <a:t>SIMD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47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zh-CN" altLang="en-US" dirty="0" smtClean="0"/>
              <a:t>模糊的三种实现方法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619"/>
            <a:ext cx="3228508" cy="32285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576" y="1856618"/>
            <a:ext cx="3231559" cy="323155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38714"/>
              </p:ext>
            </p:extLst>
          </p:nvPr>
        </p:nvGraphicFramePr>
        <p:xfrm>
          <a:off x="4936904" y="1945260"/>
          <a:ext cx="1384875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625"/>
                <a:gridCol w="461625"/>
                <a:gridCol w="461625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0.1154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4405983" y="2803403"/>
            <a:ext cx="252412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24987" y="2988069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SAME, stride=1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8729" y="156219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3x3 </a:t>
            </a:r>
            <a:r>
              <a:rPr lang="zh-CN" altLang="en-US" dirty="0" smtClean="0"/>
              <a:t>高斯</a:t>
            </a:r>
            <a:r>
              <a:rPr lang="zh-CN" altLang="en-US" dirty="0"/>
              <a:t>核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05983" y="5531667"/>
            <a:ext cx="2847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普通卷积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041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7" y="2483054"/>
            <a:ext cx="4600575" cy="145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625" y="365125"/>
            <a:ext cx="5098375" cy="6355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输入图像 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8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7" y="4185107"/>
                <a:ext cx="60960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00" t="-5960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快速卷积方法的性能比较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19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61622" y="1742038"/>
            <a:ext cx="3709900" cy="3436544"/>
            <a:chOff x="61622" y="1742038"/>
            <a:chExt cx="3709900" cy="343654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78" y="1742038"/>
              <a:ext cx="3436544" cy="3436544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 rot="16366793">
              <a:off x="-46100" y="313339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原图</a:t>
              </a:r>
              <a:endParaRPr lang="zh-CN" altLang="en-US" sz="1200" dirty="0"/>
            </a:p>
          </p:txBody>
        </p:sp>
      </p:grpSp>
      <p:sp>
        <p:nvSpPr>
          <p:cNvPr id="48" name="文本框 47"/>
          <p:cNvSpPr txBox="1"/>
          <p:nvPr/>
        </p:nvSpPr>
        <p:spPr>
          <a:xfrm rot="16200000">
            <a:off x="3623573" y="13762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普通卷积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7512098" y="139136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cv::GaussianBlur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 rot="16200000">
            <a:off x="7920061" y="48128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FFT</a:t>
            </a:r>
            <a:endParaRPr lang="zh-CN" altLang="en-US" sz="1200" dirty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0"/>
            <a:ext cx="3436544" cy="343654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8" y="3436544"/>
            <a:ext cx="3436544" cy="343654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 rot="16200000">
            <a:off x="3713342" y="472907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GEMM</a:t>
            </a:r>
            <a:endParaRPr lang="zh-CN" altLang="en-US" sz="1200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-9229"/>
            <a:ext cx="3430685" cy="343068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54" y="3421456"/>
            <a:ext cx="3436544" cy="3436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11" y="5317577"/>
                <a:ext cx="220207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16" t="-13115" r="-831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6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快速卷积方法的性能比较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2" y="1492455"/>
            <a:ext cx="9627606" cy="31769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94946" y="2083194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/>
                  <a:t>3x3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169" y="2083194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5" t="-208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404"/>
              </p:ext>
            </p:extLst>
          </p:nvPr>
        </p:nvGraphicFramePr>
        <p:xfrm>
          <a:off x="267832" y="5061895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cv::GaussianBlur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1.52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646244" y="4793209"/>
            <a:ext cx="1810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SIMD256+unroll8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6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快速卷积方法的性能比较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4" y="1714499"/>
            <a:ext cx="8996547" cy="2938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/>
                  <a:t>输入图像 </a:t>
                </a:r>
                <a:r>
                  <a:rPr lang="en-US" altLang="zh-CN" sz="1400" dirty="0" smtClean="0"/>
                  <a:t>128</a:t>
                </a:r>
                <a:r>
                  <a:rPr lang="zh-CN" altLang="en-US" sz="1400" dirty="0" smtClean="0"/>
                  <a:t>*</a:t>
                </a:r>
                <a:r>
                  <a:rPr lang="en-US" altLang="zh-CN" sz="1400" dirty="0" smtClean="0"/>
                  <a:t>128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 smtClean="0"/>
                  <a:t>7x7 </a:t>
                </a:r>
                <a:r>
                  <a:rPr lang="zh-CN" altLang="en-US" sz="1400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en-US" altLang="zh-CN" sz="1400" dirty="0" smtClean="0"/>
                  <a:t>/</a:t>
                </a:r>
                <a:r>
                  <a:rPr lang="en-US" altLang="zh-CN" sz="1400" dirty="0"/>
                  <a:t>O2 /arch:AVX2 /</a:t>
                </a:r>
                <a:r>
                  <a:rPr lang="en-US" altLang="zh-CN" sz="1400" dirty="0" err="1"/>
                  <a:t>openmp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14" y="1714500"/>
                <a:ext cx="2529304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23" t="-1563"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12229" y="2164675"/>
            <a:ext cx="1530132" cy="2586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63436"/>
              </p:ext>
            </p:extLst>
          </p:nvPr>
        </p:nvGraphicFramePr>
        <p:xfrm>
          <a:off x="485115" y="5143376"/>
          <a:ext cx="103156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134"/>
                <a:gridCol w="2063134"/>
                <a:gridCol w="2063134"/>
                <a:gridCol w="2063134"/>
                <a:gridCol w="2063134"/>
              </a:tblGrid>
              <a:tr h="1398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普通卷积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GEMM</a:t>
                      </a:r>
                      <a:r>
                        <a:rPr lang="zh-CN" altLang="en-US" dirty="0" smtClean="0"/>
                        <a:t>的快卷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FFT</a:t>
                      </a:r>
                      <a:r>
                        <a:rPr lang="zh-CN" altLang="en-US" dirty="0" smtClean="0"/>
                        <a:t>的快卷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cv::GaussianBlur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非独占时间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ms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加速比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1.95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2.87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365125"/>
            <a:ext cx="10967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https://github.com/LeonJinC/Fast-Convolution-with-SIMD-and-GEMM/tree/main/Three_methods_of_Gaussian_Blur_based_on_Fast_</a:t>
            </a:r>
            <a:r>
              <a:rPr lang="zh-CN" altLang="en-US" sz="1400" dirty="0" smtClean="0">
                <a:hlinkClick r:id="rId4"/>
              </a:rPr>
              <a:t>Convolution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09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188879"/>
            <a:ext cx="3914775" cy="30384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二维高斯函数的采样和归一化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73" y="3403600"/>
                <a:ext cx="2578719" cy="6570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58" y="4285965"/>
            <a:ext cx="3634876" cy="231434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33303"/>
              </p:ext>
            </p:extLst>
          </p:nvPr>
        </p:nvGraphicFramePr>
        <p:xfrm>
          <a:off x="957152" y="1427635"/>
          <a:ext cx="1524000" cy="765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0.1154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0.1019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80873"/>
              </p:ext>
            </p:extLst>
          </p:nvPr>
        </p:nvGraphicFramePr>
        <p:xfrm>
          <a:off x="957152" y="2580759"/>
          <a:ext cx="2540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0.0632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0.0232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00843"/>
              </p:ext>
            </p:extLst>
          </p:nvPr>
        </p:nvGraphicFramePr>
        <p:xfrm>
          <a:off x="957152" y="4300230"/>
          <a:ext cx="3556000" cy="1786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0.0364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0.0412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0.0364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25527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0.0049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3x3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52" y="1625874"/>
                <a:ext cx="220207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216" t="-8491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497152" y="3034268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5x5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52" y="3034268"/>
                <a:ext cx="220207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493" t="-8491" r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13152" y="5009009"/>
                <a:ext cx="22020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7x7 </a:t>
                </a:r>
                <a:r>
                  <a:rPr lang="zh-CN" altLang="en-US" dirty="0"/>
                  <a:t>高斯核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=2.0)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52" y="5009009"/>
                <a:ext cx="2202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2210" t="-8491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22135" y="6426567"/>
            <a:ext cx="696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归一化：高斯核中每个元素的</a:t>
            </a:r>
            <a:r>
              <a:rPr lang="zh-CN" altLang="en-US" dirty="0"/>
              <a:t>范围约束在</a:t>
            </a:r>
            <a:r>
              <a:rPr lang="en-US" altLang="zh-CN" dirty="0"/>
              <a:t>[0,1]</a:t>
            </a:r>
            <a:r>
              <a:rPr lang="zh-CN" altLang="en-US" dirty="0"/>
              <a:t>之间，</a:t>
            </a:r>
            <a:r>
              <a:rPr lang="zh-CN" altLang="en-US" dirty="0" smtClean="0"/>
              <a:t>并且总和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7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9898" y="2876283"/>
            <a:ext cx="743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github.com/LeonJinC/Fast-Convolution-with-SIMD-and-GEMM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98" y="3245614"/>
            <a:ext cx="7032774" cy="29469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81732" y="1661444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欢迎批评指正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138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传统卷积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三维矩阵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e>
                          </m:d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7171"/>
                <a:ext cx="5776710" cy="4837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65922" y="2550629"/>
            <a:ext cx="10583078" cy="2846665"/>
            <a:chOff x="380197" y="2660249"/>
            <a:chExt cx="10583078" cy="28466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9"/>
                  <a:ext cx="57310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4" y="3341727"/>
                  <a:ext cx="60728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2"/>
                  <a:ext cx="5426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5" y="4196834"/>
                  <a:ext cx="50943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0" y="3991248"/>
                  <a:ext cx="54361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19" y="2972395"/>
                  <a:ext cx="5426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2"/>
                  <a:ext cx="65806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65806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40" y="3806582"/>
                  <a:ext cx="68852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72269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730" y="5229915"/>
                <a:ext cx="3423309" cy="7085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04" y="6048078"/>
                <a:ext cx="3525837" cy="7085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62151" y="5743575"/>
                <a:ext cx="46821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参数量：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运算量：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51" y="5743575"/>
                <a:ext cx="4682116" cy="923330"/>
              </a:xfrm>
              <a:prstGeom prst="rect">
                <a:avLst/>
              </a:prstGeom>
              <a:blipFill rotWithShape="0">
                <a:blip r:embed="rId16"/>
                <a:stretch>
                  <a:fillRect l="-1042" t="-5263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328612"/>
            <a:ext cx="6734175" cy="6200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21107" y="6488668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21EAA"/>
                </a:solidFill>
                <a:latin typeface="-apple-system"/>
              </a:rPr>
              <a:t>http://cs231n.github.io/assets/conv-demo/index.html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3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76570"/>
              </p:ext>
            </p:extLst>
          </p:nvPr>
        </p:nvGraphicFramePr>
        <p:xfrm>
          <a:off x="98874" y="971550"/>
          <a:ext cx="11077575" cy="600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01579" y="4481512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图像尺寸不变时，卷积核越大，基于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</a:t>
            </a:r>
            <a:r>
              <a:rPr lang="zh-CN" altLang="en-US" dirty="0"/>
              <a:t>好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888" y="3838362"/>
                <a:ext cx="1225848" cy="6481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225529" y="378725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c(k3</a:t>
            </a:r>
            <a:r>
              <a:rPr lang="zh-CN" altLang="en-US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=0.9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5529" y="337768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5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=2.5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5529" y="2968109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/>
              <a:t>7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=4.9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5529" y="2558534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c(</a:t>
            </a:r>
            <a:r>
              <a:rPr lang="zh-CN" altLang="en-US" dirty="0" smtClean="0"/>
              <a:t>k</a:t>
            </a:r>
            <a:r>
              <a:rPr lang="en-US" altLang="zh-CN" dirty="0" smtClean="0"/>
              <a:t>9</a:t>
            </a:r>
            <a:r>
              <a:rPr lang="zh-CN" altLang="en-US" dirty="0" smtClean="0"/>
              <a:t>,</a:t>
            </a:r>
            <a:r>
              <a:rPr lang="en-US" altLang="zh-CN" dirty="0" smtClean="0"/>
              <a:t>10</a:t>
            </a:r>
            <a:r>
              <a:rPr lang="zh-CN" altLang="en-US" dirty="0" smtClean="0"/>
              <a:t>)</a:t>
            </a:r>
            <a:r>
              <a:rPr lang="en-US" altLang="zh-CN" dirty="0" smtClean="0"/>
              <a:t>=8.1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640737" y="3971925"/>
            <a:ext cx="1584792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40736" y="3562350"/>
            <a:ext cx="1584793" cy="23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0737" y="3152775"/>
            <a:ext cx="1584791" cy="26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640735" y="2743200"/>
            <a:ext cx="1584793" cy="288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28" y="2076747"/>
                <a:ext cx="124540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801579" y="4926013"/>
            <a:ext cx="732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卷积核不变时，图像尺寸越</a:t>
            </a:r>
            <a:r>
              <a:rPr lang="zh-CN" altLang="en-US" dirty="0"/>
              <a:t>小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的快速卷积的提升效果越好！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FFT</a:t>
            </a:r>
            <a:r>
              <a:rPr lang="zh-CN" altLang="en-US" dirty="0"/>
              <a:t>的快速卷积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5366" y="2891681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对于大的卷积核（比如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一般用</a:t>
            </a:r>
            <a:r>
              <a:rPr lang="en-US" altLang="zh-CN" b="1" dirty="0" smtClean="0">
                <a:solidFill>
                  <a:srgbClr val="FF0000"/>
                </a:solidFill>
              </a:rPr>
              <a:t>FFT</a:t>
            </a:r>
            <a:r>
              <a:rPr lang="zh-CN" altLang="en-US" b="1" dirty="0" smtClean="0">
                <a:solidFill>
                  <a:srgbClr val="FF0000"/>
                </a:solidFill>
              </a:rPr>
              <a:t>加速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GEMM</a:t>
            </a:r>
            <a:r>
              <a:rPr lang="zh-CN" altLang="en-US" dirty="0" smtClean="0"/>
              <a:t>的快速卷积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39123" y="1390650"/>
            <a:ext cx="7852578" cy="1727995"/>
            <a:chOff x="380197" y="2660249"/>
            <a:chExt cx="10583078" cy="30142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60249"/>
              <a:ext cx="10125075" cy="26619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97" y="3711058"/>
                  <a:ext cx="656070" cy="5368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033" y="3341727"/>
                  <a:ext cx="689945" cy="5368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51" y="2816321"/>
                  <a:ext cx="623664" cy="5368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94" y="4196834"/>
                  <a:ext cx="586938" cy="5368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21" y="3991249"/>
                  <a:ext cx="620812" cy="53686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320" y="2972396"/>
                  <a:ext cx="623664" cy="5368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368" y="5137583"/>
                  <a:ext cx="744214" cy="5368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793" y="2891909"/>
                  <a:ext cx="744214" cy="5368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639" y="3806582"/>
                  <a:ext cx="776621" cy="53686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4469" y="3349245"/>
                  <a:ext cx="810496" cy="5368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7106" y="3311029"/>
            <a:ext cx="2572463" cy="323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19" y="3031505"/>
                <a:ext cx="1083951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73" y="3416895"/>
                <a:ext cx="802464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34" y="4622211"/>
                <a:ext cx="462755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16" y="3543964"/>
                <a:ext cx="80246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54" y="3563634"/>
                <a:ext cx="802464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17" y="3554773"/>
                <a:ext cx="802464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" y="4642898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72" y="3934324"/>
                <a:ext cx="324128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64990" y="3771685"/>
            <a:ext cx="1812610" cy="2357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19" y="3463908"/>
                <a:ext cx="1083951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71" y="4795949"/>
                <a:ext cx="552202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85" y="4919060"/>
                <a:ext cx="402674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42" y="4888811"/>
                <a:ext cx="410690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>
            <a:off x="3486150" y="2647950"/>
            <a:ext cx="1904287" cy="109740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rot="1858790">
            <a:off x="4105251" y="2863653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im2col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9106613" y="2681651"/>
            <a:ext cx="918842" cy="73097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 rot="2175500">
            <a:off x="9296072" y="2806061"/>
            <a:ext cx="80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col2im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761037" y="42248"/>
            <a:ext cx="55707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优点：</a:t>
            </a:r>
            <a:r>
              <a:rPr lang="zh-CN" altLang="en-US" sz="1400" dirty="0" smtClean="0"/>
              <a:t>从参数量和运算量来看，两者并无不同，但是转化为矩阵后，</a:t>
            </a:r>
            <a:endParaRPr lang="en-US" altLang="zh-CN" sz="1400" dirty="0" smtClean="0"/>
          </a:p>
          <a:p>
            <a:r>
              <a:rPr lang="zh-CN" altLang="en-US" sz="1400" dirty="0" smtClean="0"/>
              <a:t>运算时需要的数据被存放在连续的内存上，访问速度大大加快，</a:t>
            </a:r>
            <a:endParaRPr lang="en-US" altLang="zh-CN" sz="1400" dirty="0" smtClean="0"/>
          </a:p>
          <a:p>
            <a:r>
              <a:rPr lang="zh-CN" altLang="en-US" sz="1400" dirty="0" smtClean="0"/>
              <a:t>同时，矩阵乘法有许多高效实现方法，比如</a:t>
            </a:r>
            <a:r>
              <a:rPr lang="en-US" altLang="zh-CN" sz="1400" dirty="0" smtClean="0"/>
              <a:t>BLAS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MKL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b="1" dirty="0" smtClean="0"/>
              <a:t>缺点：</a:t>
            </a:r>
            <a:r>
              <a:rPr lang="zh-CN" altLang="en-US" sz="1400" dirty="0" smtClean="0"/>
              <a:t>空间换时间，占用更多内存</a:t>
            </a:r>
            <a:endParaRPr lang="en-US" altLang="zh-CN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80" y="6488668"/>
                <a:ext cx="222939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347" y="3347465"/>
            <a:ext cx="4473098" cy="2857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88" y="3209306"/>
                <a:ext cx="462755" cy="307777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178" y="6488668"/>
                <a:ext cx="2755370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2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88" y="6488668"/>
                <a:ext cx="2282356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987003" y="296154"/>
            <a:ext cx="244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Caffe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cuDNN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im2col:</a:t>
            </a:r>
            <a:r>
              <a:rPr lang="zh-CN" altLang="en-US" dirty="0"/>
              <a:t>三维矩阵转</a:t>
            </a:r>
            <a:r>
              <a:rPr lang="en-US" altLang="zh-CN" dirty="0"/>
              <a:t>2</a:t>
            </a:r>
            <a:r>
              <a:rPr lang="zh-CN" altLang="en-US" dirty="0"/>
              <a:t>维矩阵</a:t>
            </a:r>
          </a:p>
        </p:txBody>
      </p:sp>
      <p:sp>
        <p:nvSpPr>
          <p:cNvPr id="3" name="矩形 2"/>
          <p:cNvSpPr/>
          <p:nvPr/>
        </p:nvSpPr>
        <p:spPr>
          <a:xfrm>
            <a:off x="838199" y="1321356"/>
            <a:ext cx="9972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caffe</a:t>
            </a:r>
            <a:r>
              <a:rPr lang="en-US" altLang="zh-CN" dirty="0"/>
              <a:t> im2col</a:t>
            </a:r>
            <a:r>
              <a:rPr lang="zh-CN" altLang="en-US" dirty="0" smtClean="0"/>
              <a:t>详解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://blog.csdn.net/zhanghenan123/article/details/</a:t>
            </a:r>
            <a:r>
              <a:rPr lang="zh-CN" altLang="en-US" dirty="0" smtClean="0">
                <a:hlinkClick r:id="rId2"/>
              </a:rPr>
              <a:t>81984829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caffe</a:t>
            </a:r>
            <a:r>
              <a:rPr lang="zh-CN" altLang="en-US" dirty="0"/>
              <a:t>源码深入学习</a:t>
            </a:r>
            <a:r>
              <a:rPr lang="en-US" altLang="zh-CN" dirty="0"/>
              <a:t>6</a:t>
            </a:r>
            <a:r>
              <a:rPr lang="zh-CN" altLang="en-US" dirty="0"/>
              <a:t>：超级详细的</a:t>
            </a:r>
            <a:r>
              <a:rPr lang="en-US" altLang="zh-CN" dirty="0"/>
              <a:t>im2col</a:t>
            </a:r>
            <a:r>
              <a:rPr lang="zh-CN" altLang="en-US" dirty="0"/>
              <a:t>绘图解析，分析</a:t>
            </a:r>
            <a:r>
              <a:rPr lang="en-US" altLang="zh-CN" dirty="0" err="1"/>
              <a:t>caffe</a:t>
            </a:r>
            <a:r>
              <a:rPr lang="zh-CN" altLang="en-US" dirty="0"/>
              <a:t>卷积操作的底层实现</a:t>
            </a: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blog.csdn.net/jiongnima/article/details/69736844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 descr="https://img-blog.csdn.net/20170410231851843?watermark/2/text/aHR0cDovL2Jsb2cuY3Nkbi5uZXQvamlvbmduaW1h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3" y="2867163"/>
            <a:ext cx="8150225" cy="38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01" y="4892159"/>
                <a:ext cx="130061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38" y="4330184"/>
                <a:ext cx="7989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02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GEMM</a:t>
            </a:r>
            <a:r>
              <a:rPr lang="zh-CN" altLang="en-US" dirty="0"/>
              <a:t>通用矩阵</a:t>
            </a:r>
            <a:r>
              <a:rPr lang="zh-CN" altLang="en-US" dirty="0" smtClean="0"/>
              <a:t>相乘</a:t>
            </a:r>
            <a:r>
              <a:rPr lang="en-US" altLang="zh-CN" dirty="0" smtClean="0"/>
              <a:t>:multi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52925" cy="20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13" y="2525222"/>
                <a:ext cx="40267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19" y="2525222"/>
                <a:ext cx="4106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302" y="3654172"/>
                <a:ext cx="12975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75" y="3654172"/>
                <a:ext cx="127913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89" y="3654172"/>
                <a:ext cx="130253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4" y="2471500"/>
                <a:ext cx="44037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958" y="1767909"/>
                <a:ext cx="4064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40" y="2471500"/>
                <a:ext cx="40645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65" y="1411895"/>
                <a:ext cx="41152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21" y="2525222"/>
                <a:ext cx="44037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81" y="1767909"/>
                <a:ext cx="41152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588" y="4081313"/>
                <a:ext cx="1776705" cy="87145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89" y="24391"/>
            <a:ext cx="4225699" cy="21128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2880" y="1892567"/>
            <a:ext cx="4286250" cy="2183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for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(</a:t>
                </a:r>
                <a:r>
                  <a:rPr lang="en-US" altLang="zh-CN" dirty="0" err="1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M;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++)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(j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j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N;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j++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) {</a:t>
                </a:r>
              </a:p>
              <a:p>
                <a:r>
                  <a:rPr lang="en-US" altLang="zh-CN" dirty="0" smtClean="0">
                    <a:solidFill>
                      <a:srgbClr val="0000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for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 (k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= 0; k &lt; 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K; </a:t>
                </a:r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k++) {</a:t>
                </a: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+=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𝑖𝑘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宋体" panose="02010609030101010101" pitchFamily="49" charset="-122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𝑘𝑗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 smtClean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}</a:t>
                </a:r>
                <a:endParaRPr lang="en-US" altLang="zh-CN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0195"/>
                <a:ext cx="4962525" cy="2053639"/>
              </a:xfrm>
              <a:prstGeom prst="rect">
                <a:avLst/>
              </a:prstGeom>
              <a:blipFill rotWithShape="0">
                <a:blip r:embed="rId17"/>
                <a:stretch>
                  <a:fillRect l="-983" t="-1780" b="-2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简单</a:t>
                </a:r>
                <a:r>
                  <a:rPr lang="en-US" altLang="zh-CN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multi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总计算量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访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2+1+1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𝑀𝑁𝐾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55" y="4776691"/>
                <a:ext cx="7401834" cy="923330"/>
              </a:xfrm>
              <a:prstGeom prst="rect">
                <a:avLst/>
              </a:prstGeom>
              <a:blipFill rotWithShape="0">
                <a:blip r:embed="rId18"/>
                <a:stretch>
                  <a:fillRect l="-658" t="-3974" b="-1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>
            <a:stCxn id="47" idx="2"/>
            <a:endCxn id="50" idx="0"/>
          </p:cNvCxnSpPr>
          <p:nvPr/>
        </p:nvCxnSpPr>
        <p:spPr>
          <a:xfrm>
            <a:off x="8702272" y="5700021"/>
            <a:ext cx="0" cy="23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88587" y="5938634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9717578" y="5700021"/>
            <a:ext cx="3965" cy="50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907858" y="6206299"/>
            <a:ext cx="1749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B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 smtClean="0"/>
              <a:t>M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0897985" y="5700021"/>
            <a:ext cx="8344" cy="7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092644" y="6486014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</a:t>
            </a:r>
            <a:r>
              <a:rPr lang="zh-CN" altLang="en-US" sz="1100" dirty="0" smtClean="0"/>
              <a:t>中的每个元素要读</a:t>
            </a:r>
            <a:r>
              <a:rPr lang="en-US" altLang="zh-CN" sz="1100" dirty="0"/>
              <a:t>K</a:t>
            </a:r>
            <a:r>
              <a:rPr lang="zh-CN" altLang="en-US" sz="1100" dirty="0" smtClean="0"/>
              <a:t>次和写</a:t>
            </a:r>
            <a:r>
              <a:rPr lang="en-US" altLang="zh-CN" sz="1100" dirty="0" smtClean="0"/>
              <a:t>K</a:t>
            </a:r>
            <a:r>
              <a:rPr lang="zh-CN" altLang="en-US" sz="1100" dirty="0" smtClean="0"/>
              <a:t>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321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1957</Words>
  <Application>Microsoft Office PowerPoint</Application>
  <PresentationFormat>宽屏</PresentationFormat>
  <Paragraphs>696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-apple-system</vt:lpstr>
      <vt:lpstr>intel-clear</vt:lpstr>
      <vt:lpstr>黑体</vt:lpstr>
      <vt:lpstr>宋体</vt:lpstr>
      <vt:lpstr>新宋体</vt:lpstr>
      <vt:lpstr>Arial</vt:lpstr>
      <vt:lpstr>Calibri</vt:lpstr>
      <vt:lpstr>Calibri Light</vt:lpstr>
      <vt:lpstr>Cambria Math</vt:lpstr>
      <vt:lpstr>Office 主题</vt:lpstr>
      <vt:lpstr>结合SIMD和GEMM的快速卷积及其在高斯模糊中的应用</vt:lpstr>
      <vt:lpstr>PowerPoint 演示文稿</vt:lpstr>
      <vt:lpstr>二维高斯函数的采样和归一化</vt:lpstr>
      <vt:lpstr>传统卷积(三维矩阵)</vt:lpstr>
      <vt:lpstr>PowerPoint 演示文稿</vt:lpstr>
      <vt:lpstr>基于FFT的快速卷积</vt:lpstr>
      <vt:lpstr>基于GEMM的快速卷积</vt:lpstr>
      <vt:lpstr>im2col:三维矩阵转2维矩阵</vt:lpstr>
      <vt:lpstr>GEMM通用矩阵相乘:multi</vt:lpstr>
      <vt:lpstr>GEMM通用矩阵相乘: multi+register</vt:lpstr>
      <vt:lpstr>CPU的缓存(cache)和内存</vt:lpstr>
      <vt:lpstr>GEMM通用矩阵相乘: multi+ikj</vt:lpstr>
      <vt:lpstr>GEMM通用矩阵相乘: unroll 4</vt:lpstr>
      <vt:lpstr>GEMM通用矩阵相乘: unroll 4</vt:lpstr>
      <vt:lpstr>GEMM通用矩阵相乘: unroll 4</vt:lpstr>
      <vt:lpstr>SIMD技术及上层抽象实现</vt:lpstr>
      <vt:lpstr>GEMM通用矩阵相乘: SIMD256</vt:lpstr>
      <vt:lpstr>GEMM通用矩阵相乘: SIMD256+unroll 4</vt:lpstr>
      <vt:lpstr>GEMM通用矩阵相乘: SIMD256+unroll 4</vt:lpstr>
      <vt:lpstr>GEMM通用矩阵相乘: 优化方法对比</vt:lpstr>
      <vt:lpstr>GEMM通用矩阵相乘: cache blocking</vt:lpstr>
      <vt:lpstr>GEMM通用矩阵相乘: cache blocking</vt:lpstr>
      <vt:lpstr>GEMM通用矩阵相乘: cache blocking+openMP</vt:lpstr>
      <vt:lpstr>GEMM通用矩阵相乘：优化方法比较</vt:lpstr>
      <vt:lpstr>高斯模糊的三种实现方法</vt:lpstr>
      <vt:lpstr>PowerPoint 演示文稿</vt:lpstr>
      <vt:lpstr>PowerPoint 演示文稿</vt:lpstr>
      <vt:lpstr>快速卷积方法的性能比较</vt:lpstr>
      <vt:lpstr>快速卷积方法的性能比较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结合SIMD和GEMM的快速卷积及其在高斯模糊中的应用</dc:title>
  <dc:creator>Leon_PC</dc:creator>
  <cp:lastModifiedBy>Leon_PC</cp:lastModifiedBy>
  <cp:revision>290</cp:revision>
  <dcterms:created xsi:type="dcterms:W3CDTF">2020-11-07T02:24:38Z</dcterms:created>
  <dcterms:modified xsi:type="dcterms:W3CDTF">2020-11-08T07:29:24Z</dcterms:modified>
</cp:coreProperties>
</file>