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1" r:id="rId3"/>
    <p:sldId id="259" r:id="rId4"/>
    <p:sldId id="262" r:id="rId5"/>
    <p:sldId id="260" r:id="rId6"/>
    <p:sldId id="263" r:id="rId7"/>
    <p:sldId id="264" r:id="rId8"/>
    <p:sldId id="265" r:id="rId9"/>
    <p:sldId id="266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6" r:id="rId27"/>
    <p:sldId id="287" r:id="rId28"/>
    <p:sldId id="285" r:id="rId29"/>
    <p:sldId id="288" r:id="rId30"/>
    <p:sldId id="28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86" autoAdjust="0"/>
  </p:normalViewPr>
  <p:slideViewPr>
    <p:cSldViewPr snapToGrid="0">
      <p:cViewPr varScale="1">
        <p:scale>
          <a:sx n="106" d="100"/>
          <a:sy n="106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6032;&#24314;Microsoft%20Excel%20&#24037;&#20316;&#34920;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4555;&#36895;&#21367;&#31215;&#30340;&#30740;&#31350;&#21450;&#23454;&#29616;\&#30740;&#31350;&#36807;&#31243;&#30340;&#20013;&#38388;&#39033;&#30446;\&#26032;&#24314;Microsoft%20Excel%20&#24037;&#20316;&#34920;%20(4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Sheet1!$F$1</c:f>
              <c:strCache>
                <c:ptCount val="1"/>
                <c:pt idx="0">
                  <c:v>c(k3,n)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Sheet1!$F$2:$F$34</c:f>
              <c:numCache>
                <c:formatCode>General</c:formatCode>
                <c:ptCount val="33"/>
                <c:pt idx="0">
                  <c:v>9</c:v>
                </c:pt>
                <c:pt idx="1">
                  <c:v>4.5</c:v>
                </c:pt>
                <c:pt idx="2">
                  <c:v>3</c:v>
                </c:pt>
                <c:pt idx="3">
                  <c:v>2.25</c:v>
                </c:pt>
                <c:pt idx="4">
                  <c:v>1.8</c:v>
                </c:pt>
                <c:pt idx="5">
                  <c:v>1.5</c:v>
                </c:pt>
                <c:pt idx="6">
                  <c:v>1.2857142857142858</c:v>
                </c:pt>
                <c:pt idx="7">
                  <c:v>1.125</c:v>
                </c:pt>
                <c:pt idx="8">
                  <c:v>1</c:v>
                </c:pt>
                <c:pt idx="9">
                  <c:v>0.9</c:v>
                </c:pt>
                <c:pt idx="10">
                  <c:v>0.81818181818181823</c:v>
                </c:pt>
                <c:pt idx="11">
                  <c:v>0.75</c:v>
                </c:pt>
                <c:pt idx="12">
                  <c:v>0.69230769230769229</c:v>
                </c:pt>
                <c:pt idx="13">
                  <c:v>0.6428571428571429</c:v>
                </c:pt>
                <c:pt idx="14">
                  <c:v>0.6</c:v>
                </c:pt>
                <c:pt idx="15">
                  <c:v>0.5625</c:v>
                </c:pt>
                <c:pt idx="16">
                  <c:v>0.52941176470588236</c:v>
                </c:pt>
                <c:pt idx="17">
                  <c:v>0.5</c:v>
                </c:pt>
                <c:pt idx="18">
                  <c:v>0.47368421052631576</c:v>
                </c:pt>
                <c:pt idx="19">
                  <c:v>0.45</c:v>
                </c:pt>
                <c:pt idx="20">
                  <c:v>0.42857142857142855</c:v>
                </c:pt>
                <c:pt idx="21">
                  <c:v>0.40909090909090912</c:v>
                </c:pt>
                <c:pt idx="22">
                  <c:v>0.39130434782608697</c:v>
                </c:pt>
                <c:pt idx="23">
                  <c:v>0.375</c:v>
                </c:pt>
                <c:pt idx="24">
                  <c:v>0.36</c:v>
                </c:pt>
                <c:pt idx="25">
                  <c:v>0.34615384615384615</c:v>
                </c:pt>
                <c:pt idx="26">
                  <c:v>0.33333333333333331</c:v>
                </c:pt>
                <c:pt idx="27">
                  <c:v>0.32142857142857145</c:v>
                </c:pt>
                <c:pt idx="28">
                  <c:v>0.31034482758620691</c:v>
                </c:pt>
                <c:pt idx="29">
                  <c:v>0.3</c:v>
                </c:pt>
                <c:pt idx="30">
                  <c:v>0.29032258064516131</c:v>
                </c:pt>
                <c:pt idx="31">
                  <c:v>0.28125</c:v>
                </c:pt>
                <c:pt idx="32">
                  <c:v>0.27272727272727271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Sheet1!$G$1</c:f>
              <c:strCache>
                <c:ptCount val="1"/>
                <c:pt idx="0">
                  <c:v>c(k5,n)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Sheet1!$G$2:$G$34</c:f>
              <c:numCache>
                <c:formatCode>General</c:formatCode>
                <c:ptCount val="33"/>
                <c:pt idx="0">
                  <c:v>25</c:v>
                </c:pt>
                <c:pt idx="1">
                  <c:v>12.5</c:v>
                </c:pt>
                <c:pt idx="2">
                  <c:v>8.3333333333333339</c:v>
                </c:pt>
                <c:pt idx="3">
                  <c:v>6.25</c:v>
                </c:pt>
                <c:pt idx="4">
                  <c:v>5</c:v>
                </c:pt>
                <c:pt idx="5">
                  <c:v>4.166666666666667</c:v>
                </c:pt>
                <c:pt idx="6">
                  <c:v>3.5714285714285716</c:v>
                </c:pt>
                <c:pt idx="7">
                  <c:v>3.125</c:v>
                </c:pt>
                <c:pt idx="8">
                  <c:v>2.7777777777777777</c:v>
                </c:pt>
                <c:pt idx="9">
                  <c:v>2.5</c:v>
                </c:pt>
                <c:pt idx="10">
                  <c:v>2.2727272727272729</c:v>
                </c:pt>
                <c:pt idx="11">
                  <c:v>2.0833333333333335</c:v>
                </c:pt>
                <c:pt idx="12">
                  <c:v>1.9230769230769231</c:v>
                </c:pt>
                <c:pt idx="13">
                  <c:v>1.7857142857142858</c:v>
                </c:pt>
                <c:pt idx="14">
                  <c:v>1.6666666666666667</c:v>
                </c:pt>
                <c:pt idx="15">
                  <c:v>1.5625</c:v>
                </c:pt>
                <c:pt idx="16">
                  <c:v>1.4705882352941178</c:v>
                </c:pt>
                <c:pt idx="17">
                  <c:v>1.3888888888888888</c:v>
                </c:pt>
                <c:pt idx="18">
                  <c:v>1.3157894736842106</c:v>
                </c:pt>
                <c:pt idx="19">
                  <c:v>1.25</c:v>
                </c:pt>
                <c:pt idx="20">
                  <c:v>1.1904761904761905</c:v>
                </c:pt>
                <c:pt idx="21">
                  <c:v>1.1363636363636365</c:v>
                </c:pt>
                <c:pt idx="22">
                  <c:v>1.0869565217391304</c:v>
                </c:pt>
                <c:pt idx="23">
                  <c:v>1.0416666666666667</c:v>
                </c:pt>
                <c:pt idx="24">
                  <c:v>1</c:v>
                </c:pt>
                <c:pt idx="25">
                  <c:v>0.96153846153846156</c:v>
                </c:pt>
                <c:pt idx="26">
                  <c:v>0.92592592592592593</c:v>
                </c:pt>
                <c:pt idx="27">
                  <c:v>0.8928571428571429</c:v>
                </c:pt>
                <c:pt idx="28">
                  <c:v>0.86206896551724133</c:v>
                </c:pt>
                <c:pt idx="29">
                  <c:v>0.83333333333333337</c:v>
                </c:pt>
                <c:pt idx="30">
                  <c:v>0.80645161290322576</c:v>
                </c:pt>
                <c:pt idx="31">
                  <c:v>0.78125</c:v>
                </c:pt>
                <c:pt idx="32">
                  <c:v>0.75757575757575757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Sheet1!$H$1</c:f>
              <c:strCache>
                <c:ptCount val="1"/>
                <c:pt idx="0">
                  <c:v>c(k7,n)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Sheet1!$H$2:$H$34</c:f>
              <c:numCache>
                <c:formatCode>General</c:formatCode>
                <c:ptCount val="33"/>
                <c:pt idx="0">
                  <c:v>49</c:v>
                </c:pt>
                <c:pt idx="1">
                  <c:v>24.5</c:v>
                </c:pt>
                <c:pt idx="2">
                  <c:v>16.333333333333332</c:v>
                </c:pt>
                <c:pt idx="3">
                  <c:v>12.25</c:v>
                </c:pt>
                <c:pt idx="4">
                  <c:v>9.8000000000000007</c:v>
                </c:pt>
                <c:pt idx="5">
                  <c:v>8.1666666666666661</c:v>
                </c:pt>
                <c:pt idx="6">
                  <c:v>7</c:v>
                </c:pt>
                <c:pt idx="7">
                  <c:v>6.125</c:v>
                </c:pt>
                <c:pt idx="8">
                  <c:v>5.4444444444444446</c:v>
                </c:pt>
                <c:pt idx="9">
                  <c:v>4.9000000000000004</c:v>
                </c:pt>
                <c:pt idx="10">
                  <c:v>4.4545454545454541</c:v>
                </c:pt>
                <c:pt idx="11">
                  <c:v>4.083333333333333</c:v>
                </c:pt>
                <c:pt idx="12">
                  <c:v>3.7692307692307692</c:v>
                </c:pt>
                <c:pt idx="13">
                  <c:v>3.5</c:v>
                </c:pt>
                <c:pt idx="14">
                  <c:v>3.2666666666666666</c:v>
                </c:pt>
                <c:pt idx="15">
                  <c:v>3.0625</c:v>
                </c:pt>
                <c:pt idx="16">
                  <c:v>2.8823529411764706</c:v>
                </c:pt>
                <c:pt idx="17">
                  <c:v>2.7222222222222223</c:v>
                </c:pt>
                <c:pt idx="18">
                  <c:v>2.5789473684210527</c:v>
                </c:pt>
                <c:pt idx="19">
                  <c:v>2.4500000000000002</c:v>
                </c:pt>
                <c:pt idx="20">
                  <c:v>2.3333333333333335</c:v>
                </c:pt>
                <c:pt idx="21">
                  <c:v>2.2272727272727271</c:v>
                </c:pt>
                <c:pt idx="22">
                  <c:v>2.1304347826086958</c:v>
                </c:pt>
                <c:pt idx="23">
                  <c:v>2.0416666666666665</c:v>
                </c:pt>
                <c:pt idx="24">
                  <c:v>1.96</c:v>
                </c:pt>
                <c:pt idx="25">
                  <c:v>1.8846153846153846</c:v>
                </c:pt>
                <c:pt idx="26">
                  <c:v>1.8148148148148149</c:v>
                </c:pt>
                <c:pt idx="27">
                  <c:v>1.75</c:v>
                </c:pt>
                <c:pt idx="28">
                  <c:v>1.6896551724137931</c:v>
                </c:pt>
                <c:pt idx="29">
                  <c:v>1.6333333333333333</c:v>
                </c:pt>
                <c:pt idx="30">
                  <c:v>1.5806451612903225</c:v>
                </c:pt>
                <c:pt idx="31">
                  <c:v>1.53125</c:v>
                </c:pt>
                <c:pt idx="32">
                  <c:v>1.4848484848484849</c:v>
                </c:pt>
              </c:numCache>
            </c:numRef>
          </c:yVal>
          <c:smooth val="0"/>
        </c:ser>
        <c:ser>
          <c:idx val="0"/>
          <c:order val="3"/>
          <c:tx>
            <c:strRef>
              <c:f>Sheet1!$I$1</c:f>
              <c:strCache>
                <c:ptCount val="1"/>
                <c:pt idx="0">
                  <c:v>c(k9,n)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Sheet1!$I$2:$I$34</c:f>
              <c:numCache>
                <c:formatCode>General</c:formatCode>
                <c:ptCount val="33"/>
                <c:pt idx="0">
                  <c:v>81</c:v>
                </c:pt>
                <c:pt idx="1">
                  <c:v>40.5</c:v>
                </c:pt>
                <c:pt idx="2">
                  <c:v>27</c:v>
                </c:pt>
                <c:pt idx="3">
                  <c:v>20.25</c:v>
                </c:pt>
                <c:pt idx="4">
                  <c:v>16.2</c:v>
                </c:pt>
                <c:pt idx="5">
                  <c:v>13.5</c:v>
                </c:pt>
                <c:pt idx="6">
                  <c:v>11.571428571428571</c:v>
                </c:pt>
                <c:pt idx="7">
                  <c:v>10.125</c:v>
                </c:pt>
                <c:pt idx="8">
                  <c:v>9</c:v>
                </c:pt>
                <c:pt idx="9">
                  <c:v>8.1</c:v>
                </c:pt>
                <c:pt idx="10">
                  <c:v>7.3636363636363633</c:v>
                </c:pt>
                <c:pt idx="11">
                  <c:v>6.75</c:v>
                </c:pt>
                <c:pt idx="12">
                  <c:v>6.2307692307692308</c:v>
                </c:pt>
                <c:pt idx="13">
                  <c:v>5.7857142857142856</c:v>
                </c:pt>
                <c:pt idx="14">
                  <c:v>5.4</c:v>
                </c:pt>
                <c:pt idx="15">
                  <c:v>5.0625</c:v>
                </c:pt>
                <c:pt idx="16">
                  <c:v>4.7647058823529411</c:v>
                </c:pt>
                <c:pt idx="17">
                  <c:v>4.5</c:v>
                </c:pt>
                <c:pt idx="18">
                  <c:v>4.2631578947368425</c:v>
                </c:pt>
                <c:pt idx="19">
                  <c:v>4.05</c:v>
                </c:pt>
                <c:pt idx="20">
                  <c:v>3.8571428571428572</c:v>
                </c:pt>
                <c:pt idx="21">
                  <c:v>3.6818181818181817</c:v>
                </c:pt>
                <c:pt idx="22">
                  <c:v>3.5217391304347827</c:v>
                </c:pt>
                <c:pt idx="23">
                  <c:v>3.375</c:v>
                </c:pt>
                <c:pt idx="24">
                  <c:v>3.24</c:v>
                </c:pt>
                <c:pt idx="25">
                  <c:v>3.1153846153846154</c:v>
                </c:pt>
                <c:pt idx="26">
                  <c:v>3</c:v>
                </c:pt>
                <c:pt idx="27">
                  <c:v>2.8928571428571428</c:v>
                </c:pt>
                <c:pt idx="28">
                  <c:v>2.7931034482758621</c:v>
                </c:pt>
                <c:pt idx="29">
                  <c:v>2.7</c:v>
                </c:pt>
                <c:pt idx="30">
                  <c:v>2.6129032258064515</c:v>
                </c:pt>
                <c:pt idx="31">
                  <c:v>2.53125</c:v>
                </c:pt>
                <c:pt idx="32">
                  <c:v>2.4545454545454546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87499616"/>
        <c:axId val="-2091972880"/>
      </c:scatterChart>
      <c:valAx>
        <c:axId val="-1987499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n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91972880"/>
        <c:crosses val="autoZero"/>
        <c:crossBetween val="midCat"/>
      </c:valAx>
      <c:valAx>
        <c:axId val="-209197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c(n)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874996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相比</a:t>
            </a:r>
            <a:r>
              <a:rPr lang="en-US" altLang="zh-CN"/>
              <a:t>multi</a:t>
            </a:r>
            <a:r>
              <a:rPr lang="zh-CN" altLang="en-US"/>
              <a:t>的访存优势对比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Sheet1!$AK$43:$AK$47</c:f>
              <c:strCache>
                <c:ptCount val="5"/>
                <c:pt idx="0">
                  <c:v>mult</c:v>
                </c:pt>
                <c:pt idx="1">
                  <c:v>mult+regiter</c:v>
                </c:pt>
                <c:pt idx="2">
                  <c:v>unroll4</c:v>
                </c:pt>
                <c:pt idx="3">
                  <c:v>SIMD256</c:v>
                </c:pt>
                <c:pt idx="4">
                  <c:v>SIMD256+unroll4</c:v>
                </c:pt>
              </c:strCache>
            </c:strRef>
          </c:cat>
          <c:val>
            <c:numRef>
              <c:f>Sheet1!$AL$43:$AL$47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3.2</c:v>
                </c:pt>
                <c:pt idx="3">
                  <c:v>8</c:v>
                </c:pt>
                <c:pt idx="4">
                  <c:v>12.8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970411952"/>
        <c:axId val="-1970414672"/>
      </c:barChart>
      <c:catAx>
        <c:axId val="-1970411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70414672"/>
        <c:crosses val="autoZero"/>
        <c:auto val="1"/>
        <c:lblAlgn val="ctr"/>
        <c:lblOffset val="100"/>
        <c:noMultiLvlLbl val="0"/>
      </c:catAx>
      <c:valAx>
        <c:axId val="-1970414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70411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9A2F-B6E2-42F9-AA41-51597D7F7AE0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79E7C-8572-4A10-AF27-372B42A3C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3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29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069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85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4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488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20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68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594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48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2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16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7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12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2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8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1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4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7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7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84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AB4F-F1E1-49FA-88C7-A907BB055549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15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nJinC/Fast-Convolution-with-SIMD-and-GEM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62.emf"/><Relationship Id="rId4" Type="http://schemas.openxmlformats.org/officeDocument/2006/relationships/image" Target="../media/image8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60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63.emf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image" Target="../media/image111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63.emf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image" Target="../media/image128.png"/><Relationship Id="rId21" Type="http://schemas.openxmlformats.org/officeDocument/2006/relationships/image" Target="../media/image129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63.emf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#techs=AVX" TargetMode="External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image" Target="../media/image63.emf"/><Relationship Id="rId16" Type="http://schemas.openxmlformats.org/officeDocument/2006/relationships/image" Target="../media/image1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19" Type="http://schemas.openxmlformats.org/officeDocument/2006/relationships/image" Target="../media/image76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3" Type="http://schemas.openxmlformats.org/officeDocument/2006/relationships/image" Target="../media/image65.emf"/><Relationship Id="rId21" Type="http://schemas.openxmlformats.org/officeDocument/2006/relationships/image" Target="../media/image150.png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5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5" Type="http://schemas.openxmlformats.org/officeDocument/2006/relationships/image" Target="../media/image144.png"/><Relationship Id="rId10" Type="http://schemas.openxmlformats.org/officeDocument/2006/relationships/image" Target="../media/image139.png"/><Relationship Id="rId19" Type="http://schemas.openxmlformats.org/officeDocument/2006/relationships/image" Target="../media/image148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3" Type="http://schemas.openxmlformats.org/officeDocument/2006/relationships/image" Target="../media/image65.emf"/><Relationship Id="rId21" Type="http://schemas.openxmlformats.org/officeDocument/2006/relationships/image" Target="../media/image77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10" Type="http://schemas.openxmlformats.org/officeDocument/2006/relationships/image" Target="../media/image157.png"/><Relationship Id="rId19" Type="http://schemas.openxmlformats.org/officeDocument/2006/relationships/image" Target="../media/image166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nblogs.com/bingdaocaihong/p/7007346.html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9.png"/><Relationship Id="rId3" Type="http://schemas.openxmlformats.org/officeDocument/2006/relationships/image" Target="../media/image78.emf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71.png"/><Relationship Id="rId15" Type="http://schemas.openxmlformats.org/officeDocument/2006/relationships/image" Target="../media/image181.png"/><Relationship Id="rId10" Type="http://schemas.openxmlformats.org/officeDocument/2006/relationships/image" Target="../media/image176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18" Type="http://schemas.openxmlformats.org/officeDocument/2006/relationships/image" Target="../media/image196.png"/><Relationship Id="rId26" Type="http://schemas.openxmlformats.org/officeDocument/2006/relationships/image" Target="../media/image204.png"/><Relationship Id="rId3" Type="http://schemas.openxmlformats.org/officeDocument/2006/relationships/image" Target="../media/image78.emf"/><Relationship Id="rId21" Type="http://schemas.openxmlformats.org/officeDocument/2006/relationships/image" Target="../media/image199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17" Type="http://schemas.openxmlformats.org/officeDocument/2006/relationships/image" Target="../media/image195.png"/><Relationship Id="rId25" Type="http://schemas.openxmlformats.org/officeDocument/2006/relationships/image" Target="../media/image20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94.png"/><Relationship Id="rId20" Type="http://schemas.openxmlformats.org/officeDocument/2006/relationships/image" Target="../media/image198.png"/><Relationship Id="rId29" Type="http://schemas.openxmlformats.org/officeDocument/2006/relationships/image" Target="../media/image20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24" Type="http://schemas.openxmlformats.org/officeDocument/2006/relationships/image" Target="../media/image202.png"/><Relationship Id="rId32" Type="http://schemas.openxmlformats.org/officeDocument/2006/relationships/image" Target="../media/image82.png"/><Relationship Id="rId5" Type="http://schemas.openxmlformats.org/officeDocument/2006/relationships/image" Target="../media/image183.png"/><Relationship Id="rId15" Type="http://schemas.openxmlformats.org/officeDocument/2006/relationships/image" Target="../media/image193.png"/><Relationship Id="rId23" Type="http://schemas.openxmlformats.org/officeDocument/2006/relationships/image" Target="../media/image201.png"/><Relationship Id="rId28" Type="http://schemas.openxmlformats.org/officeDocument/2006/relationships/image" Target="../media/image206.png"/><Relationship Id="rId10" Type="http://schemas.openxmlformats.org/officeDocument/2006/relationships/image" Target="../media/image188.png"/><Relationship Id="rId19" Type="http://schemas.openxmlformats.org/officeDocument/2006/relationships/image" Target="../media/image197.png"/><Relationship Id="rId31" Type="http://schemas.openxmlformats.org/officeDocument/2006/relationships/image" Target="../media/image209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Relationship Id="rId14" Type="http://schemas.openxmlformats.org/officeDocument/2006/relationships/image" Target="../media/image192.png"/><Relationship Id="rId22" Type="http://schemas.openxmlformats.org/officeDocument/2006/relationships/image" Target="../media/image200.png"/><Relationship Id="rId27" Type="http://schemas.openxmlformats.org/officeDocument/2006/relationships/image" Target="../media/image205.png"/><Relationship Id="rId30" Type="http://schemas.openxmlformats.org/officeDocument/2006/relationships/image" Target="../media/image208.png"/></Relationships>
</file>

<file path=ppt/slides/_rels/slide2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85.png"/><Relationship Id="rId26" Type="http://schemas.openxmlformats.org/officeDocument/2006/relationships/image" Target="../media/image168.png"/><Relationship Id="rId21" Type="http://schemas.openxmlformats.org/officeDocument/2006/relationships/image" Target="../media/image850.png"/><Relationship Id="rId17" Type="http://schemas.openxmlformats.org/officeDocument/2006/relationships/image" Target="../media/image225.png"/><Relationship Id="rId25" Type="http://schemas.openxmlformats.org/officeDocument/2006/relationships/image" Target="../media/image13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24.png"/><Relationship Id="rId29" Type="http://schemas.openxmlformats.org/officeDocument/2006/relationships/image" Target="../media/image212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19.png"/><Relationship Id="rId24" Type="http://schemas.openxmlformats.org/officeDocument/2006/relationships/image" Target="../media/image131.png"/><Relationship Id="rId15" Type="http://schemas.openxmlformats.org/officeDocument/2006/relationships/image" Target="../media/image223.png"/><Relationship Id="rId23" Type="http://schemas.openxmlformats.org/officeDocument/2006/relationships/image" Target="../media/image130.png"/><Relationship Id="rId28" Type="http://schemas.openxmlformats.org/officeDocument/2006/relationships/image" Target="../media/image210.png"/><Relationship Id="rId19" Type="http://schemas.openxmlformats.org/officeDocument/2006/relationships/image" Target="../media/image78.emf"/><Relationship Id="rId22" Type="http://schemas.openxmlformats.org/officeDocument/2006/relationships/image" Target="../media/image93.png"/><Relationship Id="rId27" Type="http://schemas.openxmlformats.org/officeDocument/2006/relationships/image" Target="../media/image169.png"/><Relationship Id="rId30" Type="http://schemas.openxmlformats.org/officeDocument/2006/relationships/image" Target="../media/image2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nJinC/Fast-Convolution-with-SIMD-and-GEMM/tree/main/Rowfirst_Matrix_and_GEMM_SIMD" TargetMode="External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6.png"/><Relationship Id="rId4" Type="http://schemas.openxmlformats.org/officeDocument/2006/relationships/image" Target="../media/image2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LeonJinC/Fast-Convolution-with-SIMD-and-GEMM/tree/main/Three_methods_of_Gaussian_Blur_based_on_Fast_Convolution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LeonJinC/Fast-Convolution-with-SIMD-and-GEMM/tree/main/Three_methods_of_Gaussian_Blur_based_on_Fast_Convolutio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hyperlink" Target="https://github.com/LeonJinC/Fast-Convolution-with-SIMD-and-GEM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4.emf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16.emf"/><Relationship Id="rId18" Type="http://schemas.openxmlformats.org/officeDocument/2006/relationships/image" Target="../media/image50.png"/><Relationship Id="rId26" Type="http://schemas.openxmlformats.org/officeDocument/2006/relationships/image" Target="../media/image49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48.png"/><Relationship Id="rId25" Type="http://schemas.openxmlformats.org/officeDocument/2006/relationships/image" Target="../media/image58.png"/><Relationship Id="rId2" Type="http://schemas.openxmlformats.org/officeDocument/2006/relationships/image" Target="../media/image14.emf"/><Relationship Id="rId16" Type="http://schemas.openxmlformats.org/officeDocument/2006/relationships/image" Target="../media/image46.png"/><Relationship Id="rId20" Type="http://schemas.openxmlformats.org/officeDocument/2006/relationships/image" Target="../media/image53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5" Type="http://schemas.openxmlformats.org/officeDocument/2006/relationships/image" Target="../media/image38.png"/><Relationship Id="rId15" Type="http://schemas.openxmlformats.org/officeDocument/2006/relationships/image" Target="../media/image33.png"/><Relationship Id="rId23" Type="http://schemas.openxmlformats.org/officeDocument/2006/relationships/image" Target="../media/image56.png"/><Relationship Id="rId28" Type="http://schemas.openxmlformats.org/officeDocument/2006/relationships/image" Target="../media/image52.png"/><Relationship Id="rId10" Type="http://schemas.openxmlformats.org/officeDocument/2006/relationships/image" Target="../media/image43.png"/><Relationship Id="rId19" Type="http://schemas.openxmlformats.org/officeDocument/2006/relationships/image" Target="../media/image51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19.png"/><Relationship Id="rId22" Type="http://schemas.openxmlformats.org/officeDocument/2006/relationships/image" Target="../media/image17.emf"/><Relationship Id="rId27" Type="http://schemas.openxmlformats.org/officeDocument/2006/relationships/image" Target="../media/image18.emf"/><Relationship Id="rId30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jiongnima/article/details/69736844" TargetMode="External"/><Relationship Id="rId2" Type="http://schemas.openxmlformats.org/officeDocument/2006/relationships/hyperlink" Target="https://blog.csdn.net/zhanghenan123/article/details/81984829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48.emf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49.gif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结合</a:t>
            </a:r>
            <a:r>
              <a:rPr lang="en-US" altLang="zh-CN" dirty="0" smtClean="0"/>
              <a:t>SIMD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GEMM</a:t>
            </a:r>
            <a:r>
              <a:rPr lang="zh-CN" altLang="en-US" dirty="0" smtClean="0"/>
              <a:t>的快速卷积及其在高斯模糊中的应用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汇报人：金闳奇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4835812"/>
            <a:ext cx="8032968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SIMD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Single Instruction Multiple Data </a:t>
            </a:r>
            <a:r>
              <a:rPr lang="zh-CN" altLang="en-US" dirty="0" smtClean="0"/>
              <a:t>单指令多数据技术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GEMM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General Matrix Multiplication </a:t>
            </a:r>
            <a:r>
              <a:rPr lang="zh-CN" altLang="en-US" dirty="0" smtClean="0"/>
              <a:t>通用矩阵相乘的优化算法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高斯</a:t>
            </a:r>
            <a:r>
              <a:rPr lang="zh-CN" altLang="en-US" dirty="0" smtClean="0"/>
              <a:t>模糊：高斯核在图像上做滑动乘积求和的卷积运算，使图像产生模糊效果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24000" y="6174640"/>
            <a:ext cx="7438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github.com/LeonJinC/Fast-Convolution-with-SIMD-and-GEMM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multi+register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38200" y="2012595"/>
                <a:ext cx="4962525" cy="2884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register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temp = 0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</a:t>
                </a:r>
                <a:r>
                  <a:rPr lang="en-US" altLang="zh-CN" dirty="0" err="1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M;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++)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{</a:t>
                </a: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(j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j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N;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j++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)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temp =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0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(k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k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K;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k++) {</a:t>
                </a: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新宋体" panose="02010609030101010101" pitchFamily="49" charset="-122"/>
                        <a:ea typeface="新宋体" panose="02010609030101010101" pitchFamily="49" charset="-122"/>
                      </a:rPr>
                      <m:t>temp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新宋体" panose="02010609030101010101" pitchFamily="49" charset="-122"/>
                        <a:ea typeface="新宋体" panose="02010609030101010101" pitchFamily="49" charset="-122"/>
                      </a:rPr>
                      <m:t>temp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}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12595"/>
                <a:ext cx="4962525" cy="2884636"/>
              </a:xfrm>
              <a:prstGeom prst="rect">
                <a:avLst/>
              </a:prstGeom>
              <a:blipFill rotWithShape="0">
                <a:blip r:embed="rId2"/>
                <a:stretch>
                  <a:fillRect l="-1106" t="-1057" b="-2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506055" y="4586191"/>
                <a:ext cx="77151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err="1">
                    <a:latin typeface="黑体" panose="02010609060101010101" pitchFamily="49" charset="-122"/>
                    <a:ea typeface="黑体" panose="02010609060101010101" pitchFamily="49" charset="-122"/>
                  </a:rPr>
                  <a:t>multi+register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总计算量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𝐾𝑁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55" y="4586191"/>
                <a:ext cx="7715189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632" t="-3289" b="-1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393287" y="5748134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N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sp>
        <p:nvSpPr>
          <p:cNvPr id="8" name="文本框 7"/>
          <p:cNvSpPr txBox="1"/>
          <p:nvPr/>
        </p:nvSpPr>
        <p:spPr>
          <a:xfrm>
            <a:off x="8412558" y="6015799"/>
            <a:ext cx="174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B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M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sp>
        <p:nvSpPr>
          <p:cNvPr id="10" name="文本框 9"/>
          <p:cNvSpPr txBox="1"/>
          <p:nvPr/>
        </p:nvSpPr>
        <p:spPr>
          <a:xfrm>
            <a:off x="9597344" y="6295514"/>
            <a:ext cx="1601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</a:t>
            </a:r>
            <a:r>
              <a:rPr lang="zh-CN" altLang="en-US" sz="1100" dirty="0" smtClean="0"/>
              <a:t>中的每个元素要写</a:t>
            </a:r>
            <a:r>
              <a:rPr lang="en-US" altLang="zh-CN" sz="1100" dirty="0"/>
              <a:t>1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8353138" y="5509521"/>
            <a:ext cx="0" cy="23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9368444" y="5509521"/>
            <a:ext cx="3965" cy="5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0210542" y="5491416"/>
            <a:ext cx="8344" cy="78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3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的缓存</a:t>
            </a:r>
            <a:r>
              <a:rPr lang="en-US" altLang="zh-CN" dirty="0" smtClean="0"/>
              <a:t>(cache)</a:t>
            </a:r>
            <a:r>
              <a:rPr lang="zh-CN" altLang="en-US" dirty="0" smtClean="0"/>
              <a:t>和内存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74" y="2267090"/>
            <a:ext cx="9174101" cy="329938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42581" y="363763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00475" y="3181350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256K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4582703" y="3027461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1M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5373278" y="2873572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8</a:t>
            </a:r>
            <a:r>
              <a:rPr lang="en-US" altLang="zh-CN" sz="1400" dirty="0" smtClean="0"/>
              <a:t>M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7754528" y="2582168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16G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3876618" y="364041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613161" y="363624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424324" y="363624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L3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236498" y="4834606"/>
            <a:ext cx="11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缓存</a:t>
            </a:r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650082" y="47994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747676" y="35617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外存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3305175" y="1924883"/>
            <a:ext cx="726757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424324" y="169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读取速度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305175" y="18326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高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86258" y="18350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低</a:t>
            </a:r>
          </a:p>
        </p:txBody>
      </p:sp>
      <p:sp>
        <p:nvSpPr>
          <p:cNvPr id="19" name="右箭头 18"/>
          <p:cNvSpPr/>
          <p:nvPr/>
        </p:nvSpPr>
        <p:spPr>
          <a:xfrm>
            <a:off x="2883644" y="3620229"/>
            <a:ext cx="421531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6553039" y="3697083"/>
            <a:ext cx="421531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8868043" y="3697083"/>
            <a:ext cx="421531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7272871" y="3027460"/>
                <a:ext cx="1577676" cy="1615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 smtClean="0"/>
                  <a:t>栈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en-US" altLang="zh-CN" sz="1100" dirty="0" smtClean="0"/>
              </a:p>
              <a:p>
                <a:endParaRPr lang="en-US" altLang="zh-CN" sz="1100" dirty="0"/>
              </a:p>
              <a:p>
                <a:r>
                  <a:rPr lang="zh-CN" altLang="en-US" sz="1100" dirty="0" smtClean="0"/>
                  <a:t>堆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zh-CN" altLang="en-US" sz="1100" dirty="0" smtClean="0"/>
                  <a:t>（</a:t>
                </a:r>
                <a:r>
                  <a:rPr lang="en-US" altLang="zh-CN" sz="1100" dirty="0" smtClean="0"/>
                  <a:t>new</a:t>
                </a:r>
                <a:r>
                  <a:rPr lang="zh-CN" altLang="en-US" sz="1100" dirty="0" smtClean="0"/>
                  <a:t>或者</a:t>
                </a:r>
                <a:r>
                  <a:rPr lang="en-US" altLang="zh-CN" sz="1100" dirty="0" err="1" smtClean="0"/>
                  <a:t>malloc</a:t>
                </a:r>
                <a:r>
                  <a:rPr lang="zh-CN" altLang="en-US" sz="1100" dirty="0" smtClean="0"/>
                  <a:t>）</a:t>
                </a:r>
                <a:endParaRPr lang="en-US" altLang="zh-CN" sz="1100" dirty="0" smtClean="0"/>
              </a:p>
              <a:p>
                <a:endParaRPr lang="en-US" altLang="zh-CN" sz="1100" dirty="0"/>
              </a:p>
              <a:p>
                <a:r>
                  <a:rPr lang="zh-CN" altLang="en-US" sz="1100" dirty="0" smtClean="0"/>
                  <a:t>全局</a:t>
                </a:r>
                <a:r>
                  <a:rPr lang="en-US" altLang="zh-CN" sz="1100" dirty="0" smtClean="0"/>
                  <a:t>/</a:t>
                </a:r>
                <a:r>
                  <a:rPr lang="zh-CN" altLang="en-US" sz="1100" dirty="0" smtClean="0"/>
                  <a:t>静态</a:t>
                </a:r>
                <a:endParaRPr lang="en-US" altLang="zh-CN" sz="1100" dirty="0" smtClean="0"/>
              </a:p>
              <a:p>
                <a:endParaRPr lang="en-US" altLang="zh-CN" sz="1100" dirty="0"/>
              </a:p>
              <a:p>
                <a:r>
                  <a:rPr lang="zh-CN" altLang="en-US" sz="1100" dirty="0" smtClean="0"/>
                  <a:t>常量</a:t>
                </a:r>
                <a:endParaRPr lang="en-US" altLang="zh-CN" sz="1100" dirty="0" smtClean="0"/>
              </a:p>
              <a:p>
                <a:endParaRPr lang="en-US" altLang="zh-CN" sz="1100" dirty="0"/>
              </a:p>
              <a:p>
                <a:r>
                  <a:rPr lang="zh-CN" altLang="en-US" sz="1100" dirty="0" smtClean="0"/>
                  <a:t>代码段</a:t>
                </a:r>
                <a:endParaRPr lang="zh-CN" altLang="en-US" sz="11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871" y="3027460"/>
                <a:ext cx="1577676" cy="1615827"/>
              </a:xfrm>
              <a:prstGeom prst="rect">
                <a:avLst/>
              </a:prstGeom>
              <a:blipFill rotWithShape="0">
                <a:blip r:embed="rId3"/>
                <a:stretch>
                  <a:fillRect t="-755" b="-1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/>
          <p:nvPr/>
        </p:nvCxnSpPr>
        <p:spPr>
          <a:xfrm flipV="1">
            <a:off x="7219950" y="3016251"/>
            <a:ext cx="0" cy="162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959852" y="3628616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地</a:t>
            </a:r>
            <a:endParaRPr lang="en-US" altLang="zh-CN" sz="1100" dirty="0" smtClean="0"/>
          </a:p>
          <a:p>
            <a:r>
              <a:rPr lang="zh-CN" altLang="en-US" sz="1100" dirty="0" smtClean="0"/>
              <a:t>址</a:t>
            </a:r>
            <a:endParaRPr lang="zh-CN" altLang="en-US" sz="11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051171" y="458545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低</a:t>
            </a:r>
            <a:endParaRPr lang="en-US" altLang="zh-CN" sz="1100" dirty="0" smtClean="0"/>
          </a:p>
        </p:txBody>
      </p:sp>
      <p:sp>
        <p:nvSpPr>
          <p:cNvPr id="27" name="文本框 26"/>
          <p:cNvSpPr txBox="1"/>
          <p:nvPr/>
        </p:nvSpPr>
        <p:spPr>
          <a:xfrm>
            <a:off x="7053269" y="285364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高</a:t>
            </a:r>
            <a:endParaRPr lang="en-US" altLang="zh-CN" sz="11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687574" y="5810596"/>
                <a:ext cx="3561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A</m:t>
                      </m:r>
                      <m:r>
                        <m:rPr>
                          <m:nor/>
                        </m:rPr>
                        <a:rPr lang="en-US" altLang="zh-CN" dirty="0"/>
                        <m:t>=</m:t>
                      </m:r>
                      <m:r>
                        <m:rPr>
                          <m:nor/>
                        </m:rPr>
                        <a:rPr lang="en-US" altLang="zh-CN" dirty="0"/>
                        <m:t>B</m:t>
                      </m:r>
                      <m:r>
                        <m:rPr>
                          <m:nor/>
                        </m:rPr>
                        <a:rPr lang="en-US" altLang="zh-CN" dirty="0"/>
                        <m:t>=</m:t>
                      </m:r>
                      <m:r>
                        <m:rPr>
                          <m:nor/>
                        </m:rPr>
                        <a:rPr lang="en-US" altLang="zh-CN" dirty="0"/>
                        <m:t>C</m:t>
                      </m:r>
                      <m:r>
                        <m:rPr>
                          <m:nor/>
                        </m:rPr>
                        <a:rPr lang="zh-CN" altLang="en-US" dirty="0"/>
                        <m:t>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1024×1024×8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574" y="5810596"/>
                <a:ext cx="356123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1688290" y="6349449"/>
            <a:ext cx="327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double</a:t>
            </a:r>
            <a:r>
              <a:rPr lang="zh-CN" altLang="en-US" dirty="0" smtClean="0"/>
              <a:t>数据类型：</a:t>
            </a:r>
            <a:r>
              <a:rPr lang="en-US" altLang="zh-CN" dirty="0" smtClean="0"/>
              <a:t>8Bytes=64bit</a:t>
            </a:r>
            <a:endParaRPr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724" y="5597588"/>
            <a:ext cx="1289438" cy="128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838773" y="5345042"/>
                <a:ext cx="750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773" y="5345042"/>
                <a:ext cx="75052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 rot="16200000">
                <a:off x="6203875" y="6081964"/>
                <a:ext cx="750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03875" y="6081964"/>
                <a:ext cx="75052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/>
          <p:cNvSpPr txBox="1"/>
          <p:nvPr/>
        </p:nvSpPr>
        <p:spPr>
          <a:xfrm>
            <a:off x="251934" y="4388146"/>
            <a:ext cx="248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intel x86</a:t>
            </a:r>
            <a:r>
              <a:rPr lang="zh-CN" altLang="en-US" dirty="0" smtClean="0"/>
              <a:t>架构，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级缓存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29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multi+ikj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315" y="1529440"/>
            <a:ext cx="4286250" cy="21839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838200" y="1452681"/>
                <a:ext cx="2143344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[3][3]</m:t>
                      </m:r>
                      <m:r>
                        <m:rPr>
                          <m:nor/>
                        </m:rPr>
                        <a:rPr lang="en-US" altLang="zh-CN" dirty="0" smtClean="0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2681"/>
                <a:ext cx="2143344" cy="8249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838199" y="2485671"/>
                <a:ext cx="631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/>
                      <m:t>行优先存储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1 2 3 4 5 6 7 8 9</m:t>
                        </m:r>
                      </m:e>
                    </m:d>
                  </m:oMath>
                </a14:m>
                <a:r>
                  <a:rPr lang="zh-CN" altLang="en-US" dirty="0" smtClean="0"/>
                  <a:t>  比如，</a:t>
                </a:r>
                <a:r>
                  <a:rPr lang="en-US" altLang="zh-CN" dirty="0" smtClean="0"/>
                  <a:t>C++</a:t>
                </a:r>
                <a:r>
                  <a:rPr lang="zh-CN" altLang="en-US" dirty="0" smtClean="0"/>
                  <a:t>中的二维数组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485671"/>
                <a:ext cx="631905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3" t="-15000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38200" y="3135970"/>
                <a:ext cx="32351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列</m:t>
                    </m:r>
                    <m:r>
                      <m:rPr>
                        <m:nor/>
                      </m:rPr>
                      <a:rPr lang="zh-CN" altLang="en-US" dirty="0"/>
                      <m:t>优先存储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9}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35970"/>
                <a:ext cx="323518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66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/>
          <p:cNvGrpSpPr/>
          <p:nvPr/>
        </p:nvGrpSpPr>
        <p:grpSpPr>
          <a:xfrm>
            <a:off x="-3025" y="3913157"/>
            <a:ext cx="5464316" cy="2951264"/>
            <a:chOff x="-3025" y="3913157"/>
            <a:chExt cx="5464316" cy="2951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-3025" y="3913157"/>
                  <a:ext cx="4962525" cy="186647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for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(</a:t>
                  </a:r>
                  <a:r>
                    <a:rPr lang="en-US" altLang="zh-CN" sz="1600" dirty="0" err="1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M;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++) {</a:t>
                  </a: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for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(j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j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N;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j++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) {</a:t>
                  </a: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for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(k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k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K;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k++) {</a:t>
                  </a: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+=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𝑖𝑘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⋅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   </m:t>
                          </m:r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𝑘𝑗</m:t>
                          </m:r>
                        </m:sub>
                      </m:sSub>
                    </m:oMath>
                  </a14:m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}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}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}</a:t>
                  </a:r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25" y="3913157"/>
                  <a:ext cx="4962525" cy="186647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37" t="-980" b="-9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/>
            <p:cNvCxnSpPr/>
            <p:nvPr/>
          </p:nvCxnSpPr>
          <p:spPr>
            <a:xfrm flipH="1">
              <a:off x="2874564" y="5077472"/>
              <a:ext cx="7160" cy="375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3589459" y="5012278"/>
              <a:ext cx="0" cy="441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2674830" y="5486406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L2</a:t>
              </a:r>
              <a:endParaRPr lang="zh-CN" altLang="en-US" sz="11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074298" y="5486406"/>
              <a:ext cx="1056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利用率不高</a:t>
              </a:r>
              <a:r>
                <a:rPr lang="en-US" altLang="zh-CN" sz="1100" dirty="0" smtClean="0"/>
                <a:t>,L3</a:t>
              </a:r>
              <a:endParaRPr lang="zh-CN" altLang="en-US" sz="1100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4130998" y="5045791"/>
              <a:ext cx="4809" cy="844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3676828" y="5921826"/>
              <a:ext cx="17844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</a:t>
              </a:r>
              <a:r>
                <a:rPr lang="zh-CN" altLang="en-US" sz="1100" dirty="0" smtClean="0"/>
                <a:t>每读一次都要换行</a:t>
              </a:r>
              <a:r>
                <a:rPr lang="en-US" altLang="zh-CN" sz="1100" dirty="0" smtClean="0"/>
                <a:t>,</a:t>
              </a:r>
            </a:p>
            <a:p>
              <a:r>
                <a:rPr lang="zh-CN" altLang="en-US" sz="1100" dirty="0" smtClean="0"/>
                <a:t>将数据从内存加载到</a:t>
              </a:r>
              <a:r>
                <a:rPr lang="en-US" altLang="zh-CN" sz="1100" dirty="0" smtClean="0"/>
                <a:t>cache</a:t>
              </a:r>
              <a:endParaRPr lang="zh-CN" altLang="en-US" sz="1100" dirty="0"/>
            </a:p>
          </p:txBody>
        </p:sp>
        <p:sp>
          <p:nvSpPr>
            <p:cNvPr id="32" name="下箭头 31"/>
            <p:cNvSpPr/>
            <p:nvPr/>
          </p:nvSpPr>
          <p:spPr>
            <a:xfrm>
              <a:off x="4022025" y="6359168"/>
              <a:ext cx="217945" cy="2307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76828" y="6602811"/>
              <a:ext cx="13612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cache</a:t>
              </a:r>
              <a:r>
                <a:rPr lang="zh-CN" altLang="en-US" sz="1100" dirty="0" smtClean="0"/>
                <a:t>的命中率不高</a:t>
              </a:r>
              <a:endParaRPr lang="zh-CN" altLang="en-US" sz="1100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667235" y="3921470"/>
            <a:ext cx="5026303" cy="2875573"/>
            <a:chOff x="-3025" y="3913157"/>
            <a:chExt cx="5026303" cy="28755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/>
                <p:cNvSpPr/>
                <p:nvPr/>
              </p:nvSpPr>
              <p:spPr>
                <a:xfrm>
                  <a:off x="-3025" y="3913157"/>
                  <a:ext cx="4962525" cy="18356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for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(</a:t>
                  </a:r>
                  <a:r>
                    <a:rPr lang="en-US" altLang="zh-CN" sz="1600" dirty="0" err="1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M;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++)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{</a:t>
                  </a: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for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(k = 0; k &lt; K; k++)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{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for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(j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j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N;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j++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) {</a:t>
                  </a: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+=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𝑖𝑘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⋅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   </m:t>
                          </m:r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𝑘𝑗</m:t>
                          </m:r>
                        </m:sub>
                      </m:sSub>
                    </m:oMath>
                  </a14:m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}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}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}</a:t>
                  </a:r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7" name="矩形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25" y="3913157"/>
                  <a:ext cx="4962525" cy="18356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37" t="-997" b="-26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/>
            <p:cNvCxnSpPr/>
            <p:nvPr/>
          </p:nvCxnSpPr>
          <p:spPr>
            <a:xfrm flipH="1">
              <a:off x="2874564" y="5077472"/>
              <a:ext cx="7160" cy="375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3589459" y="5012278"/>
              <a:ext cx="0" cy="441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2674830" y="5486406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L3</a:t>
              </a:r>
              <a:endParaRPr lang="zh-CN" altLang="en-US" sz="11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461019" y="5486406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L2</a:t>
              </a:r>
              <a:endParaRPr lang="zh-CN" altLang="en-US" sz="1100" dirty="0"/>
            </a:p>
          </p:txBody>
        </p:sp>
        <p:cxnSp>
          <p:nvCxnSpPr>
            <p:cNvPr id="52" name="直接箭头连接符 51"/>
            <p:cNvCxnSpPr/>
            <p:nvPr/>
          </p:nvCxnSpPr>
          <p:spPr>
            <a:xfrm>
              <a:off x="4130998" y="5045791"/>
              <a:ext cx="4809" cy="844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3676828" y="5921826"/>
              <a:ext cx="12747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</a:t>
              </a:r>
              <a:r>
                <a:rPr lang="zh-CN" altLang="en-US" sz="1100" dirty="0" smtClean="0"/>
                <a:t>不用频繁换行</a:t>
              </a:r>
              <a:r>
                <a:rPr lang="en-US" altLang="zh-CN" sz="1100" dirty="0" smtClean="0"/>
                <a:t>,L3</a:t>
              </a:r>
            </a:p>
          </p:txBody>
        </p:sp>
        <p:sp>
          <p:nvSpPr>
            <p:cNvPr id="54" name="下箭头 53"/>
            <p:cNvSpPr/>
            <p:nvPr/>
          </p:nvSpPr>
          <p:spPr>
            <a:xfrm>
              <a:off x="4022025" y="6215365"/>
              <a:ext cx="217945" cy="2307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662008" y="6527120"/>
              <a:ext cx="13612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cache</a:t>
              </a:r>
              <a:r>
                <a:rPr lang="zh-CN" altLang="en-US" sz="1100" dirty="0" smtClean="0"/>
                <a:t>的命中率</a:t>
              </a:r>
              <a:r>
                <a:rPr lang="zh-CN" altLang="en-US" sz="1100" dirty="0"/>
                <a:t>较高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919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unroll 4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271" y="2330291"/>
            <a:ext cx="9896829" cy="39679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442888" y="4115359"/>
                <a:ext cx="4251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88" y="4115359"/>
                <a:ext cx="425117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8853212" y="4091534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212" y="4091534"/>
                <a:ext cx="434734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/>
          <p:cNvCxnSpPr/>
          <p:nvPr/>
        </p:nvCxnSpPr>
        <p:spPr>
          <a:xfrm>
            <a:off x="1120557" y="4315113"/>
            <a:ext cx="659320" cy="9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838200" y="4092382"/>
                <a:ext cx="332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92382"/>
                <a:ext cx="332270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/>
          <p:cNvCxnSpPr/>
          <p:nvPr/>
        </p:nvCxnSpPr>
        <p:spPr>
          <a:xfrm>
            <a:off x="6794564" y="1958642"/>
            <a:ext cx="0" cy="5882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6597001" y="1436688"/>
                <a:ext cx="339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001" y="1436688"/>
                <a:ext cx="339708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/>
          <p:cNvCxnSpPr/>
          <p:nvPr/>
        </p:nvCxnSpPr>
        <p:spPr>
          <a:xfrm>
            <a:off x="9413727" y="4295613"/>
            <a:ext cx="659320" cy="9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9327010" y="3892627"/>
                <a:ext cx="332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010" y="3892627"/>
                <a:ext cx="332270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/>
          <p:cNvCxnSpPr/>
          <p:nvPr/>
        </p:nvCxnSpPr>
        <p:spPr>
          <a:xfrm>
            <a:off x="10159764" y="3503329"/>
            <a:ext cx="0" cy="5882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9972354" y="3097042"/>
                <a:ext cx="339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354" y="3097042"/>
                <a:ext cx="339708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左大括号 39"/>
          <p:cNvSpPr/>
          <p:nvPr/>
        </p:nvSpPr>
        <p:spPr>
          <a:xfrm rot="16200000">
            <a:off x="3360070" y="3327140"/>
            <a:ext cx="414776" cy="285746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333000" y="4962556"/>
                <a:ext cx="429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000" y="4962556"/>
                <a:ext cx="429669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左大括号 41"/>
          <p:cNvSpPr/>
          <p:nvPr/>
        </p:nvSpPr>
        <p:spPr>
          <a:xfrm rot="10800000" flipH="1">
            <a:off x="6279653" y="2667882"/>
            <a:ext cx="317348" cy="3273845"/>
          </a:xfrm>
          <a:prstGeom prst="leftBrace">
            <a:avLst>
              <a:gd name="adj1" fmla="val 8333"/>
              <a:gd name="adj2" fmla="val 483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5982153" y="4338090"/>
                <a:ext cx="429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153" y="4338090"/>
                <a:ext cx="429669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2802482" y="6266848"/>
                <a:ext cx="14178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482" y="6266848"/>
                <a:ext cx="1417889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6461658" y="6298238"/>
                <a:ext cx="13982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658" y="6298238"/>
                <a:ext cx="1398204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9743387" y="6298238"/>
                <a:ext cx="1423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387" y="6298238"/>
                <a:ext cx="1423595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6942425" y="2246004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425" y="2246004"/>
                <a:ext cx="517514" cy="261609"/>
              </a:xfrm>
              <a:prstGeom prst="rect">
                <a:avLst/>
              </a:prstGeom>
              <a:blipFill rotWithShape="0">
                <a:blip r:embed="rId1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7367929" y="2235536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929" y="2235536"/>
                <a:ext cx="517514" cy="26160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7775999" y="2238302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999" y="2238302"/>
                <a:ext cx="517514" cy="261609"/>
              </a:xfrm>
              <a:prstGeom prst="rect">
                <a:avLst/>
              </a:prstGeom>
              <a:blipFill rotWithShape="0">
                <a:blip r:embed="rId17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10242427" y="3826087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427" y="3826087"/>
                <a:ext cx="517514" cy="26160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10667931" y="3815619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31" y="3815619"/>
                <a:ext cx="517514" cy="26160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11076001" y="3818384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6001" y="3818384"/>
                <a:ext cx="517514" cy="261609"/>
              </a:xfrm>
              <a:prstGeom prst="rect">
                <a:avLst/>
              </a:prstGeom>
              <a:blipFill rotWithShape="0">
                <a:blip r:embed="rId19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9934238" y="4463183"/>
                <a:ext cx="16417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0     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1     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2    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238" y="4463183"/>
                <a:ext cx="1641797" cy="33855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120557" y="1836798"/>
            <a:ext cx="21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循环展开，</a:t>
            </a:r>
            <a:r>
              <a:rPr lang="en-US" altLang="zh-CN" dirty="0" smtClean="0"/>
              <a:t>unroll=4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78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unroll 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11729" y="1934664"/>
                <a:ext cx="6096000" cy="47159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register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t0,t1,t2,t3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(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= 0;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&lt; M;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++) {</a:t>
                </a:r>
              </a:p>
              <a:p>
                <a:r>
                  <a:rPr lang="en-US" altLang="zh-CN" dirty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(j = 0; j &lt; N; j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+=4) 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t0=0,t1=0,t2=0,t3=0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(k = 0; k &lt; K; k++) 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1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+1)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2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+2)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3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+3)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</m:t>
                    </m:r>
                  </m:oMath>
                </a14:m>
                <a:endParaRPr lang="en-US" altLang="zh-CN" b="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</a:t>
                </a:r>
                <a:r>
                  <a:rPr lang="en-US" altLang="zh-CN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+1)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1</m:t>
                    </m:r>
                  </m:oMath>
                </a14:m>
                <a:endParaRPr lang="en-US" altLang="zh-CN" b="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+2)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2</m:t>
                    </m:r>
                  </m:oMath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+3)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29" y="1934664"/>
                <a:ext cx="6096000" cy="4715906"/>
              </a:xfrm>
              <a:prstGeom prst="rect">
                <a:avLst/>
              </a:prstGeom>
              <a:blipFill rotWithShape="0">
                <a:blip r:embed="rId3"/>
                <a:stretch>
                  <a:fillRect l="-900" t="-646" b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/>
          <p:cNvGrpSpPr/>
          <p:nvPr/>
        </p:nvGrpSpPr>
        <p:grpSpPr>
          <a:xfrm>
            <a:off x="4927601" y="796616"/>
            <a:ext cx="7264399" cy="3191184"/>
            <a:chOff x="838200" y="1690688"/>
            <a:chExt cx="9456309" cy="445506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8200" y="1690688"/>
              <a:ext cx="9434189" cy="4455066"/>
              <a:chOff x="615420" y="1653814"/>
              <a:chExt cx="9434189" cy="4455066"/>
            </a:xfrm>
          </p:grpSpPr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1015" y="2394699"/>
                <a:ext cx="8578594" cy="32898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3" name="文本框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4" name="文本框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直接箭头连接符 84"/>
              <p:cNvCxnSpPr/>
              <p:nvPr/>
            </p:nvCxnSpPr>
            <p:spPr>
              <a:xfrm>
                <a:off x="860168" y="4040312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6" name="文本框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直接箭头连接符 86"/>
              <p:cNvCxnSpPr/>
              <p:nvPr/>
            </p:nvCxnSpPr>
            <p:spPr>
              <a:xfrm>
                <a:off x="5778410" y="2086565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8" name="文本框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直接箭头连接符 88"/>
              <p:cNvCxnSpPr/>
              <p:nvPr/>
            </p:nvCxnSpPr>
            <p:spPr>
              <a:xfrm>
                <a:off x="8048706" y="4024145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0" name="文本框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直接箭头连接符 90"/>
              <p:cNvCxnSpPr/>
              <p:nvPr/>
            </p:nvCxnSpPr>
            <p:spPr>
              <a:xfrm>
                <a:off x="8695373" y="3367263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2" name="文本框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左大括号 92"/>
              <p:cNvSpPr/>
              <p:nvPr/>
            </p:nvSpPr>
            <p:spPr>
              <a:xfrm rot="16200000">
                <a:off x="2809202" y="3167317"/>
                <a:ext cx="343890" cy="2476855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4" name="文本框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左大括号 94"/>
              <p:cNvSpPr/>
              <p:nvPr/>
            </p:nvSpPr>
            <p:spPr>
              <a:xfrm rot="10800000" flipH="1">
                <a:off x="5332084" y="2674595"/>
                <a:ext cx="275078" cy="2714340"/>
              </a:xfrm>
              <a:prstGeom prst="leftBrace">
                <a:avLst>
                  <a:gd name="adj1" fmla="val 8333"/>
                  <a:gd name="adj2" fmla="val 4831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文本框 95"/>
                  <p:cNvSpPr txBox="1"/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6" name="文本框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7" name="文本框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8" name="文本框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9" name="文本框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/>
                <p:cNvSpPr txBox="1"/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9" name="文本框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/>
                <p:cNvSpPr txBox="1"/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80" name="文本框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/>
                <p:cNvSpPr txBox="1"/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81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9610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unroll 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6955" y="1455925"/>
                <a:ext cx="6096000" cy="50059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register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t0,t1,t2,t3,</a:t>
                </a:r>
                <a:r>
                  <a:rPr lang="en-US" altLang="zh-CN" dirty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(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= 0;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&lt; M;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++) {</a:t>
                </a:r>
              </a:p>
              <a:p>
                <a:r>
                  <a:rPr lang="en-US" altLang="zh-CN" dirty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(j = 0; j &lt; N; j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+=4) 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t0=0,t1=0,t2=0,t3=0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(k = 0; k &lt; K; k++)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:r>
                  <a:rPr lang="en-US" altLang="zh-CN" dirty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0+=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1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+1)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2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+2)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3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+3)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</m:t>
                    </m:r>
                  </m:oMath>
                </a14:m>
                <a:endParaRPr lang="en-US" altLang="zh-CN" b="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</a:t>
                </a:r>
                <a:r>
                  <a:rPr lang="en-US" altLang="zh-CN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+1)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1</m:t>
                    </m:r>
                  </m:oMath>
                </a14:m>
                <a:endParaRPr lang="en-US" altLang="zh-CN" b="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+2)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2</m:t>
                    </m:r>
                  </m:oMath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+3)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5" y="1455925"/>
                <a:ext cx="6096000" cy="5005986"/>
              </a:xfrm>
              <a:prstGeom prst="rect">
                <a:avLst/>
              </a:prstGeom>
              <a:blipFill rotWithShape="0">
                <a:blip r:embed="rId3"/>
                <a:stretch>
                  <a:fillRect l="-800" t="-1096" b="-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/>
          <p:cNvGrpSpPr/>
          <p:nvPr/>
        </p:nvGrpSpPr>
        <p:grpSpPr>
          <a:xfrm>
            <a:off x="4927601" y="796616"/>
            <a:ext cx="7264399" cy="3191184"/>
            <a:chOff x="838200" y="1690688"/>
            <a:chExt cx="9456309" cy="445506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8200" y="1690688"/>
              <a:ext cx="9434189" cy="4455066"/>
              <a:chOff x="615420" y="1653814"/>
              <a:chExt cx="9434189" cy="4455066"/>
            </a:xfrm>
          </p:grpSpPr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1015" y="2394699"/>
                <a:ext cx="8578594" cy="32898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3" name="文本框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4" name="文本框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直接箭头连接符 84"/>
              <p:cNvCxnSpPr/>
              <p:nvPr/>
            </p:nvCxnSpPr>
            <p:spPr>
              <a:xfrm>
                <a:off x="860168" y="4040312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6" name="文本框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直接箭头连接符 86"/>
              <p:cNvCxnSpPr/>
              <p:nvPr/>
            </p:nvCxnSpPr>
            <p:spPr>
              <a:xfrm>
                <a:off x="5778410" y="2086565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8" name="文本框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直接箭头连接符 88"/>
              <p:cNvCxnSpPr/>
              <p:nvPr/>
            </p:nvCxnSpPr>
            <p:spPr>
              <a:xfrm>
                <a:off x="8048706" y="4024145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0" name="文本框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直接箭头连接符 90"/>
              <p:cNvCxnSpPr/>
              <p:nvPr/>
            </p:nvCxnSpPr>
            <p:spPr>
              <a:xfrm>
                <a:off x="8695373" y="3367263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2" name="文本框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左大括号 92"/>
              <p:cNvSpPr/>
              <p:nvPr/>
            </p:nvSpPr>
            <p:spPr>
              <a:xfrm rot="16200000">
                <a:off x="2809202" y="3167317"/>
                <a:ext cx="343890" cy="2476855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4" name="文本框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左大括号 94"/>
              <p:cNvSpPr/>
              <p:nvPr/>
            </p:nvSpPr>
            <p:spPr>
              <a:xfrm rot="10800000" flipH="1">
                <a:off x="5332084" y="2674595"/>
                <a:ext cx="275078" cy="2714340"/>
              </a:xfrm>
              <a:prstGeom prst="leftBrace">
                <a:avLst>
                  <a:gd name="adj1" fmla="val 8333"/>
                  <a:gd name="adj2" fmla="val 4831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文本框 95"/>
                  <p:cNvSpPr txBox="1"/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6" name="文本框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7" name="文本框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8" name="文本框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9" name="文本框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/>
                <p:cNvSpPr txBox="1"/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9" name="文本框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/>
                <p:cNvSpPr txBox="1"/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80" name="文本框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/>
                <p:cNvSpPr txBox="1"/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81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5211436" y="4838230"/>
            <a:ext cx="5992923" cy="2010773"/>
            <a:chOff x="5211436" y="4920287"/>
            <a:chExt cx="5992923" cy="20107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5211436" y="4920287"/>
                  <a:ext cx="5992923" cy="9233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/>
                    <a:t>unroll </a:t>
                  </a:r>
                  <a:r>
                    <a:rPr lang="en-US" altLang="zh-CN" dirty="0"/>
                    <a:t>1x4</a:t>
                  </a:r>
                  <a:r>
                    <a:rPr lang="zh-CN" altLang="en-US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：</a:t>
                  </a:r>
                  <a:endPara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14:m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总计算量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𝑀𝑁𝐾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𝑀𝑁𝐾</m:t>
                      </m:r>
                    </m:oMath>
                  </a14:m>
                  <a:r>
                    <a:rPr lang="en-US" altLang="zh-CN" b="0" i="1" dirty="0" smtClean="0">
                      <a:latin typeface="Cambria Math" panose="02040503050406030204" pitchFamily="18" charset="0"/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访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存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总数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/4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𝑀𝐾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𝐾𝑁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=5/4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𝑀𝑁𝐾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dirty="0" smtClean="0"/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1436" y="4920287"/>
                  <a:ext cx="5992923" cy="92333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916" t="-5960" b="-4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文本框 31"/>
            <p:cNvSpPr txBox="1"/>
            <p:nvPr/>
          </p:nvSpPr>
          <p:spPr>
            <a:xfrm>
              <a:off x="6030955" y="6044962"/>
              <a:ext cx="16081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</a:t>
              </a:r>
              <a:r>
                <a:rPr lang="zh-CN" altLang="en-US" sz="1100" dirty="0" smtClean="0"/>
                <a:t>中的每个元素复用</a:t>
              </a:r>
              <a:r>
                <a:rPr lang="en-US" altLang="zh-CN" sz="1100" dirty="0" smtClean="0"/>
                <a:t>4</a:t>
              </a:r>
              <a:r>
                <a:rPr lang="zh-CN" altLang="en-US" sz="1100" dirty="0" smtClean="0"/>
                <a:t>次</a:t>
              </a:r>
              <a:endParaRPr lang="zh-CN" altLang="en-US" sz="11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46739" y="6336102"/>
              <a:ext cx="17490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B</a:t>
              </a:r>
              <a:r>
                <a:rPr lang="zh-CN" altLang="en-US" sz="1100" dirty="0" smtClean="0"/>
                <a:t>中的每个元素要读</a:t>
              </a:r>
              <a:r>
                <a:rPr lang="en-US" altLang="zh-CN" sz="1100" dirty="0" smtClean="0"/>
                <a:t>M</a:t>
              </a:r>
              <a:r>
                <a:rPr lang="zh-CN" altLang="en-US" sz="1100" dirty="0" smtClean="0"/>
                <a:t>次</a:t>
              </a:r>
              <a:endParaRPr lang="zh-CN" altLang="en-US" sz="11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288932" y="6669450"/>
              <a:ext cx="16017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C</a:t>
              </a:r>
              <a:r>
                <a:rPr lang="zh-CN" altLang="en-US" sz="1100" dirty="0" smtClean="0"/>
                <a:t>中的每个元素要写</a:t>
              </a:r>
              <a:r>
                <a:rPr lang="en-US" altLang="zh-CN" sz="1100" dirty="0"/>
                <a:t>1</a:t>
              </a:r>
              <a:r>
                <a:rPr lang="zh-CN" altLang="en-US" sz="1100" dirty="0" smtClean="0"/>
                <a:t>次</a:t>
              </a:r>
              <a:endParaRPr lang="zh-CN" altLang="en-US" sz="1100" dirty="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6990806" y="5806349"/>
              <a:ext cx="0" cy="238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8202625" y="5829824"/>
              <a:ext cx="3965" cy="506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8987453" y="5769889"/>
              <a:ext cx="8344" cy="785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5318202" y="4184205"/>
            <a:ext cx="654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优点：减少</a:t>
            </a:r>
            <a:r>
              <a:rPr lang="en-US" altLang="zh-CN" dirty="0" smtClean="0"/>
              <a:t>B</a:t>
            </a:r>
            <a:r>
              <a:rPr lang="zh-CN" altLang="en-US" dirty="0" smtClean="0"/>
              <a:t>矩阵频繁换行带来的损失（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次计算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个再换行）；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减少对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矩阵的访问次数（每个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元素复用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8390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SIMD</a:t>
            </a:r>
            <a:r>
              <a:rPr lang="zh-CN" altLang="en-US" dirty="0" smtClean="0"/>
              <a:t>技术及上层抽象实现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690688"/>
            <a:ext cx="10113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SIMD256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同时对</a:t>
            </a:r>
            <a:r>
              <a:rPr lang="en-US" altLang="zh-CN" dirty="0" smtClean="0"/>
              <a:t>256bit</a:t>
            </a:r>
            <a:r>
              <a:rPr lang="zh-CN" altLang="en-US" dirty="0" smtClean="0"/>
              <a:t>的数据进行读写或者运算（</a:t>
            </a:r>
            <a:r>
              <a:rPr lang="en-US" altLang="zh-CN" dirty="0" smtClean="0"/>
              <a:t>256 bit = 32 Bytes = 4 double = 8 float = 8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1" y="2666056"/>
            <a:ext cx="348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烤面包：单指令多数据</a:t>
            </a:r>
            <a:r>
              <a:rPr lang="en-US" altLang="zh-CN" dirty="0" smtClean="0"/>
              <a:t>SIMD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1" y="3571085"/>
            <a:ext cx="657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具体实现（烤架）：</a:t>
            </a:r>
            <a:r>
              <a:rPr lang="en-US" altLang="zh-CN" dirty="0" smtClean="0"/>
              <a:t>intel x86</a:t>
            </a:r>
            <a:r>
              <a:rPr lang="zh-CN" altLang="en-US" dirty="0" smtClean="0"/>
              <a:t>架构的</a:t>
            </a:r>
            <a:r>
              <a:rPr lang="en-US" altLang="zh-CN" dirty="0" smtClean="0"/>
              <a:t>AVX2.0</a:t>
            </a:r>
            <a:r>
              <a:rPr lang="zh-CN" altLang="en-US" dirty="0" smtClean="0"/>
              <a:t>指令集支持</a:t>
            </a:r>
            <a:r>
              <a:rPr lang="en-US" altLang="zh-CN" dirty="0" smtClean="0"/>
              <a:t>SIMD256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4476114"/>
            <a:ext cx="6983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上层抽象实现：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immintrin.h</a:t>
            </a:r>
            <a:r>
              <a:rPr lang="zh-CN" altLang="en-US" dirty="0" smtClean="0"/>
              <a:t>封装了支持</a:t>
            </a:r>
            <a:r>
              <a:rPr lang="en-US" altLang="zh-CN" dirty="0" smtClean="0"/>
              <a:t>AVX2.0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和数据类型</a:t>
            </a:r>
            <a:endParaRPr lang="zh-CN" altLang="en-US" dirty="0"/>
          </a:p>
        </p:txBody>
      </p:sp>
      <p:pic>
        <p:nvPicPr>
          <p:cNvPr id="2050" name="Picture 2" descr="https://timgsa.baidu.com/timg?image&amp;quality=80&amp;size=b9999_10000&amp;sec=1604746546027&amp;di=be4cf8969795c2718f075b5f5bb03006&amp;imgtype=0&amp;src=http%3A%2F%2Fdis.cssn.cn%2Fkgx%2Fggkg%2F201604%2FW0201604055143493683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086" y="2322094"/>
            <a:ext cx="3059465" cy="171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下箭头 7"/>
          <p:cNvSpPr/>
          <p:nvPr/>
        </p:nvSpPr>
        <p:spPr>
          <a:xfrm>
            <a:off x="1157591" y="3180837"/>
            <a:ext cx="340469" cy="311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1157590" y="4052568"/>
            <a:ext cx="340469" cy="311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37502" y="4208265"/>
            <a:ext cx="4254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数据类型：</a:t>
            </a:r>
            <a:r>
              <a:rPr lang="en-US" altLang="zh-CN" dirty="0" smtClean="0"/>
              <a:t>_m256d</a:t>
            </a:r>
          </a:p>
          <a:p>
            <a:r>
              <a:rPr lang="zh-CN" altLang="en-US" dirty="0" smtClean="0"/>
              <a:t>加载</a:t>
            </a:r>
            <a:r>
              <a:rPr lang="en-US" altLang="zh-CN" dirty="0" smtClean="0"/>
              <a:t>/</a:t>
            </a:r>
            <a:r>
              <a:rPr lang="zh-CN" altLang="en-US" dirty="0" smtClean="0"/>
              <a:t>存放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_mm256_broadcast_sd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加载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64bit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并填充</a:t>
            </a:r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/>
              <a:t>_mm256_load_pd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加载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256bit</a:t>
            </a:r>
          </a:p>
          <a:p>
            <a:r>
              <a:rPr lang="en-US" altLang="zh-CN" dirty="0" smtClean="0"/>
              <a:t>_mm256_store_pd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存放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256bit</a:t>
            </a:r>
          </a:p>
          <a:p>
            <a:r>
              <a:rPr lang="zh-CN" altLang="en-US" dirty="0" smtClean="0"/>
              <a:t>运算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_mm256_add_pd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加</a:t>
            </a:r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/>
              <a:t>_mm256_mul_pd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乘</a:t>
            </a:r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7779" y="5717406"/>
            <a:ext cx="73119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3"/>
              </a:rPr>
              <a:t>https://software.intel.com/sites/landingpage/IntrinsicsGuide/#techs=</a:t>
            </a:r>
            <a:r>
              <a:rPr lang="zh-CN" altLang="en-US" sz="1400" dirty="0" smtClean="0">
                <a:hlinkClick r:id="rId3"/>
              </a:rPr>
              <a:t>AVX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567779" y="5432345"/>
            <a:ext cx="2988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55555"/>
                </a:solidFill>
                <a:latin typeface="intel-clear"/>
              </a:rPr>
              <a:t>英特尔</a:t>
            </a:r>
            <a:r>
              <a:rPr lang="en-US" altLang="zh-CN" b="1" dirty="0">
                <a:solidFill>
                  <a:srgbClr val="555555"/>
                </a:solidFill>
                <a:latin typeface="intel-clear"/>
              </a:rPr>
              <a:t>® </a:t>
            </a:r>
            <a:r>
              <a:rPr lang="en-US" altLang="zh-CN" b="1" dirty="0" err="1">
                <a:solidFill>
                  <a:srgbClr val="555555"/>
                </a:solidFill>
                <a:latin typeface="intel-clear"/>
              </a:rPr>
              <a:t>Intrinsics</a:t>
            </a:r>
            <a:r>
              <a:rPr lang="en-US" altLang="zh-CN" b="1" dirty="0">
                <a:solidFill>
                  <a:srgbClr val="555555"/>
                </a:solidFill>
                <a:latin typeface="intel-clear"/>
              </a:rPr>
              <a:t> Guide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521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SIMD256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1729" y="193466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_m256d 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c0,a0,b0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M;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(j = 0; j &lt; N; j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+=4)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c0=load(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C+i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for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(k = 0; k &lt; K; k++)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a0=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broacast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A+i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K+k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b0=load(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c0=add(c0,mul(a0,b0))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store(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C+i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*N+j,c0)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927601" y="796616"/>
            <a:ext cx="7264399" cy="3191184"/>
            <a:chOff x="838200" y="1690688"/>
            <a:chExt cx="9456309" cy="4455066"/>
          </a:xfrm>
        </p:grpSpPr>
        <p:grpSp>
          <p:nvGrpSpPr>
            <p:cNvPr id="15" name="组合 14"/>
            <p:cNvGrpSpPr/>
            <p:nvPr/>
          </p:nvGrpSpPr>
          <p:grpSpPr>
            <a:xfrm>
              <a:off x="838200" y="1690688"/>
              <a:ext cx="9434189" cy="4455066"/>
              <a:chOff x="615420" y="1653814"/>
              <a:chExt cx="9434189" cy="4455066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71015" y="2394699"/>
                <a:ext cx="8578594" cy="32898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接箭头连接符 25"/>
              <p:cNvCxnSpPr/>
              <p:nvPr/>
            </p:nvCxnSpPr>
            <p:spPr>
              <a:xfrm>
                <a:off x="860168" y="4040312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接箭头连接符 27"/>
              <p:cNvCxnSpPr/>
              <p:nvPr/>
            </p:nvCxnSpPr>
            <p:spPr>
              <a:xfrm>
                <a:off x="5778410" y="2086565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直接箭头连接符 29"/>
              <p:cNvCxnSpPr/>
              <p:nvPr/>
            </p:nvCxnSpPr>
            <p:spPr>
              <a:xfrm>
                <a:off x="8048706" y="4024145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直接箭头连接符 31"/>
              <p:cNvCxnSpPr/>
              <p:nvPr/>
            </p:nvCxnSpPr>
            <p:spPr>
              <a:xfrm>
                <a:off x="8695373" y="3367263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左大括号 33"/>
              <p:cNvSpPr/>
              <p:nvPr/>
            </p:nvSpPr>
            <p:spPr>
              <a:xfrm rot="16200000">
                <a:off x="2809202" y="3167317"/>
                <a:ext cx="343890" cy="2476855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左大括号 35"/>
              <p:cNvSpPr/>
              <p:nvPr/>
            </p:nvSpPr>
            <p:spPr>
              <a:xfrm rot="10800000" flipH="1">
                <a:off x="5332084" y="2674595"/>
                <a:ext cx="275078" cy="2714340"/>
              </a:xfrm>
              <a:prstGeom prst="leftBrace">
                <a:avLst>
                  <a:gd name="adj1" fmla="val 8333"/>
                  <a:gd name="adj2" fmla="val 4831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8" name="文本框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40" name="文本框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4506055" y="4586191"/>
                <a:ext cx="6044732" cy="1060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SIMD256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总计算量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55" y="4586191"/>
                <a:ext cx="6044732" cy="1060868"/>
              </a:xfrm>
              <a:prstGeom prst="rect">
                <a:avLst/>
              </a:prstGeom>
              <a:blipFill rotWithShape="0">
                <a:blip r:embed="rId19"/>
                <a:stretch>
                  <a:fillRect l="-806" t="-2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/>
          <p:cNvSpPr txBox="1"/>
          <p:nvPr/>
        </p:nvSpPr>
        <p:spPr>
          <a:xfrm>
            <a:off x="5421898" y="5949375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</a:t>
            </a:r>
            <a:r>
              <a:rPr lang="zh-CN" altLang="en-US" sz="1100" dirty="0" smtClean="0"/>
              <a:t>中的每个元素复用</a:t>
            </a:r>
            <a:r>
              <a:rPr lang="en-US" altLang="zh-CN" sz="1100" dirty="0" smtClean="0"/>
              <a:t>4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414173" y="6237853"/>
            <a:ext cx="174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B</a:t>
            </a:r>
            <a:r>
              <a:rPr lang="zh-CN" altLang="en-US" sz="1100" dirty="0" smtClean="0"/>
              <a:t>中的最小元素变为</a:t>
            </a:r>
            <a:r>
              <a:rPr lang="en-US" altLang="zh-CN" sz="1100" dirty="0" smtClean="0"/>
              <a:t>1x4</a:t>
            </a:r>
            <a:endParaRPr lang="zh-CN" altLang="en-US" sz="1100" dirty="0"/>
          </a:p>
        </p:txBody>
      </p:sp>
      <p:sp>
        <p:nvSpPr>
          <p:cNvPr id="44" name="文本框 43"/>
          <p:cNvSpPr txBox="1"/>
          <p:nvPr/>
        </p:nvSpPr>
        <p:spPr>
          <a:xfrm>
            <a:off x="7449056" y="6596390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次和写</a:t>
            </a:r>
            <a:r>
              <a:rPr lang="en-US" altLang="zh-CN" sz="1100" dirty="0"/>
              <a:t>1</a:t>
            </a:r>
            <a:r>
              <a:rPr lang="zh-CN" altLang="en-US" sz="1100" dirty="0" smtClean="0"/>
              <a:t>次，最小元素为</a:t>
            </a:r>
            <a:r>
              <a:rPr lang="en-US" altLang="zh-CN" sz="1100" dirty="0" smtClean="0"/>
              <a:t>1x4</a:t>
            </a:r>
            <a:endParaRPr lang="zh-CN" altLang="en-US" sz="1100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6235583" y="5748134"/>
            <a:ext cx="0" cy="23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7328473" y="5748134"/>
            <a:ext cx="3965" cy="5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8163231" y="5788061"/>
            <a:ext cx="8344" cy="78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683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SIMD256+unroll 4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4" y="2575904"/>
            <a:ext cx="11478638" cy="193717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46885" y="3544045"/>
            <a:ext cx="448910" cy="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0" y="3208436"/>
                <a:ext cx="332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08436"/>
                <a:ext cx="332270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/>
          <p:nvPr/>
        </p:nvCxnSpPr>
        <p:spPr>
          <a:xfrm flipH="1">
            <a:off x="3083624" y="2313453"/>
            <a:ext cx="2476" cy="343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59490" y="1910820"/>
                <a:ext cx="339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90" y="1910820"/>
                <a:ext cx="339708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>
            <a:off x="7519989" y="3527095"/>
            <a:ext cx="339873" cy="4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449301" y="3192486"/>
                <a:ext cx="332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301" y="3192486"/>
                <a:ext cx="332270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822723" y="2582375"/>
                <a:ext cx="339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723" y="2582375"/>
                <a:ext cx="339708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号 10"/>
          <p:cNvSpPr/>
          <p:nvPr/>
        </p:nvSpPr>
        <p:spPr>
          <a:xfrm rot="16200000">
            <a:off x="1171663" y="2972193"/>
            <a:ext cx="414776" cy="165668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164216" y="4007924"/>
                <a:ext cx="429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16" y="4007924"/>
                <a:ext cx="429669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大括号 12"/>
          <p:cNvSpPr/>
          <p:nvPr/>
        </p:nvSpPr>
        <p:spPr>
          <a:xfrm rot="10800000" flipH="1">
            <a:off x="2780757" y="2655349"/>
            <a:ext cx="238091" cy="1752683"/>
          </a:xfrm>
          <a:prstGeom prst="leftBrace">
            <a:avLst>
              <a:gd name="adj1" fmla="val 8333"/>
              <a:gd name="adj2" fmla="val 483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587732" y="3193037"/>
                <a:ext cx="429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732" y="3193037"/>
                <a:ext cx="429669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70105" y="4742642"/>
                <a:ext cx="14178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05" y="4742642"/>
                <a:ext cx="1417889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129466" y="4742642"/>
                <a:ext cx="13982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66" y="4742642"/>
                <a:ext cx="1398204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148819" y="4742642"/>
                <a:ext cx="1423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819" y="4742642"/>
                <a:ext cx="1423595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886547" y="2343993"/>
                <a:ext cx="485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547" y="2343993"/>
                <a:ext cx="485839" cy="246221"/>
              </a:xfrm>
              <a:prstGeom prst="rect">
                <a:avLst/>
              </a:prstGeom>
              <a:blipFill rotWithShape="0"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869814" y="2343992"/>
                <a:ext cx="485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814" y="2343992"/>
                <a:ext cx="485839" cy="246221"/>
              </a:xfrm>
              <a:prstGeom prst="rect">
                <a:avLst/>
              </a:prstGeom>
              <a:blipFill rotWithShape="0">
                <a:blip r:embed="rId1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817814" y="2343992"/>
                <a:ext cx="5563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814" y="2343992"/>
                <a:ext cx="556371" cy="246221"/>
              </a:xfrm>
              <a:prstGeom prst="rect">
                <a:avLst/>
              </a:prstGeom>
              <a:blipFill rotWithShape="0">
                <a:blip r:embed="rId1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972119" y="3633305"/>
                <a:ext cx="37769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[2]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zh-CN" altLang="en-US" sz="1600" dirty="0" smtClean="0"/>
                  <a:t> 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119" y="3633305"/>
                <a:ext cx="3776996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/>
          <p:cNvCxnSpPr/>
          <p:nvPr/>
        </p:nvCxnSpPr>
        <p:spPr>
          <a:xfrm flipH="1">
            <a:off x="7972119" y="3020817"/>
            <a:ext cx="2476" cy="343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8829570" y="3117934"/>
                <a:ext cx="485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570" y="3117934"/>
                <a:ext cx="485839" cy="2462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9812837" y="3117933"/>
                <a:ext cx="485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837" y="3117933"/>
                <a:ext cx="485839" cy="24622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0760837" y="3117933"/>
                <a:ext cx="5563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837" y="3117933"/>
                <a:ext cx="556371" cy="246221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2271580" y="3364154"/>
                <a:ext cx="4251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80" y="3364154"/>
                <a:ext cx="425117" cy="40011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7127150" y="3327040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150" y="3327040"/>
                <a:ext cx="434734" cy="40011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26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SIMD256+unroll 4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170889" y="1196502"/>
            <a:ext cx="9834664" cy="2336872"/>
            <a:chOff x="0" y="1910820"/>
            <a:chExt cx="12003932" cy="321262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294" y="2575904"/>
              <a:ext cx="11478638" cy="1937175"/>
            </a:xfrm>
            <a:prstGeom prst="rect">
              <a:avLst/>
            </a:prstGeom>
          </p:spPr>
        </p:pic>
        <p:cxnSp>
          <p:nvCxnSpPr>
            <p:cNvPr id="4" name="直接箭头连接符 3"/>
            <p:cNvCxnSpPr/>
            <p:nvPr/>
          </p:nvCxnSpPr>
          <p:spPr>
            <a:xfrm flipV="1">
              <a:off x="46885" y="3544045"/>
              <a:ext cx="448910" cy="4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0" y="3208437"/>
                  <a:ext cx="33308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208437"/>
                  <a:ext cx="333088" cy="3808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接箭头连接符 5"/>
            <p:cNvCxnSpPr/>
            <p:nvPr/>
          </p:nvCxnSpPr>
          <p:spPr>
            <a:xfrm flipH="1">
              <a:off x="3083624" y="2313453"/>
              <a:ext cx="2476" cy="3433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959490" y="1910820"/>
                  <a:ext cx="340132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9490" y="1910820"/>
                  <a:ext cx="340132" cy="38080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/>
            <p:cNvCxnSpPr/>
            <p:nvPr/>
          </p:nvCxnSpPr>
          <p:spPr>
            <a:xfrm>
              <a:off x="7519989" y="3527095"/>
              <a:ext cx="339873" cy="4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7449302" y="3192485"/>
                  <a:ext cx="33308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9302" y="3192485"/>
                  <a:ext cx="333088" cy="3808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7822723" y="2582374"/>
                  <a:ext cx="340132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2723" y="2582374"/>
                  <a:ext cx="340132" cy="3808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左大括号 10"/>
            <p:cNvSpPr/>
            <p:nvPr/>
          </p:nvSpPr>
          <p:spPr>
            <a:xfrm rot="16200000">
              <a:off x="1171663" y="2972193"/>
              <a:ext cx="414776" cy="165668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1164216" y="4007924"/>
                  <a:ext cx="40524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216" y="4007924"/>
                  <a:ext cx="405248" cy="38080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左大括号 12"/>
            <p:cNvSpPr/>
            <p:nvPr/>
          </p:nvSpPr>
          <p:spPr>
            <a:xfrm rot="10800000" flipH="1">
              <a:off x="2780757" y="2655349"/>
              <a:ext cx="238091" cy="1752683"/>
            </a:xfrm>
            <a:prstGeom prst="leftBrace">
              <a:avLst>
                <a:gd name="adj1" fmla="val 8333"/>
                <a:gd name="adj2" fmla="val 4831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2587732" y="3193037"/>
                  <a:ext cx="40524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732" y="3193037"/>
                  <a:ext cx="405248" cy="3808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670105" y="4742642"/>
                  <a:ext cx="113168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105" y="4742642"/>
                  <a:ext cx="1131688" cy="3808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4129466" y="4742642"/>
                  <a:ext cx="1115330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9466" y="4742642"/>
                  <a:ext cx="1115330" cy="38080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9148819" y="4742642"/>
                  <a:ext cx="1135053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8819" y="4742642"/>
                  <a:ext cx="1135053" cy="3808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3886547" y="2343993"/>
                  <a:ext cx="446884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547" y="2343993"/>
                  <a:ext cx="446884" cy="25387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4869816" y="2343992"/>
                  <a:ext cx="446884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9816" y="2343992"/>
                  <a:ext cx="446884" cy="25387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5817813" y="2343992"/>
                  <a:ext cx="499710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7813" y="2343992"/>
                  <a:ext cx="499710" cy="25387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7972120" y="3633305"/>
                  <a:ext cx="3043583" cy="3490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[2]        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[3]</m:t>
                      </m:r>
                    </m:oMath>
                  </a14:m>
                  <a:r>
                    <a:rPr lang="zh-CN" altLang="en-US" sz="1050" dirty="0" smtClean="0"/>
                    <a:t> </a:t>
                  </a:r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2120" y="3633305"/>
                  <a:ext cx="3043583" cy="34907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/>
            <p:cNvCxnSpPr/>
            <p:nvPr/>
          </p:nvCxnSpPr>
          <p:spPr>
            <a:xfrm flipH="1">
              <a:off x="7972119" y="3020817"/>
              <a:ext cx="2476" cy="3433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8829569" y="3117934"/>
                  <a:ext cx="446884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9569" y="3117934"/>
                  <a:ext cx="446884" cy="25387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9812837" y="3117932"/>
                  <a:ext cx="446884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2837" y="3117932"/>
                  <a:ext cx="446884" cy="25387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10760838" y="3117932"/>
                  <a:ext cx="499710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0838" y="3117932"/>
                  <a:ext cx="499710" cy="25387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2271580" y="3364154"/>
                  <a:ext cx="403447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580" y="3364154"/>
                  <a:ext cx="403447" cy="38080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7127149" y="3327040"/>
                  <a:ext cx="409317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7149" y="3327040"/>
                  <a:ext cx="409317" cy="3808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矩形 28"/>
          <p:cNvSpPr/>
          <p:nvPr/>
        </p:nvSpPr>
        <p:spPr>
          <a:xfrm>
            <a:off x="135485" y="3280297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m256d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cm[4],a0,b0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M;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 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(j = 0; j &lt; N; j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+=4</a:t>
            </a:r>
            <a:r>
              <a:rPr lang="zh-CN" altLang="en-US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0;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4; x++) {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cm[x]=load(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C+i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N+j+x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*4)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(k = 0; k &lt; K; k++)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a0=broadcast(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A+i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cm[0]+=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(a0,load(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</a:p>
          <a:p>
            <a:pPr lvl="6"/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cm[1]+=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(a0,load(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*N+j+4))</a:t>
            </a:r>
          </a:p>
          <a:p>
            <a:pPr lvl="6"/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cm[2]+=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(a0,load(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*N+j+8))</a:t>
            </a:r>
          </a:p>
          <a:p>
            <a:pPr lvl="6"/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cm[3]+=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(a0,load(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*N+j+12))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 = 0; x &lt; 4; x++)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store(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C+i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N+j+x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*4,cm[x])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</a:t>
            </a:r>
          </a:p>
          <a:p>
            <a:endParaRPr lang="en-US" altLang="zh-CN" sz="12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5841799" y="4292966"/>
                <a:ext cx="6278770" cy="1060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SIMD256+unroll4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总计算量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𝑀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799" y="4292966"/>
                <a:ext cx="6278770" cy="1060868"/>
              </a:xfrm>
              <a:prstGeom prst="rect">
                <a:avLst/>
              </a:prstGeom>
              <a:blipFill rotWithShape="0">
                <a:blip r:embed="rId21"/>
                <a:stretch>
                  <a:fillRect l="-777" t="-2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6757642" y="5656150"/>
            <a:ext cx="1680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</a:t>
            </a:r>
            <a:r>
              <a:rPr lang="zh-CN" altLang="en-US" sz="1100" dirty="0" smtClean="0"/>
              <a:t>中的每个元素复用</a:t>
            </a:r>
            <a:r>
              <a:rPr lang="en-US" altLang="zh-CN" sz="1100" dirty="0" smtClean="0"/>
              <a:t>16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sp>
        <p:nvSpPr>
          <p:cNvPr id="38" name="文本框 37"/>
          <p:cNvSpPr txBox="1"/>
          <p:nvPr/>
        </p:nvSpPr>
        <p:spPr>
          <a:xfrm>
            <a:off x="7749917" y="5944628"/>
            <a:ext cx="174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B</a:t>
            </a:r>
            <a:r>
              <a:rPr lang="zh-CN" altLang="en-US" sz="1100" dirty="0" smtClean="0"/>
              <a:t>中的最小元素变为</a:t>
            </a:r>
            <a:r>
              <a:rPr lang="en-US" altLang="zh-CN" sz="1100" dirty="0" smtClean="0"/>
              <a:t>1x4</a:t>
            </a:r>
            <a:endParaRPr lang="zh-CN" altLang="en-US" sz="1100" dirty="0"/>
          </a:p>
        </p:txBody>
      </p:sp>
      <p:sp>
        <p:nvSpPr>
          <p:cNvPr id="39" name="文本框 38"/>
          <p:cNvSpPr txBox="1"/>
          <p:nvPr/>
        </p:nvSpPr>
        <p:spPr>
          <a:xfrm>
            <a:off x="8784800" y="6303165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次和写</a:t>
            </a:r>
            <a:r>
              <a:rPr lang="en-US" altLang="zh-CN" sz="1100" dirty="0"/>
              <a:t>1</a:t>
            </a:r>
            <a:r>
              <a:rPr lang="zh-CN" altLang="en-US" sz="1100" dirty="0" smtClean="0"/>
              <a:t>次，最小元素为</a:t>
            </a:r>
            <a:r>
              <a:rPr lang="en-US" altLang="zh-CN" sz="1100" dirty="0" smtClean="0"/>
              <a:t>1x4</a:t>
            </a:r>
            <a:endParaRPr lang="zh-CN" altLang="en-US" sz="1100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7571327" y="5454909"/>
            <a:ext cx="0" cy="23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8664217" y="5454909"/>
            <a:ext cx="3965" cy="5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9498975" y="5494836"/>
            <a:ext cx="8344" cy="78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8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225" y="188879"/>
            <a:ext cx="3914775" cy="30384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二维高斯函数的采样和归一化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289673" y="3403600"/>
                <a:ext cx="2578719" cy="657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73" y="3403600"/>
                <a:ext cx="2578719" cy="6570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58" y="4285965"/>
            <a:ext cx="3634876" cy="2314340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33303"/>
              </p:ext>
            </p:extLst>
          </p:nvPr>
        </p:nvGraphicFramePr>
        <p:xfrm>
          <a:off x="957152" y="1427635"/>
          <a:ext cx="1524000" cy="765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0.1308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30106"/>
              </p:ext>
            </p:extLst>
          </p:nvPr>
        </p:nvGraphicFramePr>
        <p:xfrm>
          <a:off x="957152" y="2364257"/>
          <a:ext cx="2540000" cy="1276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0.0232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0.0632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0.0383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0.0232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631871"/>
              </p:ext>
            </p:extLst>
          </p:nvPr>
        </p:nvGraphicFramePr>
        <p:xfrm>
          <a:off x="957152" y="3806041"/>
          <a:ext cx="3556000" cy="1786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0.0049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0.0364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0.0049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81152" y="1625874"/>
                <a:ext cx="22020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3x3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152" y="1625874"/>
                <a:ext cx="2202078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216" t="-8491" r="-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497152" y="2817766"/>
                <a:ext cx="22020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5x5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152" y="2817766"/>
                <a:ext cx="2202078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493" t="-7547" r="-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513152" y="4514820"/>
                <a:ext cx="22020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7x7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152" y="4514820"/>
                <a:ext cx="2202078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2210" t="-8491" r="-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0" y="5703870"/>
            <a:ext cx="100399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/>
              <a:t>归一化：高斯核中每个元素的</a:t>
            </a:r>
            <a:r>
              <a:rPr lang="zh-CN" altLang="en-US" sz="1200" b="1" dirty="0"/>
              <a:t>范围约束在</a:t>
            </a:r>
            <a:r>
              <a:rPr lang="en-US" altLang="zh-CN" sz="1200" b="1" dirty="0"/>
              <a:t>[0,1]</a:t>
            </a:r>
            <a:r>
              <a:rPr lang="zh-CN" altLang="en-US" sz="1200" b="1" dirty="0"/>
              <a:t>之间，</a:t>
            </a:r>
            <a:r>
              <a:rPr lang="zh-CN" altLang="en-US" sz="1200" b="1" dirty="0" smtClean="0"/>
              <a:t>并且总和</a:t>
            </a:r>
            <a:r>
              <a:rPr lang="zh-CN" altLang="en-US" sz="1200" b="1" dirty="0"/>
              <a:t>为</a:t>
            </a:r>
            <a:r>
              <a:rPr lang="en-US" altLang="zh-CN" sz="1200" b="1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zh-CN" altLang="en-US" sz="1200" dirty="0"/>
              <a:t>归一化之后，通过卷积计算出来的模板中心像素被限制到了</a:t>
            </a:r>
            <a:r>
              <a:rPr lang="en-US" altLang="zh-CN" sz="1200" dirty="0"/>
              <a:t>0-255</a:t>
            </a:r>
            <a:r>
              <a:rPr lang="zh-CN" altLang="en-US" sz="1200" dirty="0"/>
              <a:t>的灰度区间中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假若</a:t>
            </a:r>
            <a:r>
              <a:rPr lang="zh-CN" altLang="en-US" sz="1200" dirty="0"/>
              <a:t>某一邻域内所有像素的灰度值为</a:t>
            </a:r>
            <a:r>
              <a:rPr lang="en-US" altLang="zh-CN" sz="1200" dirty="0"/>
              <a:t>255</a:t>
            </a:r>
            <a:r>
              <a:rPr lang="zh-CN" altLang="en-US" sz="1200" dirty="0"/>
              <a:t>，利用该模板进行卷积之后，求得的模板中心像素灰度值仍然为</a:t>
            </a:r>
            <a:r>
              <a:rPr lang="en-US" altLang="zh-CN" sz="1200" dirty="0"/>
              <a:t>255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假若</a:t>
            </a:r>
            <a:r>
              <a:rPr lang="zh-CN" altLang="en-US" sz="1200" dirty="0"/>
              <a:t>计算出来的高斯模板参数之和小于</a:t>
            </a:r>
            <a:r>
              <a:rPr lang="en-US" altLang="zh-CN" sz="1200" dirty="0"/>
              <a:t>1</a:t>
            </a:r>
            <a:r>
              <a:rPr lang="zh-CN" altLang="en-US" sz="1200" dirty="0"/>
              <a:t>，那么通过该模板进行卷积之后，模板中心像素的灰度值将小于</a:t>
            </a:r>
            <a:r>
              <a:rPr lang="en-US" altLang="zh-CN" sz="1200" dirty="0"/>
              <a:t>255</a:t>
            </a:r>
            <a:r>
              <a:rPr lang="zh-CN" altLang="en-US" sz="1200" dirty="0"/>
              <a:t>，偏离了实际的灰度值，产生了误差</a:t>
            </a:r>
            <a:r>
              <a:rPr lang="zh-CN" altLang="en-US" sz="1200" dirty="0" smtClean="0"/>
              <a:t>。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957152" y="365125"/>
            <a:ext cx="46099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hlinkClick r:id="rId8"/>
              </a:rPr>
              <a:t>https://www.cnblogs.com/bingdaocaihong/p/7007346.</a:t>
            </a:r>
            <a:r>
              <a:rPr lang="zh-CN" altLang="en-US" sz="1400" dirty="0" smtClean="0">
                <a:hlinkClick r:id="rId8"/>
              </a:rPr>
              <a:t>html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174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zh-CN" altLang="en-US" dirty="0" smtClean="0"/>
              <a:t>优化方法对比</a:t>
            </a:r>
            <a:endParaRPr lang="zh-CN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20905"/>
              </p:ext>
            </p:extLst>
          </p:nvPr>
        </p:nvGraphicFramePr>
        <p:xfrm>
          <a:off x="261562" y="1818892"/>
          <a:ext cx="114797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287"/>
                <a:gridCol w="1913287"/>
                <a:gridCol w="1913287"/>
                <a:gridCol w="1913287"/>
                <a:gridCol w="1913287"/>
                <a:gridCol w="191328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multi+register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unroll4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SIMD256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SIMD256+unroll4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访存总数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4MNK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2MNK+MN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5/4MNK+MN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1/2MNK+1/2MN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5/16MNK+1/2MN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图表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487007"/>
              </p:ext>
            </p:extLst>
          </p:nvPr>
        </p:nvGraphicFramePr>
        <p:xfrm>
          <a:off x="2920356" y="3172158"/>
          <a:ext cx="5518826" cy="3545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7437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cache blocking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9" y="2352170"/>
            <a:ext cx="3603820" cy="3591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66683" y="2612037"/>
                <a:ext cx="588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83" y="2612037"/>
                <a:ext cx="58855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158385" y="2612037"/>
                <a:ext cx="588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85" y="2612037"/>
                <a:ext cx="58855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050087" y="2612037"/>
                <a:ext cx="588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87" y="2612037"/>
                <a:ext cx="58855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898382" y="2612037"/>
                <a:ext cx="588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82" y="2612037"/>
                <a:ext cx="58855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636" y="2352170"/>
            <a:ext cx="3603820" cy="3591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130240" y="2612037"/>
                <a:ext cx="584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40" y="2612037"/>
                <a:ext cx="58484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4130240" y="3493067"/>
                <a:ext cx="579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40" y="3493067"/>
                <a:ext cx="57951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4125597" y="4379120"/>
                <a:ext cx="584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97" y="4379120"/>
                <a:ext cx="58484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4125597" y="5260150"/>
                <a:ext cx="584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97" y="5260150"/>
                <a:ext cx="58484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193" y="2352170"/>
            <a:ext cx="3603820" cy="3591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8006657" y="2612037"/>
                <a:ext cx="5670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657" y="2612037"/>
                <a:ext cx="567014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608350" y="394765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350" y="3947654"/>
                <a:ext cx="402674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7477980" y="394765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980" y="3947654"/>
                <a:ext cx="41069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813193" y="1929335"/>
                <a:ext cx="4477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193" y="1929335"/>
                <a:ext cx="447795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9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cache blocking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90" y="1505864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26417" y="1624331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17" y="1624331"/>
                <a:ext cx="225284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012135" y="1624331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35" y="1624331"/>
                <a:ext cx="225284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1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656" y="1538346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3301672" y="1656813"/>
                <a:ext cx="2238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72" y="1656813"/>
                <a:ext cx="223861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1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3264450" y="2235123"/>
                <a:ext cx="2218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450" y="2235123"/>
                <a:ext cx="221824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62" y="1577068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6220112" y="1723314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12" y="1723314"/>
                <a:ext cx="217038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2814894" y="2533253"/>
                <a:ext cx="154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894" y="2533253"/>
                <a:ext cx="154133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5721573" y="2565735"/>
                <a:ext cx="157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573" y="2565735"/>
                <a:ext cx="157201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9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518235" y="1514610"/>
                <a:ext cx="28355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235" y="1514610"/>
                <a:ext cx="283556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35732" y="1734617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32" y="1734617"/>
                <a:ext cx="217038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44679" y="2293165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79" y="2293165"/>
                <a:ext cx="2150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1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837769" y="2287514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69" y="2287514"/>
                <a:ext cx="2150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r="-1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677152" y="1993663"/>
                <a:ext cx="25353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152" y="1993663"/>
                <a:ext cx="2535309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725223" y="2527586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23" y="2527586"/>
                <a:ext cx="2519344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725223" y="3059903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23" y="3059903"/>
                <a:ext cx="2519344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90" y="4275005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615432" y="4393472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432" y="4393472"/>
                <a:ext cx="225284" cy="369332"/>
              </a:xfrm>
              <a:prstGeom prst="rect">
                <a:avLst/>
              </a:prstGeom>
              <a:blipFill rotWithShape="0">
                <a:blip r:embed="rId18"/>
                <a:stretch>
                  <a:fillRect r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201150" y="4393472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150" y="4393472"/>
                <a:ext cx="225284" cy="369332"/>
              </a:xfrm>
              <a:prstGeom prst="rect">
                <a:avLst/>
              </a:prstGeom>
              <a:blipFill rotWithShape="0">
                <a:blip r:embed="rId19"/>
                <a:stretch>
                  <a:fillRect r="-1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656" y="4307487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274745" y="5620066"/>
                <a:ext cx="2238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745" y="5620066"/>
                <a:ext cx="223861" cy="369332"/>
              </a:xfrm>
              <a:prstGeom prst="rect">
                <a:avLst/>
              </a:prstGeom>
              <a:blipFill rotWithShape="0">
                <a:blip r:embed="rId20"/>
                <a:stretch>
                  <a:fillRect r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237523" y="6198376"/>
                <a:ext cx="2218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523" y="6198376"/>
                <a:ext cx="221824" cy="369332"/>
              </a:xfrm>
              <a:prstGeom prst="rect">
                <a:avLst/>
              </a:prstGeom>
              <a:blipFill rotWithShape="0">
                <a:blip r:embed="rId21"/>
                <a:stretch>
                  <a:fillRect r="-1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62" y="4346209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6220112" y="4492455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12" y="4492455"/>
                <a:ext cx="217038" cy="369332"/>
              </a:xfrm>
              <a:prstGeom prst="rect">
                <a:avLst/>
              </a:prstGeom>
              <a:blipFill rotWithShape="0">
                <a:blip r:embed="rId22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2814894" y="5302394"/>
                <a:ext cx="154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894" y="5302394"/>
                <a:ext cx="154133" cy="369332"/>
              </a:xfrm>
              <a:prstGeom prst="rect">
                <a:avLst/>
              </a:prstGeom>
              <a:blipFill rotWithShape="0">
                <a:blip r:embed="rId23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5721573" y="5334876"/>
                <a:ext cx="157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573" y="5334876"/>
                <a:ext cx="157201" cy="369332"/>
              </a:xfrm>
              <a:prstGeom prst="rect">
                <a:avLst/>
              </a:prstGeom>
              <a:blipFill rotWithShape="0">
                <a:blip r:embed="rId24"/>
                <a:stretch>
                  <a:fillRect r="-9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8607174" y="4273139"/>
                <a:ext cx="28355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174" y="4273139"/>
                <a:ext cx="2835565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6835732" y="4503758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32" y="4503758"/>
                <a:ext cx="217038" cy="369332"/>
              </a:xfrm>
              <a:prstGeom prst="rect">
                <a:avLst/>
              </a:prstGeom>
              <a:blipFill rotWithShape="0">
                <a:blip r:embed="rId26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6244679" y="5062306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79" y="5062306"/>
                <a:ext cx="215001" cy="369332"/>
              </a:xfrm>
              <a:prstGeom prst="rect">
                <a:avLst/>
              </a:prstGeom>
              <a:blipFill rotWithShape="0">
                <a:blip r:embed="rId27"/>
                <a:stretch>
                  <a:fillRect r="-1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6837769" y="5056655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69" y="5056655"/>
                <a:ext cx="215001" cy="369332"/>
              </a:xfrm>
              <a:prstGeom prst="rect">
                <a:avLst/>
              </a:prstGeom>
              <a:blipFill rotWithShape="0">
                <a:blip r:embed="rId28"/>
                <a:stretch>
                  <a:fillRect r="-1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8677152" y="4762804"/>
                <a:ext cx="2684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152" y="4762804"/>
                <a:ext cx="2684966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8725223" y="5296727"/>
                <a:ext cx="2679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23" y="5296727"/>
                <a:ext cx="2679644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8725223" y="5829044"/>
                <a:ext cx="2679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23" y="5829044"/>
                <a:ext cx="2679644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5087304" y="169344"/>
                <a:ext cx="68097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/>
                  <a:t>B</a:t>
                </a:r>
                <a:r>
                  <a:rPr lang="zh-CN" altLang="en-US" sz="1600" dirty="0" smtClean="0"/>
                  <a:t>矩阵的每个</a:t>
                </a:r>
                <a:r>
                  <a:rPr lang="en-US" altLang="zh-CN" sz="1600" dirty="0" smtClean="0"/>
                  <a:t>block</a:t>
                </a:r>
                <a:r>
                  <a:rPr lang="zh-CN" altLang="en-US" sz="1600" dirty="0" smtClean="0"/>
                  <a:t>的每个单元（比如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）复用</a:t>
                </a:r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次，提高</a:t>
                </a:r>
                <a:r>
                  <a:rPr lang="en-US" altLang="zh-CN" sz="1600" dirty="0" smtClean="0"/>
                  <a:t>cache</a:t>
                </a:r>
                <a:r>
                  <a:rPr lang="zh-CN" altLang="en-US" sz="1600" dirty="0" smtClean="0"/>
                  <a:t>命中率</a:t>
                </a:r>
                <a:endParaRPr lang="en-US" altLang="zh-CN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 smtClean="0"/>
                  <a:t>矩阵</a:t>
                </a:r>
                <a:r>
                  <a:rPr lang="en-US" altLang="zh-CN" sz="1600" dirty="0" smtClean="0"/>
                  <a:t>B</a:t>
                </a:r>
                <a:r>
                  <a:rPr lang="zh-CN" altLang="en-US" sz="1600" dirty="0" smtClean="0"/>
                  <a:t>的读取不用频繁将数据</a:t>
                </a:r>
                <a:r>
                  <a:rPr lang="zh-CN" altLang="en-US" sz="1600" dirty="0"/>
                  <a:t>在</a:t>
                </a:r>
                <a:r>
                  <a:rPr lang="zh-CN" altLang="en-US" sz="1600" dirty="0" smtClean="0"/>
                  <a:t>内存</a:t>
                </a:r>
                <a:r>
                  <a:rPr lang="zh-CN" altLang="en-US" sz="1600" dirty="0"/>
                  <a:t>和</a:t>
                </a:r>
                <a:r>
                  <a:rPr lang="zh-CN" altLang="en-US" sz="1600" dirty="0" smtClean="0"/>
                  <a:t>缓存之间转移，提高</a:t>
                </a:r>
                <a:r>
                  <a:rPr lang="en-US" altLang="zh-CN" sz="1600" dirty="0" smtClean="0"/>
                  <a:t>cache</a:t>
                </a:r>
                <a:r>
                  <a:rPr lang="zh-CN" altLang="en-US" sz="1600" dirty="0" smtClean="0"/>
                  <a:t>命中率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304" y="169344"/>
                <a:ext cx="6809749" cy="584775"/>
              </a:xfrm>
              <a:prstGeom prst="rect">
                <a:avLst/>
              </a:prstGeom>
              <a:blipFill rotWithShape="0">
                <a:blip r:embed="rId32"/>
                <a:stretch>
                  <a:fillRect l="-358" t="-5208" b="-13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343090" y="1472253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166621" y="1506128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85762" y="1549144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500228" y="4241286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3166621" y="5442354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082237" y="4317252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449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6549" cy="1325563"/>
          </a:xfrm>
        </p:spPr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cache </a:t>
            </a:r>
            <a:r>
              <a:rPr lang="en-US" altLang="zh-CN" dirty="0" err="1" smtClean="0"/>
              <a:t>blocking+openMP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537691" y="1864806"/>
                <a:ext cx="28355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691" y="1864806"/>
                <a:ext cx="283556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696608" y="2343859"/>
                <a:ext cx="25353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608" y="2343859"/>
                <a:ext cx="2535309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744679" y="2877782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679" y="2877782"/>
                <a:ext cx="2519344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744679" y="3410099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679" y="3410099"/>
                <a:ext cx="2519344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291006" y="4674325"/>
                <a:ext cx="7262629" cy="875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根据</a:t>
                </a:r>
                <a:r>
                  <a:rPr lang="en-US" altLang="zh-CN" dirty="0"/>
                  <a:t>b</a:t>
                </a:r>
                <a:r>
                  <a:rPr lang="en-US" altLang="zh-CN" dirty="0" smtClean="0"/>
                  <a:t>lock</a:t>
                </a:r>
                <a:r>
                  <a:rPr lang="zh-CN" altLang="en-US" dirty="0" smtClean="0"/>
                  <a:t>以及</a:t>
                </a:r>
                <a:r>
                  <a:rPr lang="en-US" altLang="zh-CN" dirty="0" smtClean="0"/>
                  <a:t>block</a:t>
                </a:r>
                <a:r>
                  <a:rPr lang="zh-CN" altLang="en-US" dirty="0" smtClean="0"/>
                  <a:t>中的每个单元的计算独立性，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利用多线程技术对每个单元进行独立计算（比如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）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6" y="4674325"/>
                <a:ext cx="7262629" cy="875881"/>
              </a:xfrm>
              <a:prstGeom prst="rect">
                <a:avLst/>
              </a:prstGeom>
              <a:blipFill rotWithShape="0">
                <a:blip r:embed="rId18"/>
                <a:stretch>
                  <a:fillRect l="-756" b="-8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43090" y="1505864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26417" y="1624331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17" y="1624331"/>
                <a:ext cx="225284" cy="369332"/>
              </a:xfrm>
              <a:prstGeom prst="rect">
                <a:avLst/>
              </a:prstGeom>
              <a:blipFill rotWithShape="0">
                <a:blip r:embed="rId21"/>
                <a:stretch>
                  <a:fillRect r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012135" y="1624331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35" y="1624331"/>
                <a:ext cx="225284" cy="369332"/>
              </a:xfrm>
              <a:prstGeom prst="rect">
                <a:avLst/>
              </a:prstGeom>
              <a:blipFill rotWithShape="0">
                <a:blip r:embed="rId22"/>
                <a:stretch>
                  <a:fillRect r="-1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78656" y="1538346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301672" y="1656813"/>
                <a:ext cx="2238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72" y="1656813"/>
                <a:ext cx="223861" cy="369332"/>
              </a:xfrm>
              <a:prstGeom prst="rect">
                <a:avLst/>
              </a:prstGeom>
              <a:blipFill rotWithShape="0">
                <a:blip r:embed="rId23"/>
                <a:stretch>
                  <a:fillRect r="-1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264450" y="2235123"/>
                <a:ext cx="2218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450" y="2235123"/>
                <a:ext cx="221824" cy="369332"/>
              </a:xfrm>
              <a:prstGeom prst="rect">
                <a:avLst/>
              </a:prstGeom>
              <a:blipFill rotWithShape="0">
                <a:blip r:embed="rId24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85762" y="1577068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6220112" y="1723314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12" y="1723314"/>
                <a:ext cx="217038" cy="369332"/>
              </a:xfrm>
              <a:prstGeom prst="rect">
                <a:avLst/>
              </a:prstGeom>
              <a:blipFill rotWithShape="0">
                <a:blip r:embed="rId25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2814894" y="2533253"/>
                <a:ext cx="154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894" y="2533253"/>
                <a:ext cx="154133" cy="369332"/>
              </a:xfrm>
              <a:prstGeom prst="rect">
                <a:avLst/>
              </a:prstGeom>
              <a:blipFill rotWithShape="0">
                <a:blip r:embed="rId26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5721573" y="2565735"/>
                <a:ext cx="157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573" y="2565735"/>
                <a:ext cx="157201" cy="369332"/>
              </a:xfrm>
              <a:prstGeom prst="rect">
                <a:avLst/>
              </a:prstGeom>
              <a:blipFill rotWithShape="0">
                <a:blip r:embed="rId27"/>
                <a:stretch>
                  <a:fillRect r="-9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6835732" y="1734617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32" y="1734617"/>
                <a:ext cx="217038" cy="369332"/>
              </a:xfrm>
              <a:prstGeom prst="rect">
                <a:avLst/>
              </a:prstGeom>
              <a:blipFill rotWithShape="0">
                <a:blip r:embed="rId28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6244679" y="2293165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79" y="2293165"/>
                <a:ext cx="215001" cy="369332"/>
              </a:xfrm>
              <a:prstGeom prst="rect">
                <a:avLst/>
              </a:prstGeom>
              <a:blipFill rotWithShape="0">
                <a:blip r:embed="rId29"/>
                <a:stretch>
                  <a:fillRect r="-1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6837769" y="2287514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69" y="2287514"/>
                <a:ext cx="215001" cy="369332"/>
              </a:xfrm>
              <a:prstGeom prst="rect">
                <a:avLst/>
              </a:prstGeom>
              <a:blipFill rotWithShape="0">
                <a:blip r:embed="rId30"/>
                <a:stretch>
                  <a:fillRect r="-1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343090" y="1472253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166621" y="1506128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085762" y="1549144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9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6" y="1821346"/>
            <a:ext cx="9346288" cy="34700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相乘：优化方法比较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5775" y="1506022"/>
            <a:ext cx="458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VS -&gt; </a:t>
            </a:r>
            <a:r>
              <a:rPr lang="zh-CN" altLang="en-US" dirty="0" smtClean="0"/>
              <a:t>分析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性能探测器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性能向导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检测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11817" y="2454385"/>
            <a:ext cx="1381328" cy="2837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1421"/>
              </p:ext>
            </p:extLst>
          </p:nvPr>
        </p:nvGraphicFramePr>
        <p:xfrm>
          <a:off x="52815" y="5503602"/>
          <a:ext cx="1208637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930"/>
                <a:gridCol w="1342930"/>
                <a:gridCol w="1342930"/>
                <a:gridCol w="1342930"/>
                <a:gridCol w="1342930"/>
                <a:gridCol w="1342930"/>
                <a:gridCol w="1342930"/>
                <a:gridCol w="1342930"/>
                <a:gridCol w="1342930"/>
              </a:tblGrid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multi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register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unroll4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SIMD256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multi+ikj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SIMD256+</a:t>
                      </a:r>
                    </a:p>
                    <a:p>
                      <a:r>
                        <a:rPr lang="en-US" altLang="zh-CN" sz="1200" dirty="0" smtClean="0"/>
                        <a:t>unroll4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SIMD256+</a:t>
                      </a:r>
                    </a:p>
                    <a:p>
                      <a:r>
                        <a:rPr lang="en-US" altLang="zh-CN" sz="1200" dirty="0" smtClean="0"/>
                        <a:t>cache</a:t>
                      </a:r>
                      <a:r>
                        <a:rPr lang="en-US" altLang="zh-CN" sz="1200" baseline="0" dirty="0" smtClean="0"/>
                        <a:t> block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SIMD256+</a:t>
                      </a:r>
                    </a:p>
                    <a:p>
                      <a:r>
                        <a:rPr lang="en-US" altLang="zh-CN" sz="1200" dirty="0" smtClean="0"/>
                        <a:t>cache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block+omp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非独占时间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err="1" smtClean="0"/>
                        <a:t>ms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5754.59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5013.63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1941.39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1161.74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878.19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784.73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229.66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62.51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加速比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1.14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2.96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4.95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6.55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7.33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25.05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</a:rPr>
                        <a:t>92.06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0121774" y="2454385"/>
            <a:ext cx="20337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采用行优先的</a:t>
            </a:r>
            <a:endParaRPr lang="en-US" altLang="zh-CN" sz="1400" dirty="0" smtClean="0"/>
          </a:p>
          <a:p>
            <a:r>
              <a:rPr lang="en-US" altLang="zh-CN" sz="1400" dirty="0" smtClean="0"/>
              <a:t>A:1024</a:t>
            </a:r>
            <a:r>
              <a:rPr lang="zh-CN" altLang="en-US" sz="1400" dirty="0" smtClean="0"/>
              <a:t>*</a:t>
            </a:r>
            <a:r>
              <a:rPr lang="en-US" altLang="zh-CN" sz="1400" dirty="0" smtClean="0"/>
              <a:t>1024</a:t>
            </a:r>
          </a:p>
          <a:p>
            <a:r>
              <a:rPr lang="en-US" altLang="zh-CN" sz="1400" dirty="0" smtClean="0"/>
              <a:t>B:1024</a:t>
            </a:r>
            <a:r>
              <a:rPr lang="zh-CN" altLang="en-US" sz="1400" dirty="0"/>
              <a:t>*</a:t>
            </a:r>
            <a:r>
              <a:rPr lang="en-US" altLang="zh-CN" sz="1400" dirty="0" smtClean="0"/>
              <a:t>1024</a:t>
            </a:r>
          </a:p>
          <a:p>
            <a:r>
              <a:rPr lang="en-US" altLang="zh-CN" sz="1400" dirty="0" smtClean="0"/>
              <a:t>C:1024</a:t>
            </a:r>
            <a:r>
              <a:rPr lang="zh-CN" altLang="en-US" sz="1400" dirty="0"/>
              <a:t>*</a:t>
            </a:r>
            <a:r>
              <a:rPr lang="en-US" altLang="zh-CN" sz="1400" dirty="0" smtClean="0"/>
              <a:t>1024</a:t>
            </a:r>
          </a:p>
          <a:p>
            <a:endParaRPr lang="en-US" altLang="zh-CN" sz="1400" dirty="0"/>
          </a:p>
          <a:p>
            <a:r>
              <a:rPr lang="en-US" altLang="zh-CN" sz="1400" dirty="0"/>
              <a:t>/O2 /arch:AVX2 /</a:t>
            </a:r>
            <a:r>
              <a:rPr lang="en-US" altLang="zh-CN" sz="1400" dirty="0" err="1"/>
              <a:t>openmp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838200" y="381576"/>
            <a:ext cx="115650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3"/>
              </a:rPr>
              <a:t>https://github.com/LeonJinC/Fast-Convolution-with-SIMD-and-GEMM/tree/main/Rowfirst_Matrix_and_GEMM_</a:t>
            </a:r>
            <a:r>
              <a:rPr lang="zh-CN" altLang="en-US" sz="1400" dirty="0" smtClean="0">
                <a:hlinkClick r:id="rId3"/>
              </a:rPr>
              <a:t>SIMD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5473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</a:t>
            </a:r>
            <a:r>
              <a:rPr lang="zh-CN" altLang="en-US" dirty="0" smtClean="0"/>
              <a:t>模糊的三种实现方法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6619"/>
            <a:ext cx="3228508" cy="32285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576" y="1856618"/>
            <a:ext cx="3231559" cy="3231559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38714"/>
              </p:ext>
            </p:extLst>
          </p:nvPr>
        </p:nvGraphicFramePr>
        <p:xfrm>
          <a:off x="4936904" y="1945260"/>
          <a:ext cx="1384875" cy="765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625"/>
                <a:gridCol w="461625"/>
                <a:gridCol w="461625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0.1154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0.1308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右箭头 5"/>
          <p:cNvSpPr/>
          <p:nvPr/>
        </p:nvSpPr>
        <p:spPr>
          <a:xfrm>
            <a:off x="4405983" y="2803403"/>
            <a:ext cx="252412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24987" y="2988069"/>
            <a:ext cx="1608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SAME, stride=1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88729" y="1562191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3x3 </a:t>
            </a:r>
            <a:r>
              <a:rPr lang="zh-CN" altLang="en-US" dirty="0" smtClean="0"/>
              <a:t>高斯</a:t>
            </a:r>
            <a:r>
              <a:rPr lang="zh-CN" altLang="en-US" dirty="0"/>
              <a:t>核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05983" y="5278170"/>
            <a:ext cx="2741456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普通卷积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FFT</a:t>
            </a:r>
            <a:r>
              <a:rPr lang="zh-CN" altLang="en-US" dirty="0" smtClean="0"/>
              <a:t>的快速卷积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GEMM</a:t>
            </a:r>
            <a:r>
              <a:rPr lang="zh-CN" altLang="en-US" dirty="0" smtClean="0"/>
              <a:t>的快速卷积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041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7" y="2483054"/>
            <a:ext cx="4600575" cy="1457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625" y="365125"/>
            <a:ext cx="5098375" cy="6355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68147" y="4185107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/>
                  <a:t>输入图像 </a:t>
                </a:r>
                <a:r>
                  <a:rPr lang="en-US" altLang="zh-CN" dirty="0" smtClean="0"/>
                  <a:t>8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8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3x3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147" y="4185107"/>
                <a:ext cx="6096000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900" t="-5960" b="-10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快速卷积方法的性能比较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199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61622" y="1742038"/>
            <a:ext cx="3709900" cy="3436544"/>
            <a:chOff x="61622" y="1742038"/>
            <a:chExt cx="3709900" cy="3436544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978" y="1742038"/>
              <a:ext cx="3436544" cy="3436544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 rot="16366793">
              <a:off x="-46100" y="313339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原图</a:t>
              </a:r>
              <a:endParaRPr lang="zh-CN" altLang="en-US" sz="1200" dirty="0"/>
            </a:p>
          </p:txBody>
        </p:sp>
      </p:grpSp>
      <p:sp>
        <p:nvSpPr>
          <p:cNvPr id="48" name="文本框 47"/>
          <p:cNvSpPr txBox="1"/>
          <p:nvPr/>
        </p:nvSpPr>
        <p:spPr>
          <a:xfrm rot="16200000">
            <a:off x="3623573" y="13762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普通卷积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 rot="16200000">
            <a:off x="7512098" y="1391360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cv::GaussianBlur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 rot="16200000">
            <a:off x="7920061" y="4812816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FFT</a:t>
            </a:r>
            <a:endParaRPr lang="zh-CN" altLang="en-US" sz="1200" dirty="0"/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538" y="0"/>
            <a:ext cx="3436544" cy="3436544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538" y="3436544"/>
            <a:ext cx="3436544" cy="3436544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 rot="16200000">
            <a:off x="3713342" y="4729072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GEMM</a:t>
            </a:r>
            <a:endParaRPr lang="zh-CN" altLang="en-US" sz="1200" dirty="0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54" y="-9229"/>
            <a:ext cx="3430685" cy="3430685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54" y="3421456"/>
            <a:ext cx="3436544" cy="34365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952211" y="5317577"/>
                <a:ext cx="22020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3x3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11" y="5317577"/>
                <a:ext cx="220207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216" t="-13115" r="-831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66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快速卷积方法的性能比较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32" y="1492455"/>
            <a:ext cx="9627606" cy="317693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94946" y="2083194"/>
            <a:ext cx="1530132" cy="2586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019169" y="2083194"/>
                <a:ext cx="2529304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 smtClean="0"/>
                  <a:t>输入图像 </a:t>
                </a:r>
                <a:r>
                  <a:rPr lang="en-US" altLang="zh-CN" sz="1400" dirty="0" smtClean="0"/>
                  <a:t>128</a:t>
                </a:r>
                <a:r>
                  <a:rPr lang="zh-CN" altLang="en-US" sz="1400" dirty="0" smtClean="0"/>
                  <a:t>*</a:t>
                </a:r>
                <a:r>
                  <a:rPr lang="en-US" altLang="zh-CN" sz="1400" dirty="0" smtClean="0"/>
                  <a:t>128</a:t>
                </a:r>
              </a:p>
              <a:p>
                <a:endParaRPr lang="en-US" altLang="zh-CN" sz="1400" dirty="0"/>
              </a:p>
              <a:p>
                <a:r>
                  <a:rPr lang="en-US" altLang="zh-CN" sz="1400" dirty="0"/>
                  <a:t>3x3 </a:t>
                </a:r>
                <a:r>
                  <a:rPr lang="zh-CN" altLang="en-US" sz="1400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en-US" altLang="zh-CN" sz="1400" dirty="0" smtClean="0"/>
              </a:p>
              <a:p>
                <a:endParaRPr lang="en-US" altLang="zh-CN" sz="1400" dirty="0" smtClean="0"/>
              </a:p>
              <a:p>
                <a:r>
                  <a:rPr lang="en-US" altLang="zh-CN" sz="1400" dirty="0" smtClean="0"/>
                  <a:t>/</a:t>
                </a:r>
                <a:r>
                  <a:rPr lang="en-US" altLang="zh-CN" sz="1400" dirty="0"/>
                  <a:t>O2 /arch:AVX2 /</a:t>
                </a:r>
                <a:r>
                  <a:rPr lang="en-US" altLang="zh-CN" sz="1400" dirty="0" err="1"/>
                  <a:t>openmp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169" y="2083194"/>
                <a:ext cx="2529304" cy="1169551"/>
              </a:xfrm>
              <a:prstGeom prst="rect">
                <a:avLst/>
              </a:prstGeom>
              <a:blipFill rotWithShape="0">
                <a:blip r:embed="rId3"/>
                <a:stretch>
                  <a:fillRect l="-725" t="-2083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58404"/>
              </p:ext>
            </p:extLst>
          </p:nvPr>
        </p:nvGraphicFramePr>
        <p:xfrm>
          <a:off x="267832" y="5061895"/>
          <a:ext cx="1031567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134"/>
                <a:gridCol w="2063134"/>
                <a:gridCol w="2063134"/>
                <a:gridCol w="2063134"/>
                <a:gridCol w="2063134"/>
              </a:tblGrid>
              <a:tr h="1398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FFT</a:t>
                      </a:r>
                      <a:r>
                        <a:rPr lang="zh-CN" altLang="en-US" dirty="0" smtClean="0"/>
                        <a:t>的快卷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cv::GaussianBlur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普通卷积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GEMM</a:t>
                      </a:r>
                      <a:r>
                        <a:rPr lang="zh-CN" altLang="en-US" dirty="0" smtClean="0"/>
                        <a:t>的快卷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非独占时间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ms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加速比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1.52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46244" y="4793209"/>
            <a:ext cx="1810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SIMD256+unroll8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200" y="365125"/>
            <a:ext cx="10967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4"/>
              </a:rPr>
              <a:t>https://github.com/LeonJinC/Fast-Convolution-with-SIMD-and-GEMM/tree/main/Three_methods_of_Gaussian_Blur_based_on_Fast_</a:t>
            </a:r>
            <a:r>
              <a:rPr lang="zh-CN" altLang="en-US" sz="1400" dirty="0" smtClean="0">
                <a:hlinkClick r:id="rId4"/>
              </a:rPr>
              <a:t>Convolution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46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快速卷积方法的性能比较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4" y="1714499"/>
            <a:ext cx="8996547" cy="2938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874314" y="1714500"/>
                <a:ext cx="2529304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 smtClean="0"/>
                  <a:t>输入图像 </a:t>
                </a:r>
                <a:r>
                  <a:rPr lang="en-US" altLang="zh-CN" sz="1400" dirty="0" smtClean="0"/>
                  <a:t>128</a:t>
                </a:r>
                <a:r>
                  <a:rPr lang="zh-CN" altLang="en-US" sz="1400" dirty="0" smtClean="0"/>
                  <a:t>*</a:t>
                </a:r>
                <a:r>
                  <a:rPr lang="en-US" altLang="zh-CN" sz="1400" dirty="0" smtClean="0"/>
                  <a:t>128</a:t>
                </a:r>
              </a:p>
              <a:p>
                <a:endParaRPr lang="en-US" altLang="zh-CN" sz="1400" dirty="0"/>
              </a:p>
              <a:p>
                <a:r>
                  <a:rPr lang="en-US" altLang="zh-CN" sz="1400" dirty="0" smtClean="0"/>
                  <a:t>7x7 </a:t>
                </a:r>
                <a:r>
                  <a:rPr lang="zh-CN" altLang="en-US" sz="1400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en-US" altLang="zh-CN" sz="1400" dirty="0" smtClean="0"/>
              </a:p>
              <a:p>
                <a:endParaRPr lang="en-US" altLang="zh-CN" sz="1400" dirty="0" smtClean="0"/>
              </a:p>
              <a:p>
                <a:r>
                  <a:rPr lang="en-US" altLang="zh-CN" sz="1400" dirty="0" smtClean="0"/>
                  <a:t>/</a:t>
                </a:r>
                <a:r>
                  <a:rPr lang="en-US" altLang="zh-CN" sz="1400" dirty="0"/>
                  <a:t>O2 /arch:AVX2 /</a:t>
                </a:r>
                <a:r>
                  <a:rPr lang="en-US" altLang="zh-CN" sz="1400" dirty="0" err="1"/>
                  <a:t>openmp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14" y="1714500"/>
                <a:ext cx="2529304" cy="1169551"/>
              </a:xfrm>
              <a:prstGeom prst="rect">
                <a:avLst/>
              </a:prstGeom>
              <a:blipFill rotWithShape="0">
                <a:blip r:embed="rId3"/>
                <a:stretch>
                  <a:fillRect l="-723" t="-1563"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812229" y="2164675"/>
            <a:ext cx="1530132" cy="2586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85239"/>
              </p:ext>
            </p:extLst>
          </p:nvPr>
        </p:nvGraphicFramePr>
        <p:xfrm>
          <a:off x="485115" y="5143376"/>
          <a:ext cx="1031567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134"/>
                <a:gridCol w="2063134"/>
                <a:gridCol w="2063134"/>
                <a:gridCol w="2063134"/>
                <a:gridCol w="2063134"/>
              </a:tblGrid>
              <a:tr h="1398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普通卷积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GEMM</a:t>
                      </a:r>
                      <a:r>
                        <a:rPr lang="zh-CN" altLang="en-US" dirty="0" smtClean="0"/>
                        <a:t>的快卷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FFT</a:t>
                      </a:r>
                      <a:r>
                        <a:rPr lang="zh-CN" altLang="en-US" dirty="0" smtClean="0"/>
                        <a:t>的快卷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cv::GaussianBlur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非独占时间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ms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加速比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1.95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2.87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838200" y="365125"/>
            <a:ext cx="10967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4"/>
              </a:rPr>
              <a:t>https://github.com/LeonJinC/Fast-Convolution-with-SIMD-and-GEMM/tree/main/Three_methods_of_Gaussian_Blur_based_on_Fast_</a:t>
            </a:r>
            <a:r>
              <a:rPr lang="zh-CN" altLang="en-US" sz="1400" dirty="0" smtClean="0">
                <a:hlinkClick r:id="rId4"/>
              </a:rPr>
              <a:t>Convolution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209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545559" y="1439681"/>
                <a:ext cx="1800000" cy="180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输入图像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59" y="1439681"/>
                <a:ext cx="1800000" cy="1800000"/>
              </a:xfrm>
              <a:prstGeom prst="rect">
                <a:avLst/>
              </a:prstGeom>
              <a:blipFill rotWithShape="0">
                <a:blip r:embed="rId2"/>
                <a:stretch>
                  <a:fillRect l="-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239797" y="1056184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797" y="1056184"/>
                <a:ext cx="41152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56152" y="2026121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52" y="2026121"/>
                <a:ext cx="41152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398112" y="1460444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卷积核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629557" y="1076884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557" y="1076884"/>
                <a:ext cx="37093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059184" y="1690651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184" y="1690651"/>
                <a:ext cx="37093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2617746" y="2245229"/>
            <a:ext cx="252412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5655428" y="1437562"/>
                <a:ext cx="1800000" cy="180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输处图像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428" y="1437562"/>
                <a:ext cx="1800000" cy="1800000"/>
              </a:xfrm>
              <a:prstGeom prst="rect">
                <a:avLst/>
              </a:prstGeom>
              <a:blipFill rotWithShape="0">
                <a:blip r:embed="rId7"/>
                <a:stretch>
                  <a:fillRect l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6349666" y="1047404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666" y="1047404"/>
                <a:ext cx="41152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5288137" y="2167650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137" y="2167650"/>
                <a:ext cx="41152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3010669" y="2446430"/>
            <a:ext cx="16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SAME, stride=1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78" y="3570191"/>
            <a:ext cx="3228508" cy="322850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54" y="3570190"/>
            <a:ext cx="3231559" cy="3231559"/>
          </a:xfrm>
          <a:prstGeom prst="rect">
            <a:avLst/>
          </a:prstGeom>
        </p:spPr>
      </p:pic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666452"/>
              </p:ext>
            </p:extLst>
          </p:nvPr>
        </p:nvGraphicFramePr>
        <p:xfrm>
          <a:off x="4392182" y="3658832"/>
          <a:ext cx="1384875" cy="765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625"/>
                <a:gridCol w="461625"/>
                <a:gridCol w="461625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0.1154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0.1308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2" name="右箭头 21"/>
          <p:cNvSpPr/>
          <p:nvPr/>
        </p:nvSpPr>
        <p:spPr>
          <a:xfrm>
            <a:off x="3861261" y="4516975"/>
            <a:ext cx="252412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280265" y="4701641"/>
            <a:ext cx="1608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SAME, stride=1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444007" y="3275763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3x3 </a:t>
            </a:r>
            <a:r>
              <a:rPr lang="zh-CN" altLang="en-US" dirty="0" smtClean="0"/>
              <a:t>高斯</a:t>
            </a:r>
            <a:r>
              <a:rPr lang="zh-CN" altLang="en-US" dirty="0"/>
              <a:t>核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406" y="871410"/>
            <a:ext cx="3364442" cy="2446867"/>
          </a:xfrm>
          <a:prstGeom prst="rect">
            <a:avLst/>
          </a:prstGeom>
        </p:spPr>
      </p:pic>
      <p:sp>
        <p:nvSpPr>
          <p:cNvPr id="26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高斯模糊（灰度图）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54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39898" y="2876283"/>
            <a:ext cx="7438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github.com/LeonJinC/Fast-Convolution-with-SIMD-and-GEMM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898" y="3245614"/>
            <a:ext cx="7032774" cy="29469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81732" y="1661444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欢迎批评指正</a:t>
            </a:r>
            <a:endParaRPr lang="zh-CN" altLang="en-US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1380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传统卷积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三维矩阵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38200" y="1707171"/>
                <a:ext cx="5776710" cy="483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𝑝𝑎𝑑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𝑠𝑡𝑟𝑖𝑑𝑒</m:t>
                              </m:r>
                            </m:e>
                          </m:d>
                        </m:e>
                      </m:groupCh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07171"/>
                <a:ext cx="5776710" cy="4837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465922" y="2550629"/>
            <a:ext cx="10583078" cy="2846665"/>
            <a:chOff x="380197" y="2660249"/>
            <a:chExt cx="10583078" cy="284666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660249"/>
              <a:ext cx="10125075" cy="2661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380197" y="3711059"/>
                  <a:ext cx="5731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97" y="3711059"/>
                  <a:ext cx="57310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87034" y="3341727"/>
                  <a:ext cx="6072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034" y="3341727"/>
                  <a:ext cx="60728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862151" y="2816322"/>
                  <a:ext cx="5426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51" y="2816322"/>
                  <a:ext cx="5426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512395" y="4196834"/>
                  <a:ext cx="5094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95" y="4196834"/>
                  <a:ext cx="50943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4152220" y="3991248"/>
                  <a:ext cx="5436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220" y="3991248"/>
                  <a:ext cx="54361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3436319" y="2972395"/>
                  <a:ext cx="5426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319" y="2972395"/>
                  <a:ext cx="54264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5157368" y="5137582"/>
                  <a:ext cx="6580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368" y="5137582"/>
                  <a:ext cx="65806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8938793" y="2891909"/>
                  <a:ext cx="6580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793" y="2891909"/>
                  <a:ext cx="65806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612640" y="3806582"/>
                  <a:ext cx="6885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2640" y="3806582"/>
                  <a:ext cx="688522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9544469" y="3349245"/>
                  <a:ext cx="7226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4469" y="3349245"/>
                  <a:ext cx="722697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871730" y="5229915"/>
                <a:ext cx="3423309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𝑝𝑎𝑑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𝑠𝑡𝑟𝑖𝑑𝑒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730" y="5229915"/>
                <a:ext cx="3423309" cy="70859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884004" y="6048078"/>
                <a:ext cx="3525837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𝑝𝑎𝑑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𝑠𝑡𝑟𝑖𝑑𝑒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004" y="6048078"/>
                <a:ext cx="3525837" cy="70859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862151" y="5743575"/>
                <a:ext cx="468211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参数量：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运算量：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51" y="5743575"/>
                <a:ext cx="4682116" cy="923330"/>
              </a:xfrm>
              <a:prstGeom prst="rect">
                <a:avLst/>
              </a:prstGeom>
              <a:blipFill rotWithShape="0">
                <a:blip r:embed="rId16"/>
                <a:stretch>
                  <a:fillRect l="-1042" t="-5263" b="-7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97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328612"/>
            <a:ext cx="6734175" cy="62007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47032" y="6529387"/>
            <a:ext cx="47628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21EAA"/>
                </a:solidFill>
                <a:latin typeface="-apple-system"/>
              </a:rPr>
              <a:t>http://cs231n.github.io/assets/conv-demo/index.html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43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076570"/>
              </p:ext>
            </p:extLst>
          </p:nvPr>
        </p:nvGraphicFramePr>
        <p:xfrm>
          <a:off x="98874" y="971550"/>
          <a:ext cx="11077575" cy="6000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801579" y="4481512"/>
            <a:ext cx="732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图像尺寸不变时，卷积核越大，基于</a:t>
            </a:r>
            <a:r>
              <a:rPr lang="en-US" altLang="zh-CN" dirty="0" smtClean="0"/>
              <a:t>FFT</a:t>
            </a:r>
            <a:r>
              <a:rPr lang="zh-CN" altLang="en-US" dirty="0" smtClean="0"/>
              <a:t>的快速卷积的提升效果越</a:t>
            </a:r>
            <a:r>
              <a:rPr lang="zh-CN" altLang="en-US" dirty="0"/>
              <a:t>好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414888" y="3838362"/>
                <a:ext cx="1225848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888" y="3838362"/>
                <a:ext cx="1225848" cy="6481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5225529" y="3787259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c(k3</a:t>
            </a:r>
            <a:r>
              <a:rPr lang="zh-CN" altLang="en-US" dirty="0" smtClean="0">
                <a:solidFill>
                  <a:srgbClr val="FF0000"/>
                </a:solidFill>
              </a:rPr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>
                <a:solidFill>
                  <a:srgbClr val="FF0000"/>
                </a:solidFill>
              </a:rPr>
              <a:t>=0.9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25529" y="3377684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c(</a:t>
            </a:r>
            <a:r>
              <a:rPr lang="zh-CN" altLang="en-US" dirty="0" smtClean="0"/>
              <a:t>k</a:t>
            </a:r>
            <a:r>
              <a:rPr lang="en-US" altLang="zh-CN" dirty="0" smtClean="0"/>
              <a:t>5</a:t>
            </a:r>
            <a:r>
              <a:rPr lang="zh-CN" altLang="en-US" dirty="0" smtClean="0"/>
              <a:t>,</a:t>
            </a:r>
            <a:r>
              <a:rPr lang="en-US" altLang="zh-CN" dirty="0" smtClean="0"/>
              <a:t>10</a:t>
            </a:r>
            <a:r>
              <a:rPr lang="zh-CN" altLang="en-US" dirty="0" smtClean="0"/>
              <a:t>)</a:t>
            </a:r>
            <a:r>
              <a:rPr lang="en-US" altLang="zh-CN" dirty="0" smtClean="0"/>
              <a:t>=2.5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25529" y="2968109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c(</a:t>
            </a:r>
            <a:r>
              <a:rPr lang="zh-CN" altLang="en-US" dirty="0" smtClean="0"/>
              <a:t>k</a:t>
            </a:r>
            <a:r>
              <a:rPr lang="en-US" altLang="zh-CN" dirty="0"/>
              <a:t>7</a:t>
            </a:r>
            <a:r>
              <a:rPr lang="zh-CN" altLang="en-US" dirty="0" smtClean="0"/>
              <a:t>,</a:t>
            </a:r>
            <a:r>
              <a:rPr lang="en-US" altLang="zh-CN" dirty="0" smtClean="0"/>
              <a:t>10</a:t>
            </a:r>
            <a:r>
              <a:rPr lang="zh-CN" altLang="en-US" dirty="0" smtClean="0"/>
              <a:t>)</a:t>
            </a:r>
            <a:r>
              <a:rPr lang="en-US" altLang="zh-CN" dirty="0" smtClean="0"/>
              <a:t>=4.9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25529" y="2558534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c(</a:t>
            </a:r>
            <a:r>
              <a:rPr lang="zh-CN" altLang="en-US" dirty="0" smtClean="0"/>
              <a:t>k</a:t>
            </a:r>
            <a:r>
              <a:rPr lang="en-US" altLang="zh-CN" dirty="0" smtClean="0"/>
              <a:t>9</a:t>
            </a:r>
            <a:r>
              <a:rPr lang="zh-CN" altLang="en-US" dirty="0" smtClean="0"/>
              <a:t>,</a:t>
            </a:r>
            <a:r>
              <a:rPr lang="en-US" altLang="zh-CN" dirty="0" smtClean="0"/>
              <a:t>10</a:t>
            </a:r>
            <a:r>
              <a:rPr lang="zh-CN" altLang="en-US" dirty="0" smtClean="0"/>
              <a:t>)</a:t>
            </a:r>
            <a:r>
              <a:rPr lang="en-US" altLang="zh-CN" dirty="0" smtClean="0"/>
              <a:t>=8.1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640737" y="3971925"/>
            <a:ext cx="1584792" cy="208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640736" y="3562350"/>
            <a:ext cx="1584793" cy="239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640737" y="3152775"/>
            <a:ext cx="1584791" cy="263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640735" y="2743200"/>
            <a:ext cx="1584793" cy="288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225528" y="2076747"/>
                <a:ext cx="12454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=1024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528" y="2076747"/>
                <a:ext cx="1245406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4801579" y="4926013"/>
            <a:ext cx="732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卷积核不变时，图像尺寸越</a:t>
            </a:r>
            <a:r>
              <a:rPr lang="zh-CN" altLang="en-US" dirty="0"/>
              <a:t>小</a:t>
            </a:r>
            <a:r>
              <a:rPr lang="zh-CN" altLang="en-US" dirty="0" smtClean="0"/>
              <a:t>，基于</a:t>
            </a:r>
            <a:r>
              <a:rPr lang="en-US" altLang="zh-CN" dirty="0" smtClean="0"/>
              <a:t>FFT</a:t>
            </a:r>
            <a:r>
              <a:rPr lang="zh-CN" altLang="en-US" dirty="0" smtClean="0"/>
              <a:t>的快速卷积的提升效果越好！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FFT</a:t>
            </a:r>
            <a:r>
              <a:rPr lang="zh-CN" altLang="en-US" dirty="0"/>
              <a:t>的快速卷积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835366" y="2891681"/>
            <a:ext cx="475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对于大的卷积核（比如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7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en-US" altLang="zh-CN" b="1" dirty="0" smtClean="0">
                <a:solidFill>
                  <a:srgbClr val="FF0000"/>
                </a:solidFill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</a:rPr>
              <a:t>一般用</a:t>
            </a:r>
            <a:r>
              <a:rPr lang="en-US" altLang="zh-CN" b="1" dirty="0" smtClean="0">
                <a:solidFill>
                  <a:srgbClr val="FF0000"/>
                </a:solidFill>
              </a:rPr>
              <a:t>FFT</a:t>
            </a:r>
            <a:r>
              <a:rPr lang="zh-CN" altLang="en-US" b="1" dirty="0" smtClean="0">
                <a:solidFill>
                  <a:srgbClr val="FF0000"/>
                </a:solidFill>
              </a:rPr>
              <a:t>加速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2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GEMM</a:t>
            </a:r>
            <a:r>
              <a:rPr lang="zh-CN" altLang="en-US" dirty="0" smtClean="0"/>
              <a:t>的快速卷积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939123" y="1390650"/>
            <a:ext cx="7852578" cy="1727995"/>
            <a:chOff x="380197" y="2660249"/>
            <a:chExt cx="10583078" cy="30142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660249"/>
              <a:ext cx="10125075" cy="2661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380197" y="3711058"/>
                  <a:ext cx="656070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97" y="3711058"/>
                  <a:ext cx="656070" cy="5368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87033" y="3341727"/>
                  <a:ext cx="689945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033" y="3341727"/>
                  <a:ext cx="689945" cy="5368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862151" y="2816321"/>
                  <a:ext cx="623664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51" y="2816321"/>
                  <a:ext cx="623664" cy="5368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512394" y="4196834"/>
                  <a:ext cx="586938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94" y="4196834"/>
                  <a:ext cx="586938" cy="5368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4152221" y="3991249"/>
                  <a:ext cx="620812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221" y="3991249"/>
                  <a:ext cx="620812" cy="5368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3436320" y="2972396"/>
                  <a:ext cx="623664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320" y="2972396"/>
                  <a:ext cx="623664" cy="53686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5157368" y="5137583"/>
                  <a:ext cx="744214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368" y="5137583"/>
                  <a:ext cx="744214" cy="5368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8938793" y="2891909"/>
                  <a:ext cx="744214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793" y="2891909"/>
                  <a:ext cx="744214" cy="53686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612639" y="3806582"/>
                  <a:ext cx="776621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2639" y="3806582"/>
                  <a:ext cx="776621" cy="53686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9544469" y="3349245"/>
                  <a:ext cx="810496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4469" y="3349245"/>
                  <a:ext cx="810496" cy="53686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27106" y="3311029"/>
            <a:ext cx="2572463" cy="3237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570819" y="3031505"/>
                <a:ext cx="10839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819" y="3031505"/>
                <a:ext cx="1083951" cy="30777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958573" y="3416895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573" y="3416895"/>
                <a:ext cx="802464" cy="30777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270234" y="4622211"/>
                <a:ext cx="4627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34" y="4622211"/>
                <a:ext cx="462755" cy="3077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64516" y="3543964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16" y="3543964"/>
                <a:ext cx="802464" cy="30777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473754" y="3563634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754" y="3563634"/>
                <a:ext cx="802464" cy="30777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741817" y="3554773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817" y="3554773"/>
                <a:ext cx="802464" cy="30777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681" y="4642898"/>
                <a:ext cx="5522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" y="4642898"/>
                <a:ext cx="552202" cy="30777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514072" y="3934324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72" y="3934324"/>
                <a:ext cx="324128" cy="30777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图片 2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64990" y="3771685"/>
            <a:ext cx="1812610" cy="23579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9529319" y="3463908"/>
                <a:ext cx="10839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319" y="3463908"/>
                <a:ext cx="1083951" cy="30777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8729171" y="4795949"/>
                <a:ext cx="5522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71" y="4795949"/>
                <a:ext cx="552202" cy="30777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4800585" y="4919060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85" y="4919060"/>
                <a:ext cx="402674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8153242" y="488881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242" y="4888811"/>
                <a:ext cx="410690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/>
          <p:cNvCxnSpPr/>
          <p:nvPr/>
        </p:nvCxnSpPr>
        <p:spPr>
          <a:xfrm>
            <a:off x="3486150" y="2647950"/>
            <a:ext cx="1904287" cy="109740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 rot="1858790">
            <a:off x="4105251" y="2863653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im2col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 flipH="1" flipV="1">
            <a:off x="9106613" y="2681651"/>
            <a:ext cx="918842" cy="73097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 rot="2175500">
            <a:off x="9296072" y="2806061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col2im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761037" y="42248"/>
            <a:ext cx="55707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优点：</a:t>
            </a:r>
            <a:r>
              <a:rPr lang="zh-CN" altLang="en-US" sz="1400" dirty="0" smtClean="0"/>
              <a:t>从参数量和运算量来看，两者并无不同，但是转化为矩阵后，</a:t>
            </a:r>
            <a:endParaRPr lang="en-US" altLang="zh-CN" sz="1400" dirty="0" smtClean="0"/>
          </a:p>
          <a:p>
            <a:r>
              <a:rPr lang="zh-CN" altLang="en-US" sz="1400" dirty="0" smtClean="0"/>
              <a:t>运算时需要的数据被存放在连续的内存上，访问速度大大加快，</a:t>
            </a:r>
            <a:endParaRPr lang="en-US" altLang="zh-CN" sz="1400" dirty="0" smtClean="0"/>
          </a:p>
          <a:p>
            <a:r>
              <a:rPr lang="zh-CN" altLang="en-US" sz="1400" dirty="0" smtClean="0"/>
              <a:t>同时，矩阵乘法有许多高效实现方法，比如</a:t>
            </a:r>
            <a:r>
              <a:rPr lang="en-US" altLang="zh-CN" sz="1400" dirty="0" smtClean="0"/>
              <a:t>BLAS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MKL</a:t>
            </a:r>
            <a:r>
              <a:rPr lang="zh-CN" altLang="en-US" sz="1400" dirty="0" smtClean="0"/>
              <a:t>等。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b="1" dirty="0" smtClean="0"/>
              <a:t>缺点：</a:t>
            </a:r>
            <a:r>
              <a:rPr lang="zh-CN" altLang="en-US" sz="1400" dirty="0" smtClean="0"/>
              <a:t>空间换时间，占用更多内存</a:t>
            </a:r>
            <a:endParaRPr lang="en-US" altLang="zh-CN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466980" y="6488668"/>
                <a:ext cx="2229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980" y="6488668"/>
                <a:ext cx="2229392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14347" y="3347465"/>
            <a:ext cx="4473098" cy="2857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245188" y="3209306"/>
                <a:ext cx="4627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188" y="3209306"/>
                <a:ext cx="462755" cy="307777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5534178" y="6488668"/>
                <a:ext cx="2755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178" y="6488668"/>
                <a:ext cx="2755370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8872688" y="6488668"/>
                <a:ext cx="2282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688" y="6488668"/>
                <a:ext cx="2282356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987003" y="296154"/>
            <a:ext cx="244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Caffe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MXNet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cuDNN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7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im2col:</a:t>
            </a:r>
            <a:r>
              <a:rPr lang="zh-CN" altLang="en-US" dirty="0"/>
              <a:t>三维矩阵转</a:t>
            </a:r>
            <a:r>
              <a:rPr lang="en-US" altLang="zh-CN" dirty="0"/>
              <a:t>2</a:t>
            </a:r>
            <a:r>
              <a:rPr lang="zh-CN" altLang="en-US" dirty="0"/>
              <a:t>维矩阵</a:t>
            </a:r>
          </a:p>
        </p:txBody>
      </p:sp>
      <p:sp>
        <p:nvSpPr>
          <p:cNvPr id="3" name="矩形 2"/>
          <p:cNvSpPr/>
          <p:nvPr/>
        </p:nvSpPr>
        <p:spPr>
          <a:xfrm>
            <a:off x="838199" y="1321356"/>
            <a:ext cx="99726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caffe</a:t>
            </a:r>
            <a:r>
              <a:rPr lang="en-US" altLang="zh-CN" dirty="0"/>
              <a:t> im2col</a:t>
            </a:r>
            <a:r>
              <a:rPr lang="zh-CN" altLang="en-US" dirty="0" smtClean="0"/>
              <a:t>详解</a:t>
            </a:r>
            <a:endParaRPr lang="en-US" altLang="zh-CN" dirty="0" smtClean="0">
              <a:hlinkClick r:id="rId2"/>
            </a:endParaRPr>
          </a:p>
          <a:p>
            <a:r>
              <a:rPr lang="zh-CN" altLang="en-US" dirty="0" smtClean="0">
                <a:hlinkClick r:id="rId2"/>
              </a:rPr>
              <a:t>https</a:t>
            </a:r>
            <a:r>
              <a:rPr lang="zh-CN" altLang="en-US" dirty="0">
                <a:hlinkClick r:id="rId2"/>
              </a:rPr>
              <a:t>://blog.csdn.net/zhanghenan123/article/details/</a:t>
            </a:r>
            <a:r>
              <a:rPr lang="zh-CN" altLang="en-US" dirty="0" smtClean="0">
                <a:hlinkClick r:id="rId2"/>
              </a:rPr>
              <a:t>81984829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caffe</a:t>
            </a:r>
            <a:r>
              <a:rPr lang="zh-CN" altLang="en-US" dirty="0"/>
              <a:t>源码深入学习</a:t>
            </a:r>
            <a:r>
              <a:rPr lang="en-US" altLang="zh-CN" dirty="0"/>
              <a:t>6</a:t>
            </a:r>
            <a:r>
              <a:rPr lang="zh-CN" altLang="en-US" dirty="0"/>
              <a:t>：超级详细的</a:t>
            </a:r>
            <a:r>
              <a:rPr lang="en-US" altLang="zh-CN" dirty="0"/>
              <a:t>im2col</a:t>
            </a:r>
            <a:r>
              <a:rPr lang="zh-CN" altLang="en-US" dirty="0"/>
              <a:t>绘图解析，分析</a:t>
            </a:r>
            <a:r>
              <a:rPr lang="en-US" altLang="zh-CN" dirty="0" err="1"/>
              <a:t>caffe</a:t>
            </a:r>
            <a:r>
              <a:rPr lang="zh-CN" altLang="en-US" dirty="0"/>
              <a:t>卷积操作的底层实现</a:t>
            </a: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blog.csdn.net/jiongnima/article/details/69736844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8" name="Picture 4" descr="https://img-blog.csdn.net/20170410231851843?watermark/2/text/aHR0cDovL2Jsb2cuY3Nkbi5uZXQvamlvbmduaW1h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3" y="2867163"/>
            <a:ext cx="8150225" cy="383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765401" y="4892159"/>
                <a:ext cx="130061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𝑝𝑎𝑑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𝑠𝑡𝑟𝑖𝑑𝑒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01" y="4892159"/>
                <a:ext cx="1300612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016238" y="4330184"/>
                <a:ext cx="798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38" y="4330184"/>
                <a:ext cx="7989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02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:multi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852925" cy="2038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45513" y="2525222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513" y="2525222"/>
                <a:ext cx="40267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818319" y="2525222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319" y="2525222"/>
                <a:ext cx="41069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95302" y="3654172"/>
                <a:ext cx="129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302" y="3654172"/>
                <a:ext cx="129759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390875" y="3654172"/>
                <a:ext cx="1279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875" y="3654172"/>
                <a:ext cx="127913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388589" y="3654172"/>
                <a:ext cx="1302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89" y="3654172"/>
                <a:ext cx="130253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15524" y="2471500"/>
                <a:ext cx="440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24" y="2471500"/>
                <a:ext cx="44037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628958" y="1767909"/>
                <a:ext cx="4064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958" y="1767909"/>
                <a:ext cx="40645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338240" y="2471500"/>
                <a:ext cx="4064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40" y="2471500"/>
                <a:ext cx="40645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812765" y="1411895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65" y="1411895"/>
                <a:ext cx="41152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112421" y="2525222"/>
                <a:ext cx="440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421" y="2525222"/>
                <a:ext cx="440377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822181" y="1767909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181" y="1767909"/>
                <a:ext cx="411523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8754588" y="4081313"/>
                <a:ext cx="1776705" cy="87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588" y="4081313"/>
                <a:ext cx="1776705" cy="87145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89" y="24391"/>
            <a:ext cx="4225699" cy="211285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12880" y="1892567"/>
            <a:ext cx="4286250" cy="21839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0" y="4400195"/>
                <a:ext cx="4962525" cy="20536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(</a:t>
                </a:r>
                <a:r>
                  <a:rPr lang="en-US" altLang="zh-CN" dirty="0" err="1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M;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++) {</a:t>
                </a: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(j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j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N;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j++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) {</a:t>
                </a: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(k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k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K;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k++) {</a:t>
                </a: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}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}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00195"/>
                <a:ext cx="4962525" cy="2053639"/>
              </a:xfrm>
              <a:prstGeom prst="rect">
                <a:avLst/>
              </a:prstGeom>
              <a:blipFill rotWithShape="0">
                <a:blip r:embed="rId17"/>
                <a:stretch>
                  <a:fillRect l="-983" t="-1780" b="-26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5001355" y="4776691"/>
                <a:ext cx="740183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简单</a:t>
                </a:r>
                <a:r>
                  <a:rPr lang="en-US" altLang="zh-CN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multi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总计算量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2+1+1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𝐾𝑁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𝑀𝑁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355" y="4776691"/>
                <a:ext cx="7401834" cy="923330"/>
              </a:xfrm>
              <a:prstGeom prst="rect">
                <a:avLst/>
              </a:prstGeom>
              <a:blipFill rotWithShape="0">
                <a:blip r:embed="rId18"/>
                <a:stretch>
                  <a:fillRect l="-658" t="-3974" b="-1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/>
          <p:cNvCxnSpPr>
            <a:stCxn id="47" idx="2"/>
            <a:endCxn id="50" idx="0"/>
          </p:cNvCxnSpPr>
          <p:nvPr/>
        </p:nvCxnSpPr>
        <p:spPr>
          <a:xfrm>
            <a:off x="8702272" y="5700021"/>
            <a:ext cx="0" cy="23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888587" y="5938634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N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9717578" y="5700021"/>
            <a:ext cx="3965" cy="5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907858" y="6206299"/>
            <a:ext cx="174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B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M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10897985" y="5700021"/>
            <a:ext cx="8344" cy="78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0092644" y="6486014"/>
            <a:ext cx="21002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/>
              <a:t>K</a:t>
            </a:r>
            <a:r>
              <a:rPr lang="zh-CN" altLang="en-US" sz="1100" dirty="0" smtClean="0"/>
              <a:t>次和写</a:t>
            </a:r>
            <a:r>
              <a:rPr lang="en-US" altLang="zh-CN" sz="1100" dirty="0" smtClean="0"/>
              <a:t>K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3214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2072</Words>
  <Application>Microsoft Office PowerPoint</Application>
  <PresentationFormat>宽屏</PresentationFormat>
  <Paragraphs>702</Paragraphs>
  <Slides>30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-apple-system</vt:lpstr>
      <vt:lpstr>intel-clear</vt:lpstr>
      <vt:lpstr>黑体</vt:lpstr>
      <vt:lpstr>宋体</vt:lpstr>
      <vt:lpstr>新宋体</vt:lpstr>
      <vt:lpstr>Arial</vt:lpstr>
      <vt:lpstr>Calibri</vt:lpstr>
      <vt:lpstr>Calibri Light</vt:lpstr>
      <vt:lpstr>Cambria Math</vt:lpstr>
      <vt:lpstr>Office 主题</vt:lpstr>
      <vt:lpstr>结合SIMD和GEMM的快速卷积及其在高斯模糊中的应用</vt:lpstr>
      <vt:lpstr>二维高斯函数的采样和归一化</vt:lpstr>
      <vt:lpstr>PowerPoint 演示文稿</vt:lpstr>
      <vt:lpstr>传统卷积(三维矩阵)</vt:lpstr>
      <vt:lpstr>PowerPoint 演示文稿</vt:lpstr>
      <vt:lpstr>基于FFT的快速卷积</vt:lpstr>
      <vt:lpstr>基于GEMM的快速卷积</vt:lpstr>
      <vt:lpstr>im2col:三维矩阵转2维矩阵</vt:lpstr>
      <vt:lpstr>GEMM通用矩阵相乘:multi</vt:lpstr>
      <vt:lpstr>GEMM通用矩阵相乘: multi+register</vt:lpstr>
      <vt:lpstr>CPU的缓存(cache)和内存</vt:lpstr>
      <vt:lpstr>GEMM通用矩阵相乘: multi+ikj</vt:lpstr>
      <vt:lpstr>GEMM通用矩阵相乘: unroll 4</vt:lpstr>
      <vt:lpstr>GEMM通用矩阵相乘: unroll 4</vt:lpstr>
      <vt:lpstr>GEMM通用矩阵相乘: unroll 4</vt:lpstr>
      <vt:lpstr>SIMD技术及上层抽象实现</vt:lpstr>
      <vt:lpstr>GEMM通用矩阵相乘: SIMD256</vt:lpstr>
      <vt:lpstr>GEMM通用矩阵相乘: SIMD256+unroll 4</vt:lpstr>
      <vt:lpstr>GEMM通用矩阵相乘: SIMD256+unroll 4</vt:lpstr>
      <vt:lpstr>GEMM通用矩阵相乘: 优化方法对比</vt:lpstr>
      <vt:lpstr>GEMM通用矩阵相乘: cache blocking</vt:lpstr>
      <vt:lpstr>GEMM通用矩阵相乘: cache blocking</vt:lpstr>
      <vt:lpstr>GEMM通用矩阵相乘: cache blocking+openMP</vt:lpstr>
      <vt:lpstr>GEMM通用矩阵相乘：优化方法比较</vt:lpstr>
      <vt:lpstr>高斯模糊的三种实现方法</vt:lpstr>
      <vt:lpstr>PowerPoint 演示文稿</vt:lpstr>
      <vt:lpstr>PowerPoint 演示文稿</vt:lpstr>
      <vt:lpstr>快速卷积方法的性能比较</vt:lpstr>
      <vt:lpstr>快速卷积方法的性能比较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结合SIMD和GEMM的快速卷积及其在高斯模糊中的应用</dc:title>
  <dc:creator>Leon_PC</dc:creator>
  <cp:lastModifiedBy>Leon_PC</cp:lastModifiedBy>
  <cp:revision>306</cp:revision>
  <dcterms:created xsi:type="dcterms:W3CDTF">2020-11-07T02:24:38Z</dcterms:created>
  <dcterms:modified xsi:type="dcterms:W3CDTF">2020-11-10T01:27:16Z</dcterms:modified>
</cp:coreProperties>
</file>