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86" autoAdjust="0"/>
  </p:normalViewPr>
  <p:slideViewPr>
    <p:cSldViewPr snapToGrid="0">
      <p:cViewPr varScale="1">
        <p:scale>
          <a:sx n="106" d="100"/>
          <a:sy n="10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1890128"/>
        <c:axId val="-31889584"/>
      </c:scatterChart>
      <c:valAx>
        <c:axId val="-3189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889584"/>
        <c:crosses val="autoZero"/>
        <c:crossBetween val="midCat"/>
      </c:valAx>
      <c:valAx>
        <c:axId val="-3188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890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31885232"/>
        <c:axId val="-31883600"/>
      </c:barChart>
      <c:catAx>
        <c:axId val="-3188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883600"/>
        <c:crosses val="autoZero"/>
        <c:auto val="1"/>
        <c:lblAlgn val="ctr"/>
        <c:lblOffset val="100"/>
        <c:noMultiLvlLbl val="0"/>
      </c:catAx>
      <c:valAx>
        <c:axId val="-3188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88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62.emf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3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63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65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65.emf"/><Relationship Id="rId21" Type="http://schemas.openxmlformats.org/officeDocument/2006/relationships/image" Target="../media/image82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66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66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21" Type="http://schemas.openxmlformats.org/officeDocument/2006/relationships/image" Target="../media/image85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4.png"/><Relationship Id="rId20" Type="http://schemas.openxmlformats.org/officeDocument/2006/relationships/image" Target="../media/image66.emf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226.png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bingdaocaihong/p/7007346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8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0.emf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8.png"/><Relationship Id="rId2" Type="http://schemas.openxmlformats.org/officeDocument/2006/relationships/image" Target="../media/image18.emf"/><Relationship Id="rId16" Type="http://schemas.openxmlformats.org/officeDocument/2006/relationships/image" Target="../media/image46.png"/><Relationship Id="rId20" Type="http://schemas.openxmlformats.org/officeDocument/2006/relationships/image" Target="../media/image5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9.png"/><Relationship Id="rId22" Type="http://schemas.openxmlformats.org/officeDocument/2006/relationships/image" Target="../media/image21.emf"/><Relationship Id="rId27" Type="http://schemas.openxmlformats.org/officeDocument/2006/relationships/image" Target="../media/image22.emf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48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9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4888210"/>
            <a:ext cx="8085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</a:t>
            </a:r>
            <a:endParaRPr lang="en-US" altLang="zh-CN" dirty="0" smtClean="0"/>
          </a:p>
          <a:p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</a:t>
            </a:r>
            <a:endParaRPr lang="en-US" altLang="zh-CN" dirty="0" smtClean="0"/>
          </a:p>
          <a:p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6174640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https://software.intel.com/sites/landingpage/IntrinsicsGuide/#techs=</a:t>
            </a:r>
            <a:r>
              <a:rPr lang="zh-CN" altLang="en-US" dirty="0" smtClean="0">
                <a:hlinkClick r:id="rId3"/>
              </a:rPr>
              <a:t>AVX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031075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031075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808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0205" y="759933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759933"/>
                <a:ext cx="1800000" cy="1800000"/>
              </a:xfrm>
              <a:prstGeom prst="rect">
                <a:avLst/>
              </a:prstGeom>
              <a:blipFill rotWithShape="0"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54443" y="37643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43" y="376436"/>
                <a:ext cx="4115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0798" y="1346373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" y="1346373"/>
                <a:ext cx="4115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612758" y="7806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203" y="397136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03" y="397136"/>
                <a:ext cx="37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73830" y="1010903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30" y="1010903"/>
                <a:ext cx="370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832392" y="1565481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70074" y="757814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输处图像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74" y="757814"/>
                <a:ext cx="1800000" cy="1800000"/>
              </a:xfrm>
              <a:prstGeom prst="rect">
                <a:avLst/>
              </a:prstGeom>
              <a:blipFill rotWithShape="0">
                <a:blip r:embed="rId7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64312" y="36765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2" y="367656"/>
                <a:ext cx="4115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02783" y="1487902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83" y="1487902"/>
                <a:ext cx="4115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225315" y="1766682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SAME, stride=1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2" y="3223693"/>
            <a:ext cx="3228508" cy="3228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08" y="3223692"/>
            <a:ext cx="3231559" cy="3231559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81338"/>
              </p:ext>
            </p:extLst>
          </p:nvPr>
        </p:nvGraphicFramePr>
        <p:xfrm>
          <a:off x="5315636" y="3312334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4784715" y="4170477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03719" y="4355143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67461" y="2929265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42" y="397136"/>
            <a:ext cx="3364442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87304" y="251663"/>
                <a:ext cx="727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矩阵的每个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）复用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次，提高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命中率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251663"/>
                <a:ext cx="7275838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754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756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531667"/>
            <a:ext cx="284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63436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2.87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8879"/>
            <a:ext cx="3914775" cy="303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106"/>
              </p:ext>
            </p:extLst>
          </p:nvPr>
        </p:nvGraphicFramePr>
        <p:xfrm>
          <a:off x="957152" y="2364257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1871"/>
              </p:ext>
            </p:extLst>
          </p:nvPr>
        </p:nvGraphicFramePr>
        <p:xfrm>
          <a:off x="957152" y="3806041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93" t="-7547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0" y="5703870"/>
            <a:ext cx="100399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归一化：高斯核中每个元素的</a:t>
            </a:r>
            <a:r>
              <a:rPr lang="zh-CN" altLang="en-US" sz="1200" b="1" dirty="0"/>
              <a:t>范围约束在</a:t>
            </a:r>
            <a:r>
              <a:rPr lang="en-US" altLang="zh-CN" sz="1200" b="1" dirty="0"/>
              <a:t>[0,1]</a:t>
            </a:r>
            <a:r>
              <a:rPr lang="zh-CN" altLang="en-US" sz="1200" b="1" dirty="0"/>
              <a:t>之间，</a:t>
            </a:r>
            <a:r>
              <a:rPr lang="zh-CN" altLang="en-US" sz="1200" b="1" dirty="0" smtClean="0"/>
              <a:t>并且总和</a:t>
            </a:r>
            <a:r>
              <a:rPr lang="zh-CN" altLang="en-US" sz="1200" b="1" dirty="0"/>
              <a:t>为</a:t>
            </a:r>
            <a:r>
              <a:rPr lang="en-US" altLang="zh-CN" sz="12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归一化之后，通过卷积计算出来的模板中心像素被限制到了</a:t>
            </a:r>
            <a:r>
              <a:rPr lang="en-US" altLang="zh-CN" sz="1200" dirty="0"/>
              <a:t>0-255</a:t>
            </a:r>
            <a:r>
              <a:rPr lang="zh-CN" altLang="en-US" sz="1200" dirty="0"/>
              <a:t>的灰度区间中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某一邻域内所有像素的灰度值为</a:t>
            </a:r>
            <a:r>
              <a:rPr lang="en-US" altLang="zh-CN" sz="1200" dirty="0"/>
              <a:t>255</a:t>
            </a:r>
            <a:r>
              <a:rPr lang="zh-CN" altLang="en-US" sz="1200" dirty="0"/>
              <a:t>，利用该模板进行卷积之后，求得的模板中心像素灰度值仍然为</a:t>
            </a:r>
            <a:r>
              <a:rPr lang="en-US" altLang="zh-CN" sz="1200" dirty="0"/>
              <a:t>255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计算出来的高斯模板参数之和小于</a:t>
            </a:r>
            <a:r>
              <a:rPr lang="en-US" altLang="zh-CN" sz="1200" dirty="0"/>
              <a:t>1</a:t>
            </a:r>
            <a:r>
              <a:rPr lang="zh-CN" altLang="en-US" sz="1200" dirty="0"/>
              <a:t>，那么通过该模板进行卷积之后，模板中心像素的灰度值将小于</a:t>
            </a:r>
            <a:r>
              <a:rPr lang="en-US" altLang="zh-CN" sz="1200" dirty="0"/>
              <a:t>255</a:t>
            </a:r>
            <a:r>
              <a:rPr lang="zh-CN" altLang="en-US" sz="1200" dirty="0"/>
              <a:t>，偏离了实际的灰度值，产生了误差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57152" y="365125"/>
            <a:ext cx="4609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hlinkClick r:id="rId8"/>
              </a:rPr>
              <a:t>https://www.cnblogs.com/bingdaocaihong/p/7007346.</a:t>
            </a:r>
            <a:r>
              <a:rPr lang="zh-CN" altLang="en-US" sz="1400" dirty="0" smtClean="0">
                <a:hlinkClick r:id="rId8"/>
              </a:rPr>
              <a:t>html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21107" y="648866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c(k3</a:t>
            </a:r>
            <a:r>
              <a:rPr lang="zh-CN" altLang="en-US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5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=2.5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/>
              <a:t>7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=4.9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9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=8.1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366" y="2891681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对于大的卷积核（比如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b="1" dirty="0" smtClean="0">
                <a:solidFill>
                  <a:srgbClr val="FF0000"/>
                </a:solidFill>
              </a:rPr>
              <a:t>FFT</a:t>
            </a:r>
            <a:r>
              <a:rPr lang="zh-CN" altLang="en-US" b="1" dirty="0" smtClean="0">
                <a:solidFill>
                  <a:srgbClr val="FF0000"/>
                </a:solidFill>
              </a:rPr>
              <a:t>加速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1037" y="42248"/>
            <a:ext cx="5570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优点：</a:t>
            </a:r>
            <a:r>
              <a:rPr lang="zh-CN" altLang="en-US" sz="1400" dirty="0" smtClean="0"/>
              <a:t>从参数量和运算量来看，两者并无不同，但是转化为矩阵后，</a:t>
            </a:r>
            <a:endParaRPr lang="en-US" altLang="zh-CN" sz="1400" dirty="0" smtClean="0"/>
          </a:p>
          <a:p>
            <a:r>
              <a:rPr lang="zh-CN" altLang="en-US" sz="1400" dirty="0" smtClean="0"/>
              <a:t>运算时需要的数据被存放在连续的内存上，访问速度大大加快，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同时，矩阵乘法有许多高效实现方法，比如</a:t>
            </a:r>
            <a:r>
              <a:rPr lang="en-US" altLang="zh-CN" sz="1400" dirty="0" smtClean="0"/>
              <a:t>BLAS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MKL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缺点：</a:t>
            </a:r>
            <a:r>
              <a:rPr lang="zh-CN" altLang="en-US" sz="1400" dirty="0" smtClean="0"/>
              <a:t>空间换时间，占用更多内存</a:t>
            </a:r>
            <a:endParaRPr lang="en-US" altLang="zh-CN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2066</Words>
  <Application>Microsoft Office PowerPoint</Application>
  <PresentationFormat>宽屏</PresentationFormat>
  <Paragraphs>700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-apple-system</vt:lpstr>
      <vt:lpstr>intel-clear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PowerPoint 演示文稿</vt:lpstr>
      <vt:lpstr>二维高斯函数的采样和归一化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295</cp:revision>
  <dcterms:created xsi:type="dcterms:W3CDTF">2020-11-07T02:24:38Z</dcterms:created>
  <dcterms:modified xsi:type="dcterms:W3CDTF">2020-11-09T00:56:53Z</dcterms:modified>
</cp:coreProperties>
</file>