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93" r:id="rId11"/>
    <p:sldId id="266" r:id="rId12"/>
    <p:sldId id="269" r:id="rId13"/>
    <p:sldId id="268" r:id="rId14"/>
    <p:sldId id="294" r:id="rId15"/>
    <p:sldId id="270" r:id="rId16"/>
    <p:sldId id="271" r:id="rId17"/>
    <p:sldId id="272" r:id="rId18"/>
    <p:sldId id="274" r:id="rId19"/>
    <p:sldId id="29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88" r:id="rId32"/>
    <p:sldId id="289" r:id="rId33"/>
    <p:sldId id="290" r:id="rId34"/>
    <p:sldId id="29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6" autoAdjust="0"/>
  </p:normalViewPr>
  <p:slideViewPr>
    <p:cSldViewPr snapToGrid="0">
      <p:cViewPr varScale="1">
        <p:scale>
          <a:sx n="106" d="100"/>
          <a:sy n="106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32;&#24314;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4555;&#36895;&#21367;&#31215;&#30340;&#30740;&#31350;&#21450;&#23454;&#29616;\&#30740;&#31350;&#36807;&#31243;&#30340;&#20013;&#38388;&#39033;&#30446;\&#26032;&#24314;Microsoft%20Excel%20&#24037;&#20316;&#34920;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c(k3,n)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Sheet1!$F$2:$F$34</c:f>
              <c:numCache>
                <c:formatCode>General</c:formatCode>
                <c:ptCount val="33"/>
                <c:pt idx="0">
                  <c:v>9</c:v>
                </c:pt>
                <c:pt idx="1">
                  <c:v>4.5</c:v>
                </c:pt>
                <c:pt idx="2">
                  <c:v>3</c:v>
                </c:pt>
                <c:pt idx="3">
                  <c:v>2.25</c:v>
                </c:pt>
                <c:pt idx="4">
                  <c:v>1.8</c:v>
                </c:pt>
                <c:pt idx="5">
                  <c:v>1.5</c:v>
                </c:pt>
                <c:pt idx="6">
                  <c:v>1.2857142857142858</c:v>
                </c:pt>
                <c:pt idx="7">
                  <c:v>1.125</c:v>
                </c:pt>
                <c:pt idx="8">
                  <c:v>1</c:v>
                </c:pt>
                <c:pt idx="9">
                  <c:v>0.9</c:v>
                </c:pt>
                <c:pt idx="10">
                  <c:v>0.81818181818181823</c:v>
                </c:pt>
                <c:pt idx="11">
                  <c:v>0.75</c:v>
                </c:pt>
                <c:pt idx="12">
                  <c:v>0.69230769230769229</c:v>
                </c:pt>
                <c:pt idx="13">
                  <c:v>0.6428571428571429</c:v>
                </c:pt>
                <c:pt idx="14">
                  <c:v>0.6</c:v>
                </c:pt>
                <c:pt idx="15">
                  <c:v>0.5625</c:v>
                </c:pt>
                <c:pt idx="16">
                  <c:v>0.52941176470588236</c:v>
                </c:pt>
                <c:pt idx="17">
                  <c:v>0.5</c:v>
                </c:pt>
                <c:pt idx="18">
                  <c:v>0.47368421052631576</c:v>
                </c:pt>
                <c:pt idx="19">
                  <c:v>0.45</c:v>
                </c:pt>
                <c:pt idx="20">
                  <c:v>0.42857142857142855</c:v>
                </c:pt>
                <c:pt idx="21">
                  <c:v>0.40909090909090912</c:v>
                </c:pt>
                <c:pt idx="22">
                  <c:v>0.39130434782608697</c:v>
                </c:pt>
                <c:pt idx="23">
                  <c:v>0.375</c:v>
                </c:pt>
                <c:pt idx="24">
                  <c:v>0.36</c:v>
                </c:pt>
                <c:pt idx="25">
                  <c:v>0.34615384615384615</c:v>
                </c:pt>
                <c:pt idx="26">
                  <c:v>0.33333333333333331</c:v>
                </c:pt>
                <c:pt idx="27">
                  <c:v>0.32142857142857145</c:v>
                </c:pt>
                <c:pt idx="28">
                  <c:v>0.31034482758620691</c:v>
                </c:pt>
                <c:pt idx="29">
                  <c:v>0.3</c:v>
                </c:pt>
                <c:pt idx="30">
                  <c:v>0.29032258064516131</c:v>
                </c:pt>
                <c:pt idx="31">
                  <c:v>0.28125</c:v>
                </c:pt>
                <c:pt idx="32">
                  <c:v>0.27272727272727271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c(k5,n)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Sheet1!$G$2:$G$34</c:f>
              <c:numCache>
                <c:formatCode>General</c:formatCode>
                <c:ptCount val="33"/>
                <c:pt idx="0">
                  <c:v>25</c:v>
                </c:pt>
                <c:pt idx="1">
                  <c:v>12.5</c:v>
                </c:pt>
                <c:pt idx="2">
                  <c:v>8.3333333333333339</c:v>
                </c:pt>
                <c:pt idx="3">
                  <c:v>6.25</c:v>
                </c:pt>
                <c:pt idx="4">
                  <c:v>5</c:v>
                </c:pt>
                <c:pt idx="5">
                  <c:v>4.166666666666667</c:v>
                </c:pt>
                <c:pt idx="6">
                  <c:v>3.5714285714285716</c:v>
                </c:pt>
                <c:pt idx="7">
                  <c:v>3.125</c:v>
                </c:pt>
                <c:pt idx="8">
                  <c:v>2.7777777777777777</c:v>
                </c:pt>
                <c:pt idx="9">
                  <c:v>2.5</c:v>
                </c:pt>
                <c:pt idx="10">
                  <c:v>2.2727272727272729</c:v>
                </c:pt>
                <c:pt idx="11">
                  <c:v>2.0833333333333335</c:v>
                </c:pt>
                <c:pt idx="12">
                  <c:v>1.9230769230769231</c:v>
                </c:pt>
                <c:pt idx="13">
                  <c:v>1.7857142857142858</c:v>
                </c:pt>
                <c:pt idx="14">
                  <c:v>1.6666666666666667</c:v>
                </c:pt>
                <c:pt idx="15">
                  <c:v>1.5625</c:v>
                </c:pt>
                <c:pt idx="16">
                  <c:v>1.4705882352941178</c:v>
                </c:pt>
                <c:pt idx="17">
                  <c:v>1.3888888888888888</c:v>
                </c:pt>
                <c:pt idx="18">
                  <c:v>1.3157894736842106</c:v>
                </c:pt>
                <c:pt idx="19">
                  <c:v>1.25</c:v>
                </c:pt>
                <c:pt idx="20">
                  <c:v>1.1904761904761905</c:v>
                </c:pt>
                <c:pt idx="21">
                  <c:v>1.1363636363636365</c:v>
                </c:pt>
                <c:pt idx="22">
                  <c:v>1.0869565217391304</c:v>
                </c:pt>
                <c:pt idx="23">
                  <c:v>1.0416666666666667</c:v>
                </c:pt>
                <c:pt idx="24">
                  <c:v>1</c:v>
                </c:pt>
                <c:pt idx="25">
                  <c:v>0.96153846153846156</c:v>
                </c:pt>
                <c:pt idx="26">
                  <c:v>0.92592592592592593</c:v>
                </c:pt>
                <c:pt idx="27">
                  <c:v>0.8928571428571429</c:v>
                </c:pt>
                <c:pt idx="28">
                  <c:v>0.86206896551724133</c:v>
                </c:pt>
                <c:pt idx="29">
                  <c:v>0.83333333333333337</c:v>
                </c:pt>
                <c:pt idx="30">
                  <c:v>0.80645161290322576</c:v>
                </c:pt>
                <c:pt idx="31">
                  <c:v>0.78125</c:v>
                </c:pt>
                <c:pt idx="32">
                  <c:v>0.75757575757575757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c(k7,n)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Sheet1!$H$2:$H$34</c:f>
              <c:numCache>
                <c:formatCode>General</c:formatCode>
                <c:ptCount val="33"/>
                <c:pt idx="0">
                  <c:v>49</c:v>
                </c:pt>
                <c:pt idx="1">
                  <c:v>24.5</c:v>
                </c:pt>
                <c:pt idx="2">
                  <c:v>16.333333333333332</c:v>
                </c:pt>
                <c:pt idx="3">
                  <c:v>12.25</c:v>
                </c:pt>
                <c:pt idx="4">
                  <c:v>9.8000000000000007</c:v>
                </c:pt>
                <c:pt idx="5">
                  <c:v>8.1666666666666661</c:v>
                </c:pt>
                <c:pt idx="6">
                  <c:v>7</c:v>
                </c:pt>
                <c:pt idx="7">
                  <c:v>6.125</c:v>
                </c:pt>
                <c:pt idx="8">
                  <c:v>5.4444444444444446</c:v>
                </c:pt>
                <c:pt idx="9">
                  <c:v>4.9000000000000004</c:v>
                </c:pt>
                <c:pt idx="10">
                  <c:v>4.4545454545454541</c:v>
                </c:pt>
                <c:pt idx="11">
                  <c:v>4.083333333333333</c:v>
                </c:pt>
                <c:pt idx="12">
                  <c:v>3.7692307692307692</c:v>
                </c:pt>
                <c:pt idx="13">
                  <c:v>3.5</c:v>
                </c:pt>
                <c:pt idx="14">
                  <c:v>3.2666666666666666</c:v>
                </c:pt>
                <c:pt idx="15">
                  <c:v>3.0625</c:v>
                </c:pt>
                <c:pt idx="16">
                  <c:v>2.8823529411764706</c:v>
                </c:pt>
                <c:pt idx="17">
                  <c:v>2.7222222222222223</c:v>
                </c:pt>
                <c:pt idx="18">
                  <c:v>2.5789473684210527</c:v>
                </c:pt>
                <c:pt idx="19">
                  <c:v>2.4500000000000002</c:v>
                </c:pt>
                <c:pt idx="20">
                  <c:v>2.3333333333333335</c:v>
                </c:pt>
                <c:pt idx="21">
                  <c:v>2.2272727272727271</c:v>
                </c:pt>
                <c:pt idx="22">
                  <c:v>2.1304347826086958</c:v>
                </c:pt>
                <c:pt idx="23">
                  <c:v>2.0416666666666665</c:v>
                </c:pt>
                <c:pt idx="24">
                  <c:v>1.96</c:v>
                </c:pt>
                <c:pt idx="25">
                  <c:v>1.8846153846153846</c:v>
                </c:pt>
                <c:pt idx="26">
                  <c:v>1.8148148148148149</c:v>
                </c:pt>
                <c:pt idx="27">
                  <c:v>1.75</c:v>
                </c:pt>
                <c:pt idx="28">
                  <c:v>1.6896551724137931</c:v>
                </c:pt>
                <c:pt idx="29">
                  <c:v>1.6333333333333333</c:v>
                </c:pt>
                <c:pt idx="30">
                  <c:v>1.5806451612903225</c:v>
                </c:pt>
                <c:pt idx="31">
                  <c:v>1.53125</c:v>
                </c:pt>
                <c:pt idx="32">
                  <c:v>1.4848484848484849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Sheet1!$I$1</c:f>
              <c:strCache>
                <c:ptCount val="1"/>
                <c:pt idx="0">
                  <c:v>c(k9,n)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Sheet1!$I$2:$I$34</c:f>
              <c:numCache>
                <c:formatCode>General</c:formatCode>
                <c:ptCount val="33"/>
                <c:pt idx="0">
                  <c:v>81</c:v>
                </c:pt>
                <c:pt idx="1">
                  <c:v>40.5</c:v>
                </c:pt>
                <c:pt idx="2">
                  <c:v>27</c:v>
                </c:pt>
                <c:pt idx="3">
                  <c:v>20.25</c:v>
                </c:pt>
                <c:pt idx="4">
                  <c:v>16.2</c:v>
                </c:pt>
                <c:pt idx="5">
                  <c:v>13.5</c:v>
                </c:pt>
                <c:pt idx="6">
                  <c:v>11.571428571428571</c:v>
                </c:pt>
                <c:pt idx="7">
                  <c:v>10.125</c:v>
                </c:pt>
                <c:pt idx="8">
                  <c:v>9</c:v>
                </c:pt>
                <c:pt idx="9">
                  <c:v>8.1</c:v>
                </c:pt>
                <c:pt idx="10">
                  <c:v>7.3636363636363633</c:v>
                </c:pt>
                <c:pt idx="11">
                  <c:v>6.75</c:v>
                </c:pt>
                <c:pt idx="12">
                  <c:v>6.2307692307692308</c:v>
                </c:pt>
                <c:pt idx="13">
                  <c:v>5.7857142857142856</c:v>
                </c:pt>
                <c:pt idx="14">
                  <c:v>5.4</c:v>
                </c:pt>
                <c:pt idx="15">
                  <c:v>5.0625</c:v>
                </c:pt>
                <c:pt idx="16">
                  <c:v>4.7647058823529411</c:v>
                </c:pt>
                <c:pt idx="17">
                  <c:v>4.5</c:v>
                </c:pt>
                <c:pt idx="18">
                  <c:v>4.2631578947368425</c:v>
                </c:pt>
                <c:pt idx="19">
                  <c:v>4.05</c:v>
                </c:pt>
                <c:pt idx="20">
                  <c:v>3.8571428571428572</c:v>
                </c:pt>
                <c:pt idx="21">
                  <c:v>3.6818181818181817</c:v>
                </c:pt>
                <c:pt idx="22">
                  <c:v>3.5217391304347827</c:v>
                </c:pt>
                <c:pt idx="23">
                  <c:v>3.375</c:v>
                </c:pt>
                <c:pt idx="24">
                  <c:v>3.24</c:v>
                </c:pt>
                <c:pt idx="25">
                  <c:v>3.1153846153846154</c:v>
                </c:pt>
                <c:pt idx="26">
                  <c:v>3</c:v>
                </c:pt>
                <c:pt idx="27">
                  <c:v>2.8928571428571428</c:v>
                </c:pt>
                <c:pt idx="28">
                  <c:v>2.7931034482758621</c:v>
                </c:pt>
                <c:pt idx="29">
                  <c:v>2.7</c:v>
                </c:pt>
                <c:pt idx="30">
                  <c:v>2.6129032258064515</c:v>
                </c:pt>
                <c:pt idx="31">
                  <c:v>2.53125</c:v>
                </c:pt>
                <c:pt idx="32">
                  <c:v>2.4545454545454546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4729296"/>
        <c:axId val="-2094720592"/>
      </c:scatterChart>
      <c:valAx>
        <c:axId val="-2094729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4720592"/>
        <c:crosses val="autoZero"/>
        <c:crossBetween val="midCat"/>
      </c:valAx>
      <c:valAx>
        <c:axId val="-209472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c(n)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4729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相比</a:t>
            </a:r>
            <a:r>
              <a:rPr lang="en-US" altLang="zh-CN"/>
              <a:t>multi</a:t>
            </a:r>
            <a:r>
              <a:rPr lang="zh-CN" altLang="en-US"/>
              <a:t>的访存优势对比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Sheet1!$AK$43:$AK$47</c:f>
              <c:strCache>
                <c:ptCount val="5"/>
                <c:pt idx="0">
                  <c:v>mult</c:v>
                </c:pt>
                <c:pt idx="1">
                  <c:v>mult+regiter</c:v>
                </c:pt>
                <c:pt idx="2">
                  <c:v>unroll4</c:v>
                </c:pt>
                <c:pt idx="3">
                  <c:v>SIMD256</c:v>
                </c:pt>
                <c:pt idx="4">
                  <c:v>SIMD256+unroll4</c:v>
                </c:pt>
              </c:strCache>
            </c:strRef>
          </c:cat>
          <c:val>
            <c:numRef>
              <c:f>Sheet1!$AL$43:$AL$47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3.2</c:v>
                </c:pt>
                <c:pt idx="3">
                  <c:v>8</c:v>
                </c:pt>
                <c:pt idx="4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94706992"/>
        <c:axId val="-2094692848"/>
      </c:barChart>
      <c:catAx>
        <c:axId val="-2094706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4692848"/>
        <c:crosses val="autoZero"/>
        <c:auto val="1"/>
        <c:lblAlgn val="ctr"/>
        <c:lblOffset val="100"/>
        <c:noMultiLvlLbl val="0"/>
      </c:catAx>
      <c:valAx>
        <c:axId val="-209469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470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9A2F-B6E2-42F9-AA41-51597D7F7AE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E7C-8572-4A10-AF27-372B42A3C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2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01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</a:t>
            </a:r>
            <a:r>
              <a:rPr lang="zh-CN" altLang="en-US" dirty="0" smtClean="0"/>
              <a:t>矩阵的访存总数在</a:t>
            </a:r>
            <a:r>
              <a:rPr lang="en-US" altLang="zh-CN" dirty="0" smtClean="0"/>
              <a:t>SIMD256</a:t>
            </a:r>
            <a:r>
              <a:rPr lang="zh-CN" altLang="en-US" dirty="0" smtClean="0"/>
              <a:t>的基础上再复用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4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8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8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归一化之后，通过卷积计算出来的模板中心像素被限制到了</a:t>
            </a:r>
            <a:r>
              <a:rPr lang="en-US" altLang="zh-CN" sz="1200" dirty="0" smtClean="0"/>
              <a:t>0-255</a:t>
            </a:r>
            <a:r>
              <a:rPr lang="zh-CN" altLang="en-US" sz="1200" dirty="0" smtClean="0"/>
              <a:t>的灰度区间中。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假若某一邻域内所有像素的灰度值为</a:t>
            </a:r>
            <a:r>
              <a:rPr lang="en-US" altLang="zh-CN" sz="1200" dirty="0" smtClean="0"/>
              <a:t>255</a:t>
            </a:r>
            <a:r>
              <a:rPr lang="zh-CN" altLang="en-US" sz="1200" dirty="0" smtClean="0"/>
              <a:t>，利用该模板进行卷积之后，求得的模板中心像素灰度值仍然为</a:t>
            </a:r>
            <a:r>
              <a:rPr lang="en-US" altLang="zh-CN" sz="1200" dirty="0" smtClean="0"/>
              <a:t>255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假若计算出来的高斯模板参数之和小于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，那么通过该模板进行卷积之后，模板中心像素的灰度值将小于</a:t>
            </a:r>
            <a:r>
              <a:rPr lang="en-US" altLang="zh-CN" sz="1200" dirty="0" smtClean="0"/>
              <a:t>255</a:t>
            </a:r>
            <a:r>
              <a:rPr lang="zh-CN" altLang="en-US" sz="1200" dirty="0" smtClean="0"/>
              <a:t>，偏离了实际的灰度值，产生了误差。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1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优点：</a:t>
            </a:r>
            <a:r>
              <a:rPr lang="zh-CN" altLang="en-US" sz="1200" dirty="0" smtClean="0"/>
              <a:t>从参数量和运算量来看，两者并无不同，但是转化为矩阵后，</a:t>
            </a:r>
            <a:endParaRPr lang="en-US" altLang="zh-CN" sz="1200" dirty="0" smtClean="0"/>
          </a:p>
          <a:p>
            <a:r>
              <a:rPr lang="zh-CN" altLang="en-US" sz="1200" dirty="0" smtClean="0"/>
              <a:t>运算时需要的数据被存放在连续的内存上，访问速度大大加快，</a:t>
            </a:r>
            <a:endParaRPr lang="en-US" altLang="zh-CN" sz="1200" dirty="0" smtClean="0"/>
          </a:p>
          <a:p>
            <a:r>
              <a:rPr lang="zh-CN" altLang="en-US" sz="1200" dirty="0" smtClean="0"/>
              <a:t>同时，矩阵乘法有许多高效实现方法，比如</a:t>
            </a:r>
            <a:r>
              <a:rPr lang="en-US" altLang="zh-CN" sz="1200" dirty="0" smtClean="0"/>
              <a:t>BLAS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MKL</a:t>
            </a:r>
            <a:r>
              <a:rPr lang="zh-CN" altLang="en-US" sz="1200" dirty="0" smtClean="0"/>
              <a:t>等。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b="1" dirty="0" smtClean="0"/>
              <a:t>缺点：</a:t>
            </a:r>
            <a:r>
              <a:rPr lang="zh-CN" altLang="en-US" sz="1200" dirty="0" smtClean="0"/>
              <a:t>空间换时间，占用更多内存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7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8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36.emf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47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37.gif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64.emf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65.emf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60.png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67.emf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6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techs=AVX" TargetMode="External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0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67.emf"/><Relationship Id="rId21" Type="http://schemas.openxmlformats.org/officeDocument/2006/relationships/image" Target="../media/image70.emf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19.png"/><Relationship Id="rId5" Type="http://schemas.openxmlformats.org/officeDocument/2006/relationships/image" Target="../media/image1130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71.emf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71.emf"/><Relationship Id="rId21" Type="http://schemas.openxmlformats.org/officeDocument/2006/relationships/image" Target="../media/image13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72.emf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72.emf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168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9.png"/><Relationship Id="rId26" Type="http://schemas.openxmlformats.org/officeDocument/2006/relationships/image" Target="../media/image1680.png"/><Relationship Id="rId21" Type="http://schemas.openxmlformats.org/officeDocument/2006/relationships/image" Target="../media/image850.png"/><Relationship Id="rId17" Type="http://schemas.openxmlformats.org/officeDocument/2006/relationships/image" Target="../media/image225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24.png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9.png"/><Relationship Id="rId24" Type="http://schemas.openxmlformats.org/officeDocument/2006/relationships/image" Target="../media/image1310.png"/><Relationship Id="rId15" Type="http://schemas.openxmlformats.org/officeDocument/2006/relationships/image" Target="../media/image223.png"/><Relationship Id="rId23" Type="http://schemas.openxmlformats.org/officeDocument/2006/relationships/image" Target="../media/image130.png"/><Relationship Id="rId28" Type="http://schemas.openxmlformats.org/officeDocument/2006/relationships/image" Target="../media/image210.png"/><Relationship Id="rId19" Type="http://schemas.openxmlformats.org/officeDocument/2006/relationships/image" Target="../media/image72.emf"/><Relationship Id="rId22" Type="http://schemas.openxmlformats.org/officeDocument/2006/relationships/image" Target="../media/image930.png"/><Relationship Id="rId27" Type="http://schemas.openxmlformats.org/officeDocument/2006/relationships/image" Target="../media/image1690.png"/><Relationship Id="rId30" Type="http://schemas.openxmlformats.org/officeDocument/2006/relationships/image" Target="../media/image2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JinC/Fast-Convolution-with-SIMD-and-GEMM/tree/main/Rowfirst_Matrix_and_GEMM_SIMD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hyperlink" Target="https://www.cnblogs.com/bingdaocaihong/p/7007346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1.2524.pdf" TargetMode="External"/><Relationship Id="rId2" Type="http://schemas.openxmlformats.org/officeDocument/2006/relationships/hyperlink" Target="https://www.cnblogs.com/alexanderkun/p/6128058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60.png"/><Relationship Id="rId4" Type="http://schemas.openxmlformats.org/officeDocument/2006/relationships/image" Target="../media/image22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26" Type="http://schemas.openxmlformats.org/officeDocument/2006/relationships/image" Target="../media/image58.png"/><Relationship Id="rId3" Type="http://schemas.openxmlformats.org/officeDocument/2006/relationships/image" Target="../media/image13.emf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6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51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1910.png"/><Relationship Id="rId23" Type="http://schemas.openxmlformats.org/officeDocument/2006/relationships/image" Target="../media/image16.emf"/><Relationship Id="rId28" Type="http://schemas.openxmlformats.org/officeDocument/2006/relationships/image" Target="../media/image17.emf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31" Type="http://schemas.openxmlformats.org/officeDocument/2006/relationships/image" Target="../media/image5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15.emf"/><Relationship Id="rId22" Type="http://schemas.openxmlformats.org/officeDocument/2006/relationships/image" Target="../media/image54.png"/><Relationship Id="rId27" Type="http://schemas.openxmlformats.org/officeDocument/2006/relationships/image" Target="../media/image49.png"/><Relationship Id="rId30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iongnima/article/details/69736844" TargetMode="External"/><Relationship Id="rId2" Type="http://schemas.openxmlformats.org/officeDocument/2006/relationships/hyperlink" Target="https://blog.csdn.net/zhanghenan123/article/details/8198482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的快速卷积及其在高斯模糊中的应用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汇报人：金闳奇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0600" y="4085292"/>
            <a:ext cx="88910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名词解释：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Instruction Multiple Data </a:t>
            </a:r>
            <a:r>
              <a:rPr lang="zh-CN" altLang="en-US" dirty="0" smtClean="0"/>
              <a:t>单指令多数据技术，同时对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+-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GEMM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General Matrix Multiplication </a:t>
            </a:r>
            <a:r>
              <a:rPr lang="zh-CN" altLang="en-US" dirty="0" smtClean="0"/>
              <a:t>通用矩阵相乘的优化算法，</a:t>
            </a:r>
            <a:r>
              <a:rPr lang="en-US" altLang="zh-CN" dirty="0" smtClean="0"/>
              <a:t>A*B=C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高斯</a:t>
            </a:r>
            <a:r>
              <a:rPr lang="zh-CN" altLang="en-US" dirty="0" smtClean="0"/>
              <a:t>模糊：高斯核在图像上做滑动乘积求和的卷积运算，使图像产生模糊效果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0600" y="6073040"/>
            <a:ext cx="840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项目源码：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矩阵相乘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852925" cy="20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516624" y="4355847"/>
                <a:ext cx="276444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24" y="4355847"/>
                <a:ext cx="2764444" cy="11311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85" y="1365933"/>
            <a:ext cx="4859609" cy="242980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64721" y="3665635"/>
            <a:ext cx="4929243" cy="25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15" y="1753960"/>
            <a:ext cx="5249146" cy="50490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:multi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765645" y="2426400"/>
                <a:ext cx="177670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45" y="2426400"/>
                <a:ext cx="1776705" cy="8714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924869" y="3445950"/>
                <a:ext cx="7314182" cy="1294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multi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69" y="3445950"/>
                <a:ext cx="7314182" cy="1294329"/>
              </a:xfrm>
              <a:prstGeom prst="rect">
                <a:avLst/>
              </a:prstGeom>
              <a:blipFill rotWithShape="0">
                <a:blip r:embed="rId4"/>
                <a:stretch>
                  <a:fillRect l="-750"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47" idx="2"/>
            <a:endCxn id="50" idx="0"/>
          </p:cNvCxnSpPr>
          <p:nvPr/>
        </p:nvCxnSpPr>
        <p:spPr>
          <a:xfrm>
            <a:off x="8581960" y="4740279"/>
            <a:ext cx="0" cy="18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581345" y="4921649"/>
            <a:ext cx="200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中的每个元素要读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次</a:t>
            </a:r>
            <a:endParaRPr lang="zh-CN" altLang="en-US" sz="12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9636097" y="4695086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826376" y="5201364"/>
            <a:ext cx="199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</a:t>
            </a:r>
            <a:r>
              <a:rPr lang="zh-CN" altLang="en-US" sz="1200" dirty="0" smtClean="0"/>
              <a:t>中的每个元素要读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次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816504" y="469508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011163" y="5481079"/>
            <a:ext cx="258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</a:t>
            </a:r>
            <a:r>
              <a:rPr lang="zh-CN" altLang="en-US" sz="1200" dirty="0" smtClean="0"/>
              <a:t>中的每个元素要读</a:t>
            </a:r>
            <a:r>
              <a:rPr lang="en-US" altLang="zh-CN" sz="1200" dirty="0"/>
              <a:t>K</a:t>
            </a:r>
            <a:r>
              <a:rPr lang="zh-CN" altLang="en-US" sz="1200" dirty="0" smtClean="0"/>
              <a:t>次和写</a:t>
            </a:r>
            <a:r>
              <a:rPr lang="en-US" altLang="zh-CN" sz="1200" dirty="0" smtClean="0"/>
              <a:t>K</a:t>
            </a:r>
            <a:r>
              <a:rPr lang="zh-CN" altLang="en-US" sz="1200" dirty="0" smtClean="0"/>
              <a:t>次</a:t>
            </a:r>
            <a:endParaRPr lang="zh-CN" altLang="en-US" sz="12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28" y="0"/>
            <a:ext cx="4225699" cy="2112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72374" y="2862128"/>
                <a:ext cx="173970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4" y="2862128"/>
                <a:ext cx="1739707" cy="391646"/>
              </a:xfrm>
              <a:prstGeom prst="rect">
                <a:avLst/>
              </a:prstGeom>
              <a:blipFill rotWithShape="0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420817" y="37592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420817" y="44739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420817" y="51986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150356" y="422281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150356" y="49328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150356" y="56916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1" name="图片 20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3" y="1224840"/>
            <a:ext cx="4188602" cy="55254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multi+register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91177" y="3005807"/>
                <a:ext cx="7715189" cy="1294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multi+register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77" y="3005807"/>
                <a:ext cx="7715189" cy="1294329"/>
              </a:xfrm>
              <a:prstGeom prst="rect">
                <a:avLst/>
              </a:prstGeom>
              <a:blipFill rotWithShape="0">
                <a:blip r:embed="rId3"/>
                <a:stretch>
                  <a:fillRect l="-632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185437" y="4491825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zh-CN" altLang="en-US" sz="1400" dirty="0" smtClean="0"/>
              <a:t>中的每个元素要读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8245287" y="4816359"/>
            <a:ext cx="205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r>
              <a:rPr lang="zh-CN" altLang="en-US" sz="1400" dirty="0" smtClean="0"/>
              <a:t>中的每个元素要读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624504" y="5241596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zh-CN" altLang="en-US" sz="1400" dirty="0" smtClean="0"/>
              <a:t>中的每个元素要写</a:t>
            </a:r>
            <a:r>
              <a:rPr lang="en-US" altLang="zh-CN" sz="1400" dirty="0"/>
              <a:t>1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145288" y="4253212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201173" y="431008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46756" y="4247157"/>
            <a:ext cx="14266" cy="99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6075" y="2436517"/>
                <a:ext cx="194803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m:t>temp</m:t>
                      </m:r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5" y="2436517"/>
                <a:ext cx="1948034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11866" y="3858420"/>
                <a:ext cx="133728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←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m:t>temp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6" y="3858420"/>
                <a:ext cx="1337289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151527" y="3089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51527" y="48631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41735" y="55236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16456" y="34318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109915" y="52415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109915" y="5892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5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的缓存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和内存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94834" y="1487488"/>
            <a:ext cx="10609741" cy="5194900"/>
            <a:chOff x="213834" y="1487488"/>
            <a:chExt cx="10609741" cy="51949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9474" y="2063890"/>
              <a:ext cx="9174101" cy="329938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904481" y="3434436"/>
              <a:ext cx="619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CPU</a:t>
              </a:r>
              <a:endParaRPr lang="zh-CN" altLang="en-US" sz="20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62375" y="297815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256K</a:t>
              </a:r>
              <a:endParaRPr lang="zh-CN" altLang="en-US" sz="16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44603" y="2824261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1M</a:t>
              </a:r>
              <a:endParaRPr lang="zh-CN" altLang="en-US" sz="16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35178" y="2670372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</a:t>
              </a:r>
              <a:r>
                <a:rPr lang="en-US" altLang="zh-CN" sz="1600" dirty="0" smtClean="0"/>
                <a:t>M</a:t>
              </a:r>
              <a:endParaRPr lang="zh-CN" altLang="en-US" sz="16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16428" y="2378968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16G</a:t>
              </a:r>
              <a:endParaRPr lang="zh-CN" altLang="en-US" sz="1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38518" y="3437213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L1</a:t>
              </a:r>
              <a:endParaRPr lang="zh-CN" alt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75061" y="3433042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L2</a:t>
              </a:r>
              <a:endParaRPr lang="zh-CN" altLang="en-US" sz="2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86224" y="3433042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L3</a:t>
              </a:r>
              <a:endParaRPr lang="zh-CN" altLang="en-US" sz="2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98398" y="4631406"/>
              <a:ext cx="12998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缓存</a:t>
              </a:r>
              <a:r>
                <a:rPr lang="en-US" altLang="zh-CN" sz="2000" dirty="0" smtClean="0"/>
                <a:t>cache</a:t>
              </a:r>
              <a:endParaRPr lang="zh-CN" altLang="en-US" sz="2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11982" y="459628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内存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709576" y="335850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外存</a:t>
              </a:r>
              <a:endParaRPr lang="zh-CN" altLang="en-US" sz="2000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267075" y="1721683"/>
              <a:ext cx="7267575" cy="247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86224" y="14874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读取速度</a:t>
              </a:r>
              <a:endParaRPr lang="zh-CN" altLang="en-US" sz="2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67075" y="162940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高</a:t>
              </a:r>
              <a:endParaRPr lang="zh-CN" altLang="en-US" sz="2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48158" y="163180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低</a:t>
              </a: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845544" y="3417029"/>
              <a:ext cx="421531" cy="247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514939" y="3493883"/>
              <a:ext cx="421531" cy="247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829943" y="3493883"/>
              <a:ext cx="421531" cy="247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234771" y="2824260"/>
                  <a:ext cx="1708353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 smtClean="0"/>
                    <a:t>栈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a14:m>
                  <a:endParaRPr lang="en-US" altLang="zh-CN" sz="1200" dirty="0" smtClean="0"/>
                </a:p>
                <a:p>
                  <a:endParaRPr lang="en-US" altLang="zh-CN" sz="1200" dirty="0"/>
                </a:p>
                <a:p>
                  <a:r>
                    <a:rPr lang="zh-CN" altLang="en-US" sz="1200" dirty="0" smtClean="0"/>
                    <a:t>堆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zh-CN" altLang="en-US" sz="1200" dirty="0" smtClean="0"/>
                    <a:t>（</a:t>
                  </a:r>
                  <a:r>
                    <a:rPr lang="en-US" altLang="zh-CN" sz="1200" dirty="0" smtClean="0"/>
                    <a:t>new</a:t>
                  </a:r>
                  <a:r>
                    <a:rPr lang="zh-CN" altLang="en-US" sz="1200" dirty="0" smtClean="0"/>
                    <a:t>或者</a:t>
                  </a:r>
                  <a:r>
                    <a:rPr lang="en-US" altLang="zh-CN" sz="1200" dirty="0" err="1" smtClean="0"/>
                    <a:t>malloc</a:t>
                  </a:r>
                  <a:r>
                    <a:rPr lang="zh-CN" altLang="en-US" sz="1200" dirty="0" smtClean="0"/>
                    <a:t>）</a:t>
                  </a:r>
                  <a:endParaRPr lang="en-US" altLang="zh-CN" sz="1200" dirty="0" smtClean="0"/>
                </a:p>
                <a:p>
                  <a:endParaRPr lang="en-US" altLang="zh-CN" sz="1200" dirty="0"/>
                </a:p>
                <a:p>
                  <a:r>
                    <a:rPr lang="zh-CN" altLang="en-US" sz="1200" dirty="0" smtClean="0"/>
                    <a:t>全局</a:t>
                  </a:r>
                  <a:r>
                    <a:rPr lang="en-US" altLang="zh-CN" sz="1200" dirty="0" smtClean="0"/>
                    <a:t>/</a:t>
                  </a:r>
                  <a:r>
                    <a:rPr lang="zh-CN" altLang="en-US" sz="1200" dirty="0" smtClean="0"/>
                    <a:t>静态</a:t>
                  </a:r>
                  <a:endParaRPr lang="en-US" altLang="zh-CN" sz="1200" dirty="0" smtClean="0"/>
                </a:p>
                <a:p>
                  <a:endParaRPr lang="en-US" altLang="zh-CN" sz="1200" dirty="0"/>
                </a:p>
                <a:p>
                  <a:r>
                    <a:rPr lang="zh-CN" altLang="en-US" sz="1200" dirty="0" smtClean="0"/>
                    <a:t>常量</a:t>
                  </a:r>
                  <a:endParaRPr lang="en-US" altLang="zh-CN" sz="1200" dirty="0" smtClean="0"/>
                </a:p>
                <a:p>
                  <a:endParaRPr lang="en-US" altLang="zh-CN" sz="1200" dirty="0"/>
                </a:p>
                <a:p>
                  <a:r>
                    <a:rPr lang="zh-CN" altLang="en-US" sz="1200" dirty="0" smtClean="0"/>
                    <a:t>代码段</a:t>
                  </a:r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4771" y="2824260"/>
                  <a:ext cx="1708353" cy="17543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47"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/>
            <p:nvPr/>
          </p:nvCxnSpPr>
          <p:spPr>
            <a:xfrm flipV="1">
              <a:off x="7135092" y="2814480"/>
              <a:ext cx="0" cy="162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6874994" y="34268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地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址</a:t>
              </a:r>
              <a:endParaRPr lang="zh-CN" altLang="en-US" sz="12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66313" y="438368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低</a:t>
              </a:r>
              <a:endParaRPr lang="en-US" altLang="zh-CN" sz="1200" dirty="0" smtClean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68411" y="265186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高</a:t>
              </a:r>
              <a:endParaRPr lang="en-US" altLang="zh-CN" sz="1200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649474" y="5607396"/>
                  <a:ext cx="39346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B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C</m:t>
                        </m:r>
                        <m:r>
                          <m:rPr>
                            <m:nor/>
                          </m:rPr>
                          <a:rPr lang="zh-CN" altLang="en-US" sz="2000" dirty="0"/>
                          <m:t>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1024×1024×8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474" y="5607396"/>
                  <a:ext cx="3934603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/>
            <p:cNvSpPr txBox="1"/>
            <p:nvPr/>
          </p:nvSpPr>
          <p:spPr>
            <a:xfrm>
              <a:off x="1650190" y="6146249"/>
              <a:ext cx="3558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double</a:t>
              </a:r>
              <a:r>
                <a:rPr lang="zh-CN" altLang="en-US" sz="2000" dirty="0" smtClean="0"/>
                <a:t>数据类型：</a:t>
              </a:r>
              <a:r>
                <a:rPr lang="en-US" altLang="zh-CN" sz="2000" dirty="0" smtClean="0"/>
                <a:t>8Bytes=64bit</a:t>
              </a:r>
              <a:endParaRPr lang="zh-CN" altLang="en-US" sz="2000" dirty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7624" y="5394388"/>
              <a:ext cx="1289438" cy="128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800673" y="5141842"/>
                  <a:ext cx="8130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673" y="5141842"/>
                  <a:ext cx="813043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 rot="16200000">
                  <a:off x="6134517" y="5863375"/>
                  <a:ext cx="8130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134517" y="5863375"/>
                  <a:ext cx="813043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/>
            <p:cNvSpPr txBox="1"/>
            <p:nvPr/>
          </p:nvSpPr>
          <p:spPr>
            <a:xfrm>
              <a:off x="213834" y="4184946"/>
              <a:ext cx="27443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intel x86</a:t>
              </a:r>
              <a:r>
                <a:rPr lang="zh-CN" altLang="en-US" sz="2000" dirty="0" smtClean="0"/>
                <a:t>架构，</a:t>
              </a:r>
              <a:r>
                <a:rPr lang="en-US" altLang="zh-CN" sz="2000" dirty="0" smtClean="0"/>
                <a:t>3</a:t>
              </a:r>
              <a:r>
                <a:rPr lang="zh-CN" altLang="en-US" sz="2000" dirty="0" smtClean="0"/>
                <a:t>级缓存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2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640380" y="2441990"/>
            <a:ext cx="4172095" cy="3995943"/>
            <a:chOff x="403002" y="1655274"/>
            <a:chExt cx="4172095" cy="3995943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002" y="1655274"/>
              <a:ext cx="4172095" cy="39959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749343" y="2470483"/>
                  <a:ext cx="1739707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43" y="2470483"/>
                  <a:ext cx="1739707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/>
            <p:cNvSpPr txBox="1"/>
            <p:nvPr/>
          </p:nvSpPr>
          <p:spPr>
            <a:xfrm>
              <a:off x="2340611" y="318921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40611" y="378294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40611" y="434067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85450" y="355854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85450" y="418256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85450" y="471875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91" y="3644988"/>
            <a:ext cx="5481482" cy="2792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8201" y="1525129"/>
                <a:ext cx="2363724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[3][3]</m:t>
                      </m:r>
                      <m:r>
                        <m:rPr>
                          <m:nor/>
                        </m:rPr>
                        <a:rPr lang="en-US" altLang="zh-CN" sz="2000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525129"/>
                <a:ext cx="2363724" cy="906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8200" y="2558119"/>
                <a:ext cx="63190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 smtClean="0"/>
                      <m:t>行优先存储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1 2 3 4 5 6 7 8 9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 比如，</a:t>
                </a:r>
                <a:r>
                  <a:rPr lang="en-US" altLang="zh-CN" sz="2000" dirty="0" smtClean="0"/>
                  <a:t>C++</a:t>
                </a:r>
                <a:r>
                  <a:rPr lang="zh-CN" altLang="en-US" sz="2000" dirty="0" smtClean="0"/>
                  <a:t>中的二维数组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8119"/>
                <a:ext cx="6319059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83" t="-13846" r="-483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1" y="3208418"/>
                <a:ext cx="35664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sz="2000" dirty="0"/>
                      <m:t>优先存储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08418"/>
                <a:ext cx="3566489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855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726427" y="2467758"/>
            <a:ext cx="251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每读一次都要换行</a:t>
            </a:r>
            <a:r>
              <a:rPr lang="en-US" altLang="zh-CN" sz="1600" dirty="0" smtClean="0"/>
              <a:t>,</a:t>
            </a:r>
          </a:p>
          <a:p>
            <a:r>
              <a:rPr lang="zh-CN" altLang="en-US" sz="1600" dirty="0" smtClean="0"/>
              <a:t>将数据从内存加载到</a:t>
            </a:r>
            <a:r>
              <a:rPr lang="en-US" altLang="zh-CN" sz="1600" dirty="0" smtClean="0"/>
              <a:t>cache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289639" y="1609088"/>
            <a:ext cx="276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的命中率不高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40862" y="3276120"/>
            <a:ext cx="366714" cy="4161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3" idx="6"/>
          </p:cNvCxnSpPr>
          <p:nvPr/>
        </p:nvCxnSpPr>
        <p:spPr>
          <a:xfrm flipV="1">
            <a:off x="9607576" y="3087232"/>
            <a:ext cx="465193" cy="396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下箭头 38"/>
          <p:cNvSpPr/>
          <p:nvPr/>
        </p:nvSpPr>
        <p:spPr>
          <a:xfrm rot="10800000">
            <a:off x="10563257" y="2097051"/>
            <a:ext cx="217945" cy="305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9518" y="1589088"/>
            <a:ext cx="5156200" cy="4869769"/>
            <a:chOff x="696304" y="1982608"/>
            <a:chExt cx="4753525" cy="45528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04" y="1982608"/>
              <a:ext cx="4753525" cy="45528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1313197" y="2961924"/>
                  <a:ext cx="1739707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197" y="2961924"/>
                  <a:ext cx="1739707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/>
            <p:cNvSpPr txBox="1"/>
            <p:nvPr/>
          </p:nvSpPr>
          <p:spPr>
            <a:xfrm>
              <a:off x="2890785" y="386913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90785" y="44628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90785" y="502059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41406" y="415871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65529" y="481629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65529" y="549471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957185" y="2174774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</a:t>
            </a:r>
            <a:r>
              <a:rPr lang="zh-CN" altLang="en-US" sz="1600" dirty="0"/>
              <a:t>不用频繁换行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369843" y="2103869"/>
            <a:ext cx="276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的命中率</a:t>
            </a:r>
            <a:r>
              <a:rPr lang="zh-CN" altLang="en-US" sz="2400" b="1" dirty="0">
                <a:solidFill>
                  <a:srgbClr val="FF0000"/>
                </a:solidFill>
              </a:rPr>
              <a:t>较高</a:t>
            </a:r>
          </a:p>
        </p:txBody>
      </p:sp>
      <p:sp>
        <p:nvSpPr>
          <p:cNvPr id="39" name="椭圆 38"/>
          <p:cNvSpPr/>
          <p:nvPr/>
        </p:nvSpPr>
        <p:spPr>
          <a:xfrm>
            <a:off x="2711876" y="2685520"/>
            <a:ext cx="366714" cy="4161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9" idx="6"/>
          </p:cNvCxnSpPr>
          <p:nvPr/>
        </p:nvCxnSpPr>
        <p:spPr>
          <a:xfrm flipV="1">
            <a:off x="3078590" y="2392838"/>
            <a:ext cx="878595" cy="500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箭头 40"/>
          <p:cNvSpPr/>
          <p:nvPr/>
        </p:nvSpPr>
        <p:spPr>
          <a:xfrm rot="16200000">
            <a:off x="5622458" y="2080133"/>
            <a:ext cx="466370" cy="527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718" y="2893600"/>
            <a:ext cx="5882221" cy="29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71" y="2330291"/>
            <a:ext cx="9896829" cy="396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120557" y="43151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794564" y="1958642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9413727" y="42956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10159764" y="3503329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3360070" y="3327140"/>
            <a:ext cx="414776" cy="285746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0800000" flipH="1">
            <a:off x="6279653" y="2667882"/>
            <a:ext cx="317348" cy="3273845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blipFill rotWithShape="0">
                <a:blip r:embed="rId1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blipFill rotWithShape="0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0557" y="1836798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循环展开，</a:t>
            </a:r>
            <a:r>
              <a:rPr lang="en-US" altLang="zh-CN" dirty="0" smtClean="0"/>
              <a:t>unroll=4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34836" y="1884861"/>
            <a:ext cx="6576929" cy="2921619"/>
            <a:chOff x="5211436" y="4920287"/>
            <a:chExt cx="6576929" cy="2921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5211436" y="4920287"/>
                  <a:ext cx="6576929" cy="1667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000" dirty="0" smtClean="0"/>
                    <a:t>unroll </a:t>
                  </a:r>
                  <a:r>
                    <a:rPr lang="en-US" altLang="zh-CN" sz="2000" dirty="0"/>
                    <a:t>1x4</a:t>
                  </a:r>
                  <a:r>
                    <a:rPr lang="zh-CN" alt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endPara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总计算量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</m:oMath>
                  </a14:m>
                  <a:r>
                    <a:rPr lang="en-US" altLang="zh-CN" sz="2000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访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存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总数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𝐾𝑁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=5/4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dirty="0" smtClean="0"/>
                    <a:t> 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436" y="4920287"/>
                  <a:ext cx="6576929" cy="16675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/>
            <p:cNvSpPr txBox="1"/>
            <p:nvPr/>
          </p:nvSpPr>
          <p:spPr>
            <a:xfrm>
              <a:off x="6223142" y="6559312"/>
              <a:ext cx="1996059" cy="378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/>
                <a:t>A</a:t>
              </a:r>
              <a:r>
                <a:rPr lang="zh-CN" altLang="en-US" sz="1400" dirty="0" smtClean="0"/>
                <a:t>中的每个元素复用</a:t>
              </a:r>
              <a:r>
                <a:rPr lang="en-US" altLang="zh-CN" sz="1400" dirty="0" smtClean="0"/>
                <a:t>4</a:t>
              </a:r>
              <a:r>
                <a:rPr lang="zh-CN" altLang="en-US" sz="1400" dirty="0" smtClean="0"/>
                <a:t>次</a:t>
              </a:r>
              <a:endParaRPr lang="zh-CN" altLang="en-US" sz="14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76519" y="6965868"/>
              <a:ext cx="21001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/>
                <a:t>B</a:t>
              </a:r>
              <a:r>
                <a:rPr lang="zh-CN" altLang="en-US" sz="1400" dirty="0" smtClean="0"/>
                <a:t>中的每个元素要读</a:t>
              </a:r>
              <a:r>
                <a:rPr lang="en-US" altLang="zh-CN" sz="1400" dirty="0" smtClean="0"/>
                <a:t>M</a:t>
              </a:r>
              <a:r>
                <a:rPr lang="zh-CN" altLang="en-US" sz="1400" dirty="0" smtClean="0"/>
                <a:t>次</a:t>
              </a:r>
              <a:endParaRPr lang="zh-CN" altLang="en-US" sz="14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75030" y="7463276"/>
              <a:ext cx="1988045" cy="378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C</a:t>
              </a:r>
              <a:r>
                <a:rPr lang="zh-CN" altLang="en-US" sz="1400" dirty="0" smtClean="0"/>
                <a:t>中的每个元素要写</a:t>
              </a:r>
              <a:r>
                <a:rPr lang="en-US" altLang="zh-CN" sz="1400" dirty="0"/>
                <a:t>1</a:t>
              </a:r>
              <a:r>
                <a:rPr lang="zh-CN" altLang="en-US" sz="1400" dirty="0" smtClean="0"/>
                <a:t>次</a:t>
              </a:r>
              <a:endParaRPr lang="zh-CN" altLang="en-US" sz="1400" dirty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7182993" y="6415557"/>
              <a:ext cx="0" cy="23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8394812" y="6344174"/>
              <a:ext cx="7810" cy="621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9348600" y="6437453"/>
              <a:ext cx="358460" cy="1025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100609" y="5364309"/>
            <a:ext cx="7298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优点：减少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矩阵频繁换行带来的损失（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次计算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个再换行）；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减少对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矩阵的访问次数（每个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元素复用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次）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1083" name="组合 1082"/>
          <p:cNvGrpSpPr/>
          <p:nvPr/>
        </p:nvGrpSpPr>
        <p:grpSpPr>
          <a:xfrm>
            <a:off x="7801250" y="0"/>
            <a:ext cx="4444724" cy="6943859"/>
            <a:chOff x="7747276" y="-55212"/>
            <a:chExt cx="4444724" cy="6943859"/>
          </a:xfrm>
        </p:grpSpPr>
        <p:pic>
          <p:nvPicPr>
            <p:cNvPr id="1082" name="图片 10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7276" y="-55212"/>
              <a:ext cx="4444724" cy="69438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8320139" y="1061129"/>
                  <a:ext cx="2062675" cy="15753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𝑎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0=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新宋体" panose="02010609030101010101" pitchFamily="49" charset="-122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t</m:t>
                      </m:r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0+=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𝑎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0⋅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endPara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t</m:t>
                      </m:r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1+=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𝑎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0⋅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宋体" panose="0201060903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宋体" panose="02010609030101010101" pitchFamily="49" charset="-122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宋体" panose="02010609030101010101" pitchFamily="49" charset="-122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   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t</m:t>
                      </m:r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2+=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𝑎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0⋅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+2)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t</m:t>
                      </m:r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3+=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𝑎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0⋅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+3)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39" y="1061129"/>
                  <a:ext cx="2062675" cy="15753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8647969" y="3308748"/>
                  <a:ext cx="1335001" cy="1579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0</m:t>
                        </m:r>
                      </m:oMath>
                    </m:oMathPara>
                  </a14:m>
                  <a:endPara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+1)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1</m:t>
                        </m:r>
                      </m:oMath>
                    </m:oMathPara>
                  </a14:m>
                  <a:endPara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+2)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2</m:t>
                        </m:r>
                      </m:oMath>
                    </m:oMathPara>
                  </a14:m>
                  <a:endPara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+3)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𝑡</m:t>
                      </m:r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3</m:t>
                      </m:r>
                    </m:oMath>
                  </a14:m>
                  <a:r>
                    <a:rPr lang="en-US" altLang="zh-CN" i="1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新宋体" panose="02010609030101010101" pitchFamily="49" charset="-122"/>
                    </a:rPr>
                    <a:t>	</a:t>
                  </a:r>
                  <a:endPara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969" y="3308748"/>
                  <a:ext cx="1335001" cy="15796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/>
            <p:cNvSpPr txBox="1"/>
            <p:nvPr/>
          </p:nvSpPr>
          <p:spPr>
            <a:xfrm>
              <a:off x="10019067" y="26393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054689" y="536430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064869" y="58721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028478" y="297748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028478" y="564192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028478" y="612545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6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技术及上层抽象实现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694" y="1555787"/>
            <a:ext cx="62545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SIMD256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同时对</a:t>
            </a:r>
            <a:r>
              <a:rPr lang="en-US" altLang="zh-CN" sz="2000" dirty="0" smtClean="0"/>
              <a:t>256bit</a:t>
            </a:r>
            <a:r>
              <a:rPr lang="zh-CN" altLang="en-US" sz="2000" dirty="0" smtClean="0"/>
              <a:t>的数据进行读写或者运算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256 bit = 32 Bytes = 4 double = 8 float = 8 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51695" y="2531155"/>
            <a:ext cx="3821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烤面包：单指令多数据</a:t>
            </a:r>
            <a:r>
              <a:rPr lang="en-US" altLang="zh-CN" sz="2000" dirty="0" smtClean="0"/>
              <a:t>SIMD</a:t>
            </a:r>
            <a:r>
              <a:rPr lang="zh-CN" altLang="en-US" sz="2000" dirty="0" smtClean="0"/>
              <a:t>技术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51695" y="3436184"/>
            <a:ext cx="7125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具体实现（烤架）：</a:t>
            </a:r>
            <a:r>
              <a:rPr lang="en-US" altLang="zh-CN" sz="2000" dirty="0" smtClean="0"/>
              <a:t>intel x86</a:t>
            </a:r>
            <a:r>
              <a:rPr lang="zh-CN" altLang="en-US" sz="2000" dirty="0" smtClean="0"/>
              <a:t>架构的</a:t>
            </a:r>
            <a:r>
              <a:rPr lang="en-US" altLang="zh-CN" sz="2000" dirty="0" smtClean="0"/>
              <a:t>AVX2.0</a:t>
            </a:r>
            <a:r>
              <a:rPr lang="zh-CN" altLang="en-US" sz="2000" dirty="0" smtClean="0"/>
              <a:t>指令集支持</a:t>
            </a:r>
            <a:r>
              <a:rPr lang="en-US" altLang="zh-CN" sz="2000" dirty="0" smtClean="0"/>
              <a:t>SIMD256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51694" y="4341213"/>
            <a:ext cx="7740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上层抽象实现：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immintrin.h</a:t>
            </a:r>
            <a:r>
              <a:rPr lang="zh-CN" altLang="en-US" sz="2000" dirty="0" smtClean="0"/>
              <a:t>封装了支持</a:t>
            </a:r>
            <a:r>
              <a:rPr lang="en-US" altLang="zh-CN" sz="2000" dirty="0" smtClean="0"/>
              <a:t>AVX2.0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和数据类型</a:t>
            </a:r>
            <a:endParaRPr lang="zh-CN" altLang="en-US" sz="2000" dirty="0"/>
          </a:p>
        </p:txBody>
      </p:sp>
      <p:pic>
        <p:nvPicPr>
          <p:cNvPr id="2050" name="Picture 2" descr="https://timgsa.baidu.com/timg?image&amp;quality=80&amp;size=b9999_10000&amp;sec=1604746546027&amp;di=be4cf8969795c2718f075b5f5bb03006&amp;imgtype=0&amp;src=http%3A%2F%2Fdis.cssn.cn%2Fkgx%2Fggkg%2F201604%2FW020160405514349368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36" y="1449667"/>
            <a:ext cx="4247275" cy="238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571085" y="3045936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571084" y="3917667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8027037" y="4229061"/>
            <a:ext cx="425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数据类型：</a:t>
            </a:r>
            <a:r>
              <a:rPr lang="en-US" altLang="zh-CN" dirty="0" smtClean="0"/>
              <a:t>_m256d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_mm256_broadcast_sd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64bit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并填充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_mm256_load_pd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en-US" altLang="zh-CN" dirty="0" smtClean="0"/>
              <a:t>_mm256_store_pd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存放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zh-CN" altLang="en-US" dirty="0" smtClean="0"/>
              <a:t>运算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_mm256_add_pd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_mm256_mul_pd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779" y="5717406"/>
            <a:ext cx="73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https://software.intel.com/sites/landingpage/IntrinsicsGuide/#techs=</a:t>
            </a:r>
            <a:r>
              <a:rPr lang="zh-CN" altLang="en-US" sz="1400" dirty="0" smtClean="0">
                <a:hlinkClick r:id="rId3"/>
              </a:rPr>
              <a:t>AVX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67779" y="5432345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latin typeface="intel-clear"/>
              </a:rPr>
              <a:t>英特尔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® </a:t>
            </a:r>
            <a:r>
              <a:rPr lang="en-US" altLang="zh-CN" b="1" dirty="0" err="1">
                <a:solidFill>
                  <a:srgbClr val="555555"/>
                </a:solidFill>
                <a:latin typeface="intel-clear"/>
              </a:rPr>
              <a:t>Intrinsics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 Guide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7814779" y="4334259"/>
            <a:ext cx="277217" cy="21961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2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5228" y="1340877"/>
            <a:ext cx="6742031" cy="2921708"/>
            <a:chOff x="1040862" y="1690688"/>
            <a:chExt cx="9253647" cy="4455066"/>
          </a:xfrm>
        </p:grpSpPr>
        <p:grpSp>
          <p:nvGrpSpPr>
            <p:cNvPr id="15" name="组合 14"/>
            <p:cNvGrpSpPr/>
            <p:nvPr/>
          </p:nvGrpSpPr>
          <p:grpSpPr>
            <a:xfrm>
              <a:off x="1040862" y="1690688"/>
              <a:ext cx="9231527" cy="4455066"/>
              <a:chOff x="818082" y="1653814"/>
              <a:chExt cx="9231527" cy="445506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1138673" y="4039608"/>
                <a:ext cx="292996" cy="83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818082" y="3827426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082" y="3827426"/>
                    <a:ext cx="369478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左大括号 33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左大括号 35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18316" y="4431135"/>
                <a:ext cx="6044732" cy="1493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6" y="4431135"/>
                <a:ext cx="6044732" cy="1493358"/>
              </a:xfrm>
              <a:prstGeom prst="rect">
                <a:avLst/>
              </a:prstGeom>
              <a:blipFill rotWithShape="0">
                <a:blip r:embed="rId20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985881" y="6093043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zh-CN" altLang="en-US" sz="1400" dirty="0" smtClean="0"/>
              <a:t>中的每个元素复用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2145377" y="6466817"/>
            <a:ext cx="220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r>
              <a:rPr lang="zh-CN" altLang="en-US" sz="1400" dirty="0" smtClean="0"/>
              <a:t>中的最小元素变为</a:t>
            </a:r>
            <a:r>
              <a:rPr lang="en-US" altLang="zh-CN" sz="1400" dirty="0" smtClean="0"/>
              <a:t>1x4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530946" y="6325255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zh-CN" altLang="en-US" sz="1400" dirty="0" smtClean="0"/>
              <a:t>中的每个元素要读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次和写</a:t>
            </a:r>
            <a:r>
              <a:rPr lang="en-US" altLang="zh-CN" sz="1400" dirty="0"/>
              <a:t>1</a:t>
            </a:r>
            <a:r>
              <a:rPr lang="zh-CN" altLang="en-US" sz="1400" dirty="0" smtClean="0"/>
              <a:t>次</a:t>
            </a:r>
            <a:endParaRPr lang="en-US" altLang="zh-CN" sz="1400" dirty="0" smtClean="0"/>
          </a:p>
          <a:p>
            <a:r>
              <a:rPr lang="zh-CN" altLang="en-US" sz="1400" dirty="0" smtClean="0"/>
              <a:t>最小元素为</a:t>
            </a:r>
            <a:r>
              <a:rPr lang="en-US" altLang="zh-CN" sz="1400" dirty="0" smtClean="0"/>
              <a:t>1x4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921248" y="5848332"/>
            <a:ext cx="1" cy="28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088806" y="5924493"/>
            <a:ext cx="3807" cy="52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31692" y="5849957"/>
            <a:ext cx="1078513" cy="39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7624040" y="1080434"/>
            <a:ext cx="4567960" cy="5694160"/>
            <a:chOff x="7624040" y="1080434"/>
            <a:chExt cx="4472523" cy="531580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624040" y="1080434"/>
              <a:ext cx="4472523" cy="531580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80654" y="2624500"/>
              <a:ext cx="2541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a0=broacast(A+i*K+k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)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b0=load(B+k*N+j)</a:t>
              </a:r>
            </a:p>
            <a:p>
              <a:r>
                <a:rPr lang="en-US" altLang="zh-CN" sz="1400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c0=add(c0,mul(a0,b0</a:t>
              </a:r>
              <a:r>
                <a:rPr lang="en-US" altLang="zh-CN" sz="14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))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337956" y="2839943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c0=load(C+i*N+j)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002061" y="4143087"/>
              <a:ext cx="1710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store(C+i*N+j,c0)</a:t>
              </a:r>
              <a:endParaRPr lang="zh-CN" altLang="en-US" sz="1400" dirty="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437735" y="365949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439068" y="4780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437735" y="5479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8577844" y="40135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581250" y="517781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581250" y="586377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6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335975"/>
            <a:ext cx="10515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卷积神经网络（</a:t>
            </a:r>
            <a:r>
              <a:rPr lang="en-US" altLang="zh-CN" dirty="0" smtClean="0">
                <a:latin typeface="+mn-ea"/>
              </a:rPr>
              <a:t>CNN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由于</a:t>
            </a:r>
            <a:r>
              <a:rPr lang="zh-CN" altLang="en-US" dirty="0">
                <a:latin typeface="+mn-ea"/>
              </a:rPr>
              <a:t>感受野、权值共享和池化等特点，</a:t>
            </a:r>
            <a:r>
              <a:rPr lang="zh-CN" altLang="en-US" dirty="0" smtClean="0">
                <a:latin typeface="+mn-ea"/>
              </a:rPr>
              <a:t>大大降低</a:t>
            </a:r>
            <a:r>
              <a:rPr lang="zh-CN" altLang="en-US" dirty="0">
                <a:latin typeface="+mn-ea"/>
              </a:rPr>
              <a:t>了神经网络训练需要的参数数目，使得更</a:t>
            </a:r>
            <a:r>
              <a:rPr lang="zh-CN" altLang="en-US" dirty="0" smtClean="0">
                <a:latin typeface="+mn-ea"/>
              </a:rPr>
              <a:t>深层神经网络</a:t>
            </a:r>
            <a:r>
              <a:rPr lang="zh-CN" altLang="en-US" dirty="0">
                <a:latin typeface="+mn-ea"/>
              </a:rPr>
              <a:t>的使用成为可能，提高了训练的效率</a:t>
            </a:r>
            <a:r>
              <a:rPr lang="zh-CN" altLang="en-US" dirty="0" smtClean="0">
                <a:latin typeface="+mn-ea"/>
              </a:rPr>
              <a:t>以及收敛</a:t>
            </a:r>
            <a:r>
              <a:rPr lang="zh-CN" altLang="en-US" dirty="0">
                <a:latin typeface="+mn-ea"/>
              </a:rPr>
              <a:t>的效果，成为了深度学习中最为典型且性能</a:t>
            </a:r>
            <a:r>
              <a:rPr lang="zh-CN" altLang="en-US" dirty="0" smtClean="0">
                <a:latin typeface="+mn-ea"/>
              </a:rPr>
              <a:t>优越</a:t>
            </a:r>
            <a:r>
              <a:rPr lang="zh-CN" altLang="en-US" dirty="0">
                <a:latin typeface="+mn-ea"/>
              </a:rPr>
              <a:t>的一种</a:t>
            </a:r>
            <a:r>
              <a:rPr lang="zh-CN" altLang="en-US" dirty="0" smtClean="0">
                <a:latin typeface="+mn-ea"/>
              </a:rPr>
              <a:t>网络模型。</a:t>
            </a:r>
            <a:endParaRPr lang="en-US" altLang="zh-CN" dirty="0" smtClean="0"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近年来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CNN </a:t>
            </a:r>
            <a:r>
              <a:rPr lang="zh-CN" altLang="en-US" dirty="0" smtClean="0">
                <a:latin typeface="+mn-ea"/>
              </a:rPr>
              <a:t>更是</a:t>
            </a:r>
            <a:r>
              <a:rPr lang="zh-CN" altLang="en-US" dirty="0">
                <a:latin typeface="+mn-ea"/>
              </a:rPr>
              <a:t>在多个</a:t>
            </a:r>
            <a:r>
              <a:rPr lang="zh-CN" altLang="en-US" dirty="0" smtClean="0">
                <a:latin typeface="+mn-ea"/>
              </a:rPr>
              <a:t>方向持续发力，语音</a:t>
            </a:r>
            <a:r>
              <a:rPr lang="zh-CN" altLang="en-US" dirty="0">
                <a:latin typeface="+mn-ea"/>
              </a:rPr>
              <a:t>处理、文本提取、图像识别、通用</a:t>
            </a:r>
            <a:r>
              <a:rPr lang="zh-CN" altLang="en-US" dirty="0" smtClean="0">
                <a:latin typeface="+mn-ea"/>
              </a:rPr>
              <a:t>物体检测、</a:t>
            </a:r>
            <a:r>
              <a:rPr lang="zh-CN" altLang="en-US" dirty="0">
                <a:latin typeface="+mn-ea"/>
              </a:rPr>
              <a:t>运动分析、自然语言理解甚至电脑波分析</a:t>
            </a:r>
            <a:r>
              <a:rPr lang="zh-CN" altLang="en-US" dirty="0" smtClean="0">
                <a:latin typeface="+mn-ea"/>
              </a:rPr>
              <a:t>等方面</a:t>
            </a:r>
            <a:r>
              <a:rPr lang="zh-CN" altLang="en-US" dirty="0">
                <a:latin typeface="+mn-ea"/>
              </a:rPr>
              <a:t>均具有巨大</a:t>
            </a:r>
            <a:r>
              <a:rPr lang="zh-CN" altLang="en-US" dirty="0" smtClean="0">
                <a:latin typeface="+mn-ea"/>
              </a:rPr>
              <a:t>突破。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505343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对于</a:t>
            </a:r>
            <a:r>
              <a:rPr lang="en-US" altLang="zh-CN" b="1" dirty="0" smtClean="0">
                <a:latin typeface="+mn-ea"/>
              </a:rPr>
              <a:t>CNN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其</a:t>
            </a:r>
            <a:r>
              <a:rPr lang="zh-CN" altLang="en-US" b="1" dirty="0" smtClean="0">
                <a:latin typeface="+mn-ea"/>
              </a:rPr>
              <a:t>灵魂就是卷积</a:t>
            </a:r>
            <a:r>
              <a:rPr lang="zh-CN" altLang="en-US" dirty="0" smtClean="0">
                <a:latin typeface="+mn-ea"/>
              </a:rPr>
              <a:t>，而</a:t>
            </a:r>
            <a:r>
              <a:rPr lang="zh-CN" altLang="en-US" dirty="0">
                <a:latin typeface="+mn-ea"/>
              </a:rPr>
              <a:t>卷积不仅仅局限</a:t>
            </a:r>
            <a:r>
              <a:rPr lang="zh-CN" altLang="en-US" dirty="0" smtClean="0">
                <a:latin typeface="+mn-ea"/>
              </a:rPr>
              <a:t>于</a:t>
            </a:r>
            <a:r>
              <a:rPr lang="en-US" altLang="zh-CN" dirty="0" smtClean="0">
                <a:latin typeface="+mn-ea"/>
              </a:rPr>
              <a:t>CNN</a:t>
            </a:r>
            <a:r>
              <a:rPr lang="zh-CN" altLang="en-US" dirty="0" smtClean="0">
                <a:latin typeface="+mn-ea"/>
              </a:rPr>
              <a:t>，在</a:t>
            </a:r>
            <a:r>
              <a:rPr lang="zh-CN" altLang="en-US" dirty="0">
                <a:latin typeface="+mn-ea"/>
              </a:rPr>
              <a:t>很多</a:t>
            </a:r>
            <a:r>
              <a:rPr lang="zh-CN" altLang="en-US" dirty="0" smtClean="0">
                <a:latin typeface="+mn-ea"/>
              </a:rPr>
              <a:t>其他网络模型</a:t>
            </a:r>
            <a:r>
              <a:rPr lang="zh-CN" altLang="en-US" dirty="0">
                <a:latin typeface="+mn-ea"/>
              </a:rPr>
              <a:t>中也都有</a:t>
            </a:r>
            <a:r>
              <a:rPr lang="zh-CN" altLang="en-US" dirty="0" smtClean="0">
                <a:latin typeface="+mn-ea"/>
              </a:rPr>
              <a:t>涉及。由此可见</a:t>
            </a:r>
            <a:r>
              <a:rPr lang="zh-CN" altLang="en-US" dirty="0">
                <a:latin typeface="+mn-ea"/>
              </a:rPr>
              <a:t>，卷积性能的</a:t>
            </a:r>
            <a:r>
              <a:rPr lang="zh-CN" altLang="en-US" dirty="0" smtClean="0">
                <a:latin typeface="+mn-ea"/>
              </a:rPr>
              <a:t>好坏对于</a:t>
            </a:r>
            <a:r>
              <a:rPr lang="zh-CN" altLang="en-US" dirty="0">
                <a:latin typeface="+mn-ea"/>
              </a:rPr>
              <a:t>整个深度学习领域有着非凡的</a:t>
            </a:r>
            <a:r>
              <a:rPr lang="zh-CN" altLang="en-US" dirty="0" smtClean="0">
                <a:latin typeface="+mn-ea"/>
              </a:rPr>
              <a:t>影响。</a:t>
            </a:r>
            <a:endParaRPr lang="en-US" altLang="zh-CN" dirty="0" smtClean="0"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对于卷积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当前</a:t>
            </a:r>
            <a:r>
              <a:rPr lang="zh-CN" altLang="en-US" dirty="0">
                <a:latin typeface="+mn-ea"/>
              </a:rPr>
              <a:t>主流的算法</a:t>
            </a:r>
            <a:r>
              <a:rPr lang="zh-CN" altLang="en-US" dirty="0" smtClean="0">
                <a:latin typeface="+mn-ea"/>
              </a:rPr>
              <a:t>有</a:t>
            </a:r>
            <a:r>
              <a:rPr lang="en-US" altLang="zh-CN" dirty="0" smtClean="0">
                <a:latin typeface="+mn-ea"/>
              </a:rPr>
              <a:t>GEMM, FFT,Winograd</a:t>
            </a:r>
            <a:r>
              <a:rPr lang="zh-CN" altLang="en-US" dirty="0" smtClean="0">
                <a:latin typeface="+mn-ea"/>
              </a:rPr>
              <a:t>。这</a:t>
            </a:r>
            <a:r>
              <a:rPr lang="zh-CN" altLang="en-US" dirty="0">
                <a:latin typeface="+mn-ea"/>
              </a:rPr>
              <a:t>３种算法中</a:t>
            </a:r>
            <a:r>
              <a:rPr lang="zh-CN" altLang="en-US" dirty="0" smtClean="0">
                <a:latin typeface="+mn-ea"/>
              </a:rPr>
              <a:t>除了</a:t>
            </a:r>
            <a:r>
              <a:rPr lang="en-US" altLang="zh-CN" dirty="0" smtClean="0">
                <a:latin typeface="+mn-ea"/>
              </a:rPr>
              <a:t>GEMM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其他２种都是以增加</a:t>
            </a:r>
            <a:r>
              <a:rPr lang="zh-CN" altLang="en-US" dirty="0" smtClean="0">
                <a:latin typeface="+mn-ea"/>
              </a:rPr>
              <a:t>一定</a:t>
            </a:r>
            <a:r>
              <a:rPr lang="zh-CN" altLang="en-US" dirty="0">
                <a:latin typeface="+mn-ea"/>
              </a:rPr>
              <a:t>的操作复杂度为代价获取更低的计算复杂度，</a:t>
            </a:r>
            <a:r>
              <a:rPr lang="zh-CN" altLang="en-US" dirty="0" smtClean="0">
                <a:latin typeface="+mn-ea"/>
              </a:rPr>
              <a:t>从而</a:t>
            </a:r>
            <a:r>
              <a:rPr lang="zh-CN" altLang="en-US" dirty="0">
                <a:latin typeface="+mn-ea"/>
              </a:rPr>
              <a:t>提升卷积的</a:t>
            </a:r>
            <a:r>
              <a:rPr lang="zh-CN" altLang="en-US" dirty="0" smtClean="0">
                <a:latin typeface="+mn-ea"/>
              </a:rPr>
              <a:t>性能。</a:t>
            </a:r>
            <a:endParaRPr lang="zh-CN" altLang="en-US" dirty="0">
              <a:latin typeface="+mn-ea"/>
            </a:endParaRPr>
          </a:p>
        </p:txBody>
      </p:sp>
      <p:pic>
        <p:nvPicPr>
          <p:cNvPr id="1028" name="Picture 4" descr="https://timgsa.baidu.com/timg?image&amp;quality=80&amp;size=b9999_10000&amp;sec=1605244411779&amp;di=d1e871242f7d8ee3a54d5ac874c01dd2&amp;imgtype=0&amp;src=http%3A%2F%2Fobjectdetection.cn%2Fwp-content%2Fuploads%2F2018%2F04%2Fv2-59bcb66f62206f46e2e0fd8e0c098d9e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01" y="3501023"/>
            <a:ext cx="2754057" cy="15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7" y="3501023"/>
            <a:ext cx="2459808" cy="1547634"/>
          </a:xfrm>
          <a:prstGeom prst="rect">
            <a:avLst/>
          </a:prstGeom>
        </p:spPr>
      </p:pic>
      <p:pic>
        <p:nvPicPr>
          <p:cNvPr id="1030" name="Picture 6" descr="https://timgsa.baidu.com/timg?image&amp;quality=80&amp;size=b9999_10000&amp;sec=1605244527477&amp;di=d698f21c62d40fae3a686d21b94d01bd&amp;imgtype=0&amp;src=http%3A%2F%2Fstatic-ac.oss-cn-zhangjiakou.aliyuncs.com%2Fimages%2Fkeypoint-examp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14" y="3501023"/>
            <a:ext cx="2318954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基于CNN的SEEG/EEG脑电数据处理分析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88" y="3501024"/>
            <a:ext cx="2233957" cy="15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9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2575904"/>
            <a:ext cx="11478638" cy="19371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6885" y="3544045"/>
            <a:ext cx="448910" cy="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3083624" y="2313453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519989" y="3527095"/>
            <a:ext cx="339873" cy="4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1171663" y="2972193"/>
            <a:ext cx="414776" cy="165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/>
          <p:cNvSpPr/>
          <p:nvPr/>
        </p:nvSpPr>
        <p:spPr>
          <a:xfrm rot="10800000" flipH="1">
            <a:off x="2780757" y="2655349"/>
            <a:ext cx="238091" cy="1752683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[2]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7972119" y="3020817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519136" y="1289592"/>
            <a:ext cx="9834664" cy="2336872"/>
            <a:chOff x="0" y="1910820"/>
            <a:chExt cx="12003932" cy="32126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94" y="2575904"/>
              <a:ext cx="11478638" cy="193717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6885" y="3544045"/>
              <a:ext cx="448910" cy="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>
            <a:xfrm flipH="1">
              <a:off x="3083624" y="2313453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>
              <a:off x="7519989" y="3527095"/>
              <a:ext cx="339873" cy="4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 rot="16200000">
              <a:off x="1171663" y="2972193"/>
              <a:ext cx="414776" cy="165668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 rot="10800000" flipH="1">
              <a:off x="2780757" y="2655349"/>
              <a:ext cx="238091" cy="1752683"/>
            </a:xfrm>
            <a:prstGeom prst="leftBrace">
              <a:avLst>
                <a:gd name="adj1" fmla="val 8333"/>
                <a:gd name="adj2" fmla="val 48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[2]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a14:m>
                  <a:r>
                    <a:rPr lang="zh-CN" altLang="en-US" sz="1050" dirty="0" smtClean="0"/>
                    <a:t> </a:t>
                  </a:r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>
              <a:off x="7972119" y="3020817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995321" y="3787566"/>
                <a:ext cx="6281976" cy="154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SIMD256+unroll4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21" y="3787566"/>
                <a:ext cx="6281976" cy="1545167"/>
              </a:xfrm>
              <a:prstGeom prst="rect">
                <a:avLst/>
              </a:prstGeom>
              <a:blipFill rotWithShape="0">
                <a:blip r:embed="rId21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3537234" y="5527758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zh-CN" altLang="en-US" sz="1400" dirty="0" smtClean="0"/>
              <a:t>中的每个元素复用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644174" y="5932840"/>
            <a:ext cx="196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r>
              <a:rPr lang="zh-CN" altLang="en-US" sz="1400" dirty="0" smtClean="0"/>
              <a:t>中的最小元素变为</a:t>
            </a:r>
            <a:r>
              <a:rPr lang="en-US" altLang="zh-CN" sz="1400" dirty="0" smtClean="0"/>
              <a:t>1x4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257499" y="6334780"/>
            <a:ext cx="298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zh-CN" altLang="en-US" sz="1400" dirty="0" smtClean="0"/>
              <a:t>中的每个元素要读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次和写</a:t>
            </a:r>
            <a:r>
              <a:rPr lang="en-US" altLang="zh-CN" sz="1400" dirty="0"/>
              <a:t>1</a:t>
            </a:r>
            <a:r>
              <a:rPr lang="zh-CN" altLang="en-US" sz="1400" dirty="0" smtClean="0"/>
              <a:t>次，</a:t>
            </a:r>
            <a:endParaRPr lang="en-US" altLang="zh-CN" sz="1400" dirty="0" smtClean="0"/>
          </a:p>
          <a:p>
            <a:r>
              <a:rPr lang="zh-CN" altLang="en-US" sz="1400" dirty="0" smtClean="0"/>
              <a:t>最小元素为</a:t>
            </a:r>
            <a:r>
              <a:rPr lang="en-US" altLang="zh-CN" sz="1400" dirty="0" smtClean="0"/>
              <a:t>1x4</a:t>
            </a:r>
            <a:endParaRPr lang="zh-CN" altLang="en-US" sz="1400" dirty="0"/>
          </a:p>
        </p:txBody>
      </p:sp>
      <p:cxnSp>
        <p:nvCxnSpPr>
          <p:cNvPr id="40" name="直接箭头连接符 39"/>
          <p:cNvCxnSpPr>
            <a:endCxn id="37" idx="0"/>
          </p:cNvCxnSpPr>
          <p:nvPr/>
        </p:nvCxnSpPr>
        <p:spPr>
          <a:xfrm flipH="1">
            <a:off x="4580950" y="5280924"/>
            <a:ext cx="70652" cy="24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8" idx="0"/>
          </p:cNvCxnSpPr>
          <p:nvPr/>
        </p:nvCxnSpPr>
        <p:spPr>
          <a:xfrm flipH="1">
            <a:off x="5624665" y="5280924"/>
            <a:ext cx="70653" cy="65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6811241" y="5288649"/>
            <a:ext cx="938611" cy="104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zh-CN" altLang="en-US" dirty="0" smtClean="0"/>
              <a:t>访存优势对比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0905"/>
              </p:ext>
            </p:extLst>
          </p:nvPr>
        </p:nvGraphicFramePr>
        <p:xfrm>
          <a:off x="261562" y="1818892"/>
          <a:ext cx="1147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87"/>
                <a:gridCol w="1913287"/>
                <a:gridCol w="1913287"/>
                <a:gridCol w="1913287"/>
                <a:gridCol w="1913287"/>
                <a:gridCol w="191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multi+register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unroll4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SIMD256+unroll4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5/4MNK+MN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1/2MNK+1/2MN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5/16MNK+1/2MN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1007"/>
              </p:ext>
            </p:extLst>
          </p:nvPr>
        </p:nvGraphicFramePr>
        <p:xfrm>
          <a:off x="2146300" y="2819400"/>
          <a:ext cx="7340600" cy="3936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36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93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4275005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4307487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4346209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02792" y="31378"/>
                <a:ext cx="83963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矩阵的每个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block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的每个单元（比如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）复用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次，提高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cache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命中率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矩阵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的读取不用频繁将数据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在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内存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缓存之间转移，提高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cache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命中率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2" y="31378"/>
                <a:ext cx="8396337" cy="707886"/>
              </a:xfrm>
              <a:prstGeom prst="rect">
                <a:avLst/>
              </a:prstGeom>
              <a:blipFill rotWithShape="0">
                <a:blip r:embed="rId32"/>
                <a:stretch>
                  <a:fillRect l="-654" t="-6897" r="-654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00228" y="4241286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166621" y="544235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82237" y="4317252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549" cy="1325563"/>
          </a:xfrm>
        </p:spPr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blocking+openMP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1006" y="4674325"/>
                <a:ext cx="96199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根据</a:t>
                </a:r>
                <a:r>
                  <a:rPr lang="en-US" altLang="zh-CN" sz="2400" dirty="0"/>
                  <a:t>b</a:t>
                </a:r>
                <a:r>
                  <a:rPr lang="en-US" altLang="zh-CN" sz="2400" dirty="0" smtClean="0"/>
                  <a:t>lock</a:t>
                </a:r>
                <a:r>
                  <a:rPr lang="zh-CN" altLang="en-US" sz="2400" dirty="0" smtClean="0"/>
                  <a:t>以及</a:t>
                </a:r>
                <a:r>
                  <a:rPr lang="en-US" altLang="zh-CN" sz="2400" dirty="0" smtClean="0"/>
                  <a:t>block</a:t>
                </a:r>
                <a:r>
                  <a:rPr lang="zh-CN" altLang="en-US" sz="2400" dirty="0" smtClean="0"/>
                  <a:t>中的每个单元的计算独立性，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利用</a:t>
                </a:r>
                <a:r>
                  <a:rPr lang="zh-CN" altLang="en-US" sz="2400" b="1" dirty="0" smtClean="0"/>
                  <a:t>多线程技术</a:t>
                </a:r>
                <a:r>
                  <a:rPr lang="zh-CN" altLang="en-US" sz="2400" dirty="0" smtClean="0"/>
                  <a:t>对每个单元进行独立计算（比如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6" y="4674325"/>
                <a:ext cx="9619941" cy="1200329"/>
              </a:xfrm>
              <a:prstGeom prst="rect">
                <a:avLst/>
              </a:prstGeom>
              <a:blipFill rotWithShape="0">
                <a:blip r:embed="rId18"/>
                <a:stretch>
                  <a:fillRect l="-1014" r="-253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821346"/>
            <a:ext cx="9346288" cy="347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相乘：优化方法比较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506022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-&gt; 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性能探测器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性能向导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1817" y="2454385"/>
            <a:ext cx="1381328" cy="28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421"/>
              </p:ext>
            </p:extLst>
          </p:nvPr>
        </p:nvGraphicFramePr>
        <p:xfrm>
          <a:off x="52815" y="5503602"/>
          <a:ext cx="120863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multi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register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multi+ikj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block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block+omp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非独占时间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ms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5754.59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5013.63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1941.39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1161.74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878.19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784.73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229.66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62.51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加速比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92.06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961019" y="1789488"/>
            <a:ext cx="20313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采用行优先的矩阵</a:t>
            </a:r>
            <a:endParaRPr lang="en-US" altLang="zh-CN" dirty="0" smtClean="0"/>
          </a:p>
          <a:p>
            <a:r>
              <a:rPr lang="en-US" altLang="zh-CN" dirty="0" smtClean="0"/>
              <a:t>A:1024</a:t>
            </a:r>
            <a:r>
              <a:rPr lang="zh-CN" altLang="en-US" dirty="0" smtClean="0"/>
              <a:t>*</a:t>
            </a:r>
            <a:r>
              <a:rPr lang="en-US" altLang="zh-CN" dirty="0" smtClean="0"/>
              <a:t>1024</a:t>
            </a:r>
          </a:p>
          <a:p>
            <a:r>
              <a:rPr lang="en-US" altLang="zh-CN" dirty="0" smtClean="0"/>
              <a:t>B:1024</a:t>
            </a:r>
            <a:r>
              <a:rPr lang="zh-CN" altLang="en-US" dirty="0"/>
              <a:t>*</a:t>
            </a:r>
            <a:r>
              <a:rPr lang="en-US" altLang="zh-CN" dirty="0" smtClean="0"/>
              <a:t>1024</a:t>
            </a:r>
          </a:p>
          <a:p>
            <a:r>
              <a:rPr lang="en-US" altLang="zh-CN" dirty="0" smtClean="0"/>
              <a:t>C:1024</a:t>
            </a:r>
            <a:r>
              <a:rPr lang="zh-CN" altLang="en-US" dirty="0"/>
              <a:t>*</a:t>
            </a:r>
            <a:r>
              <a:rPr lang="en-US" altLang="zh-CN" dirty="0" smtClean="0"/>
              <a:t>1024</a:t>
            </a:r>
          </a:p>
          <a:p>
            <a:endParaRPr lang="en-US" altLang="zh-CN" dirty="0"/>
          </a:p>
          <a:p>
            <a:r>
              <a:rPr lang="zh-CN" altLang="en-US" dirty="0" smtClean="0"/>
              <a:t>计算：</a:t>
            </a:r>
            <a:r>
              <a:rPr lang="en-US" altLang="zh-CN" dirty="0" smtClean="0"/>
              <a:t>A*B=C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编译器选项：</a:t>
            </a:r>
            <a:endParaRPr lang="en-US" altLang="zh-CN" dirty="0"/>
          </a:p>
          <a:p>
            <a:r>
              <a:rPr lang="en-US" altLang="zh-CN" dirty="0"/>
              <a:t>/O2 /arch:AVX2 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/>
              <a:t>openmp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381576"/>
            <a:ext cx="11565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https://github.com/LeonJinC/Fast-Convolution-with-SIMD-and-GEMM/tree/main/Rowfirst_Matrix_and_GEMM_</a:t>
            </a:r>
            <a:r>
              <a:rPr lang="zh-CN" altLang="en-US" sz="1400" dirty="0" smtClean="0">
                <a:hlinkClick r:id="rId3"/>
              </a:rPr>
              <a:t>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4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模糊的三种实现方法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853569"/>
            <a:ext cx="3228508" cy="3228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76" y="1853568"/>
            <a:ext cx="3231559" cy="323155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56859"/>
              </p:ext>
            </p:extLst>
          </p:nvPr>
        </p:nvGraphicFramePr>
        <p:xfrm>
          <a:off x="5254404" y="1942210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723483" y="2800353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42487" y="298501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06229" y="155914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94883" y="5082077"/>
            <a:ext cx="3498073" cy="1691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普通卷积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FFT</a:t>
            </a:r>
            <a:r>
              <a:rPr lang="zh-CN" altLang="en-US" sz="2400" dirty="0" smtClean="0"/>
              <a:t>的快速卷积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GEMM</a:t>
            </a:r>
            <a:r>
              <a:rPr lang="zh-CN" altLang="en-US" sz="2400" dirty="0" smtClean="0"/>
              <a:t>的快速卷积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70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442"/>
            <a:ext cx="5743845" cy="18194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5" y="365125"/>
            <a:ext cx="5098375" cy="6355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38200" y="4197807"/>
                <a:ext cx="6096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000" dirty="0"/>
                  <a:t>输入图像 </a:t>
                </a:r>
                <a:r>
                  <a:rPr lang="en-US" altLang="zh-CN" sz="2000" dirty="0" smtClean="0"/>
                  <a:t>8</a:t>
                </a:r>
                <a:r>
                  <a:rPr lang="zh-CN" altLang="en-US" sz="2000" dirty="0" smtClean="0"/>
                  <a:t>*</a:t>
                </a:r>
                <a:r>
                  <a:rPr lang="en-US" altLang="zh-CN" sz="2000" dirty="0" smtClean="0"/>
                  <a:t>8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3x3 </a:t>
                </a:r>
                <a:r>
                  <a:rPr lang="zh-CN" altLang="en-US" sz="20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97807"/>
                <a:ext cx="609600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100" t="-542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快速卷积方法的性能比较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1622" y="1742038"/>
            <a:ext cx="3709900" cy="3436544"/>
            <a:chOff x="61622" y="1742038"/>
            <a:chExt cx="3709900" cy="343654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78" y="1742038"/>
              <a:ext cx="3436544" cy="343654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 rot="16366793">
              <a:off x="-46100" y="313339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原图</a:t>
              </a:r>
              <a:endParaRPr lang="zh-CN" altLang="en-US" sz="1200" dirty="0"/>
            </a:p>
          </p:txBody>
        </p:sp>
      </p:grpSp>
      <p:sp>
        <p:nvSpPr>
          <p:cNvPr id="48" name="文本框 47"/>
          <p:cNvSpPr txBox="1"/>
          <p:nvPr/>
        </p:nvSpPr>
        <p:spPr>
          <a:xfrm rot="16200000">
            <a:off x="3520981" y="13454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普通卷积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7341378" y="1360583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cv::GaussianBlur</a:t>
            </a:r>
            <a:endParaRPr lang="zh-CN" altLang="en-US" sz="1600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7883994" y="478203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FFT</a:t>
            </a:r>
            <a:endParaRPr lang="zh-CN" altLang="en-US" sz="16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0"/>
            <a:ext cx="3436544" cy="343654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3436544"/>
            <a:ext cx="3436544" cy="343654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 rot="16200000">
            <a:off x="3641207" y="4698295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GEMM</a:t>
            </a:r>
            <a:endParaRPr lang="zh-CN" altLang="en-US" sz="16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-9229"/>
            <a:ext cx="3430685" cy="34306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3421456"/>
            <a:ext cx="3436544" cy="3436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841380" y="5272310"/>
                <a:ext cx="24237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3x3 </a:t>
                </a:r>
                <a:r>
                  <a:rPr lang="zh-CN" altLang="en-US" sz="20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" y="5272310"/>
                <a:ext cx="242374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513" t="-13636" r="-50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5" y="797902"/>
            <a:ext cx="3130109" cy="24294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二维高斯函数的采样和归一化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58" y="4285965"/>
            <a:ext cx="3634876" cy="231434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3303"/>
              </p:ext>
            </p:extLst>
          </p:nvPr>
        </p:nvGraphicFramePr>
        <p:xfrm>
          <a:off x="957152" y="1427635"/>
          <a:ext cx="1524000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106"/>
              </p:ext>
            </p:extLst>
          </p:nvPr>
        </p:nvGraphicFramePr>
        <p:xfrm>
          <a:off x="957152" y="2364257"/>
          <a:ext cx="2540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31871"/>
              </p:ext>
            </p:extLst>
          </p:nvPr>
        </p:nvGraphicFramePr>
        <p:xfrm>
          <a:off x="957152" y="3806041"/>
          <a:ext cx="3556000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216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5x5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493" t="-7547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210" t="-8491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55657" y="5985238"/>
            <a:ext cx="7516801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归一化：高斯核中每个元素的</a:t>
            </a:r>
            <a:r>
              <a:rPr lang="zh-CN" altLang="en-US" sz="2000" b="1" dirty="0"/>
              <a:t>范围约束在</a:t>
            </a:r>
            <a:r>
              <a:rPr lang="en-US" altLang="zh-CN" sz="2000" b="1" dirty="0"/>
              <a:t>[0,1]</a:t>
            </a:r>
            <a:r>
              <a:rPr lang="zh-CN" altLang="en-US" sz="2000" b="1" dirty="0"/>
              <a:t>之间，</a:t>
            </a:r>
            <a:r>
              <a:rPr lang="zh-CN" altLang="en-US" sz="2000" b="1" dirty="0" smtClean="0"/>
              <a:t>并且总和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1</a:t>
            </a:r>
          </a:p>
        </p:txBody>
      </p:sp>
      <p:sp>
        <p:nvSpPr>
          <p:cNvPr id="5" name="矩形 4"/>
          <p:cNvSpPr/>
          <p:nvPr/>
        </p:nvSpPr>
        <p:spPr>
          <a:xfrm>
            <a:off x="957152" y="365125"/>
            <a:ext cx="4609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hlinkClick r:id="rId9"/>
              </a:rPr>
              <a:t>https://www.cnblogs.com/bingdaocaihong/p/7007346.</a:t>
            </a:r>
            <a:r>
              <a:rPr lang="zh-CN" altLang="en-US" sz="1400" dirty="0" smtClean="0">
                <a:hlinkClick r:id="rId9"/>
              </a:rPr>
              <a:t>html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17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快速卷积方法的性能比较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2" y="1492455"/>
            <a:ext cx="9627606" cy="3176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94946" y="2083194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19169" y="2083194"/>
                <a:ext cx="2529304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输入图像 </a:t>
                </a:r>
                <a:r>
                  <a:rPr lang="en-US" altLang="zh-CN" dirty="0" smtClean="0"/>
                  <a:t>128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128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编译器选项：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/</a:t>
                </a:r>
                <a:r>
                  <a:rPr lang="en-US" altLang="zh-CN" dirty="0"/>
                  <a:t>O2 /arch:AVX2 /openmp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69" y="2083194"/>
                <a:ext cx="2529304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2174" t="-2123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36819"/>
              </p:ext>
            </p:extLst>
          </p:nvPr>
        </p:nvGraphicFramePr>
        <p:xfrm>
          <a:off x="267832" y="5366695"/>
          <a:ext cx="108700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14"/>
                <a:gridCol w="2174014"/>
                <a:gridCol w="2174014"/>
                <a:gridCol w="2174014"/>
                <a:gridCol w="217401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cv::GaussianBlur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920984" y="4969951"/>
            <a:ext cx="2196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SIMD256+unroll8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快速卷积方法的性能比较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14499"/>
            <a:ext cx="8996547" cy="29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4314" y="1714500"/>
                <a:ext cx="252930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输入图像 </a:t>
                </a:r>
                <a:r>
                  <a:rPr lang="en-US" altLang="zh-CN" dirty="0" smtClean="0"/>
                  <a:t>128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128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编译器选项：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/</a:t>
                </a:r>
                <a:r>
                  <a:rPr lang="en-US" altLang="zh-CN" dirty="0"/>
                  <a:t>O2 /arch:AVX2 /openmp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4" y="1714500"/>
                <a:ext cx="2529304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2169" t="-1702" b="-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12229" y="2164675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8777"/>
              </p:ext>
            </p:extLst>
          </p:nvPr>
        </p:nvGraphicFramePr>
        <p:xfrm>
          <a:off x="485114" y="5143376"/>
          <a:ext cx="109575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517"/>
                <a:gridCol w="2191517"/>
                <a:gridCol w="2191517"/>
                <a:gridCol w="2191517"/>
                <a:gridCol w="2191517"/>
              </a:tblGrid>
              <a:tr h="139892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普通卷积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基于</a:t>
                      </a:r>
                      <a:r>
                        <a:rPr lang="en-US" altLang="zh-CN" sz="2000" dirty="0" smtClean="0"/>
                        <a:t>GEMM</a:t>
                      </a:r>
                      <a:r>
                        <a:rPr lang="zh-CN" altLang="en-US" sz="2000" dirty="0" smtClean="0"/>
                        <a:t>的快卷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基于</a:t>
                      </a:r>
                      <a:r>
                        <a:rPr lang="en-US" altLang="zh-CN" sz="2000" dirty="0" smtClean="0"/>
                        <a:t>FFT</a:t>
                      </a:r>
                      <a:r>
                        <a:rPr lang="zh-CN" altLang="en-US" sz="2000" dirty="0" smtClean="0"/>
                        <a:t>的快卷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cv::GaussianBlur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非独占时间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ms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1.29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1.24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0.66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0.45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加速比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1.04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1.95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2.87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099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898" y="2876283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8" y="3245614"/>
            <a:ext cx="7032774" cy="29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1732" y="166144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欢迎批评指正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目标检测框架：</a:t>
            </a:r>
            <a:r>
              <a:rPr lang="en-US" altLang="zh-CN" dirty="0" smtClean="0"/>
              <a:t>two stage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6265388"/>
            <a:ext cx="7049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PingFang SC"/>
              </a:rPr>
              <a:t>R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/>
              </a:rPr>
              <a:t>egion proposal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/>
              </a:rPr>
              <a:t>生成方法  </a:t>
            </a:r>
            <a:r>
              <a:rPr lang="zh-CN" altLang="en-US" sz="1400" dirty="0">
                <a:hlinkClick r:id="rId2"/>
              </a:rPr>
              <a:t>https://www.cnblogs.com/alexanderkun/p/6128058.html</a:t>
            </a:r>
            <a:r>
              <a:rPr lang="zh-CN" alt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RCNN</a:t>
            </a:r>
            <a:r>
              <a:rPr lang="zh-CN" altLang="en-US" sz="1400" dirty="0" smtClean="0"/>
              <a:t>论文 </a:t>
            </a:r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arxiv.org/pdf/1311.2524.pdf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grpSp>
        <p:nvGrpSpPr>
          <p:cNvPr id="1035" name="组合 1034"/>
          <p:cNvGrpSpPr/>
          <p:nvPr/>
        </p:nvGrpSpPr>
        <p:grpSpPr>
          <a:xfrm>
            <a:off x="2216357" y="1754095"/>
            <a:ext cx="7314038" cy="1460500"/>
            <a:chOff x="838200" y="1690688"/>
            <a:chExt cx="7314038" cy="1460500"/>
          </a:xfrm>
        </p:grpSpPr>
        <p:grpSp>
          <p:nvGrpSpPr>
            <p:cNvPr id="6" name="组合 5"/>
            <p:cNvGrpSpPr/>
            <p:nvPr/>
          </p:nvGrpSpPr>
          <p:grpSpPr>
            <a:xfrm>
              <a:off x="838200" y="1690688"/>
              <a:ext cx="2006600" cy="1460500"/>
              <a:chOff x="1422400" y="2197100"/>
              <a:chExt cx="2006600" cy="14605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笑脸 4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笑脸 6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43357" y="1761107"/>
              <a:ext cx="905346" cy="1319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Object</a:t>
              </a:r>
            </a:p>
            <a:p>
              <a:pPr algn="ctr"/>
              <a:r>
                <a:rPr lang="en-US" altLang="zh-CN" sz="1400" dirty="0" smtClean="0"/>
                <a:t>Detection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547260" y="1690688"/>
              <a:ext cx="2006600" cy="1460500"/>
              <a:chOff x="1422400" y="2197100"/>
              <a:chExt cx="2006600" cy="14605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笑脸 11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笑脸 12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893937" y="1966062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92493" y="2323465"/>
              <a:ext cx="539115" cy="518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51182" y="2323465"/>
              <a:ext cx="892175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655085" y="2323465"/>
              <a:ext cx="892175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705996" y="1705293"/>
                  <a:ext cx="14668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𝑐𝑙𝑠𝐴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996" y="1705293"/>
                  <a:ext cx="14668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644197" y="2049502"/>
                  <a:ext cx="1508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𝑐𝑙𝑠𝐵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197" y="2049502"/>
                  <a:ext cx="150804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6" name="组合 1035"/>
          <p:cNvGrpSpPr/>
          <p:nvPr/>
        </p:nvGrpSpPr>
        <p:grpSpPr>
          <a:xfrm>
            <a:off x="41631" y="3635725"/>
            <a:ext cx="12108738" cy="2441973"/>
            <a:chOff x="20154" y="3294742"/>
            <a:chExt cx="12108738" cy="2441973"/>
          </a:xfrm>
        </p:grpSpPr>
        <p:grpSp>
          <p:nvGrpSpPr>
            <p:cNvPr id="23" name="组合 22"/>
            <p:cNvGrpSpPr/>
            <p:nvPr/>
          </p:nvGrpSpPr>
          <p:grpSpPr>
            <a:xfrm>
              <a:off x="20154" y="3799211"/>
              <a:ext cx="2006600" cy="1460500"/>
              <a:chOff x="1422400" y="2197100"/>
              <a:chExt cx="2006600" cy="14605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笑脸 24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笑脸 25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524268" y="3869630"/>
              <a:ext cx="823517" cy="1319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Region </a:t>
              </a:r>
            </a:p>
            <a:p>
              <a:pPr algn="ctr"/>
              <a:r>
                <a:rPr lang="en-US" altLang="zh-CN" sz="1400" dirty="0" smtClean="0"/>
                <a:t>proposal</a:t>
              </a: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2026755" y="4404409"/>
              <a:ext cx="497514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845299" y="3797239"/>
              <a:ext cx="2006600" cy="1460500"/>
              <a:chOff x="1422400" y="2197100"/>
              <a:chExt cx="2006600" cy="14605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笑脸 30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笑脸 31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右箭头 32"/>
            <p:cNvSpPr/>
            <p:nvPr/>
          </p:nvSpPr>
          <p:spPr>
            <a:xfrm>
              <a:off x="3347785" y="4402437"/>
              <a:ext cx="497514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91822" y="3897353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201841" y="4072613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90823" y="4280437"/>
              <a:ext cx="545498" cy="7545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22746" y="4297981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080864" y="4427477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0230" y="5275050"/>
              <a:ext cx="1482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Selective </a:t>
              </a:r>
              <a:r>
                <a:rPr lang="en-US" altLang="zh-CN" sz="1200" dirty="0"/>
                <a:t>S</a:t>
              </a:r>
              <a:r>
                <a:rPr lang="en-US" altLang="zh-CN" sz="1200" dirty="0" smtClean="0"/>
                <a:t>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CPMC</a:t>
              </a:r>
              <a:endParaRPr lang="zh-CN" altLang="en-US" sz="12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216627" y="375640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Feature extractor</a:t>
              </a:r>
              <a:endParaRPr lang="en-US" altLang="zh-CN" sz="1400" dirty="0" smtClean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68498" y="3294742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HOG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CNN</a:t>
              </a:r>
              <a:endParaRPr lang="zh-CN" altLang="en-US" sz="1200" dirty="0"/>
            </a:p>
          </p:txBody>
        </p:sp>
        <p:cxnSp>
          <p:nvCxnSpPr>
            <p:cNvPr id="44" name="直接箭头连接符 43"/>
            <p:cNvCxnSpPr>
              <a:stCxn id="38" idx="0"/>
              <a:endCxn id="42" idx="1"/>
            </p:cNvCxnSpPr>
            <p:nvPr/>
          </p:nvCxnSpPr>
          <p:spPr>
            <a:xfrm flipV="1">
              <a:off x="5295495" y="4124894"/>
              <a:ext cx="921132" cy="1730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7580748" y="375640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 </a:t>
              </a:r>
              <a:r>
                <a:rPr lang="en-US" altLang="zh-CN" sz="1400" b="1" dirty="0"/>
                <a:t>C</a:t>
              </a:r>
              <a:r>
                <a:rPr lang="en-US" altLang="zh-CN" sz="1400" b="1" dirty="0" smtClean="0"/>
                <a:t>lassifier</a:t>
              </a:r>
              <a:endParaRPr lang="en-US" altLang="zh-CN" sz="1400" dirty="0" smtClean="0"/>
            </a:p>
          </p:txBody>
        </p:sp>
        <p:cxnSp>
          <p:nvCxnSpPr>
            <p:cNvPr id="48" name="直接箭头连接符 47"/>
            <p:cNvCxnSpPr>
              <a:stCxn id="42" idx="3"/>
              <a:endCxn id="46" idx="1"/>
            </p:cNvCxnSpPr>
            <p:nvPr/>
          </p:nvCxnSpPr>
          <p:spPr>
            <a:xfrm>
              <a:off x="7171798" y="4124894"/>
              <a:ext cx="4089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549020" y="3312155"/>
              <a:ext cx="1404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SVM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CNN + softmax</a:t>
              </a: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216627" y="4796393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Feature extractor</a:t>
              </a:r>
              <a:endParaRPr lang="en-US" altLang="zh-CN" sz="1400" dirty="0" smtClean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580748" y="4796393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 </a:t>
              </a:r>
              <a:r>
                <a:rPr lang="en-US" altLang="zh-CN" sz="1400" b="1" dirty="0"/>
                <a:t>C</a:t>
              </a:r>
              <a:r>
                <a:rPr lang="en-US" altLang="zh-CN" sz="1400" b="1" dirty="0" smtClean="0"/>
                <a:t>lassifier</a:t>
              </a:r>
              <a:endParaRPr lang="en-US" altLang="zh-CN" sz="1400" dirty="0" smtClean="0"/>
            </a:p>
          </p:txBody>
        </p:sp>
        <p:cxnSp>
          <p:nvCxnSpPr>
            <p:cNvPr id="58" name="直接箭头连接符 57"/>
            <p:cNvCxnSpPr>
              <a:stCxn id="56" idx="3"/>
              <a:endCxn id="57" idx="1"/>
            </p:cNvCxnSpPr>
            <p:nvPr/>
          </p:nvCxnSpPr>
          <p:spPr>
            <a:xfrm>
              <a:off x="7171798" y="5164880"/>
              <a:ext cx="4089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2" idx="6"/>
              <a:endCxn id="56" idx="1"/>
            </p:cNvCxnSpPr>
            <p:nvPr/>
          </p:nvCxnSpPr>
          <p:spPr>
            <a:xfrm>
              <a:off x="5629647" y="4689096"/>
              <a:ext cx="586980" cy="4757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8882596" y="428043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NMS</a:t>
              </a:r>
            </a:p>
          </p:txBody>
        </p:sp>
        <p:cxnSp>
          <p:nvCxnSpPr>
            <p:cNvPr id="69" name="直接箭头连接符 68"/>
            <p:cNvCxnSpPr>
              <a:stCxn id="46" idx="3"/>
              <a:endCxn id="68" idx="1"/>
            </p:cNvCxnSpPr>
            <p:nvPr/>
          </p:nvCxnSpPr>
          <p:spPr>
            <a:xfrm>
              <a:off x="8535919" y="4124894"/>
              <a:ext cx="346677" cy="524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7" idx="3"/>
              <a:endCxn id="68" idx="1"/>
            </p:cNvCxnSpPr>
            <p:nvPr/>
          </p:nvCxnSpPr>
          <p:spPr>
            <a:xfrm flipV="1">
              <a:off x="8535919" y="4648924"/>
              <a:ext cx="346677" cy="5159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10122292" y="3829508"/>
              <a:ext cx="2006600" cy="1460500"/>
              <a:chOff x="1422400" y="2197100"/>
              <a:chExt cx="2006600" cy="14605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笑脸 80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笑脸 81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10468969" y="4104882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1367525" y="4462285"/>
              <a:ext cx="539115" cy="518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右箭头 88"/>
            <p:cNvSpPr/>
            <p:nvPr/>
          </p:nvSpPr>
          <p:spPr>
            <a:xfrm>
              <a:off x="9844149" y="4518456"/>
              <a:ext cx="278143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8820444" y="5016832"/>
              <a:ext cx="11610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Non-Maximum </a:t>
              </a:r>
            </a:p>
            <a:p>
              <a:r>
                <a:rPr lang="en-US" altLang="zh-CN" sz="1200" dirty="0"/>
                <a:t>Suppression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33805" y="3017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下回预讲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27877" y="1684247"/>
            <a:ext cx="23968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改进方法：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边框回归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CNN</a:t>
            </a:r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</a:t>
            </a:r>
            <a:r>
              <a:rPr lang="zh-CN" altLang="en-US" dirty="0" smtClean="0"/>
              <a:t>连接层</a:t>
            </a:r>
            <a:r>
              <a:rPr lang="en-US" altLang="zh-CN" dirty="0" smtClean="0"/>
              <a:t>SVD</a:t>
            </a:r>
            <a:r>
              <a:rPr lang="zh-CN" altLang="en-US" dirty="0" smtClean="0"/>
              <a:t>分解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RPN+ROI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</a:t>
            </a:r>
            <a:r>
              <a:rPr lang="zh-CN" altLang="en-US" dirty="0" smtClean="0"/>
              <a:t>尺度</a:t>
            </a:r>
            <a:r>
              <a:rPr lang="en-US" altLang="zh-CN" dirty="0" smtClean="0"/>
              <a:t>+anchor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67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51560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lnSpc>
                <a:spcPct val="200000"/>
              </a:lnSpc>
            </a:pPr>
            <a:r>
              <a:rPr lang="en-US" altLang="zh-CN" dirty="0" smtClean="0"/>
              <a:t>[1]Chetlur </a:t>
            </a:r>
            <a:r>
              <a:rPr lang="en-US" altLang="zh-CN" dirty="0"/>
              <a:t>S , Woolley C , Vandermersch P , et al. cuDNN: Efficient Primitives for Deep Learning[J]. Computer </a:t>
            </a:r>
            <a:r>
              <a:rPr lang="en-US" altLang="zh-CN" dirty="0" smtClean="0"/>
              <a:t>          ence</a:t>
            </a:r>
            <a:r>
              <a:rPr lang="en-US" altLang="zh-CN" dirty="0"/>
              <a:t>, 2014.</a:t>
            </a:r>
          </a:p>
          <a:p>
            <a:pPr indent="-457200" algn="just">
              <a:lnSpc>
                <a:spcPct val="200000"/>
              </a:lnSpc>
            </a:pPr>
            <a:r>
              <a:rPr lang="en-US" altLang="zh-CN" dirty="0" smtClean="0"/>
              <a:t>[2]Nguyen-Thanh </a:t>
            </a:r>
            <a:r>
              <a:rPr lang="en-US" altLang="zh-CN" dirty="0"/>
              <a:t>N , Le-Duc H , Ta D T , et al. Energy Efficient Techniques using FFT for Deep </a:t>
            </a:r>
            <a:r>
              <a:rPr lang="en-US" altLang="zh-CN" dirty="0" smtClean="0"/>
              <a:t>Convolutional    Neural </a:t>
            </a:r>
            <a:r>
              <a:rPr lang="en-US" altLang="zh-CN" dirty="0"/>
              <a:t>Networks[C]// International Conference on Advanced Technologies for Communications. IEEE, 2016.</a:t>
            </a:r>
          </a:p>
          <a:p>
            <a:pPr indent="-457200" algn="just">
              <a:lnSpc>
                <a:spcPct val="200000"/>
              </a:lnSpc>
            </a:pPr>
            <a:r>
              <a:rPr lang="en-US" altLang="zh-CN" dirty="0" smtClean="0"/>
              <a:t>[3]Mathieu </a:t>
            </a:r>
            <a:r>
              <a:rPr lang="en-US" altLang="zh-CN" dirty="0"/>
              <a:t>M , Henaff M , Lecun Y . Fast Training of Convolutional Networks through FFTs[J]. Eprint Arxiv, 2013.</a:t>
            </a:r>
          </a:p>
          <a:p>
            <a:pPr indent="-457200" algn="just">
              <a:lnSpc>
                <a:spcPct val="200000"/>
              </a:lnSpc>
            </a:pPr>
            <a:r>
              <a:rPr lang="en-US" altLang="zh-CN" dirty="0" smtClean="0"/>
              <a:t>[4]Lavin </a:t>
            </a:r>
            <a:r>
              <a:rPr lang="en-US" altLang="zh-CN" dirty="0"/>
              <a:t>A , Gray S . Fast Algorithms for Convolutional Neural Networks[J]. 2015.</a:t>
            </a:r>
          </a:p>
        </p:txBody>
      </p:sp>
    </p:spTree>
    <p:extLst>
      <p:ext uri="{BB962C8B-B14F-4D97-AF65-F5344CB8AC3E}">
        <p14:creationId xmlns:p14="http://schemas.microsoft.com/office/powerpoint/2010/main" val="174338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80812"/>
            <a:ext cx="3864886" cy="3864886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19244"/>
              </p:ext>
            </p:extLst>
          </p:nvPr>
        </p:nvGraphicFramePr>
        <p:xfrm>
          <a:off x="5243260" y="3008481"/>
          <a:ext cx="1657851" cy="871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617"/>
                <a:gridCol w="552617"/>
                <a:gridCol w="552617"/>
              </a:tblGrid>
              <a:tr h="2905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905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905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4615862" y="4014996"/>
            <a:ext cx="3021661" cy="210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21614" y="4249421"/>
            <a:ext cx="1610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449895" y="2639149"/>
            <a:ext cx="1512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58" y="0"/>
            <a:ext cx="3364442" cy="2446867"/>
          </a:xfrm>
          <a:prstGeom prst="rect">
            <a:avLst/>
          </a:prstGeom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高斯模糊（灰度图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单通道图像）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99" y="2277160"/>
            <a:ext cx="3868538" cy="38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传统卷积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三维矩阵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e>
                          </m:d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65922" y="2550629"/>
            <a:ext cx="10583078" cy="2846665"/>
            <a:chOff x="380197" y="2660249"/>
            <a:chExt cx="10583078" cy="2846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52400" y="5110634"/>
                <a:ext cx="46821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参数量：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运算量：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10634"/>
                <a:ext cx="4682116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104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2" descr="W"/>
          <p:cNvSpPr>
            <a:spLocks noChangeAspect="1" noChangeArrowheads="1"/>
          </p:cNvSpPr>
          <p:nvPr/>
        </p:nvSpPr>
        <p:spPr bwMode="auto">
          <a:xfrm>
            <a:off x="1247775" y="-904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4" descr="W"/>
          <p:cNvSpPr>
            <a:spLocks noChangeAspect="1" noChangeArrowheads="1"/>
          </p:cNvSpPr>
          <p:nvPr/>
        </p:nvSpPr>
        <p:spPr bwMode="auto">
          <a:xfrm>
            <a:off x="1400175" y="619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52400" y="6292423"/>
                <a:ext cx="4479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*</a:t>
                </a:r>
                <a:r>
                  <a:rPr lang="zh-CN" altLang="en-US" sz="1400" dirty="0" smtClean="0"/>
                  <a:t>这里的运算量是权值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1400" dirty="0" smtClean="0"/>
                  <a:t>相关的乘法和偏置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 smtClean="0"/>
                  <a:t>相关的加法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292423"/>
                <a:ext cx="4479111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408" t="-7843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328612"/>
            <a:ext cx="6734175" cy="6200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47032" y="6529387"/>
            <a:ext cx="4762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21EAA"/>
                </a:solidFill>
                <a:latin typeface="-apple-system"/>
              </a:rPr>
              <a:t>http://cs231n.github.io/assets/conv-demo/index.html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3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6570"/>
              </p:ext>
            </p:extLst>
          </p:nvPr>
        </p:nvGraphicFramePr>
        <p:xfrm>
          <a:off x="98874" y="971550"/>
          <a:ext cx="110775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01579" y="4481512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图像尺寸不变时，卷积核越大，基于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</a:t>
            </a:r>
            <a:r>
              <a:rPr lang="zh-CN" altLang="en-US" dirty="0"/>
              <a:t>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25529" y="3787259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c(k3</a:t>
            </a:r>
            <a:r>
              <a:rPr lang="zh-CN" altLang="en-US" sz="2000" dirty="0" smtClean="0">
                <a:solidFill>
                  <a:srgbClr val="FF0000"/>
                </a:solidFill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</a:rPr>
              <a:t>=0.9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5529" y="3377684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c(</a:t>
            </a:r>
            <a:r>
              <a:rPr lang="zh-CN" altLang="en-US" sz="2000" dirty="0" smtClean="0"/>
              <a:t>k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=2.5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225529" y="2968109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c(</a:t>
            </a:r>
            <a:r>
              <a:rPr lang="zh-CN" altLang="en-US" sz="2000" dirty="0" smtClean="0"/>
              <a:t>k</a:t>
            </a:r>
            <a:r>
              <a:rPr lang="en-US" altLang="zh-CN" sz="2000" dirty="0"/>
              <a:t>7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=4.9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225529" y="2558534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c(</a:t>
            </a:r>
            <a:r>
              <a:rPr lang="zh-CN" altLang="en-US" sz="2000" dirty="0" smtClean="0"/>
              <a:t>k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=8.1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40737" y="3971925"/>
            <a:ext cx="1584792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40736" y="3562350"/>
            <a:ext cx="1584793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0737" y="3152775"/>
            <a:ext cx="1584791" cy="26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0735" y="2743200"/>
            <a:ext cx="1584793" cy="288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062959" y="6418332"/>
                <a:ext cx="1245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59" y="6418332"/>
                <a:ext cx="124540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01579" y="4926013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卷积核不变时，图像尺寸越</a:t>
            </a:r>
            <a:r>
              <a:rPr lang="zh-CN" altLang="en-US" dirty="0"/>
              <a:t>小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的快速卷积的提升效果越好！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FFT</a:t>
            </a:r>
            <a:r>
              <a:rPr lang="zh-CN" altLang="en-US" dirty="0"/>
              <a:t>的快速卷积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082397"/>
            <a:ext cx="6110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对于卷积核和特征图尺寸差距不大时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一般用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FFT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加速！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9123" y="1390650"/>
            <a:ext cx="7852578" cy="1727995"/>
            <a:chOff x="380197" y="2660249"/>
            <a:chExt cx="10583078" cy="3014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7106" y="3311029"/>
            <a:ext cx="2572463" cy="32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64990" y="3771685"/>
            <a:ext cx="1812610" cy="235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3486150" y="2647950"/>
            <a:ext cx="1904287" cy="109740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rot="1858790">
            <a:off x="4105251" y="286365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im2col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106613" y="2681651"/>
            <a:ext cx="918842" cy="7309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175500">
            <a:off x="9296072" y="280606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col2im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0996" y="-103327"/>
            <a:ext cx="6227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优点：空间连续，访问问速度加快，结合矩阵相乘算法加速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缺点：空间换时间，占用更多内存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4347" y="3347465"/>
            <a:ext cx="4473098" cy="285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87003" y="296154"/>
            <a:ext cx="24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cuDNN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im2col:</a:t>
            </a:r>
            <a:r>
              <a:rPr lang="zh-CN" altLang="en-US" dirty="0"/>
              <a:t>三维矩阵转</a:t>
            </a:r>
            <a:r>
              <a:rPr lang="en-US" altLang="zh-CN" dirty="0"/>
              <a:t>2</a:t>
            </a:r>
            <a:r>
              <a:rPr lang="zh-CN" altLang="en-US" dirty="0"/>
              <a:t>维矩阵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321356"/>
            <a:ext cx="997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caffe</a:t>
            </a:r>
            <a:r>
              <a:rPr lang="en-US" altLang="zh-CN" dirty="0"/>
              <a:t> im2col</a:t>
            </a:r>
            <a:r>
              <a:rPr lang="zh-CN" altLang="en-US" dirty="0" smtClean="0"/>
              <a:t>详解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://blog.csdn.net/zhanghenan123/article/details/</a:t>
            </a:r>
            <a:r>
              <a:rPr lang="zh-CN" altLang="en-US" dirty="0" smtClean="0">
                <a:hlinkClick r:id="rId2"/>
              </a:rPr>
              <a:t>81984829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/>
              <a:t>源码深入学习</a:t>
            </a:r>
            <a:r>
              <a:rPr lang="en-US" altLang="zh-CN" dirty="0"/>
              <a:t>6</a:t>
            </a:r>
            <a:r>
              <a:rPr lang="zh-CN" altLang="en-US" dirty="0"/>
              <a:t>：超级详细的</a:t>
            </a:r>
            <a:r>
              <a:rPr lang="en-US" altLang="zh-CN" dirty="0"/>
              <a:t>im2col</a:t>
            </a:r>
            <a:r>
              <a:rPr lang="zh-CN" altLang="en-US" dirty="0"/>
              <a:t>绘图解析，分析</a:t>
            </a:r>
            <a:r>
              <a:rPr lang="en-US" altLang="zh-CN" dirty="0" err="1"/>
              <a:t>caffe</a:t>
            </a:r>
            <a:r>
              <a:rPr lang="zh-CN" altLang="en-US" dirty="0"/>
              <a:t>卷积操作的底层实现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blog.csdn.net/jiongnima/article/details/69736844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img-blog.csdn.net/20170410231851843?watermark/2/text/aHR0cDovL2Jsb2cuY3Nkbi5uZXQvamlvbmduaW1h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3" y="2867163"/>
            <a:ext cx="8150225" cy="3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2333</Words>
  <Application>Microsoft Office PowerPoint</Application>
  <PresentationFormat>宽屏</PresentationFormat>
  <Paragraphs>681</Paragraphs>
  <Slides>34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-apple-system</vt:lpstr>
      <vt:lpstr>intel-clear</vt:lpstr>
      <vt:lpstr>PingFang SC</vt:lpstr>
      <vt:lpstr>黑体</vt:lpstr>
      <vt:lpstr>宋体</vt:lpstr>
      <vt:lpstr>新宋体</vt:lpstr>
      <vt:lpstr>Arial</vt:lpstr>
      <vt:lpstr>Calibri</vt:lpstr>
      <vt:lpstr>Calibri Light</vt:lpstr>
      <vt:lpstr>Cambria Math</vt:lpstr>
      <vt:lpstr>Office 主题</vt:lpstr>
      <vt:lpstr>结合SIMD和GEMM的快速卷积及其在高斯模糊中的应用</vt:lpstr>
      <vt:lpstr>研究背景</vt:lpstr>
      <vt:lpstr>二维高斯函数的采样和归一化</vt:lpstr>
      <vt:lpstr>PowerPoint 演示文稿</vt:lpstr>
      <vt:lpstr>传统卷积(三维矩阵)</vt:lpstr>
      <vt:lpstr>PowerPoint 演示文稿</vt:lpstr>
      <vt:lpstr>基于FFT的快速卷积</vt:lpstr>
      <vt:lpstr>基于GEMM的快速卷积</vt:lpstr>
      <vt:lpstr>im2col:三维矩阵转2维矩阵</vt:lpstr>
      <vt:lpstr>矩阵相乘</vt:lpstr>
      <vt:lpstr>GEMM通用矩阵相乘:multi</vt:lpstr>
      <vt:lpstr>GEMM通用矩阵相乘: multi+register</vt:lpstr>
      <vt:lpstr>CPU的缓存(cache)和内存</vt:lpstr>
      <vt:lpstr>GEMM通用矩阵相乘: multi+ikj</vt:lpstr>
      <vt:lpstr>GEMM通用矩阵相乘: multi+ikj</vt:lpstr>
      <vt:lpstr>GEMM通用矩阵相乘: unroll 4</vt:lpstr>
      <vt:lpstr>GEMM通用矩阵相乘: unroll 4</vt:lpstr>
      <vt:lpstr>SIMD技术及上层抽象实现</vt:lpstr>
      <vt:lpstr>GEMM通用矩阵相乘: SIMD256</vt:lpstr>
      <vt:lpstr>GEMM通用矩阵相乘: SIMD256+unroll 4</vt:lpstr>
      <vt:lpstr>GEMM通用矩阵相乘: SIMD256+unroll 4</vt:lpstr>
      <vt:lpstr>GEMM通用矩阵相乘: 访存优势对比</vt:lpstr>
      <vt:lpstr>GEMM通用矩阵相乘: cache blocking</vt:lpstr>
      <vt:lpstr>GEMM通用矩阵相乘: cache blocking</vt:lpstr>
      <vt:lpstr>GEMM通用矩阵相乘: cache blocking+openMP</vt:lpstr>
      <vt:lpstr>GEMM通用矩阵相乘：优化方法比较</vt:lpstr>
      <vt:lpstr>高斯模糊的三种实现方法</vt:lpstr>
      <vt:lpstr>PowerPoint 演示文稿</vt:lpstr>
      <vt:lpstr>PowerPoint 演示文稿</vt:lpstr>
      <vt:lpstr>快速卷积方法的性能比较</vt:lpstr>
      <vt:lpstr>快速卷积方法的性能比较</vt:lpstr>
      <vt:lpstr>PowerPoint 演示文稿</vt:lpstr>
      <vt:lpstr>目标检测框架：two stage算法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结合SIMD和GEMM的快速卷积及其在高斯模糊中的应用</dc:title>
  <dc:creator>Leon_PC</dc:creator>
  <cp:lastModifiedBy>Leon_PC</cp:lastModifiedBy>
  <cp:revision>463</cp:revision>
  <dcterms:created xsi:type="dcterms:W3CDTF">2020-11-07T02:24:38Z</dcterms:created>
  <dcterms:modified xsi:type="dcterms:W3CDTF">2020-11-13T04:31:22Z</dcterms:modified>
</cp:coreProperties>
</file>