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90" r:id="rId33"/>
    <p:sldId id="29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6" autoAdjust="0"/>
  </p:normalViewPr>
  <p:slideViewPr>
    <p:cSldViewPr snapToGrid="0">
      <p:cViewPr>
        <p:scale>
          <a:sx n="100" d="100"/>
          <a:sy n="100" d="100"/>
        </p:scale>
        <p:origin x="78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8270160"/>
        <c:axId val="1610962784"/>
      </c:scatterChart>
      <c:valAx>
        <c:axId val="165827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0962784"/>
        <c:crosses val="autoZero"/>
        <c:crossBetween val="midCat"/>
      </c:valAx>
      <c:valAx>
        <c:axId val="161096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8270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4495792"/>
        <c:axId val="1664488720"/>
      </c:barChart>
      <c:catAx>
        <c:axId val="166449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4488720"/>
        <c:crosses val="autoZero"/>
        <c:auto val="1"/>
        <c:lblAlgn val="ctr"/>
        <c:lblOffset val="100"/>
        <c:noMultiLvlLbl val="0"/>
      </c:catAx>
      <c:valAx>
        <c:axId val="166448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449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2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 smtClean="0"/>
              <a:t>归一化之后，通过卷积计算出来的模板中心像素被限制到了</a:t>
            </a:r>
            <a:r>
              <a:rPr lang="en-US" altLang="zh-CN" sz="1200" dirty="0" smtClean="0"/>
              <a:t>0-255</a:t>
            </a:r>
            <a:r>
              <a:rPr lang="zh-CN" altLang="en-US" sz="1200" dirty="0" smtClean="0"/>
              <a:t>的灰度区间中。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假若某一邻域内所有像素的灰度值为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，利用该模板进行卷积之后，求得的模板中心像素灰度值仍然为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假若计算出来的高斯模板参数之和小于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，那么通过该模板进行卷积之后，模板中心像素的灰度值将小于</a:t>
            </a:r>
            <a:r>
              <a:rPr lang="en-US" altLang="zh-CN" sz="1200" dirty="0" smtClean="0"/>
              <a:t>255</a:t>
            </a:r>
            <a:r>
              <a:rPr lang="zh-CN" altLang="en-US" sz="1200" dirty="0" smtClean="0"/>
              <a:t>，偏离了实际的灰度值，产生了误差。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1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优点：</a:t>
            </a:r>
            <a:r>
              <a:rPr lang="zh-CN" altLang="en-US" sz="1200" dirty="0" smtClean="0"/>
              <a:t>从参数量和运算量来看，两者并无不同，但是转化为矩阵后，</a:t>
            </a:r>
            <a:endParaRPr lang="en-US" altLang="zh-CN" sz="1200" dirty="0" smtClean="0"/>
          </a:p>
          <a:p>
            <a:r>
              <a:rPr lang="zh-CN" altLang="en-US" sz="1200" dirty="0" smtClean="0"/>
              <a:t>运算时需要的数据被存放在连续的内存上，访问速度大大加快，</a:t>
            </a:r>
            <a:endParaRPr lang="en-US" altLang="zh-CN" sz="1200" dirty="0" smtClean="0"/>
          </a:p>
          <a:p>
            <a:r>
              <a:rPr lang="zh-CN" altLang="en-US" sz="1200" dirty="0" smtClean="0"/>
              <a:t>同时，矩阵乘法有许多高效实现方法，比如</a:t>
            </a:r>
            <a:r>
              <a:rPr lang="en-US" altLang="zh-CN" sz="1200" dirty="0" smtClean="0"/>
              <a:t>BLAS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MKL</a:t>
            </a:r>
            <a:r>
              <a:rPr lang="zh-CN" altLang="en-US" sz="1200" dirty="0" smtClean="0"/>
              <a:t>等。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b="1" dirty="0" smtClean="0"/>
              <a:t>缺点：</a:t>
            </a:r>
            <a:r>
              <a:rPr lang="zh-CN" altLang="en-US" sz="1200" dirty="0" smtClean="0"/>
              <a:t>空间换时间，占用更多内存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7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36.emf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37.gi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49.emf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4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50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50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28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50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50.emf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7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52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52.emf"/><Relationship Id="rId21" Type="http://schemas.openxmlformats.org/officeDocument/2006/relationships/image" Target="../media/image77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53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53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8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5.png"/><Relationship Id="rId26" Type="http://schemas.openxmlformats.org/officeDocument/2006/relationships/image" Target="../media/image168.png"/><Relationship Id="rId21" Type="http://schemas.openxmlformats.org/officeDocument/2006/relationships/image" Target="../media/image850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4.png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53.emf"/><Relationship Id="rId22" Type="http://schemas.openxmlformats.org/officeDocument/2006/relationships/image" Target="../media/image93.png"/><Relationship Id="rId27" Type="http://schemas.openxmlformats.org/officeDocument/2006/relationships/image" Target="../media/image169.png"/><Relationship Id="rId30" Type="http://schemas.openxmlformats.org/officeDocument/2006/relationships/image" Target="../media/image2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hyperlink" Target="https://www.cnblogs.com/bingdaocaihong/p/7007346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1.2524.pdf" TargetMode="External"/><Relationship Id="rId2" Type="http://schemas.openxmlformats.org/officeDocument/2006/relationships/hyperlink" Target="https://www.cnblogs.com/alexanderkun/p/6128058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6.png"/><Relationship Id="rId4" Type="http://schemas.openxmlformats.org/officeDocument/2006/relationships/image" Target="../media/image2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26" Type="http://schemas.openxmlformats.org/officeDocument/2006/relationships/image" Target="../media/image58.png"/><Relationship Id="rId3" Type="http://schemas.openxmlformats.org/officeDocument/2006/relationships/image" Target="../media/image13.emf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6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51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1910.png"/><Relationship Id="rId23" Type="http://schemas.openxmlformats.org/officeDocument/2006/relationships/image" Target="../media/image17.emf"/><Relationship Id="rId28" Type="http://schemas.openxmlformats.org/officeDocument/2006/relationships/image" Target="../media/image18.emf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31" Type="http://schemas.openxmlformats.org/officeDocument/2006/relationships/image" Target="../media/image5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16.emf"/><Relationship Id="rId22" Type="http://schemas.openxmlformats.org/officeDocument/2006/relationships/image" Target="../media/image54.png"/><Relationship Id="rId27" Type="http://schemas.openxmlformats.org/officeDocument/2006/relationships/image" Target="../media/image49.png"/><Relationship Id="rId3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0600" y="4085292"/>
            <a:ext cx="8891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名词解释：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单指令多数据技术，同时对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+-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通用矩阵相乘的优化算法，</a:t>
            </a:r>
            <a:r>
              <a:rPr lang="en-US" altLang="zh-CN" dirty="0" smtClean="0"/>
              <a:t>A*B=C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0600" y="6073040"/>
            <a:ext cx="840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项目源码：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89" y="24391"/>
            <a:ext cx="4225699" cy="21128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2880" y="1892567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  <a:blipFill rotWithShape="0">
                <a:blip r:embed="rId17"/>
                <a:stretch>
                  <a:fillRect l="-983" t="-1780" b="-2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  <a:blipFill rotWithShape="0">
                <a:blip r:embed="rId18"/>
                <a:stretch>
                  <a:fillRect l="-658" t="-3974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702272" y="57000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8587" y="59386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717578" y="57000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07858" y="62062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97985" y="570002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92644" y="648601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/>
              <a:t>K</a:t>
            </a:r>
            <a:r>
              <a:rPr lang="zh-CN" altLang="en-US" sz="1100" dirty="0" smtClean="0"/>
              <a:t>次和写</a:t>
            </a:r>
            <a:r>
              <a:rPr lang="en-US" altLang="zh-CN" sz="1100" dirty="0" smtClean="0"/>
              <a:t>K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  <a:blipFill rotWithShape="0">
                <a:blip r:embed="rId2"/>
                <a:stretch>
                  <a:fillRect l="-1106" t="-1057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2"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93287" y="57481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2558" y="60157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97344" y="629551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53138" y="55095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444" y="55095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0542" y="549141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4" y="2267090"/>
            <a:ext cx="9174101" cy="32993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581" y="36376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0475" y="31813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256K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82703" y="302746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73278" y="287357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4528" y="258216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16G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76618" y="36404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3161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24324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6498" y="48346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0082" y="479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47676" y="356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305175" y="1924883"/>
            <a:ext cx="72675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24324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读取速度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05175" y="1832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86258" y="183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883644" y="3620229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53039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868043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栈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堆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1100" dirty="0" smtClean="0"/>
                  <a:t>（</a:t>
                </a:r>
                <a:r>
                  <a:rPr lang="en-US" altLang="zh-CN" sz="1100" dirty="0" smtClean="0"/>
                  <a:t>new</a:t>
                </a:r>
                <a:r>
                  <a:rPr lang="zh-CN" altLang="en-US" sz="1100" dirty="0" smtClean="0"/>
                  <a:t>或者</a:t>
                </a:r>
                <a:r>
                  <a:rPr lang="en-US" altLang="zh-CN" sz="1100" dirty="0" err="1" smtClean="0"/>
                  <a:t>malloc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全局</a:t>
                </a:r>
                <a:r>
                  <a:rPr lang="en-US" altLang="zh-CN" sz="1100" dirty="0" smtClean="0"/>
                  <a:t>/</a:t>
                </a:r>
                <a:r>
                  <a:rPr lang="zh-CN" altLang="en-US" sz="1100" dirty="0" smtClean="0"/>
                  <a:t>静态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常量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代码段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blipFill rotWithShape="0">
                <a:blip r:embed="rId3"/>
                <a:stretch>
                  <a:fillRect t="-755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19950" y="3016251"/>
            <a:ext cx="0" cy="16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59852" y="36286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地</a:t>
            </a:r>
            <a:endParaRPr lang="en-US" altLang="zh-CN" sz="1100" dirty="0" smtClean="0"/>
          </a:p>
          <a:p>
            <a:r>
              <a:rPr lang="zh-CN" altLang="en-US" sz="1100" dirty="0" smtClean="0"/>
              <a:t>址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51171" y="458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低</a:t>
            </a:r>
            <a:endParaRPr lang="en-US" altLang="zh-CN" sz="11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7053269" y="28536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高</a:t>
            </a:r>
            <a:endParaRPr lang="en-US" altLang="zh-CN" sz="11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B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zh-CN" altLang="en-US" dirty="0"/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1024×1024×8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688290" y="6349449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8Bytes=64bit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24" y="5597588"/>
            <a:ext cx="1289438" cy="1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51934" y="438814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intel x86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15" y="1529440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行优先存储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dirty="0" smtClean="0"/>
                  <a:t>  比如，</a:t>
                </a:r>
                <a:r>
                  <a:rPr lang="en-US" altLang="zh-CN" dirty="0" smtClean="0"/>
                  <a:t>C++</a:t>
                </a:r>
                <a:r>
                  <a:rPr lang="zh-CN" altLang="en-US" dirty="0" smtClean="0"/>
                  <a:t>中的二维数组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dirty="0"/>
                      <m:t>优先存储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-3025" y="3913157"/>
            <a:ext cx="5464316" cy="2951264"/>
            <a:chOff x="-3025" y="3913157"/>
            <a:chExt cx="5464316" cy="295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(k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k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K;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k++) {</a:t>
                  </a: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7" t="-980" b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74298" y="548640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利用率不高</a:t>
              </a:r>
              <a:r>
                <a:rPr lang="en-US" altLang="zh-CN" sz="1100" dirty="0" smtClean="0"/>
                <a:t>,L3</a:t>
              </a:r>
              <a:endParaRPr lang="zh-CN" altLang="en-US" sz="11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676828" y="5921826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每读一次都要换行</a:t>
              </a:r>
              <a:r>
                <a:rPr lang="en-US" altLang="zh-CN" sz="1100" dirty="0" smtClean="0"/>
                <a:t>,</a:t>
              </a:r>
            </a:p>
            <a:p>
              <a:r>
                <a:rPr lang="zh-CN" altLang="en-US" sz="1100" dirty="0" smtClean="0"/>
                <a:t>将数据从内存加载到</a:t>
              </a:r>
              <a:r>
                <a:rPr lang="en-US" altLang="zh-CN" sz="1100" dirty="0" smtClean="0"/>
                <a:t>cache</a:t>
              </a:r>
              <a:endParaRPr lang="zh-CN" altLang="en-US" sz="11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022025" y="6359168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76828" y="660281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的命中率不高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7235" y="3921470"/>
            <a:ext cx="5026303" cy="2875573"/>
            <a:chOff x="-3025" y="3913157"/>
            <a:chExt cx="5026303" cy="287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(k = 0; k &lt; K; k++)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7" t="-997" b="-2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L3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1019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676828" y="5921826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不用频繁换行</a:t>
              </a:r>
              <a:r>
                <a:rPr lang="en-US" altLang="zh-CN" sz="1100" dirty="0" smtClean="0"/>
                <a:t>,L3</a:t>
              </a:r>
            </a:p>
          </p:txBody>
        </p:sp>
        <p:sp>
          <p:nvSpPr>
            <p:cNvPr id="54" name="下箭头 53"/>
            <p:cNvSpPr/>
            <p:nvPr/>
          </p:nvSpPr>
          <p:spPr>
            <a:xfrm>
              <a:off x="4022025" y="6215365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62008" y="65271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</a:t>
              </a:r>
              <a:r>
                <a:rPr lang="zh-CN" altLang="en-US" sz="1100" dirty="0"/>
                <a:t>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  <a:blipFill rotWithShape="0">
                <a:blip r:embed="rId3"/>
                <a:stretch>
                  <a:fillRect l="-900" t="-646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t0,t1,t2,t3,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96" b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211436" y="4838230"/>
            <a:ext cx="5992923" cy="2010773"/>
            <a:chOff x="5211436" y="4920287"/>
            <a:chExt cx="5992923" cy="20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unroll </a:t>
                  </a:r>
                  <a:r>
                    <a:rPr lang="en-US" altLang="zh-CN" dirty="0"/>
                    <a:t>1x4</a:t>
                  </a:r>
                  <a:r>
                    <a:rPr lang="zh-CN" alt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6" t="-5960" b="-4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030955" y="6044962"/>
              <a:ext cx="1608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r>
                <a:rPr lang="zh-CN" altLang="en-US" sz="1100" dirty="0" smtClean="0"/>
                <a:t>中的每个元素复用</a:t>
              </a:r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46739" y="6336102"/>
              <a:ext cx="174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中的每个元素要读</a:t>
              </a:r>
              <a:r>
                <a:rPr lang="en-US" altLang="zh-CN" sz="1100" dirty="0" smtClean="0"/>
                <a:t>M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88932" y="6669450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zh-CN" altLang="en-US" sz="1100" dirty="0" smtClean="0"/>
                <a:t>中的每个元素要写</a:t>
              </a:r>
              <a:r>
                <a:rPr lang="en-US" altLang="zh-CN" sz="1100" dirty="0"/>
                <a:t>1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990806" y="5806349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02625" y="5829824"/>
              <a:ext cx="3965" cy="50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987453" y="5769889"/>
              <a:ext cx="8344" cy="78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318202" y="4184205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优点：减少</a:t>
            </a:r>
            <a:r>
              <a:rPr lang="en-US" altLang="zh-CN" dirty="0" smtClean="0"/>
              <a:t>B</a:t>
            </a:r>
            <a:r>
              <a:rPr lang="zh-CN" altLang="en-US" dirty="0" smtClean="0"/>
              <a:t>矩阵频繁换行带来的损失（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个再换行）；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减少对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矩阵的访问次数（每个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9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11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SIMD256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同时对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的数据进行读写或者运算（</a:t>
            </a:r>
            <a:r>
              <a:rPr lang="en-US" altLang="zh-CN" dirty="0" smtClean="0"/>
              <a:t>256 bit = 32 Bytes = 4 double = 8 float = 8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266605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烤面包：单指令多数据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3571085"/>
            <a:ext cx="657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具体实现（烤架）：</a:t>
            </a:r>
            <a:r>
              <a:rPr lang="en-US" altLang="zh-CN" dirty="0" smtClean="0"/>
              <a:t>intel x86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指令集支持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76114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上层抽象实现：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immintrin.h</a:t>
            </a:r>
            <a:r>
              <a:rPr lang="zh-CN" altLang="en-US" dirty="0" smtClean="0"/>
              <a:t>封装了支持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和数据类型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86" y="2322094"/>
            <a:ext cx="3059465" cy="17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1157591" y="318083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157590" y="4052568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2" y="4208265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https://software.intel.com/sites/landingpage/IntrinsicsGuide/#techs=</a:t>
            </a:r>
            <a:r>
              <a:rPr lang="zh-CN" altLang="en-US" sz="1400" dirty="0" smtClean="0">
                <a:hlinkClick r:id="rId3"/>
              </a:rPr>
              <a:t>AVX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729" y="1934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_m256d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c0,a0,b0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a0=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broacast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c0=add(c0,mul(a0,b0))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store(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*N+j,c0)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  <a:blipFill rotWithShape="0">
                <a:blip r:embed="rId19"/>
                <a:stretch>
                  <a:fillRect l="-806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21898" y="594937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14173" y="6237853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449056" y="6596390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235583" y="5748134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28473" y="5748134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63231" y="578806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335975"/>
            <a:ext cx="10515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卷积神经网络（</a:t>
            </a:r>
            <a:r>
              <a:rPr lang="en-US" altLang="zh-CN" dirty="0" smtClean="0">
                <a:latin typeface="+mn-ea"/>
              </a:rPr>
              <a:t>CNN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由于</a:t>
            </a:r>
            <a:r>
              <a:rPr lang="zh-CN" altLang="en-US" dirty="0">
                <a:latin typeface="+mn-ea"/>
              </a:rPr>
              <a:t>感受野、权值共享和池化等特点，</a:t>
            </a:r>
            <a:r>
              <a:rPr lang="zh-CN" altLang="en-US" dirty="0" smtClean="0">
                <a:latin typeface="+mn-ea"/>
              </a:rPr>
              <a:t>大大降低</a:t>
            </a:r>
            <a:r>
              <a:rPr lang="zh-CN" altLang="en-US" dirty="0">
                <a:latin typeface="+mn-ea"/>
              </a:rPr>
              <a:t>了神经网络训练需要的参数数目，使得更</a:t>
            </a:r>
            <a:r>
              <a:rPr lang="zh-CN" altLang="en-US" dirty="0" smtClean="0">
                <a:latin typeface="+mn-ea"/>
              </a:rPr>
              <a:t>深层神经网络</a:t>
            </a:r>
            <a:r>
              <a:rPr lang="zh-CN" altLang="en-US" dirty="0">
                <a:latin typeface="+mn-ea"/>
              </a:rPr>
              <a:t>的使用成为可能，提高了训练的效率</a:t>
            </a:r>
            <a:r>
              <a:rPr lang="zh-CN" altLang="en-US" dirty="0" smtClean="0">
                <a:latin typeface="+mn-ea"/>
              </a:rPr>
              <a:t>以及收敛</a:t>
            </a:r>
            <a:r>
              <a:rPr lang="zh-CN" altLang="en-US" dirty="0">
                <a:latin typeface="+mn-ea"/>
              </a:rPr>
              <a:t>的效果，成为了深度学习中最为典型且性能</a:t>
            </a:r>
            <a:r>
              <a:rPr lang="zh-CN" altLang="en-US" dirty="0" smtClean="0">
                <a:latin typeface="+mn-ea"/>
              </a:rPr>
              <a:t>优越</a:t>
            </a:r>
            <a:r>
              <a:rPr lang="zh-CN" altLang="en-US" dirty="0">
                <a:latin typeface="+mn-ea"/>
              </a:rPr>
              <a:t>的一种</a:t>
            </a:r>
            <a:r>
              <a:rPr lang="zh-CN" altLang="en-US" dirty="0" smtClean="0">
                <a:latin typeface="+mn-ea"/>
              </a:rPr>
              <a:t>网络模型。</a:t>
            </a:r>
            <a:endParaRPr lang="en-US" altLang="zh-CN" dirty="0" smtClean="0"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近年来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CNN </a:t>
            </a:r>
            <a:r>
              <a:rPr lang="zh-CN" altLang="en-US" dirty="0" smtClean="0">
                <a:latin typeface="+mn-ea"/>
              </a:rPr>
              <a:t>更是</a:t>
            </a:r>
            <a:r>
              <a:rPr lang="zh-CN" altLang="en-US" dirty="0">
                <a:latin typeface="+mn-ea"/>
              </a:rPr>
              <a:t>在多个</a:t>
            </a:r>
            <a:r>
              <a:rPr lang="zh-CN" altLang="en-US" dirty="0" smtClean="0">
                <a:latin typeface="+mn-ea"/>
              </a:rPr>
              <a:t>方向持续发力，语音</a:t>
            </a:r>
            <a:r>
              <a:rPr lang="zh-CN" altLang="en-US" dirty="0">
                <a:latin typeface="+mn-ea"/>
              </a:rPr>
              <a:t>处理、文本提取、图像识别、通用</a:t>
            </a:r>
            <a:r>
              <a:rPr lang="zh-CN" altLang="en-US" dirty="0" smtClean="0">
                <a:latin typeface="+mn-ea"/>
              </a:rPr>
              <a:t>物体检测、</a:t>
            </a:r>
            <a:r>
              <a:rPr lang="zh-CN" altLang="en-US" dirty="0">
                <a:latin typeface="+mn-ea"/>
              </a:rPr>
              <a:t>运动分析、自然语言理解甚至电脑波分析</a:t>
            </a:r>
            <a:r>
              <a:rPr lang="zh-CN" altLang="en-US" dirty="0" smtClean="0">
                <a:latin typeface="+mn-ea"/>
              </a:rPr>
              <a:t>等方面</a:t>
            </a:r>
            <a:r>
              <a:rPr lang="zh-CN" altLang="en-US" dirty="0">
                <a:latin typeface="+mn-ea"/>
              </a:rPr>
              <a:t>均具有巨大</a:t>
            </a:r>
            <a:r>
              <a:rPr lang="zh-CN" altLang="en-US" dirty="0" smtClean="0">
                <a:latin typeface="+mn-ea"/>
              </a:rPr>
              <a:t>突破。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505343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对于</a:t>
            </a:r>
            <a:r>
              <a:rPr lang="en-US" altLang="zh-CN" b="1" dirty="0" smtClean="0">
                <a:latin typeface="+mn-ea"/>
              </a:rPr>
              <a:t>CNN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其</a:t>
            </a:r>
            <a:r>
              <a:rPr lang="zh-CN" altLang="en-US" b="1" dirty="0" smtClean="0">
                <a:latin typeface="+mn-ea"/>
              </a:rPr>
              <a:t>灵魂就是卷积</a:t>
            </a:r>
            <a:r>
              <a:rPr lang="zh-CN" altLang="en-US" dirty="0" smtClean="0">
                <a:latin typeface="+mn-ea"/>
              </a:rPr>
              <a:t>，而</a:t>
            </a:r>
            <a:r>
              <a:rPr lang="zh-CN" altLang="en-US" dirty="0">
                <a:latin typeface="+mn-ea"/>
              </a:rPr>
              <a:t>卷积不仅仅局限</a:t>
            </a:r>
            <a:r>
              <a:rPr lang="zh-CN" altLang="en-US" dirty="0" smtClean="0">
                <a:latin typeface="+mn-ea"/>
              </a:rPr>
              <a:t>于</a:t>
            </a:r>
            <a:r>
              <a:rPr lang="en-US" altLang="zh-CN" dirty="0" smtClean="0">
                <a:latin typeface="+mn-ea"/>
              </a:rPr>
              <a:t>CNN</a:t>
            </a:r>
            <a:r>
              <a:rPr lang="zh-CN" altLang="en-US" dirty="0" smtClean="0">
                <a:latin typeface="+mn-ea"/>
              </a:rPr>
              <a:t>，在</a:t>
            </a:r>
            <a:r>
              <a:rPr lang="zh-CN" altLang="en-US" dirty="0">
                <a:latin typeface="+mn-ea"/>
              </a:rPr>
              <a:t>很多</a:t>
            </a:r>
            <a:r>
              <a:rPr lang="zh-CN" altLang="en-US" dirty="0" smtClean="0">
                <a:latin typeface="+mn-ea"/>
              </a:rPr>
              <a:t>其他网络模型</a:t>
            </a:r>
            <a:r>
              <a:rPr lang="zh-CN" altLang="en-US" dirty="0">
                <a:latin typeface="+mn-ea"/>
              </a:rPr>
              <a:t>中也都有</a:t>
            </a:r>
            <a:r>
              <a:rPr lang="zh-CN" altLang="en-US" dirty="0" smtClean="0">
                <a:latin typeface="+mn-ea"/>
              </a:rPr>
              <a:t>涉及。由此可见</a:t>
            </a:r>
            <a:r>
              <a:rPr lang="zh-CN" altLang="en-US" dirty="0">
                <a:latin typeface="+mn-ea"/>
              </a:rPr>
              <a:t>，卷积性能的</a:t>
            </a:r>
            <a:r>
              <a:rPr lang="zh-CN" altLang="en-US" dirty="0" smtClean="0">
                <a:latin typeface="+mn-ea"/>
              </a:rPr>
              <a:t>好坏对于</a:t>
            </a:r>
            <a:r>
              <a:rPr lang="zh-CN" altLang="en-US" dirty="0">
                <a:latin typeface="+mn-ea"/>
              </a:rPr>
              <a:t>整个深度学习领域有着非凡的</a:t>
            </a:r>
            <a:r>
              <a:rPr lang="zh-CN" altLang="en-US" dirty="0" smtClean="0">
                <a:latin typeface="+mn-ea"/>
              </a:rPr>
              <a:t>影响。</a:t>
            </a:r>
            <a:endParaRPr lang="en-US" altLang="zh-CN" dirty="0" smtClean="0"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对于卷积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当前</a:t>
            </a:r>
            <a:r>
              <a:rPr lang="zh-CN" altLang="en-US" dirty="0">
                <a:latin typeface="+mn-ea"/>
              </a:rPr>
              <a:t>主流的算法</a:t>
            </a:r>
            <a:r>
              <a:rPr lang="zh-CN" altLang="en-US" dirty="0" smtClean="0">
                <a:latin typeface="+mn-ea"/>
              </a:rPr>
              <a:t>有</a:t>
            </a:r>
            <a:r>
              <a:rPr lang="en-US" altLang="zh-CN" dirty="0" smtClean="0">
                <a:latin typeface="+mn-ea"/>
              </a:rPr>
              <a:t>GEMM, FFT,Winograd</a:t>
            </a:r>
            <a:r>
              <a:rPr lang="zh-CN" altLang="en-US" dirty="0" smtClean="0">
                <a:latin typeface="+mn-ea"/>
              </a:rPr>
              <a:t>。这</a:t>
            </a:r>
            <a:r>
              <a:rPr lang="zh-CN" altLang="en-US" dirty="0">
                <a:latin typeface="+mn-ea"/>
              </a:rPr>
              <a:t>３种算法中</a:t>
            </a:r>
            <a:r>
              <a:rPr lang="zh-CN" altLang="en-US" dirty="0" smtClean="0">
                <a:latin typeface="+mn-ea"/>
              </a:rPr>
              <a:t>除了</a:t>
            </a:r>
            <a:r>
              <a:rPr lang="en-US" altLang="zh-CN" dirty="0" smtClean="0">
                <a:latin typeface="+mn-ea"/>
              </a:rPr>
              <a:t>GEMM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其他２种都是以增加</a:t>
            </a:r>
            <a:r>
              <a:rPr lang="zh-CN" altLang="en-US" dirty="0" smtClean="0">
                <a:latin typeface="+mn-ea"/>
              </a:rPr>
              <a:t>一定</a:t>
            </a:r>
            <a:r>
              <a:rPr lang="zh-CN" altLang="en-US" dirty="0">
                <a:latin typeface="+mn-ea"/>
              </a:rPr>
              <a:t>的操作复杂度为代价获取更低的计算复杂度，</a:t>
            </a:r>
            <a:r>
              <a:rPr lang="zh-CN" altLang="en-US" dirty="0" smtClean="0">
                <a:latin typeface="+mn-ea"/>
              </a:rPr>
              <a:t>从而</a:t>
            </a:r>
            <a:r>
              <a:rPr lang="zh-CN" altLang="en-US" dirty="0">
                <a:latin typeface="+mn-ea"/>
              </a:rPr>
              <a:t>提升卷积的</a:t>
            </a:r>
            <a:r>
              <a:rPr lang="zh-CN" altLang="en-US" dirty="0" smtClean="0">
                <a:latin typeface="+mn-ea"/>
              </a:rPr>
              <a:t>性能。</a:t>
            </a:r>
            <a:endParaRPr lang="zh-CN" altLang="en-US" dirty="0">
              <a:latin typeface="+mn-ea"/>
            </a:endParaRPr>
          </a:p>
        </p:txBody>
      </p:sp>
      <p:pic>
        <p:nvPicPr>
          <p:cNvPr id="1028" name="Picture 4" descr="https://timgsa.baidu.com/timg?image&amp;quality=80&amp;size=b9999_10000&amp;sec=1605244411779&amp;di=d1e871242f7d8ee3a54d5ac874c01dd2&amp;imgtype=0&amp;src=http%3A%2F%2Fobjectdetection.cn%2Fwp-content%2Fuploads%2F2018%2F04%2Fv2-59bcb66f62206f46e2e0fd8e0c098d9e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01" y="3501023"/>
            <a:ext cx="2754057" cy="15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7" y="3501023"/>
            <a:ext cx="2459808" cy="1547634"/>
          </a:xfrm>
          <a:prstGeom prst="rect">
            <a:avLst/>
          </a:prstGeom>
        </p:spPr>
      </p:pic>
      <p:pic>
        <p:nvPicPr>
          <p:cNvPr id="1030" name="Picture 6" descr="https://timgsa.baidu.com/timg?image&amp;quality=80&amp;size=b9999_10000&amp;sec=1605244527477&amp;di=d698f21c62d40fae3a686d21b94d01bd&amp;imgtype=0&amp;src=http%3A%2F%2Fstatic-ac.oss-cn-zhangjiakou.aliyuncs.com%2Fimages%2Fkeypoint-examp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14" y="3501023"/>
            <a:ext cx="2318954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基于CNN的SEEG/EEG脑电数据处理分析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88" y="3501024"/>
            <a:ext cx="2233957" cy="15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9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70889" y="119650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135485" y="328029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m256d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cm[4],a0,b0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</a:t>
            </a:r>
            <a:r>
              <a:rPr lang="zh-CN" altLang="en-US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 x++)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cm[x]=load(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a0=broadcast(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cm[0]+=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cm[1]+=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*N+j+4))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cm[2]+=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*N+j+8))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cm[3]+=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*N+j+12))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= 0; x &lt; 4; x++)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*4,cm[x])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endParaRPr lang="en-US" altLang="zh-CN" sz="12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  <a:blipFill rotWithShape="0">
                <a:blip r:embed="rId21"/>
                <a:stretch>
                  <a:fillRect l="-777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757642" y="565615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16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917" y="5944628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784800" y="630316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571327" y="5454909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664217" y="5454909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498975" y="549483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优化方法对比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87007"/>
              </p:ext>
            </p:extLst>
          </p:nvPr>
        </p:nvGraphicFramePr>
        <p:xfrm>
          <a:off x="2920356" y="3172158"/>
          <a:ext cx="5518826" cy="354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矩阵的每个</a:t>
                </a:r>
                <a:r>
                  <a:rPr lang="en-US" altLang="zh-CN" sz="1600" dirty="0" smtClean="0"/>
                  <a:t>block</a:t>
                </a:r>
                <a:r>
                  <a:rPr lang="zh-CN" altLang="en-US" sz="1600" dirty="0" smtClean="0"/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）复用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次，提高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en-US" altLang="zh-CN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矩阵</a:t>
                </a: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的读取不用频繁将数据</a:t>
                </a:r>
                <a:r>
                  <a:rPr lang="zh-CN" altLang="en-US" sz="1600" dirty="0"/>
                  <a:t>在</a:t>
                </a:r>
                <a:r>
                  <a:rPr lang="zh-CN" altLang="en-US" sz="1600" dirty="0" smtClean="0"/>
                  <a:t>内存</a:t>
                </a:r>
                <a:r>
                  <a:rPr lang="zh-CN" altLang="en-US" sz="1600" dirty="0"/>
                  <a:t>和</a:t>
                </a:r>
                <a:r>
                  <a:rPr lang="zh-CN" altLang="en-US" sz="1600" dirty="0" smtClean="0"/>
                  <a:t>缓存之间转移，提高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blipFill rotWithShape="0">
                <a:blip r:embed="rId32"/>
                <a:stretch>
                  <a:fillRect l="-358" t="-5208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</a:t>
            </a:r>
            <a:r>
              <a:rPr lang="en-US" altLang="zh-CN" dirty="0" err="1" smtClean="0"/>
              <a:t>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根据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lock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中的每个单元的计算独立性，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利用多线程技术对每个单元进行独立计算（比如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blipFill rotWithShape="0">
                <a:blip r:embed="rId18"/>
                <a:stretch>
                  <a:fillRect l="-756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121774" y="2454385"/>
            <a:ext cx="2033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采用行优先的</a:t>
            </a:r>
            <a:endParaRPr lang="en-US" altLang="zh-CN" sz="1400" dirty="0" smtClean="0"/>
          </a:p>
          <a:p>
            <a:r>
              <a:rPr lang="en-US" altLang="zh-CN" sz="1400" dirty="0" smtClean="0"/>
              <a:t>A:1024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B:1024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C:1024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/O2 /arch:AVX2 /</a:t>
            </a:r>
            <a:r>
              <a:rPr lang="en-US" altLang="zh-CN" sz="1400" dirty="0" err="1"/>
              <a:t>openmp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61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6" y="185661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8714"/>
              </p:ext>
            </p:extLst>
          </p:nvPr>
        </p:nvGraphicFramePr>
        <p:xfrm>
          <a:off x="4936904" y="194526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5983" y="280340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4987" y="298806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8729" y="15621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5983" y="5278170"/>
            <a:ext cx="2741456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7" y="2483054"/>
            <a:ext cx="46005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输入图像 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8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00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623573" y="1376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普通卷积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512098" y="13913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cv::GaussianBlur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920061" y="48128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FFT</a:t>
            </a:r>
            <a:endParaRPr lang="zh-CN" altLang="en-US" sz="12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713342" y="47290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GEMM</a:t>
            </a:r>
            <a:endParaRPr lang="zh-CN" altLang="en-US" sz="12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6" t="-13115" r="-8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3x3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5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404"/>
              </p:ext>
            </p:extLst>
          </p:nvPr>
        </p:nvGraphicFramePr>
        <p:xfrm>
          <a:off x="267832" y="5061895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6244" y="4793209"/>
            <a:ext cx="181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SIMD256+unroll8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5" y="797902"/>
            <a:ext cx="3130109" cy="24294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106"/>
              </p:ext>
            </p:extLst>
          </p:nvPr>
        </p:nvGraphicFramePr>
        <p:xfrm>
          <a:off x="957152" y="2364257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1871"/>
              </p:ext>
            </p:extLst>
          </p:nvPr>
        </p:nvGraphicFramePr>
        <p:xfrm>
          <a:off x="957152" y="3806041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493" t="-7547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55657" y="5985238"/>
            <a:ext cx="7516801" cy="501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归一化：高斯核中每个元素的</a:t>
            </a:r>
            <a:r>
              <a:rPr lang="zh-CN" altLang="en-US" sz="2000" b="1" dirty="0"/>
              <a:t>范围约束在</a:t>
            </a:r>
            <a:r>
              <a:rPr lang="en-US" altLang="zh-CN" sz="2000" b="1" dirty="0"/>
              <a:t>[0,1]</a:t>
            </a:r>
            <a:r>
              <a:rPr lang="zh-CN" altLang="en-US" sz="2000" b="1" dirty="0"/>
              <a:t>之间，</a:t>
            </a:r>
            <a:r>
              <a:rPr lang="zh-CN" altLang="en-US" sz="2000" b="1" dirty="0" smtClean="0"/>
              <a:t>并且总和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1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957152" y="365125"/>
            <a:ext cx="4609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hlinkClick r:id="rId9"/>
              </a:rPr>
              <a:t>https://www.cnblogs.com/bingdaocaihong/p/7007346.</a:t>
            </a:r>
            <a:r>
              <a:rPr lang="zh-CN" altLang="en-US" sz="1400" dirty="0" smtClean="0">
                <a:hlinkClick r:id="rId9"/>
              </a:rPr>
              <a:t>html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7x7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3" t="-15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85239"/>
              </p:ext>
            </p:extLst>
          </p:nvPr>
        </p:nvGraphicFramePr>
        <p:xfrm>
          <a:off x="485115" y="5143376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cv::GaussianBlur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2.87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目标检测框架：</a:t>
            </a:r>
            <a:r>
              <a:rPr lang="en-US" altLang="zh-CN" dirty="0" smtClean="0"/>
              <a:t>two stage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6265388"/>
            <a:ext cx="7049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PingFang SC"/>
              </a:rPr>
              <a:t>R</a:t>
            </a:r>
            <a:r>
              <a:rPr lang="en-US" altLang="zh-CN" sz="1400" dirty="0" smtClean="0">
                <a:solidFill>
                  <a:srgbClr val="000000"/>
                </a:solidFill>
                <a:latin typeface="PingFang SC"/>
              </a:rPr>
              <a:t>egion proposal</a:t>
            </a:r>
            <a:r>
              <a:rPr lang="zh-CN" altLang="en-US" sz="1400" dirty="0" smtClean="0">
                <a:solidFill>
                  <a:srgbClr val="000000"/>
                </a:solidFill>
                <a:latin typeface="PingFang SC"/>
              </a:rPr>
              <a:t>生成方法  </a:t>
            </a:r>
            <a:r>
              <a:rPr lang="zh-CN" altLang="en-US" sz="1400" dirty="0">
                <a:hlinkClick r:id="rId2"/>
              </a:rPr>
              <a:t>https://www.cnblogs.com/alexanderkun/p/6128058.html</a:t>
            </a:r>
            <a:r>
              <a:rPr lang="zh-CN" alt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RCNN</a:t>
            </a:r>
            <a:r>
              <a:rPr lang="zh-CN" altLang="en-US" sz="1400" dirty="0" smtClean="0"/>
              <a:t>论文 </a:t>
            </a:r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arxiv.org/pdf/1311.2524.pdf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grpSp>
        <p:nvGrpSpPr>
          <p:cNvPr id="1035" name="组合 1034"/>
          <p:cNvGrpSpPr/>
          <p:nvPr/>
        </p:nvGrpSpPr>
        <p:grpSpPr>
          <a:xfrm>
            <a:off x="2216357" y="1754095"/>
            <a:ext cx="7314038" cy="1460500"/>
            <a:chOff x="838200" y="1690688"/>
            <a:chExt cx="7314038" cy="1460500"/>
          </a:xfrm>
        </p:grpSpPr>
        <p:grpSp>
          <p:nvGrpSpPr>
            <p:cNvPr id="6" name="组合 5"/>
            <p:cNvGrpSpPr/>
            <p:nvPr/>
          </p:nvGrpSpPr>
          <p:grpSpPr>
            <a:xfrm>
              <a:off x="838200" y="1690688"/>
              <a:ext cx="2006600" cy="1460500"/>
              <a:chOff x="1422400" y="2197100"/>
              <a:chExt cx="2006600" cy="146050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笑脸 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笑脸 6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43357" y="1761107"/>
              <a:ext cx="905346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Object</a:t>
              </a:r>
            </a:p>
            <a:p>
              <a:pPr algn="ctr"/>
              <a:r>
                <a:rPr lang="en-US" altLang="zh-CN" sz="1400" dirty="0" smtClean="0"/>
                <a:t>Detection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547260" y="1690688"/>
              <a:ext cx="2006600" cy="1460500"/>
              <a:chOff x="1422400" y="2197100"/>
              <a:chExt cx="2006600" cy="14605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笑脸 11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笑脸 12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5893937" y="196606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92493" y="232346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51182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655085" y="2323465"/>
              <a:ext cx="892175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996" y="1705293"/>
                  <a:ext cx="14668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𝑐𝑙𝑠𝐵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197" y="2049502"/>
                  <a:ext cx="150804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6" name="组合 1035"/>
          <p:cNvGrpSpPr/>
          <p:nvPr/>
        </p:nvGrpSpPr>
        <p:grpSpPr>
          <a:xfrm>
            <a:off x="41631" y="3635725"/>
            <a:ext cx="12108738" cy="2441973"/>
            <a:chOff x="20154" y="3294742"/>
            <a:chExt cx="12108738" cy="2441973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54" y="3799211"/>
              <a:ext cx="2006600" cy="1460500"/>
              <a:chOff x="1422400" y="2197100"/>
              <a:chExt cx="2006600" cy="14605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笑脸 24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笑脸 25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524268" y="3869630"/>
              <a:ext cx="823517" cy="1319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Region </a:t>
              </a:r>
            </a:p>
            <a:p>
              <a:pPr algn="ctr"/>
              <a:r>
                <a:rPr lang="en-US" altLang="zh-CN" sz="1400" dirty="0" smtClean="0"/>
                <a:t>proposal</a:t>
              </a: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2026755" y="4404409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845299" y="3797239"/>
              <a:ext cx="2006600" cy="1460500"/>
              <a:chOff x="1422400" y="2197100"/>
              <a:chExt cx="2006600" cy="14605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笑脸 3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笑脸 3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右箭头 32"/>
            <p:cNvSpPr/>
            <p:nvPr/>
          </p:nvSpPr>
          <p:spPr>
            <a:xfrm>
              <a:off x="3347785" y="4402437"/>
              <a:ext cx="497514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91822" y="389735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201841" y="4072613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90823" y="4280437"/>
              <a:ext cx="545498" cy="754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22746" y="4297981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080864" y="4427477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0230" y="5275050"/>
              <a:ext cx="1482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Selective </a:t>
              </a:r>
              <a:r>
                <a:rPr lang="en-US" altLang="zh-CN" sz="1200" dirty="0"/>
                <a:t>S</a:t>
              </a:r>
              <a:r>
                <a:rPr lang="en-US" altLang="zh-CN" sz="1200" dirty="0" smtClean="0"/>
                <a:t>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CPMC</a:t>
              </a:r>
              <a:endParaRPr lang="zh-CN" altLang="en-US" sz="12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216627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68498" y="3294742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HOG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</a:t>
              </a:r>
              <a:endParaRPr lang="zh-CN" altLang="en-US" sz="1200" dirty="0"/>
            </a:p>
          </p:txBody>
        </p:sp>
        <p:cxnSp>
          <p:nvCxnSpPr>
            <p:cNvPr id="44" name="直接箭头连接符 43"/>
            <p:cNvCxnSpPr>
              <a:stCxn id="38" idx="0"/>
              <a:endCxn id="42" idx="1"/>
            </p:cNvCxnSpPr>
            <p:nvPr/>
          </p:nvCxnSpPr>
          <p:spPr>
            <a:xfrm flipV="1">
              <a:off x="5295495" y="4124894"/>
              <a:ext cx="921132" cy="1730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7580748" y="375640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48" name="直接箭头连接符 47"/>
            <p:cNvCxnSpPr>
              <a:stCxn id="42" idx="3"/>
              <a:endCxn id="46" idx="1"/>
            </p:cNvCxnSpPr>
            <p:nvPr/>
          </p:nvCxnSpPr>
          <p:spPr>
            <a:xfrm>
              <a:off x="7171798" y="4124894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549020" y="3312155"/>
              <a:ext cx="1404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SVM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CNN + softmax</a:t>
              </a: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216627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Feature extractor</a:t>
              </a:r>
              <a:endParaRPr lang="en-US" altLang="zh-CN" sz="1400" dirty="0" smtClean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580748" y="4796393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 </a:t>
              </a:r>
              <a:r>
                <a:rPr lang="en-US" altLang="zh-CN" sz="1400" b="1" dirty="0"/>
                <a:t>C</a:t>
              </a:r>
              <a:r>
                <a:rPr lang="en-US" altLang="zh-CN" sz="1400" b="1" dirty="0" smtClean="0"/>
                <a:t>lassifier</a:t>
              </a:r>
              <a:endParaRPr lang="en-US" altLang="zh-CN" sz="1400" dirty="0" smtClean="0"/>
            </a:p>
          </p:txBody>
        </p:sp>
        <p:cxnSp>
          <p:nvCxnSpPr>
            <p:cNvPr id="58" name="直接箭头连接符 57"/>
            <p:cNvCxnSpPr>
              <a:stCxn id="56" idx="3"/>
              <a:endCxn id="57" idx="1"/>
            </p:cNvCxnSpPr>
            <p:nvPr/>
          </p:nvCxnSpPr>
          <p:spPr>
            <a:xfrm>
              <a:off x="7171798" y="5164880"/>
              <a:ext cx="4089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2" idx="6"/>
              <a:endCxn id="56" idx="1"/>
            </p:cNvCxnSpPr>
            <p:nvPr/>
          </p:nvCxnSpPr>
          <p:spPr>
            <a:xfrm>
              <a:off x="5629647" y="4689096"/>
              <a:ext cx="586980" cy="4757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8882596" y="4280437"/>
              <a:ext cx="955171" cy="736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NMS</a:t>
              </a:r>
            </a:p>
          </p:txBody>
        </p:sp>
        <p:cxnSp>
          <p:nvCxnSpPr>
            <p:cNvPr id="69" name="直接箭头连接符 68"/>
            <p:cNvCxnSpPr>
              <a:stCxn id="46" idx="3"/>
              <a:endCxn id="68" idx="1"/>
            </p:cNvCxnSpPr>
            <p:nvPr/>
          </p:nvCxnSpPr>
          <p:spPr>
            <a:xfrm>
              <a:off x="8535919" y="4124894"/>
              <a:ext cx="346677" cy="5240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7" idx="3"/>
              <a:endCxn id="68" idx="1"/>
            </p:cNvCxnSpPr>
            <p:nvPr/>
          </p:nvCxnSpPr>
          <p:spPr>
            <a:xfrm flipV="1">
              <a:off x="8535919" y="4648924"/>
              <a:ext cx="346677" cy="5159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10122292" y="3829508"/>
              <a:ext cx="2006600" cy="1460500"/>
              <a:chOff x="1422400" y="2197100"/>
              <a:chExt cx="2006600" cy="14605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422400" y="2197100"/>
                <a:ext cx="2006600" cy="14605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笑脸 80"/>
              <p:cNvSpPr/>
              <p:nvPr/>
            </p:nvSpPr>
            <p:spPr>
              <a:xfrm>
                <a:off x="1775459" y="2486977"/>
                <a:ext cx="539115" cy="51816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笑脸 81"/>
              <p:cNvSpPr/>
              <p:nvPr/>
            </p:nvSpPr>
            <p:spPr>
              <a:xfrm>
                <a:off x="2667633" y="2829877"/>
                <a:ext cx="539115" cy="518160"/>
              </a:xfrm>
              <a:prstGeom prst="smileyFace">
                <a:avLst>
                  <a:gd name="adj" fmla="val -4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10468969" y="4104882"/>
              <a:ext cx="545498" cy="532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1367525" y="4462285"/>
              <a:ext cx="539115" cy="518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右箭头 88"/>
            <p:cNvSpPr/>
            <p:nvPr/>
          </p:nvSpPr>
          <p:spPr>
            <a:xfrm>
              <a:off x="9844149" y="4518456"/>
              <a:ext cx="278143" cy="2866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>
              <a:off x="8820444" y="5016832"/>
              <a:ext cx="11610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Non-Maximum </a:t>
              </a:r>
            </a:p>
            <a:p>
              <a:r>
                <a:rPr lang="en-US" altLang="zh-CN" sz="1200" dirty="0"/>
                <a:t>Suppression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33805" y="3017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下回预讲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51538" y="109466"/>
            <a:ext cx="196880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改进方法：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边框回归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CNN</a:t>
            </a:r>
            <a:r>
              <a:rPr lang="zh-CN" altLang="en-US" sz="1400" dirty="0" smtClean="0"/>
              <a:t>特征提取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全</a:t>
            </a:r>
            <a:r>
              <a:rPr lang="zh-CN" altLang="en-US" sz="1400" dirty="0" smtClean="0"/>
              <a:t>连接层</a:t>
            </a:r>
            <a:r>
              <a:rPr lang="en-US" altLang="zh-CN" sz="1400" dirty="0" smtClean="0"/>
              <a:t>SVD</a:t>
            </a:r>
            <a:r>
              <a:rPr lang="zh-CN" altLang="en-US" sz="1400" dirty="0" smtClean="0"/>
              <a:t>分解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RPN+ROI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多</a:t>
            </a:r>
            <a:r>
              <a:rPr lang="zh-CN" altLang="en-US" sz="1400" dirty="0" smtClean="0"/>
              <a:t>尺度</a:t>
            </a:r>
            <a:r>
              <a:rPr lang="en-US" altLang="zh-CN" sz="1400" dirty="0" smtClean="0"/>
              <a:t>+anchor</a:t>
            </a:r>
            <a:r>
              <a:rPr lang="zh-CN" altLang="en-US" sz="1400" dirty="0" smtClean="0"/>
              <a:t>机制</a:t>
            </a:r>
            <a:endParaRPr lang="en-US" altLang="zh-CN" sz="1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673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51560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[1]</a:t>
            </a:r>
            <a:r>
              <a:rPr lang="en-US" altLang="zh-CN" dirty="0" err="1" smtClean="0"/>
              <a:t>Chetlur</a:t>
            </a:r>
            <a:r>
              <a:rPr lang="en-US" altLang="zh-CN" dirty="0" smtClean="0"/>
              <a:t> </a:t>
            </a:r>
            <a:r>
              <a:rPr lang="en-US" altLang="zh-CN" dirty="0"/>
              <a:t>S , Woolley C , </a:t>
            </a:r>
            <a:r>
              <a:rPr lang="en-US" altLang="zh-CN" dirty="0" err="1"/>
              <a:t>Vandermersch</a:t>
            </a:r>
            <a:r>
              <a:rPr lang="en-US" altLang="zh-CN" dirty="0"/>
              <a:t> P , et al. </a:t>
            </a:r>
            <a:r>
              <a:rPr lang="en-US" altLang="zh-CN" dirty="0" err="1"/>
              <a:t>cuDNN</a:t>
            </a:r>
            <a:r>
              <a:rPr lang="en-US" altLang="zh-CN" dirty="0"/>
              <a:t>: Efficient Primitives for Deep Learning[J]. Computer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ence</a:t>
            </a:r>
            <a:r>
              <a:rPr lang="en-US" altLang="zh-CN" dirty="0"/>
              <a:t>, 2014.</a:t>
            </a:r>
          </a:p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[2]Nguyen-Thanh </a:t>
            </a:r>
            <a:r>
              <a:rPr lang="en-US" altLang="zh-CN" dirty="0"/>
              <a:t>N , Le-</a:t>
            </a:r>
            <a:r>
              <a:rPr lang="en-US" altLang="zh-CN" dirty="0" err="1"/>
              <a:t>Duc</a:t>
            </a:r>
            <a:r>
              <a:rPr lang="en-US" altLang="zh-CN" dirty="0"/>
              <a:t> H , Ta D T , et al. Energy Efficient Techniques using FFT for Deep </a:t>
            </a:r>
            <a:r>
              <a:rPr lang="en-US" altLang="zh-CN" dirty="0" smtClean="0"/>
              <a:t>Convolutional    Neural </a:t>
            </a:r>
            <a:r>
              <a:rPr lang="en-US" altLang="zh-CN" dirty="0"/>
              <a:t>Networks[C]// International Conference on Advanced Technologies for Communications. IEEE, 2016.</a:t>
            </a:r>
          </a:p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[3]Mathieu </a:t>
            </a:r>
            <a:r>
              <a:rPr lang="en-US" altLang="zh-CN" dirty="0"/>
              <a:t>M , </a:t>
            </a:r>
            <a:r>
              <a:rPr lang="en-US" altLang="zh-CN" dirty="0" err="1"/>
              <a:t>Henaff</a:t>
            </a:r>
            <a:r>
              <a:rPr lang="en-US" altLang="zh-CN" dirty="0"/>
              <a:t> M , </a:t>
            </a:r>
            <a:r>
              <a:rPr lang="en-US" altLang="zh-CN" dirty="0" err="1"/>
              <a:t>Lecun</a:t>
            </a:r>
            <a:r>
              <a:rPr lang="en-US" altLang="zh-CN" dirty="0"/>
              <a:t> Y . Fast Training of Convolutional Networks through FFTs[J]. </a:t>
            </a:r>
            <a:r>
              <a:rPr lang="en-US" altLang="zh-CN" dirty="0" err="1"/>
              <a:t>Eprint</a:t>
            </a:r>
            <a:r>
              <a:rPr lang="en-US" altLang="zh-CN" dirty="0"/>
              <a:t> </a:t>
            </a:r>
            <a:r>
              <a:rPr lang="en-US" altLang="zh-CN" dirty="0" err="1"/>
              <a:t>Arxiv</a:t>
            </a:r>
            <a:r>
              <a:rPr lang="en-US" altLang="zh-CN" dirty="0"/>
              <a:t>, 2013.</a:t>
            </a:r>
          </a:p>
          <a:p>
            <a:pPr indent="-457200" algn="just">
              <a:lnSpc>
                <a:spcPct val="200000"/>
              </a:lnSpc>
            </a:pPr>
            <a:r>
              <a:rPr lang="en-US" altLang="zh-CN" dirty="0" smtClean="0"/>
              <a:t>[4]Lavin </a:t>
            </a:r>
            <a:r>
              <a:rPr lang="en-US" altLang="zh-CN" dirty="0"/>
              <a:t>A , Gray S . Fast Algorithms for Convolutional Neural Networks[J]. 2015.</a:t>
            </a:r>
          </a:p>
        </p:txBody>
      </p:sp>
    </p:spTree>
    <p:extLst>
      <p:ext uri="{BB962C8B-B14F-4D97-AF65-F5344CB8AC3E}">
        <p14:creationId xmlns:p14="http://schemas.microsoft.com/office/powerpoint/2010/main" val="174338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80812"/>
            <a:ext cx="3864886" cy="3864886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19244"/>
              </p:ext>
            </p:extLst>
          </p:nvPr>
        </p:nvGraphicFramePr>
        <p:xfrm>
          <a:off x="5243260" y="3008481"/>
          <a:ext cx="1657851" cy="871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617"/>
                <a:gridCol w="552617"/>
                <a:gridCol w="552617"/>
              </a:tblGrid>
              <a:tr h="2905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905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9053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4615862" y="4014996"/>
            <a:ext cx="3021661" cy="210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21614" y="4249421"/>
            <a:ext cx="1610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49895" y="2639149"/>
            <a:ext cx="1512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58" y="0"/>
            <a:ext cx="3364442" cy="2446867"/>
          </a:xfrm>
          <a:prstGeom prst="rect">
            <a:avLst/>
          </a:prstGeom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高斯模糊（灰度</a:t>
            </a:r>
            <a:r>
              <a:rPr lang="zh-CN" altLang="en-US" dirty="0" smtClean="0"/>
              <a:t>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单通道图像）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99" y="2277160"/>
            <a:ext cx="3868538" cy="38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10634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2" descr="W"/>
          <p:cNvSpPr>
            <a:spLocks noChangeAspect="1" noChangeArrowheads="1"/>
          </p:cNvSpPr>
          <p:nvPr/>
        </p:nvSpPr>
        <p:spPr bwMode="auto">
          <a:xfrm>
            <a:off x="1247775" y="-904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 descr="W"/>
          <p:cNvSpPr>
            <a:spLocks noChangeAspect="1" noChangeArrowheads="1"/>
          </p:cNvSpPr>
          <p:nvPr/>
        </p:nvSpPr>
        <p:spPr bwMode="auto">
          <a:xfrm>
            <a:off x="1400175" y="619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*</a:t>
                </a:r>
                <a:r>
                  <a:rPr lang="zh-CN" altLang="en-US" sz="1400" dirty="0" smtClean="0"/>
                  <a:t>这里的运算量是权值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1400" dirty="0" smtClean="0"/>
                  <a:t>相关的乘法和偏置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 smtClean="0"/>
                  <a:t>相关的加法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292423"/>
                <a:ext cx="4479111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408" t="-7843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47032" y="6529387"/>
            <a:ext cx="476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c(k3</a:t>
            </a:r>
            <a:r>
              <a:rPr lang="zh-CN" altLang="en-US" sz="2000" dirty="0" smtClean="0">
                <a:solidFill>
                  <a:srgbClr val="FF0000"/>
                </a:solidFill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</a:rPr>
              <a:t>=0.9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c(</a:t>
            </a:r>
            <a:r>
              <a:rPr lang="zh-CN" altLang="en-US" sz="2000" dirty="0" smtClean="0"/>
              <a:t>k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=2.5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c(</a:t>
            </a:r>
            <a:r>
              <a:rPr lang="zh-CN" altLang="en-US" sz="2000" dirty="0" smtClean="0"/>
              <a:t>k</a:t>
            </a:r>
            <a:r>
              <a:rPr lang="en-US" altLang="zh-CN" sz="2000" dirty="0"/>
              <a:t>7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=4.9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c(</a:t>
            </a:r>
            <a:r>
              <a:rPr lang="zh-CN" altLang="en-US" sz="2000" dirty="0" smtClean="0"/>
              <a:t>k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=8.1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062959" y="6418332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59" y="6418332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卷积核不变时，图像尺寸越</a:t>
            </a:r>
            <a:r>
              <a:rPr lang="zh-CN" altLang="en-US" dirty="0"/>
              <a:t>小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082397"/>
            <a:ext cx="6110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对于卷积核和特征图尺寸差距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不大时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FFT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加速！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0996" y="-103327"/>
            <a:ext cx="622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优点</a:t>
            </a:r>
            <a:r>
              <a:rPr lang="zh-CN" altLang="en-US" b="1" dirty="0" smtClean="0">
                <a:solidFill>
                  <a:srgbClr val="FF0000"/>
                </a:solidFill>
              </a:rPr>
              <a:t>：空间连续，访问问速度加快，结合</a:t>
            </a:r>
            <a:r>
              <a:rPr lang="zh-CN" altLang="en-US" b="1" dirty="0" smtClean="0">
                <a:solidFill>
                  <a:srgbClr val="FF0000"/>
                </a:solidFill>
              </a:rPr>
              <a:t>矩阵相乘算法加速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缺点</a:t>
            </a:r>
            <a:r>
              <a:rPr lang="zh-CN" altLang="en-US" b="1" dirty="0" smtClean="0">
                <a:solidFill>
                  <a:srgbClr val="FF0000"/>
                </a:solidFill>
              </a:rPr>
              <a:t>：空间换时间，占用更多内存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2494</Words>
  <Application>Microsoft Office PowerPoint</Application>
  <PresentationFormat>宽屏</PresentationFormat>
  <Paragraphs>740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-apple-system</vt:lpstr>
      <vt:lpstr>intel-clear</vt:lpstr>
      <vt:lpstr>PingFang SC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研究背景</vt:lpstr>
      <vt:lpstr>二维高斯函数的采样和归一化</vt:lpstr>
      <vt:lpstr>PowerPoint 演示文稿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unroll 4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优化方法对比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  <vt:lpstr>目标检测框架：two stage算法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387</cp:revision>
  <dcterms:created xsi:type="dcterms:W3CDTF">2020-11-07T02:24:38Z</dcterms:created>
  <dcterms:modified xsi:type="dcterms:W3CDTF">2020-11-13T02:48:39Z</dcterms:modified>
</cp:coreProperties>
</file>