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59" r:id="rId6"/>
    <p:sldId id="260" r:id="rId7"/>
    <p:sldId id="267" r:id="rId8"/>
    <p:sldId id="265" r:id="rId9"/>
    <p:sldId id="262" r:id="rId10"/>
    <p:sldId id="263" r:id="rId11"/>
    <p:sldId id="268" r:id="rId12"/>
    <p:sldId id="264"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archive.ics.uci.edu/ml/datasets/communities+and+crime+unnormalize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omework3.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289A5C4-E22F-498D-B271-6788644B68A3}"/>
              </a:ext>
            </a:extLst>
          </p:cNvPr>
          <p:cNvSpPr txBox="1">
            <a:spLocks/>
          </p:cNvSpPr>
          <p:nvPr/>
        </p:nvSpPr>
        <p:spPr>
          <a:xfrm>
            <a:off x="3112662" y="94266"/>
            <a:ext cx="5966675" cy="95210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800" dirty="0"/>
              <a:t>STATISTICS FOR BIG DATA</a:t>
            </a:r>
            <a:br>
              <a:rPr lang="en-US" sz="2800" dirty="0"/>
            </a:br>
            <a:r>
              <a:rPr lang="en-US" sz="2800" dirty="0"/>
              <a:t>MSC DATA SCIENCE</a:t>
            </a:r>
          </a:p>
        </p:txBody>
      </p:sp>
      <p:sp>
        <p:nvSpPr>
          <p:cNvPr id="7" name="Subtitle 2">
            <a:extLst>
              <a:ext uri="{FF2B5EF4-FFF2-40B4-BE49-F238E27FC236}">
                <a16:creationId xmlns:a16="http://schemas.microsoft.com/office/drawing/2014/main" id="{1F331E4D-09E8-4153-BC79-148E7AAEA286}"/>
              </a:ext>
            </a:extLst>
          </p:cNvPr>
          <p:cNvSpPr>
            <a:spLocks noGrp="1"/>
          </p:cNvSpPr>
          <p:nvPr>
            <p:ph type="subTitle" idx="1"/>
          </p:nvPr>
        </p:nvSpPr>
        <p:spPr>
          <a:xfrm>
            <a:off x="3120763" y="1178350"/>
            <a:ext cx="8709876" cy="5382705"/>
          </a:xfrm>
        </p:spPr>
        <p:txBody>
          <a:bodyPr>
            <a:normAutofit/>
          </a:bodyPr>
          <a:lstStyle/>
          <a:p>
            <a:r>
              <a:rPr lang="en-US" dirty="0">
                <a:solidFill>
                  <a:schemeClr val="tx1"/>
                </a:solidFill>
              </a:rPr>
              <a:t>Homework 3</a:t>
            </a:r>
          </a:p>
          <a:p>
            <a:r>
              <a:rPr lang="en-US" dirty="0">
                <a:solidFill>
                  <a:schemeClr val="tx1"/>
                </a:solidFill>
              </a:rPr>
              <a:t>Student: Leon Kalderon</a:t>
            </a:r>
          </a:p>
          <a:p>
            <a:r>
              <a:rPr lang="en-US" dirty="0">
                <a:solidFill>
                  <a:schemeClr val="tx1"/>
                </a:solidFill>
              </a:rPr>
              <a:t>A.M. : DS3617005 </a:t>
            </a:r>
          </a:p>
          <a:p>
            <a:r>
              <a:rPr lang="en-US" dirty="0">
                <a:solidFill>
                  <a:schemeClr val="tx1"/>
                </a:solidFill>
              </a:rPr>
              <a:t>CASE:  </a:t>
            </a:r>
            <a:r>
              <a:rPr lang="en-US" sz="1600" dirty="0">
                <a:solidFill>
                  <a:schemeClr val="tx1"/>
                </a:solidFill>
              </a:rPr>
              <a:t>variable screening/selection with regularization techniques in order to fit 	the best model for our goal variable (Number of murders)</a:t>
            </a:r>
          </a:p>
          <a:p>
            <a:r>
              <a:rPr lang="en-US" dirty="0">
                <a:solidFill>
                  <a:schemeClr val="tx1"/>
                </a:solidFill>
              </a:rPr>
              <a:t>DATASET: </a:t>
            </a:r>
            <a:r>
              <a:rPr lang="en-US" sz="1200" dirty="0">
                <a:hlinkClick r:id="rId2"/>
              </a:rPr>
              <a:t>http://archive.ics.uci.edu/ml/datasets/communities+and+crime+unnormalized#</a:t>
            </a:r>
            <a:endParaRPr lang="en-US" sz="1200" dirty="0"/>
          </a:p>
          <a:p>
            <a:r>
              <a:rPr lang="en-US" sz="1200" dirty="0">
                <a:solidFill>
                  <a:schemeClr val="tx1"/>
                </a:solidFill>
              </a:rPr>
              <a:t>	</a:t>
            </a:r>
            <a:r>
              <a:rPr lang="en-US" sz="1500" i="1" dirty="0">
                <a:solidFill>
                  <a:schemeClr val="tx1"/>
                </a:solidFill>
              </a:rPr>
              <a:t>COMMUNITIES AND CRIME UNNORMALIZED DATASET</a:t>
            </a:r>
          </a:p>
          <a:p>
            <a:r>
              <a:rPr lang="en-US" i="1" dirty="0">
                <a:solidFill>
                  <a:schemeClr val="tx1"/>
                </a:solidFill>
              </a:rPr>
              <a:t>Size of dataset: 2215 observations</a:t>
            </a:r>
          </a:p>
          <a:p>
            <a:r>
              <a:rPr lang="en-US" i="1" dirty="0">
                <a:solidFill>
                  <a:schemeClr val="tx1"/>
                </a:solidFill>
              </a:rPr>
              <a:t>		147 features  </a:t>
            </a:r>
          </a:p>
          <a:p>
            <a:r>
              <a:rPr lang="en-US" i="1" dirty="0">
                <a:solidFill>
                  <a:schemeClr val="tx1"/>
                </a:solidFill>
              </a:rPr>
              <a:t>PC specs: 16gm DDR4, hq6700</a:t>
            </a:r>
          </a:p>
        </p:txBody>
      </p:sp>
    </p:spTree>
    <p:extLst>
      <p:ext uri="{BB962C8B-B14F-4D97-AF65-F5344CB8AC3E}">
        <p14:creationId xmlns:p14="http://schemas.microsoft.com/office/powerpoint/2010/main" val="4273336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48F5A-2C94-46A0-AA54-1EDADB183D0C}"/>
              </a:ext>
            </a:extLst>
          </p:cNvPr>
          <p:cNvSpPr txBox="1"/>
          <p:nvPr/>
        </p:nvSpPr>
        <p:spPr>
          <a:xfrm>
            <a:off x="1366886" y="90315"/>
            <a:ext cx="2837467" cy="369332"/>
          </a:xfrm>
          <a:prstGeom prst="rect">
            <a:avLst/>
          </a:prstGeom>
          <a:noFill/>
        </p:spPr>
        <p:txBody>
          <a:bodyPr wrap="square" rtlCol="0">
            <a:spAutoFit/>
          </a:bodyPr>
          <a:lstStyle/>
          <a:p>
            <a:r>
              <a:rPr lang="en-US" i="1" dirty="0"/>
              <a:t>CV for Negative Binomial</a:t>
            </a:r>
          </a:p>
        </p:txBody>
      </p:sp>
      <p:pic>
        <p:nvPicPr>
          <p:cNvPr id="4" name="Picture 3">
            <a:extLst>
              <a:ext uri="{FF2B5EF4-FFF2-40B4-BE49-F238E27FC236}">
                <a16:creationId xmlns:a16="http://schemas.microsoft.com/office/drawing/2014/main" id="{C635AC19-EB60-45E9-BBF9-7726905CF7BB}"/>
              </a:ext>
            </a:extLst>
          </p:cNvPr>
          <p:cNvPicPr>
            <a:picLocks noChangeAspect="1"/>
          </p:cNvPicPr>
          <p:nvPr/>
        </p:nvPicPr>
        <p:blipFill>
          <a:blip r:embed="rId2"/>
          <a:stretch>
            <a:fillRect/>
          </a:stretch>
        </p:blipFill>
        <p:spPr>
          <a:xfrm>
            <a:off x="843928" y="919294"/>
            <a:ext cx="5252072" cy="4218314"/>
          </a:xfrm>
          <a:prstGeom prst="rect">
            <a:avLst/>
          </a:prstGeom>
        </p:spPr>
      </p:pic>
      <p:sp>
        <p:nvSpPr>
          <p:cNvPr id="6" name="TextBox 5">
            <a:extLst>
              <a:ext uri="{FF2B5EF4-FFF2-40B4-BE49-F238E27FC236}">
                <a16:creationId xmlns:a16="http://schemas.microsoft.com/office/drawing/2014/main" id="{08BC2CC9-3BA1-4EDC-B9B6-2F23BF02D872}"/>
              </a:ext>
            </a:extLst>
          </p:cNvPr>
          <p:cNvSpPr txBox="1"/>
          <p:nvPr/>
        </p:nvSpPr>
        <p:spPr>
          <a:xfrm>
            <a:off x="1366887" y="459647"/>
            <a:ext cx="2837468" cy="369332"/>
          </a:xfrm>
          <a:prstGeom prst="rect">
            <a:avLst/>
          </a:prstGeom>
          <a:noFill/>
        </p:spPr>
        <p:txBody>
          <a:bodyPr wrap="square" rtlCol="0">
            <a:spAutoFit/>
          </a:bodyPr>
          <a:lstStyle/>
          <a:p>
            <a:r>
              <a:rPr lang="en-US" dirty="0" err="1"/>
              <a:t>cv.glmregNB</a:t>
            </a:r>
            <a:r>
              <a:rPr lang="en-US" dirty="0"/>
              <a:t>() build-in plot</a:t>
            </a:r>
          </a:p>
        </p:txBody>
      </p:sp>
      <p:sp>
        <p:nvSpPr>
          <p:cNvPr id="7" name="TextBox 6">
            <a:extLst>
              <a:ext uri="{FF2B5EF4-FFF2-40B4-BE49-F238E27FC236}">
                <a16:creationId xmlns:a16="http://schemas.microsoft.com/office/drawing/2014/main" id="{6CC5E174-25BC-4B77-A171-5BD7E786F3D0}"/>
              </a:ext>
            </a:extLst>
          </p:cNvPr>
          <p:cNvSpPr txBox="1"/>
          <p:nvPr/>
        </p:nvSpPr>
        <p:spPr>
          <a:xfrm>
            <a:off x="6248402" y="549962"/>
            <a:ext cx="3478490" cy="369332"/>
          </a:xfrm>
          <a:prstGeom prst="rect">
            <a:avLst/>
          </a:prstGeom>
          <a:noFill/>
        </p:spPr>
        <p:txBody>
          <a:bodyPr wrap="square" rtlCol="0">
            <a:spAutoFit/>
          </a:bodyPr>
          <a:lstStyle/>
          <a:p>
            <a:r>
              <a:rPr lang="en-US" dirty="0"/>
              <a:t>Custom plot</a:t>
            </a:r>
          </a:p>
        </p:txBody>
      </p:sp>
      <p:sp>
        <p:nvSpPr>
          <p:cNvPr id="8" name="TextBox 7">
            <a:extLst>
              <a:ext uri="{FF2B5EF4-FFF2-40B4-BE49-F238E27FC236}">
                <a16:creationId xmlns:a16="http://schemas.microsoft.com/office/drawing/2014/main" id="{B103E9B8-6161-46D7-AB26-B3395C2D0D8F}"/>
              </a:ext>
            </a:extLst>
          </p:cNvPr>
          <p:cNvSpPr txBox="1"/>
          <p:nvPr/>
        </p:nvSpPr>
        <p:spPr>
          <a:xfrm>
            <a:off x="1366887" y="5269584"/>
            <a:ext cx="3516198" cy="1200329"/>
          </a:xfrm>
          <a:prstGeom prst="rect">
            <a:avLst/>
          </a:prstGeom>
          <a:noFill/>
        </p:spPr>
        <p:txBody>
          <a:bodyPr wrap="square" rtlCol="0">
            <a:spAutoFit/>
          </a:bodyPr>
          <a:lstStyle/>
          <a:p>
            <a:r>
              <a:rPr lang="en-US" dirty="0"/>
              <a:t>Optimal lamdas:</a:t>
            </a:r>
          </a:p>
          <a:p>
            <a:r>
              <a:rPr lang="en-US" dirty="0"/>
              <a:t>Lasso: 0.23057</a:t>
            </a:r>
          </a:p>
          <a:p>
            <a:r>
              <a:rPr lang="en-US" dirty="0"/>
              <a:t>ElasticNet: 0.401084</a:t>
            </a:r>
          </a:p>
          <a:p>
            <a:r>
              <a:rPr lang="en-US" dirty="0"/>
              <a:t>Ridge: ~600 !</a:t>
            </a:r>
          </a:p>
        </p:txBody>
      </p:sp>
      <p:pic>
        <p:nvPicPr>
          <p:cNvPr id="10" name="Picture 9">
            <a:extLst>
              <a:ext uri="{FF2B5EF4-FFF2-40B4-BE49-F238E27FC236}">
                <a16:creationId xmlns:a16="http://schemas.microsoft.com/office/drawing/2014/main" id="{530E9A01-3522-4B4D-AE03-068FE090FC83}"/>
              </a:ext>
            </a:extLst>
          </p:cNvPr>
          <p:cNvPicPr>
            <a:picLocks noChangeAspect="1"/>
          </p:cNvPicPr>
          <p:nvPr/>
        </p:nvPicPr>
        <p:blipFill>
          <a:blip r:embed="rId3"/>
          <a:stretch>
            <a:fillRect/>
          </a:stretch>
        </p:blipFill>
        <p:spPr>
          <a:xfrm>
            <a:off x="6245259" y="919294"/>
            <a:ext cx="5252071" cy="4218314"/>
          </a:xfrm>
          <a:prstGeom prst="rect">
            <a:avLst/>
          </a:prstGeom>
        </p:spPr>
      </p:pic>
    </p:spTree>
    <p:extLst>
      <p:ext uri="{BB962C8B-B14F-4D97-AF65-F5344CB8AC3E}">
        <p14:creationId xmlns:p14="http://schemas.microsoft.com/office/powerpoint/2010/main" val="2570674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2FE4316-4FE3-41FB-95A1-E6B3E29E21D3}"/>
              </a:ext>
            </a:extLst>
          </p:cNvPr>
          <p:cNvPicPr>
            <a:picLocks noGrp="1" noChangeAspect="1"/>
          </p:cNvPicPr>
          <p:nvPr>
            <p:ph idx="1"/>
          </p:nvPr>
        </p:nvPicPr>
        <p:blipFill>
          <a:blip r:embed="rId2"/>
          <a:stretch>
            <a:fillRect/>
          </a:stretch>
        </p:blipFill>
        <p:spPr>
          <a:xfrm>
            <a:off x="1258229" y="962025"/>
            <a:ext cx="7762874" cy="5419725"/>
          </a:xfrm>
          <a:prstGeom prst="rect">
            <a:avLst/>
          </a:prstGeom>
        </p:spPr>
      </p:pic>
      <p:sp>
        <p:nvSpPr>
          <p:cNvPr id="5" name="TextBox 4">
            <a:extLst>
              <a:ext uri="{FF2B5EF4-FFF2-40B4-BE49-F238E27FC236}">
                <a16:creationId xmlns:a16="http://schemas.microsoft.com/office/drawing/2014/main" id="{A75E72A2-D7A9-4A0E-8970-2E37CF7672DD}"/>
              </a:ext>
            </a:extLst>
          </p:cNvPr>
          <p:cNvSpPr txBox="1"/>
          <p:nvPr/>
        </p:nvSpPr>
        <p:spPr>
          <a:xfrm>
            <a:off x="9021103" y="1381720"/>
            <a:ext cx="3044283" cy="1200329"/>
          </a:xfrm>
          <a:prstGeom prst="rect">
            <a:avLst/>
          </a:prstGeom>
          <a:noFill/>
        </p:spPr>
        <p:txBody>
          <a:bodyPr wrap="square" rtlCol="0">
            <a:spAutoFit/>
          </a:bodyPr>
          <a:lstStyle/>
          <a:p>
            <a:r>
              <a:rPr lang="en-US" dirty="0"/>
              <a:t>	MIN		1SE</a:t>
            </a:r>
          </a:p>
          <a:p>
            <a:r>
              <a:rPr lang="en-US" dirty="0"/>
              <a:t>LASSO: 4.5321   8.5518</a:t>
            </a:r>
          </a:p>
          <a:p>
            <a:r>
              <a:rPr lang="en-US" dirty="0"/>
              <a:t>Elastnet:5.5370	14.0789</a:t>
            </a:r>
          </a:p>
          <a:p>
            <a:r>
              <a:rPr lang="en-US" dirty="0"/>
              <a:t>RIDGE: 2.5223		64.827</a:t>
            </a:r>
          </a:p>
        </p:txBody>
      </p:sp>
      <p:sp>
        <p:nvSpPr>
          <p:cNvPr id="6" name="TextBox 5">
            <a:extLst>
              <a:ext uri="{FF2B5EF4-FFF2-40B4-BE49-F238E27FC236}">
                <a16:creationId xmlns:a16="http://schemas.microsoft.com/office/drawing/2014/main" id="{079C034C-F424-468B-884E-A4255481EEB5}"/>
              </a:ext>
            </a:extLst>
          </p:cNvPr>
          <p:cNvSpPr txBox="1"/>
          <p:nvPr/>
        </p:nvSpPr>
        <p:spPr>
          <a:xfrm>
            <a:off x="2057752" y="333375"/>
            <a:ext cx="2961923" cy="369332"/>
          </a:xfrm>
          <a:prstGeom prst="rect">
            <a:avLst/>
          </a:prstGeom>
          <a:noFill/>
        </p:spPr>
        <p:txBody>
          <a:bodyPr wrap="square" rtlCol="0">
            <a:spAutoFit/>
          </a:bodyPr>
          <a:lstStyle/>
          <a:p>
            <a:r>
              <a:rPr lang="en-US" i="1" dirty="0"/>
              <a:t>CV for Gaussian Regression</a:t>
            </a:r>
          </a:p>
        </p:txBody>
      </p:sp>
    </p:spTree>
    <p:extLst>
      <p:ext uri="{BB962C8B-B14F-4D97-AF65-F5344CB8AC3E}">
        <p14:creationId xmlns:p14="http://schemas.microsoft.com/office/powerpoint/2010/main" val="14338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EDBCFE-9464-4D12-846E-B9AB6741800A}"/>
              </a:ext>
            </a:extLst>
          </p:cNvPr>
          <p:cNvSpPr>
            <a:spLocks noGrp="1"/>
          </p:cNvSpPr>
          <p:nvPr>
            <p:ph idx="1"/>
          </p:nvPr>
        </p:nvSpPr>
        <p:spPr>
          <a:xfrm>
            <a:off x="1129744" y="658109"/>
            <a:ext cx="5585380" cy="6485641"/>
          </a:xfrm>
        </p:spPr>
        <p:txBody>
          <a:bodyPr/>
          <a:lstStyle/>
          <a:p>
            <a:pPr marL="0" indent="0">
              <a:buNone/>
            </a:pPr>
            <a:r>
              <a:rPr lang="en-US" sz="2000" i="1" u="sng" dirty="0"/>
              <a:t>Poisson Regression</a:t>
            </a:r>
          </a:p>
          <a:p>
            <a:pPr marL="0" indent="0">
              <a:buNone/>
            </a:pPr>
            <a:r>
              <a:rPr lang="en-US" sz="1600" dirty="0"/>
              <a:t>After some exploration of the coefficients that each different type measure(mae, </a:t>
            </a:r>
            <a:r>
              <a:rPr lang="en-US" sz="1600" dirty="0" err="1"/>
              <a:t>mse</a:t>
            </a:r>
            <a:r>
              <a:rPr lang="en-US" sz="1600" dirty="0"/>
              <a:t>, dev ,etc) give us we ended up on the following predictors for our Poisson Regression.</a:t>
            </a:r>
          </a:p>
          <a:p>
            <a:pPr marL="0" indent="0">
              <a:buNone/>
            </a:pPr>
            <a:r>
              <a:rPr lang="en-US" sz="1600" dirty="0"/>
              <a:t>Features: houseVacant, persPoverty, pctKids2Par, perHoush, medNumBedrm</a:t>
            </a:r>
          </a:p>
          <a:p>
            <a:pPr marL="0" indent="0">
              <a:buNone/>
            </a:pPr>
            <a:endParaRPr lang="en-US" sz="1600" dirty="0"/>
          </a:p>
          <a:p>
            <a:pPr marL="0" indent="0">
              <a:buNone/>
            </a:pPr>
            <a:r>
              <a:rPr lang="en-US" sz="1600" dirty="0"/>
              <a:t>Summary:</a:t>
            </a:r>
          </a:p>
        </p:txBody>
      </p:sp>
      <p:graphicFrame>
        <p:nvGraphicFramePr>
          <p:cNvPr id="5" name="Table 4">
            <a:extLst>
              <a:ext uri="{FF2B5EF4-FFF2-40B4-BE49-F238E27FC236}">
                <a16:creationId xmlns:a16="http://schemas.microsoft.com/office/drawing/2014/main" id="{44212D8A-2931-4F4A-8CCF-428923013782}"/>
              </a:ext>
            </a:extLst>
          </p:cNvPr>
          <p:cNvGraphicFramePr>
            <a:graphicFrameLocks noGrp="1"/>
          </p:cNvGraphicFramePr>
          <p:nvPr>
            <p:extLst>
              <p:ext uri="{D42A27DB-BD31-4B8C-83A1-F6EECF244321}">
                <p14:modId xmlns:p14="http://schemas.microsoft.com/office/powerpoint/2010/main" val="3201759191"/>
              </p:ext>
            </p:extLst>
          </p:nvPr>
        </p:nvGraphicFramePr>
        <p:xfrm>
          <a:off x="1286848" y="3948554"/>
          <a:ext cx="5271171" cy="1789746"/>
        </p:xfrm>
        <a:graphic>
          <a:graphicData uri="http://schemas.openxmlformats.org/drawingml/2006/table">
            <a:tbl>
              <a:tblPr>
                <a:tableStyleId>{9D7B26C5-4107-4FEC-AEDC-1716B250A1EF}</a:tableStyleId>
              </a:tblPr>
              <a:tblGrid>
                <a:gridCol w="1236499">
                  <a:extLst>
                    <a:ext uri="{9D8B030D-6E8A-4147-A177-3AD203B41FA5}">
                      <a16:colId xmlns:a16="http://schemas.microsoft.com/office/drawing/2014/main" val="1335023106"/>
                    </a:ext>
                  </a:extLst>
                </a:gridCol>
                <a:gridCol w="1102936">
                  <a:extLst>
                    <a:ext uri="{9D8B030D-6E8A-4147-A177-3AD203B41FA5}">
                      <a16:colId xmlns:a16="http://schemas.microsoft.com/office/drawing/2014/main" val="811239918"/>
                    </a:ext>
                  </a:extLst>
                </a:gridCol>
                <a:gridCol w="961534">
                  <a:extLst>
                    <a:ext uri="{9D8B030D-6E8A-4147-A177-3AD203B41FA5}">
                      <a16:colId xmlns:a16="http://schemas.microsoft.com/office/drawing/2014/main" val="1919436314"/>
                    </a:ext>
                  </a:extLst>
                </a:gridCol>
                <a:gridCol w="985370">
                  <a:extLst>
                    <a:ext uri="{9D8B030D-6E8A-4147-A177-3AD203B41FA5}">
                      <a16:colId xmlns:a16="http://schemas.microsoft.com/office/drawing/2014/main" val="1250960615"/>
                    </a:ext>
                  </a:extLst>
                </a:gridCol>
                <a:gridCol w="984832">
                  <a:extLst>
                    <a:ext uri="{9D8B030D-6E8A-4147-A177-3AD203B41FA5}">
                      <a16:colId xmlns:a16="http://schemas.microsoft.com/office/drawing/2014/main" val="1902018785"/>
                    </a:ext>
                  </a:extLst>
                </a:gridCol>
              </a:tblGrid>
              <a:tr h="255678">
                <a:tc>
                  <a:txBody>
                    <a:bodyPr/>
                    <a:lstStyle/>
                    <a:p>
                      <a:pPr algn="l" fontAlgn="b"/>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300" u="none" strike="noStrike" dirty="0">
                          <a:effectLst/>
                        </a:rPr>
                        <a:t>Estimate</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300" u="none" strike="noStrike" dirty="0">
                          <a:effectLst/>
                        </a:rPr>
                        <a:t>Std.Error</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300" u="none" strike="noStrike" dirty="0">
                          <a:effectLst/>
                        </a:rPr>
                        <a:t>z.value</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300" u="none" strike="noStrike" dirty="0">
                          <a:effectLst/>
                        </a:rPr>
                        <a:t>Pr(&gt;z)</a:t>
                      </a:r>
                      <a:endParaRPr lang="en-US"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5180969"/>
                  </a:ext>
                </a:extLst>
              </a:tr>
              <a:tr h="255678">
                <a:tc>
                  <a:txBody>
                    <a:bodyPr/>
                    <a:lstStyle/>
                    <a:p>
                      <a:pPr algn="l" fontAlgn="b"/>
                      <a:r>
                        <a:rPr lang="en-US" sz="1300" u="none" strike="noStrike">
                          <a:effectLst/>
                        </a:rPr>
                        <a:t>(Intercept)</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6.027029</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0.079382</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75.9241</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0</a:t>
                      </a:r>
                      <a:endParaRPr lang="en-US"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1398430"/>
                  </a:ext>
                </a:extLst>
              </a:tr>
              <a:tr h="255678">
                <a:tc>
                  <a:txBody>
                    <a:bodyPr/>
                    <a:lstStyle/>
                    <a:p>
                      <a:pPr algn="l" fontAlgn="b"/>
                      <a:r>
                        <a:rPr lang="en-US" sz="1300" u="none" strike="noStrike" dirty="0">
                          <a:effectLst/>
                        </a:rPr>
                        <a:t>houseVacant</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5.36E-05</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4.28E-07</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125.3106</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0</a:t>
                      </a:r>
                      <a:endParaRPr lang="en-US"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8733335"/>
                  </a:ext>
                </a:extLst>
              </a:tr>
              <a:tr h="255678">
                <a:tc>
                  <a:txBody>
                    <a:bodyPr/>
                    <a:lstStyle/>
                    <a:p>
                      <a:pPr algn="l" fontAlgn="b"/>
                      <a:r>
                        <a:rPr lang="en-US" sz="1300" u="none" strike="noStrike" dirty="0">
                          <a:effectLst/>
                        </a:rPr>
                        <a:t>persPoverty</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-2.85E-06</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5.58E-08</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-50.9906</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0</a:t>
                      </a:r>
                      <a:endParaRPr lang="en-US"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1676015"/>
                  </a:ext>
                </a:extLst>
              </a:tr>
              <a:tr h="255678">
                <a:tc>
                  <a:txBody>
                    <a:bodyPr/>
                    <a:lstStyle/>
                    <a:p>
                      <a:pPr algn="l" fontAlgn="b"/>
                      <a:r>
                        <a:rPr lang="en-US" sz="1300" u="none" strike="noStrike">
                          <a:effectLst/>
                        </a:rPr>
                        <a:t>pctKids2Par</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-0.0762</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0.000587</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-129.84</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0</a:t>
                      </a:r>
                      <a:endParaRPr lang="en-US"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2660"/>
                  </a:ext>
                </a:extLst>
              </a:tr>
              <a:tr h="255678">
                <a:tc>
                  <a:txBody>
                    <a:bodyPr/>
                    <a:lstStyle/>
                    <a:p>
                      <a:pPr algn="l" fontAlgn="b"/>
                      <a:r>
                        <a:rPr lang="en-US" sz="1300" u="none" strike="noStrike" dirty="0">
                          <a:effectLst/>
                        </a:rPr>
                        <a:t>perHoush</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0.425866</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0.024937</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17.07762</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2.18E-65</a:t>
                      </a:r>
                      <a:endParaRPr lang="en-US"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41169064"/>
                  </a:ext>
                </a:extLst>
              </a:tr>
              <a:tr h="255678">
                <a:tc>
                  <a:txBody>
                    <a:bodyPr/>
                    <a:lstStyle/>
                    <a:p>
                      <a:pPr algn="l" fontAlgn="b"/>
                      <a:r>
                        <a:rPr lang="en-US" sz="1300" u="none" strike="noStrike" dirty="0">
                          <a:effectLst/>
                        </a:rPr>
                        <a:t>medNumBedrm</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-0.30544</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0.018005</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-16.9648</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1.50E-64</a:t>
                      </a:r>
                      <a:endParaRPr lang="en-US"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0944518"/>
                  </a:ext>
                </a:extLst>
              </a:tr>
            </a:tbl>
          </a:graphicData>
        </a:graphic>
      </p:graphicFrame>
      <p:sp>
        <p:nvSpPr>
          <p:cNvPr id="7" name="TextBox 6">
            <a:extLst>
              <a:ext uri="{FF2B5EF4-FFF2-40B4-BE49-F238E27FC236}">
                <a16:creationId xmlns:a16="http://schemas.microsoft.com/office/drawing/2014/main" id="{1444B719-6DA1-4C79-B006-FEF737577EFE}"/>
              </a:ext>
            </a:extLst>
          </p:cNvPr>
          <p:cNvSpPr txBox="1"/>
          <p:nvPr/>
        </p:nvSpPr>
        <p:spPr>
          <a:xfrm>
            <a:off x="7496175" y="658109"/>
            <a:ext cx="4391025" cy="1138773"/>
          </a:xfrm>
          <a:prstGeom prst="rect">
            <a:avLst/>
          </a:prstGeom>
          <a:noFill/>
        </p:spPr>
        <p:txBody>
          <a:bodyPr wrap="square" rtlCol="0">
            <a:spAutoFit/>
          </a:bodyPr>
          <a:lstStyle/>
          <a:p>
            <a:r>
              <a:rPr lang="en-US" sz="2000" i="1" u="sng" dirty="0"/>
              <a:t>Gaussian Regression</a:t>
            </a:r>
          </a:p>
          <a:p>
            <a:endParaRPr lang="en-US" sz="1600" dirty="0"/>
          </a:p>
          <a:p>
            <a:r>
              <a:rPr lang="en-US" sz="1600" dirty="0"/>
              <a:t>Features: persPoverty, kidsBornNevrMarr, numForeignBorn, houseVacant</a:t>
            </a:r>
          </a:p>
        </p:txBody>
      </p:sp>
      <p:sp>
        <p:nvSpPr>
          <p:cNvPr id="8" name="TextBox 7">
            <a:extLst>
              <a:ext uri="{FF2B5EF4-FFF2-40B4-BE49-F238E27FC236}">
                <a16:creationId xmlns:a16="http://schemas.microsoft.com/office/drawing/2014/main" id="{89AEE4D9-6CFD-4ABA-A9EF-C87619B66DC5}"/>
              </a:ext>
            </a:extLst>
          </p:cNvPr>
          <p:cNvSpPr txBox="1"/>
          <p:nvPr/>
        </p:nvSpPr>
        <p:spPr>
          <a:xfrm>
            <a:off x="1129744" y="156915"/>
            <a:ext cx="3838575" cy="430887"/>
          </a:xfrm>
          <a:prstGeom prst="rect">
            <a:avLst/>
          </a:prstGeom>
          <a:noFill/>
        </p:spPr>
        <p:txBody>
          <a:bodyPr wrap="square" rtlCol="0">
            <a:spAutoFit/>
          </a:bodyPr>
          <a:lstStyle/>
          <a:p>
            <a:r>
              <a:rPr lang="en-US" sz="2200" b="1" i="1" dirty="0"/>
              <a:t>Final Models</a:t>
            </a:r>
            <a:endParaRPr lang="en-US" sz="2200" dirty="0"/>
          </a:p>
        </p:txBody>
      </p:sp>
      <p:graphicFrame>
        <p:nvGraphicFramePr>
          <p:cNvPr id="9" name="Table 8">
            <a:extLst>
              <a:ext uri="{FF2B5EF4-FFF2-40B4-BE49-F238E27FC236}">
                <a16:creationId xmlns:a16="http://schemas.microsoft.com/office/drawing/2014/main" id="{09AD2A5C-3C9C-4ADC-8CA2-053D1AF51ECB}"/>
              </a:ext>
            </a:extLst>
          </p:cNvPr>
          <p:cNvGraphicFramePr>
            <a:graphicFrameLocks noGrp="1"/>
          </p:cNvGraphicFramePr>
          <p:nvPr>
            <p:extLst>
              <p:ext uri="{D42A27DB-BD31-4B8C-83A1-F6EECF244321}">
                <p14:modId xmlns:p14="http://schemas.microsoft.com/office/powerpoint/2010/main" val="3967007304"/>
              </p:ext>
            </p:extLst>
          </p:nvPr>
        </p:nvGraphicFramePr>
        <p:xfrm>
          <a:off x="7089852" y="3948554"/>
          <a:ext cx="4640520" cy="1671196"/>
        </p:xfrm>
        <a:graphic>
          <a:graphicData uri="http://schemas.openxmlformats.org/drawingml/2006/table">
            <a:tbl>
              <a:tblPr>
                <a:tableStyleId>{9D7B26C5-4107-4FEC-AEDC-1716B250A1EF}</a:tableStyleId>
              </a:tblPr>
              <a:tblGrid>
                <a:gridCol w="955040">
                  <a:extLst>
                    <a:ext uri="{9D8B030D-6E8A-4147-A177-3AD203B41FA5}">
                      <a16:colId xmlns:a16="http://schemas.microsoft.com/office/drawing/2014/main" val="1166834427"/>
                    </a:ext>
                  </a:extLst>
                </a:gridCol>
                <a:gridCol w="921370">
                  <a:extLst>
                    <a:ext uri="{9D8B030D-6E8A-4147-A177-3AD203B41FA5}">
                      <a16:colId xmlns:a16="http://schemas.microsoft.com/office/drawing/2014/main" val="196526776"/>
                    </a:ext>
                  </a:extLst>
                </a:gridCol>
                <a:gridCol w="921370">
                  <a:extLst>
                    <a:ext uri="{9D8B030D-6E8A-4147-A177-3AD203B41FA5}">
                      <a16:colId xmlns:a16="http://schemas.microsoft.com/office/drawing/2014/main" val="380347912"/>
                    </a:ext>
                  </a:extLst>
                </a:gridCol>
                <a:gridCol w="921370">
                  <a:extLst>
                    <a:ext uri="{9D8B030D-6E8A-4147-A177-3AD203B41FA5}">
                      <a16:colId xmlns:a16="http://schemas.microsoft.com/office/drawing/2014/main" val="2559987928"/>
                    </a:ext>
                  </a:extLst>
                </a:gridCol>
                <a:gridCol w="921370">
                  <a:extLst>
                    <a:ext uri="{9D8B030D-6E8A-4147-A177-3AD203B41FA5}">
                      <a16:colId xmlns:a16="http://schemas.microsoft.com/office/drawing/2014/main" val="3455365141"/>
                    </a:ext>
                  </a:extLst>
                </a:gridCol>
              </a:tblGrid>
              <a:tr h="207396">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Estimate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Std.Error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z.value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Pr(&gt;z)</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7564352"/>
                  </a:ext>
                </a:extLst>
              </a:tr>
              <a:tr h="207396">
                <a:tc>
                  <a:txBody>
                    <a:bodyPr/>
                    <a:lstStyle/>
                    <a:p>
                      <a:pPr algn="l" fontAlgn="b"/>
                      <a:r>
                        <a:rPr lang="en-US" sz="1100" u="none" strike="noStrike">
                          <a:effectLst/>
                        </a:rPr>
                        <a:t>(Intercept)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6.027029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0.079382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75.9241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1693044"/>
                  </a:ext>
                </a:extLst>
              </a:tr>
              <a:tr h="207396">
                <a:tc>
                  <a:txBody>
                    <a:bodyPr/>
                    <a:lstStyle/>
                    <a:p>
                      <a:pPr algn="l" fontAlgn="b"/>
                      <a:r>
                        <a:rPr lang="en-US" sz="1100" u="none" strike="noStrike" dirty="0">
                          <a:effectLst/>
                        </a:rPr>
                        <a:t>houseVacant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5.36E-05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4.28E-07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125.3106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9007841"/>
                  </a:ext>
                </a:extLst>
              </a:tr>
              <a:tr h="207396">
                <a:tc>
                  <a:txBody>
                    <a:bodyPr/>
                    <a:lstStyle/>
                    <a:p>
                      <a:pPr algn="l" fontAlgn="b"/>
                      <a:r>
                        <a:rPr lang="en-US" sz="1100" u="none" strike="noStrike" dirty="0">
                          <a:effectLst/>
                        </a:rPr>
                        <a:t>persPoverty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-2.85E-06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5.58E-08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-50.9906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88918389"/>
                  </a:ext>
                </a:extLst>
              </a:tr>
              <a:tr h="207396">
                <a:tc>
                  <a:txBody>
                    <a:bodyPr/>
                    <a:lstStyle/>
                    <a:p>
                      <a:pPr algn="l" fontAlgn="b"/>
                      <a:r>
                        <a:rPr lang="en-US" sz="1100" u="none" strike="noStrike">
                          <a:effectLst/>
                        </a:rPr>
                        <a:t>pctKids2Par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-0.0762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0.000587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-129.84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93248726"/>
                  </a:ext>
                </a:extLst>
              </a:tr>
              <a:tr h="245348">
                <a:tc>
                  <a:txBody>
                    <a:bodyPr/>
                    <a:lstStyle/>
                    <a:p>
                      <a:pPr algn="l" fontAlgn="b"/>
                      <a:r>
                        <a:rPr lang="en-US" sz="1100" u="none" strike="noStrike" dirty="0">
                          <a:effectLst/>
                        </a:rPr>
                        <a:t>perHoush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0.425866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0.024937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17.07762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2.18E-65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74730639"/>
                  </a:ext>
                </a:extLst>
              </a:tr>
              <a:tr h="388868">
                <a:tc>
                  <a:txBody>
                    <a:bodyPr/>
                    <a:lstStyle/>
                    <a:p>
                      <a:pPr algn="l" fontAlgn="b"/>
                      <a:r>
                        <a:rPr lang="en-US" sz="1100" u="none" strike="noStrike" dirty="0">
                          <a:effectLst/>
                        </a:rPr>
                        <a:t>medNumBedrm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-0.30544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0.018005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-16.9648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1.50E-64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7426409"/>
                  </a:ext>
                </a:extLst>
              </a:tr>
            </a:tbl>
          </a:graphicData>
        </a:graphic>
      </p:graphicFrame>
      <p:sp>
        <p:nvSpPr>
          <p:cNvPr id="10" name="TextBox 9">
            <a:extLst>
              <a:ext uri="{FF2B5EF4-FFF2-40B4-BE49-F238E27FC236}">
                <a16:creationId xmlns:a16="http://schemas.microsoft.com/office/drawing/2014/main" id="{2DCD6AA2-E934-47F9-9536-003A40A7B572}"/>
              </a:ext>
            </a:extLst>
          </p:cNvPr>
          <p:cNvSpPr txBox="1"/>
          <p:nvPr/>
        </p:nvSpPr>
        <p:spPr>
          <a:xfrm>
            <a:off x="7089852" y="3429000"/>
            <a:ext cx="2130348" cy="338554"/>
          </a:xfrm>
          <a:prstGeom prst="rect">
            <a:avLst/>
          </a:prstGeom>
          <a:noFill/>
        </p:spPr>
        <p:txBody>
          <a:bodyPr wrap="square" rtlCol="0">
            <a:spAutoFit/>
          </a:bodyPr>
          <a:lstStyle/>
          <a:p>
            <a:r>
              <a:rPr lang="en-US" sz="1600" dirty="0"/>
              <a:t>Summary:</a:t>
            </a:r>
          </a:p>
        </p:txBody>
      </p:sp>
    </p:spTree>
    <p:extLst>
      <p:ext uri="{BB962C8B-B14F-4D97-AF65-F5344CB8AC3E}">
        <p14:creationId xmlns:p14="http://schemas.microsoft.com/office/powerpoint/2010/main" val="3647829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A84DBAB-3F4A-46AC-93EF-1B26C8B65CDF}"/>
              </a:ext>
            </a:extLst>
          </p:cNvPr>
          <p:cNvSpPr>
            <a:spLocks noGrp="1"/>
          </p:cNvSpPr>
          <p:nvPr>
            <p:ph idx="1"/>
          </p:nvPr>
        </p:nvSpPr>
        <p:spPr>
          <a:xfrm>
            <a:off x="1503362" y="315912"/>
            <a:ext cx="9905999" cy="2979738"/>
          </a:xfrm>
        </p:spPr>
        <p:txBody>
          <a:bodyPr/>
          <a:lstStyle/>
          <a:p>
            <a:pPr marL="0" indent="0">
              <a:buNone/>
            </a:pPr>
            <a:r>
              <a:rPr lang="en-US" sz="2000" i="1" u="sng" dirty="0"/>
              <a:t>Negative Binomial Regression</a:t>
            </a:r>
          </a:p>
          <a:p>
            <a:pPr marL="0" indent="0">
              <a:buNone/>
            </a:pPr>
            <a:r>
              <a:rPr lang="en-US" sz="1600" dirty="0"/>
              <a:t>Feutures: persHomeless, houseVacant, pctNotSpeakEng, persPoverty</a:t>
            </a:r>
          </a:p>
        </p:txBody>
      </p:sp>
      <p:graphicFrame>
        <p:nvGraphicFramePr>
          <p:cNvPr id="9" name="Table 8">
            <a:extLst>
              <a:ext uri="{FF2B5EF4-FFF2-40B4-BE49-F238E27FC236}">
                <a16:creationId xmlns:a16="http://schemas.microsoft.com/office/drawing/2014/main" id="{DF726BFC-1DC6-487F-A46A-0BBF8BA04B36}"/>
              </a:ext>
            </a:extLst>
          </p:cNvPr>
          <p:cNvGraphicFramePr>
            <a:graphicFrameLocks noGrp="1"/>
          </p:cNvGraphicFramePr>
          <p:nvPr>
            <p:extLst>
              <p:ext uri="{D42A27DB-BD31-4B8C-83A1-F6EECF244321}">
                <p14:modId xmlns:p14="http://schemas.microsoft.com/office/powerpoint/2010/main" val="3223912477"/>
              </p:ext>
            </p:extLst>
          </p:nvPr>
        </p:nvGraphicFramePr>
        <p:xfrm>
          <a:off x="1503362" y="1315244"/>
          <a:ext cx="4268791" cy="1891665"/>
        </p:xfrm>
        <a:graphic>
          <a:graphicData uri="http://schemas.openxmlformats.org/drawingml/2006/table">
            <a:tbl>
              <a:tblPr>
                <a:tableStyleId>{9D7B26C5-4107-4FEC-AEDC-1716B250A1EF}</a:tableStyleId>
              </a:tblPr>
              <a:tblGrid>
                <a:gridCol w="1221355">
                  <a:extLst>
                    <a:ext uri="{9D8B030D-6E8A-4147-A177-3AD203B41FA5}">
                      <a16:colId xmlns:a16="http://schemas.microsoft.com/office/drawing/2014/main" val="2642737491"/>
                    </a:ext>
                  </a:extLst>
                </a:gridCol>
                <a:gridCol w="761859">
                  <a:extLst>
                    <a:ext uri="{9D8B030D-6E8A-4147-A177-3AD203B41FA5}">
                      <a16:colId xmlns:a16="http://schemas.microsoft.com/office/drawing/2014/main" val="286581516"/>
                    </a:ext>
                  </a:extLst>
                </a:gridCol>
                <a:gridCol w="761859">
                  <a:extLst>
                    <a:ext uri="{9D8B030D-6E8A-4147-A177-3AD203B41FA5}">
                      <a16:colId xmlns:a16="http://schemas.microsoft.com/office/drawing/2014/main" val="2696171617"/>
                    </a:ext>
                  </a:extLst>
                </a:gridCol>
                <a:gridCol w="761859">
                  <a:extLst>
                    <a:ext uri="{9D8B030D-6E8A-4147-A177-3AD203B41FA5}">
                      <a16:colId xmlns:a16="http://schemas.microsoft.com/office/drawing/2014/main" val="470200004"/>
                    </a:ext>
                  </a:extLst>
                </a:gridCol>
                <a:gridCol w="761859">
                  <a:extLst>
                    <a:ext uri="{9D8B030D-6E8A-4147-A177-3AD203B41FA5}">
                      <a16:colId xmlns:a16="http://schemas.microsoft.com/office/drawing/2014/main" val="2323118688"/>
                    </a:ext>
                  </a:extLst>
                </a:gridCol>
              </a:tblGrid>
              <a:tr h="313055">
                <a:tc>
                  <a:txBody>
                    <a:bodyPr/>
                    <a:lstStyle/>
                    <a:p>
                      <a:pPr algn="l" fontAlgn="b"/>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300" u="none" strike="noStrike">
                          <a:effectLst/>
                        </a:rPr>
                        <a:t>Estimate</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300" u="none" strike="noStrike" dirty="0">
                          <a:effectLst/>
                        </a:rPr>
                        <a:t>Std.Error</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300" u="none" strike="noStrike" dirty="0">
                          <a:effectLst/>
                        </a:rPr>
                        <a:t>z.value</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300" u="none" strike="noStrike" dirty="0">
                          <a:effectLst/>
                        </a:rPr>
                        <a:t>Pr(&gt;z)</a:t>
                      </a:r>
                      <a:endParaRPr lang="en-US"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4702587"/>
                  </a:ext>
                </a:extLst>
              </a:tr>
              <a:tr h="313055">
                <a:tc>
                  <a:txBody>
                    <a:bodyPr/>
                    <a:lstStyle/>
                    <a:p>
                      <a:pPr algn="l" fontAlgn="b"/>
                      <a:r>
                        <a:rPr lang="en-US" sz="1300" u="none" strike="noStrike" dirty="0">
                          <a:effectLst/>
                        </a:rPr>
                        <a:t>(Intercept)</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-0.05573</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0.041371</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-1.34698</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0.177986</a:t>
                      </a:r>
                      <a:endParaRPr lang="en-US"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9196930"/>
                  </a:ext>
                </a:extLst>
              </a:tr>
              <a:tr h="326390">
                <a:tc>
                  <a:txBody>
                    <a:bodyPr/>
                    <a:lstStyle/>
                    <a:p>
                      <a:pPr algn="l" fontAlgn="b"/>
                      <a:r>
                        <a:rPr lang="en-US" sz="1300" u="none" strike="noStrike" dirty="0">
                          <a:effectLst/>
                        </a:rPr>
                        <a:t>persHomeless</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-0.00143</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0.000291</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-4.91261</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8.99E-07</a:t>
                      </a:r>
                      <a:endParaRPr lang="en-US"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9030890"/>
                  </a:ext>
                </a:extLst>
              </a:tr>
              <a:tr h="313055">
                <a:tc>
                  <a:txBody>
                    <a:bodyPr/>
                    <a:lstStyle/>
                    <a:p>
                      <a:pPr algn="l" fontAlgn="b"/>
                      <a:r>
                        <a:rPr lang="en-US" sz="1300" u="none" strike="noStrike">
                          <a:effectLst/>
                        </a:rPr>
                        <a:t>houseVacant</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0.000109</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1.31E-05</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8.332109</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7.94E-17</a:t>
                      </a:r>
                      <a:endParaRPr lang="en-US"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3755284"/>
                  </a:ext>
                </a:extLst>
              </a:tr>
              <a:tr h="313055">
                <a:tc>
                  <a:txBody>
                    <a:bodyPr/>
                    <a:lstStyle/>
                    <a:p>
                      <a:pPr algn="l" fontAlgn="b"/>
                      <a:r>
                        <a:rPr lang="en-US" sz="1300" u="none" strike="noStrike" dirty="0">
                          <a:effectLst/>
                        </a:rPr>
                        <a:t>pctNotSpeakEng</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0.069103</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0.007583</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9.112959</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8.02E-20</a:t>
                      </a:r>
                      <a:endParaRPr lang="en-US" sz="13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1416476"/>
                  </a:ext>
                </a:extLst>
              </a:tr>
              <a:tr h="313055">
                <a:tc>
                  <a:txBody>
                    <a:bodyPr/>
                    <a:lstStyle/>
                    <a:p>
                      <a:pPr algn="l" fontAlgn="b"/>
                      <a:r>
                        <a:rPr lang="en-US" sz="1300" u="none" strike="noStrike">
                          <a:effectLst/>
                        </a:rPr>
                        <a:t>persPoverty</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5.77E-05</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a:effectLst/>
                        </a:rPr>
                        <a:t>3.16E-06</a:t>
                      </a:r>
                      <a:endParaRPr lang="en-US" sz="13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18.25613</a:t>
                      </a:r>
                      <a:endParaRPr lang="en-US" sz="13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300" u="none" strike="noStrike" dirty="0">
                          <a:effectLst/>
                        </a:rPr>
                        <a:t>1.85E-74</a:t>
                      </a:r>
                      <a:endParaRPr lang="en-US" sz="13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5238276"/>
                  </a:ext>
                </a:extLst>
              </a:tr>
            </a:tbl>
          </a:graphicData>
        </a:graphic>
      </p:graphicFrame>
      <p:sp>
        <p:nvSpPr>
          <p:cNvPr id="12" name="TextBox 11">
            <a:extLst>
              <a:ext uri="{FF2B5EF4-FFF2-40B4-BE49-F238E27FC236}">
                <a16:creationId xmlns:a16="http://schemas.microsoft.com/office/drawing/2014/main" id="{7BAECF19-EA2D-483F-B7B2-5FDCE09AE3DE}"/>
              </a:ext>
            </a:extLst>
          </p:cNvPr>
          <p:cNvSpPr txBox="1"/>
          <p:nvPr/>
        </p:nvSpPr>
        <p:spPr>
          <a:xfrm>
            <a:off x="1503362" y="3562351"/>
            <a:ext cx="9401175" cy="2893100"/>
          </a:xfrm>
          <a:prstGeom prst="rect">
            <a:avLst/>
          </a:prstGeom>
          <a:noFill/>
        </p:spPr>
        <p:txBody>
          <a:bodyPr wrap="square" rtlCol="0">
            <a:spAutoFit/>
          </a:bodyPr>
          <a:lstStyle/>
          <a:p>
            <a:r>
              <a:rPr lang="en-US" sz="2000" b="1" dirty="0"/>
              <a:t>Conclusion</a:t>
            </a:r>
          </a:p>
          <a:p>
            <a:pPr marL="285750" indent="-285750">
              <a:buFont typeface="Arial" panose="020B0604020202020204" pitchFamily="34" charset="0"/>
              <a:buChar char="•"/>
            </a:pPr>
            <a:r>
              <a:rPr lang="en-US" dirty="0"/>
              <a:t>We built one model for each regression.</a:t>
            </a:r>
          </a:p>
          <a:p>
            <a:pPr marL="285750" indent="-285750">
              <a:buFont typeface="Arial" panose="020B0604020202020204" pitchFamily="34" charset="0"/>
              <a:buChar char="•"/>
            </a:pPr>
            <a:r>
              <a:rPr lang="en-US" dirty="0"/>
              <a:t>We could compare them and finally pick the best of the three models but we avoid to measure the performance of each model, on the data that we have already train them, because this would be overfitting. In order to do that we should have splitted the data to train and test set from the beginning.</a:t>
            </a:r>
          </a:p>
          <a:p>
            <a:pPr marL="285750" indent="-285750">
              <a:buFont typeface="Arial" panose="020B0604020202020204" pitchFamily="34" charset="0"/>
              <a:buChar char="•"/>
            </a:pPr>
            <a:r>
              <a:rPr lang="en-US" dirty="0"/>
              <a:t>We observe that the percentage of people under poverty level the and the number of vacant houses are two variables that are included in all the three regressions</a:t>
            </a:r>
          </a:p>
          <a:p>
            <a:pPr marL="285750" indent="-285750">
              <a:buFont typeface="Arial" panose="020B0604020202020204" pitchFamily="34" charset="0"/>
              <a:buChar char="•"/>
            </a:pPr>
            <a:r>
              <a:rPr lang="en-US" dirty="0"/>
              <a:t>In the </a:t>
            </a:r>
            <a:r>
              <a:rPr lang="en-US" dirty="0">
                <a:hlinkClick r:id="rId2" action="ppaction://hlinkfile"/>
              </a:rPr>
              <a:t>R code</a:t>
            </a:r>
            <a:r>
              <a:rPr lang="en-US" dirty="0"/>
              <a:t> there are much more details about the process. There are more plots, measurements, comments the ETL process.</a:t>
            </a:r>
          </a:p>
        </p:txBody>
      </p:sp>
    </p:spTree>
    <p:extLst>
      <p:ext uri="{BB962C8B-B14F-4D97-AF65-F5344CB8AC3E}">
        <p14:creationId xmlns:p14="http://schemas.microsoft.com/office/powerpoint/2010/main" val="240861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FD76-C5E1-481B-AD59-E608691EC6A9}"/>
              </a:ext>
            </a:extLst>
          </p:cNvPr>
          <p:cNvSpPr>
            <a:spLocks noGrp="1"/>
          </p:cNvSpPr>
          <p:nvPr>
            <p:ph type="title"/>
          </p:nvPr>
        </p:nvSpPr>
        <p:spPr>
          <a:xfrm>
            <a:off x="1385741" y="278091"/>
            <a:ext cx="2393640" cy="575035"/>
          </a:xfrm>
        </p:spPr>
        <p:txBody>
          <a:bodyPr>
            <a:noAutofit/>
          </a:bodyPr>
          <a:lstStyle/>
          <a:p>
            <a:r>
              <a:rPr lang="en-US" sz="2000" b="1" dirty="0"/>
              <a:t>INTRODUCTION</a:t>
            </a:r>
          </a:p>
        </p:txBody>
      </p:sp>
      <p:sp>
        <p:nvSpPr>
          <p:cNvPr id="3" name="Content Placeholder 2">
            <a:extLst>
              <a:ext uri="{FF2B5EF4-FFF2-40B4-BE49-F238E27FC236}">
                <a16:creationId xmlns:a16="http://schemas.microsoft.com/office/drawing/2014/main" id="{7CD3BDE2-ECE3-4094-9C68-0B515B49C056}"/>
              </a:ext>
            </a:extLst>
          </p:cNvPr>
          <p:cNvSpPr>
            <a:spLocks noGrp="1"/>
          </p:cNvSpPr>
          <p:nvPr>
            <p:ph idx="1"/>
          </p:nvPr>
        </p:nvSpPr>
        <p:spPr>
          <a:xfrm>
            <a:off x="1216058" y="1033429"/>
            <a:ext cx="10228081" cy="6319478"/>
          </a:xfrm>
        </p:spPr>
        <p:txBody>
          <a:bodyPr>
            <a:normAutofit/>
          </a:bodyPr>
          <a:lstStyle/>
          <a:p>
            <a:r>
              <a:rPr lang="en-US" sz="2000" dirty="0"/>
              <a:t>GENERALIZED LINEAR MODELS (GLM)</a:t>
            </a:r>
          </a:p>
          <a:p>
            <a:pPr marL="457200" lvl="1" indent="0">
              <a:buNone/>
            </a:pPr>
            <a:r>
              <a:rPr lang="en-US" sz="1700" dirty="0"/>
              <a:t>Our goal function is count data (Murders) so we use three GLMs with different distribution families.</a:t>
            </a:r>
          </a:p>
          <a:p>
            <a:pPr lvl="1">
              <a:buFont typeface="Wingdings" panose="05000000000000000000" pitchFamily="2" charset="2"/>
              <a:buChar char="v"/>
            </a:pPr>
            <a:r>
              <a:rPr lang="en-US" sz="1800" dirty="0"/>
              <a:t>Poisson regression</a:t>
            </a:r>
          </a:p>
          <a:p>
            <a:pPr marL="457200" lvl="1" indent="0">
              <a:buNone/>
            </a:pPr>
            <a:r>
              <a:rPr lang="en-US" sz="1600" dirty="0"/>
              <a:t>	Poisson regression is used to model count data under the assumption of Poisson error (murders is a positive 	integer number), or otherwise non-negative data where the mean and variance are proportional. Like the 	Gaussian and binomial model, the Poisson is a member of the exponential family of distributions.  A	Poisson 	Distribution is parameterized by </a:t>
            </a:r>
            <a:r>
              <a:rPr lang="el-GR" sz="1600" dirty="0"/>
              <a:t>λ, </a:t>
            </a:r>
            <a:r>
              <a:rPr lang="en-US" sz="1600" dirty="0"/>
              <a:t>which happens to be both its mean and variance which is not often realistic.	</a:t>
            </a:r>
          </a:p>
          <a:p>
            <a:pPr lvl="1">
              <a:buFont typeface="Wingdings" panose="05000000000000000000" pitchFamily="2" charset="2"/>
              <a:buChar char="v"/>
            </a:pPr>
            <a:r>
              <a:rPr lang="en-US" sz="1800" dirty="0"/>
              <a:t>Negative Binomial Regression</a:t>
            </a:r>
          </a:p>
          <a:p>
            <a:pPr marL="457200" lvl="1" indent="0">
              <a:buNone/>
            </a:pPr>
            <a:r>
              <a:rPr lang="en-US" sz="1600" dirty="0"/>
              <a:t>	The negative binomial distribution, like the Poisson distribution, describes the probabilities of the occurrence 	of whole numbers greater than or equal to 0. Unlike the Poisson distribution, the variance and the 	mean are 	not equivalent. This suggests it might serve as a useful approximation for modeling counts with variability 	different from its mean.</a:t>
            </a:r>
          </a:p>
          <a:p>
            <a:pPr marL="457200" lvl="1" indent="0">
              <a:buNone/>
            </a:pPr>
            <a:endParaRPr lang="en-US" sz="1600" dirty="0"/>
          </a:p>
          <a:p>
            <a:pPr lvl="1">
              <a:buFont typeface="Wingdings" panose="05000000000000000000" pitchFamily="2" charset="2"/>
              <a:buChar char="v"/>
            </a:pPr>
            <a:r>
              <a:rPr lang="en-US" sz="1800" dirty="0"/>
              <a:t>Gaussian Regression</a:t>
            </a:r>
          </a:p>
          <a:p>
            <a:pPr marL="457200" lvl="1" indent="0">
              <a:buNone/>
            </a:pPr>
            <a:r>
              <a:rPr lang="en-US" sz="1800" dirty="0"/>
              <a:t>	</a:t>
            </a:r>
            <a:r>
              <a:rPr lang="en-US" sz="1600" dirty="0"/>
              <a:t>The standard regression with some transormations so we get countable positive predictions.</a:t>
            </a:r>
          </a:p>
          <a:p>
            <a:pPr marL="0" indent="0">
              <a:buNone/>
            </a:pPr>
            <a:r>
              <a:rPr lang="en-US" sz="1700" dirty="0"/>
              <a:t>	</a:t>
            </a:r>
          </a:p>
          <a:p>
            <a:pPr marL="0" indent="0">
              <a:buNone/>
            </a:pPr>
            <a:endParaRPr lang="en-US" sz="1700" dirty="0"/>
          </a:p>
          <a:p>
            <a:pPr lvl="1"/>
            <a:endParaRPr lang="en-US" sz="1800" dirty="0"/>
          </a:p>
        </p:txBody>
      </p:sp>
    </p:spTree>
    <p:extLst>
      <p:ext uri="{BB962C8B-B14F-4D97-AF65-F5344CB8AC3E}">
        <p14:creationId xmlns:p14="http://schemas.microsoft.com/office/powerpoint/2010/main" val="175449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8E2C9-ECE4-4D1C-8528-83FD93A295AB}"/>
              </a:ext>
            </a:extLst>
          </p:cNvPr>
          <p:cNvSpPr>
            <a:spLocks noGrp="1"/>
          </p:cNvSpPr>
          <p:nvPr>
            <p:ph idx="1"/>
          </p:nvPr>
        </p:nvSpPr>
        <p:spPr>
          <a:xfrm>
            <a:off x="1131217" y="75414"/>
            <a:ext cx="10237510" cy="6582561"/>
          </a:xfrm>
        </p:spPr>
        <p:txBody>
          <a:bodyPr>
            <a:normAutofit/>
          </a:bodyPr>
          <a:lstStyle/>
          <a:p>
            <a:r>
              <a:rPr lang="en-US" sz="2200" dirty="0"/>
              <a:t>REGULARIZATION TECHINIQUES</a:t>
            </a:r>
          </a:p>
          <a:p>
            <a:pPr marL="0" indent="0">
              <a:buNone/>
            </a:pPr>
            <a:r>
              <a:rPr lang="en-US" sz="2100" dirty="0"/>
              <a:t> </a:t>
            </a:r>
            <a:r>
              <a:rPr lang="en-US" sz="2000" dirty="0"/>
              <a:t>In order to apply feature screening we will use LASSO. However, we used Ridge and ElasticNet regularization for educational purposes, so we compare the shrinkage side by side.</a:t>
            </a:r>
          </a:p>
          <a:p>
            <a:pPr marL="800100" lvl="1" indent="-342900">
              <a:buFont typeface="+mj-lt"/>
              <a:buAutoNum type="arabicPeriod"/>
            </a:pPr>
            <a:r>
              <a:rPr lang="en-US" sz="1700" dirty="0"/>
              <a:t>Ridge Regularization (alpha = 0 ): 						         Ridge regression shrinks the regression coefficients, so that variables, with minor contribution to the outcome, have their coefficients close to zero, but it will not set any of them exactly to zero</a:t>
            </a:r>
          </a:p>
          <a:p>
            <a:pPr marL="800100" lvl="1" indent="-342900">
              <a:buFont typeface="+mj-lt"/>
              <a:buAutoNum type="arabicPeriod"/>
            </a:pPr>
            <a:r>
              <a:rPr lang="en-US" sz="1700" b="1" dirty="0"/>
              <a:t>Lasso Regularization </a:t>
            </a:r>
            <a:r>
              <a:rPr lang="en-US" sz="1700" dirty="0"/>
              <a:t>(alpha = 1):In the case of lasso regression, the penalty has the effect of forcing some of the coefficient estimates, with a minor contribution to the model, to be exactly equal to zero. This means that, lasso can be also seen as an alternative to the subset selection methods for performing variable selection in order to reduce the complexity of the model. One obvious advantage of lasso regression over ridge regression, is that it produces simpler and more interpretable models that incorporate only a reduced set of the predictors.</a:t>
            </a:r>
          </a:p>
          <a:p>
            <a:pPr marL="800100" lvl="1" indent="-342900">
              <a:buFont typeface="+mj-lt"/>
              <a:buAutoNum type="arabicPeriod"/>
            </a:pPr>
            <a:r>
              <a:rPr lang="en-US" sz="1700" dirty="0"/>
              <a:t>ElasticNet Regularization (alpha = 0.5 , could be any value 0&lt;a &lt; 1): Elastic Net produces a regression model that is penalized with both the </a:t>
            </a:r>
            <a:r>
              <a:rPr lang="en-US" sz="1700" b="1" dirty="0"/>
              <a:t>L1-norm</a:t>
            </a:r>
            <a:r>
              <a:rPr lang="en-US" sz="1700" dirty="0"/>
              <a:t> and </a:t>
            </a:r>
            <a:r>
              <a:rPr lang="en-US" sz="1700" b="1" dirty="0"/>
              <a:t>L2-norm</a:t>
            </a:r>
            <a:r>
              <a:rPr lang="en-US" sz="1700" dirty="0"/>
              <a:t>. The consequence of this is to effectively shrink coefficients (like in ridge regression) and to set some coefficients to zero (as in LASSO).</a:t>
            </a:r>
          </a:p>
          <a:p>
            <a:endParaRPr lang="en-US" sz="2600" dirty="0"/>
          </a:p>
          <a:p>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225023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5095BC-27E2-4B11-88A5-F5B82FD545D0}"/>
              </a:ext>
            </a:extLst>
          </p:cNvPr>
          <p:cNvSpPr txBox="1"/>
          <p:nvPr/>
        </p:nvSpPr>
        <p:spPr>
          <a:xfrm>
            <a:off x="1282046" y="141402"/>
            <a:ext cx="9898144" cy="5139869"/>
          </a:xfrm>
          <a:prstGeom prst="rect">
            <a:avLst/>
          </a:prstGeom>
          <a:noFill/>
        </p:spPr>
        <p:txBody>
          <a:bodyPr wrap="square" rtlCol="0">
            <a:spAutoFit/>
          </a:bodyPr>
          <a:lstStyle/>
          <a:p>
            <a:pPr marL="285750" indent="-285750">
              <a:buFont typeface="Arial" panose="020B0604020202020204" pitchFamily="34" charset="0"/>
              <a:buChar char="•"/>
            </a:pPr>
            <a:r>
              <a:rPr lang="en-US" sz="2200" dirty="0"/>
              <a:t>GRIDSEARCH WITH CROSS-VALIDATION</a:t>
            </a:r>
          </a:p>
          <a:p>
            <a:pPr lvl="1"/>
            <a:r>
              <a:rPr lang="en-US" dirty="0"/>
              <a:t>In order to find the optimal lambda(</a:t>
            </a:r>
            <a:r>
              <a:rPr lang="el-GR" dirty="0"/>
              <a:t>λ)</a:t>
            </a:r>
            <a:r>
              <a:rPr lang="en-US" dirty="0"/>
              <a:t> of each method we do cross-validation.</a:t>
            </a:r>
          </a:p>
          <a:p>
            <a:pPr lvl="1"/>
            <a:r>
              <a:rPr lang="en-US" dirty="0"/>
              <a:t>As main criterion we use the mean squared error (out of sample). There are several other criteria that we use (auc, mae, dev, etc).</a:t>
            </a:r>
          </a:p>
          <a:p>
            <a:pPr lvl="1"/>
            <a:r>
              <a:rPr lang="en-US" dirty="0"/>
              <a:t>In order to obtain the optimal lambda(</a:t>
            </a:r>
            <a:r>
              <a:rPr lang="el-GR" dirty="0"/>
              <a:t>λ</a:t>
            </a:r>
            <a:r>
              <a:rPr lang="en-US" dirty="0"/>
              <a:t>) we will use the function </a:t>
            </a:r>
            <a:r>
              <a:rPr lang="en-US" dirty="0" err="1"/>
              <a:t>cv.glmnet</a:t>
            </a:r>
            <a:r>
              <a:rPr lang="en-US" dirty="0"/>
              <a:t>() . The results that we mainly used are:</a:t>
            </a:r>
          </a:p>
          <a:p>
            <a:pPr lvl="1"/>
            <a:endParaRPr lang="en-US" dirty="0"/>
          </a:p>
          <a:p>
            <a:pPr lvl="1"/>
            <a:r>
              <a:rPr lang="en-US" i="1" u="sng" dirty="0"/>
              <a:t>‘RegularizationObject’$lambda.min </a:t>
            </a:r>
            <a:r>
              <a:rPr lang="en-US" dirty="0"/>
              <a:t>: This is the </a:t>
            </a:r>
            <a:r>
              <a:rPr lang="el-GR" dirty="0"/>
              <a:t>λ </a:t>
            </a:r>
            <a:r>
              <a:rPr lang="en-US" dirty="0"/>
              <a:t>that has the best results for our out-of-sample measurement (‘</a:t>
            </a:r>
            <a:r>
              <a:rPr lang="en-US" dirty="0" err="1"/>
              <a:t>mse</a:t>
            </a:r>
            <a:r>
              <a:rPr lang="en-US" dirty="0"/>
              <a:t>’)</a:t>
            </a:r>
          </a:p>
          <a:p>
            <a:pPr lvl="1"/>
            <a:r>
              <a:rPr lang="en-US" dirty="0"/>
              <a:t> </a:t>
            </a:r>
            <a:r>
              <a:rPr lang="en-US" i="1" u="sng" dirty="0"/>
              <a:t>‘RegularizationObject’$lambda.1se</a:t>
            </a:r>
            <a:r>
              <a:rPr lang="en-US" dirty="0"/>
              <a:t>: The most regularized model(the biggest </a:t>
            </a:r>
            <a:r>
              <a:rPr lang="el-GR" dirty="0"/>
              <a:t>λ</a:t>
            </a:r>
            <a:r>
              <a:rPr lang="en-US" dirty="0"/>
              <a:t>) with CV-error within 1 standard deviation of the minimum.</a:t>
            </a:r>
          </a:p>
          <a:p>
            <a:pPr lvl="1"/>
            <a:endParaRPr lang="en-US" dirty="0"/>
          </a:p>
          <a:p>
            <a:pPr lvl="1"/>
            <a:r>
              <a:rPr lang="en-US" dirty="0"/>
              <a:t>The bigger the lambda the bigger the penalty of the regularization</a:t>
            </a:r>
          </a:p>
          <a:p>
            <a:pPr lvl="1"/>
            <a:r>
              <a:rPr lang="en-US" dirty="0"/>
              <a:t>In general, from CV we get big lambdas. That could be explained that our features are colinear!</a:t>
            </a:r>
          </a:p>
          <a:p>
            <a:pPr lvl="1"/>
            <a:endParaRPr lang="en-US" dirty="0"/>
          </a:p>
          <a:p>
            <a:pPr lvl="1"/>
            <a:r>
              <a:rPr lang="en-US" dirty="0"/>
              <a:t>We should mention that, regularizations are highly affected by the scale of the predictors. Therefore, it is wise to standardize the predictors before applying the ridge regression , in order to all the predictors are on the same scale. The most packages apply this standardization by default.</a:t>
            </a:r>
          </a:p>
        </p:txBody>
      </p:sp>
    </p:spTree>
    <p:extLst>
      <p:ext uri="{BB962C8B-B14F-4D97-AF65-F5344CB8AC3E}">
        <p14:creationId xmlns:p14="http://schemas.microsoft.com/office/powerpoint/2010/main" val="136251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6C6B5-F106-470B-94D6-5CEB5CAD156B}"/>
              </a:ext>
            </a:extLst>
          </p:cNvPr>
          <p:cNvSpPr>
            <a:spLocks noGrp="1"/>
          </p:cNvSpPr>
          <p:nvPr>
            <p:ph type="title"/>
          </p:nvPr>
        </p:nvSpPr>
        <p:spPr>
          <a:xfrm>
            <a:off x="1141412" y="0"/>
            <a:ext cx="6409458" cy="424206"/>
          </a:xfrm>
        </p:spPr>
        <p:txBody>
          <a:bodyPr>
            <a:normAutofit/>
          </a:bodyPr>
          <a:lstStyle/>
          <a:p>
            <a:r>
              <a:rPr lang="en-US" sz="2000" dirty="0"/>
              <a:t>regularization OF THE COEFFICIENTS EXPLORATION </a:t>
            </a:r>
          </a:p>
        </p:txBody>
      </p:sp>
      <p:sp>
        <p:nvSpPr>
          <p:cNvPr id="3" name="Content Placeholder 2">
            <a:extLst>
              <a:ext uri="{FF2B5EF4-FFF2-40B4-BE49-F238E27FC236}">
                <a16:creationId xmlns:a16="http://schemas.microsoft.com/office/drawing/2014/main" id="{FB89AC7C-2402-4074-8B32-B8D0A1DDFE71}"/>
              </a:ext>
            </a:extLst>
          </p:cNvPr>
          <p:cNvSpPr>
            <a:spLocks noGrp="1"/>
          </p:cNvSpPr>
          <p:nvPr>
            <p:ph idx="1"/>
          </p:nvPr>
        </p:nvSpPr>
        <p:spPr>
          <a:xfrm>
            <a:off x="1141412" y="348791"/>
            <a:ext cx="10293301" cy="6433794"/>
          </a:xfrm>
        </p:spPr>
        <p:txBody>
          <a:bodyPr/>
          <a:lstStyle/>
          <a:p>
            <a:pPr marL="0" indent="0">
              <a:buNone/>
            </a:pPr>
            <a:r>
              <a:rPr lang="en-US" sz="1400" dirty="0"/>
              <a:t>These plots show how the coefficient are shrinking as the penalty of lambda is getting bigger. Also on the upper x axis the labels show the number of coefficient that are not 0. As it was expected, as the penalty increases (</a:t>
            </a:r>
            <a:r>
              <a:rPr lang="el-GR" sz="1400" dirty="0"/>
              <a:t>λ</a:t>
            </a:r>
            <a:r>
              <a:rPr lang="en-US" sz="1400" dirty="0"/>
              <a:t>) LASSO and ELASTICNET  forcing coefficients to 0. However, Ridge shrinks the coefficients close to zero but they do not reach it exactly. For the reason we just mentioned, with the two first regularization techniques we can do variable screening/selection.</a:t>
            </a:r>
          </a:p>
          <a:p>
            <a:pPr marL="0" indent="0">
              <a:buNone/>
            </a:pPr>
            <a:r>
              <a:rPr lang="en-US" dirty="0"/>
              <a:t>   	  </a:t>
            </a:r>
            <a:r>
              <a:rPr lang="en-US" sz="1800" b="1" dirty="0"/>
              <a:t>Poisson</a:t>
            </a:r>
            <a:r>
              <a:rPr lang="en-US" sz="1800" dirty="0"/>
              <a:t> Regression Regularizations</a:t>
            </a:r>
          </a:p>
        </p:txBody>
      </p:sp>
      <p:pic>
        <p:nvPicPr>
          <p:cNvPr id="6" name="Picture 5">
            <a:extLst>
              <a:ext uri="{FF2B5EF4-FFF2-40B4-BE49-F238E27FC236}">
                <a16:creationId xmlns:a16="http://schemas.microsoft.com/office/drawing/2014/main" id="{3AB3004C-5C24-40DC-841B-829D331356E4}"/>
              </a:ext>
            </a:extLst>
          </p:cNvPr>
          <p:cNvPicPr>
            <a:picLocks noChangeAspect="1"/>
          </p:cNvPicPr>
          <p:nvPr/>
        </p:nvPicPr>
        <p:blipFill>
          <a:blip r:embed="rId2"/>
          <a:stretch>
            <a:fillRect/>
          </a:stretch>
        </p:blipFill>
        <p:spPr>
          <a:xfrm>
            <a:off x="1810330" y="2317846"/>
            <a:ext cx="7620660" cy="4191363"/>
          </a:xfrm>
          <a:prstGeom prst="rect">
            <a:avLst/>
          </a:prstGeom>
        </p:spPr>
      </p:pic>
    </p:spTree>
    <p:extLst>
      <p:ext uri="{BB962C8B-B14F-4D97-AF65-F5344CB8AC3E}">
        <p14:creationId xmlns:p14="http://schemas.microsoft.com/office/powerpoint/2010/main" val="24845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7B9B7083-9BE0-467D-B4A9-E161FDE6F5B2}"/>
              </a:ext>
            </a:extLst>
          </p:cNvPr>
          <p:cNvPicPr>
            <a:picLocks noGrp="1" noChangeAspect="1"/>
          </p:cNvPicPr>
          <p:nvPr>
            <p:ph idx="1"/>
          </p:nvPr>
        </p:nvPicPr>
        <p:blipFill>
          <a:blip r:embed="rId2"/>
          <a:stretch>
            <a:fillRect/>
          </a:stretch>
        </p:blipFill>
        <p:spPr>
          <a:xfrm>
            <a:off x="1708727" y="697867"/>
            <a:ext cx="7620660" cy="5906012"/>
          </a:xfrm>
          <a:prstGeom prst="rect">
            <a:avLst/>
          </a:prstGeom>
        </p:spPr>
      </p:pic>
      <p:sp>
        <p:nvSpPr>
          <p:cNvPr id="4" name="TextBox 3">
            <a:extLst>
              <a:ext uri="{FF2B5EF4-FFF2-40B4-BE49-F238E27FC236}">
                <a16:creationId xmlns:a16="http://schemas.microsoft.com/office/drawing/2014/main" id="{9764E01A-EF89-4C26-8B4D-F555550A59E0}"/>
              </a:ext>
            </a:extLst>
          </p:cNvPr>
          <p:cNvSpPr txBox="1"/>
          <p:nvPr/>
        </p:nvSpPr>
        <p:spPr>
          <a:xfrm>
            <a:off x="2111604" y="179109"/>
            <a:ext cx="5778631" cy="369332"/>
          </a:xfrm>
          <a:prstGeom prst="rect">
            <a:avLst/>
          </a:prstGeom>
          <a:noFill/>
        </p:spPr>
        <p:txBody>
          <a:bodyPr wrap="square" rtlCol="0">
            <a:spAutoFit/>
          </a:bodyPr>
          <a:lstStyle/>
          <a:p>
            <a:r>
              <a:rPr lang="en-US" b="1" dirty="0"/>
              <a:t>Negative Binomial</a:t>
            </a:r>
            <a:r>
              <a:rPr lang="en-US" dirty="0"/>
              <a:t> Regression Regularizations</a:t>
            </a:r>
          </a:p>
        </p:txBody>
      </p:sp>
    </p:spTree>
    <p:extLst>
      <p:ext uri="{BB962C8B-B14F-4D97-AF65-F5344CB8AC3E}">
        <p14:creationId xmlns:p14="http://schemas.microsoft.com/office/powerpoint/2010/main" val="306405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C43BA3-1B7C-4AD9-817D-38967A6B5BC1}"/>
              </a:ext>
            </a:extLst>
          </p:cNvPr>
          <p:cNvPicPr>
            <a:picLocks noGrp="1" noChangeAspect="1"/>
          </p:cNvPicPr>
          <p:nvPr>
            <p:ph idx="1"/>
          </p:nvPr>
        </p:nvPicPr>
        <p:blipFill>
          <a:blip r:embed="rId2"/>
          <a:stretch>
            <a:fillRect/>
          </a:stretch>
        </p:blipFill>
        <p:spPr>
          <a:xfrm>
            <a:off x="2029546" y="857250"/>
            <a:ext cx="8295553" cy="5703193"/>
          </a:xfrm>
          <a:prstGeom prst="rect">
            <a:avLst/>
          </a:prstGeom>
        </p:spPr>
      </p:pic>
      <p:sp>
        <p:nvSpPr>
          <p:cNvPr id="7" name="TextBox 6">
            <a:extLst>
              <a:ext uri="{FF2B5EF4-FFF2-40B4-BE49-F238E27FC236}">
                <a16:creationId xmlns:a16="http://schemas.microsoft.com/office/drawing/2014/main" id="{29026C3A-3898-4A9C-8C91-BD6314B5BD2E}"/>
              </a:ext>
            </a:extLst>
          </p:cNvPr>
          <p:cNvSpPr txBox="1"/>
          <p:nvPr/>
        </p:nvSpPr>
        <p:spPr>
          <a:xfrm>
            <a:off x="2029546" y="297557"/>
            <a:ext cx="7648575" cy="369332"/>
          </a:xfrm>
          <a:prstGeom prst="rect">
            <a:avLst/>
          </a:prstGeom>
          <a:noFill/>
        </p:spPr>
        <p:txBody>
          <a:bodyPr wrap="square" rtlCol="0">
            <a:spAutoFit/>
          </a:bodyPr>
          <a:lstStyle/>
          <a:p>
            <a:r>
              <a:rPr lang="en-US" b="1" dirty="0"/>
              <a:t>Gaussian</a:t>
            </a:r>
            <a:r>
              <a:rPr lang="en-US" dirty="0"/>
              <a:t> Regression(standard LM) Regularization</a:t>
            </a:r>
          </a:p>
        </p:txBody>
      </p:sp>
    </p:spTree>
    <p:extLst>
      <p:ext uri="{BB962C8B-B14F-4D97-AF65-F5344CB8AC3E}">
        <p14:creationId xmlns:p14="http://schemas.microsoft.com/office/powerpoint/2010/main" val="83528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70A7D-6A85-4DC4-83FC-CB7DF151B04F}"/>
              </a:ext>
            </a:extLst>
          </p:cNvPr>
          <p:cNvSpPr>
            <a:spLocks noGrp="1"/>
          </p:cNvSpPr>
          <p:nvPr>
            <p:ph idx="1"/>
          </p:nvPr>
        </p:nvSpPr>
        <p:spPr>
          <a:xfrm>
            <a:off x="1225484" y="103694"/>
            <a:ext cx="10124387" cy="6674177"/>
          </a:xfrm>
        </p:spPr>
        <p:txBody>
          <a:bodyPr>
            <a:normAutofit/>
          </a:bodyPr>
          <a:lstStyle/>
          <a:p>
            <a:pPr marL="0" indent="0">
              <a:buNone/>
            </a:pPr>
            <a:r>
              <a:rPr lang="en-US" b="1" dirty="0"/>
              <a:t>BUILD THE FINAL MODELS</a:t>
            </a:r>
          </a:p>
          <a:p>
            <a:pPr marL="0" indent="0">
              <a:buNone/>
            </a:pPr>
            <a:r>
              <a:rPr lang="en-US" sz="1900" dirty="0"/>
              <a:t>Despite the fact that, it is really impressive to look the shrinkage of the coefficients through different regularization techniques through the values of </a:t>
            </a:r>
            <a:r>
              <a:rPr lang="el-GR" sz="1900" dirty="0"/>
              <a:t>λ</a:t>
            </a:r>
            <a:r>
              <a:rPr lang="en-US" sz="1900" dirty="0"/>
              <a:t>; these plots do not give us any useful information for our models. We want to find the best lambda that will give us the best features. In order to achieve that we do cross-validation and we try to find the parameters that gives us the smaller mean squared errors. When we find the optimal lambdas, we will build Generalized Linear Models with the predictors that LASSO gives us for the optimal lambda.</a:t>
            </a:r>
          </a:p>
          <a:p>
            <a:r>
              <a:rPr lang="en-US" sz="2000" dirty="0"/>
              <a:t>In general, the values of the coefficient that regularization techniques gives us are not optimal. We just use the results of the coefficients to see which of them did not converge to zero.</a:t>
            </a:r>
          </a:p>
          <a:p>
            <a:r>
              <a:rPr lang="en-US" sz="2000" dirty="0"/>
              <a:t>We extract the effective features(non-zero coefficients) that LASSO and ELASTINET give us for the optimal lambdas.</a:t>
            </a:r>
          </a:p>
          <a:p>
            <a:r>
              <a:rPr lang="en-US" sz="2000" dirty="0"/>
              <a:t>Then we fit Generalized Regression Models(Poisson, Negative Binomial  and the updated classic Gaussian) according to the effective parameters we took from the regularization process. </a:t>
            </a:r>
          </a:p>
        </p:txBody>
      </p:sp>
    </p:spTree>
    <p:extLst>
      <p:ext uri="{BB962C8B-B14F-4D97-AF65-F5344CB8AC3E}">
        <p14:creationId xmlns:p14="http://schemas.microsoft.com/office/powerpoint/2010/main" val="73762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681810-1526-46B8-AB20-5A3F5C493966}"/>
              </a:ext>
            </a:extLst>
          </p:cNvPr>
          <p:cNvSpPr txBox="1"/>
          <p:nvPr/>
        </p:nvSpPr>
        <p:spPr>
          <a:xfrm>
            <a:off x="1866508" y="141402"/>
            <a:ext cx="2714570" cy="369332"/>
          </a:xfrm>
          <a:prstGeom prst="rect">
            <a:avLst/>
          </a:prstGeom>
          <a:noFill/>
        </p:spPr>
        <p:txBody>
          <a:bodyPr wrap="square" rtlCol="0">
            <a:spAutoFit/>
          </a:bodyPr>
          <a:lstStyle/>
          <a:p>
            <a:r>
              <a:rPr lang="en-US" i="1" dirty="0"/>
              <a:t>CV for Poisson Regression</a:t>
            </a:r>
          </a:p>
        </p:txBody>
      </p:sp>
      <p:sp>
        <p:nvSpPr>
          <p:cNvPr id="2" name="TextBox 1">
            <a:extLst>
              <a:ext uri="{FF2B5EF4-FFF2-40B4-BE49-F238E27FC236}">
                <a16:creationId xmlns:a16="http://schemas.microsoft.com/office/drawing/2014/main" id="{701CAD7C-22F1-44AD-BB85-F9ED05020CE5}"/>
              </a:ext>
            </a:extLst>
          </p:cNvPr>
          <p:cNvSpPr txBox="1"/>
          <p:nvPr/>
        </p:nvSpPr>
        <p:spPr>
          <a:xfrm>
            <a:off x="8719794" y="688156"/>
            <a:ext cx="2912882" cy="1477328"/>
          </a:xfrm>
          <a:prstGeom prst="rect">
            <a:avLst/>
          </a:prstGeom>
          <a:noFill/>
        </p:spPr>
        <p:txBody>
          <a:bodyPr wrap="square" rtlCol="0">
            <a:spAutoFit/>
          </a:bodyPr>
          <a:lstStyle/>
          <a:p>
            <a:r>
              <a:rPr lang="en-US" dirty="0"/>
              <a:t>Lambdas</a:t>
            </a:r>
          </a:p>
          <a:p>
            <a:r>
              <a:rPr lang="en-US" dirty="0"/>
              <a:t>		Min		1se</a:t>
            </a:r>
          </a:p>
          <a:p>
            <a:r>
              <a:rPr lang="en-US" dirty="0"/>
              <a:t>LASSO</a:t>
            </a:r>
            <a:r>
              <a:rPr lang="el-GR" dirty="0"/>
              <a:t>   </a:t>
            </a:r>
            <a:r>
              <a:rPr lang="en-US" dirty="0"/>
              <a:t> 32.16        32.14</a:t>
            </a:r>
          </a:p>
          <a:p>
            <a:r>
              <a:rPr lang="en-US" dirty="0" err="1"/>
              <a:t>Elas.Net</a:t>
            </a:r>
            <a:r>
              <a:rPr lang="en-US" dirty="0"/>
              <a:t> 72.72        74.15</a:t>
            </a:r>
          </a:p>
          <a:p>
            <a:r>
              <a:rPr lang="en-US" dirty="0"/>
              <a:t>Ridge      0.0625      0.10</a:t>
            </a:r>
          </a:p>
        </p:txBody>
      </p:sp>
      <p:sp>
        <p:nvSpPr>
          <p:cNvPr id="6" name="TextBox 5">
            <a:extLst>
              <a:ext uri="{FF2B5EF4-FFF2-40B4-BE49-F238E27FC236}">
                <a16:creationId xmlns:a16="http://schemas.microsoft.com/office/drawing/2014/main" id="{84C7E726-88D0-4F38-B9C1-EE7258730790}"/>
              </a:ext>
            </a:extLst>
          </p:cNvPr>
          <p:cNvSpPr txBox="1"/>
          <p:nvPr/>
        </p:nvSpPr>
        <p:spPr>
          <a:xfrm>
            <a:off x="8392998" y="2619904"/>
            <a:ext cx="3799002" cy="2585323"/>
          </a:xfrm>
          <a:prstGeom prst="rect">
            <a:avLst/>
          </a:prstGeom>
          <a:noFill/>
        </p:spPr>
        <p:txBody>
          <a:bodyPr wrap="square" rtlCol="0">
            <a:spAutoFit/>
          </a:bodyPr>
          <a:lstStyle/>
          <a:p>
            <a:r>
              <a:rPr lang="en-US" dirty="0"/>
              <a:t>We observe huge lambdas. This probably implies that we have too many colinear features!</a:t>
            </a:r>
          </a:p>
          <a:p>
            <a:endParaRPr lang="en-US" dirty="0"/>
          </a:p>
          <a:p>
            <a:r>
              <a:rPr lang="en-US" dirty="0"/>
              <a:t>However, it is very interesting that different type of measures give very different lambdas. For example </a:t>
            </a:r>
            <a:r>
              <a:rPr lang="en-US" dirty="0" err="1"/>
              <a:t>type.measure</a:t>
            </a:r>
            <a:r>
              <a:rPr lang="en-US" dirty="0"/>
              <a:t> = ‘dev’ gives lambda = 0.1 and ‘</a:t>
            </a:r>
            <a:r>
              <a:rPr lang="en-US" dirty="0" err="1"/>
              <a:t>mae</a:t>
            </a:r>
            <a:r>
              <a:rPr lang="en-US" dirty="0"/>
              <a:t>’ ~1.5. </a:t>
            </a:r>
          </a:p>
        </p:txBody>
      </p:sp>
      <p:pic>
        <p:nvPicPr>
          <p:cNvPr id="8" name="Picture 7">
            <a:extLst>
              <a:ext uri="{FF2B5EF4-FFF2-40B4-BE49-F238E27FC236}">
                <a16:creationId xmlns:a16="http://schemas.microsoft.com/office/drawing/2014/main" id="{C2B1385A-D871-4EF6-945D-5ED9DD4591C3}"/>
              </a:ext>
            </a:extLst>
          </p:cNvPr>
          <p:cNvPicPr>
            <a:picLocks noChangeAspect="1"/>
          </p:cNvPicPr>
          <p:nvPr/>
        </p:nvPicPr>
        <p:blipFill>
          <a:blip r:embed="rId2"/>
          <a:stretch>
            <a:fillRect/>
          </a:stretch>
        </p:blipFill>
        <p:spPr>
          <a:xfrm>
            <a:off x="772338" y="688156"/>
            <a:ext cx="7620660" cy="5431496"/>
          </a:xfrm>
          <a:prstGeom prst="rect">
            <a:avLst/>
          </a:prstGeom>
        </p:spPr>
      </p:pic>
      <p:sp>
        <p:nvSpPr>
          <p:cNvPr id="9" name="Rectangle 2">
            <a:extLst>
              <a:ext uri="{FF2B5EF4-FFF2-40B4-BE49-F238E27FC236}">
                <a16:creationId xmlns:a16="http://schemas.microsoft.com/office/drawing/2014/main" id="{50454515-B85E-4811-89E1-F3A9848211F7}"/>
              </a:ext>
            </a:extLst>
          </p:cNvPr>
          <p:cNvSpPr>
            <a:spLocks noChangeArrowheads="1"/>
          </p:cNvSpPr>
          <p:nvPr/>
        </p:nvSpPr>
        <p:spPr bwMode="auto">
          <a:xfrm>
            <a:off x="0" y="90100"/>
            <a:ext cx="65" cy="276999"/>
          </a:xfrm>
          <a:prstGeom prst="rect">
            <a:avLst/>
          </a:prstGeom>
          <a:solidFill>
            <a:srgbClr val="1C1C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7503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1831</TotalTime>
  <Words>1016</Words>
  <Application>Microsoft Office PowerPoint</Application>
  <PresentationFormat>Widescreen</PresentationFormat>
  <Paragraphs>185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vt:lpstr>
      <vt:lpstr>Circuit</vt:lpstr>
      <vt:lpstr>PowerPoint Presentation</vt:lpstr>
      <vt:lpstr>INTRODUCTION</vt:lpstr>
      <vt:lpstr>PowerPoint Presentation</vt:lpstr>
      <vt:lpstr>PowerPoint Presentation</vt:lpstr>
      <vt:lpstr>regularization OF THE COEFFICIENTS EXPLORATION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55</cp:revision>
  <dcterms:created xsi:type="dcterms:W3CDTF">2018-06-18T15:30:47Z</dcterms:created>
  <dcterms:modified xsi:type="dcterms:W3CDTF">2018-06-22T10:13:40Z</dcterms:modified>
</cp:coreProperties>
</file>