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t-computing.org/dataexpo/2009/the-data.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Woodbury_matrix_identity" TargetMode="External"/><Relationship Id="rId2" Type="http://schemas.openxmlformats.org/officeDocument/2006/relationships/hyperlink" Target="https://en.wikipedia.org/wiki/Schur_compleme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6BD3-FEED-4A3D-A6EA-8E0C04A0DD71}"/>
              </a:ext>
            </a:extLst>
          </p:cNvPr>
          <p:cNvSpPr>
            <a:spLocks noGrp="1"/>
          </p:cNvSpPr>
          <p:nvPr>
            <p:ph type="ctrTitle"/>
          </p:nvPr>
        </p:nvSpPr>
        <p:spPr>
          <a:xfrm>
            <a:off x="3120763" y="367644"/>
            <a:ext cx="5966675" cy="952107"/>
          </a:xfrm>
        </p:spPr>
        <p:txBody>
          <a:bodyPr>
            <a:normAutofit/>
          </a:bodyPr>
          <a:lstStyle/>
          <a:p>
            <a:r>
              <a:rPr lang="en-US" sz="2800" dirty="0"/>
              <a:t>STATISTICS FOR BIG DATA</a:t>
            </a:r>
            <a:br>
              <a:rPr lang="en-US" sz="2800" dirty="0"/>
            </a:br>
            <a:r>
              <a:rPr lang="en-US" sz="2800" dirty="0"/>
              <a:t>MSC DATA SCIENCE</a:t>
            </a:r>
          </a:p>
        </p:txBody>
      </p:sp>
      <p:sp>
        <p:nvSpPr>
          <p:cNvPr id="3" name="Subtitle 2">
            <a:extLst>
              <a:ext uri="{FF2B5EF4-FFF2-40B4-BE49-F238E27FC236}">
                <a16:creationId xmlns:a16="http://schemas.microsoft.com/office/drawing/2014/main" id="{D095CFF8-498E-41F1-AA7A-22F667FDC752}"/>
              </a:ext>
            </a:extLst>
          </p:cNvPr>
          <p:cNvSpPr>
            <a:spLocks noGrp="1"/>
          </p:cNvSpPr>
          <p:nvPr>
            <p:ph type="subTitle" idx="1"/>
          </p:nvPr>
        </p:nvSpPr>
        <p:spPr>
          <a:xfrm>
            <a:off x="3120763" y="1463153"/>
            <a:ext cx="8276242" cy="4400320"/>
          </a:xfrm>
        </p:spPr>
        <p:txBody>
          <a:bodyPr>
            <a:normAutofit/>
          </a:bodyPr>
          <a:lstStyle/>
          <a:p>
            <a:r>
              <a:rPr lang="en-US" dirty="0">
                <a:solidFill>
                  <a:schemeClr val="tx1"/>
                </a:solidFill>
              </a:rPr>
              <a:t>Homework 2</a:t>
            </a:r>
          </a:p>
          <a:p>
            <a:r>
              <a:rPr lang="en-US" dirty="0">
                <a:solidFill>
                  <a:schemeClr val="tx1"/>
                </a:solidFill>
              </a:rPr>
              <a:t>Student: Leon Kalderon</a:t>
            </a:r>
          </a:p>
          <a:p>
            <a:r>
              <a:rPr lang="en-US" dirty="0">
                <a:solidFill>
                  <a:schemeClr val="tx1"/>
                </a:solidFill>
              </a:rPr>
              <a:t>A.M. : DS3617005 </a:t>
            </a:r>
          </a:p>
          <a:p>
            <a:r>
              <a:rPr lang="en-US" dirty="0">
                <a:solidFill>
                  <a:schemeClr val="tx1"/>
                </a:solidFill>
              </a:rPr>
              <a:t>CASE: MULTIPLE REGRESSION ON LARGE VOLUME OF DATA</a:t>
            </a:r>
          </a:p>
          <a:p>
            <a:r>
              <a:rPr lang="en-US" dirty="0">
                <a:solidFill>
                  <a:schemeClr val="tx1"/>
                </a:solidFill>
              </a:rPr>
              <a:t>DATASET: </a:t>
            </a:r>
            <a:r>
              <a:rPr lang="en-US" dirty="0">
                <a:solidFill>
                  <a:schemeClr val="tx1"/>
                </a:solidFill>
                <a:hlinkClick r:id="rId2"/>
              </a:rPr>
              <a:t>http://stat-computing.org/dataexpo/2009/the-data.html</a:t>
            </a:r>
            <a:endParaRPr lang="en-US" dirty="0">
              <a:solidFill>
                <a:schemeClr val="tx1"/>
              </a:solidFill>
            </a:endParaRPr>
          </a:p>
          <a:p>
            <a:r>
              <a:rPr lang="en-US" dirty="0">
                <a:solidFill>
                  <a:schemeClr val="tx1"/>
                </a:solidFill>
              </a:rPr>
              <a:t> </a:t>
            </a:r>
            <a:r>
              <a:rPr lang="en-US" i="1" dirty="0">
                <a:solidFill>
                  <a:schemeClr val="tx1"/>
                </a:solidFill>
              </a:rPr>
              <a:t>Airline flights statistics of the year 2005</a:t>
            </a:r>
          </a:p>
          <a:p>
            <a:r>
              <a:rPr lang="en-US" i="1" dirty="0">
                <a:solidFill>
                  <a:schemeClr val="tx1"/>
                </a:solidFill>
              </a:rPr>
              <a:t>Size of dataset: ~7 million observations</a:t>
            </a:r>
          </a:p>
          <a:p>
            <a:r>
              <a:rPr lang="en-US" i="1" dirty="0">
                <a:solidFill>
                  <a:schemeClr val="tx1"/>
                </a:solidFill>
              </a:rPr>
              <a:t>		   5 features  (655mb)</a:t>
            </a:r>
            <a:endParaRPr lang="el-GR" i="1" dirty="0">
              <a:solidFill>
                <a:schemeClr val="tx1"/>
              </a:solidFill>
            </a:endParaRPr>
          </a:p>
          <a:p>
            <a:r>
              <a:rPr lang="en-US" i="1" dirty="0">
                <a:solidFill>
                  <a:schemeClr val="tx1"/>
                </a:solidFill>
              </a:rPr>
              <a:t>PC specs: 16gm DDR4, hq6700</a:t>
            </a:r>
          </a:p>
        </p:txBody>
      </p:sp>
    </p:spTree>
    <p:extLst>
      <p:ext uri="{BB962C8B-B14F-4D97-AF65-F5344CB8AC3E}">
        <p14:creationId xmlns:p14="http://schemas.microsoft.com/office/powerpoint/2010/main" val="128313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B764-6FA0-4252-8474-B86C848BA546}"/>
              </a:ext>
            </a:extLst>
          </p:cNvPr>
          <p:cNvSpPr>
            <a:spLocks noGrp="1"/>
          </p:cNvSpPr>
          <p:nvPr>
            <p:ph type="title"/>
          </p:nvPr>
        </p:nvSpPr>
        <p:spPr>
          <a:xfrm>
            <a:off x="1143000" y="43483"/>
            <a:ext cx="3411733" cy="757795"/>
          </a:xfrm>
        </p:spPr>
        <p:txBody>
          <a:bodyPr>
            <a:normAutofit/>
          </a:bodyPr>
          <a:lstStyle/>
          <a:p>
            <a:r>
              <a:rPr lang="en-US" sz="2400" b="1"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CC01A1-F696-4E58-8878-65DE4C4DEA75}"/>
                  </a:ext>
                </a:extLst>
              </p:cNvPr>
              <p:cNvSpPr>
                <a:spLocks noGrp="1"/>
              </p:cNvSpPr>
              <p:nvPr>
                <p:ph idx="1"/>
              </p:nvPr>
            </p:nvSpPr>
            <p:spPr>
              <a:xfrm>
                <a:off x="1143000" y="622515"/>
                <a:ext cx="9905999" cy="6033779"/>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In general, we face two major problems when we want to execute multiple linear regression on large volume of data:</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Large n (number of observations): Because of the calculation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𝑋</m:t>
                        </m:r>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𝑋</m:t>
                    </m:r>
                    <m:r>
                      <a:rPr lang="en-US" sz="1400" b="0" i="1" smtClean="0">
                        <a:latin typeface="Cambria Math" panose="02040503050406030204" pitchFamily="18" charset="0"/>
                      </a:rPr>
                      <m:t> </m:t>
                    </m:r>
                    <m:r>
                      <a:rPr lang="en-US" sz="1400" b="0" i="1" smtClean="0">
                        <a:latin typeface="Cambria Math" panose="02040503050406030204" pitchFamily="18" charset="0"/>
                      </a:rPr>
                      <m:t>𝑎𝑛𝑑</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𝑋</m:t>
                        </m:r>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𝑌</m:t>
                    </m:r>
                  </m:oMath>
                </a14:m>
                <a:r>
                  <a:rPr lang="en-US" sz="1400" dirty="0">
                    <a:latin typeface="Times New Roman" panose="02020603050405020304" pitchFamily="18" charset="0"/>
                    <a:cs typeface="Times New Roman" panose="02020603050405020304" pitchFamily="18" charset="0"/>
                  </a:rPr>
                  <a:t>  to find the parameters (</a:t>
                </a:r>
                <a14:m>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𝑏</m:t>
                        </m:r>
                      </m:e>
                      <m:sub>
                        <m:r>
                          <a:rPr lang="en-US" sz="1400" b="0" i="1" dirty="0" smtClean="0">
                            <a:latin typeface="Cambria Math" panose="02040503050406030204" pitchFamily="18" charset="0"/>
                          </a:rPr>
                          <m:t>h𝑎𝑡</m:t>
                        </m:r>
                      </m:sub>
                    </m:sSub>
                    <m:r>
                      <a:rPr lang="en-US" sz="1400" b="0" i="1" dirty="0" smtClean="0">
                        <a:latin typeface="Cambria Math" panose="02040503050406030204" pitchFamily="18" charset="0"/>
                      </a:rPr>
                      <m:t>=</m:t>
                    </m:r>
                    <m:sSup>
                      <m:sSupPr>
                        <m:ctrlPr>
                          <a:rPr lang="en-US" sz="1400" b="0" i="1" dirty="0" smtClean="0">
                            <a:latin typeface="Cambria Math" panose="02040503050406030204" pitchFamily="18" charset="0"/>
                          </a:rPr>
                        </m:ctrlPr>
                      </m:sSupPr>
                      <m:e>
                        <m:d>
                          <m:dPr>
                            <m:ctrlPr>
                              <a:rPr lang="en-US" sz="1400" b="0" i="1" dirty="0" smtClean="0">
                                <a:latin typeface="Cambria Math" panose="02040503050406030204" pitchFamily="18" charset="0"/>
                              </a:rPr>
                            </m:ctrlPr>
                          </m:dPr>
                          <m:e>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𝑋</m:t>
                                </m:r>
                              </m:e>
                              <m:sup>
                                <m:r>
                                  <a:rPr lang="en-US" sz="1400" b="0" i="1" dirty="0" smtClean="0">
                                    <a:latin typeface="Cambria Math" panose="02040503050406030204" pitchFamily="18" charset="0"/>
                                  </a:rPr>
                                  <m:t>𝑇</m:t>
                                </m:r>
                              </m:sup>
                            </m:sSup>
                            <m:r>
                              <a:rPr lang="en-US" sz="1400" b="0" i="1" dirty="0" smtClean="0">
                                <a:latin typeface="Cambria Math" panose="02040503050406030204" pitchFamily="18" charset="0"/>
                              </a:rPr>
                              <m:t>𝑋</m:t>
                            </m:r>
                          </m:e>
                        </m:d>
                      </m:e>
                      <m:sup>
                        <m:r>
                          <a:rPr lang="en-US" sz="1400" b="0" i="1" dirty="0" smtClean="0">
                            <a:latin typeface="Cambria Math" panose="02040503050406030204" pitchFamily="18" charset="0"/>
                          </a:rPr>
                          <m:t>−1</m:t>
                        </m:r>
                      </m:sup>
                    </m:sSup>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𝑋</m:t>
                        </m:r>
                      </m:e>
                      <m:sup>
                        <m:r>
                          <a:rPr lang="en-US" sz="1400" b="0" i="1" dirty="0" smtClean="0">
                            <a:latin typeface="Cambria Math" panose="02040503050406030204" pitchFamily="18" charset="0"/>
                          </a:rPr>
                          <m:t>𝑇</m:t>
                        </m:r>
                      </m:sup>
                    </m:sSup>
                    <m:r>
                      <a:rPr lang="en-US" sz="1400" b="0" i="1" dirty="0" smtClean="0">
                        <a:latin typeface="Cambria Math" panose="02040503050406030204" pitchFamily="18" charset="0"/>
                      </a:rPr>
                      <m:t>𝑌</m:t>
                    </m:r>
                  </m:oMath>
                </a14:m>
                <a:r>
                  <a:rPr lang="en-US" sz="1400" dirty="0">
                    <a:latin typeface="Times New Roman" panose="02020603050405020304" pitchFamily="18" charset="0"/>
                    <a:cs typeface="Times New Roman" panose="02020603050405020304" pitchFamily="18" charset="0"/>
                  </a:rPr>
                  <a:t>), the data probably will not fit at the memory.</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Large p (number of features): To calculate the betas we need to find the inverse of the matrix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𝑋</m:t>
                        </m:r>
                      </m:e>
                      <m:sup>
                        <m:r>
                          <a:rPr lang="en-US" sz="1400" i="1">
                            <a:latin typeface="Cambria Math" panose="02040503050406030204" pitchFamily="18" charset="0"/>
                          </a:rPr>
                          <m:t>𝑇</m:t>
                        </m:r>
                      </m:sup>
                    </m:sSup>
                    <m:r>
                      <a:rPr lang="en-US" sz="1400" i="1">
                        <a:latin typeface="Cambria Math" panose="02040503050406030204" pitchFamily="18" charset="0"/>
                      </a:rPr>
                      <m:t>𝑋</m:t>
                    </m:r>
                  </m:oMath>
                </a14:m>
                <a:r>
                  <a:rPr lang="en-US" sz="1400" dirty="0">
                    <a:latin typeface="Times New Roman" panose="02020603050405020304" pitchFamily="18" charset="0"/>
                    <a:cs typeface="Times New Roman" panose="02020603050405020304" pitchFamily="18" charset="0"/>
                  </a:rPr>
                  <a:t> which has dimensions pxp. This can be a problem for large dimensions (number of features). Because inversion is always numerical, for large p can take a lot of time and has numerical instabilities, especially if some X’s are correlated.</a:t>
                </a:r>
              </a:p>
              <a:p>
                <a:pPr marL="0" indent="0">
                  <a:buNone/>
                </a:pPr>
                <a:r>
                  <a:rPr lang="en-US" sz="1400" dirty="0">
                    <a:latin typeface="Times New Roman" panose="02020603050405020304" pitchFamily="18" charset="0"/>
                    <a:cs typeface="Times New Roman" panose="02020603050405020304" pitchFamily="18" charset="0"/>
                  </a:rPr>
                  <a:t> Solutions: </a:t>
                </a:r>
              </a:p>
              <a:p>
                <a:pPr marL="0" indent="0">
                  <a:buNone/>
                </a:pPr>
                <a:r>
                  <a:rPr lang="en-US" sz="1400" dirty="0">
                    <a:latin typeface="Times New Roman" panose="02020603050405020304" pitchFamily="18" charset="0"/>
                    <a:cs typeface="Times New Roman" panose="02020603050405020304" pitchFamily="18" charset="0"/>
                  </a:rPr>
                  <a:t>    Large n:  </a:t>
                </a:r>
              </a:p>
              <a:p>
                <a:pPr lvl="1"/>
                <a:r>
                  <a:rPr lang="en-US" sz="1400" dirty="0">
                    <a:latin typeface="Times New Roman" panose="02020603050405020304" pitchFamily="18" charset="0"/>
                    <a:cs typeface="Times New Roman" panose="02020603050405020304" pitchFamily="18" charset="0"/>
                  </a:rPr>
                  <a:t>Randomly select a subsample of our data</a:t>
                </a:r>
              </a:p>
              <a:p>
                <a:pPr lvl="1"/>
                <a:r>
                  <a:rPr lang="en-US" sz="1400" dirty="0">
                    <a:latin typeface="Times New Roman" panose="02020603050405020304" pitchFamily="18" charset="0"/>
                    <a:cs typeface="Times New Roman" panose="02020603050405020304" pitchFamily="18" charset="0"/>
                  </a:rPr>
                  <a:t>Calculate parameters for many subsamples and combine them,</a:t>
                </a:r>
              </a:p>
              <a:p>
                <a:pPr lvl="1"/>
                <a:r>
                  <a:rPr lang="en-US" sz="1400" dirty="0">
                    <a:latin typeface="Times New Roman" panose="02020603050405020304" pitchFamily="18" charset="0"/>
                    <a:cs typeface="Times New Roman" panose="02020603050405020304" pitchFamily="18" charset="0"/>
                  </a:rPr>
                  <a:t>Aggregate the data that are closer to each other and then run the regression</a:t>
                </a:r>
              </a:p>
              <a:p>
                <a:pPr lvl="1"/>
                <a:r>
                  <a:rPr lang="en-US" sz="1400" dirty="0">
                    <a:latin typeface="Times New Roman" panose="02020603050405020304" pitchFamily="18" charset="0"/>
                    <a:cs typeface="Times New Roman" panose="02020603050405020304" pitchFamily="18" charset="0"/>
                  </a:rPr>
                  <a:t>Select these points that will maximize variance </a:t>
                </a:r>
              </a:p>
              <a:p>
                <a:pPr lvl="1"/>
                <a:r>
                  <a:rPr lang="en-US" sz="1400" dirty="0">
                    <a:latin typeface="Times New Roman" panose="02020603050405020304" pitchFamily="18" charset="0"/>
                    <a:cs typeface="Times New Roman" panose="02020603050405020304" pitchFamily="18" charset="0"/>
                  </a:rPr>
                  <a:t>Use sufficient statistics so we can update our parameters when new points come</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Large p: Calculate the inverse matrix with efficient techniques like:</a:t>
                </a:r>
              </a:p>
              <a:p>
                <a:pPr lvl="2"/>
                <a:r>
                  <a:rPr lang="en-US" sz="1400" dirty="0">
                    <a:latin typeface="Times New Roman" panose="02020603050405020304" pitchFamily="18" charset="0"/>
                    <a:cs typeface="Times New Roman" panose="02020603050405020304" pitchFamily="18" charset="0"/>
                    <a:hlinkClick r:id="rId2"/>
                  </a:rPr>
                  <a:t>Schur complementation </a:t>
                </a:r>
                <a:endParaRPr lang="en-US" sz="1400" dirty="0">
                  <a:latin typeface="Times New Roman" panose="02020603050405020304" pitchFamily="18" charset="0"/>
                  <a:cs typeface="Times New Roman" panose="02020603050405020304" pitchFamily="18" charset="0"/>
                </a:endParaRPr>
              </a:p>
              <a:p>
                <a:pPr lvl="2"/>
                <a:r>
                  <a:rPr lang="en-US" sz="1400" dirty="0">
                    <a:latin typeface="Times New Roman" panose="02020603050405020304" pitchFamily="18" charset="0"/>
                    <a:cs typeface="Times New Roman" panose="02020603050405020304" pitchFamily="18" charset="0"/>
                    <a:hlinkClick r:id="rId3"/>
                  </a:rPr>
                  <a:t>Woodbury matrix identity </a:t>
                </a:r>
                <a:r>
                  <a:rPr lang="en-US" sz="14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In this dataset, the large n(number of rows) is the challenge that we face. However, we have a relatively small p (number of features.)</a:t>
                </a:r>
              </a:p>
            </p:txBody>
          </p:sp>
        </mc:Choice>
        <mc:Fallback>
          <p:sp>
            <p:nvSpPr>
              <p:cNvPr id="3" name="Content Placeholder 2">
                <a:extLst>
                  <a:ext uri="{FF2B5EF4-FFF2-40B4-BE49-F238E27FC236}">
                    <a16:creationId xmlns:a16="http://schemas.microsoft.com/office/drawing/2014/main" id="{DECC01A1-F696-4E58-8878-65DE4C4DEA75}"/>
                  </a:ext>
                </a:extLst>
              </p:cNvPr>
              <p:cNvSpPr>
                <a:spLocks noGrp="1" noRot="1" noChangeAspect="1" noMove="1" noResize="1" noEditPoints="1" noAdjustHandles="1" noChangeArrowheads="1" noChangeShapeType="1" noTextEdit="1"/>
              </p:cNvSpPr>
              <p:nvPr>
                <p:ph idx="1"/>
              </p:nvPr>
            </p:nvSpPr>
            <p:spPr>
              <a:xfrm>
                <a:off x="1143000" y="622515"/>
                <a:ext cx="9905999" cy="6033779"/>
              </a:xfrm>
              <a:blipFill>
                <a:blip r:embed="rId4"/>
                <a:stretch>
                  <a:fillRect l="-185" r="-493"/>
                </a:stretch>
              </a:blipFill>
            </p:spPr>
            <p:txBody>
              <a:bodyPr/>
              <a:lstStyle/>
              <a:p>
                <a:r>
                  <a:rPr lang="en-US">
                    <a:noFill/>
                  </a:rPr>
                  <a:t> </a:t>
                </a:r>
              </a:p>
            </p:txBody>
          </p:sp>
        </mc:Fallback>
      </mc:AlternateContent>
    </p:spTree>
    <p:extLst>
      <p:ext uri="{BB962C8B-B14F-4D97-AF65-F5344CB8AC3E}">
        <p14:creationId xmlns:p14="http://schemas.microsoft.com/office/powerpoint/2010/main" val="386872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6D5F-B4BE-4DEC-B3B1-7E1F1ECAC306}"/>
              </a:ext>
            </a:extLst>
          </p:cNvPr>
          <p:cNvSpPr>
            <a:spLocks noGrp="1"/>
          </p:cNvSpPr>
          <p:nvPr>
            <p:ph type="title"/>
          </p:nvPr>
        </p:nvSpPr>
        <p:spPr>
          <a:xfrm>
            <a:off x="1154016" y="18853"/>
            <a:ext cx="2362182" cy="414780"/>
          </a:xfrm>
        </p:spPr>
        <p:txBody>
          <a:bodyPr>
            <a:noAutofit/>
          </a:bodyPr>
          <a:lstStyle/>
          <a:p>
            <a:r>
              <a:rPr lang="en-US" sz="2400" b="1" dirty="0"/>
              <a:t>General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6CDAAA-ED19-4ED7-8E19-980F06EFC4FA}"/>
                  </a:ext>
                </a:extLst>
              </p:cNvPr>
              <p:cNvSpPr>
                <a:spLocks noGrp="1"/>
              </p:cNvSpPr>
              <p:nvPr>
                <p:ph idx="1"/>
              </p:nvPr>
            </p:nvSpPr>
            <p:spPr>
              <a:xfrm>
                <a:off x="1154016" y="433633"/>
                <a:ext cx="10120442" cy="6249972"/>
              </a:xfrm>
            </p:spPr>
            <p:txBody>
              <a:bodyPr>
                <a:normAutofit lnSpcReduction="10000"/>
              </a:bodyPr>
              <a:lstStyle/>
              <a:p>
                <a:pPr marL="0" indent="0">
                  <a:buNone/>
                </a:pPr>
                <a:r>
                  <a:rPr lang="en-US" sz="1500" dirty="0">
                    <a:latin typeface="Times New Roman" panose="02020603050405020304" pitchFamily="18" charset="0"/>
                    <a:cs typeface="Times New Roman" panose="02020603050405020304" pitchFamily="18" charset="0"/>
                  </a:rPr>
                  <a:t>In this homework we will focus on using efficient computational techniques to run multiple regression models on large volume of data. </a:t>
                </a:r>
              </a:p>
              <a:p>
                <a:pPr marL="0" indent="0">
                  <a:buNone/>
                </a:pPr>
                <a:r>
                  <a:rPr lang="en-US" sz="1500" dirty="0">
                    <a:latin typeface="Times New Roman" panose="02020603050405020304" pitchFamily="18" charset="0"/>
                    <a:cs typeface="Times New Roman" panose="02020603050405020304" pitchFamily="18" charset="0"/>
                  </a:rPr>
                  <a:t>We will neither try to fit the optimal  explanatory model(minimum bias) or the predictive model (minimize PRESS), or focus on the validity of our model (Normality of residuals, Homoscedasticity, Statistical significance of explanatory variables etc.). However, we will focus on the estimations of our parameters and the accuracy that we achieve with each different technique.</a:t>
                </a:r>
              </a:p>
              <a:p>
                <a:pPr marL="0" indent="0">
                  <a:buNone/>
                </a:pPr>
                <a:r>
                  <a:rPr lang="en-US" sz="1500" dirty="0">
                    <a:latin typeface="Times New Roman" panose="02020603050405020304" pitchFamily="18" charset="0"/>
                    <a:cs typeface="Times New Roman" panose="02020603050405020304" pitchFamily="18" charset="0"/>
                  </a:rPr>
                  <a:t>Since we have multidimensional data we can not plot the hyperplanes to show visually how each technique approaches the ‘true’ parameters, in the right way.  We will use Relative Error to examine how successfully each technique estimates the parameters.</a:t>
                </a:r>
              </a:p>
              <a:p>
                <a:pPr marL="0" indent="0">
                  <a:buNone/>
                </a:pPr>
                <a:r>
                  <a:rPr lang="en-US" sz="1500" dirty="0">
                    <a:latin typeface="Times New Roman" panose="02020603050405020304" pitchFamily="18" charset="0"/>
                    <a:cs typeface="Times New Roman" panose="02020603050405020304" pitchFamily="18" charset="0"/>
                  </a:rPr>
                  <a:t>Relative Error = </a:t>
                </a:r>
                <a14:m>
                  <m:oMath xmlns:m="http://schemas.openxmlformats.org/officeDocument/2006/math">
                    <m:f>
                      <m:fPr>
                        <m:ctrlPr>
                          <a:rPr lang="en-US" sz="1500" b="0" i="1" smtClean="0">
                            <a:latin typeface="Cambria Math" panose="02040503050406030204" pitchFamily="18" charset="0"/>
                            <a:cs typeface="Times New Roman" panose="02020603050405020304" pitchFamily="18" charset="0"/>
                          </a:rPr>
                        </m:ctrlPr>
                      </m:fPr>
                      <m:num>
                        <m:d>
                          <m:dPr>
                            <m:begChr m:val="|"/>
                            <m:endChr m:val="|"/>
                            <m:ctrlPr>
                              <a:rPr lang="en-US" sz="1500" b="0" i="1" smtClean="0">
                                <a:latin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cs typeface="Times New Roman" panose="02020603050405020304" pitchFamily="18" charset="0"/>
                              </a:rPr>
                              <m:t>𝐶𝑜𝑒𝑓𝑓𝑖𝑐𝑖𝑒𝑛𝑡</m:t>
                            </m:r>
                            <m:sSub>
                              <m:sSubPr>
                                <m:ctrlPr>
                                  <a:rPr lang="en-US" sz="1500" b="0" i="1" smtClean="0">
                                    <a:latin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cs typeface="Times New Roman" panose="02020603050405020304" pitchFamily="18" charset="0"/>
                                  </a:rPr>
                                  <m:t>𝑠</m:t>
                                </m:r>
                              </m:e>
                              <m:sub>
                                <m:r>
                                  <a:rPr lang="en-US" sz="1500" b="0" i="1" smtClean="0">
                                    <a:latin typeface="Cambria Math" panose="02040503050406030204" pitchFamily="18" charset="0"/>
                                    <a:cs typeface="Times New Roman" panose="02020603050405020304" pitchFamily="18" charset="0"/>
                                  </a:rPr>
                                  <m:t>𝑡𝑟𝑢𝑒</m:t>
                                </m:r>
                              </m:sub>
                            </m:sSub>
                            <m:r>
                              <a:rPr lang="en-US" sz="1500" b="0" i="1" smtClean="0">
                                <a:latin typeface="Cambria Math" panose="02040503050406030204" pitchFamily="18" charset="0"/>
                                <a:cs typeface="Times New Roman" panose="02020603050405020304" pitchFamily="18" charset="0"/>
                              </a:rPr>
                              <m:t>−</m:t>
                            </m:r>
                            <m:r>
                              <a:rPr lang="en-US" sz="1500" b="0" i="1" smtClean="0">
                                <a:latin typeface="Cambria Math" panose="02040503050406030204" pitchFamily="18" charset="0"/>
                                <a:cs typeface="Times New Roman" panose="02020603050405020304" pitchFamily="18" charset="0"/>
                              </a:rPr>
                              <m:t>𝐶𝑜𝑒𝑓𝑓𝑖𝑐𝑖𝑒𝑛𝑡</m:t>
                            </m:r>
                            <m:sSub>
                              <m:sSubPr>
                                <m:ctrlPr>
                                  <a:rPr lang="en-US" sz="1500" b="0" i="1" smtClean="0">
                                    <a:latin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cs typeface="Times New Roman" panose="02020603050405020304" pitchFamily="18" charset="0"/>
                                  </a:rPr>
                                  <m:t>𝑠</m:t>
                                </m:r>
                              </m:e>
                              <m:sub>
                                <m:r>
                                  <a:rPr lang="en-US" sz="1500" b="0" i="1" smtClean="0">
                                    <a:latin typeface="Cambria Math" panose="02040503050406030204" pitchFamily="18" charset="0"/>
                                    <a:cs typeface="Times New Roman" panose="02020603050405020304" pitchFamily="18" charset="0"/>
                                  </a:rPr>
                                  <m:t>𝑒𝑠𝑡𝑖𝑚𝑎𝑡𝑒𝑑</m:t>
                                </m:r>
                              </m:sub>
                            </m:sSub>
                          </m:e>
                        </m:d>
                      </m:num>
                      <m:den>
                        <m:r>
                          <a:rPr lang="en-US" sz="1500" b="0" i="1" smtClean="0">
                            <a:latin typeface="Cambria Math" panose="02040503050406030204" pitchFamily="18" charset="0"/>
                            <a:cs typeface="Times New Roman" panose="02020603050405020304" pitchFamily="18" charset="0"/>
                          </a:rPr>
                          <m:t>|</m:t>
                        </m:r>
                        <m:r>
                          <a:rPr lang="en-US" sz="1500" b="0" i="1" smtClean="0">
                            <a:latin typeface="Cambria Math" panose="02040503050406030204" pitchFamily="18" charset="0"/>
                            <a:cs typeface="Times New Roman" panose="02020603050405020304" pitchFamily="18" charset="0"/>
                          </a:rPr>
                          <m:t>𝐶𝑜𝑒𝑓𝑓𝑖𝑐𝑖𝑒𝑛𝑡</m:t>
                        </m:r>
                        <m:sSub>
                          <m:sSubPr>
                            <m:ctrlPr>
                              <a:rPr lang="en-US" sz="1500" b="0" i="1" smtClean="0">
                                <a:latin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cs typeface="Times New Roman" panose="02020603050405020304" pitchFamily="18" charset="0"/>
                              </a:rPr>
                              <m:t>𝑠</m:t>
                            </m:r>
                          </m:e>
                          <m:sub>
                            <m:r>
                              <a:rPr lang="en-US" sz="1500" b="0" i="1" smtClean="0">
                                <a:latin typeface="Cambria Math" panose="02040503050406030204" pitchFamily="18" charset="0"/>
                                <a:cs typeface="Times New Roman" panose="02020603050405020304" pitchFamily="18" charset="0"/>
                              </a:rPr>
                              <m:t>𝑡𝑟𝑢𝑒</m:t>
                            </m:r>
                          </m:sub>
                        </m:sSub>
                        <m:r>
                          <a:rPr lang="en-US" sz="1500" b="0" i="1" smtClean="0">
                            <a:latin typeface="Cambria Math" panose="02040503050406030204" pitchFamily="18" charset="0"/>
                            <a:cs typeface="Times New Roman" panose="02020603050405020304" pitchFamily="18" charset="0"/>
                          </a:rPr>
                          <m:t>|</m:t>
                        </m:r>
                      </m:den>
                    </m:f>
                  </m:oMath>
                </a14:m>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Our pc gives us the possibility to execute a multiple regression on the complete dataset with R’s default command ( </a:t>
                </a:r>
                <a:r>
                  <a:rPr lang="en-US" sz="1500" dirty="0" err="1">
                    <a:latin typeface="Times New Roman" panose="02020603050405020304" pitchFamily="18" charset="0"/>
                    <a:cs typeface="Times New Roman" panose="02020603050405020304" pitchFamily="18" charset="0"/>
                  </a:rPr>
                  <a:t>exec.time</a:t>
                </a:r>
                <a:r>
                  <a:rPr lang="en-US" sz="1500" dirty="0">
                    <a:latin typeface="Times New Roman" panose="02020603050405020304" pitchFamily="18" charset="0"/>
                    <a:cs typeface="Times New Roman" panose="02020603050405020304" pitchFamily="18" charset="0"/>
                  </a:rPr>
                  <a:t> ~20secs). </a:t>
                </a:r>
              </a:p>
              <a:p>
                <a:pPr marL="0" indent="0">
                  <a:buNone/>
                </a:pPr>
                <a:r>
                  <a:rPr lang="en-US" sz="1500" dirty="0">
                    <a:latin typeface="Times New Roman" panose="02020603050405020304" pitchFamily="18" charset="0"/>
                    <a:cs typeface="Times New Roman" panose="02020603050405020304" pitchFamily="18" charset="0"/>
                  </a:rPr>
                  <a:t>In that way we can extract the ‘true’ betas and use them as a basis to compare the results with the other techniques.</a:t>
                </a:r>
              </a:p>
              <a:p>
                <a:r>
                  <a:rPr lang="en-US" sz="1500" dirty="0">
                    <a:latin typeface="Times New Roman" panose="02020603050405020304" pitchFamily="18" charset="0"/>
                    <a:cs typeface="Times New Roman" panose="02020603050405020304" pitchFamily="18" charset="0"/>
                  </a:rPr>
                  <a:t>Load Data Libraries: </a:t>
                </a:r>
              </a:p>
              <a:p>
                <a:pPr lvl="1">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‘Data.table’ : is an R package that provides an enhanced version of </a:t>
                </a:r>
                <a:r>
                  <a:rPr lang="en-US" sz="1500" i="1" dirty="0">
                    <a:latin typeface="Times New Roman" panose="02020603050405020304" pitchFamily="18" charset="0"/>
                    <a:cs typeface="Times New Roman" panose="02020603050405020304" pitchFamily="18" charset="0"/>
                  </a:rPr>
                  <a:t>data.frames that has very optimized functions for DF manipulation</a:t>
                </a:r>
              </a:p>
              <a:p>
                <a:pPr lvl="1">
                  <a:buFont typeface="Wingdings" panose="05000000000000000000" pitchFamily="2" charset="2"/>
                  <a:buChar char="§"/>
                </a:pPr>
                <a:r>
                  <a:rPr lang="en-US" sz="1500" i="1" dirty="0">
                    <a:latin typeface="Times New Roman" panose="02020603050405020304" pitchFamily="18" charset="0"/>
                    <a:cs typeface="Times New Roman" panose="02020603050405020304" pitchFamily="18" charset="0"/>
                  </a:rPr>
                  <a:t>‘Ffbase’: </a:t>
                </a:r>
                <a:r>
                  <a:rPr lang="en-US" sz="1500" dirty="0">
                    <a:latin typeface="Times New Roman" panose="02020603050405020304" pitchFamily="18" charset="0"/>
                    <a:cs typeface="Times New Roman" panose="02020603050405020304" pitchFamily="18" charset="0"/>
                  </a:rPr>
                  <a:t>The ff package provides data structures that are stored on disk but behave (almost) as if they were in RAM by transparently mapping only a section (pagesize) in the main memory. However, in our example it is possible to store all the data in RAM.</a:t>
                </a:r>
              </a:p>
              <a:p>
                <a:pPr lvl="1">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Execution time to read the data ~ 5 seconds</a:t>
                </a:r>
              </a:p>
              <a:p>
                <a:pPr marL="0" indent="0">
                  <a:buNone/>
                </a:pPr>
                <a:endParaRPr lang="en-US" sz="1800" dirty="0"/>
              </a:p>
              <a:p>
                <a:endParaRPr lang="en-US" sz="1800" dirty="0"/>
              </a:p>
              <a:p>
                <a:endParaRPr lang="en-US" sz="1800" dirty="0"/>
              </a:p>
            </p:txBody>
          </p:sp>
        </mc:Choice>
        <mc:Fallback>
          <p:sp>
            <p:nvSpPr>
              <p:cNvPr id="3" name="Content Placeholder 2">
                <a:extLst>
                  <a:ext uri="{FF2B5EF4-FFF2-40B4-BE49-F238E27FC236}">
                    <a16:creationId xmlns:a16="http://schemas.microsoft.com/office/drawing/2014/main" id="{296CDAAA-ED19-4ED7-8E19-980F06EFC4FA}"/>
                  </a:ext>
                </a:extLst>
              </p:cNvPr>
              <p:cNvSpPr>
                <a:spLocks noGrp="1" noRot="1" noChangeAspect="1" noMove="1" noResize="1" noEditPoints="1" noAdjustHandles="1" noChangeArrowheads="1" noChangeShapeType="1" noTextEdit="1"/>
              </p:cNvSpPr>
              <p:nvPr>
                <p:ph idx="1"/>
              </p:nvPr>
            </p:nvSpPr>
            <p:spPr>
              <a:xfrm>
                <a:off x="1154016" y="433633"/>
                <a:ext cx="10120442" cy="6249972"/>
              </a:xfrm>
              <a:blipFill>
                <a:blip r:embed="rId2"/>
                <a:stretch>
                  <a:fillRect l="-422" t="-98" r="-120"/>
                </a:stretch>
              </a:blipFill>
            </p:spPr>
            <p:txBody>
              <a:bodyPr/>
              <a:lstStyle/>
              <a:p>
                <a:r>
                  <a:rPr lang="en-US">
                    <a:noFill/>
                  </a:rPr>
                  <a:t> </a:t>
                </a:r>
              </a:p>
            </p:txBody>
          </p:sp>
        </mc:Fallback>
      </mc:AlternateContent>
    </p:spTree>
    <p:extLst>
      <p:ext uri="{BB962C8B-B14F-4D97-AF65-F5344CB8AC3E}">
        <p14:creationId xmlns:p14="http://schemas.microsoft.com/office/powerpoint/2010/main" val="2781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6EB7-C354-48DB-A01C-C5DAB2938CD3}"/>
              </a:ext>
            </a:extLst>
          </p:cNvPr>
          <p:cNvSpPr>
            <a:spLocks noGrp="1"/>
          </p:cNvSpPr>
          <p:nvPr>
            <p:ph type="title"/>
          </p:nvPr>
        </p:nvSpPr>
        <p:spPr>
          <a:xfrm>
            <a:off x="1143001" y="401702"/>
            <a:ext cx="9905998" cy="409004"/>
          </a:xfrm>
        </p:spPr>
        <p:txBody>
          <a:bodyPr>
            <a:noAutofit/>
          </a:bodyPr>
          <a:lstStyle/>
          <a:p>
            <a:r>
              <a:rPr lang="en-US" sz="2400" b="1" dirty="0"/>
              <a:t>MULTIPLE LINEAR REGRESSION ON ALL POINTS WITH the default R’s function lm()</a:t>
            </a:r>
            <a:br>
              <a:rPr lang="en-US" sz="2400" b="1" dirty="0"/>
            </a:br>
            <a:endParaRPr lang="en-US" sz="2400" b="1" dirty="0"/>
          </a:p>
        </p:txBody>
      </p:sp>
      <p:sp>
        <p:nvSpPr>
          <p:cNvPr id="3" name="Content Placeholder 2">
            <a:extLst>
              <a:ext uri="{FF2B5EF4-FFF2-40B4-BE49-F238E27FC236}">
                <a16:creationId xmlns:a16="http://schemas.microsoft.com/office/drawing/2014/main" id="{19E783CF-7D85-45F9-B177-669869AE67E9}"/>
              </a:ext>
            </a:extLst>
          </p:cNvPr>
          <p:cNvSpPr>
            <a:spLocks noGrp="1"/>
          </p:cNvSpPr>
          <p:nvPr>
            <p:ph idx="1"/>
          </p:nvPr>
        </p:nvSpPr>
        <p:spPr>
          <a:xfrm>
            <a:off x="1215911" y="707011"/>
            <a:ext cx="9972901" cy="5967166"/>
          </a:xfrm>
        </p:spPr>
        <p:txBody>
          <a:bodyPr/>
          <a:lstStyle/>
          <a:p>
            <a:pPr marL="0" indent="0">
              <a:buNone/>
            </a:pPr>
            <a:r>
              <a:rPr lang="en-US" sz="1600" dirty="0"/>
              <a:t>Results:</a:t>
            </a:r>
          </a:p>
          <a:p>
            <a:pPr marL="0" indent="0">
              <a:buNone/>
            </a:pPr>
            <a:r>
              <a:rPr lang="en-US" sz="1600" dirty="0"/>
              <a:t>Exec.Time ~ 20 seconds</a:t>
            </a:r>
          </a:p>
          <a:p>
            <a:pPr marL="0" indent="0">
              <a:buNone/>
            </a:pPr>
            <a:endParaRPr lang="en-US" dirty="0"/>
          </a:p>
          <a:p>
            <a:pPr marL="0" indent="0">
              <a:buNone/>
            </a:pPr>
            <a:endParaRPr lang="en-US" dirty="0"/>
          </a:p>
          <a:p>
            <a:pPr marL="0" indent="0">
              <a:buNone/>
            </a:pPr>
            <a:endParaRPr lang="en-US"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1600" dirty="0">
                <a:latin typeface="Times New Roman" panose="02020603050405020304" pitchFamily="18" charset="0"/>
                <a:cs typeface="Times New Roman" panose="02020603050405020304" pitchFamily="18" charset="0"/>
              </a:rPr>
              <a:t>Important Observation:  The p-values that show the statistical significance of coefficients are all ~0. That happens because the n (number of observations) is on the denominator of the inequality of hypothesis testing. Thus, for very large n (in our case 7 million) the p-values will always approach zero even if the betas are statistical insignificant. Overall, we will find a lot of significant results because of the data size.</a:t>
            </a:r>
          </a:p>
          <a:p>
            <a:pPr marL="0" indent="0">
              <a:buNone/>
            </a:pPr>
            <a:endParaRPr lang="en-US" dirty="0"/>
          </a:p>
        </p:txBody>
      </p:sp>
      <p:graphicFrame>
        <p:nvGraphicFramePr>
          <p:cNvPr id="6" name="Table 5">
            <a:extLst>
              <a:ext uri="{FF2B5EF4-FFF2-40B4-BE49-F238E27FC236}">
                <a16:creationId xmlns:a16="http://schemas.microsoft.com/office/drawing/2014/main" id="{29D1077A-A63E-4AB5-B2D7-FB58B8EE097B}"/>
              </a:ext>
            </a:extLst>
          </p:cNvPr>
          <p:cNvGraphicFramePr>
            <a:graphicFrameLocks noGrp="1"/>
          </p:cNvGraphicFramePr>
          <p:nvPr>
            <p:extLst>
              <p:ext uri="{D42A27DB-BD31-4B8C-83A1-F6EECF244321}">
                <p14:modId xmlns:p14="http://schemas.microsoft.com/office/powerpoint/2010/main" val="3127071800"/>
              </p:ext>
            </p:extLst>
          </p:nvPr>
        </p:nvGraphicFramePr>
        <p:xfrm>
          <a:off x="1215912" y="1513756"/>
          <a:ext cx="3601185" cy="3567297"/>
        </p:xfrm>
        <a:graphic>
          <a:graphicData uri="http://schemas.openxmlformats.org/drawingml/2006/table">
            <a:tbl>
              <a:tblPr>
                <a:tableStyleId>{9D7B26C5-4107-4FEC-AEDC-1716B250A1EF}</a:tableStyleId>
              </a:tblPr>
              <a:tblGrid>
                <a:gridCol w="936315">
                  <a:extLst>
                    <a:ext uri="{9D8B030D-6E8A-4147-A177-3AD203B41FA5}">
                      <a16:colId xmlns:a16="http://schemas.microsoft.com/office/drawing/2014/main" val="3985143029"/>
                    </a:ext>
                  </a:extLst>
                </a:gridCol>
                <a:gridCol w="646189">
                  <a:extLst>
                    <a:ext uri="{9D8B030D-6E8A-4147-A177-3AD203B41FA5}">
                      <a16:colId xmlns:a16="http://schemas.microsoft.com/office/drawing/2014/main" val="1789832415"/>
                    </a:ext>
                  </a:extLst>
                </a:gridCol>
                <a:gridCol w="646189">
                  <a:extLst>
                    <a:ext uri="{9D8B030D-6E8A-4147-A177-3AD203B41FA5}">
                      <a16:colId xmlns:a16="http://schemas.microsoft.com/office/drawing/2014/main" val="2635465006"/>
                    </a:ext>
                  </a:extLst>
                </a:gridCol>
                <a:gridCol w="726303">
                  <a:extLst>
                    <a:ext uri="{9D8B030D-6E8A-4147-A177-3AD203B41FA5}">
                      <a16:colId xmlns:a16="http://schemas.microsoft.com/office/drawing/2014/main" val="3150710566"/>
                    </a:ext>
                  </a:extLst>
                </a:gridCol>
                <a:gridCol w="646189">
                  <a:extLst>
                    <a:ext uri="{9D8B030D-6E8A-4147-A177-3AD203B41FA5}">
                      <a16:colId xmlns:a16="http://schemas.microsoft.com/office/drawing/2014/main" val="4197210436"/>
                    </a:ext>
                  </a:extLst>
                </a:gridCol>
              </a:tblGrid>
              <a:tr h="209841">
                <a:tc>
                  <a:txBody>
                    <a:bodyPr/>
                    <a:lstStyle/>
                    <a:p>
                      <a:pPr algn="l" fontAlgn="b"/>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Estimate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Std.Error</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t.value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Pr(&gt;|t|)</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628645"/>
                  </a:ext>
                </a:extLst>
              </a:tr>
              <a:tr h="209841">
                <a:tc>
                  <a:txBody>
                    <a:bodyPr/>
                    <a:lstStyle/>
                    <a:p>
                      <a:pPr algn="l" fontAlgn="b"/>
                      <a:r>
                        <a:rPr lang="en-US" sz="1100" u="none" strike="noStrike" dirty="0">
                          <a:effectLst/>
                        </a:rPr>
                        <a:t>(Intercept)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0.2728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0.0261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10.4382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6030130"/>
                  </a:ext>
                </a:extLst>
              </a:tr>
              <a:tr h="209841">
                <a:tc>
                  <a:txBody>
                    <a:bodyPr/>
                    <a:lstStyle/>
                    <a:p>
                      <a:pPr algn="l" fontAlgn="b"/>
                      <a:r>
                        <a:rPr lang="en-US" sz="1100" u="none" strike="noStrike">
                          <a:effectLst/>
                        </a:rPr>
                        <a:t>Distance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-94.8228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8663735"/>
                  </a:ext>
                </a:extLst>
              </a:tr>
              <a:tr h="209841">
                <a:tc>
                  <a:txBody>
                    <a:bodyPr/>
                    <a:lstStyle/>
                    <a:p>
                      <a:pPr algn="l" fontAlgn="b"/>
                      <a:r>
                        <a:rPr lang="en-US" sz="1100" u="none" strike="noStrike">
                          <a:effectLst/>
                        </a:rPr>
                        <a:t>DepDelay</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0.9942</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5514.3885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5365355"/>
                  </a:ext>
                </a:extLst>
              </a:tr>
              <a:tr h="209841">
                <a:tc>
                  <a:txBody>
                    <a:bodyPr/>
                    <a:lstStyle/>
                    <a:p>
                      <a:pPr algn="l" fontAlgn="b"/>
                      <a:r>
                        <a:rPr lang="en-US" sz="1100" u="none" strike="noStrike">
                          <a:effectLst/>
                        </a:rPr>
                        <a:t>DepTime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9.5355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2990203"/>
                  </a:ext>
                </a:extLst>
              </a:tr>
              <a:tr h="209841">
                <a:tc>
                  <a:txBody>
                    <a:bodyPr/>
                    <a:lstStyle/>
                    <a:p>
                      <a:pPr algn="l" fontAlgn="b"/>
                      <a:r>
                        <a:rPr lang="en-US" sz="1100" u="none" strike="noStrike">
                          <a:effectLst/>
                        </a:rPr>
                        <a:t>MonthF10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-1.1011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0.0270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-40.8433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7701142"/>
                  </a:ext>
                </a:extLst>
              </a:tr>
              <a:tr h="209841">
                <a:tc>
                  <a:txBody>
                    <a:bodyPr/>
                    <a:lstStyle/>
                    <a:p>
                      <a:pPr algn="l" fontAlgn="b"/>
                      <a:r>
                        <a:rPr lang="en-US" sz="1100" u="none" strike="noStrike">
                          <a:effectLst/>
                        </a:rPr>
                        <a:t>MonthF11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-1.1721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0.0272</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-43.0587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4206873"/>
                  </a:ext>
                </a:extLst>
              </a:tr>
              <a:tr h="209841">
                <a:tc>
                  <a:txBody>
                    <a:bodyPr/>
                    <a:lstStyle/>
                    <a:p>
                      <a:pPr algn="l" fontAlgn="b"/>
                      <a:r>
                        <a:rPr lang="en-US" sz="1100" u="none" strike="noStrike">
                          <a:effectLst/>
                        </a:rPr>
                        <a:t>MonthF12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-0.1589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0.0272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-5.8418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3067838"/>
                  </a:ext>
                </a:extLst>
              </a:tr>
              <a:tr h="209841">
                <a:tc>
                  <a:txBody>
                    <a:bodyPr/>
                    <a:lstStyle/>
                    <a:p>
                      <a:pPr algn="l" fontAlgn="b"/>
                      <a:r>
                        <a:rPr lang="en-US" sz="1100" u="none" strike="noStrike">
                          <a:effectLst/>
                        </a:rPr>
                        <a:t>MonthF2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-0.7681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0.0275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-27.9030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3086557"/>
                  </a:ext>
                </a:extLst>
              </a:tr>
              <a:tr h="209841">
                <a:tc>
                  <a:txBody>
                    <a:bodyPr/>
                    <a:lstStyle/>
                    <a:p>
                      <a:pPr algn="l" fontAlgn="b"/>
                      <a:r>
                        <a:rPr lang="en-US" sz="1100" u="none" strike="noStrike">
                          <a:effectLst/>
                        </a:rPr>
                        <a:t>MonthF3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-0.8205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0.0267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-30.7508</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9296312"/>
                  </a:ext>
                </a:extLst>
              </a:tr>
              <a:tr h="209841">
                <a:tc>
                  <a:txBody>
                    <a:bodyPr/>
                    <a:lstStyle/>
                    <a:p>
                      <a:pPr algn="l" fontAlgn="b"/>
                      <a:r>
                        <a:rPr lang="en-US" sz="1100" u="none" strike="noStrike">
                          <a:effectLst/>
                        </a:rPr>
                        <a:t>MonthF4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-1.5054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0.0269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-55.9260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4703904"/>
                  </a:ext>
                </a:extLst>
              </a:tr>
              <a:tr h="209841">
                <a:tc>
                  <a:txBody>
                    <a:bodyPr/>
                    <a:lstStyle/>
                    <a:p>
                      <a:pPr algn="l" fontAlgn="b"/>
                      <a:r>
                        <a:rPr lang="en-US" sz="1100" u="none" strike="noStrike">
                          <a:effectLst/>
                        </a:rPr>
                        <a:t>MonthF5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-1.5116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0.0267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-56.6636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5859324"/>
                  </a:ext>
                </a:extLst>
              </a:tr>
              <a:tr h="209841">
                <a:tc>
                  <a:txBody>
                    <a:bodyPr/>
                    <a:lstStyle/>
                    <a:p>
                      <a:pPr algn="l" fontAlgn="b"/>
                      <a:r>
                        <a:rPr lang="en-US" sz="1100" u="none" strike="noStrike">
                          <a:effectLst/>
                        </a:rPr>
                        <a:t>MonthF6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-0.2378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0.0268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-8.8832</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7194386"/>
                  </a:ext>
                </a:extLst>
              </a:tr>
              <a:tr h="209841">
                <a:tc>
                  <a:txBody>
                    <a:bodyPr/>
                    <a:lstStyle/>
                    <a:p>
                      <a:pPr algn="l" fontAlgn="b"/>
                      <a:r>
                        <a:rPr lang="en-US" sz="1100" u="none" strike="noStrike">
                          <a:effectLst/>
                        </a:rPr>
                        <a:t>MonthF7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0.4383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0.0266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16.4606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3607727"/>
                  </a:ext>
                </a:extLst>
              </a:tr>
              <a:tr h="209841">
                <a:tc>
                  <a:txBody>
                    <a:bodyPr/>
                    <a:lstStyle/>
                    <a:p>
                      <a:pPr algn="l" fontAlgn="b"/>
                      <a:r>
                        <a:rPr lang="en-US" sz="1100" u="none" strike="noStrike">
                          <a:effectLst/>
                        </a:rPr>
                        <a:t>MonthF8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-0.4207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0.0266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-15.8261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3353154"/>
                  </a:ext>
                </a:extLst>
              </a:tr>
              <a:tr h="209841">
                <a:tc>
                  <a:txBody>
                    <a:bodyPr/>
                    <a:lstStyle/>
                    <a:p>
                      <a:pPr algn="l" fontAlgn="b"/>
                      <a:r>
                        <a:rPr lang="en-US" sz="1100" u="none" strike="noStrike">
                          <a:effectLst/>
                        </a:rPr>
                        <a:t>MonthF9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-1.4944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0.0272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-54.9385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5044379"/>
                  </a:ext>
                </a:extLst>
              </a:tr>
              <a:tr h="209841">
                <a:tc>
                  <a:txBody>
                    <a:bodyPr/>
                    <a:lstStyle/>
                    <a:p>
                      <a:pPr algn="l" fontAlgn="b"/>
                      <a:r>
                        <a:rPr lang="en-US" sz="1100" u="none" strike="noStrike" dirty="0">
                          <a:effectLst/>
                        </a:rPr>
                        <a:t>WeekendTRUE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-1.0945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0.0111</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-98.5464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9599304"/>
                  </a:ext>
                </a:extLst>
              </a:tr>
            </a:tbl>
          </a:graphicData>
        </a:graphic>
      </p:graphicFrame>
    </p:spTree>
    <p:extLst>
      <p:ext uri="{BB962C8B-B14F-4D97-AF65-F5344CB8AC3E}">
        <p14:creationId xmlns:p14="http://schemas.microsoft.com/office/powerpoint/2010/main" val="169953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3F3B-4F91-42F9-9A97-61926B4BF463}"/>
              </a:ext>
            </a:extLst>
          </p:cNvPr>
          <p:cNvSpPr>
            <a:spLocks noGrp="1"/>
          </p:cNvSpPr>
          <p:nvPr>
            <p:ph type="title"/>
          </p:nvPr>
        </p:nvSpPr>
        <p:spPr>
          <a:xfrm>
            <a:off x="1144590" y="18854"/>
            <a:ext cx="9905998" cy="659876"/>
          </a:xfrm>
        </p:spPr>
        <p:txBody>
          <a:bodyPr>
            <a:normAutofit/>
          </a:bodyPr>
          <a:lstStyle/>
          <a:p>
            <a:r>
              <a:rPr lang="en-US" sz="2400" b="1" dirty="0"/>
              <a:t>Regression with random Sample of 100,000 and 10,000 points</a:t>
            </a:r>
          </a:p>
        </p:txBody>
      </p:sp>
      <p:sp>
        <p:nvSpPr>
          <p:cNvPr id="3" name="Content Placeholder 2">
            <a:extLst>
              <a:ext uri="{FF2B5EF4-FFF2-40B4-BE49-F238E27FC236}">
                <a16:creationId xmlns:a16="http://schemas.microsoft.com/office/drawing/2014/main" id="{29D8343B-3A4B-45F3-B6B5-695059D480E7}"/>
              </a:ext>
            </a:extLst>
          </p:cNvPr>
          <p:cNvSpPr>
            <a:spLocks noGrp="1"/>
          </p:cNvSpPr>
          <p:nvPr>
            <p:ph idx="1"/>
          </p:nvPr>
        </p:nvSpPr>
        <p:spPr>
          <a:xfrm>
            <a:off x="1141412" y="292231"/>
            <a:ext cx="4495817" cy="1151247"/>
          </a:xfrm>
        </p:spPr>
        <p:txBody>
          <a:bodyPr>
            <a:normAutofit/>
          </a:bodyPr>
          <a:lstStyle/>
          <a:p>
            <a:pPr marL="0" indent="0">
              <a:buNone/>
            </a:pPr>
            <a:endParaRPr lang="en-US" sz="1400" dirty="0"/>
          </a:p>
          <a:p>
            <a:pPr marL="0" indent="0">
              <a:buNone/>
            </a:pPr>
            <a:r>
              <a:rPr lang="en-US" sz="1400" dirty="0"/>
              <a:t>Results 10.000 datapoints</a:t>
            </a:r>
          </a:p>
          <a:p>
            <a:pPr marL="0" indent="0">
              <a:buNone/>
            </a:pPr>
            <a:r>
              <a:rPr lang="en-US" sz="1400" dirty="0"/>
              <a:t>Exec.Time &lt; 0.07 sec</a:t>
            </a:r>
          </a:p>
          <a:p>
            <a:pPr marL="0" indent="0">
              <a:buNone/>
            </a:pPr>
            <a:endParaRPr lang="en-US" sz="1400" dirty="0"/>
          </a:p>
        </p:txBody>
      </p:sp>
      <p:sp>
        <p:nvSpPr>
          <p:cNvPr id="11" name="TextBox 10">
            <a:extLst>
              <a:ext uri="{FF2B5EF4-FFF2-40B4-BE49-F238E27FC236}">
                <a16:creationId xmlns:a16="http://schemas.microsoft.com/office/drawing/2014/main" id="{8D2E5749-928E-4492-BC33-A4D34CB3C418}"/>
              </a:ext>
            </a:extLst>
          </p:cNvPr>
          <p:cNvSpPr txBox="1"/>
          <p:nvPr/>
        </p:nvSpPr>
        <p:spPr>
          <a:xfrm>
            <a:off x="5790295" y="659876"/>
            <a:ext cx="4901939" cy="738664"/>
          </a:xfrm>
          <a:prstGeom prst="rect">
            <a:avLst/>
          </a:prstGeom>
          <a:noFill/>
        </p:spPr>
        <p:txBody>
          <a:bodyPr wrap="square" rtlCol="0">
            <a:spAutoFit/>
          </a:bodyPr>
          <a:lstStyle/>
          <a:p>
            <a:r>
              <a:rPr lang="en-US" sz="1400" dirty="0"/>
              <a:t>Results 100.000 datapoints</a:t>
            </a:r>
          </a:p>
          <a:p>
            <a:endParaRPr lang="en-US" sz="1400" dirty="0"/>
          </a:p>
          <a:p>
            <a:r>
              <a:rPr lang="en-US" sz="1400" dirty="0"/>
              <a:t>Exec.Time &lt; 0.3 sec</a:t>
            </a:r>
          </a:p>
        </p:txBody>
      </p:sp>
      <p:sp>
        <p:nvSpPr>
          <p:cNvPr id="15" name="TextBox 14">
            <a:extLst>
              <a:ext uri="{FF2B5EF4-FFF2-40B4-BE49-F238E27FC236}">
                <a16:creationId xmlns:a16="http://schemas.microsoft.com/office/drawing/2014/main" id="{0A0D4ABD-6BD9-434F-9788-B69BC0CA7008}"/>
              </a:ext>
            </a:extLst>
          </p:cNvPr>
          <p:cNvSpPr txBox="1"/>
          <p:nvPr/>
        </p:nvSpPr>
        <p:spPr>
          <a:xfrm>
            <a:off x="1141411" y="4757398"/>
            <a:ext cx="10151899" cy="2062103"/>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Comments</a:t>
            </a:r>
          </a:p>
          <a:p>
            <a:r>
              <a:rPr lang="en-US" sz="1600" dirty="0">
                <a:latin typeface="Times New Roman" panose="02020603050405020304" pitchFamily="18" charset="0"/>
                <a:cs typeface="Times New Roman" panose="02020603050405020304" pitchFamily="18" charset="0"/>
              </a:rPr>
              <a:t>On the last column of the tables, the Relative Errors of betas from the ‘true’ betas have been added . (‘true betas’; the betas we got when we run LM on the whole dataset). The bigger sample approaches the ‘true’ parameters more accurately.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observe that the p-values have changed and we can say which explanatory variables are significant.</a:t>
            </a:r>
          </a:p>
          <a:p>
            <a:r>
              <a:rPr lang="en-US" sz="1600" dirty="0">
                <a:latin typeface="Times New Roman" panose="02020603050405020304" pitchFamily="18" charset="0"/>
                <a:cs typeface="Times New Roman" panose="02020603050405020304" pitchFamily="18" charset="0"/>
              </a:rPr>
              <a:t>On the 10k sample; DepartureDelay, Distance, Months4-5 and Weekend are statistically significant . </a:t>
            </a:r>
          </a:p>
          <a:p>
            <a:r>
              <a:rPr lang="en-US" sz="1600" dirty="0">
                <a:latin typeface="Times New Roman" panose="02020603050405020304" pitchFamily="18" charset="0"/>
                <a:cs typeface="Times New Roman" panose="02020603050405020304" pitchFamily="18" charset="0"/>
              </a:rPr>
              <a:t>On the 100k sample; DepartureDelay, Distance, Months(almost all) and Weekend are significant variables. (for a = 0.05)</a:t>
            </a:r>
          </a:p>
        </p:txBody>
      </p:sp>
      <p:graphicFrame>
        <p:nvGraphicFramePr>
          <p:cNvPr id="17" name="Table 16">
            <a:extLst>
              <a:ext uri="{FF2B5EF4-FFF2-40B4-BE49-F238E27FC236}">
                <a16:creationId xmlns:a16="http://schemas.microsoft.com/office/drawing/2014/main" id="{D2DB85EB-C289-4772-9C9A-F5FD49773EE2}"/>
              </a:ext>
            </a:extLst>
          </p:cNvPr>
          <p:cNvGraphicFramePr>
            <a:graphicFrameLocks noGrp="1"/>
          </p:cNvGraphicFramePr>
          <p:nvPr>
            <p:extLst>
              <p:ext uri="{D42A27DB-BD31-4B8C-83A1-F6EECF244321}">
                <p14:modId xmlns:p14="http://schemas.microsoft.com/office/powerpoint/2010/main" val="522913640"/>
              </p:ext>
            </p:extLst>
          </p:nvPr>
        </p:nvGraphicFramePr>
        <p:xfrm>
          <a:off x="5912843" y="1409501"/>
          <a:ext cx="4444365" cy="3108960"/>
        </p:xfrm>
        <a:graphic>
          <a:graphicData uri="http://schemas.openxmlformats.org/drawingml/2006/table">
            <a:tbl>
              <a:tblPr>
                <a:tableStyleId>{9D7B26C5-4107-4FEC-AEDC-1716B250A1EF}</a:tableStyleId>
              </a:tblPr>
              <a:tblGrid>
                <a:gridCol w="875665">
                  <a:extLst>
                    <a:ext uri="{9D8B030D-6E8A-4147-A177-3AD203B41FA5}">
                      <a16:colId xmlns:a16="http://schemas.microsoft.com/office/drawing/2014/main" val="2508955983"/>
                    </a:ext>
                  </a:extLst>
                </a:gridCol>
                <a:gridCol w="609600">
                  <a:extLst>
                    <a:ext uri="{9D8B030D-6E8A-4147-A177-3AD203B41FA5}">
                      <a16:colId xmlns:a16="http://schemas.microsoft.com/office/drawing/2014/main" val="2289206678"/>
                    </a:ext>
                  </a:extLst>
                </a:gridCol>
                <a:gridCol w="609600">
                  <a:extLst>
                    <a:ext uri="{9D8B030D-6E8A-4147-A177-3AD203B41FA5}">
                      <a16:colId xmlns:a16="http://schemas.microsoft.com/office/drawing/2014/main" val="229187598"/>
                    </a:ext>
                  </a:extLst>
                </a:gridCol>
                <a:gridCol w="609600">
                  <a:extLst>
                    <a:ext uri="{9D8B030D-6E8A-4147-A177-3AD203B41FA5}">
                      <a16:colId xmlns:a16="http://schemas.microsoft.com/office/drawing/2014/main" val="3871661222"/>
                    </a:ext>
                  </a:extLst>
                </a:gridCol>
                <a:gridCol w="825500">
                  <a:extLst>
                    <a:ext uri="{9D8B030D-6E8A-4147-A177-3AD203B41FA5}">
                      <a16:colId xmlns:a16="http://schemas.microsoft.com/office/drawing/2014/main" val="31795297"/>
                    </a:ext>
                  </a:extLst>
                </a:gridCol>
                <a:gridCol w="914400">
                  <a:extLst>
                    <a:ext uri="{9D8B030D-6E8A-4147-A177-3AD203B41FA5}">
                      <a16:colId xmlns:a16="http://schemas.microsoft.com/office/drawing/2014/main" val="1340014276"/>
                    </a:ext>
                  </a:extLst>
                </a:gridCol>
              </a:tblGrid>
              <a:tr h="182880">
                <a:tc>
                  <a:txBody>
                    <a:bodyPr/>
                    <a:lstStyle/>
                    <a:p>
                      <a:pPr algn="l" fontAlgn="b"/>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Estimate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Std..Error</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t.value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Pr(&gt;|t|)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i="0" u="none" strike="noStrike" dirty="0">
                          <a:solidFill>
                            <a:schemeClr val="tx1"/>
                          </a:solidFill>
                          <a:effectLst/>
                          <a:latin typeface="Calibri" panose="020F0502020204030204" pitchFamily="34" charset="0"/>
                        </a:rPr>
                        <a:t>Relative Error</a:t>
                      </a:r>
                    </a:p>
                  </a:txBody>
                  <a:tcPr marL="7620" marR="7620" marT="7620" marB="0" anchor="b"/>
                </a:tc>
                <a:extLst>
                  <a:ext uri="{0D108BD9-81ED-4DB2-BD59-A6C34878D82A}">
                    <a16:rowId xmlns:a16="http://schemas.microsoft.com/office/drawing/2014/main" val="1534888615"/>
                  </a:ext>
                </a:extLst>
              </a:tr>
              <a:tr h="182880">
                <a:tc>
                  <a:txBody>
                    <a:bodyPr/>
                    <a:lstStyle/>
                    <a:p>
                      <a:pPr algn="l" fontAlgn="b"/>
                      <a:r>
                        <a:rPr lang="en-US" sz="1100" u="none" strike="noStrike">
                          <a:effectLst/>
                        </a:rPr>
                        <a:t>(Intercept)</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0.2669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0.2106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1.2674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0.2050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0.0213</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0149722"/>
                  </a:ext>
                </a:extLst>
              </a:tr>
              <a:tr h="182880">
                <a:tc>
                  <a:txBody>
                    <a:bodyPr/>
                    <a:lstStyle/>
                    <a:p>
                      <a:pPr algn="l" fontAlgn="b"/>
                      <a:r>
                        <a:rPr lang="en-US" sz="1100" u="none" strike="noStrike">
                          <a:effectLst/>
                        </a:rPr>
                        <a:t>Distance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-0.0009</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-11.3322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0.0285</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8473945"/>
                  </a:ext>
                </a:extLst>
              </a:tr>
              <a:tr h="182880">
                <a:tc>
                  <a:txBody>
                    <a:bodyPr/>
                    <a:lstStyle/>
                    <a:p>
                      <a:pPr algn="l" fontAlgn="b"/>
                      <a:r>
                        <a:rPr lang="en-US" sz="1100" u="none" strike="noStrike">
                          <a:effectLst/>
                        </a:rPr>
                        <a:t>DepDelay</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0.9993</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0.0015</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671.4828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0.0052</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8400631"/>
                  </a:ext>
                </a:extLst>
              </a:tr>
              <a:tr h="182880">
                <a:tc>
                  <a:txBody>
                    <a:bodyPr/>
                    <a:lstStyle/>
                    <a:p>
                      <a:pPr algn="l" fontAlgn="b"/>
                      <a:r>
                        <a:rPr lang="en-US" sz="1100" u="none" strike="noStrike">
                          <a:effectLst/>
                        </a:rPr>
                        <a:t>DepTime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1.1359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0.2560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0.0373</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0275930"/>
                  </a:ext>
                </a:extLst>
              </a:tr>
              <a:tr h="182880">
                <a:tc>
                  <a:txBody>
                    <a:bodyPr/>
                    <a:lstStyle/>
                    <a:p>
                      <a:pPr algn="l" fontAlgn="b"/>
                      <a:r>
                        <a:rPr lang="en-US" sz="1100" u="none" strike="noStrike">
                          <a:effectLst/>
                        </a:rPr>
                        <a:t>MonthF10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-1.3413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0.2178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-6.1578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0.2181</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910087"/>
                  </a:ext>
                </a:extLst>
              </a:tr>
              <a:tr h="182880">
                <a:tc>
                  <a:txBody>
                    <a:bodyPr/>
                    <a:lstStyle/>
                    <a:p>
                      <a:pPr algn="l" fontAlgn="b"/>
                      <a:r>
                        <a:rPr lang="en-US" sz="1100" u="none" strike="noStrike">
                          <a:effectLst/>
                        </a:rPr>
                        <a:t>MonthF11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-0.9957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0.2203</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-4.5187</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0.1505</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7774506"/>
                  </a:ext>
                </a:extLst>
              </a:tr>
              <a:tr h="182880">
                <a:tc>
                  <a:txBody>
                    <a:bodyPr/>
                    <a:lstStyle/>
                    <a:p>
                      <a:pPr algn="l" fontAlgn="b"/>
                      <a:r>
                        <a:rPr lang="en-US" sz="1100" u="none" strike="noStrike">
                          <a:effectLst/>
                        </a:rPr>
                        <a:t>MonthF12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-0.2841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0.2204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-1.2888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0.1975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0.7877</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3222209"/>
                  </a:ext>
                </a:extLst>
              </a:tr>
              <a:tr h="182880">
                <a:tc>
                  <a:txBody>
                    <a:bodyPr/>
                    <a:lstStyle/>
                    <a:p>
                      <a:pPr algn="l" fontAlgn="b"/>
                      <a:r>
                        <a:rPr lang="en-US" sz="1100" u="none" strike="noStrike">
                          <a:effectLst/>
                        </a:rPr>
                        <a:t>MonthF2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-0.8195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0.2240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-3.6579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0.0669</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0922774"/>
                  </a:ext>
                </a:extLst>
              </a:tr>
              <a:tr h="182880">
                <a:tc>
                  <a:txBody>
                    <a:bodyPr/>
                    <a:lstStyle/>
                    <a:p>
                      <a:pPr algn="l" fontAlgn="b"/>
                      <a:r>
                        <a:rPr lang="en-US" sz="1100" u="none" strike="noStrike">
                          <a:effectLst/>
                        </a:rPr>
                        <a:t>MonthF3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-0.8288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0.2145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-3.8645</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0.0101</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4971226"/>
                  </a:ext>
                </a:extLst>
              </a:tr>
              <a:tr h="182880">
                <a:tc>
                  <a:txBody>
                    <a:bodyPr/>
                    <a:lstStyle/>
                    <a:p>
                      <a:pPr algn="l" fontAlgn="b"/>
                      <a:r>
                        <a:rPr lang="en-US" sz="1100" u="none" strike="noStrike">
                          <a:effectLst/>
                        </a:rPr>
                        <a:t>MonthF4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-1.6248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0.2170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-7.4863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0.0793</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6763037"/>
                  </a:ext>
                </a:extLst>
              </a:tr>
              <a:tr h="182880">
                <a:tc>
                  <a:txBody>
                    <a:bodyPr/>
                    <a:lstStyle/>
                    <a:p>
                      <a:pPr algn="l" fontAlgn="b"/>
                      <a:r>
                        <a:rPr lang="en-US" sz="1100" u="none" strike="noStrike">
                          <a:effectLst/>
                        </a:rPr>
                        <a:t>MonthF5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-1.5807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0.2152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-7.3448</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0.0457</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1015793"/>
                  </a:ext>
                </a:extLst>
              </a:tr>
              <a:tr h="182880">
                <a:tc>
                  <a:txBody>
                    <a:bodyPr/>
                    <a:lstStyle/>
                    <a:p>
                      <a:pPr algn="l" fontAlgn="b"/>
                      <a:r>
                        <a:rPr lang="en-US" sz="1100" u="none" strike="noStrike">
                          <a:effectLst/>
                        </a:rPr>
                        <a:t>MonthF6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-0.4210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0.2171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-1.9391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0.0525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0.7704</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577179"/>
                  </a:ext>
                </a:extLst>
              </a:tr>
              <a:tr h="182880">
                <a:tc>
                  <a:txBody>
                    <a:bodyPr/>
                    <a:lstStyle/>
                    <a:p>
                      <a:pPr algn="l" fontAlgn="b"/>
                      <a:r>
                        <a:rPr lang="en-US" sz="1100" u="none" strike="noStrike">
                          <a:effectLst/>
                        </a:rPr>
                        <a:t>MonthF7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0.4385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0.2164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2.0263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0.0427</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0.0004</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3311296"/>
                  </a:ext>
                </a:extLst>
              </a:tr>
              <a:tr h="182880">
                <a:tc>
                  <a:txBody>
                    <a:bodyPr/>
                    <a:lstStyle/>
                    <a:p>
                      <a:pPr algn="l" fontAlgn="b"/>
                      <a:r>
                        <a:rPr lang="en-US" sz="1100" u="none" strike="noStrike">
                          <a:effectLst/>
                        </a:rPr>
                        <a:t>MonthF8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-0.5344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0.2151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-2.4845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0.0130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0.2702</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6430565"/>
                  </a:ext>
                </a:extLst>
              </a:tr>
              <a:tr h="182880">
                <a:tc>
                  <a:txBody>
                    <a:bodyPr/>
                    <a:lstStyle/>
                    <a:p>
                      <a:pPr algn="l" fontAlgn="b"/>
                      <a:r>
                        <a:rPr lang="en-US" sz="1100" u="none" strike="noStrike">
                          <a:effectLst/>
                        </a:rPr>
                        <a:t>MonthF9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-1.6988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0.2199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-7.7243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0.1368</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4875500"/>
                  </a:ext>
                </a:extLst>
              </a:tr>
              <a:tr h="182880">
                <a:tc>
                  <a:txBody>
                    <a:bodyPr/>
                    <a:lstStyle/>
                    <a:p>
                      <a:pPr algn="l" fontAlgn="b"/>
                      <a:r>
                        <a:rPr lang="en-US" sz="1100" u="none" strike="noStrike" dirty="0">
                          <a:effectLst/>
                        </a:rPr>
                        <a:t>WeekendTRUE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-0.9772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0.0898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-10.8790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0.1071</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4549706"/>
                  </a:ext>
                </a:extLst>
              </a:tr>
            </a:tbl>
          </a:graphicData>
        </a:graphic>
      </p:graphicFrame>
      <p:graphicFrame>
        <p:nvGraphicFramePr>
          <p:cNvPr id="18" name="Table 17">
            <a:extLst>
              <a:ext uri="{FF2B5EF4-FFF2-40B4-BE49-F238E27FC236}">
                <a16:creationId xmlns:a16="http://schemas.microsoft.com/office/drawing/2014/main" id="{B7252B9B-4DA0-44BD-A7DE-CF1814832EEC}"/>
              </a:ext>
            </a:extLst>
          </p:cNvPr>
          <p:cNvGraphicFramePr>
            <a:graphicFrameLocks noGrp="1"/>
          </p:cNvGraphicFramePr>
          <p:nvPr>
            <p:extLst>
              <p:ext uri="{D42A27DB-BD31-4B8C-83A1-F6EECF244321}">
                <p14:modId xmlns:p14="http://schemas.microsoft.com/office/powerpoint/2010/main" val="654890853"/>
              </p:ext>
            </p:extLst>
          </p:nvPr>
        </p:nvGraphicFramePr>
        <p:xfrm>
          <a:off x="1141412" y="1409501"/>
          <a:ext cx="4228465" cy="3108960"/>
        </p:xfrm>
        <a:graphic>
          <a:graphicData uri="http://schemas.openxmlformats.org/drawingml/2006/table">
            <a:tbl>
              <a:tblPr>
                <a:tableStyleId>{9D7B26C5-4107-4FEC-AEDC-1716B250A1EF}</a:tableStyleId>
              </a:tblPr>
              <a:tblGrid>
                <a:gridCol w="875665">
                  <a:extLst>
                    <a:ext uri="{9D8B030D-6E8A-4147-A177-3AD203B41FA5}">
                      <a16:colId xmlns:a16="http://schemas.microsoft.com/office/drawing/2014/main" val="3889558571"/>
                    </a:ext>
                  </a:extLst>
                </a:gridCol>
                <a:gridCol w="609600">
                  <a:extLst>
                    <a:ext uri="{9D8B030D-6E8A-4147-A177-3AD203B41FA5}">
                      <a16:colId xmlns:a16="http://schemas.microsoft.com/office/drawing/2014/main" val="92312037"/>
                    </a:ext>
                  </a:extLst>
                </a:gridCol>
                <a:gridCol w="609600">
                  <a:extLst>
                    <a:ext uri="{9D8B030D-6E8A-4147-A177-3AD203B41FA5}">
                      <a16:colId xmlns:a16="http://schemas.microsoft.com/office/drawing/2014/main" val="4053785586"/>
                    </a:ext>
                  </a:extLst>
                </a:gridCol>
                <a:gridCol w="609600">
                  <a:extLst>
                    <a:ext uri="{9D8B030D-6E8A-4147-A177-3AD203B41FA5}">
                      <a16:colId xmlns:a16="http://schemas.microsoft.com/office/drawing/2014/main" val="1289802539"/>
                    </a:ext>
                  </a:extLst>
                </a:gridCol>
                <a:gridCol w="609600">
                  <a:extLst>
                    <a:ext uri="{9D8B030D-6E8A-4147-A177-3AD203B41FA5}">
                      <a16:colId xmlns:a16="http://schemas.microsoft.com/office/drawing/2014/main" val="3596971412"/>
                    </a:ext>
                  </a:extLst>
                </a:gridCol>
                <a:gridCol w="914400">
                  <a:extLst>
                    <a:ext uri="{9D8B030D-6E8A-4147-A177-3AD203B41FA5}">
                      <a16:colId xmlns:a16="http://schemas.microsoft.com/office/drawing/2014/main" val="3450677128"/>
                    </a:ext>
                  </a:extLst>
                </a:gridCol>
              </a:tblGrid>
              <a:tr h="182880">
                <a:tc>
                  <a:txBody>
                    <a:bodyPr/>
                    <a:lstStyle/>
                    <a:p>
                      <a:pPr algn="l" fontAlgn="b"/>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chemeClr val="tx1"/>
                          </a:solidFill>
                          <a:effectLst/>
                        </a:rPr>
                        <a:t>Estimate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chemeClr val="tx1"/>
                          </a:solidFill>
                          <a:effectLst/>
                        </a:rPr>
                        <a:t>Std.Error</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chemeClr val="tx1"/>
                          </a:solidFill>
                          <a:effectLst/>
                        </a:rPr>
                        <a:t>t.value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chemeClr val="tx1"/>
                          </a:solidFill>
                          <a:effectLst/>
                        </a:rPr>
                        <a:t>Pr(&gt;|t|)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u="none" strike="noStrike" dirty="0">
                          <a:solidFill>
                            <a:schemeClr val="tx1"/>
                          </a:solidFill>
                          <a:effectLst/>
                        </a:rPr>
                        <a:t>Relative Error</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6474394"/>
                  </a:ext>
                </a:extLst>
              </a:tr>
              <a:tr h="182880">
                <a:tc>
                  <a:txBody>
                    <a:bodyPr/>
                    <a:lstStyle/>
                    <a:p>
                      <a:pPr algn="l" fontAlgn="b"/>
                      <a:r>
                        <a:rPr lang="en-US" sz="1100" u="none" strike="noStrike" dirty="0">
                          <a:solidFill>
                            <a:schemeClr val="tx1"/>
                          </a:solidFill>
                          <a:effectLst/>
                        </a:rPr>
                        <a:t>(Intercept)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0.6139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0.6626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0.9264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0.3543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1.2507</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4557716"/>
                  </a:ext>
                </a:extLst>
              </a:tr>
              <a:tr h="182880">
                <a:tc>
                  <a:txBody>
                    <a:bodyPr/>
                    <a:lstStyle/>
                    <a:p>
                      <a:pPr algn="l" fontAlgn="b"/>
                      <a:r>
                        <a:rPr lang="en-US" sz="1100" u="none" strike="noStrike">
                          <a:solidFill>
                            <a:schemeClr val="tx1"/>
                          </a:solidFill>
                          <a:effectLst/>
                        </a:rPr>
                        <a:t>Distance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-0.0010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0.0002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-4.0279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0.0001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0.0727</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403305"/>
                  </a:ext>
                </a:extLst>
              </a:tr>
              <a:tr h="182880">
                <a:tc>
                  <a:txBody>
                    <a:bodyPr/>
                    <a:lstStyle/>
                    <a:p>
                      <a:pPr algn="l" fontAlgn="b"/>
                      <a:r>
                        <a:rPr lang="en-US" sz="1100" u="none" strike="noStrike">
                          <a:solidFill>
                            <a:schemeClr val="tx1"/>
                          </a:solidFill>
                          <a:effectLst/>
                        </a:rPr>
                        <a:t>DepDelay</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1.0374</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0.0050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207.4377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0.0435</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9645298"/>
                  </a:ext>
                </a:extLst>
              </a:tr>
              <a:tr h="182880">
                <a:tc>
                  <a:txBody>
                    <a:bodyPr/>
                    <a:lstStyle/>
                    <a:p>
                      <a:pPr algn="l" fontAlgn="b"/>
                      <a:r>
                        <a:rPr lang="en-US" sz="1100" u="none" strike="noStrike">
                          <a:solidFill>
                            <a:schemeClr val="tx1"/>
                          </a:solidFill>
                          <a:effectLst/>
                        </a:rPr>
                        <a:t>DepTime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-0.0002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0.0003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-0.8120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0.4168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3.1434</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6646466"/>
                  </a:ext>
                </a:extLst>
              </a:tr>
              <a:tr h="182880">
                <a:tc>
                  <a:txBody>
                    <a:bodyPr/>
                    <a:lstStyle/>
                    <a:p>
                      <a:pPr algn="l" fontAlgn="b"/>
                      <a:r>
                        <a:rPr lang="en-US" sz="1100" u="none" strike="noStrike">
                          <a:solidFill>
                            <a:schemeClr val="tx1"/>
                          </a:solidFill>
                          <a:effectLst/>
                        </a:rPr>
                        <a:t>MonthF10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-0.7215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0.6857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-1.0522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0.2927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0.3448</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7310677"/>
                  </a:ext>
                </a:extLst>
              </a:tr>
              <a:tr h="182880">
                <a:tc>
                  <a:txBody>
                    <a:bodyPr/>
                    <a:lstStyle/>
                    <a:p>
                      <a:pPr algn="l" fontAlgn="b"/>
                      <a:r>
                        <a:rPr lang="en-US" sz="1100" u="none" strike="noStrike">
                          <a:solidFill>
                            <a:schemeClr val="tx1"/>
                          </a:solidFill>
                          <a:effectLst/>
                        </a:rPr>
                        <a:t>MonthF11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-1.1197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0.6911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-1.6201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0.1052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0.0447</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9573470"/>
                  </a:ext>
                </a:extLst>
              </a:tr>
              <a:tr h="182880">
                <a:tc>
                  <a:txBody>
                    <a:bodyPr/>
                    <a:lstStyle/>
                    <a:p>
                      <a:pPr algn="l" fontAlgn="b"/>
                      <a:r>
                        <a:rPr lang="en-US" sz="1100" u="none" strike="noStrike">
                          <a:solidFill>
                            <a:schemeClr val="tx1"/>
                          </a:solidFill>
                          <a:effectLst/>
                        </a:rPr>
                        <a:t>MonthF12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0.3160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0.6829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0.4627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0.6436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2.9884</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9952376"/>
                  </a:ext>
                </a:extLst>
              </a:tr>
              <a:tr h="182880">
                <a:tc>
                  <a:txBody>
                    <a:bodyPr/>
                    <a:lstStyle/>
                    <a:p>
                      <a:pPr algn="l" fontAlgn="b"/>
                      <a:r>
                        <a:rPr lang="en-US" sz="1100" u="none" strike="noStrike">
                          <a:solidFill>
                            <a:schemeClr val="tx1"/>
                          </a:solidFill>
                          <a:effectLst/>
                        </a:rPr>
                        <a:t>MonthF2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-0.6540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0.7024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-0.9312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0.3518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0.1485</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0074365"/>
                  </a:ext>
                </a:extLst>
              </a:tr>
              <a:tr h="182880">
                <a:tc>
                  <a:txBody>
                    <a:bodyPr/>
                    <a:lstStyle/>
                    <a:p>
                      <a:pPr algn="l" fontAlgn="b"/>
                      <a:r>
                        <a:rPr lang="en-US" sz="1100" u="none" strike="noStrike">
                          <a:solidFill>
                            <a:schemeClr val="tx1"/>
                          </a:solidFill>
                          <a:effectLst/>
                        </a:rPr>
                        <a:t>MonthF3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-0.7760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0.6780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-1.1445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0.2524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0.0542</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5649083"/>
                  </a:ext>
                </a:extLst>
              </a:tr>
              <a:tr h="182880">
                <a:tc>
                  <a:txBody>
                    <a:bodyPr/>
                    <a:lstStyle/>
                    <a:p>
                      <a:pPr algn="l" fontAlgn="b"/>
                      <a:r>
                        <a:rPr lang="en-US" sz="1100" u="none" strike="noStrike">
                          <a:solidFill>
                            <a:schemeClr val="tx1"/>
                          </a:solidFill>
                          <a:effectLst/>
                        </a:rPr>
                        <a:t>MonthF4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-1.5369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0.6791</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-2.2633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0.0236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0.0209</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5716251"/>
                  </a:ext>
                </a:extLst>
              </a:tr>
              <a:tr h="182880">
                <a:tc>
                  <a:txBody>
                    <a:bodyPr/>
                    <a:lstStyle/>
                    <a:p>
                      <a:pPr algn="l" fontAlgn="b"/>
                      <a:r>
                        <a:rPr lang="en-US" sz="1100" u="none" strike="noStrike">
                          <a:solidFill>
                            <a:schemeClr val="tx1"/>
                          </a:solidFill>
                          <a:effectLst/>
                        </a:rPr>
                        <a:t>MonthF5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-1.6238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0.6711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-2.4195</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0.0156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0.0742</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0778512"/>
                  </a:ext>
                </a:extLst>
              </a:tr>
              <a:tr h="182880">
                <a:tc>
                  <a:txBody>
                    <a:bodyPr/>
                    <a:lstStyle/>
                    <a:p>
                      <a:pPr algn="l" fontAlgn="b"/>
                      <a:r>
                        <a:rPr lang="en-US" sz="1100" u="none" strike="noStrike">
                          <a:solidFill>
                            <a:schemeClr val="tx1"/>
                          </a:solidFill>
                          <a:effectLst/>
                        </a:rPr>
                        <a:t>MonthF6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-1.2536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0.6702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-1.8705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0.0614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4.2717</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9254661"/>
                  </a:ext>
                </a:extLst>
              </a:tr>
              <a:tr h="182880">
                <a:tc>
                  <a:txBody>
                    <a:bodyPr/>
                    <a:lstStyle/>
                    <a:p>
                      <a:pPr algn="l" fontAlgn="b"/>
                      <a:r>
                        <a:rPr lang="en-US" sz="1100" u="none" strike="noStrike">
                          <a:solidFill>
                            <a:schemeClr val="tx1"/>
                          </a:solidFill>
                          <a:effectLst/>
                        </a:rPr>
                        <a:t>MonthF7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0.1252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0.6645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0.1883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0.8506</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0.7144</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4853556"/>
                  </a:ext>
                </a:extLst>
              </a:tr>
              <a:tr h="182880">
                <a:tc>
                  <a:txBody>
                    <a:bodyPr/>
                    <a:lstStyle/>
                    <a:p>
                      <a:pPr algn="l" fontAlgn="b"/>
                      <a:r>
                        <a:rPr lang="en-US" sz="1100" u="none" strike="noStrike">
                          <a:solidFill>
                            <a:schemeClr val="tx1"/>
                          </a:solidFill>
                          <a:effectLst/>
                        </a:rPr>
                        <a:t>MonthF8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-0.1785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0.6721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-0.2655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0.7906</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0.5758</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6321161"/>
                  </a:ext>
                </a:extLst>
              </a:tr>
              <a:tr h="182880">
                <a:tc>
                  <a:txBody>
                    <a:bodyPr/>
                    <a:lstStyle/>
                    <a:p>
                      <a:pPr algn="l" fontAlgn="b"/>
                      <a:r>
                        <a:rPr lang="en-US" sz="1100" u="none" strike="noStrike">
                          <a:solidFill>
                            <a:schemeClr val="tx1"/>
                          </a:solidFill>
                          <a:effectLst/>
                        </a:rPr>
                        <a:t>MonthF9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-1.0785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0.6923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-1.5579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0.1193</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0.2783</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560085"/>
                  </a:ext>
                </a:extLst>
              </a:tr>
              <a:tr h="182880">
                <a:tc>
                  <a:txBody>
                    <a:bodyPr/>
                    <a:lstStyle/>
                    <a:p>
                      <a:pPr algn="l" fontAlgn="b"/>
                      <a:r>
                        <a:rPr lang="en-US" sz="1100" u="none" strike="noStrike" dirty="0">
                          <a:solidFill>
                            <a:schemeClr val="tx1"/>
                          </a:solidFill>
                          <a:effectLst/>
                        </a:rPr>
                        <a:t>WeekendTRUE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-1.5328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0.2777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-5.5208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solidFill>
                            <a:schemeClr val="tx1"/>
                          </a:solidFill>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tx1"/>
                          </a:solidFill>
                          <a:effectLst/>
                        </a:rPr>
                        <a:t>0.4006</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5998660"/>
                  </a:ext>
                </a:extLst>
              </a:tr>
            </a:tbl>
          </a:graphicData>
        </a:graphic>
      </p:graphicFrame>
    </p:spTree>
    <p:extLst>
      <p:ext uri="{BB962C8B-B14F-4D97-AF65-F5344CB8AC3E}">
        <p14:creationId xmlns:p14="http://schemas.microsoft.com/office/powerpoint/2010/main" val="404201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A847-D402-44E6-BEA1-42679FAEAAFF}"/>
              </a:ext>
            </a:extLst>
          </p:cNvPr>
          <p:cNvSpPr>
            <a:spLocks noGrp="1"/>
          </p:cNvSpPr>
          <p:nvPr>
            <p:ph type="title"/>
          </p:nvPr>
        </p:nvSpPr>
        <p:spPr>
          <a:xfrm>
            <a:off x="1141413" y="177029"/>
            <a:ext cx="9905998" cy="435713"/>
          </a:xfrm>
        </p:spPr>
        <p:txBody>
          <a:bodyPr>
            <a:normAutofit/>
          </a:bodyPr>
          <a:lstStyle/>
          <a:p>
            <a:r>
              <a:rPr lang="en-US" sz="2400" b="1" dirty="0"/>
              <a:t>BAGGING MULTIMPLE REGRESSION</a:t>
            </a:r>
          </a:p>
        </p:txBody>
      </p:sp>
      <p:sp>
        <p:nvSpPr>
          <p:cNvPr id="3" name="Content Placeholder 2">
            <a:extLst>
              <a:ext uri="{FF2B5EF4-FFF2-40B4-BE49-F238E27FC236}">
                <a16:creationId xmlns:a16="http://schemas.microsoft.com/office/drawing/2014/main" id="{3DAA4E55-1B80-4CF7-9EDA-126217C91AE5}"/>
              </a:ext>
            </a:extLst>
          </p:cNvPr>
          <p:cNvSpPr>
            <a:spLocks noGrp="1"/>
          </p:cNvSpPr>
          <p:nvPr>
            <p:ph idx="1"/>
          </p:nvPr>
        </p:nvSpPr>
        <p:spPr>
          <a:xfrm>
            <a:off x="1141412" y="688157"/>
            <a:ext cx="9905999" cy="5103044"/>
          </a:xfrm>
        </p:spPr>
        <p:txBody>
          <a:bodyPr>
            <a:normAutofit/>
          </a:bodyPr>
          <a:lstStyle/>
          <a:p>
            <a:pPr marL="0" indent="0">
              <a:lnSpc>
                <a:spcPct val="100000"/>
              </a:lnSpc>
              <a:buNone/>
            </a:pPr>
            <a:r>
              <a:rPr lang="en-US" sz="1500" dirty="0">
                <a:latin typeface="Times New Roman" panose="02020603050405020304" pitchFamily="18" charset="0"/>
                <a:cs typeface="Times New Roman" panose="02020603050405020304" pitchFamily="18" charset="0"/>
              </a:rPr>
              <a:t>To avoid unlucky selection of one sample, we split the data in more random parts, we estimate the betas from each one and in the end, we combine them.</a:t>
            </a:r>
          </a:p>
          <a:p>
            <a:pPr marL="0" indent="0">
              <a:lnSpc>
                <a:spcPct val="100000"/>
              </a:lnSpc>
              <a:buNone/>
            </a:pPr>
            <a:r>
              <a:rPr lang="en-US" sz="1500" dirty="0">
                <a:latin typeface="Times New Roman" panose="02020603050405020304" pitchFamily="18" charset="0"/>
                <a:cs typeface="Times New Roman" panose="02020603050405020304" pitchFamily="18" charset="0"/>
              </a:rPr>
              <a:t>For the purposes of the exercise, we will combine the m estimates only by averaging them. However, there are much more sophisticated techniques for meta analysis. </a:t>
            </a:r>
          </a:p>
          <a:p>
            <a:pPr marL="0" indent="0">
              <a:buNone/>
            </a:pPr>
            <a:r>
              <a:rPr lang="en-US" sz="1400" dirty="0"/>
              <a:t>Results: 100 samples of 10.000 datapoints. Exec.time ~ 5sec</a:t>
            </a:r>
          </a:p>
        </p:txBody>
      </p:sp>
      <p:sp>
        <p:nvSpPr>
          <p:cNvPr id="5" name="TextBox 4">
            <a:extLst>
              <a:ext uri="{FF2B5EF4-FFF2-40B4-BE49-F238E27FC236}">
                <a16:creationId xmlns:a16="http://schemas.microsoft.com/office/drawing/2014/main" id="{F3CA19B5-AC12-4C5B-8471-5640BB781771}"/>
              </a:ext>
            </a:extLst>
          </p:cNvPr>
          <p:cNvSpPr txBox="1"/>
          <p:nvPr/>
        </p:nvSpPr>
        <p:spPr>
          <a:xfrm>
            <a:off x="1213423" y="5791201"/>
            <a:ext cx="9684470"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As we can notice from the results of the summary table, the estimates are closer to the true parameters than any other method we have implemented until now.</a:t>
            </a:r>
          </a:p>
        </p:txBody>
      </p:sp>
      <p:graphicFrame>
        <p:nvGraphicFramePr>
          <p:cNvPr id="6" name="Table 5">
            <a:extLst>
              <a:ext uri="{FF2B5EF4-FFF2-40B4-BE49-F238E27FC236}">
                <a16:creationId xmlns:a16="http://schemas.microsoft.com/office/drawing/2014/main" id="{BD76706E-4D90-4DCA-BF92-B4D6E5127DBB}"/>
              </a:ext>
            </a:extLst>
          </p:cNvPr>
          <p:cNvGraphicFramePr>
            <a:graphicFrameLocks noGrp="1"/>
          </p:cNvGraphicFramePr>
          <p:nvPr>
            <p:extLst>
              <p:ext uri="{D42A27DB-BD31-4B8C-83A1-F6EECF244321}">
                <p14:modId xmlns:p14="http://schemas.microsoft.com/office/powerpoint/2010/main" val="3346704912"/>
              </p:ext>
            </p:extLst>
          </p:nvPr>
        </p:nvGraphicFramePr>
        <p:xfrm>
          <a:off x="1213423" y="2228419"/>
          <a:ext cx="3860800" cy="3238500"/>
        </p:xfrm>
        <a:graphic>
          <a:graphicData uri="http://schemas.openxmlformats.org/drawingml/2006/table">
            <a:tbl>
              <a:tblPr>
                <a:tableStyleId>{9D7B26C5-4107-4FEC-AEDC-1716B250A1EF}</a:tableStyleId>
              </a:tblPr>
              <a:tblGrid>
                <a:gridCol w="901700">
                  <a:extLst>
                    <a:ext uri="{9D8B030D-6E8A-4147-A177-3AD203B41FA5}">
                      <a16:colId xmlns:a16="http://schemas.microsoft.com/office/drawing/2014/main" val="3755441126"/>
                    </a:ext>
                  </a:extLst>
                </a:gridCol>
                <a:gridCol w="749300">
                  <a:extLst>
                    <a:ext uri="{9D8B030D-6E8A-4147-A177-3AD203B41FA5}">
                      <a16:colId xmlns:a16="http://schemas.microsoft.com/office/drawing/2014/main" val="1000260362"/>
                    </a:ext>
                  </a:extLst>
                </a:gridCol>
                <a:gridCol w="558800">
                  <a:extLst>
                    <a:ext uri="{9D8B030D-6E8A-4147-A177-3AD203B41FA5}">
                      <a16:colId xmlns:a16="http://schemas.microsoft.com/office/drawing/2014/main" val="2237994343"/>
                    </a:ext>
                  </a:extLst>
                </a:gridCol>
                <a:gridCol w="736600">
                  <a:extLst>
                    <a:ext uri="{9D8B030D-6E8A-4147-A177-3AD203B41FA5}">
                      <a16:colId xmlns:a16="http://schemas.microsoft.com/office/drawing/2014/main" val="2125967120"/>
                    </a:ext>
                  </a:extLst>
                </a:gridCol>
                <a:gridCol w="914400">
                  <a:extLst>
                    <a:ext uri="{9D8B030D-6E8A-4147-A177-3AD203B41FA5}">
                      <a16:colId xmlns:a16="http://schemas.microsoft.com/office/drawing/2014/main" val="1667057389"/>
                    </a:ext>
                  </a:extLst>
                </a:gridCol>
              </a:tblGrid>
              <a:tr h="101733">
                <a:tc>
                  <a:txBody>
                    <a:bodyPr/>
                    <a:lstStyle/>
                    <a:p>
                      <a:pPr algn="l" fontAlgn="b"/>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solidFill>
                            <a:schemeClr val="tx1"/>
                          </a:solidFill>
                          <a:effectLst/>
                        </a:rPr>
                        <a:t>Estimate</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Sd.beta</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P-values</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Relative Error</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7677952"/>
                  </a:ext>
                </a:extLst>
              </a:tr>
              <a:tr h="182880">
                <a:tc>
                  <a:txBody>
                    <a:bodyPr/>
                    <a:lstStyle/>
                    <a:p>
                      <a:pPr algn="l" fontAlgn="b"/>
                      <a:r>
                        <a:rPr lang="en-US" sz="1200" u="none" strike="noStrike" dirty="0">
                          <a:effectLst/>
                        </a:rPr>
                        <a:t>(Intercept)</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0.4125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0.6955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0.4284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0.5122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3058782"/>
                  </a:ext>
                </a:extLst>
              </a:tr>
              <a:tr h="182880">
                <a:tc>
                  <a:txBody>
                    <a:bodyPr/>
                    <a:lstStyle/>
                    <a:p>
                      <a:pPr algn="l" fontAlgn="b"/>
                      <a:r>
                        <a:rPr lang="en-US" sz="1200" u="none" strike="noStrike" dirty="0">
                          <a:effectLst/>
                        </a:rPr>
                        <a:t>Distance</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-0.0009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0.0003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0.0283</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0.0150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354491"/>
                  </a:ext>
                </a:extLst>
              </a:tr>
              <a:tr h="182880">
                <a:tc>
                  <a:txBody>
                    <a:bodyPr/>
                    <a:lstStyle/>
                    <a:p>
                      <a:pPr algn="l" fontAlgn="b"/>
                      <a:r>
                        <a:rPr lang="en-US" sz="1200" u="none" strike="noStrike">
                          <a:effectLst/>
                        </a:rPr>
                        <a:t>DepDelay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0.9961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0.0533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0.0000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0.0020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0902891"/>
                  </a:ext>
                </a:extLst>
              </a:tr>
              <a:tr h="182880">
                <a:tc>
                  <a:txBody>
                    <a:bodyPr/>
                    <a:lstStyle/>
                    <a:p>
                      <a:pPr algn="l" fontAlgn="b"/>
                      <a:r>
                        <a:rPr lang="en-US" sz="1200" u="none" strike="noStrike">
                          <a:effectLst/>
                        </a:rPr>
                        <a:t>DepTime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0.0000</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0.0005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0.4275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0.6821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178783"/>
                  </a:ext>
                </a:extLst>
              </a:tr>
              <a:tr h="182880">
                <a:tc>
                  <a:txBody>
                    <a:bodyPr/>
                    <a:lstStyle/>
                    <a:p>
                      <a:pPr algn="l" fontAlgn="b"/>
                      <a:r>
                        <a:rPr lang="en-US" sz="1200" u="none" strike="noStrike">
                          <a:effectLst/>
                        </a:rPr>
                        <a:t>MonthF10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-1.2149</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0.7777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0.2080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0.1033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8907755"/>
                  </a:ext>
                </a:extLst>
              </a:tr>
              <a:tr h="182880">
                <a:tc>
                  <a:txBody>
                    <a:bodyPr/>
                    <a:lstStyle/>
                    <a:p>
                      <a:pPr algn="l" fontAlgn="b"/>
                      <a:r>
                        <a:rPr lang="en-US" sz="1200" u="none" strike="noStrike">
                          <a:effectLst/>
                        </a:rPr>
                        <a:t>MonthF11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-1.3010</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0.7588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0.1821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0.1100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6656191"/>
                  </a:ext>
                </a:extLst>
              </a:tr>
              <a:tr h="182880">
                <a:tc>
                  <a:txBody>
                    <a:bodyPr/>
                    <a:lstStyle/>
                    <a:p>
                      <a:pPr algn="l" fontAlgn="b"/>
                      <a:r>
                        <a:rPr lang="en-US" sz="1200" u="none" strike="noStrike" dirty="0">
                          <a:effectLst/>
                        </a:rPr>
                        <a:t>MonthF12</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-0.2994</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0.7802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0.4194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0.8840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7154472"/>
                  </a:ext>
                </a:extLst>
              </a:tr>
              <a:tr h="182880">
                <a:tc>
                  <a:txBody>
                    <a:bodyPr/>
                    <a:lstStyle/>
                    <a:p>
                      <a:pPr algn="l" fontAlgn="b"/>
                      <a:r>
                        <a:rPr lang="en-US" sz="1200" u="none" strike="noStrike">
                          <a:effectLst/>
                        </a:rPr>
                        <a:t>MonthF2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-0.8712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0.8563</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0.3130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0.1342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371245"/>
                  </a:ext>
                </a:extLst>
              </a:tr>
              <a:tr h="182880">
                <a:tc>
                  <a:txBody>
                    <a:bodyPr/>
                    <a:lstStyle/>
                    <a:p>
                      <a:pPr algn="l" fontAlgn="b"/>
                      <a:r>
                        <a:rPr lang="en-US" sz="1200" u="none" strike="noStrike">
                          <a:effectLst/>
                        </a:rPr>
                        <a:t>MonthF3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-0.9048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0.7904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0.3004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0.1028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918413"/>
                  </a:ext>
                </a:extLst>
              </a:tr>
              <a:tr h="182880">
                <a:tc>
                  <a:txBody>
                    <a:bodyPr/>
                    <a:lstStyle/>
                    <a:p>
                      <a:pPr algn="l" fontAlgn="b"/>
                      <a:r>
                        <a:rPr lang="en-US" sz="1200" u="none" strike="noStrike">
                          <a:effectLst/>
                        </a:rPr>
                        <a:t>MonthF4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-1.5124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0.8110</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0.1289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0.0046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2021824"/>
                  </a:ext>
                </a:extLst>
              </a:tr>
              <a:tr h="182880">
                <a:tc>
                  <a:txBody>
                    <a:bodyPr/>
                    <a:lstStyle/>
                    <a:p>
                      <a:pPr algn="l" fontAlgn="b"/>
                      <a:r>
                        <a:rPr lang="en-US" sz="1200" u="none" strike="noStrike">
                          <a:effectLst/>
                        </a:rPr>
                        <a:t>MonthF5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-1.5667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0.8589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0.1121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0.0365</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344861"/>
                  </a:ext>
                </a:extLst>
              </a:tr>
              <a:tr h="182880">
                <a:tc>
                  <a:txBody>
                    <a:bodyPr/>
                    <a:lstStyle/>
                    <a:p>
                      <a:pPr algn="l" fontAlgn="b"/>
                      <a:r>
                        <a:rPr lang="en-US" sz="1200" u="none" strike="noStrike">
                          <a:effectLst/>
                        </a:rPr>
                        <a:t>MonthF6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-0.3273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0.7314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0.4721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0.3762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4806226"/>
                  </a:ext>
                </a:extLst>
              </a:tr>
              <a:tr h="182880">
                <a:tc>
                  <a:txBody>
                    <a:bodyPr/>
                    <a:lstStyle/>
                    <a:p>
                      <a:pPr algn="l" fontAlgn="b"/>
                      <a:r>
                        <a:rPr lang="en-US" sz="1200" u="none" strike="noStrike">
                          <a:effectLst/>
                        </a:rPr>
                        <a:t>MonthF7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0.4151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0.8736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0.4289</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0.0529</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9324059"/>
                  </a:ext>
                </a:extLst>
              </a:tr>
              <a:tr h="182880">
                <a:tc>
                  <a:txBody>
                    <a:bodyPr/>
                    <a:lstStyle/>
                    <a:p>
                      <a:pPr algn="l" fontAlgn="b"/>
                      <a:r>
                        <a:rPr lang="en-US" sz="1200" u="none" strike="noStrike">
                          <a:effectLst/>
                        </a:rPr>
                        <a:t>MonthF8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-0.4442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0.7385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0.4472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0.0558</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457360"/>
                  </a:ext>
                </a:extLst>
              </a:tr>
              <a:tr h="182880">
                <a:tc>
                  <a:txBody>
                    <a:bodyPr/>
                    <a:lstStyle/>
                    <a:p>
                      <a:pPr algn="l" fontAlgn="b"/>
                      <a:r>
                        <a:rPr lang="en-US" sz="1200" u="none" strike="noStrike">
                          <a:effectLst/>
                        </a:rPr>
                        <a:t>MonthF9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-1.5412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0.7901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0.1127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0.0313</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2264808"/>
                  </a:ext>
                </a:extLst>
              </a:tr>
              <a:tr h="182880">
                <a:tc>
                  <a:txBody>
                    <a:bodyPr/>
                    <a:lstStyle/>
                    <a:p>
                      <a:pPr algn="l" fontAlgn="b"/>
                      <a:r>
                        <a:rPr lang="en-US" sz="1200" u="none" strike="noStrike" dirty="0">
                          <a:effectLst/>
                        </a:rPr>
                        <a:t>WeekendTRUE</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-1.0581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0.2814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0.0132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0.0332</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7373243"/>
                  </a:ext>
                </a:extLst>
              </a:tr>
            </a:tbl>
          </a:graphicData>
        </a:graphic>
      </p:graphicFrame>
    </p:spTree>
    <p:extLst>
      <p:ext uri="{BB962C8B-B14F-4D97-AF65-F5344CB8AC3E}">
        <p14:creationId xmlns:p14="http://schemas.microsoft.com/office/powerpoint/2010/main" val="185712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CA9A-AC91-492B-89BB-2D9ACD4982F2}"/>
              </a:ext>
            </a:extLst>
          </p:cNvPr>
          <p:cNvSpPr>
            <a:spLocks noGrp="1"/>
          </p:cNvSpPr>
          <p:nvPr>
            <p:ph type="title"/>
          </p:nvPr>
        </p:nvSpPr>
        <p:spPr>
          <a:xfrm>
            <a:off x="1143001" y="46741"/>
            <a:ext cx="9905998" cy="588113"/>
          </a:xfrm>
        </p:spPr>
        <p:txBody>
          <a:bodyPr>
            <a:normAutofit/>
          </a:bodyPr>
          <a:lstStyle/>
          <a:p>
            <a:r>
              <a:rPr lang="en-US" sz="2400" b="1" dirty="0"/>
              <a:t>Aggregate data points and then apply LM()</a:t>
            </a:r>
          </a:p>
        </p:txBody>
      </p:sp>
      <p:sp>
        <p:nvSpPr>
          <p:cNvPr id="5" name="TextBox 4">
            <a:extLst>
              <a:ext uri="{FF2B5EF4-FFF2-40B4-BE49-F238E27FC236}">
                <a16:creationId xmlns:a16="http://schemas.microsoft.com/office/drawing/2014/main" id="{8B4D491E-CE5C-4ADA-BB74-22E9F5E42919}"/>
              </a:ext>
            </a:extLst>
          </p:cNvPr>
          <p:cNvSpPr txBox="1"/>
          <p:nvPr/>
        </p:nvSpPr>
        <p:spPr>
          <a:xfrm>
            <a:off x="1243209" y="673297"/>
            <a:ext cx="9905998" cy="2862322"/>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In this method, we aggregate the points that have the minimum distance from each other  into buckets. Then, we find the mean value of Y (ArrDelay) and Xs for each bucket. Finally we run lm() on the aggregated data.</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If we quickly look through the code in R, we can observe that we implemented this method naively! In reality, we should calculate Mahalanobis or Euclidean distance between Xs (independent variables) and put the points that are closer to each other on the same bucket. However, this would computationally be very demanding. CLARA (Clustering Large Applications) is a nice method to aggregate our data but it takes a lot of time to execute for a lot of points. For the purpose of the exercise, we implemented CLARA for just 10 metroids but this was not sufficient. Also, another problem that we could not handle with aggregation methods are the factors.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Result of CLARA aggregation</a:t>
            </a:r>
          </a:p>
          <a:p>
            <a:r>
              <a:rPr lang="en-US" sz="1500" dirty="0">
                <a:latin typeface="Times New Roman" panose="02020603050405020304" pitchFamily="18" charset="0"/>
                <a:cs typeface="Times New Roman" panose="02020603050405020304" pitchFamily="18" charset="0"/>
              </a:rPr>
              <a:t> Exec.Time ~ 4 minutes for only 10 metroids, 100 samples of 150 sampleSize</a:t>
            </a:r>
          </a:p>
        </p:txBody>
      </p:sp>
      <p:sp>
        <p:nvSpPr>
          <p:cNvPr id="6" name="TextBox 5">
            <a:extLst>
              <a:ext uri="{FF2B5EF4-FFF2-40B4-BE49-F238E27FC236}">
                <a16:creationId xmlns:a16="http://schemas.microsoft.com/office/drawing/2014/main" id="{5DB5D3DF-53DB-4D24-99C2-D59035549BC3}"/>
              </a:ext>
            </a:extLst>
          </p:cNvPr>
          <p:cNvSpPr txBox="1"/>
          <p:nvPr/>
        </p:nvSpPr>
        <p:spPr>
          <a:xfrm>
            <a:off x="1340562" y="5021080"/>
            <a:ext cx="926578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results confirm what have been mentioned above. We did not achieve to approach the estimators and the Relative Errors with the true values of the parameters are really big. However, if we have given more metroids, samples and bigger samplesize to clara(), the results would have been much better, even though it </a:t>
            </a:r>
            <a:r>
              <a:rPr lang="en-US">
                <a:latin typeface="Times New Roman" panose="02020603050405020304" pitchFamily="18" charset="0"/>
                <a:cs typeface="Times New Roman" panose="02020603050405020304" pitchFamily="18" charset="0"/>
              </a:rPr>
              <a:t>would have taken </a:t>
            </a:r>
            <a:r>
              <a:rPr lang="en-US" dirty="0">
                <a:latin typeface="Times New Roman" panose="02020603050405020304" pitchFamily="18" charset="0"/>
                <a:cs typeface="Times New Roman" panose="02020603050405020304" pitchFamily="18" charset="0"/>
              </a:rPr>
              <a:t>too much execution time.</a:t>
            </a:r>
          </a:p>
        </p:txBody>
      </p:sp>
      <p:graphicFrame>
        <p:nvGraphicFramePr>
          <p:cNvPr id="4" name="Table 3">
            <a:extLst>
              <a:ext uri="{FF2B5EF4-FFF2-40B4-BE49-F238E27FC236}">
                <a16:creationId xmlns:a16="http://schemas.microsoft.com/office/drawing/2014/main" id="{DFB55FEA-4245-43B5-8461-AA2B97177F62}"/>
              </a:ext>
            </a:extLst>
          </p:cNvPr>
          <p:cNvGraphicFramePr>
            <a:graphicFrameLocks noGrp="1"/>
          </p:cNvGraphicFramePr>
          <p:nvPr>
            <p:extLst>
              <p:ext uri="{D42A27DB-BD31-4B8C-83A1-F6EECF244321}">
                <p14:modId xmlns:p14="http://schemas.microsoft.com/office/powerpoint/2010/main" val="1848016832"/>
              </p:ext>
            </p:extLst>
          </p:nvPr>
        </p:nvGraphicFramePr>
        <p:xfrm>
          <a:off x="1387943" y="3632957"/>
          <a:ext cx="4301674" cy="914400"/>
        </p:xfrm>
        <a:graphic>
          <a:graphicData uri="http://schemas.openxmlformats.org/drawingml/2006/table">
            <a:tbl>
              <a:tblPr>
                <a:tableStyleId>{9D7B26C5-4107-4FEC-AEDC-1716B250A1EF}</a:tableStyleId>
              </a:tblPr>
              <a:tblGrid>
                <a:gridCol w="711643">
                  <a:extLst>
                    <a:ext uri="{9D8B030D-6E8A-4147-A177-3AD203B41FA5}">
                      <a16:colId xmlns:a16="http://schemas.microsoft.com/office/drawing/2014/main" val="4272927095"/>
                    </a:ext>
                  </a:extLst>
                </a:gridCol>
                <a:gridCol w="711643">
                  <a:extLst>
                    <a:ext uri="{9D8B030D-6E8A-4147-A177-3AD203B41FA5}">
                      <a16:colId xmlns:a16="http://schemas.microsoft.com/office/drawing/2014/main" val="185789454"/>
                    </a:ext>
                  </a:extLst>
                </a:gridCol>
                <a:gridCol w="711643">
                  <a:extLst>
                    <a:ext uri="{9D8B030D-6E8A-4147-A177-3AD203B41FA5}">
                      <a16:colId xmlns:a16="http://schemas.microsoft.com/office/drawing/2014/main" val="3061470427"/>
                    </a:ext>
                  </a:extLst>
                </a:gridCol>
                <a:gridCol w="711643">
                  <a:extLst>
                    <a:ext uri="{9D8B030D-6E8A-4147-A177-3AD203B41FA5}">
                      <a16:colId xmlns:a16="http://schemas.microsoft.com/office/drawing/2014/main" val="234894073"/>
                    </a:ext>
                  </a:extLst>
                </a:gridCol>
                <a:gridCol w="614045">
                  <a:extLst>
                    <a:ext uri="{9D8B030D-6E8A-4147-A177-3AD203B41FA5}">
                      <a16:colId xmlns:a16="http://schemas.microsoft.com/office/drawing/2014/main" val="1949423765"/>
                    </a:ext>
                  </a:extLst>
                </a:gridCol>
                <a:gridCol w="841057">
                  <a:extLst>
                    <a:ext uri="{9D8B030D-6E8A-4147-A177-3AD203B41FA5}">
                      <a16:colId xmlns:a16="http://schemas.microsoft.com/office/drawing/2014/main" val="3072171948"/>
                    </a:ext>
                  </a:extLst>
                </a:gridCol>
              </a:tblGrid>
              <a:tr h="182880">
                <a:tc>
                  <a:txBody>
                    <a:bodyPr/>
                    <a:lstStyle/>
                    <a:p>
                      <a:pPr algn="l" fontAlgn="b"/>
                      <a:endParaRPr lang="en-US" sz="1100" b="0" i="0" u="none" strike="noStrike" dirty="0">
                        <a:solidFill>
                          <a:schemeClr val="tx1"/>
                        </a:solidFill>
                        <a:effectLst/>
                        <a:latin typeface="Calibri" panose="020F0502020204030204" pitchFamily="34" charset="0"/>
                      </a:endParaRPr>
                    </a:p>
                  </a:txBody>
                  <a:tcPr marL="3810" marR="3810" marT="3810" marB="0" anchor="b"/>
                </a:tc>
                <a:tc>
                  <a:txBody>
                    <a:bodyPr/>
                    <a:lstStyle/>
                    <a:p>
                      <a:pPr algn="ctr" fontAlgn="b"/>
                      <a:r>
                        <a:rPr lang="en-US" sz="1100" u="none" strike="noStrike" dirty="0">
                          <a:effectLst/>
                        </a:rPr>
                        <a:t>Estimate</a:t>
                      </a:r>
                      <a:endParaRPr lang="en-US" sz="1100" b="0" i="0" u="none" strike="noStrike" dirty="0">
                        <a:solidFill>
                          <a:schemeClr val="tx1"/>
                        </a:solidFill>
                        <a:effectLst/>
                        <a:latin typeface="Calibri" panose="020F0502020204030204" pitchFamily="34" charset="0"/>
                      </a:endParaRPr>
                    </a:p>
                  </a:txBody>
                  <a:tcPr marL="3810" marR="3810" marT="3810" marB="0" anchor="b"/>
                </a:tc>
                <a:tc>
                  <a:txBody>
                    <a:bodyPr/>
                    <a:lstStyle/>
                    <a:p>
                      <a:pPr algn="ctr" fontAlgn="b"/>
                      <a:r>
                        <a:rPr lang="en-US" sz="1100" u="none" strike="noStrike" dirty="0">
                          <a:effectLst/>
                        </a:rPr>
                        <a:t>Std.Error</a:t>
                      </a:r>
                      <a:endParaRPr lang="en-US" sz="1100" b="0" i="0" u="none" strike="noStrike" dirty="0">
                        <a:solidFill>
                          <a:schemeClr val="tx1"/>
                        </a:solidFill>
                        <a:effectLst/>
                        <a:latin typeface="Calibri" panose="020F0502020204030204" pitchFamily="34" charset="0"/>
                      </a:endParaRPr>
                    </a:p>
                  </a:txBody>
                  <a:tcPr marL="3810" marR="3810" marT="3810" marB="0" anchor="b"/>
                </a:tc>
                <a:tc>
                  <a:txBody>
                    <a:bodyPr/>
                    <a:lstStyle/>
                    <a:p>
                      <a:pPr algn="ctr" fontAlgn="b"/>
                      <a:r>
                        <a:rPr lang="en-US" sz="1100" u="none" strike="noStrike" dirty="0">
                          <a:effectLst/>
                        </a:rPr>
                        <a:t>t.value</a:t>
                      </a:r>
                      <a:endParaRPr lang="en-US" sz="1100" b="0" i="0" u="none" strike="noStrike" dirty="0">
                        <a:solidFill>
                          <a:schemeClr val="tx1"/>
                        </a:solidFill>
                        <a:effectLst/>
                        <a:latin typeface="Calibri" panose="020F0502020204030204" pitchFamily="34" charset="0"/>
                      </a:endParaRPr>
                    </a:p>
                  </a:txBody>
                  <a:tcPr marL="3810" marR="3810" marT="3810" marB="0" anchor="b"/>
                </a:tc>
                <a:tc>
                  <a:txBody>
                    <a:bodyPr/>
                    <a:lstStyle/>
                    <a:p>
                      <a:pPr algn="ctr" fontAlgn="b"/>
                      <a:r>
                        <a:rPr lang="en-US" sz="1100" u="none" strike="noStrike" dirty="0">
                          <a:effectLst/>
                        </a:rPr>
                        <a:t>Pr(&gt;|t|)</a:t>
                      </a:r>
                      <a:endParaRPr lang="en-US" sz="1100" b="0" i="0" u="none" strike="noStrike" dirty="0">
                        <a:solidFill>
                          <a:schemeClr val="tx1"/>
                        </a:solidFill>
                        <a:effectLst/>
                        <a:latin typeface="Calibri" panose="020F0502020204030204" pitchFamily="34" charset="0"/>
                      </a:endParaRPr>
                    </a:p>
                  </a:txBody>
                  <a:tcPr marL="3810" marR="3810" marT="3810" marB="0" anchor="b"/>
                </a:tc>
                <a:tc>
                  <a:txBody>
                    <a:bodyPr/>
                    <a:lstStyle/>
                    <a:p>
                      <a:pPr algn="ctr" fontAlgn="b"/>
                      <a:r>
                        <a:rPr lang="en-US" sz="1100" u="none" strike="noStrike" dirty="0">
                          <a:effectLst/>
                        </a:rPr>
                        <a:t>Relative Errors</a:t>
                      </a:r>
                      <a:endParaRPr lang="en-US" sz="1100" b="0" i="0" u="none" strike="noStrike" dirty="0">
                        <a:solidFill>
                          <a:schemeClr val="tx1"/>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377655051"/>
                  </a:ext>
                </a:extLst>
              </a:tr>
              <a:tr h="182880">
                <a:tc>
                  <a:txBody>
                    <a:bodyPr/>
                    <a:lstStyle/>
                    <a:p>
                      <a:pPr algn="l" fontAlgn="b"/>
                      <a:r>
                        <a:rPr lang="en-US" sz="1100" u="none" strike="noStrike">
                          <a:effectLst/>
                        </a:rPr>
                        <a:t>(Intercept)</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3.71372</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7.535232</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0.492848</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0.639635</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12.61533</a:t>
                      </a:r>
                      <a:endParaRPr lang="en-US" sz="1100" b="0" i="0" u="none" strike="noStrike">
                        <a:solidFill>
                          <a:schemeClr val="tx1"/>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932990749"/>
                  </a:ext>
                </a:extLst>
              </a:tr>
              <a:tr h="182880">
                <a:tc>
                  <a:txBody>
                    <a:bodyPr/>
                    <a:lstStyle/>
                    <a:p>
                      <a:pPr algn="l" fontAlgn="b"/>
                      <a:r>
                        <a:rPr lang="en-US" sz="1100" u="none" strike="noStrike">
                          <a:effectLst/>
                        </a:rPr>
                        <a:t>Distance</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-0.00827</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0.003111</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-2.65773</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0.037638</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8.138344</a:t>
                      </a:r>
                      <a:endParaRPr lang="en-US" sz="1100" b="0" i="0" u="none" strike="noStrike">
                        <a:solidFill>
                          <a:schemeClr val="tx1"/>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74757237"/>
                  </a:ext>
                </a:extLst>
              </a:tr>
              <a:tr h="182880">
                <a:tc>
                  <a:txBody>
                    <a:bodyPr/>
                    <a:lstStyle/>
                    <a:p>
                      <a:pPr algn="l" fontAlgn="b"/>
                      <a:r>
                        <a:rPr lang="en-US" sz="1100" u="none" strike="noStrike">
                          <a:effectLst/>
                        </a:rPr>
                        <a:t>DepDelay</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0.472613</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0.181356</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2.60599</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0.040337</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0.524607</a:t>
                      </a:r>
                      <a:endParaRPr lang="en-US" sz="1100" b="0" i="0" u="none" strike="noStrike">
                        <a:solidFill>
                          <a:schemeClr val="tx1"/>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19629455"/>
                  </a:ext>
                </a:extLst>
              </a:tr>
              <a:tr h="182880">
                <a:tc>
                  <a:txBody>
                    <a:bodyPr/>
                    <a:lstStyle/>
                    <a:p>
                      <a:pPr algn="l" fontAlgn="b"/>
                      <a:r>
                        <a:rPr lang="en-US" sz="1100" u="none" strike="noStrike">
                          <a:effectLst/>
                        </a:rPr>
                        <a:t>DepTime</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-0.00234</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0.005338</a:t>
                      </a:r>
                      <a:endParaRPr lang="en-US" sz="1100" b="0" i="0" u="none" strike="noStrike">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dirty="0">
                          <a:effectLst/>
                        </a:rPr>
                        <a:t>-0.43887</a:t>
                      </a:r>
                      <a:endParaRPr lang="en-US" sz="1100" b="0" i="0" u="none" strike="noStrike" dirty="0">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dirty="0">
                          <a:effectLst/>
                        </a:rPr>
                        <a:t>0.676117</a:t>
                      </a:r>
                      <a:endParaRPr lang="en-US" sz="1100" b="0" i="0" u="none" strike="noStrike" dirty="0">
                        <a:solidFill>
                          <a:schemeClr val="tx1"/>
                        </a:solidFill>
                        <a:effectLst/>
                        <a:latin typeface="Calibri" panose="020F0502020204030204" pitchFamily="34" charset="0"/>
                      </a:endParaRPr>
                    </a:p>
                  </a:txBody>
                  <a:tcPr marL="3810" marR="3810" marT="3810" marB="0" anchor="b"/>
                </a:tc>
                <a:tc>
                  <a:txBody>
                    <a:bodyPr/>
                    <a:lstStyle/>
                    <a:p>
                      <a:pPr algn="r" fontAlgn="b"/>
                      <a:r>
                        <a:rPr lang="en-US" sz="1100" u="none" strike="noStrike" dirty="0">
                          <a:effectLst/>
                        </a:rPr>
                        <a:t>21.97231</a:t>
                      </a:r>
                      <a:endParaRPr lang="en-US" sz="1100" b="0" i="0" u="none" strike="noStrike" dirty="0">
                        <a:solidFill>
                          <a:schemeClr val="tx1"/>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95428484"/>
                  </a:ext>
                </a:extLst>
              </a:tr>
            </a:tbl>
          </a:graphicData>
        </a:graphic>
      </p:graphicFrame>
    </p:spTree>
    <p:extLst>
      <p:ext uri="{BB962C8B-B14F-4D97-AF65-F5344CB8AC3E}">
        <p14:creationId xmlns:p14="http://schemas.microsoft.com/office/powerpoint/2010/main" val="97342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8132-5D2E-4193-A731-1C76DEC7921A}"/>
              </a:ext>
            </a:extLst>
          </p:cNvPr>
          <p:cNvSpPr>
            <a:spLocks noGrp="1"/>
          </p:cNvSpPr>
          <p:nvPr>
            <p:ph type="title"/>
          </p:nvPr>
        </p:nvSpPr>
        <p:spPr>
          <a:xfrm>
            <a:off x="1141412" y="156606"/>
            <a:ext cx="9905998" cy="465564"/>
          </a:xfrm>
        </p:spPr>
        <p:txBody>
          <a:bodyPr>
            <a:normAutofit/>
          </a:bodyPr>
          <a:lstStyle/>
          <a:p>
            <a:r>
              <a:rPr lang="en-US" sz="2400" dirty="0"/>
              <a:t>Multiple Regression with </a:t>
            </a:r>
            <a:r>
              <a:rPr lang="en-US" sz="2400" dirty="0" err="1"/>
              <a:t>biglm</a:t>
            </a:r>
            <a:r>
              <a:rPr lang="en-US" sz="2400" dirty="0"/>
              <a:t> and bigglm library</a:t>
            </a:r>
          </a:p>
        </p:txBody>
      </p:sp>
      <p:sp>
        <p:nvSpPr>
          <p:cNvPr id="3" name="Content Placeholder 2">
            <a:extLst>
              <a:ext uri="{FF2B5EF4-FFF2-40B4-BE49-F238E27FC236}">
                <a16:creationId xmlns:a16="http://schemas.microsoft.com/office/drawing/2014/main" id="{52C9BC73-83EA-4814-8F8A-7F7E7498ADDF}"/>
              </a:ext>
            </a:extLst>
          </p:cNvPr>
          <p:cNvSpPr>
            <a:spLocks noGrp="1"/>
          </p:cNvSpPr>
          <p:nvPr>
            <p:ph idx="1"/>
          </p:nvPr>
        </p:nvSpPr>
        <p:spPr>
          <a:xfrm>
            <a:off x="1141412" y="697585"/>
            <a:ext cx="9905999" cy="2165336"/>
          </a:xfrm>
        </p:spPr>
        <p:txBody>
          <a:bodyPr>
            <a:normAutofit lnSpcReduction="10000"/>
          </a:bodyPr>
          <a:lstStyle/>
          <a:p>
            <a:pPr marL="0" indent="0">
              <a:buNone/>
            </a:pPr>
            <a:r>
              <a:rPr lang="en-US" sz="1500" dirty="0">
                <a:latin typeface="Times New Roman" panose="02020603050405020304" pitchFamily="18" charset="0"/>
                <a:cs typeface="Times New Roman" panose="02020603050405020304" pitchFamily="18" charset="0"/>
              </a:rPr>
              <a:t>BIGLM is a package that creates a linear model object that uses only p^2 memory for p variables. Also, the model can be updated with more data without running the whole process all along by using sufficient statistics. This allows linear regression on data sets larger than memory. </a:t>
            </a:r>
          </a:p>
          <a:p>
            <a:pPr lvl="1">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Biglm</a:t>
            </a:r>
            <a:r>
              <a:rPr lang="en-US" sz="1500" dirty="0">
                <a:latin typeface="Times New Roman" panose="02020603050405020304" pitchFamily="18" charset="0"/>
                <a:cs typeface="Times New Roman" panose="02020603050405020304" pitchFamily="18" charset="0"/>
              </a:rPr>
              <a:t>() can run Regression with chunks (buckets of data) so we avoid memory overflow.</a:t>
            </a:r>
          </a:p>
          <a:p>
            <a:pPr lvl="1">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If we want to update the parameters of regression, </a:t>
            </a:r>
            <a:r>
              <a:rPr lang="en-US" sz="1500" dirty="0" err="1">
                <a:latin typeface="Times New Roman" panose="02020603050405020304" pitchFamily="18" charset="0"/>
                <a:cs typeface="Times New Roman" panose="02020603050405020304" pitchFamily="18" charset="0"/>
              </a:rPr>
              <a:t>biglm</a:t>
            </a:r>
            <a:r>
              <a:rPr lang="en-US" sz="1500" dirty="0">
                <a:latin typeface="Times New Roman" panose="02020603050405020304" pitchFamily="18" charset="0"/>
                <a:cs typeface="Times New Roman" panose="02020603050405020304" pitchFamily="18" charset="0"/>
              </a:rPr>
              <a:t>() can update our coefficient without executing the whole regression with the function update().</a:t>
            </a:r>
          </a:p>
          <a:p>
            <a:pPr marL="457200" lvl="1" indent="0">
              <a:buNone/>
            </a:pPr>
            <a:r>
              <a:rPr lang="en-US" sz="1500" u="sng" dirty="0">
                <a:latin typeface="Times New Roman" panose="02020603050405020304" pitchFamily="18" charset="0"/>
                <a:cs typeface="Times New Roman" panose="02020603050405020304" pitchFamily="18" charset="0"/>
              </a:rPr>
              <a:t>Results</a:t>
            </a:r>
            <a:r>
              <a:rPr lang="en-US" sz="1500" dirty="0">
                <a:latin typeface="Times New Roman" panose="02020603050405020304" pitchFamily="18" charset="0"/>
                <a:cs typeface="Times New Roman" panose="02020603050405020304" pitchFamily="18" charset="0"/>
              </a:rPr>
              <a:t> (all observations) Exec.time~5 seconds, x4 times faster the build-in </a:t>
            </a:r>
            <a:r>
              <a:rPr lang="en-US" sz="1500" dirty="0" err="1">
                <a:latin typeface="Times New Roman" panose="02020603050405020304" pitchFamily="18" charset="0"/>
                <a:cs typeface="Times New Roman" panose="02020603050405020304" pitchFamily="18" charset="0"/>
              </a:rPr>
              <a:t>lm</a:t>
            </a:r>
            <a:r>
              <a:rPr lang="en-US" sz="1500" dirty="0">
                <a:latin typeface="Times New Roman" panose="02020603050405020304" pitchFamily="18" charset="0"/>
                <a:cs typeface="Times New Roman" panose="02020603050405020304" pitchFamily="18" charset="0"/>
              </a:rPr>
              <a:t>() function!</a:t>
            </a:r>
            <a:endParaRPr lang="en-US" sz="1500"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marL="457200" lvl="1" indent="0">
              <a:buNone/>
            </a:pPr>
            <a:endParaRPr lang="en-US" dirty="0"/>
          </a:p>
        </p:txBody>
      </p:sp>
      <p:graphicFrame>
        <p:nvGraphicFramePr>
          <p:cNvPr id="4" name="Table 3">
            <a:extLst>
              <a:ext uri="{FF2B5EF4-FFF2-40B4-BE49-F238E27FC236}">
                <a16:creationId xmlns:a16="http://schemas.microsoft.com/office/drawing/2014/main" id="{A5C5892D-EA02-4A2D-8588-2BB17704D6CF}"/>
              </a:ext>
            </a:extLst>
          </p:cNvPr>
          <p:cNvGraphicFramePr>
            <a:graphicFrameLocks noGrp="1"/>
          </p:cNvGraphicFramePr>
          <p:nvPr>
            <p:extLst>
              <p:ext uri="{D42A27DB-BD31-4B8C-83A1-F6EECF244321}">
                <p14:modId xmlns:p14="http://schemas.microsoft.com/office/powerpoint/2010/main" val="1005546772"/>
              </p:ext>
            </p:extLst>
          </p:nvPr>
        </p:nvGraphicFramePr>
        <p:xfrm>
          <a:off x="1370276" y="3058054"/>
          <a:ext cx="3568065" cy="3108960"/>
        </p:xfrm>
        <a:graphic>
          <a:graphicData uri="http://schemas.openxmlformats.org/drawingml/2006/table">
            <a:tbl>
              <a:tblPr>
                <a:tableStyleId>{9D7B26C5-4107-4FEC-AEDC-1716B250A1EF}</a:tableStyleId>
              </a:tblPr>
              <a:tblGrid>
                <a:gridCol w="875665">
                  <a:extLst>
                    <a:ext uri="{9D8B030D-6E8A-4147-A177-3AD203B41FA5}">
                      <a16:colId xmlns:a16="http://schemas.microsoft.com/office/drawing/2014/main" val="3326417008"/>
                    </a:ext>
                  </a:extLst>
                </a:gridCol>
                <a:gridCol w="742357">
                  <a:extLst>
                    <a:ext uri="{9D8B030D-6E8A-4147-A177-3AD203B41FA5}">
                      <a16:colId xmlns:a16="http://schemas.microsoft.com/office/drawing/2014/main" val="2961652013"/>
                    </a:ext>
                  </a:extLst>
                </a:gridCol>
                <a:gridCol w="1035643">
                  <a:extLst>
                    <a:ext uri="{9D8B030D-6E8A-4147-A177-3AD203B41FA5}">
                      <a16:colId xmlns:a16="http://schemas.microsoft.com/office/drawing/2014/main" val="1776041157"/>
                    </a:ext>
                  </a:extLst>
                </a:gridCol>
                <a:gridCol w="914400">
                  <a:extLst>
                    <a:ext uri="{9D8B030D-6E8A-4147-A177-3AD203B41FA5}">
                      <a16:colId xmlns:a16="http://schemas.microsoft.com/office/drawing/2014/main" val="2482630835"/>
                    </a:ext>
                  </a:extLst>
                </a:gridCol>
              </a:tblGrid>
              <a:tr h="182880">
                <a:tc>
                  <a:txBody>
                    <a:bodyPr/>
                    <a:lstStyle/>
                    <a:p>
                      <a:pPr algn="l" fontAlgn="b"/>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i="0" u="none" strike="noStrike" dirty="0">
                          <a:solidFill>
                            <a:schemeClr val="tx1"/>
                          </a:solidFill>
                          <a:effectLst/>
                          <a:latin typeface="Calibri" panose="020F0502020204030204" pitchFamily="34" charset="0"/>
                        </a:rPr>
                        <a:t>Coeff</a:t>
                      </a:r>
                    </a:p>
                  </a:txBody>
                  <a:tcPr marL="7620" marR="7620" marT="7620" marB="0" anchor="b"/>
                </a:tc>
                <a:tc>
                  <a:txBody>
                    <a:bodyPr/>
                    <a:lstStyle/>
                    <a:p>
                      <a:pPr algn="ctr" fontAlgn="b"/>
                      <a:r>
                        <a:rPr lang="en-US" sz="1100" u="none" strike="noStrike" dirty="0">
                          <a:effectLst/>
                        </a:rPr>
                        <a:t>p-values</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Relative Errors</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7175252"/>
                  </a:ext>
                </a:extLst>
              </a:tr>
              <a:tr h="182880">
                <a:tc>
                  <a:txBody>
                    <a:bodyPr/>
                    <a:lstStyle/>
                    <a:p>
                      <a:pPr algn="l" fontAlgn="b"/>
                      <a:r>
                        <a:rPr lang="en-US" sz="1100" u="none" strike="noStrike" dirty="0">
                          <a:effectLst/>
                        </a:rPr>
                        <a:t>(Intercept)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0.2728</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84133"/>
                  </a:ext>
                </a:extLst>
              </a:tr>
              <a:tr h="182880">
                <a:tc>
                  <a:txBody>
                    <a:bodyPr/>
                    <a:lstStyle/>
                    <a:p>
                      <a:pPr algn="l" fontAlgn="b"/>
                      <a:r>
                        <a:rPr lang="en-US" sz="1100" u="none" strike="noStrike">
                          <a:effectLst/>
                        </a:rPr>
                        <a:t>Distance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4278683"/>
                  </a:ext>
                </a:extLst>
              </a:tr>
              <a:tr h="182880">
                <a:tc>
                  <a:txBody>
                    <a:bodyPr/>
                    <a:lstStyle/>
                    <a:p>
                      <a:pPr algn="l" fontAlgn="b"/>
                      <a:r>
                        <a:rPr lang="en-US" sz="1100" u="none" strike="noStrike">
                          <a:effectLst/>
                        </a:rPr>
                        <a:t>DepDelay</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0.9942</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47192"/>
                  </a:ext>
                </a:extLst>
              </a:tr>
              <a:tr h="182880">
                <a:tc>
                  <a:txBody>
                    <a:bodyPr/>
                    <a:lstStyle/>
                    <a:p>
                      <a:pPr algn="l" fontAlgn="b"/>
                      <a:r>
                        <a:rPr lang="en-US" sz="1100" u="none" strike="noStrike">
                          <a:effectLst/>
                        </a:rPr>
                        <a:t>DepTime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0.0001</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009179"/>
                  </a:ext>
                </a:extLst>
              </a:tr>
              <a:tr h="182880">
                <a:tc>
                  <a:txBody>
                    <a:bodyPr/>
                    <a:lstStyle/>
                    <a:p>
                      <a:pPr algn="l" fontAlgn="b"/>
                      <a:r>
                        <a:rPr lang="en-US" sz="1100" u="none" strike="noStrike">
                          <a:effectLst/>
                        </a:rPr>
                        <a:t>MonthF10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-1.1011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4563051"/>
                  </a:ext>
                </a:extLst>
              </a:tr>
              <a:tr h="182880">
                <a:tc>
                  <a:txBody>
                    <a:bodyPr/>
                    <a:lstStyle/>
                    <a:p>
                      <a:pPr algn="l" fontAlgn="b"/>
                      <a:r>
                        <a:rPr lang="en-US" sz="1100" u="none" strike="noStrike">
                          <a:effectLst/>
                        </a:rPr>
                        <a:t>MonthF11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-1.1721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4748828"/>
                  </a:ext>
                </a:extLst>
              </a:tr>
              <a:tr h="182880">
                <a:tc>
                  <a:txBody>
                    <a:bodyPr/>
                    <a:lstStyle/>
                    <a:p>
                      <a:pPr algn="l" fontAlgn="b"/>
                      <a:r>
                        <a:rPr lang="en-US" sz="1100" u="none" strike="noStrike">
                          <a:effectLst/>
                        </a:rPr>
                        <a:t>MonthF12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-0.1589</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4004195"/>
                  </a:ext>
                </a:extLst>
              </a:tr>
              <a:tr h="182880">
                <a:tc>
                  <a:txBody>
                    <a:bodyPr/>
                    <a:lstStyle/>
                    <a:p>
                      <a:pPr algn="l" fontAlgn="b"/>
                      <a:r>
                        <a:rPr lang="en-US" sz="1100" u="none" strike="noStrike">
                          <a:effectLst/>
                        </a:rPr>
                        <a:t>MonthF2</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-0.7681</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7291026"/>
                  </a:ext>
                </a:extLst>
              </a:tr>
              <a:tr h="182880">
                <a:tc>
                  <a:txBody>
                    <a:bodyPr/>
                    <a:lstStyle/>
                    <a:p>
                      <a:pPr algn="l" fontAlgn="b"/>
                      <a:r>
                        <a:rPr lang="en-US" sz="1100" u="none" strike="noStrike">
                          <a:effectLst/>
                        </a:rPr>
                        <a:t>MonthF3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-0.8205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673355"/>
                  </a:ext>
                </a:extLst>
              </a:tr>
              <a:tr h="182880">
                <a:tc>
                  <a:txBody>
                    <a:bodyPr/>
                    <a:lstStyle/>
                    <a:p>
                      <a:pPr algn="l" fontAlgn="b"/>
                      <a:r>
                        <a:rPr lang="en-US" sz="1100" u="none" strike="noStrike">
                          <a:effectLst/>
                        </a:rPr>
                        <a:t>MonthF4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-1.5054</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1987514"/>
                  </a:ext>
                </a:extLst>
              </a:tr>
              <a:tr h="182880">
                <a:tc>
                  <a:txBody>
                    <a:bodyPr/>
                    <a:lstStyle/>
                    <a:p>
                      <a:pPr algn="l" fontAlgn="b"/>
                      <a:r>
                        <a:rPr lang="en-US" sz="1100" u="none" strike="noStrike">
                          <a:effectLst/>
                        </a:rPr>
                        <a:t>MonthF5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-1.5116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3650333"/>
                  </a:ext>
                </a:extLst>
              </a:tr>
              <a:tr h="182880">
                <a:tc>
                  <a:txBody>
                    <a:bodyPr/>
                    <a:lstStyle/>
                    <a:p>
                      <a:pPr algn="l" fontAlgn="b"/>
                      <a:r>
                        <a:rPr lang="en-US" sz="1100" u="none" strike="noStrike">
                          <a:effectLst/>
                        </a:rPr>
                        <a:t>MonthF6</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-0.2378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1802414"/>
                  </a:ext>
                </a:extLst>
              </a:tr>
              <a:tr h="182880">
                <a:tc>
                  <a:txBody>
                    <a:bodyPr/>
                    <a:lstStyle/>
                    <a:p>
                      <a:pPr algn="l" fontAlgn="b"/>
                      <a:r>
                        <a:rPr lang="en-US" sz="1100" u="none" strike="noStrike">
                          <a:effectLst/>
                        </a:rPr>
                        <a:t>MonthF7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0.4383</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6371299"/>
                  </a:ext>
                </a:extLst>
              </a:tr>
              <a:tr h="182880">
                <a:tc>
                  <a:txBody>
                    <a:bodyPr/>
                    <a:lstStyle/>
                    <a:p>
                      <a:pPr algn="l" fontAlgn="b"/>
                      <a:r>
                        <a:rPr lang="en-US" sz="1100" u="none" strike="noStrike">
                          <a:effectLst/>
                        </a:rPr>
                        <a:t>MonthF8</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-0.4207</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2895926"/>
                  </a:ext>
                </a:extLst>
              </a:tr>
              <a:tr h="182880">
                <a:tc>
                  <a:txBody>
                    <a:bodyPr/>
                    <a:lstStyle/>
                    <a:p>
                      <a:pPr algn="l" fontAlgn="b"/>
                      <a:r>
                        <a:rPr lang="en-US" sz="1100" u="none" strike="noStrike">
                          <a:effectLst/>
                        </a:rPr>
                        <a:t>MonthF9</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-1.4944</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1653962"/>
                  </a:ext>
                </a:extLst>
              </a:tr>
              <a:tr h="182880">
                <a:tc>
                  <a:txBody>
                    <a:bodyPr/>
                    <a:lstStyle/>
                    <a:p>
                      <a:pPr algn="l" fontAlgn="b"/>
                      <a:r>
                        <a:rPr lang="en-US" sz="1100" u="none" strike="noStrike">
                          <a:effectLst/>
                        </a:rPr>
                        <a:t>WeekendTRUE</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-1.0945</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0.0000</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735910"/>
                  </a:ext>
                </a:extLst>
              </a:tr>
            </a:tbl>
          </a:graphicData>
        </a:graphic>
      </p:graphicFrame>
      <p:sp>
        <p:nvSpPr>
          <p:cNvPr id="5" name="TextBox 4">
            <a:extLst>
              <a:ext uri="{FF2B5EF4-FFF2-40B4-BE49-F238E27FC236}">
                <a16:creationId xmlns:a16="http://schemas.microsoft.com/office/drawing/2014/main" id="{B90F9A60-8F0C-4366-90D5-5CD128DDA964}"/>
              </a:ext>
            </a:extLst>
          </p:cNvPr>
          <p:cNvSpPr txBox="1"/>
          <p:nvPr/>
        </p:nvSpPr>
        <p:spPr>
          <a:xfrm>
            <a:off x="5305987" y="3059668"/>
            <a:ext cx="5741423"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As it was expected, when  BigLm() was executed for all the observations we found the ‘true’ coefficients (Relative errors = 0). Because of the large n, all the features appear to be statistically significant, even if this is not true. </a:t>
            </a:r>
          </a:p>
        </p:txBody>
      </p:sp>
      <p:graphicFrame>
        <p:nvGraphicFramePr>
          <p:cNvPr id="6" name="Object 5">
            <a:extLst>
              <a:ext uri="{FF2B5EF4-FFF2-40B4-BE49-F238E27FC236}">
                <a16:creationId xmlns:a16="http://schemas.microsoft.com/office/drawing/2014/main" id="{D0485A03-D9FF-43D4-AB89-A3C3A47ED264}"/>
              </a:ext>
            </a:extLst>
          </p:cNvPr>
          <p:cNvGraphicFramePr>
            <a:graphicFrameLocks noChangeAspect="1"/>
          </p:cNvGraphicFramePr>
          <p:nvPr>
            <p:extLst>
              <p:ext uri="{D42A27DB-BD31-4B8C-83A1-F6EECF244321}">
                <p14:modId xmlns:p14="http://schemas.microsoft.com/office/powerpoint/2010/main" val="1982966268"/>
              </p:ext>
            </p:extLst>
          </p:nvPr>
        </p:nvGraphicFramePr>
        <p:xfrm>
          <a:off x="7108825" y="5667375"/>
          <a:ext cx="1784350" cy="1036638"/>
        </p:xfrm>
        <a:graphic>
          <a:graphicData uri="http://schemas.openxmlformats.org/presentationml/2006/ole">
            <mc:AlternateContent xmlns:mc="http://schemas.openxmlformats.org/markup-compatibility/2006">
              <mc:Choice xmlns:v="urn:schemas-microsoft-com:vml" Requires="v">
                <p:oleObj spid="_x0000_s2062" name="Packager Shell Object" showAsIcon="1" r:id="rId3" imgW="762120" imgH="442800" progId="Package">
                  <p:embed/>
                </p:oleObj>
              </mc:Choice>
              <mc:Fallback>
                <p:oleObj name="Packager Shell Object" showAsIcon="1" r:id="rId3" imgW="762120" imgH="442800" progId="Package">
                  <p:embed/>
                  <p:pic>
                    <p:nvPicPr>
                      <p:cNvPr id="0" name=""/>
                      <p:cNvPicPr/>
                      <p:nvPr/>
                    </p:nvPicPr>
                    <p:blipFill>
                      <a:blip r:embed="rId4"/>
                      <a:stretch>
                        <a:fillRect/>
                      </a:stretch>
                    </p:blipFill>
                    <p:spPr>
                      <a:xfrm>
                        <a:off x="7108825" y="5667375"/>
                        <a:ext cx="1784350" cy="103663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F7AEC7B-312B-44DC-9854-AE9554D9A36E}"/>
              </a:ext>
            </a:extLst>
          </p:cNvPr>
          <p:cNvSpPr txBox="1"/>
          <p:nvPr/>
        </p:nvSpPr>
        <p:spPr>
          <a:xfrm>
            <a:off x="7253661" y="5301878"/>
            <a:ext cx="1638291" cy="369332"/>
          </a:xfrm>
          <a:prstGeom prst="rect">
            <a:avLst/>
          </a:prstGeom>
          <a:noFill/>
        </p:spPr>
        <p:txBody>
          <a:bodyPr wrap="square" rtlCol="0">
            <a:spAutoFit/>
          </a:bodyPr>
          <a:lstStyle/>
          <a:p>
            <a:r>
              <a:rPr lang="en-US" dirty="0"/>
              <a:t>All the R code:</a:t>
            </a:r>
          </a:p>
        </p:txBody>
      </p:sp>
    </p:spTree>
    <p:extLst>
      <p:ext uri="{BB962C8B-B14F-4D97-AF65-F5344CB8AC3E}">
        <p14:creationId xmlns:p14="http://schemas.microsoft.com/office/powerpoint/2010/main" val="2827345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1476</TotalTime>
  <Words>1875</Words>
  <Application>Microsoft Office PowerPoint</Application>
  <PresentationFormat>Widescreen</PresentationFormat>
  <Paragraphs>550</Paragraphs>
  <Slides>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Cambria Math</vt:lpstr>
      <vt:lpstr>Times New Roman</vt:lpstr>
      <vt:lpstr>Trebuchet MS</vt:lpstr>
      <vt:lpstr>Tw Cen MT</vt:lpstr>
      <vt:lpstr>Wingdings</vt:lpstr>
      <vt:lpstr>Circuit</vt:lpstr>
      <vt:lpstr>Package</vt:lpstr>
      <vt:lpstr>STATISTICS FOR BIG DATA MSC DATA SCIENCE</vt:lpstr>
      <vt:lpstr>introduction</vt:lpstr>
      <vt:lpstr>General</vt:lpstr>
      <vt:lpstr>MULTIPLE LINEAR REGRESSION ON ALL POINTS WITH the default R’s function lm() </vt:lpstr>
      <vt:lpstr>Regression with random Sample of 100,000 and 10,000 points</vt:lpstr>
      <vt:lpstr>BAGGING MULTIMPLE REGRESSION</vt:lpstr>
      <vt:lpstr>Aggregate data points and then apply LM()</vt:lpstr>
      <vt:lpstr>Multiple Regression with biglm and bigglm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BIG DATA</dc:title>
  <dc:creator>User</dc:creator>
  <cp:lastModifiedBy>User</cp:lastModifiedBy>
  <cp:revision>64</cp:revision>
  <dcterms:created xsi:type="dcterms:W3CDTF">2018-06-11T18:17:47Z</dcterms:created>
  <dcterms:modified xsi:type="dcterms:W3CDTF">2018-06-14T21:46:44Z</dcterms:modified>
</cp:coreProperties>
</file>