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9" autoAdjust="0"/>
    <p:restoredTop sz="94660"/>
  </p:normalViewPr>
  <p:slideViewPr>
    <p:cSldViewPr snapToGrid="0">
      <p:cViewPr varScale="1">
        <p:scale>
          <a:sx n="88" d="100"/>
          <a:sy n="88"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0C5D73-5A32-4F10-801F-522AE240BEB6}" type="datetimeFigureOut">
              <a:rPr lang="el-GR" smtClean="0"/>
              <a:t>15/7/2018</a:t>
            </a:fld>
            <a:endParaRPr lang="el-GR"/>
          </a:p>
        </p:txBody>
      </p:sp>
      <p:sp>
        <p:nvSpPr>
          <p:cNvPr id="5" name="Footer Placeholder 4"/>
          <p:cNvSpPr>
            <a:spLocks noGrp="1"/>
          </p:cNvSpPr>
          <p:nvPr>
            <p:ph type="ftr" sz="quarter" idx="11"/>
          </p:nvPr>
        </p:nvSpPr>
        <p:spPr/>
        <p:txBody>
          <a:bodyPr/>
          <a:lstStyle/>
          <a:p>
            <a:endParaRPr lang="el-G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415342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C5D73-5A32-4F10-801F-522AE240BEB6}" type="datetimeFigureOut">
              <a:rPr lang="el-GR" smtClean="0"/>
              <a:t>15/7/2018</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16429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C5D73-5A32-4F10-801F-522AE240BEB6}" type="datetimeFigureOut">
              <a:rPr lang="el-GR" smtClean="0"/>
              <a:t>15/7/2018</a:t>
            </a:fld>
            <a:endParaRPr lang="el-GR"/>
          </a:p>
        </p:txBody>
      </p:sp>
      <p:sp>
        <p:nvSpPr>
          <p:cNvPr id="5" name="Footer Placeholder 4"/>
          <p:cNvSpPr>
            <a:spLocks noGrp="1"/>
          </p:cNvSpPr>
          <p:nvPr>
            <p:ph type="ftr" sz="quarter" idx="11"/>
          </p:nvPr>
        </p:nvSpPr>
        <p:spPr/>
        <p:txBody>
          <a:bodyPr/>
          <a:lstStyle/>
          <a:p>
            <a:endParaRPr lang="el-G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3C9093-3D93-4556-93C0-B4F7DA8A2405}" type="slidenum">
              <a:rPr lang="el-GR" smtClean="0"/>
              <a:t>‹#›</a:t>
            </a:fld>
            <a:endParaRPr lang="el-G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86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0C5D73-5A32-4F10-801F-522AE240BEB6}" type="datetimeFigureOut">
              <a:rPr lang="el-GR" smtClean="0"/>
              <a:t>15/7/2018</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152435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0C5D73-5A32-4F10-801F-522AE240BEB6}" type="datetimeFigureOut">
              <a:rPr lang="el-GR" smtClean="0"/>
              <a:t>15/7/2018</a:t>
            </a:fld>
            <a:endParaRPr lang="el-GR"/>
          </a:p>
        </p:txBody>
      </p:sp>
      <p:sp>
        <p:nvSpPr>
          <p:cNvPr id="6" name="Footer Placeholder 5"/>
          <p:cNvSpPr>
            <a:spLocks noGrp="1"/>
          </p:cNvSpPr>
          <p:nvPr>
            <p:ph type="ftr" sz="quarter" idx="11"/>
          </p:nvPr>
        </p:nvSpPr>
        <p:spPr/>
        <p:txBody>
          <a:bodyPr/>
          <a:lstStyle/>
          <a:p>
            <a:endParaRPr lang="el-G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093-3D93-4556-93C0-B4F7DA8A2405}" type="slidenum">
              <a:rPr lang="el-GR" smtClean="0"/>
              <a:t>‹#›</a:t>
            </a:fld>
            <a:endParaRPr lang="el-G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871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60C5D73-5A32-4F10-801F-522AE240BEB6}" type="datetimeFigureOut">
              <a:rPr lang="el-GR" smtClean="0"/>
              <a:t>15/7/2018</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3530188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0C5D73-5A32-4F10-801F-522AE240BEB6}" type="datetimeFigureOut">
              <a:rPr lang="el-GR" smtClean="0"/>
              <a:t>15/7/2018</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4237669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0C5D73-5A32-4F10-801F-522AE240BEB6}" type="datetimeFigureOut">
              <a:rPr lang="el-GR" smtClean="0"/>
              <a:t>15/7/2018</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68228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0C5D73-5A32-4F10-801F-522AE240BEB6}" type="datetimeFigureOut">
              <a:rPr lang="el-GR" smtClean="0"/>
              <a:t>15/7/2018</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334208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C5D73-5A32-4F10-801F-522AE240BEB6}" type="datetimeFigureOut">
              <a:rPr lang="el-GR" smtClean="0"/>
              <a:t>15/7/2018</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337176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0C5D73-5A32-4F10-801F-522AE240BEB6}" type="datetimeFigureOut">
              <a:rPr lang="el-GR" smtClean="0"/>
              <a:t>15/7/2018</a:t>
            </a:fld>
            <a:endParaRPr lang="el-GR"/>
          </a:p>
        </p:txBody>
      </p:sp>
      <p:sp>
        <p:nvSpPr>
          <p:cNvPr id="6" name="Footer Placeholder 5"/>
          <p:cNvSpPr>
            <a:spLocks noGrp="1"/>
          </p:cNvSpPr>
          <p:nvPr>
            <p:ph type="ftr" sz="quarter" idx="11"/>
          </p:nvPr>
        </p:nvSpPr>
        <p:spPr/>
        <p:txBody>
          <a:bodyPr/>
          <a:lstStyle/>
          <a:p>
            <a:endParaRPr lang="el-G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129319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0C5D73-5A32-4F10-801F-522AE240BEB6}" type="datetimeFigureOut">
              <a:rPr lang="el-GR" smtClean="0"/>
              <a:t>15/7/2018</a:t>
            </a:fld>
            <a:endParaRPr lang="el-GR"/>
          </a:p>
        </p:txBody>
      </p:sp>
      <p:sp>
        <p:nvSpPr>
          <p:cNvPr id="8" name="Footer Placeholder 7"/>
          <p:cNvSpPr>
            <a:spLocks noGrp="1"/>
          </p:cNvSpPr>
          <p:nvPr>
            <p:ph type="ftr" sz="quarter" idx="11"/>
          </p:nvPr>
        </p:nvSpPr>
        <p:spPr/>
        <p:txBody>
          <a:bodyPr/>
          <a:lstStyle/>
          <a:p>
            <a:endParaRPr lang="el-G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428416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0C5D73-5A32-4F10-801F-522AE240BEB6}" type="datetimeFigureOut">
              <a:rPr lang="el-GR" smtClean="0"/>
              <a:t>15/7/2018</a:t>
            </a:fld>
            <a:endParaRPr lang="el-GR"/>
          </a:p>
        </p:txBody>
      </p:sp>
      <p:sp>
        <p:nvSpPr>
          <p:cNvPr id="4" name="Footer Placeholder 3"/>
          <p:cNvSpPr>
            <a:spLocks noGrp="1"/>
          </p:cNvSpPr>
          <p:nvPr>
            <p:ph type="ftr" sz="quarter" idx="11"/>
          </p:nvPr>
        </p:nvSpPr>
        <p:spPr/>
        <p:txBody>
          <a:bodyPr/>
          <a:lstStyle/>
          <a:p>
            <a:endParaRPr lang="el-G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251147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C5D73-5A32-4F10-801F-522AE240BEB6}" type="datetimeFigureOut">
              <a:rPr lang="el-GR" smtClean="0"/>
              <a:t>15/7/2018</a:t>
            </a:fld>
            <a:endParaRPr lang="el-GR"/>
          </a:p>
        </p:txBody>
      </p:sp>
      <p:sp>
        <p:nvSpPr>
          <p:cNvPr id="3" name="Footer Placeholder 2"/>
          <p:cNvSpPr>
            <a:spLocks noGrp="1"/>
          </p:cNvSpPr>
          <p:nvPr>
            <p:ph type="ftr" sz="quarter" idx="11"/>
          </p:nvPr>
        </p:nvSpPr>
        <p:spPr/>
        <p:txBody>
          <a:bodyPr/>
          <a:lstStyle/>
          <a:p>
            <a:endParaRPr lang="el-G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10677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C5D73-5A32-4F10-801F-522AE240BEB6}" type="datetimeFigureOut">
              <a:rPr lang="el-GR" smtClean="0"/>
              <a:t>15/7/2018</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240089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C5D73-5A32-4F10-801F-522AE240BEB6}" type="datetimeFigureOut">
              <a:rPr lang="el-GR" smtClean="0"/>
              <a:t>15/7/2018</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093-3D93-4556-93C0-B4F7DA8A2405}" type="slidenum">
              <a:rPr lang="el-GR" smtClean="0"/>
              <a:t>‹#›</a:t>
            </a:fld>
            <a:endParaRPr lang="el-GR"/>
          </a:p>
        </p:txBody>
      </p:sp>
    </p:spTree>
    <p:extLst>
      <p:ext uri="{BB962C8B-B14F-4D97-AF65-F5344CB8AC3E}">
        <p14:creationId xmlns:p14="http://schemas.microsoft.com/office/powerpoint/2010/main" val="1443390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0C5D73-5A32-4F10-801F-522AE240BEB6}" type="datetimeFigureOut">
              <a:rPr lang="el-GR" smtClean="0"/>
              <a:t>15/7/2018</a:t>
            </a:fld>
            <a:endParaRPr lang="el-G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3C9093-3D93-4556-93C0-B4F7DA8A2405}" type="slidenum">
              <a:rPr lang="el-GR" smtClean="0"/>
              <a:t>‹#›</a:t>
            </a:fld>
            <a:endParaRPr lang="el-GR"/>
          </a:p>
        </p:txBody>
      </p:sp>
    </p:spTree>
    <p:extLst>
      <p:ext uri="{BB962C8B-B14F-4D97-AF65-F5344CB8AC3E}">
        <p14:creationId xmlns:p14="http://schemas.microsoft.com/office/powerpoint/2010/main" val="384720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file:///C:\var\folders\cy\d0sn4x090yldvgpyd29ycyk00000gn\T\com.microsoft.Word\WebArchiveCopyPasteTempFiles\eclass_aueb_logo.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C:\var\folders\cy\d0sn4x090yldvgpyd29ycyk00000gn\T\com.microsoft.Word\WebArchiveCopyPasteTempFiles\eclass_aueb_logo.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pic>
        <p:nvPicPr>
          <p:cNvPr id="1025"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67325" y="1106622"/>
            <a:ext cx="1657350" cy="1657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819911" y="2982508"/>
            <a:ext cx="6552178"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kumimoji="0" lang="en-US" altLang="el-GR" sz="2000" b="1" i="0" u="none" strike="noStrike" cap="none" normalizeH="0" baseline="0" dirty="0" smtClean="0">
                <a:ln>
                  <a:noFill/>
                </a:ln>
                <a:solidFill>
                  <a:schemeClr val="tx1"/>
                </a:solidFill>
                <a:effectLst/>
                <a:latin typeface="Calibri,Bold"/>
                <a:ea typeface="Times New Roman" panose="02020603050405020304" pitchFamily="18" charset="0"/>
              </a:rPr>
              <a:t>ATHENS UNIVERSITY OF ECONOMICS &amp; BUSINESS</a:t>
            </a:r>
            <a:endParaRPr kumimoji="0" lang="en-US" altLang="el-GR" sz="1100" b="0" i="0" u="none" strike="noStrike" cap="none" normalizeH="0" baseline="0" dirty="0" smtClean="0">
              <a:ln>
                <a:noFill/>
              </a:ln>
              <a:solidFill>
                <a:schemeClr val="tx1"/>
              </a:solidFill>
              <a:effectLst/>
              <a:ea typeface="Times New Roman" panose="02020603050405020304" pitchFamily="18" charset="0"/>
            </a:endParaRPr>
          </a:p>
          <a:p>
            <a:pPr lvl="0" algn="ctr" eaLnBrk="0" fontAlgn="base" hangingPunct="0">
              <a:spcBef>
                <a:spcPct val="0"/>
              </a:spcBef>
              <a:spcAft>
                <a:spcPct val="0"/>
              </a:spcAft>
            </a:pPr>
            <a:endParaRPr kumimoji="0" lang="en-US" altLang="el-GR"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lvl="0" algn="ctr" eaLnBrk="0" fontAlgn="base" hangingPunct="0">
              <a:spcBef>
                <a:spcPct val="0"/>
              </a:spcBef>
              <a:spcAft>
                <a:spcPct val="0"/>
              </a:spcAft>
            </a:pPr>
            <a:r>
              <a:rPr kumimoji="0" lang="en-US" altLang="el-GR"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MSc in Data Science</a:t>
            </a:r>
            <a:endParaRPr kumimoji="0" lang="en-US" altLang="el-GR" sz="1100" b="0" i="0" u="none" strike="noStrike" cap="none" normalizeH="0" baseline="0" dirty="0" smtClean="0">
              <a:ln>
                <a:noFill/>
              </a:ln>
              <a:solidFill>
                <a:schemeClr val="tx1"/>
              </a:solidFill>
              <a:effectLst/>
              <a:ea typeface="Times New Roman" panose="02020603050405020304" pitchFamily="18" charset="0"/>
            </a:endParaRPr>
          </a:p>
          <a:p>
            <a:pPr lvl="0" algn="ctr" eaLnBrk="0" fontAlgn="base" hangingPunct="0">
              <a:spcBef>
                <a:spcPct val="0"/>
              </a:spcBef>
              <a:spcAft>
                <a:spcPct val="0"/>
              </a:spcAft>
            </a:pPr>
            <a:endParaRPr kumimoji="0" lang="en-US" altLang="el-GR"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lvl="0" algn="ctr" eaLnBrk="0" fontAlgn="base" hangingPunct="0">
              <a:spcBef>
                <a:spcPct val="0"/>
              </a:spcBef>
              <a:spcAft>
                <a:spcPct val="0"/>
              </a:spcAft>
            </a:pPr>
            <a:r>
              <a:rPr kumimoji="0" lang="en-US" altLang="el-GR"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Statistics for Big Data </a:t>
            </a:r>
            <a:endParaRPr kumimoji="0" lang="en-US" altLang="el-GR" sz="1100" b="0" i="0" u="none" strike="noStrike" cap="none" normalizeH="0" baseline="0" dirty="0" smtClean="0">
              <a:ln>
                <a:noFill/>
              </a:ln>
              <a:solidFill>
                <a:schemeClr val="tx1"/>
              </a:solidFill>
              <a:effectLst/>
              <a:ea typeface="Times New Roman" panose="02020603050405020304" pitchFamily="18" charset="0"/>
            </a:endParaRPr>
          </a:p>
          <a:p>
            <a:pPr lvl="0" algn="ctr" eaLnBrk="0" fontAlgn="base" hangingPunct="0">
              <a:spcBef>
                <a:spcPct val="0"/>
              </a:spcBef>
              <a:spcAft>
                <a:spcPct val="0"/>
              </a:spcAft>
            </a:pPr>
            <a:endParaRPr kumimoji="0" lang="en-US" altLang="el-GR"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lvl="0" algn="ctr" eaLnBrk="0" fontAlgn="base" hangingPunct="0">
              <a:spcBef>
                <a:spcPct val="0"/>
              </a:spcBef>
              <a:spcAft>
                <a:spcPct val="0"/>
              </a:spcAft>
            </a:pPr>
            <a:r>
              <a:rPr kumimoji="0" lang="en-US" altLang="el-GR"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Final Project – </a:t>
            </a:r>
            <a:r>
              <a:rPr kumimoji="0" lang="en-US" altLang="el-GR"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Supervised PCA</a:t>
            </a:r>
            <a:endParaRPr kumimoji="0" lang="en-US" altLang="el-GR" sz="16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l-G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0844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6457" y="1492020"/>
            <a:ext cx="4811486" cy="4505196"/>
          </a:xfrm>
        </p:spPr>
        <p:txBody>
          <a:bodyPr>
            <a:normAutofit/>
          </a:bodyPr>
          <a:lstStyle/>
          <a:p>
            <a:pPr marL="457200" lvl="1" indent="0">
              <a:lnSpc>
                <a:spcPct val="80000"/>
              </a:lnSpc>
              <a:buNone/>
            </a:pPr>
            <a:endParaRPr lang="el-GR" sz="1800" dirty="0">
              <a:latin typeface="Calibri" panose="020F0502020204030204" pitchFamily="34" charset="0"/>
              <a:cs typeface="Calibri" panose="020F0502020204030204" pitchFamily="34" charset="0"/>
            </a:endParaRPr>
          </a:p>
          <a:p>
            <a:pPr>
              <a:lnSpc>
                <a:spcPct val="80000"/>
              </a:lnSpc>
            </a:pPr>
            <a:endParaRPr lang="el-GR" sz="16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Conclusion</a:t>
            </a:r>
            <a:r>
              <a:rPr lang="el-GR" sz="2700" b="1" dirty="0"/>
              <a:t/>
            </a:r>
            <a:br>
              <a:rPr lang="el-GR" sz="2700" b="1" dirty="0"/>
            </a:br>
            <a:endParaRPr lang="el-GR" sz="2700" b="1" dirty="0"/>
          </a:p>
        </p:txBody>
      </p:sp>
      <p:grpSp>
        <p:nvGrpSpPr>
          <p:cNvPr id="8" name="Group 7"/>
          <p:cNvGrpSpPr/>
          <p:nvPr/>
        </p:nvGrpSpPr>
        <p:grpSpPr>
          <a:xfrm>
            <a:off x="1458684" y="6411285"/>
            <a:ext cx="10570030" cy="458561"/>
            <a:chOff x="2710542" y="6333584"/>
            <a:chExt cx="7347860" cy="458561"/>
          </a:xfrm>
        </p:grpSpPr>
        <p:pic>
          <p:nvPicPr>
            <p:cNvPr id="9"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sp>
        <p:nvSpPr>
          <p:cNvPr id="12" name="Content Placeholder 2"/>
          <p:cNvSpPr txBox="1">
            <a:spLocks/>
          </p:cNvSpPr>
          <p:nvPr/>
        </p:nvSpPr>
        <p:spPr>
          <a:xfrm>
            <a:off x="2939143" y="1950033"/>
            <a:ext cx="6259285" cy="1925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sz="1600" dirty="0" smtClean="0">
                <a:latin typeface="Calibri" panose="020F0502020204030204" pitchFamily="34" charset="0"/>
                <a:cs typeface="Calibri" panose="020F0502020204030204" pitchFamily="34" charset="0"/>
              </a:rPr>
              <a:t>Throughout the analysis we observed a large variability in our final gene selection each time we were tweaking with the thresholds of the SPCA or by changing the pre-processing dataset.</a:t>
            </a:r>
          </a:p>
          <a:p>
            <a:pPr>
              <a:lnSpc>
                <a:spcPct val="80000"/>
              </a:lnSpc>
            </a:pPr>
            <a:r>
              <a:rPr lang="en-US" sz="1600" dirty="0" smtClean="0">
                <a:latin typeface="Calibri" panose="020F0502020204030204" pitchFamily="34" charset="0"/>
                <a:cs typeface="Calibri" panose="020F0502020204030204" pitchFamily="34" charset="0"/>
              </a:rPr>
              <a:t>Generally, SPCA is a compelling tool to use due to its simplicity but we did not manage to get a stable solution when using it.</a:t>
            </a:r>
          </a:p>
          <a:p>
            <a:pPr>
              <a:lnSpc>
                <a:spcPct val="80000"/>
              </a:lnSpc>
            </a:pPr>
            <a:r>
              <a:rPr lang="en-US" sz="1600" dirty="0" smtClean="0">
                <a:latin typeface="Calibri" panose="020F0502020204030204" pitchFamily="34" charset="0"/>
                <a:cs typeface="Calibri" panose="020F0502020204030204" pitchFamily="34" charset="0"/>
              </a:rPr>
              <a:t>This may stem from the fact that the number of observations is very small (only 75 patients) comparing to the features (25.000 genes).</a:t>
            </a:r>
          </a:p>
          <a:p>
            <a:pPr marL="0" indent="0">
              <a:lnSpc>
                <a:spcPct val="80000"/>
              </a:lnSpc>
              <a:buNone/>
            </a:pPr>
            <a:endParaRPr lang="el-GR" dirty="0" smtClean="0">
              <a:latin typeface="Calibri" panose="020F0502020204030204" pitchFamily="34" charset="0"/>
              <a:cs typeface="Calibri" panose="020F0502020204030204" pitchFamily="34" charset="0"/>
            </a:endParaRPr>
          </a:p>
          <a:p>
            <a:pPr marL="457200" lvl="1" indent="0">
              <a:lnSpc>
                <a:spcPct val="80000"/>
              </a:lnSpc>
              <a:buFont typeface="Wingdings 3" charset="2"/>
              <a:buNone/>
            </a:pPr>
            <a:endParaRPr lang="el-GR" sz="1800" dirty="0" smtClean="0">
              <a:latin typeface="Calibri" panose="020F0502020204030204" pitchFamily="34" charset="0"/>
              <a:cs typeface="Calibri" panose="020F0502020204030204" pitchFamily="34" charset="0"/>
            </a:endParaRPr>
          </a:p>
          <a:p>
            <a:pPr>
              <a:lnSpc>
                <a:spcPct val="80000"/>
              </a:lnSpc>
            </a:pPr>
            <a:endParaRPr lang="el-G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7959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a:t>Introduction</a:t>
            </a:r>
            <a:r>
              <a:rPr lang="el-GR" sz="3200" dirty="0"/>
              <a:t/>
            </a:r>
            <a:br>
              <a:rPr lang="el-GR" sz="3200" dirty="0"/>
            </a:br>
            <a:endParaRPr lang="el-GR" sz="3200" dirty="0"/>
          </a:p>
        </p:txBody>
      </p:sp>
      <p:sp>
        <p:nvSpPr>
          <p:cNvPr id="3" name="Content Placeholder 2"/>
          <p:cNvSpPr>
            <a:spLocks noGrp="1"/>
          </p:cNvSpPr>
          <p:nvPr>
            <p:ph idx="1"/>
          </p:nvPr>
        </p:nvSpPr>
        <p:spPr>
          <a:xfrm>
            <a:off x="2404154" y="2362201"/>
            <a:ext cx="4290559" cy="3744965"/>
          </a:xfrm>
        </p:spPr>
        <p:txBody>
          <a:bodyPr>
            <a:normAutofit fontScale="92500" lnSpcReduction="10000"/>
          </a:bodyPr>
          <a:lstStyle/>
          <a:p>
            <a:r>
              <a:rPr lang="en-US" dirty="0">
                <a:latin typeface="Calibri" panose="020F0502020204030204" pitchFamily="34" charset="0"/>
                <a:cs typeface="Calibri" panose="020F0502020204030204" pitchFamily="34" charset="0"/>
              </a:rPr>
              <a:t>Classification of breast cancer patients into different risk classes is very important in clinical applications. The cause of breast cancer is not common to every patient. It is estimated to be highly correlated with a combination of gene expression data. </a:t>
            </a:r>
            <a:endParaRPr lang="el-GR"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From the biological aspect, only a small portion of genes contributes to the patients’ survival. A substantial </a:t>
            </a:r>
            <a:r>
              <a:rPr lang="en-US" dirty="0">
                <a:latin typeface="Calibri" panose="020F0502020204030204" pitchFamily="34" charset="0"/>
                <a:cs typeface="Calibri" panose="020F0502020204030204" pitchFamily="34" charset="0"/>
              </a:rPr>
              <a:t>challenge is to </a:t>
            </a:r>
            <a:r>
              <a:rPr lang="en-US" dirty="0">
                <a:latin typeface="Calibri" panose="020F0502020204030204" pitchFamily="34" charset="0"/>
                <a:cs typeface="Calibri" panose="020F0502020204030204" pitchFamily="34" charset="0"/>
              </a:rPr>
              <a:t>select the most significant of them, as these may depend on each other. </a:t>
            </a:r>
            <a:r>
              <a:rPr lang="en-US" dirty="0">
                <a:latin typeface="Calibri" panose="020F0502020204030204" pitchFamily="34" charset="0"/>
                <a:cs typeface="Calibri" panose="020F0502020204030204" pitchFamily="34" charset="0"/>
              </a:rPr>
              <a:t>Because of the large number of genes, it is easy to find genes that are significant for </a:t>
            </a:r>
            <a:r>
              <a:rPr lang="en-US" dirty="0">
                <a:latin typeface="Calibri" panose="020F0502020204030204" pitchFamily="34" charset="0"/>
                <a:cs typeface="Calibri" panose="020F0502020204030204" pitchFamily="34" charset="0"/>
              </a:rPr>
              <a:t>a specific </a:t>
            </a:r>
            <a:r>
              <a:rPr lang="en-US" dirty="0">
                <a:latin typeface="Calibri" panose="020F0502020204030204" pitchFamily="34" charset="0"/>
                <a:cs typeface="Calibri" panose="020F0502020204030204" pitchFamily="34" charset="0"/>
              </a:rPr>
              <a:t>sample of patients, but not significant for others, leading to misleading rules</a:t>
            </a:r>
            <a:r>
              <a:rPr lang="en-US" dirty="0" smtClean="0">
                <a:latin typeface="Calibri" panose="020F0502020204030204" pitchFamily="34" charset="0"/>
                <a:cs typeface="Calibri" panose="020F0502020204030204" pitchFamily="34" charset="0"/>
              </a:rPr>
              <a:t>.</a:t>
            </a:r>
            <a:endParaRPr lang="el-GR"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941" y="2362201"/>
            <a:ext cx="3729696" cy="2819400"/>
          </a:xfrm>
          <a:prstGeom prst="rect">
            <a:avLst/>
          </a:prstGeom>
        </p:spPr>
      </p:pic>
      <p:grpSp>
        <p:nvGrpSpPr>
          <p:cNvPr id="8" name="Group 7"/>
          <p:cNvGrpSpPr/>
          <p:nvPr/>
        </p:nvGrpSpPr>
        <p:grpSpPr>
          <a:xfrm>
            <a:off x="1458684" y="6411285"/>
            <a:ext cx="10570030" cy="458561"/>
            <a:chOff x="2710542" y="6333584"/>
            <a:chExt cx="7347860" cy="458561"/>
          </a:xfrm>
        </p:grpSpPr>
        <p:pic>
          <p:nvPicPr>
            <p:cNvPr id="6" name="Picture 1" descr="/var/folders/cy/d0sn4x090yldvgpyd29ycyk00000gn/T/com.microsoft.Word/WebArchiveCopyPasteTempFiles/eclass_aueb_logo.pn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spTree>
    <p:extLst>
      <p:ext uri="{BB962C8B-B14F-4D97-AF65-F5344CB8AC3E}">
        <p14:creationId xmlns:p14="http://schemas.microsoft.com/office/powerpoint/2010/main" val="4122082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6297" y="1948541"/>
            <a:ext cx="7545389" cy="2862943"/>
          </a:xfrm>
        </p:spPr>
        <p:txBody>
          <a:bodyPr>
            <a:normAutofit lnSpcReduction="10000"/>
          </a:bodyPr>
          <a:lstStyle/>
          <a:p>
            <a:r>
              <a:rPr lang="en-US" sz="1700" dirty="0">
                <a:latin typeface="Calibri" panose="020F0502020204030204" pitchFamily="34" charset="0"/>
                <a:cs typeface="Calibri" panose="020F0502020204030204" pitchFamily="34" charset="0"/>
              </a:rPr>
              <a:t>In this project, we are dealing with data referring to 78 patients and part of their gene profile, around </a:t>
            </a:r>
            <a:r>
              <a:rPr lang="en-US" sz="1700" dirty="0" smtClean="0">
                <a:latin typeface="Calibri" panose="020F0502020204030204" pitchFamily="34" charset="0"/>
                <a:cs typeface="Calibri" panose="020F0502020204030204" pitchFamily="34" charset="0"/>
              </a:rPr>
              <a:t>25.000 genes.</a:t>
            </a:r>
          </a:p>
          <a:p>
            <a:pPr marL="0" indent="0">
              <a:buNone/>
            </a:pPr>
            <a:endParaRPr lang="en-US" sz="1700" dirty="0" smtClean="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The outcome </a:t>
            </a:r>
            <a:r>
              <a:rPr lang="en-US" sz="1700" dirty="0" smtClean="0">
                <a:latin typeface="Calibri" panose="020F0502020204030204" pitchFamily="34" charset="0"/>
                <a:cs typeface="Calibri" panose="020F0502020204030204" pitchFamily="34" charset="0"/>
              </a:rPr>
              <a:t>was </a:t>
            </a:r>
            <a:r>
              <a:rPr lang="en-US" sz="1700" dirty="0">
                <a:latin typeface="Calibri" panose="020F0502020204030204" pitchFamily="34" charset="0"/>
                <a:cs typeface="Calibri" panose="020F0502020204030204" pitchFamily="34" charset="0"/>
              </a:rPr>
              <a:t>survival time measured in months and ranging from 3 months to </a:t>
            </a:r>
            <a:r>
              <a:rPr lang="en-US" sz="1700" dirty="0" smtClean="0">
                <a:latin typeface="Calibri" panose="020F0502020204030204" pitchFamily="34" charset="0"/>
                <a:cs typeface="Calibri" panose="020F0502020204030204" pitchFamily="34" charset="0"/>
              </a:rPr>
              <a:t>13,4 </a:t>
            </a:r>
            <a:r>
              <a:rPr lang="en-US" sz="1700" dirty="0">
                <a:latin typeface="Calibri" panose="020F0502020204030204" pitchFamily="34" charset="0"/>
                <a:cs typeface="Calibri" panose="020F0502020204030204" pitchFamily="34" charset="0"/>
              </a:rPr>
              <a:t>years.</a:t>
            </a:r>
            <a:r>
              <a:rPr lang="en-US" sz="1700" dirty="0">
                <a:latin typeface="Calibri" panose="020F0502020204030204" pitchFamily="34" charset="0"/>
                <a:cs typeface="Calibri" panose="020F0502020204030204" pitchFamily="34" charset="0"/>
              </a:rPr>
              <a:t> </a:t>
            </a:r>
            <a:endParaRPr lang="en-US" sz="1700" dirty="0" smtClean="0">
              <a:latin typeface="Calibri" panose="020F0502020204030204" pitchFamily="34" charset="0"/>
              <a:cs typeface="Calibri" panose="020F0502020204030204" pitchFamily="34" charset="0"/>
            </a:endParaRPr>
          </a:p>
          <a:p>
            <a:pPr marL="0" indent="0">
              <a:buNone/>
            </a:pPr>
            <a:endParaRPr lang="en-US" sz="1700" dirty="0" smtClean="0">
              <a:latin typeface="Calibri" panose="020F0502020204030204" pitchFamily="34" charset="0"/>
              <a:cs typeface="Calibri" panose="020F0502020204030204" pitchFamily="34" charset="0"/>
            </a:endParaRPr>
          </a:p>
          <a:p>
            <a:r>
              <a:rPr lang="en-US" sz="1700" dirty="0" smtClean="0">
                <a:latin typeface="Calibri" panose="020F0502020204030204" pitchFamily="34" charset="0"/>
                <a:cs typeface="Calibri" panose="020F0502020204030204" pitchFamily="34" charset="0"/>
              </a:rPr>
              <a:t>Due to the fact that the number of genes is significantly larger than the number of observations data pre-processing for dimensionality reduction is essential in our analysis.</a:t>
            </a:r>
            <a:endParaRPr lang="el-GR" sz="17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Analyzing our Data</a:t>
            </a:r>
            <a:r>
              <a:rPr lang="el-GR" sz="3200" dirty="0"/>
              <a:t/>
            </a:r>
            <a:br>
              <a:rPr lang="el-GR" sz="3200" dirty="0"/>
            </a:br>
            <a:endParaRPr lang="el-GR" sz="3200" dirty="0"/>
          </a:p>
        </p:txBody>
      </p:sp>
      <p:grpSp>
        <p:nvGrpSpPr>
          <p:cNvPr id="6" name="Group 5"/>
          <p:cNvGrpSpPr/>
          <p:nvPr/>
        </p:nvGrpSpPr>
        <p:grpSpPr>
          <a:xfrm>
            <a:off x="1458684" y="6411285"/>
            <a:ext cx="10570030" cy="458561"/>
            <a:chOff x="2710542" y="6333584"/>
            <a:chExt cx="7347860" cy="458561"/>
          </a:xfrm>
        </p:grpSpPr>
        <p:pic>
          <p:nvPicPr>
            <p:cNvPr id="7"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spTree>
    <p:extLst>
      <p:ext uri="{BB962C8B-B14F-4D97-AF65-F5344CB8AC3E}">
        <p14:creationId xmlns:p14="http://schemas.microsoft.com/office/powerpoint/2010/main" val="1360416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2731" y="1883567"/>
            <a:ext cx="6315303" cy="3722915"/>
          </a:xfrm>
        </p:spPr>
        <p:txBody>
          <a:bodyPr>
            <a:normAutofit/>
          </a:bodyPr>
          <a:lstStyle/>
          <a:p>
            <a:r>
              <a:rPr lang="en-US" sz="1700" dirty="0">
                <a:latin typeface="Calibri" panose="020F0502020204030204" pitchFamily="34" charset="0"/>
                <a:cs typeface="Calibri" panose="020F0502020204030204" pitchFamily="34" charset="0"/>
              </a:rPr>
              <a:t>For all our patients missing information was observed regarding a certain amount of genes. </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The </a:t>
            </a:r>
            <a:r>
              <a:rPr lang="en-US" sz="1700" dirty="0">
                <a:latin typeface="Calibri" panose="020F0502020204030204" pitchFamily="34" charset="0"/>
                <a:cs typeface="Calibri" panose="020F0502020204030204" pitchFamily="34" charset="0"/>
              </a:rPr>
              <a:t>average amount of missing data per patient was around 300 </a:t>
            </a:r>
            <a:r>
              <a:rPr lang="en-US" sz="1700" dirty="0" smtClean="0">
                <a:latin typeface="Calibri" panose="020F0502020204030204" pitchFamily="34" charset="0"/>
                <a:cs typeface="Calibri" panose="020F0502020204030204" pitchFamily="34" charset="0"/>
              </a:rPr>
              <a:t>genes.</a:t>
            </a:r>
          </a:p>
          <a:p>
            <a:pPr lvl="1"/>
            <a:r>
              <a:rPr lang="en-US" sz="1500" dirty="0" smtClean="0">
                <a:latin typeface="Calibri" panose="020F0502020204030204" pitchFamily="34" charset="0"/>
                <a:cs typeface="Calibri" panose="020F0502020204030204" pitchFamily="34" charset="0"/>
              </a:rPr>
              <a:t>Two exceptional cases with 3.000 and 10.000 missing values each.</a:t>
            </a:r>
          </a:p>
          <a:p>
            <a:pPr lvl="1"/>
            <a:r>
              <a:rPr lang="en-US" sz="1500" dirty="0">
                <a:latin typeface="Calibri" panose="020F0502020204030204" pitchFamily="34" charset="0"/>
                <a:cs typeface="Calibri" panose="020F0502020204030204" pitchFamily="34" charset="0"/>
              </a:rPr>
              <a:t>To proceed with our analysis the patient with the </a:t>
            </a:r>
            <a:r>
              <a:rPr lang="en-US" sz="1500" dirty="0" smtClean="0">
                <a:latin typeface="Calibri" panose="020F0502020204030204" pitchFamily="34" charset="0"/>
                <a:cs typeface="Calibri" panose="020F0502020204030204" pitchFamily="34" charset="0"/>
              </a:rPr>
              <a:t>10.000 </a:t>
            </a:r>
            <a:r>
              <a:rPr lang="en-US" sz="1500" dirty="0">
                <a:latin typeface="Calibri" panose="020F0502020204030204" pitchFamily="34" charset="0"/>
                <a:cs typeface="Calibri" panose="020F0502020204030204" pitchFamily="34" charset="0"/>
              </a:rPr>
              <a:t>missing observations was removed from the dataset and the rest were filled using the imputation process.</a:t>
            </a:r>
            <a:endParaRPr lang="el-GR" sz="15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Throughout the dataset 293 genes were observed that had no information across the patients, those genes were removed from the dataset.</a:t>
            </a:r>
            <a:endParaRPr lang="el-GR" sz="1700" dirty="0">
              <a:latin typeface="Calibri" panose="020F0502020204030204" pitchFamily="34" charset="0"/>
              <a:cs typeface="Calibri" panose="020F0502020204030204" pitchFamily="34" charset="0"/>
            </a:endParaRPr>
          </a:p>
          <a:p>
            <a:endParaRPr lang="en-US" sz="17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Dimensionality Reduction – Missing Values</a:t>
            </a:r>
            <a:r>
              <a:rPr lang="el-GR" sz="3200" dirty="0"/>
              <a:t/>
            </a:r>
            <a:br>
              <a:rPr lang="el-GR" sz="3200" dirty="0"/>
            </a:br>
            <a:endParaRPr lang="el-GR" sz="3200" dirty="0"/>
          </a:p>
        </p:txBody>
      </p:sp>
      <p:grpSp>
        <p:nvGrpSpPr>
          <p:cNvPr id="8" name="Group 7"/>
          <p:cNvGrpSpPr/>
          <p:nvPr/>
        </p:nvGrpSpPr>
        <p:grpSpPr>
          <a:xfrm>
            <a:off x="1458684" y="6411285"/>
            <a:ext cx="10570030" cy="458561"/>
            <a:chOff x="2710542" y="6333584"/>
            <a:chExt cx="7347860" cy="458561"/>
          </a:xfrm>
        </p:grpSpPr>
        <p:pic>
          <p:nvPicPr>
            <p:cNvPr id="9"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spTree>
    <p:extLst>
      <p:ext uri="{BB962C8B-B14F-4D97-AF65-F5344CB8AC3E}">
        <p14:creationId xmlns:p14="http://schemas.microsoft.com/office/powerpoint/2010/main" val="3669223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2731" y="1818251"/>
            <a:ext cx="6315303" cy="3722915"/>
          </a:xfrm>
        </p:spPr>
        <p:txBody>
          <a:bodyPr>
            <a:normAutofit/>
          </a:bodyPr>
          <a:lstStyle/>
          <a:p>
            <a:r>
              <a:rPr lang="en-US" sz="1700" dirty="0">
                <a:latin typeface="Calibri" panose="020F0502020204030204" pitchFamily="34" charset="0"/>
                <a:cs typeface="Calibri" panose="020F0502020204030204" pitchFamily="34" charset="0"/>
              </a:rPr>
              <a:t>Spearman </a:t>
            </a:r>
            <a:r>
              <a:rPr lang="en-US" sz="1700" dirty="0" smtClean="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correlation test was used to keep the genes that are the most correlated with the months of survival. </a:t>
            </a:r>
            <a:endParaRPr lang="en-US" sz="1700" dirty="0" smtClean="0">
              <a:latin typeface="Calibri" panose="020F0502020204030204" pitchFamily="34" charset="0"/>
              <a:cs typeface="Calibri" panose="020F0502020204030204" pitchFamily="34" charset="0"/>
            </a:endParaRPr>
          </a:p>
          <a:p>
            <a:pPr lvl="1"/>
            <a:r>
              <a:rPr lang="en-US" sz="1500" dirty="0">
                <a:latin typeface="Calibri" panose="020F0502020204030204" pitchFamily="34" charset="0"/>
                <a:cs typeface="Calibri" panose="020F0502020204030204" pitchFamily="34" charset="0"/>
              </a:rPr>
              <a:t>N</a:t>
            </a:r>
            <a:r>
              <a:rPr lang="en-US" sz="1500" dirty="0" smtClean="0">
                <a:latin typeface="Calibri" panose="020F0502020204030204" pitchFamily="34" charset="0"/>
                <a:cs typeface="Calibri" panose="020F0502020204030204" pitchFamily="34" charset="0"/>
              </a:rPr>
              <a:t>on-parametric </a:t>
            </a:r>
            <a:r>
              <a:rPr lang="en-US" sz="1500" dirty="0">
                <a:latin typeface="Calibri" panose="020F0502020204030204" pitchFamily="34" charset="0"/>
                <a:cs typeface="Calibri" panose="020F0502020204030204" pitchFamily="34" charset="0"/>
              </a:rPr>
              <a:t>type of test for correlation between a categorical and continuous variables </a:t>
            </a:r>
            <a:r>
              <a:rPr lang="en-US" sz="1500" dirty="0" smtClean="0">
                <a:latin typeface="Calibri" panose="020F0502020204030204" pitchFamily="34" charset="0"/>
                <a:cs typeface="Calibri" panose="020F0502020204030204" pitchFamily="34" charset="0"/>
              </a:rPr>
              <a:t>which </a:t>
            </a:r>
            <a:r>
              <a:rPr lang="en-US" sz="1500" dirty="0">
                <a:latin typeface="Calibri" panose="020F0502020204030204" pitchFamily="34" charset="0"/>
                <a:cs typeface="Calibri" panose="020F0502020204030204" pitchFamily="34" charset="0"/>
              </a:rPr>
              <a:t>is more lenient regarding the model’s </a:t>
            </a:r>
            <a:r>
              <a:rPr lang="en-US" sz="1500" dirty="0" smtClean="0">
                <a:latin typeface="Calibri" panose="020F0502020204030204" pitchFamily="34" charset="0"/>
                <a:cs typeface="Calibri" panose="020F0502020204030204" pitchFamily="34" charset="0"/>
              </a:rPr>
              <a:t>assumptions.</a:t>
            </a:r>
          </a:p>
          <a:p>
            <a:r>
              <a:rPr lang="en-US" sz="1700" dirty="0">
                <a:latin typeface="Calibri" panose="020F0502020204030204" pitchFamily="34" charset="0"/>
                <a:cs typeface="Calibri" panose="020F0502020204030204" pitchFamily="34" charset="0"/>
              </a:rPr>
              <a:t>Two different approaches were tested for the pre-filtering</a:t>
            </a:r>
            <a:r>
              <a:rPr lang="en-US" sz="1700" dirty="0" smtClean="0">
                <a:latin typeface="Calibri" panose="020F0502020204030204" pitchFamily="34" charset="0"/>
                <a:cs typeface="Calibri" panose="020F0502020204030204" pitchFamily="34" charset="0"/>
              </a:rPr>
              <a:t>.</a:t>
            </a:r>
          </a:p>
          <a:p>
            <a:pPr lvl="1"/>
            <a:r>
              <a:rPr lang="en-US" sz="1500" dirty="0" smtClean="0">
                <a:latin typeface="Calibri" panose="020F0502020204030204" pitchFamily="34" charset="0"/>
                <a:cs typeface="Calibri" panose="020F0502020204030204" pitchFamily="34" charset="0"/>
              </a:rPr>
              <a:t>Step 1 Correlation: </a:t>
            </a:r>
            <a:r>
              <a:rPr lang="en-US" sz="1500" dirty="0">
                <a:latin typeface="Calibri" panose="020F0502020204030204" pitchFamily="34" charset="0"/>
                <a:cs typeface="Calibri" panose="020F0502020204030204" pitchFamily="34" charset="0"/>
              </a:rPr>
              <a:t>run a correlation test one time and keep only the coefficients that were above a 5% significance level </a:t>
            </a:r>
            <a:endParaRPr lang="en-US" sz="1500" dirty="0" smtClean="0">
              <a:latin typeface="Calibri" panose="020F0502020204030204" pitchFamily="34" charset="0"/>
              <a:cs typeface="Calibri" panose="020F0502020204030204" pitchFamily="34" charset="0"/>
            </a:endParaRPr>
          </a:p>
          <a:p>
            <a:pPr lvl="1"/>
            <a:r>
              <a:rPr lang="en-US" sz="1500" dirty="0">
                <a:latin typeface="Calibri" panose="020F0502020204030204" pitchFamily="34" charset="0"/>
                <a:cs typeface="Calibri" panose="020F0502020204030204" pitchFamily="34" charset="0"/>
              </a:rPr>
              <a:t>Step 2 Correlation: </a:t>
            </a:r>
            <a:r>
              <a:rPr lang="en-US" sz="1500" dirty="0">
                <a:latin typeface="Calibri" panose="020F0502020204030204" pitchFamily="34" charset="0"/>
                <a:cs typeface="Calibri" panose="020F0502020204030204" pitchFamily="34" charset="0"/>
              </a:rPr>
              <a:t>split the data randomly in two halves and check significance in every sample (i.e. </a:t>
            </a:r>
            <a:r>
              <a:rPr lang="en-US" sz="1500" dirty="0">
                <a:latin typeface="Calibri" panose="020F0502020204030204" pitchFamily="34" charset="0"/>
                <a:cs typeface="Calibri" panose="020F0502020204030204" pitchFamily="34" charset="0"/>
              </a:rPr>
              <a:t>for each gene test twice) at significance level of 5% </a:t>
            </a:r>
            <a:r>
              <a:rPr lang="en-US" sz="1500" dirty="0">
                <a:latin typeface="Calibri" panose="020F0502020204030204" pitchFamily="34" charset="0"/>
                <a:cs typeface="Calibri" panose="020F0502020204030204" pitchFamily="34" charset="0"/>
              </a:rPr>
              <a:t>and choose </a:t>
            </a:r>
            <a:r>
              <a:rPr lang="en-US" sz="1500" dirty="0">
                <a:latin typeface="Calibri" panose="020F0502020204030204" pitchFamily="34" charset="0"/>
                <a:cs typeface="Calibri" panose="020F0502020204030204" pitchFamily="34" charset="0"/>
              </a:rPr>
              <a:t>the genes that are significant in both </a:t>
            </a:r>
            <a:r>
              <a:rPr lang="en-US" sz="1500" dirty="0">
                <a:latin typeface="Calibri" panose="020F0502020204030204" pitchFamily="34" charset="0"/>
                <a:cs typeface="Calibri" panose="020F0502020204030204" pitchFamily="34" charset="0"/>
              </a:rPr>
              <a:t>tests</a:t>
            </a:r>
            <a:r>
              <a:rPr lang="en-US" sz="1500" dirty="0" smtClean="0">
                <a:latin typeface="Calibri" panose="020F0502020204030204" pitchFamily="34" charset="0"/>
                <a:cs typeface="Calibri" panose="020F0502020204030204" pitchFamily="34" charset="0"/>
              </a:rPr>
              <a:t>.</a:t>
            </a:r>
            <a:r>
              <a:rPr lang="en-US" dirty="0"/>
              <a:t> </a:t>
            </a:r>
            <a:endParaRPr lang="el-GR" dirty="0"/>
          </a:p>
          <a:p>
            <a:pPr lvl="1"/>
            <a:endParaRPr lang="en-US" sz="15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Dimensionality Reduction – Correlation Filtering</a:t>
            </a:r>
            <a:r>
              <a:rPr lang="el-GR" sz="3200" dirty="0"/>
              <a:t/>
            </a:r>
            <a:br>
              <a:rPr lang="el-GR" sz="3200" dirty="0"/>
            </a:br>
            <a:endParaRPr lang="el-GR" sz="3200" dirty="0"/>
          </a:p>
        </p:txBody>
      </p:sp>
      <p:grpSp>
        <p:nvGrpSpPr>
          <p:cNvPr id="8" name="Group 7"/>
          <p:cNvGrpSpPr/>
          <p:nvPr/>
        </p:nvGrpSpPr>
        <p:grpSpPr>
          <a:xfrm>
            <a:off x="1458684" y="6411285"/>
            <a:ext cx="10570030" cy="458561"/>
            <a:chOff x="2710542" y="6333584"/>
            <a:chExt cx="7347860" cy="458561"/>
          </a:xfrm>
        </p:grpSpPr>
        <p:pic>
          <p:nvPicPr>
            <p:cNvPr id="9"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3265174980"/>
              </p:ext>
            </p:extLst>
          </p:nvPr>
        </p:nvGraphicFramePr>
        <p:xfrm>
          <a:off x="3277099" y="5627186"/>
          <a:ext cx="5601970" cy="598714"/>
        </p:xfrm>
        <a:graphic>
          <a:graphicData uri="http://schemas.openxmlformats.org/drawingml/2006/table">
            <a:tbl>
              <a:tblPr firstRow="1" firstCol="1" bandRow="1">
                <a:tableStyleId>{5C22544A-7EE6-4342-B048-85BDC9FD1C3A}</a:tableStyleId>
              </a:tblPr>
              <a:tblGrid>
                <a:gridCol w="2361701"/>
                <a:gridCol w="1372734"/>
                <a:gridCol w="1867535"/>
              </a:tblGrid>
              <a:tr h="0">
                <a:tc>
                  <a:txBody>
                    <a:bodyPr/>
                    <a:lstStyle/>
                    <a:p>
                      <a:pPr algn="ctr">
                        <a:spcAft>
                          <a:spcPts val="0"/>
                        </a:spcAft>
                      </a:pPr>
                      <a:r>
                        <a:rPr lang="en-US" sz="1100" dirty="0">
                          <a:effectLst/>
                        </a:rPr>
                        <a:t> </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100" dirty="0" smtClean="0">
                          <a:effectLst/>
                        </a:rPr>
                        <a:t>Step 1 Correlation</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100" dirty="0" smtClean="0">
                          <a:effectLst/>
                        </a:rPr>
                        <a:t>Step 2 Correlation</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434">
                <a:tc>
                  <a:txBody>
                    <a:bodyPr/>
                    <a:lstStyle/>
                    <a:p>
                      <a:pPr>
                        <a:spcAft>
                          <a:spcPts val="0"/>
                        </a:spcAft>
                      </a:pPr>
                      <a:r>
                        <a:rPr lang="en-US" sz="1100" dirty="0">
                          <a:effectLst/>
                        </a:rPr>
                        <a:t>Threshold</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100" dirty="0">
                          <a:effectLst/>
                        </a:rPr>
                        <a:t>0.05</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100" dirty="0">
                          <a:effectLst/>
                        </a:rPr>
                        <a:t>0.05</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spcAft>
                          <a:spcPts val="0"/>
                        </a:spcAft>
                      </a:pPr>
                      <a:r>
                        <a:rPr lang="en-US" sz="1100">
                          <a:effectLst/>
                        </a:rPr>
                        <a:t>Number of Remaining Genes</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100" dirty="0">
                          <a:effectLst/>
                        </a:rPr>
                        <a:t>3456</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100" dirty="0">
                          <a:effectLst/>
                        </a:rPr>
                        <a:t>897</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4"/>
          <p:cNvSpPr/>
          <p:nvPr/>
        </p:nvSpPr>
        <p:spPr>
          <a:xfrm>
            <a:off x="8720164" y="5481164"/>
            <a:ext cx="2764265" cy="819455"/>
          </a:xfrm>
          <a:prstGeom prst="rect">
            <a:avLst/>
          </a:prstGeom>
        </p:spPr>
        <p:txBody>
          <a:bodyPr wrap="square">
            <a:spAutoFit/>
          </a:bodyPr>
          <a:lstStyle/>
          <a:p>
            <a:pPr lvl="1" defTabSz="457200">
              <a:lnSpc>
                <a:spcPct val="150000"/>
              </a:lnSpc>
              <a:spcBef>
                <a:spcPts val="1000"/>
              </a:spcBef>
              <a:buClr>
                <a:schemeClr val="accent1"/>
              </a:buClr>
            </a:pPr>
            <a:r>
              <a:rPr lang="en-US" sz="1050" dirty="0" smtClean="0">
                <a:solidFill>
                  <a:schemeClr val="tx1">
                    <a:lumMod val="75000"/>
                    <a:lumOff val="25000"/>
                  </a:schemeClr>
                </a:solidFill>
                <a:latin typeface="Calibri" panose="020F0502020204030204" pitchFamily="34" charset="0"/>
                <a:cs typeface="Calibri" panose="020F0502020204030204" pitchFamily="34" charset="0"/>
              </a:rPr>
              <a:t>* Note </a:t>
            </a:r>
            <a:r>
              <a:rPr lang="en-US" sz="1050" dirty="0">
                <a:solidFill>
                  <a:schemeClr val="tx1">
                    <a:lumMod val="75000"/>
                    <a:lumOff val="25000"/>
                  </a:schemeClr>
                </a:solidFill>
                <a:latin typeface="Calibri" panose="020F0502020204030204" pitchFamily="34" charset="0"/>
                <a:cs typeface="Calibri" panose="020F0502020204030204" pitchFamily="34" charset="0"/>
              </a:rPr>
              <a:t>that from the 897 genes remaining after the </a:t>
            </a:r>
            <a:r>
              <a:rPr lang="en-US" sz="1050" dirty="0" smtClean="0">
                <a:solidFill>
                  <a:schemeClr val="tx1">
                    <a:lumMod val="75000"/>
                    <a:lumOff val="25000"/>
                  </a:schemeClr>
                </a:solidFill>
                <a:latin typeface="Calibri" panose="020F0502020204030204" pitchFamily="34" charset="0"/>
                <a:cs typeface="Calibri" panose="020F0502020204030204" pitchFamily="34" charset="0"/>
              </a:rPr>
              <a:t>Step 2 Correlation </a:t>
            </a:r>
            <a:r>
              <a:rPr lang="en-US" sz="1050" dirty="0">
                <a:solidFill>
                  <a:schemeClr val="tx1">
                    <a:lumMod val="75000"/>
                    <a:lumOff val="25000"/>
                  </a:schemeClr>
                </a:solidFill>
                <a:latin typeface="Calibri" panose="020F0502020204030204" pitchFamily="34" charset="0"/>
                <a:cs typeface="Calibri" panose="020F0502020204030204" pitchFamily="34" charset="0"/>
              </a:rPr>
              <a:t>the 821 are in the larger set of 3456.</a:t>
            </a:r>
            <a:endParaRPr lang="el-GR" sz="105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91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2731" y="1818251"/>
            <a:ext cx="6315303" cy="3722915"/>
          </a:xfrm>
        </p:spPr>
        <p:txBody>
          <a:bodyPr>
            <a:normAutofit/>
          </a:bodyPr>
          <a:lstStyle/>
          <a:p>
            <a:r>
              <a:rPr lang="en-US" sz="1700" dirty="0">
                <a:latin typeface="Calibri" panose="020F0502020204030204" pitchFamily="34" charset="0"/>
                <a:cs typeface="Calibri" panose="020F0502020204030204" pitchFamily="34" charset="0"/>
              </a:rPr>
              <a:t>In order to identify the genes that are correlated the most with the time of survival, we used the Supervised Principal Component Analysis.</a:t>
            </a:r>
            <a:endParaRPr lang="el-GR"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Supervised principal components is a generalization of principal components regression</a:t>
            </a:r>
            <a:r>
              <a:rPr lang="en-US" sz="1700" dirty="0" smtClean="0">
                <a:latin typeface="Calibri" panose="020F0502020204030204" pitchFamily="34" charset="0"/>
                <a:cs typeface="Calibri" panose="020F0502020204030204" pitchFamily="34" charset="0"/>
              </a:rPr>
              <a:t>.</a:t>
            </a:r>
          </a:p>
          <a:p>
            <a:pPr lvl="1"/>
            <a:r>
              <a:rPr lang="en-US" sz="1500" dirty="0">
                <a:latin typeface="Calibri" panose="020F0502020204030204" pitchFamily="34" charset="0"/>
                <a:cs typeface="Calibri" panose="020F0502020204030204" pitchFamily="34" charset="0"/>
              </a:rPr>
              <a:t>Compute (univariate) regression coefficients for each gene.</a:t>
            </a:r>
            <a:endParaRPr lang="el-GR" sz="1500" dirty="0">
              <a:latin typeface="Calibri" panose="020F0502020204030204" pitchFamily="34" charset="0"/>
              <a:cs typeface="Calibri" panose="020F0502020204030204" pitchFamily="34" charset="0"/>
            </a:endParaRPr>
          </a:p>
          <a:p>
            <a:pPr lvl="1"/>
            <a:r>
              <a:rPr lang="en-US" sz="1500" dirty="0">
                <a:latin typeface="Calibri" panose="020F0502020204030204" pitchFamily="34" charset="0"/>
                <a:cs typeface="Calibri" panose="020F0502020204030204" pitchFamily="34" charset="0"/>
              </a:rPr>
              <a:t>Form a reduced data matrix consisting of only those genes whose univariate coefficient exceeds a threshold theta in absolute value (theta is estimated by cross-validation)</a:t>
            </a:r>
            <a:endParaRPr lang="el-GR" sz="1500" dirty="0">
              <a:latin typeface="Calibri" panose="020F0502020204030204" pitchFamily="34" charset="0"/>
              <a:cs typeface="Calibri" panose="020F0502020204030204" pitchFamily="34" charset="0"/>
            </a:endParaRPr>
          </a:p>
          <a:p>
            <a:pPr lvl="1"/>
            <a:r>
              <a:rPr lang="en-US" sz="1500" dirty="0">
                <a:latin typeface="Calibri" panose="020F0502020204030204" pitchFamily="34" charset="0"/>
                <a:cs typeface="Calibri" panose="020F0502020204030204" pitchFamily="34" charset="0"/>
              </a:rPr>
              <a:t>Compute the first (or first few) principal components of the reduced data matrix</a:t>
            </a:r>
            <a:endParaRPr lang="el-GR" sz="1500" dirty="0">
              <a:latin typeface="Calibri" panose="020F0502020204030204" pitchFamily="34" charset="0"/>
              <a:cs typeface="Calibri" panose="020F0502020204030204" pitchFamily="34" charset="0"/>
            </a:endParaRPr>
          </a:p>
          <a:p>
            <a:pPr lvl="1"/>
            <a:r>
              <a:rPr lang="en-US" sz="1500" dirty="0">
                <a:latin typeface="Calibri" panose="020F0502020204030204" pitchFamily="34" charset="0"/>
                <a:cs typeface="Calibri" panose="020F0502020204030204" pitchFamily="34" charset="0"/>
              </a:rPr>
              <a:t>Keep the genes most correlated to the principal components.</a:t>
            </a:r>
            <a:endParaRPr lang="el-GR" sz="1500" dirty="0">
              <a:latin typeface="Calibri" panose="020F0502020204030204" pitchFamily="34" charset="0"/>
              <a:cs typeface="Calibri" panose="020F0502020204030204" pitchFamily="34" charset="0"/>
            </a:endParaRPr>
          </a:p>
          <a:p>
            <a:endParaRPr lang="en-US" sz="17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SPCA Analysis</a:t>
            </a:r>
            <a:r>
              <a:rPr lang="el-GR" sz="3200" dirty="0"/>
              <a:t/>
            </a:r>
            <a:br>
              <a:rPr lang="el-GR" sz="3200" dirty="0"/>
            </a:br>
            <a:endParaRPr lang="el-GR" sz="3200" dirty="0"/>
          </a:p>
        </p:txBody>
      </p:sp>
      <p:grpSp>
        <p:nvGrpSpPr>
          <p:cNvPr id="8" name="Group 7"/>
          <p:cNvGrpSpPr/>
          <p:nvPr/>
        </p:nvGrpSpPr>
        <p:grpSpPr>
          <a:xfrm>
            <a:off x="1458684" y="6411285"/>
            <a:ext cx="10570030" cy="458561"/>
            <a:chOff x="2710542" y="6333584"/>
            <a:chExt cx="7347860" cy="458561"/>
          </a:xfrm>
        </p:grpSpPr>
        <p:pic>
          <p:nvPicPr>
            <p:cNvPr id="9"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spTree>
    <p:extLst>
      <p:ext uri="{BB962C8B-B14F-4D97-AF65-F5344CB8AC3E}">
        <p14:creationId xmlns:p14="http://schemas.microsoft.com/office/powerpoint/2010/main" val="354629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786" y="2112166"/>
            <a:ext cx="3784898" cy="3722915"/>
          </a:xfrm>
        </p:spPr>
        <p:txBody>
          <a:bodyPr>
            <a:normAutofit fontScale="92500" lnSpcReduction="20000"/>
          </a:bodyPr>
          <a:lstStyle/>
          <a:p>
            <a:r>
              <a:rPr lang="en-US" sz="1700" dirty="0">
                <a:latin typeface="Calibri" panose="020F0502020204030204" pitchFamily="34" charset="0"/>
                <a:cs typeface="Calibri" panose="020F0502020204030204" pitchFamily="34" charset="0"/>
              </a:rPr>
              <a:t>In order to obtain principal components related to survival we run univariate survival regression of each gene with the time (in months) that the patient survived. </a:t>
            </a:r>
            <a:r>
              <a:rPr lang="en-US" sz="1700" dirty="0">
                <a:latin typeface="Calibri" panose="020F0502020204030204" pitchFamily="34" charset="0"/>
                <a:cs typeface="Calibri" panose="020F0502020204030204" pitchFamily="34" charset="0"/>
              </a:rPr>
              <a:t>Then we train our model and derive the log-likelihood ratio test statistic to get the first three principal </a:t>
            </a:r>
            <a:r>
              <a:rPr lang="en-US" sz="1700" dirty="0" smtClean="0">
                <a:latin typeface="Calibri" panose="020F0502020204030204" pitchFamily="34" charset="0"/>
                <a:cs typeface="Calibri" panose="020F0502020204030204" pitchFamily="34" charset="0"/>
              </a:rPr>
              <a:t>components.</a:t>
            </a:r>
          </a:p>
          <a:p>
            <a:r>
              <a:rPr lang="en-US" sz="1700" dirty="0">
                <a:latin typeface="Calibri" panose="020F0502020204030204" pitchFamily="34" charset="0"/>
                <a:cs typeface="Calibri" panose="020F0502020204030204" pitchFamily="34" charset="0"/>
              </a:rPr>
              <a:t>The Likelihood-Ratio helps us choose the “best” model between two or more nested models</a:t>
            </a:r>
            <a:r>
              <a:rPr lang="en-US" sz="1700" dirty="0">
                <a:latin typeface="Calibri" panose="020F0502020204030204" pitchFamily="34" charset="0"/>
                <a:cs typeface="Calibri" panose="020F0502020204030204" pitchFamily="34" charset="0"/>
              </a:rPr>
              <a:t>.</a:t>
            </a:r>
          </a:p>
          <a:p>
            <a:r>
              <a:rPr lang="en-US" sz="1700" dirty="0">
                <a:latin typeface="Calibri" panose="020F0502020204030204" pitchFamily="34" charset="0"/>
                <a:cs typeface="Calibri" panose="020F0502020204030204" pitchFamily="34" charset="0"/>
              </a:rPr>
              <a:t>The maximum Likelihood Ratio of the 1rst Principal component holds for threshold equal to 0.92. For this threshold we reduce the selected genes to 258 from 3546. </a:t>
            </a:r>
            <a:endParaRPr lang="el-GR" sz="1700" dirty="0">
              <a:latin typeface="Calibri" panose="020F0502020204030204" pitchFamily="34" charset="0"/>
              <a:cs typeface="Calibri" panose="020F0502020204030204" pitchFamily="34" charset="0"/>
            </a:endParaRPr>
          </a:p>
          <a:p>
            <a:endParaRPr lang="en-US" sz="17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SPCA </a:t>
            </a:r>
            <a:r>
              <a:rPr lang="en-US" sz="2700" b="1" dirty="0"/>
              <a:t>Analysis</a:t>
            </a:r>
            <a:r>
              <a:rPr lang="en-US" sz="2700" b="1" dirty="0" smtClean="0"/>
              <a:t> - </a:t>
            </a:r>
            <a:r>
              <a:rPr lang="en-US" sz="2700" b="1" dirty="0"/>
              <a:t>Description of the model</a:t>
            </a:r>
            <a:r>
              <a:rPr lang="el-GR" sz="2700" b="1" dirty="0"/>
              <a:t/>
            </a:r>
            <a:br>
              <a:rPr lang="el-GR" sz="2700" b="1" dirty="0"/>
            </a:br>
            <a:endParaRPr lang="el-GR" sz="2700" b="1" dirty="0"/>
          </a:p>
        </p:txBody>
      </p:sp>
      <p:grpSp>
        <p:nvGrpSpPr>
          <p:cNvPr id="8" name="Group 7"/>
          <p:cNvGrpSpPr/>
          <p:nvPr/>
        </p:nvGrpSpPr>
        <p:grpSpPr>
          <a:xfrm>
            <a:off x="1458684" y="6411285"/>
            <a:ext cx="10570030" cy="458561"/>
            <a:chOff x="2710542" y="6333584"/>
            <a:chExt cx="7347860" cy="458561"/>
          </a:xfrm>
        </p:grpSpPr>
        <p:pic>
          <p:nvPicPr>
            <p:cNvPr id="9"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pic>
        <p:nvPicPr>
          <p:cNvPr id="7" name="Picture 6" descr="/var/folders/cy/d0sn4x090yldvgpyd29ycyk00000gn/T/com.microsoft.Word/WebArchiveCopyPasteTempFiles/37122060_10216050545953002_8868924131266002944_n.png?_nc_cat=0&amp;oh=a152d2ee8e8ef0aa72effc33bb4eb8a4&amp;oe=5BDDD766"/>
          <p:cNvPicPr/>
          <p:nvPr/>
        </p:nvPicPr>
        <p:blipFill>
          <a:blip r:embed="rId4">
            <a:extLst>
              <a:ext uri="{28A0092B-C50C-407E-A947-70E740481C1C}">
                <a14:useLocalDpi xmlns:a14="http://schemas.microsoft.com/office/drawing/2010/main" val="0"/>
              </a:ext>
            </a:extLst>
          </a:blip>
          <a:srcRect/>
          <a:stretch>
            <a:fillRect/>
          </a:stretch>
        </p:blipFill>
        <p:spPr bwMode="auto">
          <a:xfrm>
            <a:off x="6707505" y="2060052"/>
            <a:ext cx="5179695" cy="3827145"/>
          </a:xfrm>
          <a:prstGeom prst="rect">
            <a:avLst/>
          </a:prstGeom>
          <a:solidFill>
            <a:schemeClr val="accent1">
              <a:lumMod val="40000"/>
              <a:lumOff val="60000"/>
            </a:schemeClr>
          </a:solidFill>
          <a:ln>
            <a:noFill/>
          </a:ln>
        </p:spPr>
      </p:pic>
    </p:spTree>
    <p:extLst>
      <p:ext uri="{BB962C8B-B14F-4D97-AF65-F5344CB8AC3E}">
        <p14:creationId xmlns:p14="http://schemas.microsoft.com/office/powerpoint/2010/main" val="392162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5483" y="2320146"/>
            <a:ext cx="4057042" cy="2752597"/>
          </a:xfrm>
        </p:spPr>
        <p:txBody>
          <a:bodyPr>
            <a:normAutofit/>
          </a:bodyPr>
          <a:lstStyle/>
          <a:p>
            <a:pPr>
              <a:lnSpc>
                <a:spcPct val="80000"/>
              </a:lnSpc>
            </a:pPr>
            <a:r>
              <a:rPr lang="en-US" sz="1600" dirty="0">
                <a:latin typeface="Calibri" panose="020F0502020204030204" pitchFamily="34" charset="0"/>
                <a:cs typeface="Calibri" panose="020F0502020204030204" pitchFamily="34" charset="0"/>
              </a:rPr>
              <a:t>We use the 258 genes to calculate the </a:t>
            </a:r>
            <a:r>
              <a:rPr lang="en-US" sz="1600" dirty="0" err="1">
                <a:latin typeface="Calibri" panose="020F0502020204030204" pitchFamily="34" charset="0"/>
                <a:cs typeface="Calibri" panose="020F0502020204030204" pitchFamily="34" charset="0"/>
              </a:rPr>
              <a:t>eigen</a:t>
            </a:r>
            <a:r>
              <a:rPr lang="en-US" sz="1600" dirty="0">
                <a:latin typeface="Calibri" panose="020F0502020204030204" pitchFamily="34" charset="0"/>
                <a:cs typeface="Calibri" panose="020F0502020204030204" pitchFamily="34" charset="0"/>
              </a:rPr>
              <a:t>-genes that we finally regress on the survival time. </a:t>
            </a:r>
          </a:p>
          <a:p>
            <a:pPr>
              <a:lnSpc>
                <a:spcPct val="80000"/>
              </a:lnSpc>
            </a:pPr>
            <a:r>
              <a:rPr lang="en-US" sz="1600" dirty="0">
                <a:latin typeface="Calibri" panose="020F0502020204030204" pitchFamily="34" charset="0"/>
                <a:cs typeface="Calibri" panose="020F0502020204030204" pitchFamily="34" charset="0"/>
              </a:rPr>
              <a:t>By this process, we derive the statistical significant principal component. As we observe from the table below, the 1st principal component is by far the most statistically significant component. </a:t>
            </a:r>
            <a:r>
              <a:rPr lang="en-US" sz="1600" dirty="0">
                <a:latin typeface="Calibri" panose="020F0502020204030204" pitchFamily="34" charset="0"/>
                <a:cs typeface="Calibri" panose="020F0502020204030204" pitchFamily="34" charset="0"/>
              </a:rPr>
              <a:t>Thus, in the next steps we use this component to reduce the </a:t>
            </a:r>
            <a:r>
              <a:rPr lang="en-US" sz="1600" dirty="0">
                <a:latin typeface="Calibri" panose="020F0502020204030204" pitchFamily="34" charset="0"/>
                <a:cs typeface="Calibri" panose="020F0502020204030204" pitchFamily="34" charset="0"/>
              </a:rPr>
              <a:t>number </a:t>
            </a:r>
            <a:r>
              <a:rPr lang="en-US" sz="1600" dirty="0">
                <a:latin typeface="Calibri" panose="020F0502020204030204" pitchFamily="34" charset="0"/>
                <a:cs typeface="Calibri" panose="020F0502020204030204" pitchFamily="34" charset="0"/>
              </a:rPr>
              <a:t>of genes in our predictor</a:t>
            </a:r>
            <a:r>
              <a:rPr lang="en-US" sz="1600" dirty="0" smtClean="0">
                <a:latin typeface="Calibri" panose="020F0502020204030204" pitchFamily="34" charset="0"/>
                <a:cs typeface="Calibri" panose="020F0502020204030204" pitchFamily="34" charset="0"/>
              </a:rPr>
              <a:t>.</a:t>
            </a:r>
          </a:p>
          <a:p>
            <a:pPr>
              <a:lnSpc>
                <a:spcPct val="80000"/>
              </a:lnSpc>
            </a:pPr>
            <a:endParaRPr lang="el-GR" sz="16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SPCA </a:t>
            </a:r>
            <a:r>
              <a:rPr lang="en-US" sz="2700" b="1" dirty="0"/>
              <a:t>Analysis</a:t>
            </a:r>
            <a:r>
              <a:rPr lang="en-US" sz="2700" b="1" dirty="0" smtClean="0"/>
              <a:t> - </a:t>
            </a:r>
            <a:r>
              <a:rPr lang="en-US" sz="2700" b="1" dirty="0"/>
              <a:t>Description of the model</a:t>
            </a:r>
            <a:r>
              <a:rPr lang="el-GR" sz="2700" b="1" dirty="0"/>
              <a:t/>
            </a:r>
            <a:br>
              <a:rPr lang="el-GR" sz="2700" b="1" dirty="0"/>
            </a:br>
            <a:endParaRPr lang="el-GR" sz="2700" b="1" dirty="0"/>
          </a:p>
        </p:txBody>
      </p:sp>
      <p:grpSp>
        <p:nvGrpSpPr>
          <p:cNvPr id="8" name="Group 7"/>
          <p:cNvGrpSpPr/>
          <p:nvPr/>
        </p:nvGrpSpPr>
        <p:grpSpPr>
          <a:xfrm>
            <a:off x="1458684" y="6411285"/>
            <a:ext cx="10570030" cy="458561"/>
            <a:chOff x="2710542" y="6333584"/>
            <a:chExt cx="7347860" cy="458561"/>
          </a:xfrm>
        </p:grpSpPr>
        <p:pic>
          <p:nvPicPr>
            <p:cNvPr id="9"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3270333917"/>
              </p:ext>
            </p:extLst>
          </p:nvPr>
        </p:nvGraphicFramePr>
        <p:xfrm>
          <a:off x="6433456" y="2620916"/>
          <a:ext cx="5355020" cy="1451703"/>
        </p:xfrm>
        <a:graphic>
          <a:graphicData uri="http://schemas.openxmlformats.org/drawingml/2006/table">
            <a:tbl>
              <a:tblPr firstRow="1" firstCol="1" bandRow="1">
                <a:tableStyleId>{5C22544A-7EE6-4342-B048-85BDC9FD1C3A}</a:tableStyleId>
              </a:tblPr>
              <a:tblGrid>
                <a:gridCol w="874564"/>
                <a:gridCol w="962708"/>
                <a:gridCol w="972466"/>
                <a:gridCol w="688516"/>
                <a:gridCol w="874564"/>
                <a:gridCol w="982202"/>
              </a:tblGrid>
              <a:tr h="405312">
                <a:tc>
                  <a:txBody>
                    <a:bodyPr/>
                    <a:lstStyle/>
                    <a:p>
                      <a:pPr>
                        <a:spcAft>
                          <a:spcPts val="0"/>
                        </a:spcAft>
                      </a:pPr>
                      <a:r>
                        <a:rPr lang="en-US" sz="1200" dirty="0">
                          <a:effectLst/>
                        </a:rPr>
                        <a:t> </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coef</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exp.coef.</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se.coef.</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z</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Pr(&gt;|z|)</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8797">
                <a:tc>
                  <a:txBody>
                    <a:bodyPr/>
                    <a:lstStyle/>
                    <a:p>
                      <a:pPr>
                        <a:spcAft>
                          <a:spcPts val="0"/>
                        </a:spcAft>
                      </a:pPr>
                      <a:r>
                        <a:rPr lang="en-US" sz="1200">
                          <a:effectLst/>
                        </a:rPr>
                        <a:t>score.1</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25.569</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1.27E+11</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3.566</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7.169</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a:effectLst/>
                        </a:rPr>
                        <a:t>7.53E-13</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8797">
                <a:tc>
                  <a:txBody>
                    <a:bodyPr/>
                    <a:lstStyle/>
                    <a:p>
                      <a:pPr>
                        <a:spcAft>
                          <a:spcPts val="0"/>
                        </a:spcAft>
                      </a:pPr>
                      <a:r>
                        <a:rPr lang="en-US" sz="1200" dirty="0">
                          <a:effectLst/>
                        </a:rPr>
                        <a:t>score.2</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4.054</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57.631</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1.625</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2.493</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0.012</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8797">
                <a:tc>
                  <a:txBody>
                    <a:bodyPr/>
                    <a:lstStyle/>
                    <a:p>
                      <a:pPr>
                        <a:spcAft>
                          <a:spcPts val="0"/>
                        </a:spcAft>
                      </a:pPr>
                      <a:r>
                        <a:rPr lang="en-US" sz="1200" dirty="0">
                          <a:effectLst/>
                        </a:rPr>
                        <a:t>score.3</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1.891</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6.626</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1.925</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0.982</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spcAft>
                          <a:spcPts val="0"/>
                        </a:spcAft>
                      </a:pPr>
                      <a:r>
                        <a:rPr lang="en-US" sz="1200" dirty="0" smtClean="0">
                          <a:effectLst/>
                        </a:rPr>
                        <a:t>0.326</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4167230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797633"/>
            <a:ext cx="4811486" cy="4505196"/>
          </a:xfrm>
        </p:spPr>
        <p:txBody>
          <a:bodyPr>
            <a:normAutofit lnSpcReduction="10000"/>
          </a:bodyPr>
          <a:lstStyle/>
          <a:p>
            <a:pPr>
              <a:lnSpc>
                <a:spcPct val="80000"/>
              </a:lnSpc>
            </a:pPr>
            <a:r>
              <a:rPr lang="en-US" sz="1600" dirty="0" smtClean="0">
                <a:latin typeface="Calibri" panose="020F0502020204030204" pitchFamily="34" charset="0"/>
                <a:cs typeface="Calibri" panose="020F0502020204030204" pitchFamily="34" charset="0"/>
              </a:rPr>
              <a:t>Finally</a:t>
            </a:r>
            <a:r>
              <a:rPr lang="en-US" sz="1600" dirty="0">
                <a:latin typeface="Calibri" panose="020F0502020204030204" pitchFamily="34" charset="0"/>
                <a:cs typeface="Calibri" panose="020F0502020204030204" pitchFamily="34" charset="0"/>
              </a:rPr>
              <a:t>, we look for a predictor of survival a small number of genes (rather than all 258 genes). We do this by computing an importance  score for each which is the correlation with the supervised PC predictor.</a:t>
            </a:r>
          </a:p>
          <a:p>
            <a:pPr>
              <a:lnSpc>
                <a:spcPct val="80000"/>
              </a:lnSpc>
            </a:pPr>
            <a:r>
              <a:rPr lang="en-US" sz="1600" dirty="0">
                <a:latin typeface="Calibri" panose="020F0502020204030204" pitchFamily="34" charset="0"/>
                <a:cs typeface="Calibri" panose="020F0502020204030204" pitchFamily="34" charset="0"/>
              </a:rPr>
              <a:t> Then we soft threshold the importance scores, and use the shrunken scores as gene weights to from a reduced predictor. Cross-validation gives us an estimate of the best amount to shrink and an idea of how well the shrunken predictor works</a:t>
            </a:r>
            <a:r>
              <a:rPr lang="en-US" sz="1600" dirty="0" smtClean="0">
                <a:latin typeface="Calibri" panose="020F0502020204030204" pitchFamily="34" charset="0"/>
                <a:cs typeface="Calibri" panose="020F0502020204030204" pitchFamily="34" charset="0"/>
              </a:rPr>
              <a:t>.</a:t>
            </a:r>
          </a:p>
          <a:p>
            <a:pPr lvl="1"/>
            <a:r>
              <a:rPr lang="en-US" dirty="0">
                <a:latin typeface="Calibri" panose="020F0502020204030204" pitchFamily="34" charset="0"/>
                <a:cs typeface="Calibri" panose="020F0502020204030204" pitchFamily="34" charset="0"/>
              </a:rPr>
              <a:t>The x-lower axis shows the different shrinkage amounts and the x-upper axis the number of genes. The y axis shows the corresponding Likelihood-Ratio of the model at which gene's absolute important scores are larger than the shrinkage amount.</a:t>
            </a:r>
            <a:endParaRPr lang="el-GR"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The maximum Likelihood Ratio holds for shrinkage amount equal to ~0.5 that corresponds to 75 genes.</a:t>
            </a:r>
            <a:endParaRPr lang="el-GR" dirty="0">
              <a:latin typeface="Calibri" panose="020F0502020204030204" pitchFamily="34" charset="0"/>
              <a:cs typeface="Calibri" panose="020F0502020204030204" pitchFamily="34" charset="0"/>
            </a:endParaRPr>
          </a:p>
          <a:p>
            <a:pPr marL="457200" lvl="1" indent="0">
              <a:lnSpc>
                <a:spcPct val="80000"/>
              </a:lnSpc>
              <a:buNone/>
            </a:pPr>
            <a:endParaRPr lang="el-GR" sz="1800" dirty="0">
              <a:latin typeface="Calibri" panose="020F0502020204030204" pitchFamily="34" charset="0"/>
              <a:cs typeface="Calibri" panose="020F0502020204030204" pitchFamily="34" charset="0"/>
            </a:endParaRPr>
          </a:p>
          <a:p>
            <a:pPr>
              <a:lnSpc>
                <a:spcPct val="80000"/>
              </a:lnSpc>
            </a:pPr>
            <a:endParaRPr lang="el-GR" sz="16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a:xfrm>
            <a:off x="1676400" y="463095"/>
            <a:ext cx="10515600" cy="941161"/>
          </a:xfrm>
        </p:spPr>
        <p:txBody>
          <a:bodyPr>
            <a:normAutofit fontScale="90000"/>
          </a:bodyPr>
          <a:lstStyle/>
          <a:p>
            <a:r>
              <a:rPr lang="en-US" sz="3200" b="1" dirty="0"/>
              <a:t>Supervised </a:t>
            </a:r>
            <a:r>
              <a:rPr lang="en-US" sz="3200" b="1" dirty="0" smtClean="0"/>
              <a:t>PCA – Survival Analysis</a:t>
            </a:r>
            <a:br>
              <a:rPr lang="en-US" sz="3200" b="1" dirty="0" smtClean="0"/>
            </a:br>
            <a:r>
              <a:rPr lang="en-US" sz="2700" b="1" dirty="0" smtClean="0"/>
              <a:t>SPCA </a:t>
            </a:r>
            <a:r>
              <a:rPr lang="en-US" sz="2700" b="1" dirty="0"/>
              <a:t>Analysis</a:t>
            </a:r>
            <a:r>
              <a:rPr lang="en-US" sz="2700" b="1" dirty="0" smtClean="0"/>
              <a:t> - </a:t>
            </a:r>
            <a:r>
              <a:rPr lang="en-US" sz="2700" b="1" dirty="0"/>
              <a:t>Description of the model</a:t>
            </a:r>
            <a:r>
              <a:rPr lang="el-GR" sz="2700" b="1" dirty="0"/>
              <a:t/>
            </a:r>
            <a:br>
              <a:rPr lang="el-GR" sz="2700" b="1" dirty="0"/>
            </a:br>
            <a:endParaRPr lang="el-GR" sz="2700" b="1" dirty="0"/>
          </a:p>
        </p:txBody>
      </p:sp>
      <p:grpSp>
        <p:nvGrpSpPr>
          <p:cNvPr id="8" name="Group 7"/>
          <p:cNvGrpSpPr/>
          <p:nvPr/>
        </p:nvGrpSpPr>
        <p:grpSpPr>
          <a:xfrm>
            <a:off x="1458684" y="6411285"/>
            <a:ext cx="10570030" cy="458561"/>
            <a:chOff x="2710542" y="6333584"/>
            <a:chExt cx="7347860" cy="458561"/>
          </a:xfrm>
        </p:grpSpPr>
        <p:pic>
          <p:nvPicPr>
            <p:cNvPr id="9" name="Picture 1" descr="/var/folders/cy/d0sn4x090yldvgpyd29ycyk00000gn/T/com.microsoft.Word/WebArchiveCopyPasteTempFiles/eclass_aueb_logo.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99841" y="6333584"/>
              <a:ext cx="458561" cy="45856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710542" y="6465292"/>
              <a:ext cx="6770914" cy="32685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0" fontAlgn="base" hangingPunct="0">
                <a:spcAft>
                  <a:spcPct val="0"/>
                </a:spcAft>
              </a:pPr>
              <a:r>
                <a:rPr lang="en-US" altLang="el-GR" sz="900" b="1" dirty="0">
                  <a:solidFill>
                    <a:schemeClr val="tx1"/>
                  </a:solidFill>
                  <a:latin typeface="Calibri,Bold"/>
                  <a:ea typeface="Times New Roman" panose="02020603050405020304" pitchFamily="18" charset="0"/>
                </a:rPr>
                <a:t>ATHENS UNIVERSITY OF ECONOMICS &amp; </a:t>
              </a:r>
              <a:r>
                <a:rPr lang="en-US" altLang="el-GR" sz="900" b="1" dirty="0" smtClean="0">
                  <a:solidFill>
                    <a:schemeClr val="tx1"/>
                  </a:solidFill>
                  <a:latin typeface="Calibri,Bold"/>
                  <a:ea typeface="Times New Roman" panose="02020603050405020304" pitchFamily="18" charset="0"/>
                </a:rPr>
                <a:t>BUSINESS - </a:t>
              </a:r>
              <a:r>
                <a:rPr lang="en-US" sz="900" b="1" dirty="0" smtClean="0"/>
                <a:t>MSc </a:t>
              </a:r>
              <a:r>
                <a:rPr lang="en-US" sz="900" b="1" dirty="0"/>
                <a:t>in Data </a:t>
              </a:r>
              <a:r>
                <a:rPr lang="en-US" sz="900" b="1" dirty="0" smtClean="0"/>
                <a:t>Science - </a:t>
              </a:r>
              <a:r>
                <a:rPr lang="en-US" sz="900" b="1" dirty="0"/>
                <a:t>Statistics for Big </a:t>
              </a:r>
              <a:r>
                <a:rPr lang="en-US" sz="900" b="1" dirty="0" smtClean="0"/>
                <a:t>Data – July 2018 </a:t>
              </a:r>
              <a:endParaRPr lang="en-US" sz="900" b="1" dirty="0"/>
            </a:p>
            <a:p>
              <a:pPr algn="ctr" eaLnBrk="0" fontAlgn="base" hangingPunct="0">
                <a:spcAft>
                  <a:spcPct val="0"/>
                </a:spcAft>
              </a:pPr>
              <a:endParaRPr lang="en-US" sz="900" dirty="0"/>
            </a:p>
            <a:p>
              <a:pPr lvl="0" algn="ctr" eaLnBrk="0" fontAlgn="base" hangingPunct="0">
                <a:spcAft>
                  <a:spcPct val="0"/>
                </a:spcAft>
              </a:pPr>
              <a:endParaRPr lang="en-US" altLang="el-GR" sz="900" dirty="0">
                <a:solidFill>
                  <a:schemeClr val="tx1"/>
                </a:solidFill>
                <a:ea typeface="Times New Roman" panose="02020603050405020304" pitchFamily="18" charset="0"/>
              </a:endParaRPr>
            </a:p>
          </p:txBody>
        </p:sp>
      </p:grpSp>
      <p:pic>
        <p:nvPicPr>
          <p:cNvPr id="11" name="Picture 10" descr="/var/folders/cy/d0sn4x090yldvgpyd29ycyk00000gn/T/com.microsoft.Word/WebArchiveCopyPasteTempFiles/37121546_10216050546953027_6276043033116934144_n.png?_nc_cat=0&amp;oh=01861280fea78be0fef08bbab5c4aad7&amp;oe=5BEBD3E3"/>
          <p:cNvPicPr/>
          <p:nvPr/>
        </p:nvPicPr>
        <p:blipFill>
          <a:blip r:embed="rId4">
            <a:extLst>
              <a:ext uri="{28A0092B-C50C-407E-A947-70E740481C1C}">
                <a14:useLocalDpi xmlns:a14="http://schemas.microsoft.com/office/drawing/2010/main" val="0"/>
              </a:ext>
            </a:extLst>
          </a:blip>
          <a:srcRect/>
          <a:stretch>
            <a:fillRect/>
          </a:stretch>
        </p:blipFill>
        <p:spPr bwMode="auto">
          <a:xfrm>
            <a:off x="7372881" y="2346955"/>
            <a:ext cx="4326009" cy="3253338"/>
          </a:xfrm>
          <a:prstGeom prst="rect">
            <a:avLst/>
          </a:prstGeom>
          <a:noFill/>
          <a:ln>
            <a:noFill/>
          </a:ln>
        </p:spPr>
      </p:pic>
    </p:spTree>
    <p:extLst>
      <p:ext uri="{BB962C8B-B14F-4D97-AF65-F5344CB8AC3E}">
        <p14:creationId xmlns:p14="http://schemas.microsoft.com/office/powerpoint/2010/main" val="1494632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138</TotalTime>
  <Words>1184</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Calibri,Bold</vt:lpstr>
      <vt:lpstr>Century Gothic</vt:lpstr>
      <vt:lpstr>Times New Roman</vt:lpstr>
      <vt:lpstr>Wingdings 3</vt:lpstr>
      <vt:lpstr>Wisp</vt:lpstr>
      <vt:lpstr>PowerPoint Presentation</vt:lpstr>
      <vt:lpstr>Supervised PCA – Survival Analysis Introduction </vt:lpstr>
      <vt:lpstr>Supervised PCA – Survival Analysis Analyzing our Data </vt:lpstr>
      <vt:lpstr>Supervised PCA – Survival Analysis Dimensionality Reduction – Missing Values </vt:lpstr>
      <vt:lpstr>Supervised PCA – Survival Analysis Dimensionality Reduction – Correlation Filtering </vt:lpstr>
      <vt:lpstr>Supervised PCA – Survival Analysis SPCA Analysis </vt:lpstr>
      <vt:lpstr>Supervised PCA – Survival Analysis SPCA Analysis - Description of the model </vt:lpstr>
      <vt:lpstr>Supervised PCA – Survival Analysis SPCA Analysis - Description of the model </vt:lpstr>
      <vt:lpstr>Supervised PCA – Survival Analysis SPCA Analysis - Description of the model </vt:lpstr>
      <vt:lpstr>Supervised PCA – Survival Analysis Conclusion </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Georgia Sarri</dc:creator>
  <cp:lastModifiedBy>Georgia Sarri</cp:lastModifiedBy>
  <cp:revision>18</cp:revision>
  <dcterms:created xsi:type="dcterms:W3CDTF">2018-07-15T15:07:49Z</dcterms:created>
  <dcterms:modified xsi:type="dcterms:W3CDTF">2018-07-15T17:26:06Z</dcterms:modified>
</cp:coreProperties>
</file>