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handoutMasterIdLst>
    <p:handoutMasterId r:id="rId25"/>
  </p:handoutMasterIdLst>
  <p:sldIdLst>
    <p:sldId id="256" r:id="rId2"/>
    <p:sldId id="915" r:id="rId3"/>
    <p:sldId id="1084" r:id="rId4"/>
    <p:sldId id="1094" r:id="rId5"/>
    <p:sldId id="1095" r:id="rId6"/>
    <p:sldId id="1096" r:id="rId7"/>
    <p:sldId id="1097" r:id="rId8"/>
    <p:sldId id="1099" r:id="rId9"/>
    <p:sldId id="1100" r:id="rId10"/>
    <p:sldId id="1101" r:id="rId11"/>
    <p:sldId id="1102" r:id="rId12"/>
    <p:sldId id="1106" r:id="rId13"/>
    <p:sldId id="1108" r:id="rId14"/>
    <p:sldId id="1103" r:id="rId15"/>
    <p:sldId id="1107" r:id="rId16"/>
    <p:sldId id="1109" r:id="rId17"/>
    <p:sldId id="1110" r:id="rId18"/>
    <p:sldId id="1111" r:id="rId19"/>
    <p:sldId id="1112" r:id="rId20"/>
    <p:sldId id="1113" r:id="rId21"/>
    <p:sldId id="1073" r:id="rId22"/>
    <p:sldId id="1074" r:id="rId23"/>
  </p:sldIdLst>
  <p:sldSz cx="9144000" cy="6858000" type="screen4x3"/>
  <p:notesSz cx="6794500" cy="9906000"/>
  <p:defaultTextStyle>
    <a:defPPr>
      <a:defRPr lang="en-US"/>
    </a:defPPr>
    <a:lvl1pPr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50">
          <p15:clr>
            <a:srgbClr val="A4A3A4"/>
          </p15:clr>
        </p15:guide>
        <p15:guide id="2" pos="2823">
          <p15:clr>
            <a:srgbClr val="A4A3A4"/>
          </p15:clr>
        </p15:guide>
      </p15:sldGuideLst>
    </p:ext>
    <p:ext uri="{2D200454-40CA-4A62-9FC3-DE9A4176ACB9}">
      <p15:notesGuideLst xmlns:p15="http://schemas.microsoft.com/office/powerpoint/2012/main">
        <p15:guide id="1" orient="horz" pos="3250">
          <p15:clr>
            <a:srgbClr val="A4A3A4"/>
          </p15:clr>
        </p15:guide>
        <p15:guide id="2" pos="209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enovo" initials="l" lastIdx="1" clrIdx="0"/>
  <p:cmAuthor id="1" name="T Bombehub" initials="TB" lastIdx="1" clrIdx="1">
    <p:extLst>
      <p:ext uri="{19B8F6BF-5375-455C-9EA6-DF929625EA0E}">
        <p15:presenceInfo xmlns:p15="http://schemas.microsoft.com/office/powerpoint/2012/main" userId="dd18b85b412dcd7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70C0"/>
    <a:srgbClr val="003399"/>
    <a:srgbClr val="FBCD00"/>
    <a:srgbClr val="7474CF"/>
    <a:srgbClr val="F56691"/>
    <a:srgbClr val="5E9976"/>
    <a:srgbClr val="34CD34"/>
    <a:srgbClr val="CD3F33"/>
    <a:srgbClr val="0099CC"/>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12" autoAdjust="0"/>
    <p:restoredTop sz="77310" autoAdjust="0"/>
  </p:normalViewPr>
  <p:slideViewPr>
    <p:cSldViewPr>
      <p:cViewPr varScale="1">
        <p:scale>
          <a:sx n="65" d="100"/>
          <a:sy n="65" d="100"/>
        </p:scale>
        <p:origin x="1482" y="72"/>
      </p:cViewPr>
      <p:guideLst>
        <p:guide orient="horz" pos="2250"/>
        <p:guide pos="2823"/>
      </p:guideLst>
    </p:cSldViewPr>
  </p:slideViewPr>
  <p:outlineViewPr>
    <p:cViewPr>
      <p:scale>
        <a:sx n="33" d="100"/>
        <a:sy n="33" d="100"/>
      </p:scale>
      <p:origin x="12" y="91482"/>
    </p:cViewPr>
  </p:outlineViewPr>
  <p:notesTextViewPr>
    <p:cViewPr>
      <p:scale>
        <a:sx n="125" d="100"/>
        <a:sy n="125" d="100"/>
      </p:scale>
      <p:origin x="0" y="0"/>
    </p:cViewPr>
  </p:notesTextViewPr>
  <p:sorterViewPr>
    <p:cViewPr>
      <p:scale>
        <a:sx n="66" d="100"/>
        <a:sy n="66" d="100"/>
      </p:scale>
      <p:origin x="0" y="0"/>
    </p:cViewPr>
  </p:sorterViewPr>
  <p:notesViewPr>
    <p:cSldViewPr>
      <p:cViewPr varScale="1">
        <p:scale>
          <a:sx n="64" d="100"/>
          <a:sy n="64" d="100"/>
        </p:scale>
        <p:origin x="2538" y="72"/>
      </p:cViewPr>
      <p:guideLst>
        <p:guide orient="horz" pos="3250"/>
        <p:guide pos="209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44283" cy="4953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b="0">
                <a:latin typeface="Times New Roman" panose="02020603050405020304" pitchFamily="18" charset="0"/>
                <a:ea typeface="宋体" panose="02010600030101010101" pitchFamily="2" charset="-122"/>
              </a:defRPr>
            </a:lvl1pPr>
          </a:lstStyle>
          <a:p>
            <a:pPr>
              <a:defRPr/>
            </a:pPr>
            <a:endParaRPr lang="zh-CN" altLang="en-US"/>
          </a:p>
        </p:txBody>
      </p:sp>
      <p:sp>
        <p:nvSpPr>
          <p:cNvPr id="5123" name="Rectangle 3"/>
          <p:cNvSpPr>
            <a:spLocks noGrp="1" noChangeArrowheads="1"/>
          </p:cNvSpPr>
          <p:nvPr>
            <p:ph type="dt" sz="quarter" idx="1"/>
          </p:nvPr>
        </p:nvSpPr>
        <p:spPr bwMode="auto">
          <a:xfrm>
            <a:off x="3850217" y="0"/>
            <a:ext cx="2944283" cy="4953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b="0">
                <a:latin typeface="Times New Roman" panose="02020603050405020304" pitchFamily="18" charset="0"/>
                <a:ea typeface="宋体" panose="02010600030101010101" pitchFamily="2" charset="-122"/>
              </a:defRPr>
            </a:lvl1pPr>
          </a:lstStyle>
          <a:p>
            <a:pPr>
              <a:defRPr/>
            </a:pPr>
            <a:endParaRPr lang="en-US" altLang="zh-CN"/>
          </a:p>
        </p:txBody>
      </p:sp>
      <p:sp>
        <p:nvSpPr>
          <p:cNvPr id="5124" name="Rectangle 4"/>
          <p:cNvSpPr>
            <a:spLocks noGrp="1" noChangeArrowheads="1"/>
          </p:cNvSpPr>
          <p:nvPr>
            <p:ph type="ftr" sz="quarter" idx="2"/>
          </p:nvPr>
        </p:nvSpPr>
        <p:spPr bwMode="auto">
          <a:xfrm>
            <a:off x="0" y="9410700"/>
            <a:ext cx="2944283" cy="4953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b="0">
                <a:latin typeface="Times New Roman" panose="02020603050405020304" pitchFamily="18" charset="0"/>
                <a:ea typeface="宋体" panose="02010600030101010101" pitchFamily="2" charset="-122"/>
              </a:defRPr>
            </a:lvl1pPr>
          </a:lstStyle>
          <a:p>
            <a:pPr>
              <a:defRPr/>
            </a:pPr>
            <a:endParaRPr lang="en-US" altLang="zh-CN"/>
          </a:p>
        </p:txBody>
      </p:sp>
      <p:sp>
        <p:nvSpPr>
          <p:cNvPr id="5125" name="Rectangle 5"/>
          <p:cNvSpPr>
            <a:spLocks noGrp="1" noChangeArrowheads="1"/>
          </p:cNvSpPr>
          <p:nvPr>
            <p:ph type="sldNum" sz="quarter" idx="3"/>
          </p:nvPr>
        </p:nvSpPr>
        <p:spPr bwMode="auto">
          <a:xfrm>
            <a:off x="3850217" y="9410700"/>
            <a:ext cx="2944283" cy="4953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b="0"/>
            </a:lvl1pPr>
          </a:lstStyle>
          <a:p>
            <a:pPr>
              <a:defRPr/>
            </a:pPr>
            <a:fld id="{04043092-288A-409C-8AD5-D8A90586A3CA}" type="slidenum">
              <a:rPr lang="zh-CN" altLang="en-US"/>
              <a:t>‹#›</a:t>
            </a:fld>
            <a:endParaRPr lang="en-US" altLang="zh-CN"/>
          </a:p>
        </p:txBody>
      </p:sp>
    </p:spTree>
    <p:extLst>
      <p:ext uri="{BB962C8B-B14F-4D97-AF65-F5344CB8AC3E}">
        <p14:creationId xmlns:p14="http://schemas.microsoft.com/office/powerpoint/2010/main" val="24231835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4283" cy="4953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b="0">
                <a:latin typeface="Times New Roman" panose="02020603050405020304" pitchFamily="18" charset="0"/>
                <a:ea typeface="宋体" panose="02010600030101010101" pitchFamily="2" charset="-122"/>
              </a:defRPr>
            </a:lvl1pPr>
          </a:lstStyle>
          <a:p>
            <a:pPr>
              <a:defRPr/>
            </a:pPr>
            <a:endParaRPr lang="zh-CN" altLang="en-US"/>
          </a:p>
        </p:txBody>
      </p:sp>
      <p:sp>
        <p:nvSpPr>
          <p:cNvPr id="4099" name="Rectangle 3"/>
          <p:cNvSpPr>
            <a:spLocks noGrp="1" noChangeArrowheads="1"/>
          </p:cNvSpPr>
          <p:nvPr>
            <p:ph type="dt" idx="1"/>
          </p:nvPr>
        </p:nvSpPr>
        <p:spPr bwMode="auto">
          <a:xfrm>
            <a:off x="3850217" y="0"/>
            <a:ext cx="2944283" cy="4953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b="0">
                <a:latin typeface="Times New Roman" panose="02020603050405020304" pitchFamily="18" charset="0"/>
                <a:ea typeface="宋体" panose="02010600030101010101" pitchFamily="2" charset="-122"/>
              </a:defRPr>
            </a:lvl1pPr>
          </a:lstStyle>
          <a:p>
            <a:pPr>
              <a:defRPr/>
            </a:pPr>
            <a:endParaRPr lang="en-US" altLang="zh-CN"/>
          </a:p>
        </p:txBody>
      </p:sp>
      <p:sp>
        <p:nvSpPr>
          <p:cNvPr id="45060" name="Rectangle 4"/>
          <p:cNvSpPr>
            <a:spLocks noGrp="1" noRot="1" noChangeAspect="1" noChangeArrowheads="1"/>
          </p:cNvSpPr>
          <p:nvPr>
            <p:ph type="sldImg" idx="2"/>
          </p:nvPr>
        </p:nvSpPr>
        <p:spPr bwMode="auto">
          <a:xfrm>
            <a:off x="920750" y="742950"/>
            <a:ext cx="4953000" cy="371475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05934" y="4705350"/>
            <a:ext cx="4982633" cy="44577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102" name="Rectangle 6"/>
          <p:cNvSpPr>
            <a:spLocks noGrp="1" noChangeArrowheads="1"/>
          </p:cNvSpPr>
          <p:nvPr>
            <p:ph type="ftr" sz="quarter" idx="4"/>
          </p:nvPr>
        </p:nvSpPr>
        <p:spPr bwMode="auto">
          <a:xfrm>
            <a:off x="0" y="9410700"/>
            <a:ext cx="2944283" cy="4953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b="0">
                <a:latin typeface="Times New Roman" panose="02020603050405020304" pitchFamily="18" charset="0"/>
                <a:ea typeface="宋体" panose="02010600030101010101" pitchFamily="2" charset="-122"/>
              </a:defRPr>
            </a:lvl1pPr>
          </a:lstStyle>
          <a:p>
            <a:pPr>
              <a:defRPr/>
            </a:pPr>
            <a:endParaRPr lang="en-US" altLang="zh-CN"/>
          </a:p>
        </p:txBody>
      </p:sp>
      <p:sp>
        <p:nvSpPr>
          <p:cNvPr id="4103" name="Rectangle 7"/>
          <p:cNvSpPr>
            <a:spLocks noGrp="1" noChangeArrowheads="1"/>
          </p:cNvSpPr>
          <p:nvPr>
            <p:ph type="sldNum" sz="quarter" idx="5"/>
          </p:nvPr>
        </p:nvSpPr>
        <p:spPr bwMode="auto">
          <a:xfrm>
            <a:off x="3850217" y="9410700"/>
            <a:ext cx="2944283" cy="4953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b="0"/>
            </a:lvl1pPr>
          </a:lstStyle>
          <a:p>
            <a:pPr>
              <a:defRPr/>
            </a:pPr>
            <a:fld id="{8A4BAA1A-96E8-435C-850D-75A766991B98}" type="slidenum">
              <a:rPr lang="zh-CN" altLang="en-US"/>
              <a:t>‹#›</a:t>
            </a:fld>
            <a:endParaRPr lang="en-US" altLang="zh-CN"/>
          </a:p>
        </p:txBody>
      </p:sp>
    </p:spTree>
    <p:extLst>
      <p:ext uri="{BB962C8B-B14F-4D97-AF65-F5344CB8AC3E}">
        <p14:creationId xmlns:p14="http://schemas.microsoft.com/office/powerpoint/2010/main" val="20375292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p:sp>
      <p:sp>
        <p:nvSpPr>
          <p:cNvPr id="4608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 </a:t>
            </a:r>
            <a:r>
              <a:rPr kumimoji="1"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Hello, everyone! I am</a:t>
            </a:r>
            <a:r>
              <a:rPr kumimoji="1" lang="en-US" altLang="zh-CN" sz="1200" kern="1200" baseline="0" dirty="0" smtClean="0">
                <a:solidFill>
                  <a:schemeClr val="tx1"/>
                </a:solidFill>
                <a:effectLst/>
                <a:latin typeface="Times New Roman" panose="02020603050405020304" pitchFamily="18" charset="0"/>
                <a:ea typeface="宋体" panose="02010600030101010101" pitchFamily="2" charset="-122"/>
                <a:cs typeface="+mn-cs"/>
              </a:rPr>
              <a:t> one of the database group member in </a:t>
            </a:r>
            <a:r>
              <a:rPr kumimoji="1"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Northeastern University. My today’s presentation topic is “</a:t>
            </a:r>
            <a:r>
              <a:rPr lang="en-US" altLang="zh-CN" sz="1200" dirty="0" smtClean="0"/>
              <a:t>Benchmarking Hardware Accelerating techniques for Extreme Learning Machine</a:t>
            </a:r>
            <a:r>
              <a:rPr kumimoji="1"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a:t>
            </a:r>
            <a:endParaRPr lang="zh-CN" altLang="en-US" b="0" dirty="0">
              <a:solidFill>
                <a:schemeClr val="tx1"/>
              </a:solidFill>
              <a:ea typeface="宋体" panose="02010600030101010101" pitchFamily="2" charset="-122"/>
            </a:endParaRPr>
          </a:p>
        </p:txBody>
      </p:sp>
      <p:sp>
        <p:nvSpPr>
          <p:cNvPr id="4608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171CA587-553C-433A-96C4-3665931A1359}" type="slidenum">
              <a:rPr lang="zh-CN" altLang="en-US" sz="1200" b="0" smtClean="0"/>
              <a:t>1</a:t>
            </a:fld>
            <a:endParaRPr lang="en-US" altLang="zh-CN" sz="1200" b="0"/>
          </a:p>
        </p:txBody>
      </p:sp>
    </p:spTree>
    <p:extLst>
      <p:ext uri="{BB962C8B-B14F-4D97-AF65-F5344CB8AC3E}">
        <p14:creationId xmlns:p14="http://schemas.microsoft.com/office/powerpoint/2010/main" val="28119319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a:t>
            </a:r>
            <a:r>
              <a:rPr lang="en-US" altLang="zh-CN" baseline="0" dirty="0" smtClean="0"/>
              <a:t> can also use </a:t>
            </a:r>
            <a:r>
              <a:rPr lang="en-US" altLang="zh-CN" baseline="0" dirty="0" err="1" smtClean="0"/>
              <a:t>gpu</a:t>
            </a:r>
            <a:r>
              <a:rPr lang="en-US" altLang="zh-CN" baseline="0" dirty="0" smtClean="0"/>
              <a:t> card to accelerate the processing </a:t>
            </a:r>
          </a:p>
          <a:p>
            <a:r>
              <a:rPr lang="en-US" altLang="zh-CN" baseline="0" dirty="0" smtClean="0"/>
              <a:t>As we know, </a:t>
            </a:r>
            <a:r>
              <a:rPr lang="en-US" altLang="zh-CN" baseline="0" dirty="0" err="1" smtClean="0"/>
              <a:t>gpu</a:t>
            </a:r>
            <a:r>
              <a:rPr lang="en-US" altLang="zh-CN" baseline="0" dirty="0" smtClean="0"/>
              <a:t> can be regard as having thousands of lightweight cores.</a:t>
            </a:r>
            <a:endParaRPr lang="zh-CN" altLang="en-US" dirty="0"/>
          </a:p>
        </p:txBody>
      </p:sp>
      <p:sp>
        <p:nvSpPr>
          <p:cNvPr id="4" name="灯片编号占位符 3"/>
          <p:cNvSpPr>
            <a:spLocks noGrp="1"/>
          </p:cNvSpPr>
          <p:nvPr>
            <p:ph type="sldNum" sz="quarter" idx="10"/>
          </p:nvPr>
        </p:nvSpPr>
        <p:spPr/>
        <p:txBody>
          <a:bodyPr/>
          <a:lstStyle/>
          <a:p>
            <a:pPr>
              <a:defRPr/>
            </a:pPr>
            <a:fld id="{8A4BAA1A-96E8-435C-850D-75A766991B98}" type="slidenum">
              <a:rPr lang="zh-CN" altLang="en-US" smtClean="0"/>
              <a:t>10</a:t>
            </a:fld>
            <a:endParaRPr lang="en-US" altLang="zh-CN"/>
          </a:p>
        </p:txBody>
      </p:sp>
    </p:spTree>
    <p:extLst>
      <p:ext uri="{BB962C8B-B14F-4D97-AF65-F5344CB8AC3E}">
        <p14:creationId xmlns:p14="http://schemas.microsoft.com/office/powerpoint/2010/main" val="6578749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Programing</a:t>
            </a:r>
            <a:r>
              <a:rPr lang="en-US" altLang="zh-CN" baseline="0" dirty="0" smtClean="0"/>
              <a:t> with </a:t>
            </a:r>
            <a:r>
              <a:rPr lang="en-US" altLang="zh-CN" baseline="0" dirty="0" err="1" smtClean="0"/>
              <a:t>gpu</a:t>
            </a:r>
            <a:r>
              <a:rPr lang="en-US" altLang="zh-CN" baseline="0" dirty="0" smtClean="0"/>
              <a:t>, we need use the </a:t>
            </a:r>
            <a:r>
              <a:rPr lang="en-US" altLang="zh-CN" baseline="0" dirty="0" err="1" smtClean="0"/>
              <a:t>cuda</a:t>
            </a:r>
            <a:r>
              <a:rPr lang="en-US" altLang="zh-CN" baseline="0" dirty="0" smtClean="0"/>
              <a:t> programing toolkits.</a:t>
            </a:r>
          </a:p>
          <a:p>
            <a:endParaRPr lang="en-US" altLang="zh-CN" baseline="0" dirty="0" smtClean="0"/>
          </a:p>
          <a:p>
            <a:r>
              <a:rPr lang="en-US" altLang="zh-CN" baseline="0" dirty="0" smtClean="0"/>
              <a:t>The full implementation detail can be found in this </a:t>
            </a:r>
            <a:r>
              <a:rPr lang="en-US" altLang="zh-CN" baseline="0" dirty="0" err="1" smtClean="0"/>
              <a:t>github</a:t>
            </a:r>
            <a:r>
              <a:rPr lang="en-US" altLang="zh-CN" baseline="0" dirty="0" smtClean="0"/>
              <a:t> links.</a:t>
            </a:r>
            <a:endParaRPr lang="zh-CN" altLang="en-US" dirty="0"/>
          </a:p>
        </p:txBody>
      </p:sp>
      <p:sp>
        <p:nvSpPr>
          <p:cNvPr id="4" name="灯片编号占位符 3"/>
          <p:cNvSpPr>
            <a:spLocks noGrp="1"/>
          </p:cNvSpPr>
          <p:nvPr>
            <p:ph type="sldNum" sz="quarter" idx="10"/>
          </p:nvPr>
        </p:nvSpPr>
        <p:spPr/>
        <p:txBody>
          <a:bodyPr/>
          <a:lstStyle/>
          <a:p>
            <a:pPr>
              <a:defRPr/>
            </a:pPr>
            <a:fld id="{8A4BAA1A-96E8-435C-850D-75A766991B98}" type="slidenum">
              <a:rPr lang="zh-CN" altLang="en-US" smtClean="0"/>
              <a:t>11</a:t>
            </a:fld>
            <a:endParaRPr lang="en-US" altLang="zh-CN"/>
          </a:p>
        </p:txBody>
      </p:sp>
    </p:spTree>
    <p:extLst>
      <p:ext uri="{BB962C8B-B14F-4D97-AF65-F5344CB8AC3E}">
        <p14:creationId xmlns:p14="http://schemas.microsoft.com/office/powerpoint/2010/main" val="14468294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 next implement elm on </a:t>
            </a:r>
            <a:r>
              <a:rPr lang="en-US" altLang="zh-CN" dirty="0" err="1" smtClean="0"/>
              <a:t>fpga</a:t>
            </a:r>
            <a:endParaRPr lang="zh-CN" altLang="en-US" dirty="0"/>
          </a:p>
        </p:txBody>
      </p:sp>
      <p:sp>
        <p:nvSpPr>
          <p:cNvPr id="4" name="灯片编号占位符 3"/>
          <p:cNvSpPr>
            <a:spLocks noGrp="1"/>
          </p:cNvSpPr>
          <p:nvPr>
            <p:ph type="sldNum" sz="quarter" idx="10"/>
          </p:nvPr>
        </p:nvSpPr>
        <p:spPr/>
        <p:txBody>
          <a:bodyPr/>
          <a:lstStyle/>
          <a:p>
            <a:pPr>
              <a:defRPr/>
            </a:pPr>
            <a:fld id="{8A4BAA1A-96E8-435C-850D-75A766991B98}" type="slidenum">
              <a:rPr lang="zh-CN" altLang="en-US" smtClean="0"/>
              <a:t>12</a:t>
            </a:fld>
            <a:endParaRPr lang="en-US" altLang="zh-CN"/>
          </a:p>
        </p:txBody>
      </p:sp>
    </p:spTree>
    <p:extLst>
      <p:ext uri="{BB962C8B-B14F-4D97-AF65-F5344CB8AC3E}">
        <p14:creationId xmlns:p14="http://schemas.microsoft.com/office/powerpoint/2010/main" val="6488581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FPGA</a:t>
            </a:r>
            <a:r>
              <a:rPr lang="en-US" altLang="zh-CN" baseline="0" dirty="0" smtClean="0"/>
              <a:t> mainly use pipeline to speedup</a:t>
            </a:r>
          </a:p>
          <a:p>
            <a:r>
              <a:rPr lang="en-US" altLang="zh-CN" dirty="0" smtClean="0"/>
              <a:t>The logical is similar to SIMD</a:t>
            </a:r>
          </a:p>
          <a:p>
            <a:r>
              <a:rPr lang="en-US" altLang="zh-CN" dirty="0" err="1" smtClean="0"/>
              <a:t>Unfortunetely</a:t>
            </a:r>
            <a:r>
              <a:rPr lang="en-US" altLang="zh-CN" dirty="0" smtClean="0"/>
              <a:t>, It</a:t>
            </a:r>
            <a:r>
              <a:rPr lang="en-US" altLang="zh-CN" baseline="0" dirty="0" smtClean="0"/>
              <a:t> is unfriendly to user</a:t>
            </a:r>
            <a:endParaRPr lang="zh-CN" altLang="en-US" dirty="0"/>
          </a:p>
        </p:txBody>
      </p:sp>
      <p:sp>
        <p:nvSpPr>
          <p:cNvPr id="4" name="灯片编号占位符 3"/>
          <p:cNvSpPr>
            <a:spLocks noGrp="1"/>
          </p:cNvSpPr>
          <p:nvPr>
            <p:ph type="sldNum" sz="quarter" idx="10"/>
          </p:nvPr>
        </p:nvSpPr>
        <p:spPr/>
        <p:txBody>
          <a:bodyPr/>
          <a:lstStyle/>
          <a:p>
            <a:pPr>
              <a:defRPr/>
            </a:pPr>
            <a:fld id="{8A4BAA1A-96E8-435C-850D-75A766991B98}" type="slidenum">
              <a:rPr lang="zh-CN" altLang="en-US" smtClean="0"/>
              <a:t>13</a:t>
            </a:fld>
            <a:endParaRPr lang="en-US" altLang="zh-CN"/>
          </a:p>
        </p:txBody>
      </p:sp>
    </p:spTree>
    <p:extLst>
      <p:ext uri="{BB962C8B-B14F-4D97-AF65-F5344CB8AC3E}">
        <p14:creationId xmlns:p14="http://schemas.microsoft.com/office/powerpoint/2010/main" val="40500166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3 group</a:t>
            </a:r>
            <a:r>
              <a:rPr lang="en-US" altLang="zh-CN" baseline="0" dirty="0" smtClean="0"/>
              <a:t> experiments device</a:t>
            </a:r>
            <a:endParaRPr lang="zh-CN" altLang="en-US" dirty="0"/>
          </a:p>
        </p:txBody>
      </p:sp>
      <p:sp>
        <p:nvSpPr>
          <p:cNvPr id="4" name="灯片编号占位符 3"/>
          <p:cNvSpPr>
            <a:spLocks noGrp="1"/>
          </p:cNvSpPr>
          <p:nvPr>
            <p:ph type="sldNum" sz="quarter" idx="10"/>
          </p:nvPr>
        </p:nvSpPr>
        <p:spPr/>
        <p:txBody>
          <a:bodyPr/>
          <a:lstStyle/>
          <a:p>
            <a:pPr>
              <a:defRPr/>
            </a:pPr>
            <a:fld id="{8A4BAA1A-96E8-435C-850D-75A766991B98}" type="slidenum">
              <a:rPr lang="zh-CN" altLang="en-US" smtClean="0"/>
              <a:t>16</a:t>
            </a:fld>
            <a:endParaRPr lang="en-US" altLang="zh-CN"/>
          </a:p>
        </p:txBody>
      </p:sp>
    </p:spTree>
    <p:extLst>
      <p:ext uri="{BB962C8B-B14F-4D97-AF65-F5344CB8AC3E}">
        <p14:creationId xmlns:p14="http://schemas.microsoft.com/office/powerpoint/2010/main" val="3262242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Note that </a:t>
            </a:r>
            <a:r>
              <a:rPr lang="en-US" altLang="zh-CN" dirty="0" err="1" smtClean="0"/>
              <a:t>gpu</a:t>
            </a:r>
            <a:r>
              <a:rPr lang="en-US" altLang="zh-CN" dirty="0" smtClean="0"/>
              <a:t> has a extra offloading cost, since </a:t>
            </a:r>
            <a:r>
              <a:rPr lang="en-US" altLang="zh-CN" dirty="0" err="1" smtClean="0"/>
              <a:t>gpu</a:t>
            </a:r>
            <a:r>
              <a:rPr lang="en-US" altLang="zh-CN" dirty="0" smtClean="0"/>
              <a:t> memory is connect</a:t>
            </a:r>
            <a:r>
              <a:rPr lang="en-US" altLang="zh-CN" baseline="0" dirty="0" smtClean="0"/>
              <a:t> with a </a:t>
            </a:r>
            <a:r>
              <a:rPr lang="en-US" altLang="zh-CN" baseline="0" dirty="0" err="1" smtClean="0"/>
              <a:t>pci</a:t>
            </a:r>
            <a:r>
              <a:rPr lang="en-US" altLang="zh-CN" baseline="0" dirty="0" smtClean="0"/>
              <a:t>-e bus.</a:t>
            </a:r>
            <a:endParaRPr lang="zh-CN" altLang="en-US" dirty="0"/>
          </a:p>
        </p:txBody>
      </p:sp>
      <p:sp>
        <p:nvSpPr>
          <p:cNvPr id="4" name="灯片编号占位符 3"/>
          <p:cNvSpPr>
            <a:spLocks noGrp="1"/>
          </p:cNvSpPr>
          <p:nvPr>
            <p:ph type="sldNum" sz="quarter" idx="10"/>
          </p:nvPr>
        </p:nvSpPr>
        <p:spPr/>
        <p:txBody>
          <a:bodyPr/>
          <a:lstStyle/>
          <a:p>
            <a:pPr>
              <a:defRPr/>
            </a:pPr>
            <a:fld id="{8A4BAA1A-96E8-435C-850D-75A766991B98}" type="slidenum">
              <a:rPr lang="zh-CN" altLang="en-US" smtClean="0"/>
              <a:t>18</a:t>
            </a:fld>
            <a:endParaRPr lang="en-US" altLang="zh-CN"/>
          </a:p>
        </p:txBody>
      </p:sp>
    </p:spTree>
    <p:extLst>
      <p:ext uri="{BB962C8B-B14F-4D97-AF65-F5344CB8AC3E}">
        <p14:creationId xmlns:p14="http://schemas.microsoft.com/office/powerpoint/2010/main" val="29292610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Speedup</a:t>
            </a:r>
            <a:r>
              <a:rPr lang="en-US" altLang="zh-CN" baseline="0" dirty="0" smtClean="0"/>
              <a:t> for </a:t>
            </a:r>
            <a:r>
              <a:rPr lang="en-US" altLang="zh-CN" baseline="0" dirty="0" err="1" smtClean="0"/>
              <a:t>cpu</a:t>
            </a:r>
            <a:r>
              <a:rPr lang="en-US" altLang="zh-CN" baseline="0" dirty="0" smtClean="0"/>
              <a:t> is about 1-to 10 times,</a:t>
            </a:r>
          </a:p>
          <a:p>
            <a:r>
              <a:rPr lang="en-US" altLang="zh-CN" baseline="0" dirty="0" err="1" smtClean="0"/>
              <a:t>Gpu</a:t>
            </a:r>
            <a:r>
              <a:rPr lang="en-US" altLang="zh-CN" baseline="0" dirty="0" smtClean="0"/>
              <a:t> is up to 100 times</a:t>
            </a:r>
          </a:p>
          <a:p>
            <a:r>
              <a:rPr lang="en-US" altLang="zh-CN" baseline="0" dirty="0" err="1" smtClean="0"/>
              <a:t>Fpga</a:t>
            </a:r>
            <a:r>
              <a:rPr lang="en-US" altLang="zh-CN" baseline="0" dirty="0" smtClean="0"/>
              <a:t> is only 3-5 times.</a:t>
            </a:r>
            <a:endParaRPr lang="zh-CN" altLang="en-US" dirty="0"/>
          </a:p>
        </p:txBody>
      </p:sp>
      <p:sp>
        <p:nvSpPr>
          <p:cNvPr id="4" name="灯片编号占位符 3"/>
          <p:cNvSpPr>
            <a:spLocks noGrp="1"/>
          </p:cNvSpPr>
          <p:nvPr>
            <p:ph type="sldNum" sz="quarter" idx="10"/>
          </p:nvPr>
        </p:nvSpPr>
        <p:spPr/>
        <p:txBody>
          <a:bodyPr/>
          <a:lstStyle/>
          <a:p>
            <a:pPr>
              <a:defRPr/>
            </a:pPr>
            <a:fld id="{8A4BAA1A-96E8-435C-850D-75A766991B98}" type="slidenum">
              <a:rPr lang="zh-CN" altLang="en-US" smtClean="0"/>
              <a:t>20</a:t>
            </a:fld>
            <a:endParaRPr lang="en-US" altLang="zh-CN"/>
          </a:p>
        </p:txBody>
      </p:sp>
    </p:spTree>
    <p:extLst>
      <p:ext uri="{BB962C8B-B14F-4D97-AF65-F5344CB8AC3E}">
        <p14:creationId xmlns:p14="http://schemas.microsoft.com/office/powerpoint/2010/main" val="33886877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b="0" dirty="0">
              <a:solidFill>
                <a:schemeClr val="tx1"/>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pPr>
              <a:defRPr/>
            </a:pPr>
            <a:fld id="{8A4BAA1A-96E8-435C-850D-75A766991B98}" type="slidenum">
              <a:rPr lang="zh-CN" altLang="en-US" smtClean="0"/>
              <a:t>21</a:t>
            </a:fld>
            <a:endParaRPr lang="en-US" altLang="zh-CN"/>
          </a:p>
        </p:txBody>
      </p:sp>
    </p:spTree>
    <p:extLst>
      <p:ext uri="{BB962C8B-B14F-4D97-AF65-F5344CB8AC3E}">
        <p14:creationId xmlns:p14="http://schemas.microsoft.com/office/powerpoint/2010/main" val="40651923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altLang="zh-CN" sz="1200" b="0" i="0" kern="1200" dirty="0" smtClean="0">
                <a:solidFill>
                  <a:schemeClr val="tx1"/>
                </a:solidFill>
                <a:effectLst/>
                <a:latin typeface="Times New Roman" panose="02020603050405020304" pitchFamily="18" charset="0"/>
                <a:ea typeface="宋体" panose="02010600030101010101" pitchFamily="2" charset="-122"/>
                <a:cs typeface="+mn-cs"/>
              </a:rPr>
              <a:t>The author did not come to Macau.</a:t>
            </a:r>
            <a:r>
              <a:rPr kumimoji="1" lang="en-US" altLang="zh-CN" sz="1200" b="0" i="0" kern="1200" baseline="0" dirty="0" smtClean="0">
                <a:solidFill>
                  <a:schemeClr val="tx1"/>
                </a:solidFill>
                <a:effectLst/>
                <a:latin typeface="Times New Roman" panose="02020603050405020304" pitchFamily="18" charset="0"/>
                <a:ea typeface="宋体" panose="02010600030101010101" pitchFamily="2" charset="-122"/>
                <a:cs typeface="+mn-cs"/>
              </a:rPr>
              <a:t> </a:t>
            </a:r>
            <a:r>
              <a:rPr lang="en-US" altLang="zh-CN" dirty="0" smtClean="0"/>
              <a:t>If </a:t>
            </a:r>
            <a:r>
              <a:rPr kumimoji="1" lang="en-US" altLang="zh-CN" sz="1200" b="0" i="0" kern="1200" dirty="0" smtClean="0">
                <a:solidFill>
                  <a:schemeClr val="tx1"/>
                </a:solidFill>
                <a:effectLst/>
                <a:latin typeface="Times New Roman" panose="02020603050405020304" pitchFamily="18" charset="0"/>
                <a:ea typeface="宋体" panose="02010600030101010101" pitchFamily="2" charset="-122"/>
                <a:cs typeface="+mn-cs"/>
              </a:rPr>
              <a:t>you have some</a:t>
            </a:r>
            <a:r>
              <a:rPr kumimoji="1" lang="en-US" altLang="zh-CN" sz="1200" b="0" i="0" kern="1200" baseline="0" dirty="0" smtClean="0">
                <a:solidFill>
                  <a:schemeClr val="tx1"/>
                </a:solidFill>
                <a:effectLst/>
                <a:latin typeface="Times New Roman" panose="02020603050405020304" pitchFamily="18" charset="0"/>
                <a:ea typeface="宋体" panose="02010600030101010101" pitchFamily="2" charset="-122"/>
                <a:cs typeface="+mn-cs"/>
              </a:rPr>
              <a:t> detail</a:t>
            </a:r>
            <a:r>
              <a:rPr kumimoji="1" lang="en-US" altLang="zh-CN" sz="1200" b="0" i="0" kern="1200" dirty="0" smtClean="0">
                <a:solidFill>
                  <a:schemeClr val="tx1"/>
                </a:solidFill>
                <a:effectLst/>
                <a:latin typeface="Times New Roman" panose="02020603050405020304" pitchFamily="18" charset="0"/>
                <a:ea typeface="宋体" panose="02010600030101010101" pitchFamily="2" charset="-122"/>
                <a:cs typeface="+mn-cs"/>
              </a:rPr>
              <a:t> questions, fill free to contact the author</a:t>
            </a:r>
            <a:r>
              <a:rPr kumimoji="1" lang="en-US" altLang="zh-CN" sz="1200" b="0" i="0" kern="1200" baseline="0" dirty="0" smtClean="0">
                <a:solidFill>
                  <a:schemeClr val="tx1"/>
                </a:solidFill>
                <a:effectLst/>
                <a:latin typeface="Times New Roman" panose="02020603050405020304" pitchFamily="18" charset="0"/>
                <a:ea typeface="宋体" panose="02010600030101010101" pitchFamily="2" charset="-122"/>
                <a:cs typeface="+mn-cs"/>
              </a:rPr>
              <a:t>. Thank You!</a:t>
            </a:r>
            <a:endParaRPr lang="zh-CN" altLang="en-US" dirty="0"/>
          </a:p>
        </p:txBody>
      </p:sp>
      <p:sp>
        <p:nvSpPr>
          <p:cNvPr id="4" name="灯片编号占位符 3"/>
          <p:cNvSpPr>
            <a:spLocks noGrp="1"/>
          </p:cNvSpPr>
          <p:nvPr>
            <p:ph type="sldNum" sz="quarter" idx="10"/>
          </p:nvPr>
        </p:nvSpPr>
        <p:spPr/>
        <p:txBody>
          <a:bodyPr/>
          <a:lstStyle/>
          <a:p>
            <a:pPr>
              <a:defRPr/>
            </a:pPr>
            <a:fld id="{8A4BAA1A-96E8-435C-850D-75A766991B98}" type="slidenum">
              <a:rPr lang="zh-CN" altLang="en-US" smtClean="0"/>
              <a:t>22</a:t>
            </a:fld>
            <a:endParaRPr lang="en-US" altLang="zh-CN"/>
          </a:p>
        </p:txBody>
      </p:sp>
    </p:spTree>
    <p:extLst>
      <p:ext uri="{BB962C8B-B14F-4D97-AF65-F5344CB8AC3E}">
        <p14:creationId xmlns:p14="http://schemas.microsoft.com/office/powerpoint/2010/main" val="1720401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p:sp>
      <p:sp>
        <p:nvSpPr>
          <p:cNvPr id="4710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I will introduce the work from 4 aspects. First, we give</a:t>
            </a:r>
            <a:r>
              <a:rPr kumimoji="1" lang="en-US" altLang="zh-CN" sz="1200" kern="1200" baseline="0" dirty="0" smtClean="0">
                <a:solidFill>
                  <a:schemeClr val="tx1"/>
                </a:solidFill>
                <a:effectLst/>
                <a:latin typeface="Times New Roman" panose="02020603050405020304" pitchFamily="18" charset="0"/>
                <a:ea typeface="宋体" panose="02010600030101010101" pitchFamily="2" charset="-122"/>
                <a:cs typeface="+mn-cs"/>
              </a:rPr>
              <a:t> some background about elm algorithm.</a:t>
            </a:r>
          </a:p>
          <a:p>
            <a:r>
              <a:rPr kumimoji="1" lang="en-US" altLang="zh-CN" sz="1200" kern="1200" baseline="0" dirty="0" smtClean="0">
                <a:solidFill>
                  <a:schemeClr val="tx1"/>
                </a:solidFill>
                <a:effectLst/>
                <a:latin typeface="Times New Roman" panose="02020603050405020304" pitchFamily="18" charset="0"/>
                <a:ea typeface="宋体" panose="02010600030101010101" pitchFamily="2" charset="-122"/>
                <a:cs typeface="+mn-cs"/>
              </a:rPr>
              <a:t>Next, implement elm on several computing device, include </a:t>
            </a:r>
            <a:r>
              <a:rPr kumimoji="1" lang="en-US" altLang="zh-CN" sz="1200" kern="1200" baseline="0" dirty="0" err="1" smtClean="0">
                <a:solidFill>
                  <a:schemeClr val="tx1"/>
                </a:solidFill>
                <a:effectLst/>
                <a:latin typeface="Times New Roman" panose="02020603050405020304" pitchFamily="18" charset="0"/>
                <a:ea typeface="宋体" panose="02010600030101010101" pitchFamily="2" charset="-122"/>
                <a:cs typeface="+mn-cs"/>
              </a:rPr>
              <a:t>mult</a:t>
            </a:r>
            <a:r>
              <a:rPr kumimoji="1" lang="en-US" altLang="zh-CN" sz="1200" kern="1200" baseline="0" dirty="0" smtClean="0">
                <a:solidFill>
                  <a:schemeClr val="tx1"/>
                </a:solidFill>
                <a:effectLst/>
                <a:latin typeface="Times New Roman" panose="02020603050405020304" pitchFamily="18" charset="0"/>
                <a:ea typeface="宋体" panose="02010600030101010101" pitchFamily="2" charset="-122"/>
                <a:cs typeface="+mn-cs"/>
              </a:rPr>
              <a:t>-core </a:t>
            </a:r>
            <a:r>
              <a:rPr kumimoji="1" lang="en-US" altLang="zh-CN" sz="1200" kern="1200" baseline="0" dirty="0" err="1" smtClean="0">
                <a:solidFill>
                  <a:schemeClr val="tx1"/>
                </a:solidFill>
                <a:effectLst/>
                <a:latin typeface="Times New Roman" panose="02020603050405020304" pitchFamily="18" charset="0"/>
                <a:ea typeface="宋体" panose="02010600030101010101" pitchFamily="2" charset="-122"/>
                <a:cs typeface="+mn-cs"/>
              </a:rPr>
              <a:t>cpu</a:t>
            </a:r>
            <a:r>
              <a:rPr kumimoji="1" lang="en-US" altLang="zh-CN" sz="1200" kern="1200" baseline="0" dirty="0" smtClean="0">
                <a:solidFill>
                  <a:schemeClr val="tx1"/>
                </a:solidFill>
                <a:effectLst/>
                <a:latin typeface="Times New Roman" panose="02020603050405020304" pitchFamily="18" charset="0"/>
                <a:ea typeface="宋体" panose="02010600030101010101" pitchFamily="2" charset="-122"/>
                <a:cs typeface="+mn-cs"/>
              </a:rPr>
              <a:t>, </a:t>
            </a:r>
            <a:r>
              <a:rPr kumimoji="1" lang="en-US" altLang="zh-CN" sz="1200" kern="1200" baseline="0" dirty="0" err="1" smtClean="0">
                <a:solidFill>
                  <a:schemeClr val="tx1"/>
                </a:solidFill>
                <a:effectLst/>
                <a:latin typeface="Times New Roman" panose="02020603050405020304" pitchFamily="18" charset="0"/>
                <a:ea typeface="宋体" panose="02010600030101010101" pitchFamily="2" charset="-122"/>
                <a:cs typeface="+mn-cs"/>
              </a:rPr>
              <a:t>gpu</a:t>
            </a:r>
            <a:r>
              <a:rPr kumimoji="1" lang="en-US" altLang="zh-CN" sz="1200" kern="1200" baseline="0" dirty="0" smtClean="0">
                <a:solidFill>
                  <a:schemeClr val="tx1"/>
                </a:solidFill>
                <a:effectLst/>
                <a:latin typeface="Times New Roman" panose="02020603050405020304" pitchFamily="18" charset="0"/>
                <a:ea typeface="宋体" panose="02010600030101010101" pitchFamily="2" charset="-122"/>
                <a:cs typeface="+mn-cs"/>
              </a:rPr>
              <a:t> ,</a:t>
            </a:r>
            <a:r>
              <a:rPr kumimoji="1" lang="en-US" altLang="zh-CN" sz="1200" kern="1200" baseline="0" dirty="0" err="1" smtClean="0">
                <a:solidFill>
                  <a:schemeClr val="tx1"/>
                </a:solidFill>
                <a:effectLst/>
                <a:latin typeface="Times New Roman" panose="02020603050405020304" pitchFamily="18" charset="0"/>
                <a:ea typeface="宋体" panose="02010600030101010101" pitchFamily="2" charset="-122"/>
                <a:cs typeface="+mn-cs"/>
              </a:rPr>
              <a:t>fpga</a:t>
            </a:r>
            <a:endParaRPr kumimoji="1" lang="en-US" altLang="zh-CN" sz="1200" kern="1200" baseline="0" dirty="0" smtClean="0">
              <a:solidFill>
                <a:schemeClr val="tx1"/>
              </a:solidFill>
              <a:effectLst/>
              <a:latin typeface="Times New Roman" panose="02020603050405020304" pitchFamily="18" charset="0"/>
              <a:ea typeface="宋体" panose="02010600030101010101" pitchFamily="2" charset="-122"/>
              <a:cs typeface="+mn-cs"/>
            </a:endParaRPr>
          </a:p>
          <a:p>
            <a:r>
              <a:rPr kumimoji="1" lang="en-US" altLang="zh-CN" sz="1200" kern="1200" baseline="0" dirty="0" smtClean="0">
                <a:solidFill>
                  <a:schemeClr val="tx1"/>
                </a:solidFill>
                <a:effectLst/>
                <a:latin typeface="Times New Roman" panose="02020603050405020304" pitchFamily="18" charset="0"/>
                <a:ea typeface="宋体" panose="02010600030101010101" pitchFamily="2" charset="-122"/>
                <a:cs typeface="+mn-cs"/>
              </a:rPr>
              <a:t>Next is experiments, and some conclusions</a:t>
            </a:r>
            <a:endParaRPr kumimoji="1" lang="zh-CN" altLang="zh-CN" sz="1200" kern="1200" dirty="0">
              <a:solidFill>
                <a:schemeClr val="tx1"/>
              </a:solidFill>
              <a:effectLst/>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472722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smtClean="0">
                <a:solidFill>
                  <a:srgbClr val="000000"/>
                </a:solidFill>
                <a:latin typeface="Times New Roman" panose="02020603050405020304" pitchFamily="18" charset="0"/>
                <a:cs typeface="Times New Roman" panose="02020603050405020304" pitchFamily="18" charset="0"/>
              </a:rPr>
              <a:t>As we</a:t>
            </a:r>
            <a:r>
              <a:rPr lang="en-US" altLang="zh-CN" baseline="0" dirty="0" smtClean="0">
                <a:solidFill>
                  <a:srgbClr val="000000"/>
                </a:solidFill>
                <a:latin typeface="Times New Roman" panose="02020603050405020304" pitchFamily="18" charset="0"/>
                <a:cs typeface="Times New Roman" panose="02020603050405020304" pitchFamily="18" charset="0"/>
              </a:rPr>
              <a:t> know </a:t>
            </a:r>
            <a:r>
              <a:rPr lang="en-US" altLang="zh-CN" dirty="0" smtClean="0">
                <a:solidFill>
                  <a:srgbClr val="000000"/>
                </a:solidFill>
                <a:latin typeface="Times New Roman" panose="02020603050405020304" pitchFamily="18" charset="0"/>
                <a:cs typeface="Times New Roman" panose="02020603050405020304" pitchFamily="18" charset="0"/>
              </a:rPr>
              <a:t>,</a:t>
            </a:r>
            <a:r>
              <a:rPr lang="zh-CN" altLang="en-US" dirty="0" smtClean="0">
                <a:solidFill>
                  <a:srgbClr val="000000"/>
                </a:solidFill>
                <a:latin typeface="Times New Roman" panose="02020603050405020304" pitchFamily="18" charset="0"/>
                <a:cs typeface="Times New Roman" panose="02020603050405020304" pitchFamily="18" charset="0"/>
              </a:rPr>
              <a:t> </a:t>
            </a:r>
            <a:r>
              <a:rPr kumimoji="1" lang="en-US" altLang="zh-CN" sz="1200" b="0" i="0" u="none" strike="noStrike" kern="1200" baseline="0" dirty="0" smtClean="0">
                <a:solidFill>
                  <a:schemeClr val="tx1"/>
                </a:solidFill>
                <a:latin typeface="Times New Roman" panose="02020603050405020304" pitchFamily="18" charset="0"/>
                <a:ea typeface="宋体" panose="02010600030101010101" pitchFamily="2" charset="-122"/>
                <a:cs typeface="+mn-cs"/>
              </a:rPr>
              <a:t>ELM is one of the leading trends for fast learning. The parameters of hidden layers of ELM are randomly established and need not be tuned, thus the training of hidden nodes can be established before the inputs are acquired.</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solidFill>
                  <a:srgbClr val="000000"/>
                </a:solidFill>
                <a:latin typeface="Times New Roman" panose="02020603050405020304" pitchFamily="18" charset="0"/>
                <a:cs typeface="Times New Roman" panose="02020603050405020304" pitchFamily="18" charset="0"/>
              </a:rPr>
              <a:t>Elm</a:t>
            </a:r>
            <a:r>
              <a:rPr lang="en-US" altLang="zh-CN" baseline="0" dirty="0" smtClean="0">
                <a:solidFill>
                  <a:srgbClr val="000000"/>
                </a:solidFill>
                <a:latin typeface="Times New Roman" panose="02020603050405020304" pitchFamily="18" charset="0"/>
                <a:cs typeface="Times New Roman" panose="02020603050405020304" pitchFamily="18" charset="0"/>
              </a:rPr>
              <a:t> training phase include 7 steps  in all. Most of the time spend on step 3 to step6</a:t>
            </a:r>
          </a:p>
          <a:p>
            <a:endParaRPr lang="zh-CN" altLang="en-US" dirty="0" smtClean="0"/>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Y강B" pitchFamily="2" charset="-127"/>
                <a:ea typeface="宋体" pitchFamily="2" charset="-122"/>
              </a:defRPr>
            </a:lvl1pPr>
            <a:lvl2pPr marL="742950" indent="-285750">
              <a:defRPr>
                <a:solidFill>
                  <a:schemeClr val="tx1"/>
                </a:solidFill>
                <a:latin typeface="HY강B" pitchFamily="2" charset="-127"/>
                <a:ea typeface="宋体" pitchFamily="2" charset="-122"/>
              </a:defRPr>
            </a:lvl2pPr>
            <a:lvl3pPr marL="1143000" indent="-228600">
              <a:defRPr>
                <a:solidFill>
                  <a:schemeClr val="tx1"/>
                </a:solidFill>
                <a:latin typeface="HY강B" pitchFamily="2" charset="-127"/>
                <a:ea typeface="宋体" pitchFamily="2" charset="-122"/>
              </a:defRPr>
            </a:lvl3pPr>
            <a:lvl4pPr marL="1600200" indent="-228600">
              <a:defRPr>
                <a:solidFill>
                  <a:schemeClr val="tx1"/>
                </a:solidFill>
                <a:latin typeface="HY강B" pitchFamily="2" charset="-127"/>
                <a:ea typeface="宋体" pitchFamily="2" charset="-122"/>
              </a:defRPr>
            </a:lvl4pPr>
            <a:lvl5pPr marL="2057400" indent="-228600">
              <a:defRPr>
                <a:solidFill>
                  <a:schemeClr val="tx1"/>
                </a:solidFill>
                <a:latin typeface="HY강B" pitchFamily="2" charset="-127"/>
                <a:ea typeface="宋体" pitchFamily="2" charset="-122"/>
              </a:defRPr>
            </a:lvl5pPr>
            <a:lvl6pPr marL="2514600" indent="-228600" eaLnBrk="0" fontAlgn="base" hangingPunct="0">
              <a:spcBef>
                <a:spcPct val="0"/>
              </a:spcBef>
              <a:spcAft>
                <a:spcPct val="0"/>
              </a:spcAft>
              <a:defRPr>
                <a:solidFill>
                  <a:schemeClr val="tx1"/>
                </a:solidFill>
                <a:latin typeface="HY강B" pitchFamily="2" charset="-127"/>
                <a:ea typeface="宋体" pitchFamily="2" charset="-122"/>
              </a:defRPr>
            </a:lvl6pPr>
            <a:lvl7pPr marL="2971800" indent="-228600" eaLnBrk="0" fontAlgn="base" hangingPunct="0">
              <a:spcBef>
                <a:spcPct val="0"/>
              </a:spcBef>
              <a:spcAft>
                <a:spcPct val="0"/>
              </a:spcAft>
              <a:defRPr>
                <a:solidFill>
                  <a:schemeClr val="tx1"/>
                </a:solidFill>
                <a:latin typeface="HY강B" pitchFamily="2" charset="-127"/>
                <a:ea typeface="宋体" pitchFamily="2" charset="-122"/>
              </a:defRPr>
            </a:lvl7pPr>
            <a:lvl8pPr marL="3429000" indent="-228600" eaLnBrk="0" fontAlgn="base" hangingPunct="0">
              <a:spcBef>
                <a:spcPct val="0"/>
              </a:spcBef>
              <a:spcAft>
                <a:spcPct val="0"/>
              </a:spcAft>
              <a:defRPr>
                <a:solidFill>
                  <a:schemeClr val="tx1"/>
                </a:solidFill>
                <a:latin typeface="HY강B" pitchFamily="2" charset="-127"/>
                <a:ea typeface="宋体" pitchFamily="2" charset="-122"/>
              </a:defRPr>
            </a:lvl8pPr>
            <a:lvl9pPr marL="3886200" indent="-228600" eaLnBrk="0" fontAlgn="base" hangingPunct="0">
              <a:spcBef>
                <a:spcPct val="0"/>
              </a:spcBef>
              <a:spcAft>
                <a:spcPct val="0"/>
              </a:spcAft>
              <a:defRPr>
                <a:solidFill>
                  <a:schemeClr val="tx1"/>
                </a:solidFill>
                <a:latin typeface="HY강B" pitchFamily="2" charset="-127"/>
                <a:ea typeface="宋体" pitchFamily="2" charset="-122"/>
              </a:defRPr>
            </a:lvl9pPr>
          </a:lstStyle>
          <a:p>
            <a:pPr>
              <a:buFontTx/>
              <a:buNone/>
            </a:pPr>
            <a:fld id="{62F4C23C-06A3-48F6-99F5-E8FB1AF0BAAF}" type="slidenum">
              <a:rPr lang="zh-CN" altLang="en-US">
                <a:ea typeface="HY강B" pitchFamily="2" charset="-127"/>
              </a:rPr>
              <a:pPr>
                <a:buFontTx/>
                <a:buNone/>
              </a:pPr>
              <a:t>3</a:t>
            </a:fld>
            <a:endParaRPr lang="zh-CN" altLang="en-US">
              <a:ea typeface="HY강B" pitchFamily="2" charset="-127"/>
            </a:endParaRPr>
          </a:p>
        </p:txBody>
      </p:sp>
    </p:spTree>
    <p:extLst>
      <p:ext uri="{BB962C8B-B14F-4D97-AF65-F5344CB8AC3E}">
        <p14:creationId xmlns:p14="http://schemas.microsoft.com/office/powerpoint/2010/main" val="1718703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First</a:t>
            </a:r>
            <a:r>
              <a:rPr lang="en-US" altLang="zh-CN" baseline="0" dirty="0" smtClean="0"/>
              <a:t> of all, we implement a elm on single core as a baseline.</a:t>
            </a:r>
          </a:p>
          <a:p>
            <a:r>
              <a:rPr lang="en-US" altLang="zh-CN" baseline="0" dirty="0" smtClean="0"/>
              <a:t>We evaluate the seven step time-cost on several dataset size.</a:t>
            </a:r>
          </a:p>
          <a:p>
            <a:r>
              <a:rPr lang="en-US" altLang="zh-CN" baseline="0" dirty="0" smtClean="0"/>
              <a:t>The result shows the most of the time spends on matrix multiplication</a:t>
            </a:r>
          </a:p>
          <a:p>
            <a:r>
              <a:rPr lang="en-US" altLang="zh-CN" baseline="0" dirty="0" smtClean="0"/>
              <a:t>On large dataset , it spend 97.5% on multiplication</a:t>
            </a:r>
            <a:endParaRPr lang="zh-CN" altLang="en-US" dirty="0"/>
          </a:p>
        </p:txBody>
      </p:sp>
      <p:sp>
        <p:nvSpPr>
          <p:cNvPr id="4" name="灯片编号占位符 3"/>
          <p:cNvSpPr>
            <a:spLocks noGrp="1"/>
          </p:cNvSpPr>
          <p:nvPr>
            <p:ph type="sldNum" sz="quarter" idx="10"/>
          </p:nvPr>
        </p:nvSpPr>
        <p:spPr/>
        <p:txBody>
          <a:bodyPr/>
          <a:lstStyle/>
          <a:p>
            <a:pPr>
              <a:defRPr/>
            </a:pPr>
            <a:fld id="{8A4BAA1A-96E8-435C-850D-75A766991B98}" type="slidenum">
              <a:rPr lang="zh-CN" altLang="en-US" smtClean="0"/>
              <a:t>4</a:t>
            </a:fld>
            <a:endParaRPr lang="en-US" altLang="zh-CN"/>
          </a:p>
        </p:txBody>
      </p:sp>
    </p:spTree>
    <p:extLst>
      <p:ext uri="{BB962C8B-B14F-4D97-AF65-F5344CB8AC3E}">
        <p14:creationId xmlns:p14="http://schemas.microsoft.com/office/powerpoint/2010/main" val="14210453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To speedup the elm training</a:t>
            </a:r>
            <a:r>
              <a:rPr lang="en-US" altLang="zh-CN" baseline="0" dirty="0" smtClean="0"/>
              <a:t> </a:t>
            </a:r>
            <a:r>
              <a:rPr lang="en-US" altLang="zh-CN" dirty="0" smtClean="0"/>
              <a:t>processing,</a:t>
            </a:r>
            <a:r>
              <a:rPr lang="en-US" altLang="zh-CN" baseline="0" dirty="0" smtClean="0"/>
              <a:t> we implement elm training algorithm on several computing device, include multicore, </a:t>
            </a:r>
            <a:r>
              <a:rPr lang="en-US" altLang="zh-CN" baseline="0" dirty="0" err="1" smtClean="0"/>
              <a:t>simd</a:t>
            </a:r>
            <a:r>
              <a:rPr lang="en-US" altLang="zh-CN" baseline="0" dirty="0" smtClean="0"/>
              <a:t>, </a:t>
            </a:r>
            <a:r>
              <a:rPr lang="en-US" altLang="zh-CN" baseline="0" dirty="0" err="1" smtClean="0"/>
              <a:t>gpu</a:t>
            </a:r>
            <a:r>
              <a:rPr lang="en-US" altLang="zh-CN" baseline="0" dirty="0" smtClean="0"/>
              <a:t>, </a:t>
            </a:r>
            <a:r>
              <a:rPr lang="en-US" altLang="zh-CN" baseline="0" dirty="0" err="1" smtClean="0"/>
              <a:t>fpga</a:t>
            </a:r>
            <a:endParaRPr lang="zh-CN" altLang="en-US" dirty="0"/>
          </a:p>
        </p:txBody>
      </p:sp>
      <p:sp>
        <p:nvSpPr>
          <p:cNvPr id="4" name="灯片编号占位符 3"/>
          <p:cNvSpPr>
            <a:spLocks noGrp="1"/>
          </p:cNvSpPr>
          <p:nvPr>
            <p:ph type="sldNum" sz="quarter" idx="10"/>
          </p:nvPr>
        </p:nvSpPr>
        <p:spPr/>
        <p:txBody>
          <a:bodyPr/>
          <a:lstStyle/>
          <a:p>
            <a:pPr>
              <a:defRPr/>
            </a:pPr>
            <a:fld id="{8A4BAA1A-96E8-435C-850D-75A766991B98}" type="slidenum">
              <a:rPr lang="zh-CN" altLang="en-US" smtClean="0"/>
              <a:t>5</a:t>
            </a:fld>
            <a:endParaRPr lang="en-US" altLang="zh-CN"/>
          </a:p>
        </p:txBody>
      </p:sp>
    </p:spTree>
    <p:extLst>
      <p:ext uri="{BB962C8B-B14F-4D97-AF65-F5344CB8AC3E}">
        <p14:creationId xmlns:p14="http://schemas.microsoft.com/office/powerpoint/2010/main" val="21031228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First is thread level parallelism</a:t>
            </a:r>
          </a:p>
          <a:p>
            <a:r>
              <a:rPr lang="en-US" altLang="zh-CN" dirty="0" smtClean="0"/>
              <a:t>Assume</a:t>
            </a:r>
            <a:r>
              <a:rPr lang="en-US" altLang="zh-CN" baseline="0" dirty="0" smtClean="0"/>
              <a:t> </a:t>
            </a:r>
            <a:r>
              <a:rPr lang="en-US" altLang="zh-CN" dirty="0" smtClean="0"/>
              <a:t>A</a:t>
            </a:r>
            <a:r>
              <a:rPr lang="en-US" altLang="zh-CN" baseline="0" dirty="0" smtClean="0"/>
              <a:t> multiply by B equals C,</a:t>
            </a:r>
          </a:p>
          <a:p>
            <a:r>
              <a:rPr lang="en-US" altLang="zh-CN" baseline="0" dirty="0" smtClean="0"/>
              <a:t>we divide C to several submatrix, using each thread to computing a submatrix.</a:t>
            </a:r>
          </a:p>
          <a:p>
            <a:r>
              <a:rPr lang="en-US" altLang="zh-CN" baseline="0" dirty="0" smtClean="0"/>
              <a:t>For example, first thread to computing c11, another thread computing Ca1</a:t>
            </a:r>
          </a:p>
          <a:p>
            <a:endParaRPr lang="zh-CN" altLang="en-US" dirty="0"/>
          </a:p>
        </p:txBody>
      </p:sp>
      <p:sp>
        <p:nvSpPr>
          <p:cNvPr id="4" name="灯片编号占位符 3"/>
          <p:cNvSpPr>
            <a:spLocks noGrp="1"/>
          </p:cNvSpPr>
          <p:nvPr>
            <p:ph type="sldNum" sz="quarter" idx="10"/>
          </p:nvPr>
        </p:nvSpPr>
        <p:spPr/>
        <p:txBody>
          <a:bodyPr/>
          <a:lstStyle/>
          <a:p>
            <a:pPr>
              <a:defRPr/>
            </a:pPr>
            <a:fld id="{8A4BAA1A-96E8-435C-850D-75A766991B98}" type="slidenum">
              <a:rPr lang="zh-CN" altLang="en-US" smtClean="0"/>
              <a:t>6</a:t>
            </a:fld>
            <a:endParaRPr lang="en-US" altLang="zh-CN"/>
          </a:p>
        </p:txBody>
      </p:sp>
    </p:spTree>
    <p:extLst>
      <p:ext uri="{BB962C8B-B14F-4D97-AF65-F5344CB8AC3E}">
        <p14:creationId xmlns:p14="http://schemas.microsoft.com/office/powerpoint/2010/main" val="37106200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Next ,we use the instruction level</a:t>
            </a:r>
            <a:r>
              <a:rPr lang="en-US" altLang="zh-CN" baseline="0" dirty="0" smtClean="0"/>
              <a:t> parallelism techniques to accelerating </a:t>
            </a:r>
            <a:r>
              <a:rPr lang="en-US" altLang="zh-CN" u="sng" baseline="0" dirty="0" smtClean="0"/>
              <a:t>elm</a:t>
            </a:r>
            <a:r>
              <a:rPr lang="en-US" altLang="zh-CN" baseline="0" dirty="0" smtClean="0"/>
              <a:t>.</a:t>
            </a:r>
          </a:p>
          <a:p>
            <a:r>
              <a:rPr lang="en-US" altLang="zh-CN" dirty="0" smtClean="0"/>
              <a:t>As shows</a:t>
            </a:r>
            <a:r>
              <a:rPr lang="en-US" altLang="zh-CN" baseline="0" dirty="0" smtClean="0"/>
              <a:t> in the figure, </a:t>
            </a:r>
            <a:r>
              <a:rPr lang="en-US" altLang="zh-CN" baseline="0" dirty="0" err="1" smtClean="0"/>
              <a:t>simd</a:t>
            </a:r>
            <a:r>
              <a:rPr lang="en-US" altLang="zh-CN" baseline="0" dirty="0" smtClean="0"/>
              <a:t> is a set of </a:t>
            </a:r>
            <a:r>
              <a:rPr lang="en-US" altLang="zh-CN" baseline="0" dirty="0" err="1" smtClean="0"/>
              <a:t>cpu</a:t>
            </a:r>
            <a:r>
              <a:rPr lang="en-US" altLang="zh-CN" baseline="0" dirty="0" smtClean="0"/>
              <a:t> instructions, and is very suitable for vector processing.</a:t>
            </a:r>
            <a:endParaRPr lang="zh-CN" altLang="en-US" dirty="0"/>
          </a:p>
        </p:txBody>
      </p:sp>
      <p:sp>
        <p:nvSpPr>
          <p:cNvPr id="4" name="灯片编号占位符 3"/>
          <p:cNvSpPr>
            <a:spLocks noGrp="1"/>
          </p:cNvSpPr>
          <p:nvPr>
            <p:ph type="sldNum" sz="quarter" idx="10"/>
          </p:nvPr>
        </p:nvSpPr>
        <p:spPr/>
        <p:txBody>
          <a:bodyPr/>
          <a:lstStyle/>
          <a:p>
            <a:pPr>
              <a:defRPr/>
            </a:pPr>
            <a:fld id="{8A4BAA1A-96E8-435C-850D-75A766991B98}" type="slidenum">
              <a:rPr lang="zh-CN" altLang="en-US" smtClean="0"/>
              <a:t>7</a:t>
            </a:fld>
            <a:endParaRPr lang="en-US" altLang="zh-CN"/>
          </a:p>
        </p:txBody>
      </p:sp>
    </p:spTree>
    <p:extLst>
      <p:ext uri="{BB962C8B-B14F-4D97-AF65-F5344CB8AC3E}">
        <p14:creationId xmlns:p14="http://schemas.microsoft.com/office/powerpoint/2010/main" val="40400502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GCC compiler has</a:t>
            </a:r>
            <a:r>
              <a:rPr lang="en-US" altLang="zh-CN" baseline="0" dirty="0" smtClean="0"/>
              <a:t> several built-in instinct for SIMD.</a:t>
            </a:r>
            <a:endParaRPr lang="zh-CN" altLang="en-US" dirty="0"/>
          </a:p>
        </p:txBody>
      </p:sp>
      <p:sp>
        <p:nvSpPr>
          <p:cNvPr id="4" name="灯片编号占位符 3"/>
          <p:cNvSpPr>
            <a:spLocks noGrp="1"/>
          </p:cNvSpPr>
          <p:nvPr>
            <p:ph type="sldNum" sz="quarter" idx="10"/>
          </p:nvPr>
        </p:nvSpPr>
        <p:spPr/>
        <p:txBody>
          <a:bodyPr/>
          <a:lstStyle/>
          <a:p>
            <a:pPr>
              <a:defRPr/>
            </a:pPr>
            <a:fld id="{8A4BAA1A-96E8-435C-850D-75A766991B98}" type="slidenum">
              <a:rPr lang="zh-CN" altLang="en-US" smtClean="0"/>
              <a:t>8</a:t>
            </a:fld>
            <a:endParaRPr lang="en-US" altLang="zh-CN"/>
          </a:p>
        </p:txBody>
      </p:sp>
    </p:spTree>
    <p:extLst>
      <p:ext uri="{BB962C8B-B14F-4D97-AF65-F5344CB8AC3E}">
        <p14:creationId xmlns:p14="http://schemas.microsoft.com/office/powerpoint/2010/main" val="1780926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 can bulk load several data to </a:t>
            </a:r>
            <a:r>
              <a:rPr lang="en-US" altLang="zh-CN" dirty="0" err="1" smtClean="0"/>
              <a:t>cpu</a:t>
            </a:r>
            <a:r>
              <a:rPr lang="en-US" altLang="zh-CN" dirty="0" smtClean="0"/>
              <a:t> register, computing the result</a:t>
            </a:r>
            <a:r>
              <a:rPr lang="en-US" altLang="zh-CN" baseline="0" dirty="0" smtClean="0"/>
              <a:t> in batch.</a:t>
            </a:r>
            <a:endParaRPr lang="zh-CN" altLang="en-US" dirty="0"/>
          </a:p>
        </p:txBody>
      </p:sp>
      <p:sp>
        <p:nvSpPr>
          <p:cNvPr id="4" name="灯片编号占位符 3"/>
          <p:cNvSpPr>
            <a:spLocks noGrp="1"/>
          </p:cNvSpPr>
          <p:nvPr>
            <p:ph type="sldNum" sz="quarter" idx="10"/>
          </p:nvPr>
        </p:nvSpPr>
        <p:spPr/>
        <p:txBody>
          <a:bodyPr/>
          <a:lstStyle/>
          <a:p>
            <a:pPr>
              <a:defRPr/>
            </a:pPr>
            <a:fld id="{8A4BAA1A-96E8-435C-850D-75A766991B98}" type="slidenum">
              <a:rPr lang="zh-CN" altLang="en-US" smtClean="0"/>
              <a:t>9</a:t>
            </a:fld>
            <a:endParaRPr lang="en-US" altLang="zh-CN"/>
          </a:p>
        </p:txBody>
      </p:sp>
    </p:spTree>
    <p:extLst>
      <p:ext uri="{BB962C8B-B14F-4D97-AF65-F5344CB8AC3E}">
        <p14:creationId xmlns:p14="http://schemas.microsoft.com/office/powerpoint/2010/main" val="1003650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0972" name="Rectangle 12"/>
          <p:cNvSpPr>
            <a:spLocks noGrp="1" noChangeArrowheads="1"/>
          </p:cNvSpPr>
          <p:nvPr>
            <p:ph type="ctrTitle"/>
          </p:nvPr>
        </p:nvSpPr>
        <p:spPr>
          <a:xfrm>
            <a:off x="3095644" y="828668"/>
            <a:ext cx="5691198" cy="671506"/>
          </a:xfrm>
        </p:spPr>
        <p:txBody>
          <a:bodyPr/>
          <a:lstStyle>
            <a:lvl1pPr algn="r">
              <a:defRPr b="1">
                <a:solidFill>
                  <a:srgbClr val="002060"/>
                </a:solidFill>
              </a:defRPr>
            </a:lvl1pPr>
          </a:lstStyle>
          <a:p>
            <a:r>
              <a:rPr lang="zh-CN" altLang="en-US" dirty="0"/>
              <a:t>单击此处编辑母版标题样式</a:t>
            </a:r>
          </a:p>
        </p:txBody>
      </p:sp>
      <p:sp>
        <p:nvSpPr>
          <p:cNvPr id="40973" name="Rectangle 13"/>
          <p:cNvSpPr>
            <a:spLocks noGrp="1" noChangeArrowheads="1"/>
          </p:cNvSpPr>
          <p:nvPr>
            <p:ph type="subTitle" idx="1"/>
          </p:nvPr>
        </p:nvSpPr>
        <p:spPr>
          <a:xfrm>
            <a:off x="1371600" y="3886200"/>
            <a:ext cx="6400800" cy="1752600"/>
          </a:xfrm>
          <a:prstGeom prst="rect">
            <a:avLst/>
          </a:prstGeom>
        </p:spPr>
        <p:txBody>
          <a:bodyPr/>
          <a:lstStyle>
            <a:lvl1pPr marL="0" indent="0" algn="ctr">
              <a:buFont typeface="Wingdings" panose="05000000000000000000" pitchFamily="2" charset="2"/>
              <a:buNone/>
              <a:defRPr>
                <a:solidFill>
                  <a:srgbClr val="002060"/>
                </a:solidFill>
              </a:defRPr>
            </a:lvl1pPr>
          </a:lstStyle>
          <a:p>
            <a:r>
              <a:rPr lang="zh-CN" altLang="en-US" dirty="0"/>
              <a:t>单击此处编辑母版副标题样式</a:t>
            </a:r>
          </a:p>
        </p:txBody>
      </p:sp>
      <p:sp>
        <p:nvSpPr>
          <p:cNvPr id="5" name="Rectangle 14"/>
          <p:cNvSpPr>
            <a:spLocks noGrp="1" noChangeArrowheads="1"/>
          </p:cNvSpPr>
          <p:nvPr>
            <p:ph type="dt" sz="half" idx="10"/>
          </p:nvPr>
        </p:nvSpPr>
        <p:spPr>
          <a:xfrm>
            <a:off x="0" y="6400800"/>
            <a:ext cx="1905000" cy="457200"/>
          </a:xfrm>
          <a:prstGeom prst="rect">
            <a:avLst/>
          </a:prstGeom>
        </p:spPr>
        <p:txBody>
          <a:bodyPr/>
          <a:lstStyle>
            <a:lvl1pPr eaLnBrk="1" hangingPunct="1">
              <a:defRPr b="0">
                <a:solidFill>
                  <a:schemeClr val="bg2"/>
                </a:solidFill>
                <a:latin typeface="Tahoma" panose="020B0604030504040204" pitchFamily="34" charset="0"/>
                <a:ea typeface="宋体" panose="02010600030101010101" pitchFamily="2" charset="-122"/>
              </a:defRPr>
            </a:lvl1pPr>
          </a:lstStyle>
          <a:p>
            <a:pPr>
              <a:defRPr/>
            </a:pPr>
            <a:endParaRPr lang="en-US" altLang="zh-CN"/>
          </a:p>
        </p:txBody>
      </p:sp>
      <p:sp>
        <p:nvSpPr>
          <p:cNvPr id="6" name="Rectangle 15"/>
          <p:cNvSpPr>
            <a:spLocks noGrp="1" noChangeArrowheads="1"/>
          </p:cNvSpPr>
          <p:nvPr>
            <p:ph type="ftr" sz="quarter" idx="11"/>
          </p:nvPr>
        </p:nvSpPr>
        <p:spPr>
          <a:xfrm>
            <a:off x="3419475" y="6400800"/>
            <a:ext cx="2895600" cy="457200"/>
          </a:xfrm>
          <a:prstGeom prst="rect">
            <a:avLst/>
          </a:prstGeom>
        </p:spPr>
        <p:txBody>
          <a:bodyPr/>
          <a:lstStyle>
            <a:lvl1pPr eaLnBrk="1" hangingPunct="1">
              <a:defRPr b="0">
                <a:solidFill>
                  <a:schemeClr val="bg2"/>
                </a:solidFill>
                <a:latin typeface="Tahoma" panose="020B0604030504040204" pitchFamily="34" charset="0"/>
                <a:ea typeface="宋体" panose="02010600030101010101" pitchFamily="2" charset="-122"/>
              </a:defRPr>
            </a:lvl1pPr>
          </a:lstStyle>
          <a:p>
            <a:pPr>
              <a:defRPr/>
            </a:pPr>
            <a:endParaRPr lang="en-US" altLang="zh-CN"/>
          </a:p>
        </p:txBody>
      </p:sp>
      <p:sp>
        <p:nvSpPr>
          <p:cNvPr id="7" name="Rectangle 16"/>
          <p:cNvSpPr>
            <a:spLocks noGrp="1" noChangeArrowheads="1"/>
          </p:cNvSpPr>
          <p:nvPr>
            <p:ph type="sldNum" sz="quarter" idx="12"/>
          </p:nvPr>
        </p:nvSpPr>
        <p:spPr/>
        <p:txBody>
          <a:bodyPr/>
          <a:lstStyle>
            <a:lvl1pPr>
              <a:defRPr>
                <a:solidFill>
                  <a:schemeClr val="bg2"/>
                </a:solidFill>
              </a:defRPr>
            </a:lvl1pPr>
          </a:lstStyle>
          <a:p>
            <a:pPr>
              <a:defRPr/>
            </a:pPr>
            <a:fld id="{8257CA51-0034-49E4-B4B3-8AFF8F668DA9}" type="slidenum">
              <a:rPr lang="zh-CN" altLang="en-US"/>
              <a:t>‹#›</a:t>
            </a:fld>
            <a:endParaRPr lang="en-US" altLang="zh-CN"/>
          </a:p>
        </p:txBody>
      </p:sp>
      <p:sp>
        <p:nvSpPr>
          <p:cNvPr id="8" name="Rectangle 7"/>
          <p:cNvSpPr/>
          <p:nvPr userDrawn="1"/>
        </p:nvSpPr>
        <p:spPr>
          <a:xfrm>
            <a:off x="0" y="1484784"/>
            <a:ext cx="533400" cy="228600"/>
          </a:xfrm>
          <a:prstGeom prst="rect">
            <a:avLst/>
          </a:prstGeom>
          <a:solidFill>
            <a:srgbClr val="FFCC99"/>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a:solidFill>
                <a:srgbClr val="FFFFFF"/>
              </a:solidFill>
              <a:ea typeface="宋体" panose="02010600030101010101" pitchFamily="2" charset="-122"/>
              <a:cs typeface="Arial" panose="020B0604020202020204" pitchFamily="34" charset="0"/>
            </a:endParaRPr>
          </a:p>
        </p:txBody>
      </p:sp>
      <p:sp>
        <p:nvSpPr>
          <p:cNvPr id="9" name="Rectangle 8"/>
          <p:cNvSpPr/>
          <p:nvPr userDrawn="1"/>
        </p:nvSpPr>
        <p:spPr>
          <a:xfrm>
            <a:off x="590550" y="1484784"/>
            <a:ext cx="8553450" cy="228600"/>
          </a:xfrm>
          <a:prstGeom prst="rect">
            <a:avLst/>
          </a:prstGeom>
          <a:solidFill>
            <a:srgbClr val="0070C0"/>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a:solidFill>
                <a:srgbClr val="FFFFFF"/>
              </a:solidFill>
              <a:ea typeface="宋体" panose="02010600030101010101" pitchFamily="2" charset="-122"/>
              <a:cs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7504" y="216045"/>
            <a:ext cx="5786478" cy="533400"/>
          </a:xfrm>
        </p:spPr>
        <p:txBody>
          <a:bodyPr/>
          <a:lstStyle>
            <a:lvl1pPr>
              <a:defRPr sz="3200" b="1">
                <a:solidFill>
                  <a:schemeClr val="accent1">
                    <a:lumMod val="50000"/>
                  </a:schemeClr>
                </a:solidFill>
              </a:defRPr>
            </a:lvl1pPr>
          </a:lstStyle>
          <a:p>
            <a:r>
              <a:rPr lang="zh-CN" altLang="en-US" dirty="0"/>
              <a:t>单击此处编辑母版标题样式</a:t>
            </a:r>
          </a:p>
        </p:txBody>
      </p:sp>
      <p:sp>
        <p:nvSpPr>
          <p:cNvPr id="3" name="内容占位符 2"/>
          <p:cNvSpPr>
            <a:spLocks noGrp="1"/>
          </p:cNvSpPr>
          <p:nvPr>
            <p:ph idx="1"/>
          </p:nvPr>
        </p:nvSpPr>
        <p:spPr>
          <a:xfrm>
            <a:off x="214313" y="1071563"/>
            <a:ext cx="8382000" cy="5181600"/>
          </a:xfrm>
          <a:prstGeom prst="rect">
            <a:avLst/>
          </a:prstGeom>
        </p:spPr>
        <p:txBody>
          <a:bodyPr/>
          <a:lstStyle>
            <a:lvl1pPr>
              <a:defRPr sz="2800"/>
            </a:lvl1pPr>
            <a:lvl2pPr>
              <a:defRPr sz="2400">
                <a:latin typeface="黑体" panose="02010609060101010101" pitchFamily="2" charset="-122"/>
                <a:ea typeface="黑体" panose="02010609060101010101" pitchFamily="2" charset="-122"/>
              </a:defRPr>
            </a:lvl2pPr>
            <a:lvl3pPr>
              <a:defRPr sz="2000" b="1">
                <a:latin typeface="华文楷体" panose="02010600040101010101" pitchFamily="2" charset="-122"/>
                <a:ea typeface="华文楷体" panose="02010600040101010101" pitchFamily="2" charset="-122"/>
              </a:defRPr>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Rectangle 11"/>
          <p:cNvSpPr>
            <a:spLocks noGrp="1" noChangeArrowheads="1"/>
          </p:cNvSpPr>
          <p:nvPr>
            <p:ph type="dt" sz="half" idx="10"/>
          </p:nvPr>
        </p:nvSpPr>
        <p:spPr>
          <a:xfrm>
            <a:off x="0" y="6400800"/>
            <a:ext cx="1905000" cy="457200"/>
          </a:xfrm>
          <a:prstGeom prst="rect">
            <a:avLst/>
          </a:prstGeom>
        </p:spPr>
        <p:txBody>
          <a:bodyPr/>
          <a:lstStyle>
            <a:lvl1pPr eaLnBrk="1" hangingPunct="1">
              <a:defRPr b="0">
                <a:latin typeface="Tahoma" panose="020B0604030504040204" pitchFamily="34" charset="0"/>
                <a:ea typeface="宋体" panose="02010600030101010101" pitchFamily="2" charset="-122"/>
              </a:defRPr>
            </a:lvl1pPr>
          </a:lstStyle>
          <a:p>
            <a:pPr>
              <a:defRPr/>
            </a:pPr>
            <a:endParaRPr lang="en-US" altLang="zh-CN"/>
          </a:p>
        </p:txBody>
      </p:sp>
      <p:sp>
        <p:nvSpPr>
          <p:cNvPr id="7" name="Rectangle 12"/>
          <p:cNvSpPr>
            <a:spLocks noGrp="1" noChangeArrowheads="1"/>
          </p:cNvSpPr>
          <p:nvPr>
            <p:ph type="ftr" sz="quarter" idx="11"/>
          </p:nvPr>
        </p:nvSpPr>
        <p:spPr>
          <a:xfrm>
            <a:off x="3352800" y="6400800"/>
            <a:ext cx="2895600" cy="457200"/>
          </a:xfrm>
          <a:prstGeom prst="rect">
            <a:avLst/>
          </a:prstGeom>
        </p:spPr>
        <p:txBody>
          <a:bodyPr/>
          <a:lstStyle>
            <a:lvl1pPr eaLnBrk="1" hangingPunct="1">
              <a:defRPr b="0">
                <a:latin typeface="Tahoma" panose="020B0604030504040204" pitchFamily="34" charset="0"/>
                <a:ea typeface="宋体" panose="02010600030101010101" pitchFamily="2" charset="-122"/>
              </a:defRPr>
            </a:lvl1pPr>
          </a:lstStyle>
          <a:p>
            <a:pPr>
              <a:defRPr/>
            </a:pPr>
            <a:endParaRPr lang="en-US" altLang="zh-CN"/>
          </a:p>
        </p:txBody>
      </p:sp>
      <p:sp>
        <p:nvSpPr>
          <p:cNvPr id="8" name="Rectangle 13"/>
          <p:cNvSpPr>
            <a:spLocks noGrp="1" noChangeArrowheads="1"/>
          </p:cNvSpPr>
          <p:nvPr>
            <p:ph type="sldNum" sz="quarter" idx="12"/>
          </p:nvPr>
        </p:nvSpPr>
        <p:spPr/>
        <p:txBody>
          <a:bodyPr/>
          <a:lstStyle>
            <a:lvl1pPr>
              <a:defRPr/>
            </a:lvl1pPr>
          </a:lstStyle>
          <a:p>
            <a:pPr>
              <a:defRPr/>
            </a:pPr>
            <a:fld id="{262E079A-18BC-42B2-A6C0-61BFA2EC9C47}" type="slidenum">
              <a:rPr lang="zh-CN" altLang="en-US"/>
              <a:t>‹#›</a:t>
            </a:fld>
            <a:endParaRPr lang="en-US" altLang="zh-CN"/>
          </a:p>
        </p:txBody>
      </p:sp>
      <p:pic>
        <p:nvPicPr>
          <p:cNvPr id="10" name="图片 9"/>
          <p:cNvPicPr>
            <a:picLocks noChangeAspect="1"/>
          </p:cNvPicPr>
          <p:nvPr userDrawn="1"/>
        </p:nvPicPr>
        <p:blipFill>
          <a:blip r:embed="rId2"/>
          <a:stretch>
            <a:fillRect/>
          </a:stretch>
        </p:blipFill>
        <p:spPr>
          <a:xfrm>
            <a:off x="8100392" y="94070"/>
            <a:ext cx="791631" cy="777350"/>
          </a:xfrm>
          <a:prstGeom prst="rect">
            <a:avLst/>
          </a:prstGeom>
        </p:spPr>
      </p:pic>
      <p:sp>
        <p:nvSpPr>
          <p:cNvPr id="11" name="Rectangle 8"/>
          <p:cNvSpPr/>
          <p:nvPr userDrawn="1"/>
        </p:nvSpPr>
        <p:spPr>
          <a:xfrm>
            <a:off x="590550" y="896144"/>
            <a:ext cx="8553450" cy="228600"/>
          </a:xfrm>
          <a:prstGeom prst="rect">
            <a:avLst/>
          </a:prstGeom>
          <a:solidFill>
            <a:srgbClr val="0070C0"/>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a:solidFill>
                <a:srgbClr val="FFFFFF"/>
              </a:solidFill>
              <a:ea typeface="宋体" panose="02010600030101010101" pitchFamily="2" charset="-122"/>
              <a:cs typeface="Arial" panose="020B0604020202020204" pitchFamily="34" charset="0"/>
            </a:endParaRPr>
          </a:p>
        </p:txBody>
      </p:sp>
      <p:sp>
        <p:nvSpPr>
          <p:cNvPr id="12" name="Rectangle 7"/>
          <p:cNvSpPr/>
          <p:nvPr userDrawn="1"/>
        </p:nvSpPr>
        <p:spPr>
          <a:xfrm>
            <a:off x="0" y="896144"/>
            <a:ext cx="533400" cy="228600"/>
          </a:xfrm>
          <a:prstGeom prst="rect">
            <a:avLst/>
          </a:prstGeom>
          <a:solidFill>
            <a:srgbClr val="FFCC99"/>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a:solidFill>
                <a:srgbClr val="FFFFFF"/>
              </a:solidFill>
              <a:ea typeface="宋体" panose="02010600030101010101" pitchFamily="2" charset="-122"/>
              <a:cs typeface="Arial" panose="020B0604020202020204" pitchFamily="34"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Grp="1" noChangeArrowheads="1"/>
          </p:cNvSpPr>
          <p:nvPr>
            <p:ph type="title"/>
          </p:nvPr>
        </p:nvSpPr>
        <p:spPr bwMode="auto">
          <a:xfrm>
            <a:off x="3071813" y="357188"/>
            <a:ext cx="58578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单击此处编辑母版标题样式</a:t>
            </a:r>
          </a:p>
        </p:txBody>
      </p:sp>
      <p:sp>
        <p:nvSpPr>
          <p:cNvPr id="39949" name="Rectangle 13"/>
          <p:cNvSpPr>
            <a:spLocks noGrp="1" noChangeArrowheads="1"/>
          </p:cNvSpPr>
          <p:nvPr>
            <p:ph type="sldNum" sz="quarter" idx="4"/>
          </p:nvPr>
        </p:nvSpPr>
        <p:spPr bwMode="auto">
          <a:xfrm>
            <a:off x="7239000" y="6400800"/>
            <a:ext cx="19050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kumimoji="0" sz="1400" b="0">
                <a:latin typeface="Tahoma" panose="020B0604030504040204" pitchFamily="34" charset="0"/>
              </a:defRPr>
            </a:lvl1pPr>
          </a:lstStyle>
          <a:p>
            <a:pPr>
              <a:defRPr/>
            </a:pPr>
            <a:fld id="{8A7806BD-A5F0-4A34-A4DD-364182D94B64}" type="slidenum">
              <a:rPr lang="zh-CN" altLang="en-US"/>
              <a:t>‹#›</a:t>
            </a:fld>
            <a:endParaRPr lang="en-US" altLang="zh-CN"/>
          </a:p>
        </p:txBody>
      </p:sp>
      <p:sp>
        <p:nvSpPr>
          <p:cNvPr id="1028" name="Line 12"/>
          <p:cNvSpPr>
            <a:spLocks noChangeShapeType="1"/>
          </p:cNvSpPr>
          <p:nvPr/>
        </p:nvSpPr>
        <p:spPr bwMode="auto">
          <a:xfrm>
            <a:off x="71438" y="1000125"/>
            <a:ext cx="8610600" cy="0"/>
          </a:xfrm>
          <a:prstGeom prst="line">
            <a:avLst/>
          </a:prstGeom>
          <a:noFill/>
          <a:ln w="76200">
            <a:solidFill>
              <a:srgbClr val="0070C0"/>
            </a:solidFill>
            <a:miter lim="800000"/>
          </a:ln>
          <a:extLst>
            <a:ext uri="{909E8E84-426E-40DD-AFC4-6F175D3DCCD1}">
              <a14:hiddenFill xmlns:a14="http://schemas.microsoft.com/office/drawing/2010/main">
                <a:noFill/>
              </a14:hiddenFill>
            </a:ext>
          </a:extLst>
        </p:spPr>
        <p:txBody>
          <a:bodyPr wrap="none"/>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hf hdr="0" ftr="0" dt="0"/>
  <p:txStyles>
    <p:titleStyle>
      <a:lvl1pPr algn="r" rtl="0" eaLnBrk="0" fontAlgn="base" hangingPunct="0">
        <a:spcBef>
          <a:spcPct val="0"/>
        </a:spcBef>
        <a:spcAft>
          <a:spcPct val="0"/>
        </a:spcAft>
        <a:defRPr kumimoji="1" sz="3200" b="1">
          <a:solidFill>
            <a:srgbClr val="002060"/>
          </a:solidFill>
          <a:latin typeface="+mj-lt"/>
          <a:ea typeface="黑体" panose="02010609060101010101" pitchFamily="2" charset="-122"/>
          <a:cs typeface="+mj-cs"/>
        </a:defRPr>
      </a:lvl1pPr>
      <a:lvl2pPr algn="r" rtl="0" eaLnBrk="0" fontAlgn="base" hangingPunct="0">
        <a:spcBef>
          <a:spcPct val="0"/>
        </a:spcBef>
        <a:spcAft>
          <a:spcPct val="0"/>
        </a:spcAft>
        <a:defRPr kumimoji="1" sz="3200" b="1">
          <a:solidFill>
            <a:srgbClr val="002060"/>
          </a:solidFill>
          <a:latin typeface="Tahoma" panose="020B0604030504040204" pitchFamily="34" charset="0"/>
          <a:ea typeface="黑体" panose="02010609060101010101" pitchFamily="2" charset="-122"/>
        </a:defRPr>
      </a:lvl2pPr>
      <a:lvl3pPr algn="r" rtl="0" eaLnBrk="0" fontAlgn="base" hangingPunct="0">
        <a:spcBef>
          <a:spcPct val="0"/>
        </a:spcBef>
        <a:spcAft>
          <a:spcPct val="0"/>
        </a:spcAft>
        <a:defRPr kumimoji="1" sz="3200" b="1">
          <a:solidFill>
            <a:srgbClr val="002060"/>
          </a:solidFill>
          <a:latin typeface="Tahoma" panose="020B0604030504040204" pitchFamily="34" charset="0"/>
          <a:ea typeface="黑体" panose="02010609060101010101" pitchFamily="2" charset="-122"/>
        </a:defRPr>
      </a:lvl3pPr>
      <a:lvl4pPr algn="r" rtl="0" eaLnBrk="0" fontAlgn="base" hangingPunct="0">
        <a:spcBef>
          <a:spcPct val="0"/>
        </a:spcBef>
        <a:spcAft>
          <a:spcPct val="0"/>
        </a:spcAft>
        <a:defRPr kumimoji="1" sz="3200" b="1">
          <a:solidFill>
            <a:srgbClr val="002060"/>
          </a:solidFill>
          <a:latin typeface="Tahoma" panose="020B0604030504040204" pitchFamily="34" charset="0"/>
          <a:ea typeface="黑体" panose="02010609060101010101" pitchFamily="2" charset="-122"/>
        </a:defRPr>
      </a:lvl4pPr>
      <a:lvl5pPr algn="r" rtl="0" eaLnBrk="0" fontAlgn="base" hangingPunct="0">
        <a:spcBef>
          <a:spcPct val="0"/>
        </a:spcBef>
        <a:spcAft>
          <a:spcPct val="0"/>
        </a:spcAft>
        <a:defRPr kumimoji="1" sz="3200" b="1">
          <a:solidFill>
            <a:srgbClr val="002060"/>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kumimoji="1" sz="4400">
          <a:solidFill>
            <a:schemeClr val="hlink"/>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kumimoji="1" sz="4400">
          <a:solidFill>
            <a:schemeClr val="hlink"/>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kumimoji="1" sz="4400">
          <a:solidFill>
            <a:schemeClr val="hlink"/>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kumimoji="1" sz="4400">
          <a:solidFill>
            <a:schemeClr val="hlink"/>
          </a:solidFill>
          <a:latin typeface="Tahoma" panose="020B0604030504040204" pitchFamily="34" charset="0"/>
          <a:ea typeface="黑体" panose="0201060906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2800">
          <a:solidFill>
            <a:srgbClr val="0000FF"/>
          </a:solidFill>
          <a:latin typeface="+mn-lt"/>
          <a:ea typeface="黑体" panose="0201060906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ü"/>
        <a:defRPr kumimoji="1" sz="2400">
          <a:solidFill>
            <a:schemeClr val="tx1"/>
          </a:solidFill>
          <a:latin typeface="黑体" panose="02010609060101010101" pitchFamily="2" charset="-122"/>
          <a:ea typeface="黑体" panose="0201060906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b="1">
          <a:solidFill>
            <a:schemeClr val="tx1"/>
          </a:solidFill>
          <a:latin typeface="华文楷体" panose="02010600040101010101" pitchFamily="2" charset="-122"/>
          <a:ea typeface="华文楷体" panose="0201060004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宋体" panose="02010600030101010101" pitchFamily="2"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anose="02010600030101010101"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anose="02010600030101010101"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anose="02010600030101010101"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bombehub"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mailto::liliang@stumail.neu.edu.cn"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844CD3F4-7733-4D5A-88C8-C39AD0C26C67}" type="slidenum">
              <a:rPr kumimoji="0" lang="zh-CN" altLang="en-US" sz="1400" b="0" smtClean="0">
                <a:solidFill>
                  <a:schemeClr val="bg2"/>
                </a:solidFill>
                <a:cs typeface="Times New Roman" panose="02020603050405020304" pitchFamily="18" charset="0"/>
              </a:rPr>
              <a:t>1</a:t>
            </a:fld>
            <a:endParaRPr kumimoji="0" lang="en-US" altLang="zh-CN" sz="1400" b="0" dirty="0">
              <a:solidFill>
                <a:schemeClr val="bg2"/>
              </a:solidFill>
              <a:cs typeface="Times New Roman" panose="02020603050405020304" pitchFamily="18" charset="0"/>
            </a:endParaRPr>
          </a:p>
        </p:txBody>
      </p:sp>
      <p:sp>
        <p:nvSpPr>
          <p:cNvPr id="15364" name="TextBox 7"/>
          <p:cNvSpPr txBox="1">
            <a:spLocks noChangeArrowheads="1"/>
          </p:cNvSpPr>
          <p:nvPr/>
        </p:nvSpPr>
        <p:spPr bwMode="auto">
          <a:xfrm>
            <a:off x="0" y="2160052"/>
            <a:ext cx="8983783" cy="1200329"/>
          </a:xfrm>
          <a:prstGeom prst="rect">
            <a:avLst/>
          </a:prstGeom>
          <a:noFill/>
          <a:ln w="9525">
            <a:noFill/>
            <a:miter lim="800000"/>
          </a:ln>
        </p:spPr>
        <p:txBody>
          <a:bodyPr wrap="square" anchor="ctr">
            <a:spAutoFit/>
          </a:bodyPr>
          <a:lstStyle/>
          <a:p>
            <a:pPr algn="ctr"/>
            <a:r>
              <a:rPr kumimoji="0" lang="en-US" altLang="zh-CN" sz="3600" dirty="0">
                <a:effectLst>
                  <a:outerShdw blurRad="38100" dist="38100" dir="2700000" algn="tl">
                    <a:srgbClr val="C0C0C0"/>
                  </a:outerShdw>
                </a:effectLst>
                <a:latin typeface="Tahoma" panose="020B0604030504040204" pitchFamily="34" charset="0"/>
                <a:ea typeface="黑体" panose="02010609060101010101" pitchFamily="2" charset="-122"/>
              </a:rPr>
              <a:t> </a:t>
            </a:r>
            <a:r>
              <a:rPr lang="en-US" altLang="zh-CN" sz="3600" dirty="0" smtClean="0"/>
              <a:t>Benchmarking Hardware Accelerating techniques for Extreme </a:t>
            </a:r>
            <a:r>
              <a:rPr lang="en-US" altLang="zh-CN" sz="3600" dirty="0"/>
              <a:t>L</a:t>
            </a:r>
            <a:r>
              <a:rPr lang="en-US" altLang="zh-CN" sz="3600" dirty="0" smtClean="0"/>
              <a:t>earning Machine</a:t>
            </a:r>
            <a:endParaRPr kumimoji="0" lang="zh-CN" altLang="en-US" sz="3600" dirty="0">
              <a:effectLst>
                <a:outerShdw blurRad="38100" dist="38100" dir="2700000" algn="tl">
                  <a:srgbClr val="C0C0C0"/>
                </a:outerShdw>
              </a:effectLst>
              <a:ea typeface="黑体" panose="02010609060101010101" pitchFamily="2" charset="-122"/>
              <a:cs typeface="Times New Roman" panose="02020603050405020304" pitchFamily="18" charset="0"/>
            </a:endParaRPr>
          </a:p>
        </p:txBody>
      </p:sp>
      <p:sp>
        <p:nvSpPr>
          <p:cNvPr id="5132" name="Rectangle 3"/>
          <p:cNvSpPr>
            <a:spLocks noChangeArrowheads="1"/>
          </p:cNvSpPr>
          <p:nvPr/>
        </p:nvSpPr>
        <p:spPr bwMode="auto">
          <a:xfrm>
            <a:off x="1118605" y="5445224"/>
            <a:ext cx="7848600" cy="1223602"/>
          </a:xfrm>
          <a:prstGeom prst="rect">
            <a:avLst/>
          </a:prstGeom>
          <a:noFill/>
          <a:ln w="9525">
            <a:noFill/>
            <a:miter lim="800000"/>
          </a:ln>
        </p:spPr>
        <p:txBody>
          <a:bodyPr lIns="92075" tIns="46038" rIns="92075" bIns="46038"/>
          <a:lstStyle/>
          <a:p>
            <a:pPr algn="r" eaLnBrk="1" latinLnBrk="1" hangingPunct="1">
              <a:buFont typeface="Wingdings 2" pitchFamily="18" charset="2"/>
              <a:buNone/>
            </a:pPr>
            <a:r>
              <a:rPr lang="en-US" altLang="zh-CN" dirty="0" smtClean="0">
                <a:ea typeface="HY강B" pitchFamily="2" charset="-127"/>
                <a:cs typeface="Times New Roman" pitchFamily="18" charset="0"/>
              </a:rPr>
              <a:t>Liang Li, </a:t>
            </a:r>
            <a:r>
              <a:rPr lang="en-US" altLang="zh-CN" dirty="0" err="1" smtClean="0">
                <a:ea typeface="HY강B" pitchFamily="2" charset="-127"/>
                <a:cs typeface="Times New Roman" pitchFamily="18" charset="0"/>
              </a:rPr>
              <a:t>Guoren</a:t>
            </a:r>
            <a:r>
              <a:rPr lang="en-US" altLang="zh-CN" dirty="0" smtClean="0">
                <a:ea typeface="HY강B" pitchFamily="2" charset="-127"/>
                <a:cs typeface="Times New Roman" pitchFamily="18" charset="0"/>
              </a:rPr>
              <a:t> Wang, Gang Wu, and </a:t>
            </a:r>
            <a:r>
              <a:rPr lang="en-US" altLang="zh-CN" dirty="0" err="1" smtClean="0">
                <a:ea typeface="HY강B" pitchFamily="2" charset="-127"/>
                <a:cs typeface="Times New Roman" pitchFamily="18" charset="0"/>
              </a:rPr>
              <a:t>Ql</a:t>
            </a:r>
            <a:r>
              <a:rPr lang="en-US" altLang="zh-CN" dirty="0" smtClean="0">
                <a:ea typeface="HY강B" pitchFamily="2" charset="-127"/>
                <a:cs typeface="Times New Roman" pitchFamily="18" charset="0"/>
              </a:rPr>
              <a:t> Zhang</a:t>
            </a:r>
            <a:endParaRPr lang="zh-CN" altLang="en-US" dirty="0">
              <a:ea typeface="HY강B" pitchFamily="2" charset="-127"/>
              <a:cs typeface="Times New Roman" pitchFamily="18" charset="0"/>
            </a:endParaRPr>
          </a:p>
        </p:txBody>
      </p:sp>
      <p:pic>
        <p:nvPicPr>
          <p:cNvPr id="10" name="图片 9"/>
          <p:cNvPicPr>
            <a:picLocks/>
          </p:cNvPicPr>
          <p:nvPr/>
        </p:nvPicPr>
        <p:blipFill>
          <a:blip r:embed="rId3"/>
          <a:stretch>
            <a:fillRect/>
          </a:stretch>
        </p:blipFill>
        <p:spPr>
          <a:xfrm>
            <a:off x="624213" y="313630"/>
            <a:ext cx="1044000" cy="1044000"/>
          </a:xfrm>
          <a:prstGeom prst="rect">
            <a:avLst/>
          </a:prstGeom>
        </p:spPr>
      </p:pic>
      <p:sp>
        <p:nvSpPr>
          <p:cNvPr id="13" name="Rectangle 2"/>
          <p:cNvSpPr txBox="1">
            <a:spLocks noChangeArrowheads="1"/>
          </p:cNvSpPr>
          <p:nvPr/>
        </p:nvSpPr>
        <p:spPr bwMode="auto">
          <a:xfrm>
            <a:off x="586048" y="279644"/>
            <a:ext cx="8557952" cy="643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rtl="0" eaLnBrk="0" fontAlgn="base" hangingPunct="0">
              <a:spcBef>
                <a:spcPct val="0"/>
              </a:spcBef>
              <a:spcAft>
                <a:spcPct val="0"/>
              </a:spcAft>
              <a:defRPr kumimoji="1" sz="3200" b="1">
                <a:solidFill>
                  <a:srgbClr val="002060"/>
                </a:solidFill>
                <a:latin typeface="+mj-lt"/>
                <a:ea typeface="黑体" panose="02010609060101010101" pitchFamily="2" charset="-122"/>
                <a:cs typeface="+mj-cs"/>
              </a:defRPr>
            </a:lvl1pPr>
            <a:lvl2pPr algn="r" rtl="0" eaLnBrk="0" fontAlgn="base" hangingPunct="0">
              <a:spcBef>
                <a:spcPct val="0"/>
              </a:spcBef>
              <a:spcAft>
                <a:spcPct val="0"/>
              </a:spcAft>
              <a:defRPr kumimoji="1" sz="3200" b="1">
                <a:solidFill>
                  <a:srgbClr val="002060"/>
                </a:solidFill>
                <a:latin typeface="Tahoma" panose="020B0604030504040204" pitchFamily="34" charset="0"/>
                <a:ea typeface="黑体" panose="02010609060101010101" pitchFamily="2" charset="-122"/>
              </a:defRPr>
            </a:lvl2pPr>
            <a:lvl3pPr algn="r" rtl="0" eaLnBrk="0" fontAlgn="base" hangingPunct="0">
              <a:spcBef>
                <a:spcPct val="0"/>
              </a:spcBef>
              <a:spcAft>
                <a:spcPct val="0"/>
              </a:spcAft>
              <a:defRPr kumimoji="1" sz="3200" b="1">
                <a:solidFill>
                  <a:srgbClr val="002060"/>
                </a:solidFill>
                <a:latin typeface="Tahoma" panose="020B0604030504040204" pitchFamily="34" charset="0"/>
                <a:ea typeface="黑体" panose="02010609060101010101" pitchFamily="2" charset="-122"/>
              </a:defRPr>
            </a:lvl3pPr>
            <a:lvl4pPr algn="r" rtl="0" eaLnBrk="0" fontAlgn="base" hangingPunct="0">
              <a:spcBef>
                <a:spcPct val="0"/>
              </a:spcBef>
              <a:spcAft>
                <a:spcPct val="0"/>
              </a:spcAft>
              <a:defRPr kumimoji="1" sz="3200" b="1">
                <a:solidFill>
                  <a:srgbClr val="002060"/>
                </a:solidFill>
                <a:latin typeface="Tahoma" panose="020B0604030504040204" pitchFamily="34" charset="0"/>
                <a:ea typeface="黑体" panose="02010609060101010101" pitchFamily="2" charset="-122"/>
              </a:defRPr>
            </a:lvl4pPr>
            <a:lvl5pPr algn="r" rtl="0" eaLnBrk="0" fontAlgn="base" hangingPunct="0">
              <a:spcBef>
                <a:spcPct val="0"/>
              </a:spcBef>
              <a:spcAft>
                <a:spcPct val="0"/>
              </a:spcAft>
              <a:defRPr kumimoji="1" sz="3200" b="1">
                <a:solidFill>
                  <a:srgbClr val="002060"/>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kumimoji="1" sz="4400">
                <a:solidFill>
                  <a:schemeClr val="hlink"/>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kumimoji="1" sz="4400">
                <a:solidFill>
                  <a:schemeClr val="hlink"/>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kumimoji="1" sz="4400">
                <a:solidFill>
                  <a:schemeClr val="hlink"/>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kumimoji="1" sz="4400">
                <a:solidFill>
                  <a:schemeClr val="hlink"/>
                </a:solidFill>
                <a:latin typeface="Tahoma" panose="020B0604030504040204" pitchFamily="34" charset="0"/>
                <a:ea typeface="黑体" panose="02010609060101010101" pitchFamily="2" charset="-122"/>
              </a:defRPr>
            </a:lvl9pPr>
          </a:lstStyle>
          <a:p>
            <a:pPr algn="ctr">
              <a:lnSpc>
                <a:spcPct val="90000"/>
              </a:lnSpc>
              <a:defRPr/>
            </a:pPr>
            <a:r>
              <a:rPr lang="en-US" altLang="zh-CN" sz="4000" kern="0" dirty="0" smtClean="0">
                <a:solidFill>
                  <a:schemeClr val="tx1"/>
                </a:solidFill>
                <a:effectLst>
                  <a:outerShdw blurRad="38100" dist="38100" dir="2700000" algn="tl">
                    <a:srgbClr val="C0C0C0"/>
                  </a:outerShdw>
                </a:effectLst>
                <a:latin typeface="Times New Roman" panose="02020603050405020304" pitchFamily="18" charset="0"/>
                <a:ea typeface="+mj-ea"/>
                <a:cs typeface="Times New Roman" panose="02020603050405020304" pitchFamily="18" charset="0"/>
              </a:rPr>
              <a:t>ELM2018</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130872"/>
            <a:ext cx="2097087" cy="265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5594166" y="4983558"/>
            <a:ext cx="3373039" cy="461665"/>
          </a:xfrm>
          <a:prstGeom prst="rect">
            <a:avLst/>
          </a:prstGeom>
        </p:spPr>
        <p:txBody>
          <a:bodyPr wrap="none">
            <a:spAutoFit/>
          </a:bodyPr>
          <a:lstStyle/>
          <a:p>
            <a:r>
              <a:rPr lang="en-US" altLang="zh-CN" dirty="0"/>
              <a:t>Northeastern University</a:t>
            </a:r>
          </a:p>
        </p:txBody>
      </p:sp>
    </p:spTree>
  </p:cSld>
  <p:clrMapOvr>
    <a:masterClrMapping/>
  </p:clrMapOvr>
  <p:transition advTm="11531"/>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16045"/>
            <a:ext cx="7131496" cy="533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algn="l"/>
            <a:r>
              <a:rPr lang="en-US" altLang="zh-CN" dirty="0" smtClean="0">
                <a:solidFill>
                  <a:srgbClr val="000000"/>
                </a:solidFill>
                <a:latin typeface="Times New Roman" panose="02020603050405020304" pitchFamily="18" charset="0"/>
                <a:cs typeface="Times New Roman" panose="02020603050405020304" pitchFamily="18" charset="0"/>
              </a:rPr>
              <a:t>2. Accelerating </a:t>
            </a:r>
            <a:r>
              <a:rPr lang="en-US" altLang="zh-CN" dirty="0">
                <a:solidFill>
                  <a:srgbClr val="000000"/>
                </a:solidFill>
                <a:latin typeface="Times New Roman" panose="02020603050405020304" pitchFamily="18" charset="0"/>
                <a:cs typeface="Times New Roman" panose="02020603050405020304" pitchFamily="18" charset="0"/>
              </a:rPr>
              <a:t>with </a:t>
            </a:r>
            <a:r>
              <a:rPr lang="en-US" altLang="zh-CN" dirty="0" smtClean="0">
                <a:solidFill>
                  <a:srgbClr val="000000"/>
                </a:solidFill>
                <a:latin typeface="Times New Roman" panose="02020603050405020304" pitchFamily="18" charset="0"/>
                <a:cs typeface="Times New Roman" panose="02020603050405020304" pitchFamily="18" charset="0"/>
              </a:rPr>
              <a:t>GPU-card (#3)</a:t>
            </a:r>
            <a:endParaRPr lang="zh-CN" altLang="en-US" dirty="0">
              <a:solidFill>
                <a:srgbClr val="000000"/>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dirty="0" smtClean="0"/>
              <a:t>Thousand of lightweight “cores”</a:t>
            </a:r>
            <a:endParaRPr lang="zh-CN" altLang="en-US" dirty="0"/>
          </a:p>
        </p:txBody>
      </p:sp>
      <p:sp>
        <p:nvSpPr>
          <p:cNvPr id="4" name="灯片编号占位符 3"/>
          <p:cNvSpPr>
            <a:spLocks noGrp="1"/>
          </p:cNvSpPr>
          <p:nvPr>
            <p:ph type="sldNum" sz="quarter" idx="12"/>
          </p:nvPr>
        </p:nvSpPr>
        <p:spPr/>
        <p:txBody>
          <a:bodyPr/>
          <a:lstStyle/>
          <a:p>
            <a:pPr>
              <a:defRPr/>
            </a:pPr>
            <a:fld id="{262E079A-18BC-42B2-A6C0-61BFA2EC9C47}" type="slidenum">
              <a:rPr lang="zh-CN" altLang="en-US" smtClean="0"/>
              <a:t>10</a:t>
            </a:fld>
            <a:endParaRPr lang="en-US" altLang="zh-CN"/>
          </a:p>
        </p:txBody>
      </p:sp>
      <p:pic>
        <p:nvPicPr>
          <p:cNvPr id="5" name="图片 4"/>
          <p:cNvPicPr>
            <a:picLocks noChangeAspect="1"/>
          </p:cNvPicPr>
          <p:nvPr/>
        </p:nvPicPr>
        <p:blipFill>
          <a:blip r:embed="rId3"/>
          <a:stretch>
            <a:fillRect/>
          </a:stretch>
        </p:blipFill>
        <p:spPr>
          <a:xfrm>
            <a:off x="1186346" y="2060848"/>
            <a:ext cx="6437934" cy="2706859"/>
          </a:xfrm>
          <a:prstGeom prst="rect">
            <a:avLst/>
          </a:prstGeom>
        </p:spPr>
      </p:pic>
      <p:sp>
        <p:nvSpPr>
          <p:cNvPr id="6" name="文本框 5"/>
          <p:cNvSpPr txBox="1"/>
          <p:nvPr/>
        </p:nvSpPr>
        <p:spPr>
          <a:xfrm>
            <a:off x="2843808" y="5634484"/>
            <a:ext cx="4044762" cy="461665"/>
          </a:xfrm>
          <a:prstGeom prst="rect">
            <a:avLst/>
          </a:prstGeom>
          <a:noFill/>
        </p:spPr>
        <p:txBody>
          <a:bodyPr wrap="none" rtlCol="0">
            <a:spAutoFit/>
          </a:bodyPr>
          <a:lstStyle/>
          <a:p>
            <a:r>
              <a:rPr lang="en-US" altLang="zh-CN" dirty="0" smtClean="0"/>
              <a:t>Suitable for Batch Processing</a:t>
            </a:r>
            <a:endParaRPr lang="zh-CN" altLang="en-US" dirty="0"/>
          </a:p>
        </p:txBody>
      </p:sp>
    </p:spTree>
    <p:extLst>
      <p:ext uri="{BB962C8B-B14F-4D97-AF65-F5344CB8AC3E}">
        <p14:creationId xmlns:p14="http://schemas.microsoft.com/office/powerpoint/2010/main" val="2267064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smtClean="0"/>
              <a:t>CUDA programming</a:t>
            </a:r>
            <a:endParaRPr lang="zh-CN" altLang="en-US" dirty="0"/>
          </a:p>
        </p:txBody>
      </p:sp>
      <p:sp>
        <p:nvSpPr>
          <p:cNvPr id="4" name="灯片编号占位符 3"/>
          <p:cNvSpPr>
            <a:spLocks noGrp="1"/>
          </p:cNvSpPr>
          <p:nvPr>
            <p:ph type="sldNum" sz="quarter" idx="12"/>
          </p:nvPr>
        </p:nvSpPr>
        <p:spPr/>
        <p:txBody>
          <a:bodyPr/>
          <a:lstStyle/>
          <a:p>
            <a:pPr>
              <a:defRPr/>
            </a:pPr>
            <a:fld id="{262E079A-18BC-42B2-A6C0-61BFA2EC9C47}" type="slidenum">
              <a:rPr lang="zh-CN" altLang="en-US" smtClean="0"/>
              <a:t>11</a:t>
            </a:fld>
            <a:endParaRPr lang="en-US" altLang="zh-CN"/>
          </a:p>
        </p:txBody>
      </p:sp>
      <p:sp>
        <p:nvSpPr>
          <p:cNvPr id="6" name="标题 1"/>
          <p:cNvSpPr>
            <a:spLocks noGrp="1"/>
          </p:cNvSpPr>
          <p:nvPr>
            <p:ph type="title"/>
          </p:nvPr>
        </p:nvSpPr>
        <p:spPr>
          <a:xfrm>
            <a:off x="107504" y="216045"/>
            <a:ext cx="6768752" cy="533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algn="l"/>
            <a:r>
              <a:rPr lang="en-US" altLang="zh-CN" dirty="0" smtClean="0">
                <a:solidFill>
                  <a:srgbClr val="000000"/>
                </a:solidFill>
                <a:latin typeface="Times New Roman" panose="02020603050405020304" pitchFamily="18" charset="0"/>
                <a:cs typeface="Times New Roman" panose="02020603050405020304" pitchFamily="18" charset="0"/>
              </a:rPr>
              <a:t>2. Accelerating </a:t>
            </a:r>
            <a:r>
              <a:rPr lang="en-US" altLang="zh-CN" dirty="0">
                <a:solidFill>
                  <a:srgbClr val="000000"/>
                </a:solidFill>
                <a:latin typeface="Times New Roman" panose="02020603050405020304" pitchFamily="18" charset="0"/>
                <a:cs typeface="Times New Roman" panose="02020603050405020304" pitchFamily="18" charset="0"/>
              </a:rPr>
              <a:t>with </a:t>
            </a:r>
            <a:r>
              <a:rPr lang="en-US" altLang="zh-CN" dirty="0" smtClean="0">
                <a:solidFill>
                  <a:srgbClr val="000000"/>
                </a:solidFill>
                <a:latin typeface="Times New Roman" panose="02020603050405020304" pitchFamily="18" charset="0"/>
                <a:cs typeface="Times New Roman" panose="02020603050405020304" pitchFamily="18" charset="0"/>
              </a:rPr>
              <a:t>GPU-card (#3)</a:t>
            </a:r>
            <a:endParaRPr lang="zh-CN" altLang="en-US" dirty="0">
              <a:solidFill>
                <a:srgbClr val="000000"/>
              </a:solidFill>
              <a:latin typeface="Times New Roman" panose="02020603050405020304" pitchFamily="18" charset="0"/>
              <a:cs typeface="Times New Roman" panose="02020603050405020304" pitchFamily="18" charset="0"/>
            </a:endParaRPr>
          </a:p>
        </p:txBody>
      </p:sp>
      <p:pic>
        <p:nvPicPr>
          <p:cNvPr id="7" name="图片 6"/>
          <p:cNvPicPr>
            <a:picLocks noChangeAspect="1"/>
          </p:cNvPicPr>
          <p:nvPr/>
        </p:nvPicPr>
        <p:blipFill>
          <a:blip r:embed="rId3"/>
          <a:stretch>
            <a:fillRect/>
          </a:stretch>
        </p:blipFill>
        <p:spPr>
          <a:xfrm>
            <a:off x="819150" y="2033587"/>
            <a:ext cx="7505700" cy="2790825"/>
          </a:xfrm>
          <a:prstGeom prst="rect">
            <a:avLst/>
          </a:prstGeom>
        </p:spPr>
      </p:pic>
      <p:sp>
        <p:nvSpPr>
          <p:cNvPr id="8" name="矩形 7"/>
          <p:cNvSpPr/>
          <p:nvPr/>
        </p:nvSpPr>
        <p:spPr>
          <a:xfrm>
            <a:off x="1187624" y="5624817"/>
            <a:ext cx="6400936" cy="461665"/>
          </a:xfrm>
          <a:prstGeom prst="rect">
            <a:avLst/>
          </a:prstGeom>
        </p:spPr>
        <p:txBody>
          <a:bodyPr wrap="square">
            <a:spAutoFit/>
          </a:bodyPr>
          <a:lstStyle/>
          <a:p>
            <a:r>
              <a:rPr lang="zh-CN" altLang="en-US" dirty="0"/>
              <a:t>https://github.com/bombehub/ELM_</a:t>
            </a:r>
            <a:r>
              <a:rPr lang="zh-CN" altLang="en-US" dirty="0" smtClean="0"/>
              <a:t>GPU</a:t>
            </a:r>
            <a:r>
              <a:rPr lang="en-US" altLang="zh-CN" dirty="0" smtClean="0"/>
              <a:t>.</a:t>
            </a:r>
            <a:r>
              <a:rPr lang="en-US" altLang="zh-CN" dirty="0" err="1" smtClean="0"/>
              <a:t>git</a:t>
            </a:r>
            <a:endParaRPr lang="zh-CN" altLang="en-US" dirty="0"/>
          </a:p>
        </p:txBody>
      </p:sp>
    </p:spTree>
    <p:extLst>
      <p:ext uri="{BB962C8B-B14F-4D97-AF65-F5344CB8AC3E}">
        <p14:creationId xmlns:p14="http://schemas.microsoft.com/office/powerpoint/2010/main" val="1192374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16045"/>
            <a:ext cx="7344816" cy="533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algn="l"/>
            <a:r>
              <a:rPr lang="en-US" altLang="zh-CN" dirty="0" smtClean="0">
                <a:solidFill>
                  <a:srgbClr val="000000"/>
                </a:solidFill>
                <a:latin typeface="Times New Roman" panose="02020603050405020304" pitchFamily="18" charset="0"/>
                <a:cs typeface="Times New Roman" panose="02020603050405020304" pitchFamily="18" charset="0"/>
              </a:rPr>
              <a:t>2. Accelerating </a:t>
            </a:r>
            <a:r>
              <a:rPr lang="en-US" altLang="zh-CN" dirty="0">
                <a:solidFill>
                  <a:srgbClr val="000000"/>
                </a:solidFill>
                <a:latin typeface="Times New Roman" panose="02020603050405020304" pitchFamily="18" charset="0"/>
                <a:cs typeface="Times New Roman" panose="02020603050405020304" pitchFamily="18" charset="0"/>
              </a:rPr>
              <a:t>with </a:t>
            </a:r>
            <a:r>
              <a:rPr lang="en-US" altLang="zh-CN" dirty="0" smtClean="0">
                <a:solidFill>
                  <a:srgbClr val="000000"/>
                </a:solidFill>
                <a:latin typeface="Times New Roman" panose="02020603050405020304" pitchFamily="18" charset="0"/>
                <a:cs typeface="Times New Roman" panose="02020603050405020304" pitchFamily="18" charset="0"/>
              </a:rPr>
              <a:t>FPGA-card</a:t>
            </a:r>
            <a:r>
              <a:rPr lang="en-US" altLang="zh-CN" dirty="0">
                <a:solidFill>
                  <a:srgbClr val="000000"/>
                </a:solidFill>
                <a:latin typeface="Times New Roman" panose="02020603050405020304" pitchFamily="18" charset="0"/>
                <a:cs typeface="Times New Roman" panose="02020603050405020304" pitchFamily="18" charset="0"/>
              </a:rPr>
              <a:t> </a:t>
            </a:r>
            <a:r>
              <a:rPr lang="en-US" altLang="zh-CN" dirty="0" smtClean="0">
                <a:solidFill>
                  <a:srgbClr val="000000"/>
                </a:solidFill>
                <a:latin typeface="Times New Roman" panose="02020603050405020304" pitchFamily="18" charset="0"/>
                <a:cs typeface="Times New Roman" panose="02020603050405020304" pitchFamily="18" charset="0"/>
              </a:rPr>
              <a:t>(#4)</a:t>
            </a:r>
            <a:endParaRPr lang="zh-CN" altLang="en-US" dirty="0">
              <a:solidFill>
                <a:srgbClr val="000000"/>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dirty="0" smtClean="0"/>
              <a:t>Instruction pipeline</a:t>
            </a:r>
            <a:endParaRPr lang="zh-CN" altLang="en-US" dirty="0"/>
          </a:p>
        </p:txBody>
      </p:sp>
      <p:sp>
        <p:nvSpPr>
          <p:cNvPr id="4" name="灯片编号占位符 3"/>
          <p:cNvSpPr>
            <a:spLocks noGrp="1"/>
          </p:cNvSpPr>
          <p:nvPr>
            <p:ph type="sldNum" sz="quarter" idx="12"/>
          </p:nvPr>
        </p:nvSpPr>
        <p:spPr/>
        <p:txBody>
          <a:bodyPr/>
          <a:lstStyle/>
          <a:p>
            <a:pPr>
              <a:defRPr/>
            </a:pPr>
            <a:fld id="{262E079A-18BC-42B2-A6C0-61BFA2EC9C47}" type="slidenum">
              <a:rPr lang="zh-CN" altLang="en-US" smtClean="0"/>
              <a:t>12</a:t>
            </a:fld>
            <a:endParaRPr lang="en-US" altLang="zh-CN"/>
          </a:p>
        </p:txBody>
      </p:sp>
      <p:pic>
        <p:nvPicPr>
          <p:cNvPr id="5" name="图片 4"/>
          <p:cNvPicPr>
            <a:picLocks noChangeAspect="1"/>
          </p:cNvPicPr>
          <p:nvPr/>
        </p:nvPicPr>
        <p:blipFill>
          <a:blip r:embed="rId3"/>
          <a:stretch>
            <a:fillRect/>
          </a:stretch>
        </p:blipFill>
        <p:spPr>
          <a:xfrm>
            <a:off x="214313" y="2276872"/>
            <a:ext cx="4542633" cy="2409218"/>
          </a:xfrm>
          <a:prstGeom prst="rect">
            <a:avLst/>
          </a:prstGeom>
        </p:spPr>
      </p:pic>
      <p:sp>
        <p:nvSpPr>
          <p:cNvPr id="7" name="文本框 6"/>
          <p:cNvSpPr txBox="1"/>
          <p:nvPr/>
        </p:nvSpPr>
        <p:spPr>
          <a:xfrm>
            <a:off x="2051720" y="5555603"/>
            <a:ext cx="4159408" cy="461665"/>
          </a:xfrm>
          <a:prstGeom prst="rect">
            <a:avLst/>
          </a:prstGeom>
          <a:noFill/>
        </p:spPr>
        <p:txBody>
          <a:bodyPr wrap="none" rtlCol="0">
            <a:spAutoFit/>
          </a:bodyPr>
          <a:lstStyle/>
          <a:p>
            <a:r>
              <a:rPr lang="en-US" altLang="zh-CN" dirty="0" smtClean="0"/>
              <a:t>Suitable for stream processing</a:t>
            </a:r>
            <a:endParaRPr lang="zh-CN" altLang="en-US" dirty="0"/>
          </a:p>
        </p:txBody>
      </p:sp>
      <p:pic>
        <p:nvPicPr>
          <p:cNvPr id="1026" name="Picture 2" descr="http://china.xilinx.com/content/dam/xilinx/imgs/kits/whats-inside/VCU118-evaluation-board.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5380" y="1603478"/>
            <a:ext cx="4762500"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18643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16045"/>
            <a:ext cx="7344816" cy="533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algn="l"/>
            <a:r>
              <a:rPr lang="en-US" altLang="zh-CN" dirty="0" smtClean="0">
                <a:solidFill>
                  <a:srgbClr val="000000"/>
                </a:solidFill>
                <a:latin typeface="Times New Roman" panose="02020603050405020304" pitchFamily="18" charset="0"/>
                <a:cs typeface="Times New Roman" panose="02020603050405020304" pitchFamily="18" charset="0"/>
              </a:rPr>
              <a:t>2. Accelerating </a:t>
            </a:r>
            <a:r>
              <a:rPr lang="en-US" altLang="zh-CN" dirty="0">
                <a:solidFill>
                  <a:srgbClr val="000000"/>
                </a:solidFill>
                <a:latin typeface="Times New Roman" panose="02020603050405020304" pitchFamily="18" charset="0"/>
                <a:cs typeface="Times New Roman" panose="02020603050405020304" pitchFamily="18" charset="0"/>
              </a:rPr>
              <a:t>with </a:t>
            </a:r>
            <a:r>
              <a:rPr lang="en-US" altLang="zh-CN" dirty="0" smtClean="0">
                <a:solidFill>
                  <a:srgbClr val="000000"/>
                </a:solidFill>
                <a:latin typeface="Times New Roman" panose="02020603050405020304" pitchFamily="18" charset="0"/>
                <a:cs typeface="Times New Roman" panose="02020603050405020304" pitchFamily="18" charset="0"/>
              </a:rPr>
              <a:t>FPGA-card</a:t>
            </a:r>
            <a:r>
              <a:rPr lang="en-US" altLang="zh-CN" dirty="0">
                <a:solidFill>
                  <a:srgbClr val="000000"/>
                </a:solidFill>
                <a:latin typeface="Times New Roman" panose="02020603050405020304" pitchFamily="18" charset="0"/>
                <a:cs typeface="Times New Roman" panose="02020603050405020304" pitchFamily="18" charset="0"/>
              </a:rPr>
              <a:t> </a:t>
            </a:r>
            <a:r>
              <a:rPr lang="en-US" altLang="zh-CN" dirty="0" smtClean="0">
                <a:solidFill>
                  <a:srgbClr val="000000"/>
                </a:solidFill>
                <a:latin typeface="Times New Roman" panose="02020603050405020304" pitchFamily="18" charset="0"/>
                <a:cs typeface="Times New Roman" panose="02020603050405020304" pitchFamily="18" charset="0"/>
              </a:rPr>
              <a:t>(#4)</a:t>
            </a:r>
            <a:endParaRPr lang="zh-CN" altLang="en-US" dirty="0">
              <a:solidFill>
                <a:srgbClr val="000000"/>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dirty="0" smtClean="0"/>
              <a:t>Instruction pipeline</a:t>
            </a:r>
            <a:endParaRPr lang="zh-CN" altLang="en-US" dirty="0"/>
          </a:p>
        </p:txBody>
      </p:sp>
      <p:sp>
        <p:nvSpPr>
          <p:cNvPr id="4" name="灯片编号占位符 3"/>
          <p:cNvSpPr>
            <a:spLocks noGrp="1"/>
          </p:cNvSpPr>
          <p:nvPr>
            <p:ph type="sldNum" sz="quarter" idx="12"/>
          </p:nvPr>
        </p:nvSpPr>
        <p:spPr/>
        <p:txBody>
          <a:bodyPr/>
          <a:lstStyle/>
          <a:p>
            <a:pPr>
              <a:defRPr/>
            </a:pPr>
            <a:fld id="{262E079A-18BC-42B2-A6C0-61BFA2EC9C47}" type="slidenum">
              <a:rPr lang="zh-CN" altLang="en-US" smtClean="0"/>
              <a:t>13</a:t>
            </a:fld>
            <a:endParaRPr lang="en-US" altLang="zh-CN"/>
          </a:p>
        </p:txBody>
      </p:sp>
      <p:pic>
        <p:nvPicPr>
          <p:cNvPr id="6" name="图片 5"/>
          <p:cNvPicPr>
            <a:picLocks noChangeAspect="1"/>
          </p:cNvPicPr>
          <p:nvPr/>
        </p:nvPicPr>
        <p:blipFill>
          <a:blip r:embed="rId3"/>
          <a:stretch>
            <a:fillRect/>
          </a:stretch>
        </p:blipFill>
        <p:spPr>
          <a:xfrm>
            <a:off x="1203208" y="2132856"/>
            <a:ext cx="6404209" cy="3522315"/>
          </a:xfrm>
          <a:prstGeom prst="rect">
            <a:avLst/>
          </a:prstGeom>
        </p:spPr>
      </p:pic>
      <p:sp>
        <p:nvSpPr>
          <p:cNvPr id="7" name="文本框 6"/>
          <p:cNvSpPr txBox="1"/>
          <p:nvPr/>
        </p:nvSpPr>
        <p:spPr>
          <a:xfrm>
            <a:off x="899592" y="6093296"/>
            <a:ext cx="7351756" cy="461665"/>
          </a:xfrm>
          <a:prstGeom prst="rect">
            <a:avLst/>
          </a:prstGeom>
          <a:noFill/>
        </p:spPr>
        <p:txBody>
          <a:bodyPr wrap="none" rtlCol="0">
            <a:spAutoFit/>
          </a:bodyPr>
          <a:lstStyle/>
          <a:p>
            <a:r>
              <a:rPr lang="en-US" altLang="zh-CN" dirty="0" smtClean="0"/>
              <a:t>Similar to SIMD, but very complicate to programming</a:t>
            </a:r>
            <a:endParaRPr lang="zh-CN" altLang="en-US" dirty="0"/>
          </a:p>
        </p:txBody>
      </p:sp>
    </p:spTree>
    <p:extLst>
      <p:ext uri="{BB962C8B-B14F-4D97-AF65-F5344CB8AC3E}">
        <p14:creationId xmlns:p14="http://schemas.microsoft.com/office/powerpoint/2010/main" val="2257365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16045"/>
            <a:ext cx="7344816" cy="533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algn="l"/>
            <a:r>
              <a:rPr lang="en-US" altLang="zh-CN" dirty="0" smtClean="0">
                <a:solidFill>
                  <a:srgbClr val="000000"/>
                </a:solidFill>
                <a:latin typeface="Times New Roman" panose="02020603050405020304" pitchFamily="18" charset="0"/>
                <a:cs typeface="Times New Roman" panose="02020603050405020304" pitchFamily="18" charset="0"/>
              </a:rPr>
              <a:t>2. Accelerating </a:t>
            </a:r>
            <a:r>
              <a:rPr lang="en-US" altLang="zh-CN" dirty="0">
                <a:solidFill>
                  <a:srgbClr val="000000"/>
                </a:solidFill>
                <a:latin typeface="Times New Roman" panose="02020603050405020304" pitchFamily="18" charset="0"/>
                <a:cs typeface="Times New Roman" panose="02020603050405020304" pitchFamily="18" charset="0"/>
              </a:rPr>
              <a:t>with </a:t>
            </a:r>
            <a:r>
              <a:rPr lang="en-US" altLang="zh-CN" dirty="0" smtClean="0">
                <a:solidFill>
                  <a:srgbClr val="000000"/>
                </a:solidFill>
                <a:latin typeface="Times New Roman" panose="02020603050405020304" pitchFamily="18" charset="0"/>
                <a:cs typeface="Times New Roman" panose="02020603050405020304" pitchFamily="18" charset="0"/>
              </a:rPr>
              <a:t>FPGA-card</a:t>
            </a:r>
            <a:r>
              <a:rPr lang="en-US" altLang="zh-CN" dirty="0">
                <a:solidFill>
                  <a:srgbClr val="000000"/>
                </a:solidFill>
                <a:latin typeface="Times New Roman" panose="02020603050405020304" pitchFamily="18" charset="0"/>
                <a:cs typeface="Times New Roman" panose="02020603050405020304" pitchFamily="18" charset="0"/>
              </a:rPr>
              <a:t> </a:t>
            </a:r>
            <a:r>
              <a:rPr lang="en-US" altLang="zh-CN" dirty="0" smtClean="0">
                <a:solidFill>
                  <a:srgbClr val="000000"/>
                </a:solidFill>
                <a:latin typeface="Times New Roman" panose="02020603050405020304" pitchFamily="18" charset="0"/>
                <a:cs typeface="Times New Roman" panose="02020603050405020304" pitchFamily="18" charset="0"/>
              </a:rPr>
              <a:t>(#4)</a:t>
            </a:r>
            <a:endParaRPr lang="zh-CN" altLang="en-US" dirty="0">
              <a:solidFill>
                <a:srgbClr val="000000"/>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dirty="0" smtClean="0"/>
              <a:t>Instruction pipeline</a:t>
            </a:r>
            <a:endParaRPr lang="zh-CN" altLang="en-US" dirty="0"/>
          </a:p>
        </p:txBody>
      </p:sp>
      <p:sp>
        <p:nvSpPr>
          <p:cNvPr id="4" name="灯片编号占位符 3"/>
          <p:cNvSpPr>
            <a:spLocks noGrp="1"/>
          </p:cNvSpPr>
          <p:nvPr>
            <p:ph type="sldNum" sz="quarter" idx="12"/>
          </p:nvPr>
        </p:nvSpPr>
        <p:spPr/>
        <p:txBody>
          <a:bodyPr/>
          <a:lstStyle/>
          <a:p>
            <a:pPr>
              <a:defRPr/>
            </a:pPr>
            <a:fld id="{262E079A-18BC-42B2-A6C0-61BFA2EC9C47}" type="slidenum">
              <a:rPr lang="zh-CN" altLang="en-US" smtClean="0"/>
              <a:t>14</a:t>
            </a:fld>
            <a:endParaRPr lang="en-US" altLang="zh-CN"/>
          </a:p>
        </p:txBody>
      </p:sp>
      <p:pic>
        <p:nvPicPr>
          <p:cNvPr id="7" name="图片 6"/>
          <p:cNvPicPr>
            <a:picLocks noChangeAspect="1"/>
          </p:cNvPicPr>
          <p:nvPr/>
        </p:nvPicPr>
        <p:blipFill>
          <a:blip r:embed="rId2"/>
          <a:stretch>
            <a:fillRect/>
          </a:stretch>
        </p:blipFill>
        <p:spPr>
          <a:xfrm>
            <a:off x="261937" y="2033587"/>
            <a:ext cx="8620125" cy="2790825"/>
          </a:xfrm>
          <a:prstGeom prst="rect">
            <a:avLst/>
          </a:prstGeom>
        </p:spPr>
      </p:pic>
    </p:spTree>
    <p:extLst>
      <p:ext uri="{BB962C8B-B14F-4D97-AF65-F5344CB8AC3E}">
        <p14:creationId xmlns:p14="http://schemas.microsoft.com/office/powerpoint/2010/main" val="39255180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16045"/>
            <a:ext cx="7344816" cy="533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algn="l"/>
            <a:r>
              <a:rPr lang="en-US" altLang="zh-CN" dirty="0" smtClean="0">
                <a:solidFill>
                  <a:srgbClr val="000000"/>
                </a:solidFill>
                <a:latin typeface="Times New Roman" panose="02020603050405020304" pitchFamily="18" charset="0"/>
                <a:cs typeface="Times New Roman" panose="02020603050405020304" pitchFamily="18" charset="0"/>
              </a:rPr>
              <a:t>2. Accelerating </a:t>
            </a:r>
            <a:r>
              <a:rPr lang="en-US" altLang="zh-CN" dirty="0">
                <a:solidFill>
                  <a:srgbClr val="000000"/>
                </a:solidFill>
                <a:latin typeface="Times New Roman" panose="02020603050405020304" pitchFamily="18" charset="0"/>
                <a:cs typeface="Times New Roman" panose="02020603050405020304" pitchFamily="18" charset="0"/>
              </a:rPr>
              <a:t>with </a:t>
            </a:r>
            <a:r>
              <a:rPr lang="en-US" altLang="zh-CN" dirty="0" smtClean="0">
                <a:solidFill>
                  <a:srgbClr val="000000"/>
                </a:solidFill>
                <a:latin typeface="Times New Roman" panose="02020603050405020304" pitchFamily="18" charset="0"/>
                <a:cs typeface="Times New Roman" panose="02020603050405020304" pitchFamily="18" charset="0"/>
              </a:rPr>
              <a:t>FPGA-card</a:t>
            </a:r>
            <a:r>
              <a:rPr lang="en-US" altLang="zh-CN" dirty="0">
                <a:solidFill>
                  <a:srgbClr val="000000"/>
                </a:solidFill>
                <a:latin typeface="Times New Roman" panose="02020603050405020304" pitchFamily="18" charset="0"/>
                <a:cs typeface="Times New Roman" panose="02020603050405020304" pitchFamily="18" charset="0"/>
              </a:rPr>
              <a:t> </a:t>
            </a:r>
            <a:r>
              <a:rPr lang="en-US" altLang="zh-CN" dirty="0" smtClean="0">
                <a:solidFill>
                  <a:srgbClr val="000000"/>
                </a:solidFill>
                <a:latin typeface="Times New Roman" panose="02020603050405020304" pitchFamily="18" charset="0"/>
                <a:cs typeface="Times New Roman" panose="02020603050405020304" pitchFamily="18" charset="0"/>
              </a:rPr>
              <a:t>(#4)</a:t>
            </a:r>
            <a:endParaRPr lang="zh-CN" altLang="en-US" dirty="0">
              <a:solidFill>
                <a:srgbClr val="000000"/>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dirty="0" smtClean="0"/>
              <a:t>Instruction pipeline</a:t>
            </a:r>
            <a:endParaRPr lang="zh-CN" altLang="en-US" dirty="0"/>
          </a:p>
        </p:txBody>
      </p:sp>
      <p:sp>
        <p:nvSpPr>
          <p:cNvPr id="4" name="灯片编号占位符 3"/>
          <p:cNvSpPr>
            <a:spLocks noGrp="1"/>
          </p:cNvSpPr>
          <p:nvPr>
            <p:ph type="sldNum" sz="quarter" idx="12"/>
          </p:nvPr>
        </p:nvSpPr>
        <p:spPr/>
        <p:txBody>
          <a:bodyPr/>
          <a:lstStyle/>
          <a:p>
            <a:pPr>
              <a:defRPr/>
            </a:pPr>
            <a:fld id="{262E079A-18BC-42B2-A6C0-61BFA2EC9C47}" type="slidenum">
              <a:rPr lang="zh-CN" altLang="en-US" smtClean="0"/>
              <a:t>15</a:t>
            </a:fld>
            <a:endParaRPr lang="en-US" altLang="zh-CN"/>
          </a:p>
        </p:txBody>
      </p:sp>
      <p:pic>
        <p:nvPicPr>
          <p:cNvPr id="5" name="图片 4"/>
          <p:cNvPicPr>
            <a:picLocks noChangeAspect="1"/>
          </p:cNvPicPr>
          <p:nvPr/>
        </p:nvPicPr>
        <p:blipFill>
          <a:blip r:embed="rId2"/>
          <a:stretch>
            <a:fillRect/>
          </a:stretch>
        </p:blipFill>
        <p:spPr>
          <a:xfrm>
            <a:off x="1115616" y="2204864"/>
            <a:ext cx="6782032" cy="3528392"/>
          </a:xfrm>
          <a:prstGeom prst="rect">
            <a:avLst/>
          </a:prstGeom>
        </p:spPr>
      </p:pic>
    </p:spTree>
    <p:extLst>
      <p:ext uri="{BB962C8B-B14F-4D97-AF65-F5344CB8AC3E}">
        <p14:creationId xmlns:p14="http://schemas.microsoft.com/office/powerpoint/2010/main" val="1986327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algn="l"/>
            <a:r>
              <a:rPr lang="en-US" altLang="zh-CN" dirty="0" smtClean="0">
                <a:solidFill>
                  <a:srgbClr val="000000"/>
                </a:solidFill>
                <a:latin typeface="Times New Roman" panose="02020603050405020304" pitchFamily="18" charset="0"/>
                <a:cs typeface="Times New Roman" panose="02020603050405020304" pitchFamily="18" charset="0"/>
              </a:rPr>
              <a:t>3. Experiments</a:t>
            </a:r>
            <a:endParaRPr lang="zh-CN" altLang="en-US" dirty="0">
              <a:solidFill>
                <a:srgbClr val="000000"/>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dirty="0" smtClean="0"/>
              <a:t>Device</a:t>
            </a:r>
          </a:p>
          <a:p>
            <a:pPr lvl="1"/>
            <a:r>
              <a:rPr lang="pt-BR" altLang="zh-CN" dirty="0"/>
              <a:t> Intel Xeon E7-4820 v4 </a:t>
            </a:r>
            <a:r>
              <a:rPr lang="pt-BR" altLang="zh-CN" dirty="0" smtClean="0"/>
              <a:t>CPUs(40cores, 80threads)</a:t>
            </a:r>
          </a:p>
          <a:p>
            <a:pPr lvl="1"/>
            <a:endParaRPr lang="pt-BR" altLang="zh-CN" dirty="0"/>
          </a:p>
          <a:p>
            <a:pPr lvl="1"/>
            <a:r>
              <a:rPr lang="pt-BR" altLang="zh-CN" dirty="0"/>
              <a:t>Intel(R) Core(TM) i7 6500U </a:t>
            </a:r>
            <a:r>
              <a:rPr lang="pt-BR" altLang="zh-CN" dirty="0" smtClean="0"/>
              <a:t>CPU</a:t>
            </a:r>
          </a:p>
          <a:p>
            <a:pPr lvl="1"/>
            <a:r>
              <a:rPr lang="pt-BR" altLang="zh-CN" dirty="0" smtClean="0"/>
              <a:t>NVIDIA </a:t>
            </a:r>
            <a:r>
              <a:rPr lang="pt-BR" altLang="zh-CN" dirty="0"/>
              <a:t>GeForce </a:t>
            </a:r>
            <a:r>
              <a:rPr lang="pt-BR" altLang="zh-CN" dirty="0" smtClean="0"/>
              <a:t>940MX</a:t>
            </a:r>
          </a:p>
          <a:p>
            <a:pPr lvl="1"/>
            <a:endParaRPr lang="pt-BR" altLang="zh-CN" dirty="0"/>
          </a:p>
          <a:p>
            <a:pPr lvl="1"/>
            <a:r>
              <a:rPr lang="pt-BR" altLang="zh-CN" dirty="0"/>
              <a:t>VCU118 FPGA</a:t>
            </a:r>
            <a:endParaRPr lang="pt-BR" altLang="zh-CN" dirty="0" smtClean="0"/>
          </a:p>
          <a:p>
            <a:pPr lvl="1"/>
            <a:endParaRPr lang="pt-BR" altLang="zh-CN" dirty="0"/>
          </a:p>
          <a:p>
            <a:pPr lvl="1"/>
            <a:endParaRPr lang="zh-CN" altLang="en-US" dirty="0"/>
          </a:p>
        </p:txBody>
      </p:sp>
      <p:sp>
        <p:nvSpPr>
          <p:cNvPr id="4" name="灯片编号占位符 3"/>
          <p:cNvSpPr>
            <a:spLocks noGrp="1"/>
          </p:cNvSpPr>
          <p:nvPr>
            <p:ph type="sldNum" sz="quarter" idx="12"/>
          </p:nvPr>
        </p:nvSpPr>
        <p:spPr/>
        <p:txBody>
          <a:bodyPr/>
          <a:lstStyle/>
          <a:p>
            <a:pPr>
              <a:defRPr/>
            </a:pPr>
            <a:fld id="{262E079A-18BC-42B2-A6C0-61BFA2EC9C47}" type="slidenum">
              <a:rPr lang="zh-CN" altLang="en-US" smtClean="0"/>
              <a:t>16</a:t>
            </a:fld>
            <a:endParaRPr lang="en-US" altLang="zh-CN"/>
          </a:p>
        </p:txBody>
      </p:sp>
    </p:spTree>
    <p:extLst>
      <p:ext uri="{BB962C8B-B14F-4D97-AF65-F5344CB8AC3E}">
        <p14:creationId xmlns:p14="http://schemas.microsoft.com/office/powerpoint/2010/main" val="11816467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algn="l"/>
            <a:r>
              <a:rPr lang="en-US" altLang="zh-CN" dirty="0" smtClean="0">
                <a:solidFill>
                  <a:srgbClr val="000000"/>
                </a:solidFill>
                <a:latin typeface="Times New Roman" panose="02020603050405020304" pitchFamily="18" charset="0"/>
                <a:cs typeface="Times New Roman" panose="02020603050405020304" pitchFamily="18" charset="0"/>
              </a:rPr>
              <a:t>3. Experiments</a:t>
            </a:r>
            <a:endParaRPr lang="zh-CN" altLang="en-US" dirty="0">
              <a:solidFill>
                <a:srgbClr val="000000"/>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dirty="0" smtClean="0"/>
              <a:t>CPU results</a:t>
            </a:r>
            <a:endParaRPr lang="zh-CN" altLang="en-US" dirty="0"/>
          </a:p>
        </p:txBody>
      </p:sp>
      <p:sp>
        <p:nvSpPr>
          <p:cNvPr id="4" name="灯片编号占位符 3"/>
          <p:cNvSpPr>
            <a:spLocks noGrp="1"/>
          </p:cNvSpPr>
          <p:nvPr>
            <p:ph type="sldNum" sz="quarter" idx="12"/>
          </p:nvPr>
        </p:nvSpPr>
        <p:spPr/>
        <p:txBody>
          <a:bodyPr/>
          <a:lstStyle/>
          <a:p>
            <a:pPr>
              <a:defRPr/>
            </a:pPr>
            <a:fld id="{262E079A-18BC-42B2-A6C0-61BFA2EC9C47}" type="slidenum">
              <a:rPr lang="zh-CN" altLang="en-US" smtClean="0"/>
              <a:t>17</a:t>
            </a:fld>
            <a:endParaRPr lang="en-US" altLang="zh-CN"/>
          </a:p>
        </p:txBody>
      </p:sp>
      <p:pic>
        <p:nvPicPr>
          <p:cNvPr id="5" name="图片 4"/>
          <p:cNvPicPr>
            <a:picLocks noChangeAspect="1"/>
          </p:cNvPicPr>
          <p:nvPr/>
        </p:nvPicPr>
        <p:blipFill>
          <a:blip r:embed="rId2"/>
          <a:stretch>
            <a:fillRect/>
          </a:stretch>
        </p:blipFill>
        <p:spPr>
          <a:xfrm>
            <a:off x="121832" y="2863011"/>
            <a:ext cx="5772150" cy="2009775"/>
          </a:xfrm>
          <a:prstGeom prst="rect">
            <a:avLst/>
          </a:prstGeom>
        </p:spPr>
      </p:pic>
      <p:pic>
        <p:nvPicPr>
          <p:cNvPr id="6" name="图片 5"/>
          <p:cNvPicPr>
            <a:picLocks noChangeAspect="1"/>
          </p:cNvPicPr>
          <p:nvPr/>
        </p:nvPicPr>
        <p:blipFill>
          <a:blip r:embed="rId3"/>
          <a:stretch>
            <a:fillRect/>
          </a:stretch>
        </p:blipFill>
        <p:spPr>
          <a:xfrm>
            <a:off x="5695950" y="2977310"/>
            <a:ext cx="3448050" cy="1781175"/>
          </a:xfrm>
          <a:prstGeom prst="rect">
            <a:avLst/>
          </a:prstGeom>
        </p:spPr>
      </p:pic>
      <p:sp>
        <p:nvSpPr>
          <p:cNvPr id="7" name="矩形标注 6"/>
          <p:cNvSpPr/>
          <p:nvPr/>
        </p:nvSpPr>
        <p:spPr bwMode="auto">
          <a:xfrm>
            <a:off x="6588224" y="2242409"/>
            <a:ext cx="1154832" cy="455345"/>
          </a:xfrm>
          <a:prstGeom prst="wedgeRectCallout">
            <a:avLst>
              <a:gd name="adj1" fmla="val -49640"/>
              <a:gd name="adj2" fmla="val 140951"/>
            </a:avLst>
          </a:prstGeom>
          <a:solidFill>
            <a:schemeClr val="accent1"/>
          </a:solidFill>
          <a:ln w="9525" cap="flat" cmpd="sng" algn="ctr">
            <a:solidFill>
              <a:schemeClr val="tx1"/>
            </a:solidFill>
            <a:prstDash val="solid"/>
            <a:miter lim="800000"/>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1" lang="en-US" altLang="zh-CN" sz="24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baseline</a:t>
            </a:r>
            <a:endParaRPr kumimoji="1" lang="zh-CN" altLang="en-US" sz="24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p:txBody>
      </p:sp>
      <p:sp>
        <p:nvSpPr>
          <p:cNvPr id="8" name="文本框 7"/>
          <p:cNvSpPr txBox="1"/>
          <p:nvPr/>
        </p:nvSpPr>
        <p:spPr>
          <a:xfrm>
            <a:off x="3563888" y="5661248"/>
            <a:ext cx="2020105" cy="461665"/>
          </a:xfrm>
          <a:prstGeom prst="rect">
            <a:avLst/>
          </a:prstGeom>
          <a:noFill/>
        </p:spPr>
        <p:txBody>
          <a:bodyPr wrap="none" rtlCol="0">
            <a:spAutoFit/>
          </a:bodyPr>
          <a:lstStyle/>
          <a:p>
            <a:r>
              <a:rPr lang="en-US" altLang="zh-CN" dirty="0" smtClean="0"/>
              <a:t>Speedup = 9X</a:t>
            </a:r>
            <a:endParaRPr lang="zh-CN" altLang="en-US" dirty="0"/>
          </a:p>
        </p:txBody>
      </p:sp>
    </p:spTree>
    <p:extLst>
      <p:ext uri="{BB962C8B-B14F-4D97-AF65-F5344CB8AC3E}">
        <p14:creationId xmlns:p14="http://schemas.microsoft.com/office/powerpoint/2010/main" val="1237557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algn="l"/>
            <a:r>
              <a:rPr lang="en-US" altLang="zh-CN" dirty="0" smtClean="0">
                <a:solidFill>
                  <a:srgbClr val="000000"/>
                </a:solidFill>
                <a:latin typeface="Times New Roman" panose="02020603050405020304" pitchFamily="18" charset="0"/>
                <a:cs typeface="Times New Roman" panose="02020603050405020304" pitchFamily="18" charset="0"/>
              </a:rPr>
              <a:t>3. Experiments</a:t>
            </a:r>
            <a:endParaRPr lang="zh-CN" altLang="en-US" dirty="0">
              <a:solidFill>
                <a:srgbClr val="000000"/>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dirty="0" smtClean="0"/>
              <a:t>GPU results</a:t>
            </a:r>
            <a:endParaRPr lang="zh-CN" altLang="en-US" dirty="0"/>
          </a:p>
        </p:txBody>
      </p:sp>
      <p:sp>
        <p:nvSpPr>
          <p:cNvPr id="4" name="灯片编号占位符 3"/>
          <p:cNvSpPr>
            <a:spLocks noGrp="1"/>
          </p:cNvSpPr>
          <p:nvPr>
            <p:ph type="sldNum" sz="quarter" idx="12"/>
          </p:nvPr>
        </p:nvSpPr>
        <p:spPr/>
        <p:txBody>
          <a:bodyPr/>
          <a:lstStyle/>
          <a:p>
            <a:pPr>
              <a:defRPr/>
            </a:pPr>
            <a:fld id="{262E079A-18BC-42B2-A6C0-61BFA2EC9C47}" type="slidenum">
              <a:rPr lang="zh-CN" altLang="en-US" smtClean="0"/>
              <a:t>18</a:t>
            </a:fld>
            <a:endParaRPr lang="en-US" altLang="zh-CN"/>
          </a:p>
        </p:txBody>
      </p:sp>
      <p:pic>
        <p:nvPicPr>
          <p:cNvPr id="5" name="图片 4"/>
          <p:cNvPicPr>
            <a:picLocks noChangeAspect="1"/>
          </p:cNvPicPr>
          <p:nvPr/>
        </p:nvPicPr>
        <p:blipFill>
          <a:blip r:embed="rId3"/>
          <a:stretch>
            <a:fillRect/>
          </a:stretch>
        </p:blipFill>
        <p:spPr>
          <a:xfrm>
            <a:off x="1475657" y="1651147"/>
            <a:ext cx="5010150" cy="2876550"/>
          </a:xfrm>
          <a:prstGeom prst="rect">
            <a:avLst/>
          </a:prstGeom>
        </p:spPr>
      </p:pic>
      <p:pic>
        <p:nvPicPr>
          <p:cNvPr id="6" name="图片 5"/>
          <p:cNvPicPr>
            <a:picLocks noChangeAspect="1"/>
          </p:cNvPicPr>
          <p:nvPr/>
        </p:nvPicPr>
        <p:blipFill>
          <a:blip r:embed="rId4"/>
          <a:stretch>
            <a:fillRect/>
          </a:stretch>
        </p:blipFill>
        <p:spPr>
          <a:xfrm>
            <a:off x="1232770" y="4341671"/>
            <a:ext cx="5495925" cy="2181225"/>
          </a:xfrm>
          <a:prstGeom prst="rect">
            <a:avLst/>
          </a:prstGeom>
        </p:spPr>
      </p:pic>
      <p:sp>
        <p:nvSpPr>
          <p:cNvPr id="7" name="文本框 6"/>
          <p:cNvSpPr txBox="1"/>
          <p:nvPr/>
        </p:nvSpPr>
        <p:spPr>
          <a:xfrm>
            <a:off x="179512" y="6207695"/>
            <a:ext cx="7920880" cy="461665"/>
          </a:xfrm>
          <a:prstGeom prst="rect">
            <a:avLst/>
          </a:prstGeom>
          <a:noFill/>
        </p:spPr>
        <p:txBody>
          <a:bodyPr wrap="square" rtlCol="0">
            <a:spAutoFit/>
          </a:bodyPr>
          <a:lstStyle/>
          <a:p>
            <a:pPr algn="ctr"/>
            <a:r>
              <a:rPr lang="en-US" altLang="zh-CN" dirty="0" smtClean="0"/>
              <a:t>Speedup: Hundred to Thousand of times</a:t>
            </a:r>
            <a:endParaRPr lang="zh-CN" altLang="en-US" dirty="0"/>
          </a:p>
        </p:txBody>
      </p:sp>
    </p:spTree>
    <p:extLst>
      <p:ext uri="{BB962C8B-B14F-4D97-AF65-F5344CB8AC3E}">
        <p14:creationId xmlns:p14="http://schemas.microsoft.com/office/powerpoint/2010/main" val="25290844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algn="l"/>
            <a:r>
              <a:rPr lang="en-US" altLang="zh-CN" dirty="0" smtClean="0">
                <a:solidFill>
                  <a:srgbClr val="000000"/>
                </a:solidFill>
                <a:latin typeface="Times New Roman" panose="02020603050405020304" pitchFamily="18" charset="0"/>
                <a:cs typeface="Times New Roman" panose="02020603050405020304" pitchFamily="18" charset="0"/>
              </a:rPr>
              <a:t>3. Experiments</a:t>
            </a:r>
            <a:endParaRPr lang="zh-CN" altLang="en-US" dirty="0">
              <a:solidFill>
                <a:srgbClr val="000000"/>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dirty="0" smtClean="0"/>
              <a:t>FPGA results</a:t>
            </a:r>
            <a:endParaRPr lang="zh-CN" altLang="en-US" dirty="0"/>
          </a:p>
        </p:txBody>
      </p:sp>
      <p:sp>
        <p:nvSpPr>
          <p:cNvPr id="4" name="灯片编号占位符 3"/>
          <p:cNvSpPr>
            <a:spLocks noGrp="1"/>
          </p:cNvSpPr>
          <p:nvPr>
            <p:ph type="sldNum" sz="quarter" idx="12"/>
          </p:nvPr>
        </p:nvSpPr>
        <p:spPr/>
        <p:txBody>
          <a:bodyPr/>
          <a:lstStyle/>
          <a:p>
            <a:pPr>
              <a:defRPr/>
            </a:pPr>
            <a:fld id="{262E079A-18BC-42B2-A6C0-61BFA2EC9C47}" type="slidenum">
              <a:rPr lang="zh-CN" altLang="en-US" smtClean="0"/>
              <a:t>19</a:t>
            </a:fld>
            <a:endParaRPr lang="en-US" altLang="zh-CN"/>
          </a:p>
        </p:txBody>
      </p:sp>
      <p:pic>
        <p:nvPicPr>
          <p:cNvPr id="5" name="图片 4"/>
          <p:cNvPicPr>
            <a:picLocks noChangeAspect="1"/>
          </p:cNvPicPr>
          <p:nvPr/>
        </p:nvPicPr>
        <p:blipFill>
          <a:blip r:embed="rId2"/>
          <a:stretch>
            <a:fillRect/>
          </a:stretch>
        </p:blipFill>
        <p:spPr>
          <a:xfrm>
            <a:off x="1835696" y="1781986"/>
            <a:ext cx="4608512" cy="4382605"/>
          </a:xfrm>
          <a:prstGeom prst="rect">
            <a:avLst/>
          </a:prstGeom>
        </p:spPr>
      </p:pic>
      <p:sp>
        <p:nvSpPr>
          <p:cNvPr id="6" name="文本框 5"/>
          <p:cNvSpPr txBox="1"/>
          <p:nvPr/>
        </p:nvSpPr>
        <p:spPr>
          <a:xfrm>
            <a:off x="3347864" y="6253163"/>
            <a:ext cx="2207656" cy="461665"/>
          </a:xfrm>
          <a:prstGeom prst="rect">
            <a:avLst/>
          </a:prstGeom>
          <a:noFill/>
        </p:spPr>
        <p:txBody>
          <a:bodyPr wrap="none" rtlCol="0">
            <a:spAutoFit/>
          </a:bodyPr>
          <a:lstStyle/>
          <a:p>
            <a:r>
              <a:rPr lang="en-US" altLang="zh-CN" dirty="0" smtClean="0"/>
              <a:t>Speedup = 3-5x</a:t>
            </a:r>
            <a:endParaRPr lang="zh-CN" altLang="en-US" dirty="0"/>
          </a:p>
        </p:txBody>
      </p:sp>
    </p:spTree>
    <p:extLst>
      <p:ext uri="{BB962C8B-B14F-4D97-AF65-F5344CB8AC3E}">
        <p14:creationId xmlns:p14="http://schemas.microsoft.com/office/powerpoint/2010/main" val="40146302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 name="组合 63"/>
          <p:cNvGrpSpPr/>
          <p:nvPr/>
        </p:nvGrpSpPr>
        <p:grpSpPr bwMode="auto">
          <a:xfrm>
            <a:off x="1343727" y="3933056"/>
            <a:ext cx="6627308" cy="609599"/>
            <a:chOff x="1538826" y="1463751"/>
            <a:chExt cx="7259281" cy="609206"/>
          </a:xfrm>
        </p:grpSpPr>
        <p:sp>
          <p:nvSpPr>
            <p:cNvPr id="71" name="AutoShape 4"/>
            <p:cNvSpPr>
              <a:spLocks noChangeArrowheads="1"/>
            </p:cNvSpPr>
            <p:nvPr/>
          </p:nvSpPr>
          <p:spPr bwMode="gray">
            <a:xfrm>
              <a:off x="1863907" y="1463751"/>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ln>
            <a:effectLst>
              <a:outerShdw dist="135003" dir="2928844" algn="ctr" rotWithShape="0">
                <a:srgbClr val="000000">
                  <a:alpha val="50000"/>
                </a:srgbClr>
              </a:outerShdw>
            </a:effectLst>
          </p:spPr>
          <p:txBody>
            <a:bodyPr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72" name="Text Box 9"/>
            <p:cNvSpPr txBox="1">
              <a:spLocks noChangeArrowheads="1"/>
            </p:cNvSpPr>
            <p:nvPr/>
          </p:nvSpPr>
          <p:spPr bwMode="gray">
            <a:xfrm>
              <a:off x="1538826" y="1476155"/>
              <a:ext cx="6739288" cy="584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dirty="0">
                  <a:solidFill>
                    <a:srgbClr val="000000"/>
                  </a:solidFill>
                  <a:latin typeface="黑体" panose="02010609060101010101" pitchFamily="2" charset="-122"/>
                  <a:ea typeface="黑体" panose="02010609060101010101" pitchFamily="2" charset="-122"/>
                </a:rPr>
                <a:t> </a:t>
              </a:r>
              <a:r>
                <a:rPr lang="en-US" altLang="zh-CN" sz="3200" dirty="0">
                  <a:solidFill>
                    <a:srgbClr val="000000"/>
                  </a:solidFill>
                  <a:ea typeface="黑体" panose="02010609060101010101" pitchFamily="2" charset="-122"/>
                  <a:cs typeface="Times New Roman" panose="02020603050405020304" pitchFamily="18" charset="0"/>
                </a:rPr>
                <a:t>Experiments</a:t>
              </a:r>
              <a:endParaRPr lang="zh-CN" altLang="en-US" sz="3200" dirty="0">
                <a:solidFill>
                  <a:srgbClr val="000000"/>
                </a:solidFill>
                <a:ea typeface="黑体" panose="02010609060101010101" pitchFamily="2" charset="-122"/>
                <a:cs typeface="Times New Roman" panose="02020603050405020304" pitchFamily="18" charset="0"/>
              </a:endParaRPr>
            </a:p>
          </p:txBody>
        </p:sp>
      </p:grpSp>
      <p:grpSp>
        <p:nvGrpSpPr>
          <p:cNvPr id="4" name="组合 63"/>
          <p:cNvGrpSpPr/>
          <p:nvPr/>
        </p:nvGrpSpPr>
        <p:grpSpPr bwMode="auto">
          <a:xfrm>
            <a:off x="107504" y="2801459"/>
            <a:ext cx="8424936" cy="627541"/>
            <a:chOff x="386489" y="2209798"/>
            <a:chExt cx="9142674" cy="627136"/>
          </a:xfrm>
        </p:grpSpPr>
        <p:sp>
          <p:nvSpPr>
            <p:cNvPr id="2" name="AutoShape 4"/>
            <p:cNvSpPr>
              <a:spLocks noChangeArrowheads="1"/>
            </p:cNvSpPr>
            <p:nvPr/>
          </p:nvSpPr>
          <p:spPr bwMode="gray">
            <a:xfrm>
              <a:off x="1752602" y="2209798"/>
              <a:ext cx="7167328"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ln>
            <a:effectLst>
              <a:outerShdw dist="135003" dir="2928844" algn="ctr" rotWithShape="0">
                <a:srgbClr val="000000">
                  <a:alpha val="50000"/>
                </a:srgbClr>
              </a:outerShdw>
            </a:effectLst>
          </p:spPr>
          <p:txBody>
            <a:bodyPr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5187" name="Text Box 9"/>
            <p:cNvSpPr txBox="1">
              <a:spLocks noChangeArrowheads="1"/>
            </p:cNvSpPr>
            <p:nvPr/>
          </p:nvSpPr>
          <p:spPr bwMode="gray">
            <a:xfrm>
              <a:off x="386489" y="2252537"/>
              <a:ext cx="9142674" cy="584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dirty="0">
                  <a:solidFill>
                    <a:srgbClr val="000000"/>
                  </a:solidFill>
                  <a:latin typeface="黑体" panose="02010609060101010101" pitchFamily="2" charset="-122"/>
                  <a:ea typeface="黑体" panose="02010609060101010101" pitchFamily="2" charset="-122"/>
                </a:rPr>
                <a:t> </a:t>
              </a:r>
              <a:r>
                <a:rPr lang="en-US" altLang="zh-CN" sz="3200" dirty="0">
                  <a:solidFill>
                    <a:srgbClr val="000000"/>
                  </a:solidFill>
                  <a:ea typeface="黑体" panose="02010609060101010101" pitchFamily="2" charset="-122"/>
                  <a:cs typeface="Times New Roman" panose="02020603050405020304" pitchFamily="18" charset="0"/>
                </a:rPr>
                <a:t>ELM on several device</a:t>
              </a:r>
              <a:endParaRPr lang="zh-CN" altLang="en-US" sz="3200" dirty="0">
                <a:solidFill>
                  <a:srgbClr val="000000"/>
                </a:solidFill>
                <a:ea typeface="黑体" panose="02010609060101010101" pitchFamily="2" charset="-122"/>
                <a:cs typeface="Times New Roman" panose="02020603050405020304" pitchFamily="18" charset="0"/>
              </a:endParaRPr>
            </a:p>
          </p:txBody>
        </p:sp>
      </p:grpSp>
      <p:grpSp>
        <p:nvGrpSpPr>
          <p:cNvPr id="5" name="组合 66"/>
          <p:cNvGrpSpPr/>
          <p:nvPr/>
        </p:nvGrpSpPr>
        <p:grpSpPr bwMode="auto">
          <a:xfrm>
            <a:off x="1650268" y="5164591"/>
            <a:ext cx="6476427" cy="640673"/>
            <a:chOff x="1752601" y="2209798"/>
            <a:chExt cx="7110035" cy="640258"/>
          </a:xfrm>
        </p:grpSpPr>
        <p:sp>
          <p:nvSpPr>
            <p:cNvPr id="67"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ln>
            <a:effectLst>
              <a:outerShdw dist="135003" dir="2928844" algn="ctr" rotWithShape="0">
                <a:srgbClr val="000000">
                  <a:alpha val="50000"/>
                </a:srgbClr>
              </a:outerShdw>
            </a:effectLst>
          </p:spPr>
          <p:txBody>
            <a:bodyPr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5185" name="Text Box 9"/>
            <p:cNvSpPr txBox="1">
              <a:spLocks noChangeArrowheads="1"/>
            </p:cNvSpPr>
            <p:nvPr/>
          </p:nvSpPr>
          <p:spPr bwMode="gray">
            <a:xfrm>
              <a:off x="3161923" y="2265659"/>
              <a:ext cx="5700713" cy="584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dirty="0">
                  <a:solidFill>
                    <a:srgbClr val="000000"/>
                  </a:solidFill>
                  <a:latin typeface="黑体" panose="02010609060101010101" pitchFamily="2" charset="-122"/>
                  <a:ea typeface="黑体" panose="02010609060101010101" pitchFamily="2" charset="-122"/>
                </a:rPr>
                <a:t> </a:t>
              </a:r>
              <a:r>
                <a:rPr lang="en-US" altLang="zh-CN" sz="3200" dirty="0">
                  <a:solidFill>
                    <a:srgbClr val="000000"/>
                  </a:solidFill>
                  <a:ea typeface="黑体" panose="02010609060101010101" pitchFamily="2" charset="-122"/>
                  <a:cs typeface="Times New Roman" panose="02020603050405020304" pitchFamily="18" charset="0"/>
                </a:rPr>
                <a:t>Conclusions </a:t>
              </a:r>
              <a:endParaRPr lang="zh-CN" altLang="en-US" sz="3200" dirty="0">
                <a:solidFill>
                  <a:srgbClr val="000000"/>
                </a:solidFill>
                <a:ea typeface="黑体" panose="02010609060101010101" pitchFamily="2" charset="-122"/>
                <a:cs typeface="Times New Roman" panose="02020603050405020304" pitchFamily="18" charset="0"/>
              </a:endParaRPr>
            </a:p>
          </p:txBody>
        </p:sp>
      </p:grpSp>
      <p:grpSp>
        <p:nvGrpSpPr>
          <p:cNvPr id="7" name="组合 5"/>
          <p:cNvGrpSpPr/>
          <p:nvPr/>
        </p:nvGrpSpPr>
        <p:grpSpPr bwMode="auto">
          <a:xfrm rot="-5400000">
            <a:off x="-729189" y="3872000"/>
            <a:ext cx="4464494" cy="170835"/>
            <a:chOff x="0" y="3259138"/>
            <a:chExt cx="9144000" cy="195262"/>
          </a:xfrm>
        </p:grpSpPr>
        <p:sp>
          <p:nvSpPr>
            <p:cNvPr id="76" name="Rectangle 3"/>
            <p:cNvSpPr>
              <a:spLocks noChangeArrowheads="1"/>
            </p:cNvSpPr>
            <p:nvPr/>
          </p:nvSpPr>
          <p:spPr bwMode="gray">
            <a:xfrm>
              <a:off x="1" y="3259139"/>
              <a:ext cx="9144000" cy="53643"/>
            </a:xfrm>
            <a:prstGeom prst="rect">
              <a:avLst/>
            </a:prstGeom>
            <a:gradFill rotWithShape="1">
              <a:gsLst>
                <a:gs pos="0">
                  <a:srgbClr val="808080"/>
                </a:gs>
                <a:gs pos="100000">
                  <a:srgbClr val="ECECEC"/>
                </a:gs>
              </a:gsLst>
              <a:lin ang="5400000" scaled="1"/>
            </a:gradFill>
            <a:ln w="9525" algn="ctr">
              <a:noFill/>
              <a:miter lim="800000"/>
            </a:ln>
          </p:spPr>
          <p:txBody>
            <a:bodyPr vert="eaVert"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77" name="Rectangle 4"/>
            <p:cNvSpPr>
              <a:spLocks noChangeArrowheads="1"/>
            </p:cNvSpPr>
            <p:nvPr/>
          </p:nvSpPr>
          <p:spPr bwMode="gray">
            <a:xfrm>
              <a:off x="0" y="3310636"/>
              <a:ext cx="9144000" cy="143764"/>
            </a:xfrm>
            <a:prstGeom prst="rect">
              <a:avLst/>
            </a:prstGeom>
            <a:gradFill rotWithShape="1">
              <a:gsLst>
                <a:gs pos="0">
                  <a:srgbClr val="CFCFCF"/>
                </a:gs>
                <a:gs pos="100000">
                  <a:srgbClr val="5F5F5F"/>
                </a:gs>
              </a:gsLst>
              <a:lin ang="5400000" scaled="1"/>
            </a:gradFill>
            <a:ln w="9525" algn="ctr">
              <a:noFill/>
              <a:miter lim="800000"/>
            </a:ln>
          </p:spPr>
          <p:txBody>
            <a:bodyPr vert="eaVert"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grpSp>
      <p:grpSp>
        <p:nvGrpSpPr>
          <p:cNvPr id="8" name="Group 65"/>
          <p:cNvGrpSpPr/>
          <p:nvPr/>
        </p:nvGrpSpPr>
        <p:grpSpPr bwMode="auto">
          <a:xfrm>
            <a:off x="1086743" y="2763961"/>
            <a:ext cx="842962" cy="881063"/>
            <a:chOff x="2800" y="1645"/>
            <a:chExt cx="836" cy="875"/>
          </a:xfrm>
        </p:grpSpPr>
        <p:sp>
          <p:nvSpPr>
            <p:cNvPr id="13" name="Oval 66"/>
            <p:cNvSpPr>
              <a:spLocks noChangeArrowheads="1"/>
            </p:cNvSpPr>
            <p:nvPr/>
          </p:nvSpPr>
          <p:spPr bwMode="gray">
            <a:xfrm>
              <a:off x="2800" y="1645"/>
              <a:ext cx="183" cy="776"/>
            </a:xfrm>
            <a:prstGeom prst="ellipse">
              <a:avLst/>
            </a:prstGeom>
            <a:gradFill rotWithShape="1">
              <a:gsLst>
                <a:gs pos="0">
                  <a:srgbClr val="FFFFFF"/>
                </a:gs>
                <a:gs pos="50000">
                  <a:srgbClr val="83A6A7"/>
                </a:gs>
                <a:gs pos="100000">
                  <a:srgbClr val="FFFFFF"/>
                </a:gs>
              </a:gsLst>
              <a:lin ang="2700000" scaled="1"/>
            </a:gradFill>
            <a:ln w="38100" algn="ctr">
              <a:noFill/>
              <a:round/>
            </a:ln>
          </p:spPr>
          <p:txBody>
            <a:bodyPr wrap="none" anchor="ctr">
              <a:spAutoFit/>
            </a:bodyP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14" name="Oval 67"/>
            <p:cNvSpPr>
              <a:spLocks noChangeArrowheads="1"/>
            </p:cNvSpPr>
            <p:nvPr/>
          </p:nvSpPr>
          <p:spPr bwMode="gray">
            <a:xfrm>
              <a:off x="2800" y="1645"/>
              <a:ext cx="183" cy="776"/>
            </a:xfrm>
            <a:prstGeom prst="ellipse">
              <a:avLst/>
            </a:prstGeom>
            <a:gradFill rotWithShape="1">
              <a:gsLst>
                <a:gs pos="0">
                  <a:srgbClr val="83A6A7">
                    <a:alpha val="32001"/>
                  </a:srgbClr>
                </a:gs>
                <a:gs pos="100000">
                  <a:srgbClr val="000000">
                    <a:alpha val="89998"/>
                  </a:srgbClr>
                </a:gs>
              </a:gsLst>
              <a:lin ang="2700000" scaled="1"/>
            </a:gradFill>
            <a:ln w="38100" algn="ctr">
              <a:noFill/>
              <a:round/>
            </a:ln>
          </p:spPr>
          <p:txBody>
            <a:bodyPr wrap="none" anchor="ctr">
              <a:spAutoFit/>
            </a:bodyP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15" name="Oval 68"/>
            <p:cNvSpPr>
              <a:spLocks noChangeArrowheads="1"/>
            </p:cNvSpPr>
            <p:nvPr/>
          </p:nvSpPr>
          <p:spPr bwMode="gray">
            <a:xfrm>
              <a:off x="2847" y="1703"/>
              <a:ext cx="789" cy="776"/>
            </a:xfrm>
            <a:prstGeom prst="ellipse">
              <a:avLst/>
            </a:prstGeom>
            <a:gradFill rotWithShape="1">
              <a:gsLst>
                <a:gs pos="0">
                  <a:srgbClr val="475A5A"/>
                </a:gs>
                <a:gs pos="50000">
                  <a:srgbClr val="83A6A7"/>
                </a:gs>
                <a:gs pos="100000">
                  <a:srgbClr val="475A5A"/>
                </a:gs>
              </a:gsLst>
              <a:lin ang="18900000" scaled="1"/>
            </a:gradFill>
            <a:ln w="38100" algn="ctr">
              <a:noFill/>
              <a:round/>
            </a:ln>
          </p:spPr>
          <p:txBody>
            <a:bodyPr anchor="ctr">
              <a:spAutoFit/>
            </a:bodyP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16" name="Oval 69"/>
            <p:cNvSpPr>
              <a:spLocks noChangeArrowheads="1"/>
            </p:cNvSpPr>
            <p:nvPr/>
          </p:nvSpPr>
          <p:spPr bwMode="gray">
            <a:xfrm>
              <a:off x="2847" y="1706"/>
              <a:ext cx="789" cy="776"/>
            </a:xfrm>
            <a:prstGeom prst="ellipse">
              <a:avLst/>
            </a:prstGeom>
            <a:gradFill rotWithShape="1">
              <a:gsLst>
                <a:gs pos="0">
                  <a:srgbClr val="53696A"/>
                </a:gs>
                <a:gs pos="100000">
                  <a:srgbClr val="83A6A7">
                    <a:alpha val="0"/>
                  </a:srgbClr>
                </a:gs>
              </a:gsLst>
              <a:lin ang="2700000" scaled="1"/>
            </a:gradFill>
            <a:ln w="38100" algn="ctr">
              <a:noFill/>
              <a:round/>
            </a:ln>
          </p:spPr>
          <p:txBody>
            <a:bodyPr anchor="ctr">
              <a:spAutoFit/>
            </a:bodyP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17" name="Oval 70"/>
            <p:cNvSpPr>
              <a:spLocks noChangeArrowheads="1"/>
            </p:cNvSpPr>
            <p:nvPr/>
          </p:nvSpPr>
          <p:spPr bwMode="gray">
            <a:xfrm>
              <a:off x="2888" y="1744"/>
              <a:ext cx="708" cy="776"/>
            </a:xfrm>
            <a:prstGeom prst="ellipse">
              <a:avLst/>
            </a:prstGeom>
            <a:solidFill>
              <a:srgbClr val="000000"/>
            </a:solidFill>
            <a:ln w="38100" algn="ctr">
              <a:noFill/>
              <a:round/>
            </a:ln>
          </p:spPr>
          <p:txBody>
            <a:bodyPr anchor="ctr">
              <a:spAutoFit/>
            </a:bodyP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grpSp>
          <p:nvGrpSpPr>
            <p:cNvPr id="9" name="Group 71"/>
            <p:cNvGrpSpPr/>
            <p:nvPr/>
          </p:nvGrpSpPr>
          <p:grpSpPr bwMode="auto">
            <a:xfrm>
              <a:off x="2899" y="1735"/>
              <a:ext cx="687" cy="688"/>
              <a:chOff x="4166" y="1706"/>
              <a:chExt cx="1252" cy="1252"/>
            </a:xfrm>
          </p:grpSpPr>
          <p:sp>
            <p:nvSpPr>
              <p:cNvPr id="18" name="Oval 72"/>
              <p:cNvSpPr>
                <a:spLocks noChangeArrowheads="1"/>
              </p:cNvSpPr>
              <p:nvPr/>
            </p:nvSpPr>
            <p:spPr bwMode="gray">
              <a:xfrm>
                <a:off x="4166" y="1706"/>
                <a:ext cx="1251" cy="1251"/>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19" name="Oval 73"/>
              <p:cNvSpPr>
                <a:spLocks noChangeArrowheads="1"/>
              </p:cNvSpPr>
              <p:nvPr/>
            </p:nvSpPr>
            <p:spPr bwMode="gray">
              <a:xfrm>
                <a:off x="4184" y="1711"/>
                <a:ext cx="1219" cy="1214"/>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20" name="Oval 74"/>
              <p:cNvSpPr>
                <a:spLocks noChangeArrowheads="1"/>
              </p:cNvSpPr>
              <p:nvPr/>
            </p:nvSpPr>
            <p:spPr bwMode="gray">
              <a:xfrm>
                <a:off x="4195" y="1726"/>
                <a:ext cx="1162" cy="1142"/>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21" name="Oval 75"/>
              <p:cNvSpPr>
                <a:spLocks noChangeArrowheads="1"/>
              </p:cNvSpPr>
              <p:nvPr/>
            </p:nvSpPr>
            <p:spPr bwMode="gray">
              <a:xfrm>
                <a:off x="4264" y="1757"/>
                <a:ext cx="1033" cy="927"/>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grpSp>
      </p:grpSp>
      <p:grpSp>
        <p:nvGrpSpPr>
          <p:cNvPr id="12" name="Group 65"/>
          <p:cNvGrpSpPr/>
          <p:nvPr/>
        </p:nvGrpSpPr>
        <p:grpSpPr bwMode="auto">
          <a:xfrm>
            <a:off x="1068402" y="5068217"/>
            <a:ext cx="842962" cy="881063"/>
            <a:chOff x="2800" y="1645"/>
            <a:chExt cx="836" cy="875"/>
          </a:xfrm>
        </p:grpSpPr>
        <p:sp>
          <p:nvSpPr>
            <p:cNvPr id="112" name="Oval 66"/>
            <p:cNvSpPr>
              <a:spLocks noChangeArrowheads="1"/>
            </p:cNvSpPr>
            <p:nvPr/>
          </p:nvSpPr>
          <p:spPr bwMode="gray">
            <a:xfrm>
              <a:off x="2800" y="1645"/>
              <a:ext cx="183" cy="776"/>
            </a:xfrm>
            <a:prstGeom prst="ellipse">
              <a:avLst/>
            </a:prstGeom>
            <a:gradFill rotWithShape="1">
              <a:gsLst>
                <a:gs pos="0">
                  <a:srgbClr val="FFFFFF"/>
                </a:gs>
                <a:gs pos="50000">
                  <a:srgbClr val="83A6A7"/>
                </a:gs>
                <a:gs pos="100000">
                  <a:srgbClr val="FFFFFF"/>
                </a:gs>
              </a:gsLst>
              <a:lin ang="2700000" scaled="1"/>
            </a:gradFill>
            <a:ln w="38100" algn="ctr">
              <a:noFill/>
              <a:round/>
            </a:ln>
          </p:spPr>
          <p:txBody>
            <a:bodyPr wrap="none" anchor="ctr">
              <a:spAutoFit/>
            </a:bodyP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113" name="Oval 67"/>
            <p:cNvSpPr>
              <a:spLocks noChangeArrowheads="1"/>
            </p:cNvSpPr>
            <p:nvPr/>
          </p:nvSpPr>
          <p:spPr bwMode="gray">
            <a:xfrm>
              <a:off x="2800" y="1645"/>
              <a:ext cx="183" cy="776"/>
            </a:xfrm>
            <a:prstGeom prst="ellipse">
              <a:avLst/>
            </a:prstGeom>
            <a:gradFill rotWithShape="1">
              <a:gsLst>
                <a:gs pos="0">
                  <a:srgbClr val="83A6A7">
                    <a:alpha val="32001"/>
                  </a:srgbClr>
                </a:gs>
                <a:gs pos="100000">
                  <a:srgbClr val="000000">
                    <a:alpha val="89998"/>
                  </a:srgbClr>
                </a:gs>
              </a:gsLst>
              <a:lin ang="2700000" scaled="1"/>
            </a:gradFill>
            <a:ln w="38100" algn="ctr">
              <a:noFill/>
              <a:round/>
            </a:ln>
          </p:spPr>
          <p:txBody>
            <a:bodyPr wrap="none" anchor="ctr">
              <a:spAutoFit/>
            </a:bodyP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114" name="Oval 68"/>
            <p:cNvSpPr>
              <a:spLocks noChangeArrowheads="1"/>
            </p:cNvSpPr>
            <p:nvPr/>
          </p:nvSpPr>
          <p:spPr bwMode="gray">
            <a:xfrm>
              <a:off x="2847" y="1703"/>
              <a:ext cx="789" cy="776"/>
            </a:xfrm>
            <a:prstGeom prst="ellipse">
              <a:avLst/>
            </a:prstGeom>
            <a:gradFill rotWithShape="1">
              <a:gsLst>
                <a:gs pos="0">
                  <a:srgbClr val="475A5A"/>
                </a:gs>
                <a:gs pos="50000">
                  <a:srgbClr val="83A6A7"/>
                </a:gs>
                <a:gs pos="100000">
                  <a:srgbClr val="475A5A"/>
                </a:gs>
              </a:gsLst>
              <a:lin ang="18900000" scaled="1"/>
            </a:gradFill>
            <a:ln w="38100" algn="ctr">
              <a:noFill/>
              <a:round/>
            </a:ln>
          </p:spPr>
          <p:txBody>
            <a:bodyPr anchor="ctr">
              <a:spAutoFit/>
            </a:bodyP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115" name="Oval 69"/>
            <p:cNvSpPr>
              <a:spLocks noChangeArrowheads="1"/>
            </p:cNvSpPr>
            <p:nvPr/>
          </p:nvSpPr>
          <p:spPr bwMode="gray">
            <a:xfrm>
              <a:off x="2847" y="1706"/>
              <a:ext cx="789" cy="776"/>
            </a:xfrm>
            <a:prstGeom prst="ellipse">
              <a:avLst/>
            </a:prstGeom>
            <a:gradFill rotWithShape="1">
              <a:gsLst>
                <a:gs pos="0">
                  <a:srgbClr val="53696A"/>
                </a:gs>
                <a:gs pos="100000">
                  <a:srgbClr val="83A6A7">
                    <a:alpha val="0"/>
                  </a:srgbClr>
                </a:gs>
              </a:gsLst>
              <a:lin ang="2700000" scaled="1"/>
            </a:gradFill>
            <a:ln w="38100" algn="ctr">
              <a:noFill/>
              <a:round/>
            </a:ln>
          </p:spPr>
          <p:txBody>
            <a:bodyPr anchor="ctr">
              <a:spAutoFit/>
            </a:bodyP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116" name="Oval 70"/>
            <p:cNvSpPr>
              <a:spLocks noChangeArrowheads="1"/>
            </p:cNvSpPr>
            <p:nvPr/>
          </p:nvSpPr>
          <p:spPr bwMode="gray">
            <a:xfrm>
              <a:off x="2888" y="1744"/>
              <a:ext cx="708" cy="776"/>
            </a:xfrm>
            <a:prstGeom prst="ellipse">
              <a:avLst/>
            </a:prstGeom>
            <a:solidFill>
              <a:srgbClr val="000000"/>
            </a:solidFill>
            <a:ln w="38100" algn="ctr">
              <a:noFill/>
              <a:round/>
            </a:ln>
          </p:spPr>
          <p:txBody>
            <a:bodyPr anchor="ctr">
              <a:spAutoFit/>
            </a:bodyP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grpSp>
          <p:nvGrpSpPr>
            <p:cNvPr id="22" name="Group 71"/>
            <p:cNvGrpSpPr/>
            <p:nvPr/>
          </p:nvGrpSpPr>
          <p:grpSpPr bwMode="auto">
            <a:xfrm>
              <a:off x="2899" y="1735"/>
              <a:ext cx="687" cy="688"/>
              <a:chOff x="4166" y="1706"/>
              <a:chExt cx="1252" cy="1252"/>
            </a:xfrm>
          </p:grpSpPr>
          <p:sp>
            <p:nvSpPr>
              <p:cNvPr id="118" name="Oval 72"/>
              <p:cNvSpPr>
                <a:spLocks noChangeArrowheads="1"/>
              </p:cNvSpPr>
              <p:nvPr/>
            </p:nvSpPr>
            <p:spPr bwMode="gray">
              <a:xfrm>
                <a:off x="4166" y="1706"/>
                <a:ext cx="1251" cy="1251"/>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119" name="Oval 73"/>
              <p:cNvSpPr>
                <a:spLocks noChangeArrowheads="1"/>
              </p:cNvSpPr>
              <p:nvPr/>
            </p:nvSpPr>
            <p:spPr bwMode="gray">
              <a:xfrm>
                <a:off x="4184" y="1711"/>
                <a:ext cx="1219" cy="1214"/>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120" name="Oval 74"/>
              <p:cNvSpPr>
                <a:spLocks noChangeArrowheads="1"/>
              </p:cNvSpPr>
              <p:nvPr/>
            </p:nvSpPr>
            <p:spPr bwMode="gray">
              <a:xfrm>
                <a:off x="4195" y="1726"/>
                <a:ext cx="1162" cy="1142"/>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121" name="Oval 75"/>
              <p:cNvSpPr>
                <a:spLocks noChangeArrowheads="1"/>
              </p:cNvSpPr>
              <p:nvPr/>
            </p:nvSpPr>
            <p:spPr bwMode="gray">
              <a:xfrm>
                <a:off x="4264" y="1757"/>
                <a:ext cx="1033" cy="927"/>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grpSp>
      </p:grpSp>
      <p:sp>
        <p:nvSpPr>
          <p:cNvPr id="5129" name="矩形 62"/>
          <p:cNvSpPr>
            <a:spLocks noChangeArrowheads="1"/>
          </p:cNvSpPr>
          <p:nvPr/>
        </p:nvSpPr>
        <p:spPr bwMode="auto">
          <a:xfrm>
            <a:off x="1342693" y="2844225"/>
            <a:ext cx="3914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3200" dirty="0">
                <a:solidFill>
                  <a:srgbClr val="000000"/>
                </a:solidFill>
                <a:latin typeface="黑体" panose="02010609060101010101" pitchFamily="2" charset="-122"/>
                <a:ea typeface="黑体" panose="02010609060101010101" pitchFamily="2" charset="-122"/>
              </a:rPr>
              <a:t>2</a:t>
            </a:r>
            <a:endParaRPr lang="zh-CN" altLang="en-US" sz="3200" dirty="0">
              <a:latin typeface="黑体" panose="02010609060101010101" pitchFamily="2" charset="-122"/>
              <a:ea typeface="黑体" panose="02010609060101010101" pitchFamily="2" charset="-122"/>
            </a:endParaRPr>
          </a:p>
        </p:txBody>
      </p:sp>
      <p:sp>
        <p:nvSpPr>
          <p:cNvPr id="5130" name="矩形 65"/>
          <p:cNvSpPr>
            <a:spLocks noChangeArrowheads="1"/>
          </p:cNvSpPr>
          <p:nvPr/>
        </p:nvSpPr>
        <p:spPr bwMode="auto">
          <a:xfrm>
            <a:off x="1306324" y="5220489"/>
            <a:ext cx="3914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3200" dirty="0">
                <a:latin typeface="黑体" panose="02010609060101010101" pitchFamily="2" charset="-122"/>
                <a:ea typeface="黑体" panose="02010609060101010101" pitchFamily="2" charset="-122"/>
              </a:rPr>
              <a:t>4</a:t>
            </a:r>
            <a:endParaRPr lang="zh-CN" altLang="en-US" sz="3200" dirty="0">
              <a:latin typeface="黑体" panose="02010609060101010101" pitchFamily="2" charset="-122"/>
              <a:ea typeface="黑体" panose="02010609060101010101" pitchFamily="2" charset="-122"/>
            </a:endParaRPr>
          </a:p>
        </p:txBody>
      </p:sp>
      <p:sp>
        <p:nvSpPr>
          <p:cNvPr id="75" name="标题 1"/>
          <p:cNvSpPr>
            <a:spLocks noGrp="1"/>
          </p:cNvSpPr>
          <p:nvPr>
            <p:ph type="title"/>
          </p:nvPr>
        </p:nvSpPr>
        <p:spPr/>
        <p:txBody>
          <a:bodyPr/>
          <a:lstStyle/>
          <a:p>
            <a:r>
              <a:rPr lang="en-US" altLang="zh-CN" sz="4000" dirty="0" smtClean="0">
                <a:solidFill>
                  <a:schemeClr val="tx1"/>
                </a:solidFill>
                <a:latin typeface="Times New Roman" panose="02020603050405020304" pitchFamily="18" charset="0"/>
                <a:cs typeface="Times New Roman" panose="02020603050405020304" pitchFamily="18" charset="0"/>
              </a:rPr>
              <a:t>Outline</a:t>
            </a:r>
            <a:endParaRPr lang="zh-CN" altLang="en-US" sz="4000" dirty="0">
              <a:solidFill>
                <a:schemeClr val="tx1"/>
              </a:solidFill>
              <a:latin typeface="Times New Roman" panose="02020603050405020304" pitchFamily="18" charset="0"/>
              <a:cs typeface="Times New Roman" panose="02020603050405020304" pitchFamily="18" charset="0"/>
            </a:endParaRPr>
          </a:p>
        </p:txBody>
      </p:sp>
      <p:sp>
        <p:nvSpPr>
          <p:cNvPr id="5137" name="灯片编号占位符 3"/>
          <p:cNvSpPr>
            <a:spLocks noGrp="1"/>
          </p:cNvSpPr>
          <p:nvPr>
            <p:ph type="sldNum" sz="quarter" idx="12"/>
          </p:nvPr>
        </p:nvSpPr>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DA2C7D28-A1D3-45CB-A6D8-7195BC189FC8}" type="slidenum">
              <a:rPr lang="zh-CN" altLang="en-US" smtClean="0"/>
              <a:pPr/>
              <a:t>2</a:t>
            </a:fld>
            <a:endParaRPr lang="en-US" altLang="zh-CN" dirty="0"/>
          </a:p>
        </p:txBody>
      </p:sp>
      <p:grpSp>
        <p:nvGrpSpPr>
          <p:cNvPr id="23" name="组合 63"/>
          <p:cNvGrpSpPr/>
          <p:nvPr/>
        </p:nvGrpSpPr>
        <p:grpSpPr bwMode="auto">
          <a:xfrm>
            <a:off x="1448945" y="1505851"/>
            <a:ext cx="7083495" cy="632072"/>
            <a:chOff x="1752601" y="2187341"/>
            <a:chExt cx="7604652" cy="631663"/>
          </a:xfrm>
        </p:grpSpPr>
        <p:sp>
          <p:nvSpPr>
            <p:cNvPr id="64"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ln>
            <a:effectLst>
              <a:outerShdw dist="135003" dir="2928844" algn="ctr" rotWithShape="0">
                <a:srgbClr val="000000">
                  <a:alpha val="50000"/>
                </a:srgbClr>
              </a:outerShdw>
            </a:effectLst>
          </p:spPr>
          <p:txBody>
            <a:bodyPr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5149" name="Text Box 9"/>
            <p:cNvSpPr txBox="1">
              <a:spLocks noChangeArrowheads="1"/>
            </p:cNvSpPr>
            <p:nvPr/>
          </p:nvSpPr>
          <p:spPr bwMode="gray">
            <a:xfrm>
              <a:off x="3656540" y="2187341"/>
              <a:ext cx="5700713" cy="57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dirty="0">
                  <a:solidFill>
                    <a:srgbClr val="000000"/>
                  </a:solidFill>
                  <a:ea typeface="黑体" panose="02010609060101010101" pitchFamily="2" charset="-122"/>
                  <a:cs typeface="Times New Roman" panose="02020603050405020304" pitchFamily="18" charset="0"/>
                </a:rPr>
                <a:t> </a:t>
              </a:r>
              <a:r>
                <a:rPr lang="en-US" altLang="zh-CN" sz="3200" dirty="0">
                  <a:solidFill>
                    <a:srgbClr val="000000"/>
                  </a:solidFill>
                  <a:ea typeface="黑体" panose="02010609060101010101" pitchFamily="2" charset="-122"/>
                  <a:cs typeface="Times New Roman" panose="02020603050405020304" pitchFamily="18" charset="0"/>
                </a:rPr>
                <a:t>Preliminary </a:t>
              </a:r>
              <a:r>
                <a:rPr lang="en-US" altLang="zh-CN" sz="3200" dirty="0">
                  <a:solidFill>
                    <a:srgbClr val="000000"/>
                  </a:solidFill>
                  <a:latin typeface="黑体" panose="02010609060101010101" pitchFamily="2" charset="-122"/>
                  <a:ea typeface="黑体" panose="02010609060101010101" pitchFamily="2" charset="-122"/>
                </a:rPr>
                <a:t>	</a:t>
              </a:r>
              <a:endParaRPr lang="zh-CN" altLang="en-US" sz="3200" dirty="0">
                <a:solidFill>
                  <a:srgbClr val="000000"/>
                </a:solidFill>
                <a:latin typeface="黑体" panose="02010609060101010101" pitchFamily="2" charset="-122"/>
                <a:ea typeface="黑体" panose="02010609060101010101" pitchFamily="2" charset="-122"/>
              </a:endParaRPr>
            </a:p>
          </p:txBody>
        </p:sp>
      </p:grpSp>
      <p:grpSp>
        <p:nvGrpSpPr>
          <p:cNvPr id="24" name="Group 65"/>
          <p:cNvGrpSpPr/>
          <p:nvPr/>
        </p:nvGrpSpPr>
        <p:grpSpPr bwMode="auto">
          <a:xfrm>
            <a:off x="1121800" y="1450991"/>
            <a:ext cx="842963" cy="881063"/>
            <a:chOff x="2800" y="1645"/>
            <a:chExt cx="836" cy="875"/>
          </a:xfrm>
        </p:grpSpPr>
        <p:sp>
          <p:nvSpPr>
            <p:cNvPr id="90" name="Oval 66"/>
            <p:cNvSpPr>
              <a:spLocks noChangeArrowheads="1"/>
            </p:cNvSpPr>
            <p:nvPr/>
          </p:nvSpPr>
          <p:spPr bwMode="gray">
            <a:xfrm>
              <a:off x="2800" y="1645"/>
              <a:ext cx="183" cy="776"/>
            </a:xfrm>
            <a:prstGeom prst="ellipse">
              <a:avLst/>
            </a:prstGeom>
            <a:gradFill rotWithShape="1">
              <a:gsLst>
                <a:gs pos="0">
                  <a:srgbClr val="FFFFFF"/>
                </a:gs>
                <a:gs pos="50000">
                  <a:srgbClr val="83A6A7"/>
                </a:gs>
                <a:gs pos="100000">
                  <a:srgbClr val="FFFFFF"/>
                </a:gs>
              </a:gsLst>
              <a:lin ang="2700000" scaled="1"/>
            </a:gradFill>
            <a:ln w="38100" algn="ctr">
              <a:noFill/>
              <a:round/>
            </a:ln>
          </p:spPr>
          <p:txBody>
            <a:bodyPr wrap="none" anchor="ctr">
              <a:spAutoFit/>
            </a:bodyP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91" name="Oval 67"/>
            <p:cNvSpPr>
              <a:spLocks noChangeArrowheads="1"/>
            </p:cNvSpPr>
            <p:nvPr/>
          </p:nvSpPr>
          <p:spPr bwMode="gray">
            <a:xfrm>
              <a:off x="2800" y="1645"/>
              <a:ext cx="183" cy="776"/>
            </a:xfrm>
            <a:prstGeom prst="ellipse">
              <a:avLst/>
            </a:prstGeom>
            <a:gradFill rotWithShape="1">
              <a:gsLst>
                <a:gs pos="0">
                  <a:srgbClr val="83A6A7">
                    <a:alpha val="32001"/>
                  </a:srgbClr>
                </a:gs>
                <a:gs pos="100000">
                  <a:srgbClr val="000000">
                    <a:alpha val="89998"/>
                  </a:srgbClr>
                </a:gs>
              </a:gsLst>
              <a:lin ang="2700000" scaled="1"/>
            </a:gradFill>
            <a:ln w="38100" algn="ctr">
              <a:noFill/>
              <a:round/>
            </a:ln>
          </p:spPr>
          <p:txBody>
            <a:bodyPr wrap="none" anchor="ctr">
              <a:spAutoFit/>
            </a:bodyP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92" name="Oval 68"/>
            <p:cNvSpPr>
              <a:spLocks noChangeArrowheads="1"/>
            </p:cNvSpPr>
            <p:nvPr/>
          </p:nvSpPr>
          <p:spPr bwMode="gray">
            <a:xfrm>
              <a:off x="2847" y="1703"/>
              <a:ext cx="789" cy="776"/>
            </a:xfrm>
            <a:prstGeom prst="ellipse">
              <a:avLst/>
            </a:prstGeom>
            <a:gradFill rotWithShape="1">
              <a:gsLst>
                <a:gs pos="0">
                  <a:srgbClr val="475A5A"/>
                </a:gs>
                <a:gs pos="50000">
                  <a:srgbClr val="83A6A7"/>
                </a:gs>
                <a:gs pos="100000">
                  <a:srgbClr val="475A5A"/>
                </a:gs>
              </a:gsLst>
              <a:lin ang="18900000" scaled="1"/>
            </a:gradFill>
            <a:ln w="38100" algn="ctr">
              <a:noFill/>
              <a:round/>
            </a:ln>
          </p:spPr>
          <p:txBody>
            <a:bodyPr anchor="ctr">
              <a:spAutoFit/>
            </a:bodyP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93" name="Oval 69"/>
            <p:cNvSpPr>
              <a:spLocks noChangeArrowheads="1"/>
            </p:cNvSpPr>
            <p:nvPr/>
          </p:nvSpPr>
          <p:spPr bwMode="gray">
            <a:xfrm>
              <a:off x="2847" y="1706"/>
              <a:ext cx="789" cy="776"/>
            </a:xfrm>
            <a:prstGeom prst="ellipse">
              <a:avLst/>
            </a:prstGeom>
            <a:gradFill rotWithShape="1">
              <a:gsLst>
                <a:gs pos="0">
                  <a:srgbClr val="53696A"/>
                </a:gs>
                <a:gs pos="100000">
                  <a:srgbClr val="83A6A7">
                    <a:alpha val="0"/>
                  </a:srgbClr>
                </a:gs>
              </a:gsLst>
              <a:lin ang="2700000" scaled="1"/>
            </a:gradFill>
            <a:ln w="38100" algn="ctr">
              <a:noFill/>
              <a:round/>
            </a:ln>
          </p:spPr>
          <p:txBody>
            <a:bodyPr anchor="ctr">
              <a:spAutoFit/>
            </a:bodyP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94" name="Oval 70"/>
            <p:cNvSpPr>
              <a:spLocks noChangeArrowheads="1"/>
            </p:cNvSpPr>
            <p:nvPr/>
          </p:nvSpPr>
          <p:spPr bwMode="gray">
            <a:xfrm>
              <a:off x="2888" y="1744"/>
              <a:ext cx="708" cy="776"/>
            </a:xfrm>
            <a:prstGeom prst="ellipse">
              <a:avLst/>
            </a:prstGeom>
            <a:solidFill>
              <a:srgbClr val="000000"/>
            </a:solidFill>
            <a:ln w="38100" algn="ctr">
              <a:noFill/>
              <a:round/>
            </a:ln>
          </p:spPr>
          <p:txBody>
            <a:bodyPr anchor="ctr">
              <a:spAutoFit/>
            </a:bodyP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grpSp>
          <p:nvGrpSpPr>
            <p:cNvPr id="25" name="Group 71"/>
            <p:cNvGrpSpPr/>
            <p:nvPr/>
          </p:nvGrpSpPr>
          <p:grpSpPr bwMode="auto">
            <a:xfrm>
              <a:off x="2899" y="1735"/>
              <a:ext cx="687" cy="688"/>
              <a:chOff x="4166" y="1706"/>
              <a:chExt cx="1252" cy="1252"/>
            </a:xfrm>
          </p:grpSpPr>
          <p:sp>
            <p:nvSpPr>
              <p:cNvPr id="96" name="Oval 72"/>
              <p:cNvSpPr>
                <a:spLocks noChangeArrowheads="1"/>
              </p:cNvSpPr>
              <p:nvPr/>
            </p:nvSpPr>
            <p:spPr bwMode="gray">
              <a:xfrm>
                <a:off x="4166" y="1706"/>
                <a:ext cx="1251" cy="1251"/>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97" name="Oval 73"/>
              <p:cNvSpPr>
                <a:spLocks noChangeArrowheads="1"/>
              </p:cNvSpPr>
              <p:nvPr/>
            </p:nvSpPr>
            <p:spPr bwMode="gray">
              <a:xfrm>
                <a:off x="4184" y="1711"/>
                <a:ext cx="1219" cy="1214"/>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98" name="Oval 74"/>
              <p:cNvSpPr>
                <a:spLocks noChangeArrowheads="1"/>
              </p:cNvSpPr>
              <p:nvPr/>
            </p:nvSpPr>
            <p:spPr bwMode="gray">
              <a:xfrm>
                <a:off x="4195" y="1726"/>
                <a:ext cx="1162" cy="1142"/>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99" name="Oval 75"/>
              <p:cNvSpPr>
                <a:spLocks noChangeArrowheads="1"/>
              </p:cNvSpPr>
              <p:nvPr/>
            </p:nvSpPr>
            <p:spPr bwMode="gray">
              <a:xfrm>
                <a:off x="4264" y="1757"/>
                <a:ext cx="1033" cy="927"/>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grpSp>
      </p:grpSp>
      <p:sp>
        <p:nvSpPr>
          <p:cNvPr id="5135" name="矩形 62"/>
          <p:cNvSpPr>
            <a:spLocks noChangeArrowheads="1"/>
          </p:cNvSpPr>
          <p:nvPr/>
        </p:nvSpPr>
        <p:spPr bwMode="auto">
          <a:xfrm>
            <a:off x="1342693" y="1610714"/>
            <a:ext cx="3914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3200" dirty="0">
                <a:solidFill>
                  <a:srgbClr val="000000"/>
                </a:solidFill>
                <a:latin typeface="黑体" panose="02010609060101010101" pitchFamily="2" charset="-122"/>
                <a:ea typeface="黑体" panose="02010609060101010101" pitchFamily="2" charset="-122"/>
              </a:rPr>
              <a:t>1</a:t>
            </a:r>
            <a:endParaRPr lang="zh-CN" altLang="en-US" sz="3200" dirty="0">
              <a:latin typeface="黑体" panose="02010609060101010101" pitchFamily="2" charset="-122"/>
              <a:ea typeface="黑体" panose="02010609060101010101" pitchFamily="2" charset="-122"/>
            </a:endParaRP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643" y="3847257"/>
            <a:ext cx="841375" cy="877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 name="矩形 62"/>
          <p:cNvSpPr>
            <a:spLocks noChangeArrowheads="1"/>
          </p:cNvSpPr>
          <p:nvPr/>
        </p:nvSpPr>
        <p:spPr bwMode="auto">
          <a:xfrm>
            <a:off x="1328716" y="3996353"/>
            <a:ext cx="3914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3200" dirty="0">
                <a:solidFill>
                  <a:srgbClr val="000000"/>
                </a:solidFill>
                <a:latin typeface="黑体" panose="02010609060101010101" pitchFamily="2" charset="-122"/>
                <a:ea typeface="黑体" panose="02010609060101010101" pitchFamily="2" charset="-122"/>
              </a:rPr>
              <a:t>3</a:t>
            </a:r>
            <a:endParaRPr lang="zh-CN" altLang="en-US" sz="3200" dirty="0">
              <a:latin typeface="黑体" panose="02010609060101010101" pitchFamily="2" charset="-122"/>
              <a:ea typeface="黑体" panose="02010609060101010101" pitchFamily="2" charset="-122"/>
            </a:endParaRPr>
          </a:p>
        </p:txBody>
      </p:sp>
      <p:pic>
        <p:nvPicPr>
          <p:cNvPr id="73"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2298" y="5220295"/>
            <a:ext cx="1335267" cy="1692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Tm="2704"/>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algn="l"/>
            <a:r>
              <a:rPr lang="en-US" altLang="zh-CN" dirty="0" smtClean="0">
                <a:solidFill>
                  <a:srgbClr val="000000"/>
                </a:solidFill>
                <a:latin typeface="Times New Roman" panose="02020603050405020304" pitchFamily="18" charset="0"/>
                <a:cs typeface="Times New Roman" panose="02020603050405020304" pitchFamily="18" charset="0"/>
              </a:rPr>
              <a:t>3. Summary</a:t>
            </a:r>
            <a:endParaRPr lang="zh-CN" altLang="en-US" dirty="0">
              <a:solidFill>
                <a:srgbClr val="000000"/>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dirty="0" smtClean="0"/>
              <a:t>Performance Summary</a:t>
            </a:r>
            <a:endParaRPr lang="zh-CN" altLang="en-US" dirty="0"/>
          </a:p>
        </p:txBody>
      </p:sp>
      <p:sp>
        <p:nvSpPr>
          <p:cNvPr id="4" name="灯片编号占位符 3"/>
          <p:cNvSpPr>
            <a:spLocks noGrp="1"/>
          </p:cNvSpPr>
          <p:nvPr>
            <p:ph type="sldNum" sz="quarter" idx="12"/>
          </p:nvPr>
        </p:nvSpPr>
        <p:spPr/>
        <p:txBody>
          <a:bodyPr/>
          <a:lstStyle/>
          <a:p>
            <a:pPr>
              <a:defRPr/>
            </a:pPr>
            <a:fld id="{262E079A-18BC-42B2-A6C0-61BFA2EC9C47}" type="slidenum">
              <a:rPr lang="zh-CN" altLang="en-US" smtClean="0"/>
              <a:t>20</a:t>
            </a:fld>
            <a:endParaRPr lang="en-US" altLang="zh-CN"/>
          </a:p>
        </p:txBody>
      </p:sp>
      <p:pic>
        <p:nvPicPr>
          <p:cNvPr id="5" name="图片 4"/>
          <p:cNvPicPr>
            <a:picLocks noChangeAspect="1"/>
          </p:cNvPicPr>
          <p:nvPr/>
        </p:nvPicPr>
        <p:blipFill>
          <a:blip r:embed="rId3"/>
          <a:stretch>
            <a:fillRect/>
          </a:stretch>
        </p:blipFill>
        <p:spPr>
          <a:xfrm>
            <a:off x="0" y="2780928"/>
            <a:ext cx="9401175" cy="1352550"/>
          </a:xfrm>
          <a:prstGeom prst="rect">
            <a:avLst/>
          </a:prstGeom>
        </p:spPr>
      </p:pic>
    </p:spTree>
    <p:extLst>
      <p:ext uri="{BB962C8B-B14F-4D97-AF65-F5344CB8AC3E}">
        <p14:creationId xmlns:p14="http://schemas.microsoft.com/office/powerpoint/2010/main" val="17445557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412776"/>
            <a:ext cx="8382000" cy="4320480"/>
          </a:xfrm>
        </p:spPr>
        <p:txBody>
          <a:bodyPr/>
          <a:lstStyle/>
          <a:p>
            <a:pPr algn="just"/>
            <a:r>
              <a:rPr lang="en-US" altLang="zh-CN" sz="2000" b="1" dirty="0">
                <a:solidFill>
                  <a:schemeClr val="tx1"/>
                </a:solidFill>
                <a:latin typeface="Times New Roman" panose="02020603050405020304" pitchFamily="18" charset="0"/>
                <a:cs typeface="Times New Roman" panose="02020603050405020304" pitchFamily="18" charset="0"/>
              </a:rPr>
              <a:t>We fully implement the single-core version of ELM algorithm, and </a:t>
            </a:r>
            <a:r>
              <a:rPr lang="en-US" altLang="zh-CN" sz="2000" b="1" dirty="0" smtClean="0">
                <a:solidFill>
                  <a:schemeClr val="tx1"/>
                </a:solidFill>
                <a:latin typeface="Times New Roman" panose="02020603050405020304" pitchFamily="18" charset="0"/>
                <a:cs typeface="Times New Roman" panose="02020603050405020304" pitchFamily="18" charset="0"/>
              </a:rPr>
              <a:t>evaluate the </a:t>
            </a:r>
            <a:r>
              <a:rPr lang="en-US" altLang="zh-CN" sz="2000" b="1" dirty="0">
                <a:solidFill>
                  <a:schemeClr val="tx1"/>
                </a:solidFill>
                <a:latin typeface="Times New Roman" panose="02020603050405020304" pitchFamily="18" charset="0"/>
                <a:cs typeface="Times New Roman" panose="02020603050405020304" pitchFamily="18" charset="0"/>
              </a:rPr>
              <a:t>time cost of each step in detail. The result shows that the </a:t>
            </a:r>
            <a:r>
              <a:rPr lang="en-US" altLang="zh-CN" sz="2000" b="1" dirty="0">
                <a:solidFill>
                  <a:srgbClr val="FF0000"/>
                </a:solidFill>
                <a:latin typeface="Times New Roman" panose="02020603050405020304" pitchFamily="18" charset="0"/>
                <a:cs typeface="Times New Roman" panose="02020603050405020304" pitchFamily="18" charset="0"/>
              </a:rPr>
              <a:t>main</a:t>
            </a:r>
            <a:r>
              <a:rPr lang="en-US" altLang="zh-CN" sz="2000" b="1" dirty="0">
                <a:solidFill>
                  <a:schemeClr val="tx1"/>
                </a:solidFill>
                <a:latin typeface="Times New Roman" panose="02020603050405020304" pitchFamily="18" charset="0"/>
                <a:cs typeface="Times New Roman" panose="02020603050405020304" pitchFamily="18" charset="0"/>
              </a:rPr>
              <a:t> </a:t>
            </a:r>
            <a:r>
              <a:rPr lang="en-US" altLang="zh-CN" sz="2000" b="1" dirty="0" smtClean="0">
                <a:solidFill>
                  <a:srgbClr val="FF0000"/>
                </a:solidFill>
                <a:latin typeface="Times New Roman" panose="02020603050405020304" pitchFamily="18" charset="0"/>
                <a:cs typeface="Times New Roman" panose="02020603050405020304" pitchFamily="18" charset="0"/>
              </a:rPr>
              <a:t>time cost </a:t>
            </a:r>
            <a:r>
              <a:rPr lang="en-US" altLang="zh-CN" sz="2000" b="1" dirty="0">
                <a:solidFill>
                  <a:srgbClr val="FF0000"/>
                </a:solidFill>
                <a:latin typeface="Times New Roman" panose="02020603050405020304" pitchFamily="18" charset="0"/>
                <a:cs typeface="Times New Roman" panose="02020603050405020304" pitchFamily="18" charset="0"/>
              </a:rPr>
              <a:t>of ELM is matrix multiplication</a:t>
            </a:r>
            <a:r>
              <a:rPr lang="en-US" altLang="zh-CN" sz="2000" b="1" dirty="0">
                <a:solidFill>
                  <a:schemeClr val="tx1"/>
                </a:solidFill>
                <a:latin typeface="Times New Roman" panose="02020603050405020304" pitchFamily="18" charset="0"/>
                <a:cs typeface="Times New Roman" panose="02020603050405020304" pitchFamily="18" charset="0"/>
              </a:rPr>
              <a:t>, i.e., In </a:t>
            </a:r>
            <a:r>
              <a:rPr lang="en-US" altLang="zh-CN" sz="2000" b="1" dirty="0" err="1">
                <a:solidFill>
                  <a:schemeClr val="tx1"/>
                </a:solidFill>
                <a:latin typeface="Times New Roman" panose="02020603050405020304" pitchFamily="18" charset="0"/>
                <a:cs typeface="Times New Roman" panose="02020603050405020304" pitchFamily="18" charset="0"/>
              </a:rPr>
              <a:t>CoverType</a:t>
            </a:r>
            <a:r>
              <a:rPr lang="en-US" altLang="zh-CN" sz="2000" b="1" dirty="0">
                <a:solidFill>
                  <a:schemeClr val="tx1"/>
                </a:solidFill>
                <a:latin typeface="Times New Roman" panose="02020603050405020304" pitchFamily="18" charset="0"/>
                <a:cs typeface="Times New Roman" panose="02020603050405020304" pitchFamily="18" charset="0"/>
              </a:rPr>
              <a:t> dataset, </a:t>
            </a:r>
            <a:r>
              <a:rPr lang="en-US" altLang="zh-CN" sz="2000" b="1" dirty="0" smtClean="0">
                <a:solidFill>
                  <a:schemeClr val="tx1"/>
                </a:solidFill>
                <a:latin typeface="Times New Roman" panose="02020603050405020304" pitchFamily="18" charset="0"/>
                <a:cs typeface="Times New Roman" panose="02020603050405020304" pitchFamily="18" charset="0"/>
              </a:rPr>
              <a:t>Matrix multiplication </a:t>
            </a:r>
            <a:r>
              <a:rPr lang="en-US" altLang="zh-CN" sz="2000" b="1" dirty="0">
                <a:solidFill>
                  <a:schemeClr val="tx1"/>
                </a:solidFill>
                <a:latin typeface="Times New Roman" panose="02020603050405020304" pitchFamily="18" charset="0"/>
                <a:cs typeface="Times New Roman" panose="02020603050405020304" pitchFamily="18" charset="0"/>
              </a:rPr>
              <a:t>accounts for roughly 97.5% of the time. </a:t>
            </a:r>
          </a:p>
          <a:p>
            <a:pPr algn="just"/>
            <a:endParaRPr lang="en-US" altLang="zh-CN" sz="2000" b="1" dirty="0" smtClean="0">
              <a:solidFill>
                <a:schemeClr val="tx1"/>
              </a:solidFill>
              <a:latin typeface="Times New Roman" panose="02020603050405020304" pitchFamily="18" charset="0"/>
              <a:cs typeface="Times New Roman" panose="02020603050405020304" pitchFamily="18" charset="0"/>
            </a:endParaRPr>
          </a:p>
          <a:p>
            <a:pPr algn="just"/>
            <a:r>
              <a:rPr lang="en-US" altLang="zh-CN" sz="2000" b="1" dirty="0" smtClean="0">
                <a:solidFill>
                  <a:schemeClr val="tx1"/>
                </a:solidFill>
                <a:latin typeface="Times New Roman" panose="02020603050405020304" pitchFamily="18" charset="0"/>
                <a:cs typeface="Times New Roman" panose="02020603050405020304" pitchFamily="18" charset="0"/>
              </a:rPr>
              <a:t>Based </a:t>
            </a:r>
            <a:r>
              <a:rPr lang="en-US" altLang="zh-CN" sz="2000" b="1" dirty="0">
                <a:solidFill>
                  <a:schemeClr val="tx1"/>
                </a:solidFill>
                <a:latin typeface="Times New Roman" panose="02020603050405020304" pitchFamily="18" charset="0"/>
                <a:cs typeface="Times New Roman" panose="02020603050405020304" pitchFamily="18" charset="0"/>
              </a:rPr>
              <a:t>on the problem of excessive cost of matrix multiplication, we </a:t>
            </a:r>
            <a:r>
              <a:rPr lang="en-US" altLang="zh-CN" sz="2000" b="1" dirty="0" smtClean="0">
                <a:solidFill>
                  <a:srgbClr val="FF0000"/>
                </a:solidFill>
                <a:latin typeface="Times New Roman" panose="02020603050405020304" pitchFamily="18" charset="0"/>
                <a:cs typeface="Times New Roman" panose="02020603050405020304" pitchFamily="18" charset="0"/>
              </a:rPr>
              <a:t>design the </a:t>
            </a:r>
            <a:r>
              <a:rPr lang="en-US" altLang="zh-CN" sz="2000" b="1" dirty="0">
                <a:solidFill>
                  <a:srgbClr val="FF0000"/>
                </a:solidFill>
                <a:latin typeface="Times New Roman" panose="02020603050405020304" pitchFamily="18" charset="0"/>
                <a:cs typeface="Times New Roman" panose="02020603050405020304" pitchFamily="18" charset="0"/>
              </a:rPr>
              <a:t>optimized version of ELM algorithm on Multi-Core CPU, GPU </a:t>
            </a:r>
            <a:r>
              <a:rPr lang="en-US" altLang="zh-CN" sz="2000" b="1" dirty="0" smtClean="0">
                <a:solidFill>
                  <a:srgbClr val="FF0000"/>
                </a:solidFill>
                <a:latin typeface="Times New Roman" panose="02020603050405020304" pitchFamily="18" charset="0"/>
                <a:cs typeface="Times New Roman" panose="02020603050405020304" pitchFamily="18" charset="0"/>
              </a:rPr>
              <a:t>and FPGA</a:t>
            </a:r>
            <a:r>
              <a:rPr lang="en-US" altLang="zh-CN" sz="2000" b="1" dirty="0">
                <a:solidFill>
                  <a:schemeClr val="tx1"/>
                </a:solidFill>
                <a:latin typeface="Times New Roman" panose="02020603050405020304" pitchFamily="18" charset="0"/>
                <a:cs typeface="Times New Roman" panose="02020603050405020304" pitchFamily="18" charset="0"/>
              </a:rPr>
              <a:t>, </a:t>
            </a:r>
            <a:r>
              <a:rPr lang="en-US" altLang="zh-CN" sz="2000" b="1" dirty="0" smtClean="0">
                <a:solidFill>
                  <a:schemeClr val="tx1"/>
                </a:solidFill>
                <a:latin typeface="Times New Roman" panose="02020603050405020304" pitchFamily="18" charset="0"/>
                <a:cs typeface="Times New Roman" panose="02020603050405020304" pitchFamily="18" charset="0"/>
              </a:rPr>
              <a:t>respectively.</a:t>
            </a:r>
            <a:endParaRPr lang="en-US" altLang="zh-CN" sz="2000" b="1" dirty="0">
              <a:solidFill>
                <a:schemeClr val="tx1"/>
              </a:solidFill>
              <a:latin typeface="Times New Roman" panose="02020603050405020304" pitchFamily="18" charset="0"/>
              <a:cs typeface="Times New Roman" panose="02020603050405020304" pitchFamily="18" charset="0"/>
            </a:endParaRPr>
          </a:p>
          <a:p>
            <a:pPr algn="just"/>
            <a:endParaRPr lang="en-US" altLang="zh-CN" sz="2000" b="1" dirty="0" smtClean="0">
              <a:solidFill>
                <a:schemeClr val="tx1"/>
              </a:solidFill>
              <a:latin typeface="Times New Roman" panose="02020603050405020304" pitchFamily="18" charset="0"/>
              <a:cs typeface="Times New Roman" panose="02020603050405020304" pitchFamily="18" charset="0"/>
            </a:endParaRPr>
          </a:p>
          <a:p>
            <a:pPr algn="just"/>
            <a:r>
              <a:rPr lang="en-US" altLang="zh-CN" sz="2000" b="1" dirty="0" smtClean="0">
                <a:solidFill>
                  <a:schemeClr val="tx1"/>
                </a:solidFill>
                <a:latin typeface="Times New Roman" panose="02020603050405020304" pitchFamily="18" charset="0"/>
                <a:cs typeface="Times New Roman" panose="02020603050405020304" pitchFamily="18" charset="0"/>
              </a:rPr>
              <a:t>We </a:t>
            </a:r>
            <a:r>
              <a:rPr lang="en-US" altLang="zh-CN" sz="2000" b="1" dirty="0">
                <a:solidFill>
                  <a:schemeClr val="tx1"/>
                </a:solidFill>
                <a:latin typeface="Times New Roman" panose="02020603050405020304" pitchFamily="18" charset="0"/>
                <a:cs typeface="Times New Roman" panose="02020603050405020304" pitchFamily="18" charset="0"/>
              </a:rPr>
              <a:t>implement and </a:t>
            </a:r>
            <a:r>
              <a:rPr lang="en-US" altLang="zh-CN" sz="2000" b="1" dirty="0">
                <a:solidFill>
                  <a:srgbClr val="FF0000"/>
                </a:solidFill>
                <a:latin typeface="Times New Roman" panose="02020603050405020304" pitchFamily="18" charset="0"/>
                <a:cs typeface="Times New Roman" panose="02020603050405020304" pitchFamily="18" charset="0"/>
              </a:rPr>
              <a:t>open the source code </a:t>
            </a:r>
            <a:r>
              <a:rPr lang="en-US" altLang="zh-CN" sz="2000" b="1" dirty="0">
                <a:solidFill>
                  <a:schemeClr val="tx1"/>
                </a:solidFill>
                <a:latin typeface="Times New Roman" panose="02020603050405020304" pitchFamily="18" charset="0"/>
                <a:cs typeface="Times New Roman" panose="02020603050405020304" pitchFamily="18" charset="0"/>
              </a:rPr>
              <a:t>of the above algorithms. </a:t>
            </a:r>
            <a:r>
              <a:rPr lang="en-US" altLang="zh-CN" sz="2000" b="1" dirty="0" smtClean="0">
                <a:solidFill>
                  <a:schemeClr val="tx1"/>
                </a:solidFill>
                <a:latin typeface="Times New Roman" panose="02020603050405020304" pitchFamily="18" charset="0"/>
                <a:cs typeface="Times New Roman" panose="02020603050405020304" pitchFamily="18" charset="0"/>
              </a:rPr>
              <a:t>Experiment results </a:t>
            </a:r>
            <a:r>
              <a:rPr lang="en-US" altLang="zh-CN" sz="2000" b="1" dirty="0">
                <a:solidFill>
                  <a:schemeClr val="tx1"/>
                </a:solidFill>
                <a:latin typeface="Times New Roman" panose="02020603050405020304" pitchFamily="18" charset="0"/>
                <a:cs typeface="Times New Roman" panose="02020603050405020304" pitchFamily="18" charset="0"/>
              </a:rPr>
              <a:t>of the experiments show that the new hardware is </a:t>
            </a:r>
            <a:r>
              <a:rPr lang="en-US" altLang="zh-CN" sz="2000" b="1" dirty="0" smtClean="0">
                <a:solidFill>
                  <a:schemeClr val="tx1"/>
                </a:solidFill>
                <a:latin typeface="Times New Roman" panose="02020603050405020304" pitchFamily="18" charset="0"/>
                <a:cs typeface="Times New Roman" panose="02020603050405020304" pitchFamily="18" charset="0"/>
              </a:rPr>
              <a:t>very suitable </a:t>
            </a:r>
            <a:r>
              <a:rPr lang="en-US" altLang="zh-CN" sz="2000" b="1" dirty="0">
                <a:solidFill>
                  <a:schemeClr val="tx1"/>
                </a:solidFill>
                <a:latin typeface="Times New Roman" panose="02020603050405020304" pitchFamily="18" charset="0"/>
                <a:cs typeface="Times New Roman" panose="02020603050405020304" pitchFamily="18" charset="0"/>
              </a:rPr>
              <a:t>for accelerating ELM algorithm. Specifically, in our </a:t>
            </a:r>
            <a:r>
              <a:rPr lang="en-US" altLang="zh-CN" sz="2000" b="1" dirty="0" smtClean="0">
                <a:solidFill>
                  <a:schemeClr val="tx1"/>
                </a:solidFill>
                <a:latin typeface="Times New Roman" panose="02020603050405020304" pitchFamily="18" charset="0"/>
                <a:cs typeface="Times New Roman" panose="02020603050405020304" pitchFamily="18" charset="0"/>
              </a:rPr>
              <a:t>experiments, the </a:t>
            </a:r>
            <a:r>
              <a:rPr lang="en-US" altLang="zh-CN" sz="2000" b="1" dirty="0">
                <a:solidFill>
                  <a:schemeClr val="tx1"/>
                </a:solidFill>
                <a:latin typeface="Times New Roman" panose="02020603050405020304" pitchFamily="18" charset="0"/>
                <a:cs typeface="Times New Roman" panose="02020603050405020304" pitchFamily="18" charset="0"/>
              </a:rPr>
              <a:t>Multi-Core CPU (64 threads) combined with SIMD technology can </a:t>
            </a:r>
            <a:r>
              <a:rPr lang="en-US" altLang="zh-CN" sz="2000" b="1" dirty="0" smtClean="0">
                <a:solidFill>
                  <a:schemeClr val="tx1"/>
                </a:solidFill>
                <a:latin typeface="Times New Roman" panose="02020603050405020304" pitchFamily="18" charset="0"/>
                <a:cs typeface="Times New Roman" panose="02020603050405020304" pitchFamily="18" charset="0"/>
              </a:rPr>
              <a:t>get about </a:t>
            </a:r>
            <a:r>
              <a:rPr lang="en-US" altLang="zh-CN" sz="2000" b="1" dirty="0">
                <a:solidFill>
                  <a:srgbClr val="FF0000"/>
                </a:solidFill>
                <a:latin typeface="Times New Roman" panose="02020603050405020304" pitchFamily="18" charset="0"/>
                <a:cs typeface="Times New Roman" panose="02020603050405020304" pitchFamily="18" charset="0"/>
              </a:rPr>
              <a:t>9× speedup</a:t>
            </a:r>
            <a:r>
              <a:rPr lang="en-US" altLang="zh-CN" sz="2000" b="1" dirty="0">
                <a:solidFill>
                  <a:schemeClr val="tx1"/>
                </a:solidFill>
                <a:latin typeface="Times New Roman" panose="02020603050405020304" pitchFamily="18" charset="0"/>
                <a:cs typeface="Times New Roman" panose="02020603050405020304" pitchFamily="18" charset="0"/>
              </a:rPr>
              <a:t>. GPU can get about </a:t>
            </a:r>
            <a:r>
              <a:rPr lang="en-US" altLang="zh-CN" sz="2000" b="1" dirty="0">
                <a:solidFill>
                  <a:srgbClr val="FF0000"/>
                </a:solidFill>
                <a:latin typeface="Times New Roman" panose="02020603050405020304" pitchFamily="18" charset="0"/>
                <a:cs typeface="Times New Roman" panose="02020603050405020304" pitchFamily="18" charset="0"/>
              </a:rPr>
              <a:t>100×</a:t>
            </a:r>
            <a:r>
              <a:rPr lang="en-US" altLang="zh-CN" sz="2000" b="1" dirty="0">
                <a:solidFill>
                  <a:schemeClr val="tx1"/>
                </a:solidFill>
                <a:latin typeface="Times New Roman" panose="02020603050405020304" pitchFamily="18" charset="0"/>
                <a:cs typeface="Times New Roman" panose="02020603050405020304" pitchFamily="18" charset="0"/>
              </a:rPr>
              <a:t> speedup, and FPGA can </a:t>
            </a:r>
            <a:r>
              <a:rPr lang="en-US" altLang="zh-CN" sz="2000" b="1" dirty="0" smtClean="0">
                <a:solidFill>
                  <a:schemeClr val="tx1"/>
                </a:solidFill>
                <a:latin typeface="Times New Roman" panose="02020603050405020304" pitchFamily="18" charset="0"/>
                <a:cs typeface="Times New Roman" panose="02020603050405020304" pitchFamily="18" charset="0"/>
              </a:rPr>
              <a:t>get </a:t>
            </a:r>
            <a:r>
              <a:rPr lang="en-US" altLang="zh-CN" sz="2000" b="1" dirty="0" smtClean="0">
                <a:solidFill>
                  <a:srgbClr val="FF0000"/>
                </a:solidFill>
                <a:latin typeface="Times New Roman" panose="02020603050405020304" pitchFamily="18" charset="0"/>
                <a:cs typeface="Times New Roman" panose="02020603050405020304" pitchFamily="18" charset="0"/>
              </a:rPr>
              <a:t>4</a:t>
            </a:r>
            <a:r>
              <a:rPr lang="en-US" altLang="zh-CN" sz="2000" b="1" dirty="0">
                <a:solidFill>
                  <a:srgbClr val="FF0000"/>
                </a:solidFill>
                <a:latin typeface="Times New Roman" panose="02020603050405020304" pitchFamily="18" charset="0"/>
                <a:cs typeface="Times New Roman" panose="02020603050405020304" pitchFamily="18" charset="0"/>
              </a:rPr>
              <a:t>× of speedup </a:t>
            </a:r>
            <a:r>
              <a:rPr lang="en-US" altLang="zh-CN" sz="2000" b="1" dirty="0">
                <a:solidFill>
                  <a:schemeClr val="tx1"/>
                </a:solidFill>
                <a:latin typeface="Times New Roman" panose="02020603050405020304" pitchFamily="18" charset="0"/>
                <a:cs typeface="Times New Roman" panose="02020603050405020304" pitchFamily="18" charset="0"/>
              </a:rPr>
              <a:t>(Sec. 4).</a:t>
            </a:r>
          </a:p>
        </p:txBody>
      </p:sp>
      <p:sp>
        <p:nvSpPr>
          <p:cNvPr id="4" name="灯片编号占位符 3"/>
          <p:cNvSpPr>
            <a:spLocks noGrp="1"/>
          </p:cNvSpPr>
          <p:nvPr>
            <p:ph type="sldNum" sz="quarter" idx="12"/>
          </p:nvPr>
        </p:nvSpPr>
        <p:spPr/>
        <p:txBody>
          <a:bodyPr/>
          <a:lstStyle/>
          <a:p>
            <a:pPr>
              <a:defRPr/>
            </a:pPr>
            <a:fld id="{262E079A-18BC-42B2-A6C0-61BFA2EC9C47}" type="slidenum">
              <a:rPr lang="zh-CN" altLang="en-US" smtClean="0"/>
              <a:t>21</a:t>
            </a:fld>
            <a:endParaRPr lang="en-US" altLang="zh-CN" dirty="0"/>
          </a:p>
        </p:txBody>
      </p:sp>
      <p:sp>
        <p:nvSpPr>
          <p:cNvPr id="6" name="标题 1"/>
          <p:cNvSpPr txBox="1">
            <a:spLocks/>
          </p:cNvSpPr>
          <p:nvPr/>
        </p:nvSpPr>
        <p:spPr bwMode="auto">
          <a:xfrm>
            <a:off x="179512" y="188640"/>
            <a:ext cx="328029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3200">
                <a:solidFill>
                  <a:srgbClr val="000000"/>
                </a:solidFill>
                <a:ea typeface="黑体" panose="02010609060101010101" pitchFamily="2" charset="-122"/>
                <a:cs typeface="Times New Roman" panose="02020603050405020304" pitchFamily="18" charset="0"/>
              </a:defRPr>
            </a:lvl1pPr>
            <a:lvl2pPr algn="r">
              <a:defRPr sz="3200">
                <a:solidFill>
                  <a:srgbClr val="002060"/>
                </a:solidFill>
                <a:latin typeface="Tahoma" panose="020B0604030504040204" pitchFamily="34" charset="0"/>
                <a:ea typeface="黑体" panose="02010609060101010101" pitchFamily="2" charset="-122"/>
              </a:defRPr>
            </a:lvl2pPr>
            <a:lvl3pPr algn="r">
              <a:defRPr sz="3200">
                <a:solidFill>
                  <a:srgbClr val="002060"/>
                </a:solidFill>
                <a:latin typeface="Tahoma" panose="020B0604030504040204" pitchFamily="34" charset="0"/>
                <a:ea typeface="黑体" panose="02010609060101010101" pitchFamily="2" charset="-122"/>
              </a:defRPr>
            </a:lvl3pPr>
            <a:lvl4pPr algn="r">
              <a:defRPr sz="3200">
                <a:solidFill>
                  <a:srgbClr val="002060"/>
                </a:solidFill>
                <a:latin typeface="Tahoma" panose="020B0604030504040204" pitchFamily="34" charset="0"/>
                <a:ea typeface="黑体" panose="02010609060101010101" pitchFamily="2" charset="-122"/>
              </a:defRPr>
            </a:lvl4pPr>
            <a:lvl5pPr algn="r">
              <a:defRPr sz="3200">
                <a:solidFill>
                  <a:srgbClr val="002060"/>
                </a:solidFill>
                <a:latin typeface="Tahoma" panose="020B0604030504040204" pitchFamily="34" charset="0"/>
                <a:ea typeface="黑体" panose="02010609060101010101" pitchFamily="2" charset="-122"/>
              </a:defRPr>
            </a:lvl5pPr>
            <a:lvl6pPr marL="457200" fontAlgn="base">
              <a:spcBef>
                <a:spcPct val="0"/>
              </a:spcBef>
              <a:spcAft>
                <a:spcPct val="0"/>
              </a:spcAft>
              <a:defRPr sz="4400">
                <a:solidFill>
                  <a:schemeClr val="hlink"/>
                </a:solidFill>
                <a:latin typeface="Tahoma" panose="020B0604030504040204" pitchFamily="34" charset="0"/>
                <a:ea typeface="黑体" panose="02010609060101010101" pitchFamily="2" charset="-122"/>
              </a:defRPr>
            </a:lvl6pPr>
            <a:lvl7pPr marL="914400" fontAlgn="base">
              <a:spcBef>
                <a:spcPct val="0"/>
              </a:spcBef>
              <a:spcAft>
                <a:spcPct val="0"/>
              </a:spcAft>
              <a:defRPr sz="4400">
                <a:solidFill>
                  <a:schemeClr val="hlink"/>
                </a:solidFill>
                <a:latin typeface="Tahoma" panose="020B0604030504040204" pitchFamily="34" charset="0"/>
                <a:ea typeface="黑体" panose="02010609060101010101" pitchFamily="2" charset="-122"/>
              </a:defRPr>
            </a:lvl7pPr>
            <a:lvl8pPr marL="1371600" fontAlgn="base">
              <a:spcBef>
                <a:spcPct val="0"/>
              </a:spcBef>
              <a:spcAft>
                <a:spcPct val="0"/>
              </a:spcAft>
              <a:defRPr sz="4400">
                <a:solidFill>
                  <a:schemeClr val="hlink"/>
                </a:solidFill>
                <a:latin typeface="Tahoma" panose="020B0604030504040204" pitchFamily="34" charset="0"/>
                <a:ea typeface="黑体" panose="02010609060101010101" pitchFamily="2" charset="-122"/>
              </a:defRPr>
            </a:lvl8pPr>
            <a:lvl9pPr marL="1828800" fontAlgn="base">
              <a:spcBef>
                <a:spcPct val="0"/>
              </a:spcBef>
              <a:spcAft>
                <a:spcPct val="0"/>
              </a:spcAft>
              <a:defRPr sz="4400">
                <a:solidFill>
                  <a:schemeClr val="hlink"/>
                </a:solidFill>
                <a:latin typeface="Tahoma" panose="020B0604030504040204" pitchFamily="34" charset="0"/>
                <a:ea typeface="黑体" panose="02010609060101010101" pitchFamily="2" charset="-122"/>
              </a:defRPr>
            </a:lvl9pPr>
          </a:lstStyle>
          <a:p>
            <a:r>
              <a:rPr lang="zh-CN" altLang="en-US" dirty="0"/>
              <a:t> </a:t>
            </a:r>
            <a:r>
              <a:rPr lang="en-US" altLang="zh-CN" dirty="0" smtClean="0"/>
              <a:t>4. </a:t>
            </a:r>
            <a:r>
              <a:rPr lang="en-US" altLang="zh-CN" dirty="0"/>
              <a:t>Conclusion</a:t>
            </a:r>
            <a:endParaRPr lang="zh-CN" altLang="en-US" dirty="0"/>
          </a:p>
        </p:txBody>
      </p:sp>
    </p:spTree>
    <p:extLst>
      <p:ext uri="{BB962C8B-B14F-4D97-AF65-F5344CB8AC3E}">
        <p14:creationId xmlns:p14="http://schemas.microsoft.com/office/powerpoint/2010/main" val="33619825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62E079A-18BC-42B2-A6C0-61BFA2EC9C47}" type="slidenum">
              <a:rPr lang="zh-CN" altLang="en-US" smtClean="0"/>
              <a:t>22</a:t>
            </a:fld>
            <a:endParaRPr lang="en-US" altLang="zh-CN"/>
          </a:p>
        </p:txBody>
      </p:sp>
      <p:sp>
        <p:nvSpPr>
          <p:cNvPr id="5" name="矩形 4"/>
          <p:cNvSpPr/>
          <p:nvPr/>
        </p:nvSpPr>
        <p:spPr>
          <a:xfrm>
            <a:off x="2758046" y="2967335"/>
            <a:ext cx="3627916" cy="1754326"/>
          </a:xfrm>
          <a:prstGeom prst="rect">
            <a:avLst/>
          </a:prstGeom>
          <a:noFill/>
        </p:spPr>
        <p:txBody>
          <a:bodyPr wrap="none" lIns="91440" tIns="45720" rIns="91440" bIns="45720">
            <a:spAutoFit/>
          </a:bodyPr>
          <a:lstStyle/>
          <a:p>
            <a:pPr algn="ctr"/>
            <a:endParaRPr lang="en-US" altLang="zh-CN" sz="5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pPr algn="ctr"/>
            <a:r>
              <a:rPr lang="en-US" altLang="zh-CN" sz="54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Thank you!</a:t>
            </a:r>
            <a:endParaRPr lang="zh-CN" altLang="en-US" sz="5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6" name="矩形 5"/>
          <p:cNvSpPr/>
          <p:nvPr/>
        </p:nvSpPr>
        <p:spPr>
          <a:xfrm>
            <a:off x="1835696" y="2367170"/>
            <a:ext cx="6048672" cy="1311128"/>
          </a:xfrm>
          <a:prstGeom prst="rect">
            <a:avLst/>
          </a:prstGeom>
        </p:spPr>
        <p:txBody>
          <a:bodyPr wrap="square">
            <a:spAutoFit/>
          </a:bodyPr>
          <a:lstStyle/>
          <a:p>
            <a:pPr eaLnBrk="1" hangingPunct="1">
              <a:spcBef>
                <a:spcPct val="20000"/>
              </a:spcBef>
              <a:buClr>
                <a:srgbClr val="0070C0"/>
              </a:buClr>
              <a:buSzPct val="100000"/>
              <a:defRPr/>
            </a:pPr>
            <a:r>
              <a:rPr lang="en-US" altLang="zh-CN" sz="3600" dirty="0" smtClean="0">
                <a:ea typeface="黑体" pitchFamily="49" charset="-122"/>
                <a:hlinkClick r:id="rId3"/>
              </a:rPr>
              <a:t>https://github.com/bombehub</a:t>
            </a:r>
            <a:endParaRPr lang="en-US" altLang="zh-CN" sz="3600" dirty="0" smtClean="0">
              <a:ea typeface="黑体" pitchFamily="49" charset="-122"/>
              <a:hlinkClick r:id="rId4"/>
            </a:endParaRPr>
          </a:p>
          <a:p>
            <a:pPr eaLnBrk="1" hangingPunct="1">
              <a:spcBef>
                <a:spcPct val="20000"/>
              </a:spcBef>
              <a:buClr>
                <a:srgbClr val="0070C0"/>
              </a:buClr>
              <a:buSzPct val="100000"/>
              <a:defRPr/>
            </a:pPr>
            <a:r>
              <a:rPr lang="en-US" altLang="zh-CN" sz="3600" dirty="0" smtClean="0">
                <a:ea typeface="黑体" pitchFamily="49" charset="-122"/>
                <a:hlinkClick r:id="rId4"/>
              </a:rPr>
              <a:t>liliang@stumail.neu.edn.cn</a:t>
            </a:r>
            <a:endParaRPr lang="zh-CN" altLang="en-US" sz="3600" dirty="0">
              <a:ea typeface="黑体" pitchFamily="49" charset="-122"/>
            </a:endParaRPr>
          </a:p>
        </p:txBody>
      </p:sp>
    </p:spTree>
    <p:extLst>
      <p:ext uri="{BB962C8B-B14F-4D97-AF65-F5344CB8AC3E}">
        <p14:creationId xmlns:p14="http://schemas.microsoft.com/office/powerpoint/2010/main" val="10985298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7" name="标题 1"/>
          <p:cNvSpPr>
            <a:spLocks noGrp="1"/>
          </p:cNvSpPr>
          <p:nvPr>
            <p:ph type="title"/>
          </p:nvPr>
        </p:nvSpPr>
        <p:spPr bwMode="auto">
          <a:xfrm>
            <a:off x="92075" y="144463"/>
            <a:ext cx="8177214" cy="8302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n-US" altLang="zh-CN" dirty="0">
                <a:solidFill>
                  <a:srgbClr val="000000"/>
                </a:solidFill>
                <a:latin typeface="Times New Roman" panose="02020603050405020304" pitchFamily="18" charset="0"/>
                <a:cs typeface="Times New Roman" panose="02020603050405020304" pitchFamily="18" charset="0"/>
              </a:rPr>
              <a:t>1</a:t>
            </a:r>
            <a:r>
              <a:rPr lang="en-US" altLang="zh-CN" dirty="0" smtClean="0">
                <a:solidFill>
                  <a:srgbClr val="000000"/>
                </a:solidFill>
                <a:latin typeface="Times New Roman" panose="02020603050405020304" pitchFamily="18" charset="0"/>
                <a:cs typeface="Times New Roman" panose="02020603050405020304" pitchFamily="18" charset="0"/>
              </a:rPr>
              <a:t>. </a:t>
            </a:r>
            <a:r>
              <a:rPr lang="en-US" altLang="zh-CN" dirty="0">
                <a:solidFill>
                  <a:srgbClr val="000000"/>
                </a:solidFill>
                <a:latin typeface="Times New Roman" panose="02020603050405020304" pitchFamily="18" charset="0"/>
                <a:cs typeface="Times New Roman" panose="02020603050405020304" pitchFamily="18" charset="0"/>
              </a:rPr>
              <a:t>Preliminary</a:t>
            </a:r>
            <a:endParaRPr lang="zh-CN" altLang="en-US" sz="3200" dirty="0" smtClean="0">
              <a:ea typeface="微软雅黑" pitchFamily="34" charset="-122"/>
              <a:cs typeface="Times New Roman" pitchFamily="18" charset="0"/>
            </a:endParaRPr>
          </a:p>
        </p:txBody>
      </p:sp>
      <p:sp>
        <p:nvSpPr>
          <p:cNvPr id="25608" name="内容占位符 2"/>
          <p:cNvSpPr>
            <a:spLocks noGrp="1"/>
          </p:cNvSpPr>
          <p:nvPr>
            <p:ph idx="1"/>
          </p:nvPr>
        </p:nvSpPr>
        <p:spPr bwMode="auto">
          <a:xfrm>
            <a:off x="422361" y="1271587"/>
            <a:ext cx="2946400" cy="6429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z="2400" b="1" dirty="0" smtClean="0">
                <a:solidFill>
                  <a:srgbClr val="2A34FE"/>
                </a:solidFill>
                <a:latin typeface="Times New Roman" pitchFamily="18" charset="0"/>
                <a:cs typeface="Times New Roman" pitchFamily="18" charset="0"/>
              </a:rPr>
              <a:t>ELM</a:t>
            </a:r>
            <a:endParaRPr lang="zh-CN" altLang="en-US" sz="2400" b="1" dirty="0" smtClean="0">
              <a:solidFill>
                <a:srgbClr val="2A34FE"/>
              </a:solidFill>
              <a:latin typeface="Times New Roman" pitchFamily="18" charset="0"/>
              <a:cs typeface="Times New Roman" pitchFamily="18" charset="0"/>
            </a:endParaRPr>
          </a:p>
        </p:txBody>
      </p:sp>
      <p:sp>
        <p:nvSpPr>
          <p:cNvPr id="3086" name="Rectangle 6"/>
          <p:cNvSpPr>
            <a:spLocks noChangeArrowheads="1"/>
          </p:cNvSpPr>
          <p:nvPr/>
        </p:nvSpPr>
        <p:spPr bwMode="auto">
          <a:xfrm>
            <a:off x="0" y="-184150"/>
            <a:ext cx="184150" cy="368300"/>
          </a:xfrm>
          <a:prstGeom prst="rect">
            <a:avLst/>
          </a:prstGeom>
          <a:noFill/>
          <a:ln w="9525">
            <a:noFill/>
            <a:miter lim="800000"/>
            <a:headEnd/>
            <a:tailEnd/>
          </a:ln>
        </p:spPr>
        <p:txBody>
          <a:bodyPr wrap="none" anchor="ctr">
            <a:spAutoFit/>
          </a:bodyPr>
          <a:lstStyle/>
          <a:p>
            <a:pPr algn="r" eaLnBrk="1" latinLnBrk="1" hangingPunct="1">
              <a:buFont typeface="Arial" pitchFamily="34" charset="0"/>
              <a:buNone/>
              <a:defRPr/>
            </a:pPr>
            <a:endParaRPr lang="zh-CN" altLang="en-US">
              <a:latin typeface="+mn-ea"/>
              <a:ea typeface="+mn-ea"/>
            </a:endParaRPr>
          </a:p>
        </p:txBody>
      </p:sp>
      <p:sp>
        <p:nvSpPr>
          <p:cNvPr id="3087" name="Rectangle 8"/>
          <p:cNvSpPr>
            <a:spLocks noChangeArrowheads="1"/>
          </p:cNvSpPr>
          <p:nvPr/>
        </p:nvSpPr>
        <p:spPr bwMode="auto">
          <a:xfrm>
            <a:off x="0" y="-184150"/>
            <a:ext cx="184150" cy="368300"/>
          </a:xfrm>
          <a:prstGeom prst="rect">
            <a:avLst/>
          </a:prstGeom>
          <a:noFill/>
          <a:ln w="9525">
            <a:noFill/>
            <a:miter lim="800000"/>
            <a:headEnd/>
            <a:tailEnd/>
          </a:ln>
        </p:spPr>
        <p:txBody>
          <a:bodyPr wrap="none" anchor="ctr">
            <a:spAutoFit/>
          </a:bodyPr>
          <a:lstStyle/>
          <a:p>
            <a:pPr algn="r" eaLnBrk="1" latinLnBrk="1" hangingPunct="1">
              <a:buFont typeface="Arial" pitchFamily="34" charset="0"/>
              <a:buNone/>
              <a:defRPr/>
            </a:pPr>
            <a:endParaRPr lang="zh-CN" altLang="en-US">
              <a:latin typeface="+mn-ea"/>
              <a:ea typeface="+mn-ea"/>
            </a:endParaRPr>
          </a:p>
        </p:txBody>
      </p:sp>
      <p:sp>
        <p:nvSpPr>
          <p:cNvPr id="3088" name="Rectangle 10"/>
          <p:cNvSpPr>
            <a:spLocks noChangeArrowheads="1"/>
          </p:cNvSpPr>
          <p:nvPr/>
        </p:nvSpPr>
        <p:spPr bwMode="auto">
          <a:xfrm>
            <a:off x="0" y="-184150"/>
            <a:ext cx="184150" cy="368300"/>
          </a:xfrm>
          <a:prstGeom prst="rect">
            <a:avLst/>
          </a:prstGeom>
          <a:noFill/>
          <a:ln w="9525">
            <a:noFill/>
            <a:miter lim="800000"/>
            <a:headEnd/>
            <a:tailEnd/>
          </a:ln>
        </p:spPr>
        <p:txBody>
          <a:bodyPr wrap="none" anchor="ctr">
            <a:spAutoFit/>
          </a:bodyPr>
          <a:lstStyle/>
          <a:p>
            <a:pPr algn="r" eaLnBrk="1" latinLnBrk="1" hangingPunct="1">
              <a:buFont typeface="Arial" pitchFamily="34" charset="0"/>
              <a:buNone/>
              <a:defRPr/>
            </a:pPr>
            <a:endParaRPr lang="zh-CN" altLang="en-US">
              <a:latin typeface="+mn-ea"/>
              <a:ea typeface="+mn-ea"/>
            </a:endParaRPr>
          </a:p>
        </p:txBody>
      </p:sp>
      <p:sp>
        <p:nvSpPr>
          <p:cNvPr id="3089" name="Rectangle 12"/>
          <p:cNvSpPr>
            <a:spLocks noChangeArrowheads="1"/>
          </p:cNvSpPr>
          <p:nvPr/>
        </p:nvSpPr>
        <p:spPr bwMode="auto">
          <a:xfrm>
            <a:off x="0" y="-184150"/>
            <a:ext cx="184150" cy="368300"/>
          </a:xfrm>
          <a:prstGeom prst="rect">
            <a:avLst/>
          </a:prstGeom>
          <a:noFill/>
          <a:ln w="9525">
            <a:noFill/>
            <a:miter lim="800000"/>
            <a:headEnd/>
            <a:tailEnd/>
          </a:ln>
        </p:spPr>
        <p:txBody>
          <a:bodyPr wrap="none" anchor="ctr">
            <a:spAutoFit/>
          </a:bodyPr>
          <a:lstStyle/>
          <a:p>
            <a:pPr algn="r" eaLnBrk="1" latinLnBrk="1" hangingPunct="1">
              <a:buFont typeface="Arial" pitchFamily="34" charset="0"/>
              <a:buNone/>
              <a:defRPr/>
            </a:pPr>
            <a:endParaRPr lang="zh-CN" altLang="en-US">
              <a:latin typeface="+mn-ea"/>
              <a:ea typeface="+mn-ea"/>
            </a:endParaRPr>
          </a:p>
        </p:txBody>
      </p:sp>
      <p:sp>
        <p:nvSpPr>
          <p:cNvPr id="3090" name="Rectangle 14"/>
          <p:cNvSpPr>
            <a:spLocks noChangeArrowheads="1"/>
          </p:cNvSpPr>
          <p:nvPr/>
        </p:nvSpPr>
        <p:spPr bwMode="auto">
          <a:xfrm>
            <a:off x="0" y="-184150"/>
            <a:ext cx="184150" cy="368300"/>
          </a:xfrm>
          <a:prstGeom prst="rect">
            <a:avLst/>
          </a:prstGeom>
          <a:noFill/>
          <a:ln w="9525">
            <a:noFill/>
            <a:miter lim="800000"/>
            <a:headEnd/>
            <a:tailEnd/>
          </a:ln>
        </p:spPr>
        <p:txBody>
          <a:bodyPr wrap="none" anchor="ctr">
            <a:spAutoFit/>
          </a:bodyPr>
          <a:lstStyle/>
          <a:p>
            <a:pPr algn="r" eaLnBrk="1" latinLnBrk="1" hangingPunct="1">
              <a:buFont typeface="Arial" pitchFamily="34" charset="0"/>
              <a:buNone/>
              <a:defRPr/>
            </a:pPr>
            <a:endParaRPr lang="zh-CN" altLang="en-US">
              <a:latin typeface="+mn-ea"/>
              <a:ea typeface="+mn-ea"/>
            </a:endParaRPr>
          </a:p>
        </p:txBody>
      </p:sp>
      <p:sp>
        <p:nvSpPr>
          <p:cNvPr id="3092" name="Rectangle 16"/>
          <p:cNvSpPr>
            <a:spLocks noChangeArrowheads="1"/>
          </p:cNvSpPr>
          <p:nvPr/>
        </p:nvSpPr>
        <p:spPr bwMode="auto">
          <a:xfrm>
            <a:off x="0" y="-184150"/>
            <a:ext cx="184150" cy="368300"/>
          </a:xfrm>
          <a:prstGeom prst="rect">
            <a:avLst/>
          </a:prstGeom>
          <a:noFill/>
          <a:ln w="9525">
            <a:noFill/>
            <a:miter lim="800000"/>
            <a:headEnd/>
            <a:tailEnd/>
          </a:ln>
        </p:spPr>
        <p:txBody>
          <a:bodyPr wrap="none" anchor="ctr">
            <a:spAutoFit/>
          </a:bodyPr>
          <a:lstStyle/>
          <a:p>
            <a:pPr algn="r" eaLnBrk="1" latinLnBrk="1" hangingPunct="1">
              <a:buFont typeface="Arial" pitchFamily="34" charset="0"/>
              <a:buNone/>
              <a:defRPr/>
            </a:pPr>
            <a:endParaRPr lang="zh-CN" altLang="en-US">
              <a:latin typeface="+mn-ea"/>
              <a:ea typeface="+mn-ea"/>
            </a:endParaRPr>
          </a:p>
        </p:txBody>
      </p:sp>
      <p:sp>
        <p:nvSpPr>
          <p:cNvPr id="3094" name="Rectangle 20"/>
          <p:cNvSpPr>
            <a:spLocks noChangeArrowheads="1"/>
          </p:cNvSpPr>
          <p:nvPr/>
        </p:nvSpPr>
        <p:spPr bwMode="auto">
          <a:xfrm>
            <a:off x="0" y="-184150"/>
            <a:ext cx="184150" cy="368300"/>
          </a:xfrm>
          <a:prstGeom prst="rect">
            <a:avLst/>
          </a:prstGeom>
          <a:noFill/>
          <a:ln w="9525">
            <a:noFill/>
            <a:miter lim="800000"/>
            <a:headEnd/>
            <a:tailEnd/>
          </a:ln>
        </p:spPr>
        <p:txBody>
          <a:bodyPr wrap="none" anchor="ctr">
            <a:spAutoFit/>
          </a:bodyPr>
          <a:lstStyle/>
          <a:p>
            <a:pPr algn="r" eaLnBrk="1" latinLnBrk="1" hangingPunct="1">
              <a:buFont typeface="Arial" pitchFamily="34" charset="0"/>
              <a:buNone/>
              <a:defRPr/>
            </a:pPr>
            <a:endParaRPr lang="zh-CN" altLang="en-US">
              <a:latin typeface="+mn-ea"/>
              <a:ea typeface="+mn-ea"/>
            </a:endParaRPr>
          </a:p>
        </p:txBody>
      </p:sp>
      <p:pic>
        <p:nvPicPr>
          <p:cNvPr id="3078" name="Picture 6"/>
          <p:cNvPicPr>
            <a:picLocks noChangeAspect="1" noChangeArrowheads="1"/>
          </p:cNvPicPr>
          <p:nvPr/>
        </p:nvPicPr>
        <p:blipFill>
          <a:blip r:embed="rId4"/>
          <a:srcRect/>
          <a:stretch>
            <a:fillRect/>
          </a:stretch>
        </p:blipFill>
        <p:spPr bwMode="auto">
          <a:xfrm>
            <a:off x="249238" y="1798638"/>
            <a:ext cx="3857625" cy="3005137"/>
          </a:xfrm>
          <a:prstGeom prst="rect">
            <a:avLst/>
          </a:prstGeom>
          <a:noFill/>
          <a:ln w="28575">
            <a:solidFill>
              <a:srgbClr val="000099"/>
            </a:solidFill>
            <a:miter lim="800000"/>
            <a:headEnd/>
            <a:tailEnd/>
          </a:ln>
          <a:effectLst>
            <a:outerShdw blurRad="50800" dist="38100" dir="8100000" algn="tr" rotWithShape="0">
              <a:prstClr val="black">
                <a:alpha val="40000"/>
              </a:prstClr>
            </a:outerShdw>
          </a:effectLst>
        </p:spPr>
      </p:pic>
      <p:pic>
        <p:nvPicPr>
          <p:cNvPr id="33" name="图片 32"/>
          <p:cNvPicPr>
            <a:picLocks noChangeAspect="1"/>
          </p:cNvPicPr>
          <p:nvPr/>
        </p:nvPicPr>
        <p:blipFill>
          <a:blip r:embed="rId5"/>
          <a:stretch>
            <a:fillRect/>
          </a:stretch>
        </p:blipFill>
        <p:spPr>
          <a:xfrm>
            <a:off x="4788024" y="2603812"/>
            <a:ext cx="3906889" cy="3212902"/>
          </a:xfrm>
          <a:prstGeom prst="rect">
            <a:avLst/>
          </a:prstGeom>
        </p:spPr>
      </p:pic>
      <p:pic>
        <p:nvPicPr>
          <p:cNvPr id="36" name="图片 35"/>
          <p:cNvPicPr>
            <a:picLocks noChangeAspect="1"/>
          </p:cNvPicPr>
          <p:nvPr/>
        </p:nvPicPr>
        <p:blipFill>
          <a:blip r:embed="rId6"/>
          <a:stretch>
            <a:fillRect/>
          </a:stretch>
        </p:blipFill>
        <p:spPr>
          <a:xfrm>
            <a:off x="539552" y="4941168"/>
            <a:ext cx="3419475" cy="1819275"/>
          </a:xfrm>
          <a:prstGeom prst="rect">
            <a:avLst/>
          </a:prstGeom>
        </p:spPr>
      </p:pic>
    </p:spTree>
    <p:custDataLst>
      <p:tags r:id="rId1"/>
    </p:custDataLst>
    <p:extLst>
      <p:ext uri="{BB962C8B-B14F-4D97-AF65-F5344CB8AC3E}">
        <p14:creationId xmlns:p14="http://schemas.microsoft.com/office/powerpoint/2010/main" val="12892046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solidFill>
                  <a:srgbClr val="000000"/>
                </a:solidFill>
                <a:latin typeface="Times New Roman" panose="02020603050405020304" pitchFamily="18" charset="0"/>
                <a:cs typeface="Times New Roman" panose="02020603050405020304" pitchFamily="18" charset="0"/>
              </a:rPr>
              <a:t>1. </a:t>
            </a:r>
            <a:r>
              <a:rPr lang="en-US" altLang="zh-CN" dirty="0">
                <a:solidFill>
                  <a:srgbClr val="000000"/>
                </a:solidFill>
                <a:latin typeface="Times New Roman" panose="02020603050405020304" pitchFamily="18" charset="0"/>
                <a:cs typeface="Times New Roman" panose="02020603050405020304" pitchFamily="18" charset="0"/>
              </a:rPr>
              <a:t>Preliminary</a:t>
            </a:r>
            <a:endParaRPr lang="zh-CN" altLang="en-US" dirty="0"/>
          </a:p>
        </p:txBody>
      </p:sp>
      <p:sp>
        <p:nvSpPr>
          <p:cNvPr id="3" name="内容占位符 2"/>
          <p:cNvSpPr>
            <a:spLocks noGrp="1"/>
          </p:cNvSpPr>
          <p:nvPr>
            <p:ph idx="1"/>
          </p:nvPr>
        </p:nvSpPr>
        <p:spPr/>
        <p:txBody>
          <a:bodyPr/>
          <a:lstStyle/>
          <a:p>
            <a:r>
              <a:rPr lang="en-US" altLang="zh-CN" dirty="0" smtClean="0"/>
              <a:t>Performance of Training with Single-Core</a:t>
            </a:r>
            <a:endParaRPr lang="zh-CN" altLang="en-US" dirty="0"/>
          </a:p>
        </p:txBody>
      </p:sp>
      <p:sp>
        <p:nvSpPr>
          <p:cNvPr id="4" name="灯片编号占位符 3"/>
          <p:cNvSpPr>
            <a:spLocks noGrp="1"/>
          </p:cNvSpPr>
          <p:nvPr>
            <p:ph type="sldNum" sz="quarter" idx="12"/>
          </p:nvPr>
        </p:nvSpPr>
        <p:spPr/>
        <p:txBody>
          <a:bodyPr/>
          <a:lstStyle/>
          <a:p>
            <a:pPr>
              <a:defRPr/>
            </a:pPr>
            <a:fld id="{262E079A-18BC-42B2-A6C0-61BFA2EC9C47}" type="slidenum">
              <a:rPr lang="zh-CN" altLang="en-US" smtClean="0"/>
              <a:t>4</a:t>
            </a:fld>
            <a:endParaRPr lang="en-US" altLang="zh-CN"/>
          </a:p>
        </p:txBody>
      </p:sp>
      <p:pic>
        <p:nvPicPr>
          <p:cNvPr id="5" name="图片 4"/>
          <p:cNvPicPr>
            <a:picLocks noChangeAspect="1"/>
          </p:cNvPicPr>
          <p:nvPr/>
        </p:nvPicPr>
        <p:blipFill>
          <a:blip r:embed="rId3"/>
          <a:stretch>
            <a:fillRect/>
          </a:stretch>
        </p:blipFill>
        <p:spPr>
          <a:xfrm>
            <a:off x="695429" y="1977405"/>
            <a:ext cx="7496071" cy="3369915"/>
          </a:xfrm>
          <a:prstGeom prst="rect">
            <a:avLst/>
          </a:prstGeom>
        </p:spPr>
      </p:pic>
      <p:sp>
        <p:nvSpPr>
          <p:cNvPr id="6" name="文本框 5"/>
          <p:cNvSpPr txBox="1"/>
          <p:nvPr/>
        </p:nvSpPr>
        <p:spPr>
          <a:xfrm>
            <a:off x="1349562" y="5968414"/>
            <a:ext cx="6962162" cy="830997"/>
          </a:xfrm>
          <a:prstGeom prst="rect">
            <a:avLst/>
          </a:prstGeom>
          <a:noFill/>
        </p:spPr>
        <p:txBody>
          <a:bodyPr wrap="none" rtlCol="0">
            <a:spAutoFit/>
          </a:bodyPr>
          <a:lstStyle/>
          <a:p>
            <a:r>
              <a:rPr lang="en-US" altLang="zh-CN" dirty="0" smtClean="0"/>
              <a:t>Most of the </a:t>
            </a:r>
            <a:r>
              <a:rPr lang="en-US" altLang="zh-CN" dirty="0"/>
              <a:t>time </a:t>
            </a:r>
            <a:r>
              <a:rPr lang="en-US" altLang="zh-CN" dirty="0" smtClean="0"/>
              <a:t>consumes </a:t>
            </a:r>
            <a:r>
              <a:rPr lang="en-US" altLang="zh-CN" dirty="0"/>
              <a:t>on matrix </a:t>
            </a:r>
            <a:r>
              <a:rPr lang="en-US" altLang="zh-CN" dirty="0" smtClean="0"/>
              <a:t>multiplication</a:t>
            </a:r>
          </a:p>
          <a:p>
            <a:r>
              <a:rPr lang="en-US" altLang="zh-CN" dirty="0" smtClean="0"/>
              <a:t>97.5% with large dataset</a:t>
            </a:r>
            <a:endParaRPr lang="zh-CN" altLang="en-US" dirty="0"/>
          </a:p>
        </p:txBody>
      </p:sp>
      <p:sp>
        <p:nvSpPr>
          <p:cNvPr id="7" name="椭圆 6"/>
          <p:cNvSpPr/>
          <p:nvPr/>
        </p:nvSpPr>
        <p:spPr bwMode="auto">
          <a:xfrm>
            <a:off x="4139952" y="3645024"/>
            <a:ext cx="2232248" cy="360040"/>
          </a:xfrm>
          <a:prstGeom prst="ellipse">
            <a:avLst/>
          </a:prstGeom>
          <a:noFill/>
          <a:ln w="28575" cap="flat" cmpd="sng" algn="ctr">
            <a:solidFill>
              <a:srgbClr val="FF0000"/>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1133746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solidFill>
                  <a:srgbClr val="000000"/>
                </a:solidFill>
                <a:latin typeface="Times New Roman" panose="02020603050405020304" pitchFamily="18" charset="0"/>
                <a:cs typeface="Times New Roman" panose="02020603050405020304" pitchFamily="18" charset="0"/>
              </a:rPr>
              <a:t>1. </a:t>
            </a:r>
            <a:r>
              <a:rPr lang="en-US" altLang="zh-CN" dirty="0">
                <a:solidFill>
                  <a:srgbClr val="000000"/>
                </a:solidFill>
                <a:latin typeface="Times New Roman" panose="02020603050405020304" pitchFamily="18" charset="0"/>
                <a:cs typeface="Times New Roman" panose="02020603050405020304" pitchFamily="18" charset="0"/>
              </a:rPr>
              <a:t>Preliminary</a:t>
            </a:r>
            <a:endParaRPr lang="zh-CN" altLang="en-US" dirty="0"/>
          </a:p>
        </p:txBody>
      </p:sp>
      <p:sp>
        <p:nvSpPr>
          <p:cNvPr id="3" name="内容占位符 2"/>
          <p:cNvSpPr>
            <a:spLocks noGrp="1"/>
          </p:cNvSpPr>
          <p:nvPr>
            <p:ph idx="1"/>
          </p:nvPr>
        </p:nvSpPr>
        <p:spPr/>
        <p:txBody>
          <a:bodyPr/>
          <a:lstStyle/>
          <a:p>
            <a:r>
              <a:rPr lang="en-US" altLang="zh-CN" dirty="0"/>
              <a:t>Hardware Accelerating </a:t>
            </a:r>
            <a:r>
              <a:rPr lang="en-US" altLang="zh-CN" dirty="0" smtClean="0"/>
              <a:t>techniques</a:t>
            </a:r>
          </a:p>
          <a:p>
            <a:endParaRPr lang="en-US" altLang="zh-CN" dirty="0"/>
          </a:p>
          <a:p>
            <a:pPr lvl="1"/>
            <a:r>
              <a:rPr lang="en-US" altLang="zh-CN" dirty="0" smtClean="0"/>
              <a:t>Multi-core CPU</a:t>
            </a:r>
          </a:p>
          <a:p>
            <a:pPr lvl="1"/>
            <a:r>
              <a:rPr lang="en-US" altLang="zh-CN" dirty="0" smtClean="0"/>
              <a:t>SIMD instructions</a:t>
            </a:r>
          </a:p>
          <a:p>
            <a:pPr lvl="1"/>
            <a:r>
              <a:rPr lang="en-US" altLang="zh-CN" dirty="0" smtClean="0"/>
              <a:t>GPU Computing</a:t>
            </a:r>
          </a:p>
          <a:p>
            <a:pPr lvl="1"/>
            <a:r>
              <a:rPr lang="en-US" altLang="zh-CN" dirty="0" smtClean="0"/>
              <a:t>FPGA Computing</a:t>
            </a:r>
            <a:endParaRPr lang="zh-CN" altLang="en-US" dirty="0"/>
          </a:p>
        </p:txBody>
      </p:sp>
      <p:sp>
        <p:nvSpPr>
          <p:cNvPr id="4" name="灯片编号占位符 3"/>
          <p:cNvSpPr>
            <a:spLocks noGrp="1"/>
          </p:cNvSpPr>
          <p:nvPr>
            <p:ph type="sldNum" sz="quarter" idx="12"/>
          </p:nvPr>
        </p:nvSpPr>
        <p:spPr/>
        <p:txBody>
          <a:bodyPr/>
          <a:lstStyle/>
          <a:p>
            <a:pPr>
              <a:defRPr/>
            </a:pPr>
            <a:fld id="{262E079A-18BC-42B2-A6C0-61BFA2EC9C47}" type="slidenum">
              <a:rPr lang="zh-CN" altLang="en-US" smtClean="0"/>
              <a:t>5</a:t>
            </a:fld>
            <a:endParaRPr lang="en-US" altLang="zh-CN"/>
          </a:p>
        </p:txBody>
      </p:sp>
    </p:spTree>
    <p:extLst>
      <p:ext uri="{BB962C8B-B14F-4D97-AF65-F5344CB8AC3E}">
        <p14:creationId xmlns:p14="http://schemas.microsoft.com/office/powerpoint/2010/main" val="29480323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07504" y="216045"/>
            <a:ext cx="6480720" cy="533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algn="l"/>
            <a:r>
              <a:rPr lang="en-US" altLang="zh-CN" dirty="0" smtClean="0">
                <a:solidFill>
                  <a:srgbClr val="000000"/>
                </a:solidFill>
                <a:latin typeface="Times New Roman" panose="02020603050405020304" pitchFamily="18" charset="0"/>
                <a:cs typeface="Times New Roman" panose="02020603050405020304" pitchFamily="18" charset="0"/>
              </a:rPr>
              <a:t>2. Accelerating </a:t>
            </a:r>
            <a:r>
              <a:rPr lang="en-US" altLang="zh-CN" dirty="0">
                <a:solidFill>
                  <a:srgbClr val="000000"/>
                </a:solidFill>
                <a:latin typeface="Times New Roman" panose="02020603050405020304" pitchFamily="18" charset="0"/>
                <a:cs typeface="Times New Roman" panose="02020603050405020304" pitchFamily="18" charset="0"/>
              </a:rPr>
              <a:t>with </a:t>
            </a:r>
            <a:r>
              <a:rPr lang="en-US" altLang="zh-CN" dirty="0" smtClean="0">
                <a:solidFill>
                  <a:srgbClr val="000000"/>
                </a:solidFill>
                <a:latin typeface="Times New Roman" panose="02020603050405020304" pitchFamily="18" charset="0"/>
                <a:cs typeface="Times New Roman" panose="02020603050405020304" pitchFamily="18" charset="0"/>
              </a:rPr>
              <a:t>multi-core (#1)</a:t>
            </a:r>
            <a:endParaRPr lang="zh-CN" altLang="en-US" dirty="0">
              <a:solidFill>
                <a:srgbClr val="000000"/>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dirty="0" smtClean="0"/>
              <a:t>Thread-level parallelism</a:t>
            </a:r>
            <a:endParaRPr lang="zh-CN" altLang="en-US" dirty="0"/>
          </a:p>
        </p:txBody>
      </p:sp>
      <p:sp>
        <p:nvSpPr>
          <p:cNvPr id="4" name="灯片编号占位符 3"/>
          <p:cNvSpPr>
            <a:spLocks noGrp="1"/>
          </p:cNvSpPr>
          <p:nvPr>
            <p:ph type="sldNum" sz="quarter" idx="12"/>
          </p:nvPr>
        </p:nvSpPr>
        <p:spPr/>
        <p:txBody>
          <a:bodyPr/>
          <a:lstStyle/>
          <a:p>
            <a:pPr>
              <a:defRPr/>
            </a:pPr>
            <a:fld id="{262E079A-18BC-42B2-A6C0-61BFA2EC9C47}" type="slidenum">
              <a:rPr lang="zh-CN" altLang="en-US" smtClean="0"/>
              <a:t>6</a:t>
            </a:fld>
            <a:endParaRPr lang="en-US" altLang="zh-CN"/>
          </a:p>
        </p:txBody>
      </p:sp>
      <p:pic>
        <p:nvPicPr>
          <p:cNvPr id="5" name="图片 4"/>
          <p:cNvPicPr>
            <a:picLocks noChangeAspect="1"/>
          </p:cNvPicPr>
          <p:nvPr/>
        </p:nvPicPr>
        <p:blipFill>
          <a:blip r:embed="rId4"/>
          <a:stretch>
            <a:fillRect/>
          </a:stretch>
        </p:blipFill>
        <p:spPr>
          <a:xfrm>
            <a:off x="1403648" y="1899183"/>
            <a:ext cx="5267325" cy="857250"/>
          </a:xfrm>
          <a:prstGeom prst="rect">
            <a:avLst/>
          </a:prstGeom>
        </p:spPr>
      </p:pic>
      <p:pic>
        <p:nvPicPr>
          <p:cNvPr id="6" name="图片 5"/>
          <p:cNvPicPr>
            <a:picLocks noChangeAspect="1"/>
          </p:cNvPicPr>
          <p:nvPr/>
        </p:nvPicPr>
        <p:blipFill>
          <a:blip r:embed="rId5"/>
          <a:stretch>
            <a:fillRect/>
          </a:stretch>
        </p:blipFill>
        <p:spPr>
          <a:xfrm>
            <a:off x="292002" y="3440907"/>
            <a:ext cx="4048125" cy="1924050"/>
          </a:xfrm>
          <a:prstGeom prst="rect">
            <a:avLst/>
          </a:prstGeom>
        </p:spPr>
      </p:pic>
      <p:pic>
        <p:nvPicPr>
          <p:cNvPr id="7" name="图片 6"/>
          <p:cNvPicPr>
            <a:picLocks noChangeAspect="1"/>
          </p:cNvPicPr>
          <p:nvPr/>
        </p:nvPicPr>
        <p:blipFill>
          <a:blip r:embed="rId6"/>
          <a:stretch>
            <a:fillRect/>
          </a:stretch>
        </p:blipFill>
        <p:spPr>
          <a:xfrm>
            <a:off x="4548188" y="3208127"/>
            <a:ext cx="4048125" cy="2466975"/>
          </a:xfrm>
          <a:prstGeom prst="rect">
            <a:avLst/>
          </a:prstGeom>
        </p:spPr>
      </p:pic>
      <p:sp>
        <p:nvSpPr>
          <p:cNvPr id="8" name="矩形 7"/>
          <p:cNvSpPr/>
          <p:nvPr/>
        </p:nvSpPr>
        <p:spPr>
          <a:xfrm>
            <a:off x="1463254" y="5883123"/>
            <a:ext cx="5884118" cy="461665"/>
          </a:xfrm>
          <a:prstGeom prst="rect">
            <a:avLst/>
          </a:prstGeom>
        </p:spPr>
        <p:txBody>
          <a:bodyPr wrap="square">
            <a:spAutoFit/>
          </a:bodyPr>
          <a:lstStyle/>
          <a:p>
            <a:r>
              <a:rPr lang="zh-CN" altLang="en-US" dirty="0"/>
              <a:t>https://github.com/bombehub/ELM_exp</a:t>
            </a:r>
          </a:p>
        </p:txBody>
      </p:sp>
    </p:spTree>
    <p:extLst>
      <p:ext uri="{BB962C8B-B14F-4D97-AF65-F5344CB8AC3E}">
        <p14:creationId xmlns:p14="http://schemas.microsoft.com/office/powerpoint/2010/main" val="396161212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algn="l"/>
            <a:r>
              <a:rPr lang="en-US" altLang="zh-CN" dirty="0" smtClean="0">
                <a:solidFill>
                  <a:srgbClr val="000000"/>
                </a:solidFill>
                <a:latin typeface="Times New Roman" panose="02020603050405020304" pitchFamily="18" charset="0"/>
                <a:cs typeface="Times New Roman" panose="02020603050405020304" pitchFamily="18" charset="0"/>
              </a:rPr>
              <a:t>2. Accelerating </a:t>
            </a:r>
            <a:r>
              <a:rPr lang="en-US" altLang="zh-CN" dirty="0">
                <a:solidFill>
                  <a:srgbClr val="000000"/>
                </a:solidFill>
                <a:latin typeface="Times New Roman" panose="02020603050405020304" pitchFamily="18" charset="0"/>
                <a:cs typeface="Times New Roman" panose="02020603050405020304" pitchFamily="18" charset="0"/>
              </a:rPr>
              <a:t>with </a:t>
            </a:r>
            <a:r>
              <a:rPr lang="en-US" altLang="zh-CN" dirty="0" smtClean="0">
                <a:solidFill>
                  <a:srgbClr val="000000"/>
                </a:solidFill>
                <a:latin typeface="Times New Roman" panose="02020603050405020304" pitchFamily="18" charset="0"/>
                <a:cs typeface="Times New Roman" panose="02020603050405020304" pitchFamily="18" charset="0"/>
              </a:rPr>
              <a:t>SIMD (#2)</a:t>
            </a:r>
            <a:endParaRPr lang="zh-CN" altLang="en-US" dirty="0">
              <a:solidFill>
                <a:srgbClr val="000000"/>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dirty="0" smtClean="0"/>
              <a:t>Instruction-level parallelism</a:t>
            </a:r>
            <a:endParaRPr lang="zh-CN" altLang="en-US" dirty="0"/>
          </a:p>
        </p:txBody>
      </p:sp>
      <p:sp>
        <p:nvSpPr>
          <p:cNvPr id="4" name="灯片编号占位符 3"/>
          <p:cNvSpPr>
            <a:spLocks noGrp="1"/>
          </p:cNvSpPr>
          <p:nvPr>
            <p:ph type="sldNum" sz="quarter" idx="12"/>
          </p:nvPr>
        </p:nvSpPr>
        <p:spPr/>
        <p:txBody>
          <a:bodyPr/>
          <a:lstStyle/>
          <a:p>
            <a:pPr>
              <a:defRPr/>
            </a:pPr>
            <a:fld id="{262E079A-18BC-42B2-A6C0-61BFA2EC9C47}" type="slidenum">
              <a:rPr lang="zh-CN" altLang="en-US" smtClean="0"/>
              <a:t>7</a:t>
            </a:fld>
            <a:endParaRPr lang="en-US" altLang="zh-CN"/>
          </a:p>
        </p:txBody>
      </p:sp>
      <p:pic>
        <p:nvPicPr>
          <p:cNvPr id="8" name="图片 7"/>
          <p:cNvPicPr>
            <a:picLocks noChangeAspect="1"/>
          </p:cNvPicPr>
          <p:nvPr/>
        </p:nvPicPr>
        <p:blipFill>
          <a:blip r:embed="rId3"/>
          <a:stretch>
            <a:fillRect/>
          </a:stretch>
        </p:blipFill>
        <p:spPr>
          <a:xfrm>
            <a:off x="311373" y="2636912"/>
            <a:ext cx="8187880" cy="2531913"/>
          </a:xfrm>
          <a:prstGeom prst="rect">
            <a:avLst/>
          </a:prstGeom>
        </p:spPr>
      </p:pic>
      <p:sp>
        <p:nvSpPr>
          <p:cNvPr id="10" name="文本框 9"/>
          <p:cNvSpPr txBox="1"/>
          <p:nvPr/>
        </p:nvSpPr>
        <p:spPr>
          <a:xfrm>
            <a:off x="2843808" y="5634484"/>
            <a:ext cx="4123949" cy="461665"/>
          </a:xfrm>
          <a:prstGeom prst="rect">
            <a:avLst/>
          </a:prstGeom>
          <a:noFill/>
        </p:spPr>
        <p:txBody>
          <a:bodyPr wrap="none" rtlCol="0">
            <a:spAutoFit/>
          </a:bodyPr>
          <a:lstStyle/>
          <a:p>
            <a:r>
              <a:rPr lang="en-US" altLang="zh-CN" dirty="0" smtClean="0"/>
              <a:t>Suitable for Vector Processing</a:t>
            </a:r>
            <a:endParaRPr lang="zh-CN" altLang="en-US" dirty="0"/>
          </a:p>
        </p:txBody>
      </p:sp>
    </p:spTree>
    <p:extLst>
      <p:ext uri="{BB962C8B-B14F-4D97-AF65-F5344CB8AC3E}">
        <p14:creationId xmlns:p14="http://schemas.microsoft.com/office/powerpoint/2010/main" val="2851043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solidFill>
                  <a:srgbClr val="000000"/>
                </a:solidFill>
                <a:latin typeface="Times New Roman" panose="02020603050405020304" pitchFamily="18" charset="0"/>
                <a:cs typeface="Times New Roman" panose="02020603050405020304" pitchFamily="18" charset="0"/>
              </a:rPr>
              <a:t>2. Accelerating </a:t>
            </a:r>
            <a:r>
              <a:rPr lang="en-US" altLang="zh-CN" dirty="0">
                <a:solidFill>
                  <a:srgbClr val="000000"/>
                </a:solidFill>
                <a:latin typeface="Times New Roman" panose="02020603050405020304" pitchFamily="18" charset="0"/>
                <a:cs typeface="Times New Roman" panose="02020603050405020304" pitchFamily="18" charset="0"/>
              </a:rPr>
              <a:t>with </a:t>
            </a:r>
            <a:r>
              <a:rPr lang="en-US" altLang="zh-CN" dirty="0" smtClean="0">
                <a:solidFill>
                  <a:srgbClr val="000000"/>
                </a:solidFill>
                <a:latin typeface="Times New Roman" panose="02020603050405020304" pitchFamily="18" charset="0"/>
                <a:cs typeface="Times New Roman" panose="02020603050405020304" pitchFamily="18" charset="0"/>
              </a:rPr>
              <a:t>SIMD (#2)</a:t>
            </a:r>
            <a:endParaRPr lang="zh-CN" altLang="en-US" dirty="0">
              <a:solidFill>
                <a:srgbClr val="000000"/>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dirty="0" smtClean="0"/>
              <a:t>Instruction-level parallelism</a:t>
            </a:r>
            <a:endParaRPr lang="zh-CN" altLang="en-US" dirty="0"/>
          </a:p>
        </p:txBody>
      </p:sp>
      <p:sp>
        <p:nvSpPr>
          <p:cNvPr id="4" name="灯片编号占位符 3"/>
          <p:cNvSpPr>
            <a:spLocks noGrp="1"/>
          </p:cNvSpPr>
          <p:nvPr>
            <p:ph type="sldNum" sz="quarter" idx="12"/>
          </p:nvPr>
        </p:nvSpPr>
        <p:spPr/>
        <p:txBody>
          <a:bodyPr/>
          <a:lstStyle/>
          <a:p>
            <a:pPr>
              <a:defRPr/>
            </a:pPr>
            <a:fld id="{262E079A-18BC-42B2-A6C0-61BFA2EC9C47}" type="slidenum">
              <a:rPr lang="zh-CN" altLang="en-US" smtClean="0"/>
              <a:t>8</a:t>
            </a:fld>
            <a:endParaRPr lang="en-US" altLang="zh-CN"/>
          </a:p>
        </p:txBody>
      </p:sp>
      <p:pic>
        <p:nvPicPr>
          <p:cNvPr id="9" name="图片 8"/>
          <p:cNvPicPr>
            <a:picLocks noChangeAspect="1"/>
          </p:cNvPicPr>
          <p:nvPr/>
        </p:nvPicPr>
        <p:blipFill>
          <a:blip r:embed="rId3"/>
          <a:stretch>
            <a:fillRect/>
          </a:stretch>
        </p:blipFill>
        <p:spPr>
          <a:xfrm>
            <a:off x="757238" y="2132856"/>
            <a:ext cx="7839075" cy="3724275"/>
          </a:xfrm>
          <a:prstGeom prst="rect">
            <a:avLst/>
          </a:prstGeom>
        </p:spPr>
      </p:pic>
    </p:spTree>
    <p:extLst>
      <p:ext uri="{BB962C8B-B14F-4D97-AF65-F5344CB8AC3E}">
        <p14:creationId xmlns:p14="http://schemas.microsoft.com/office/powerpoint/2010/main" val="10101235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algn="l"/>
            <a:r>
              <a:rPr lang="en-US" altLang="zh-CN" dirty="0" smtClean="0">
                <a:solidFill>
                  <a:srgbClr val="000000"/>
                </a:solidFill>
                <a:latin typeface="Times New Roman" panose="02020603050405020304" pitchFamily="18" charset="0"/>
                <a:cs typeface="Times New Roman" panose="02020603050405020304" pitchFamily="18" charset="0"/>
              </a:rPr>
              <a:t>2. Accelerating </a:t>
            </a:r>
            <a:r>
              <a:rPr lang="en-US" altLang="zh-CN" dirty="0">
                <a:solidFill>
                  <a:srgbClr val="000000"/>
                </a:solidFill>
                <a:latin typeface="Times New Roman" panose="02020603050405020304" pitchFamily="18" charset="0"/>
                <a:cs typeface="Times New Roman" panose="02020603050405020304" pitchFamily="18" charset="0"/>
              </a:rPr>
              <a:t>with </a:t>
            </a:r>
            <a:r>
              <a:rPr lang="en-US" altLang="zh-CN" dirty="0" smtClean="0">
                <a:solidFill>
                  <a:srgbClr val="000000"/>
                </a:solidFill>
                <a:latin typeface="Times New Roman" panose="02020603050405020304" pitchFamily="18" charset="0"/>
                <a:cs typeface="Times New Roman" panose="02020603050405020304" pitchFamily="18" charset="0"/>
              </a:rPr>
              <a:t>SIMD (#2)</a:t>
            </a:r>
            <a:endParaRPr lang="zh-CN" altLang="en-US" dirty="0">
              <a:solidFill>
                <a:srgbClr val="000000"/>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dirty="0" smtClean="0"/>
              <a:t>Instruction-level parallelism</a:t>
            </a:r>
            <a:endParaRPr lang="zh-CN" altLang="en-US" dirty="0"/>
          </a:p>
        </p:txBody>
      </p:sp>
      <p:sp>
        <p:nvSpPr>
          <p:cNvPr id="4" name="灯片编号占位符 3"/>
          <p:cNvSpPr>
            <a:spLocks noGrp="1"/>
          </p:cNvSpPr>
          <p:nvPr>
            <p:ph type="sldNum" sz="quarter" idx="12"/>
          </p:nvPr>
        </p:nvSpPr>
        <p:spPr/>
        <p:txBody>
          <a:bodyPr/>
          <a:lstStyle/>
          <a:p>
            <a:pPr>
              <a:defRPr/>
            </a:pPr>
            <a:fld id="{262E079A-18BC-42B2-A6C0-61BFA2EC9C47}" type="slidenum">
              <a:rPr lang="zh-CN" altLang="en-US" smtClean="0"/>
              <a:t>9</a:t>
            </a:fld>
            <a:endParaRPr lang="en-US" altLang="zh-CN"/>
          </a:p>
        </p:txBody>
      </p:sp>
      <p:pic>
        <p:nvPicPr>
          <p:cNvPr id="6" name="图片 5"/>
          <p:cNvPicPr>
            <a:picLocks noChangeAspect="1"/>
          </p:cNvPicPr>
          <p:nvPr/>
        </p:nvPicPr>
        <p:blipFill>
          <a:blip r:embed="rId3"/>
          <a:stretch>
            <a:fillRect/>
          </a:stretch>
        </p:blipFill>
        <p:spPr>
          <a:xfrm>
            <a:off x="1971675" y="1628800"/>
            <a:ext cx="4867275" cy="5124450"/>
          </a:xfrm>
          <a:prstGeom prst="rect">
            <a:avLst/>
          </a:prstGeom>
        </p:spPr>
      </p:pic>
    </p:spTree>
    <p:extLst>
      <p:ext uri="{BB962C8B-B14F-4D97-AF65-F5344CB8AC3E}">
        <p14:creationId xmlns:p14="http://schemas.microsoft.com/office/powerpoint/2010/main" val="190151583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29.7|4.8|3.6"/>
</p:tagLst>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黑体"/>
        <a:cs typeface=""/>
      </a:majorFont>
      <a:minorFont>
        <a:latin typeface="Tahoma"/>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docProps/app.xml><?xml version="1.0" encoding="utf-8"?>
<Properties xmlns="http://schemas.openxmlformats.org/officeDocument/2006/extended-properties" xmlns:vt="http://schemas.openxmlformats.org/officeDocument/2006/docPropsVTypes">
  <Template/>
  <TotalTime>8144</TotalTime>
  <Words>949</Words>
  <Application>Microsoft Office PowerPoint</Application>
  <PresentationFormat>全屏显示(4:3)</PresentationFormat>
  <Paragraphs>154</Paragraphs>
  <Slides>22</Slides>
  <Notes>18</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22</vt:i4>
      </vt:variant>
    </vt:vector>
  </HeadingPairs>
  <TitlesOfParts>
    <vt:vector size="33" baseType="lpstr">
      <vt:lpstr>HY강B</vt:lpstr>
      <vt:lpstr>黑体</vt:lpstr>
      <vt:lpstr>华文楷体</vt:lpstr>
      <vt:lpstr>宋体</vt:lpstr>
      <vt:lpstr>微软雅黑</vt:lpstr>
      <vt:lpstr>Arial</vt:lpstr>
      <vt:lpstr>Tahoma</vt:lpstr>
      <vt:lpstr>Times New Roman</vt:lpstr>
      <vt:lpstr>Wingdings</vt:lpstr>
      <vt:lpstr>Wingdings 2</vt:lpstr>
      <vt:lpstr>Blends</vt:lpstr>
      <vt:lpstr>PowerPoint 演示文稿</vt:lpstr>
      <vt:lpstr>Outline</vt:lpstr>
      <vt:lpstr>1. Preliminary</vt:lpstr>
      <vt:lpstr>1. Preliminary</vt:lpstr>
      <vt:lpstr>1. Preliminary</vt:lpstr>
      <vt:lpstr>2. Accelerating with multi-core (#1)</vt:lpstr>
      <vt:lpstr>2. Accelerating with SIMD (#2)</vt:lpstr>
      <vt:lpstr>2. Accelerating with SIMD (#2)</vt:lpstr>
      <vt:lpstr>2. Accelerating with SIMD (#2)</vt:lpstr>
      <vt:lpstr>2. Accelerating with GPU-card (#3)</vt:lpstr>
      <vt:lpstr>2. Accelerating with GPU-card (#3)</vt:lpstr>
      <vt:lpstr>2. Accelerating with FPGA-card (#4)</vt:lpstr>
      <vt:lpstr>2. Accelerating with FPGA-card (#4)</vt:lpstr>
      <vt:lpstr>2. Accelerating with FPGA-card (#4)</vt:lpstr>
      <vt:lpstr>2. Accelerating with FPGA-card (#4)</vt:lpstr>
      <vt:lpstr>3. Experiments</vt:lpstr>
      <vt:lpstr>3. Experiments</vt:lpstr>
      <vt:lpstr>3. Experiments</vt:lpstr>
      <vt:lpstr>3. Experiments</vt:lpstr>
      <vt:lpstr>3. Summary</vt:lpstr>
      <vt:lpstr>PowerPoint 演示文稿</vt:lpstr>
      <vt:lpstr>PowerPoint 演示文稿</vt:lpstr>
    </vt:vector>
  </TitlesOfParts>
  <Company>Tsinghua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2010年国家杰出青年基金项目答辩</dc:title>
  <dc:creator>S</dc:creator>
  <cp:lastModifiedBy>T Bombehub</cp:lastModifiedBy>
  <cp:revision>4369</cp:revision>
  <cp:lastPrinted>2017-07-02T13:21:00Z</cp:lastPrinted>
  <dcterms:created xsi:type="dcterms:W3CDTF">1999-04-23T05:13:00Z</dcterms:created>
  <dcterms:modified xsi:type="dcterms:W3CDTF">2018-11-26T12:54:47Z</dcterms:modified>
  <cp:contentStatus>最终状态</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2052-10.1.0.6689</vt:lpwstr>
  </property>
  <property fmtid="{D5CDD505-2E9C-101B-9397-08002B2CF9AE}" pid="3" name="_MarkAsFinal">
    <vt:bool>true</vt:bool>
  </property>
</Properties>
</file>