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11" r:id="rId3"/>
    <p:sldId id="291" r:id="rId4"/>
    <p:sldId id="261" r:id="rId5"/>
    <p:sldId id="259" r:id="rId6"/>
    <p:sldId id="290" r:id="rId7"/>
    <p:sldId id="298" r:id="rId8"/>
    <p:sldId id="258" r:id="rId9"/>
    <p:sldId id="294" r:id="rId10"/>
    <p:sldId id="295" r:id="rId11"/>
    <p:sldId id="320" r:id="rId12"/>
    <p:sldId id="321" r:id="rId13"/>
    <p:sldId id="309" r:id="rId14"/>
    <p:sldId id="262" r:id="rId15"/>
    <p:sldId id="263" r:id="rId16"/>
    <p:sldId id="310" r:id="rId17"/>
    <p:sldId id="265" r:id="rId18"/>
    <p:sldId id="266" r:id="rId19"/>
    <p:sldId id="267" r:id="rId20"/>
    <p:sldId id="268" r:id="rId21"/>
    <p:sldId id="269" r:id="rId22"/>
    <p:sldId id="264" r:id="rId23"/>
    <p:sldId id="271" r:id="rId24"/>
    <p:sldId id="272" r:id="rId25"/>
    <p:sldId id="273" r:id="rId26"/>
    <p:sldId id="274" r:id="rId27"/>
    <p:sldId id="281" r:id="rId28"/>
    <p:sldId id="275" r:id="rId29"/>
    <p:sldId id="276" r:id="rId30"/>
    <p:sldId id="277" r:id="rId31"/>
    <p:sldId id="278" r:id="rId32"/>
    <p:sldId id="279" r:id="rId33"/>
    <p:sldId id="282" r:id="rId34"/>
    <p:sldId id="280" r:id="rId35"/>
    <p:sldId id="287" r:id="rId36"/>
    <p:sldId id="288" r:id="rId37"/>
    <p:sldId id="317" r:id="rId38"/>
    <p:sldId id="312" r:id="rId39"/>
    <p:sldId id="302" r:id="rId40"/>
    <p:sldId id="296" r:id="rId41"/>
    <p:sldId id="283" r:id="rId42"/>
    <p:sldId id="315" r:id="rId43"/>
    <p:sldId id="303" r:id="rId44"/>
    <p:sldId id="304" r:id="rId45"/>
    <p:sldId id="297" r:id="rId46"/>
    <p:sldId id="284" r:id="rId47"/>
    <p:sldId id="289" r:id="rId48"/>
    <p:sldId id="313" r:id="rId49"/>
    <p:sldId id="299" r:id="rId50"/>
    <p:sldId id="300" r:id="rId51"/>
    <p:sldId id="323" r:id="rId52"/>
    <p:sldId id="285" r:id="rId53"/>
    <p:sldId id="322" r:id="rId54"/>
    <p:sldId id="292" r:id="rId55"/>
    <p:sldId id="319" r:id="rId56"/>
    <p:sldId id="318" r:id="rId57"/>
    <p:sldId id="307" r:id="rId58"/>
    <p:sldId id="316" r:id="rId59"/>
    <p:sldId id="308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D42A0-EE7F-4DE9-804A-CE52C1E9FB1A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CE52-E542-4A66-BDBE-293C15B1E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长事务，比如说是</a:t>
            </a:r>
            <a:r>
              <a:rPr lang="en-US" altLang="zh-CN" dirty="0"/>
              <a:t>join</a:t>
            </a:r>
            <a:r>
              <a:rPr lang="zh-CN" altLang="en-US" dirty="0"/>
              <a:t>操作。</a:t>
            </a:r>
            <a:endParaRPr lang="en-US" altLang="zh-CN" dirty="0"/>
          </a:p>
          <a:p>
            <a:r>
              <a:rPr lang="zh-CN" altLang="en-US" dirty="0"/>
              <a:t>串行的问题稍后讲解。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CE52-E542-4A66-BDBE-293C15B1E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8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AT</a:t>
            </a: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THE END OF THE CHECKPOINT PERIOD, WHEN PREPARING FOR A NEW CHECKPOINT,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WE WANT TO PRESERVE THE CURRENT STATE </a:t>
            </a: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Wingdings" pitchFamily="2" charset="2"/>
              </a:rPr>
              <a:t> EXACTLY THE WORDS FLAGGED IN MUTATOR READ.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Wingdings" pitchFamily="2" charset="2"/>
              </a:rPr>
              <a:t>SO WE TAKE THE NEGATION OF MUTATOR READ AND COPY IT INTO MUTATOR WRITE.</a:t>
            </a:r>
            <a:endParaRPr lang="en-US" sz="4000" dirty="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6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TERMS OF MAIN MEMORY LATENCY, ZIGZAG GETS TO ALMOST CONSTANT LATENCY. </a:t>
            </a:r>
          </a:p>
          <a:p>
            <a:r>
              <a:rPr lang="en-US" baseline="0" dirty="0"/>
              <a:t>THE ONLY LATENCY SPIKE INTRODUCED BY THE ALGORITHM IS IN THE TIME NEEDED TO</a:t>
            </a:r>
          </a:p>
          <a:p>
            <a:r>
              <a:rPr lang="en-US" baseline="0" dirty="0"/>
              <a:t>DO BIT ARRAY NEGATION. SO WE WANT TO OPTIMIZE THIS OPERATION IN AN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WAIT-FREE</a:t>
            </a: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 PING-PONG ELIMINATES THIS FINAL SOURCE OF LATENCY BY INVESTING EXTRA MAIN MEMORY.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WE KEEP THE APPLICATION STATE PLUS TWO COPIES ODD AND EVEN, WITH THEIR BIT ARRAYS.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AT THE BEGINNING, EVEN CONTAINS A COPY OF AS.</a:t>
            </a:r>
          </a:p>
        </p:txBody>
      </p:sp>
    </p:spTree>
    <p:extLst>
      <p:ext uri="{BB962C8B-B14F-4D97-AF65-F5344CB8AC3E}">
        <p14:creationId xmlns:p14="http://schemas.microsoft.com/office/powerpoint/2010/main" val="257100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WE</a:t>
            </a: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 COLLECT UPDATES DURING THE FIRST CHECKPOINT PERIOD IN ODD,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WHILE EVEN IS FLUSHED TO DISK BY THE ASYNC WRITER.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IF OVERWRITES HAPPEN IN AS, WE ALSO OVERWRITE IN ODD.</a:t>
            </a:r>
            <a:endParaRPr lang="en-US" sz="4000" dirty="0">
              <a:solidFill>
                <a:srgbClr val="000000"/>
              </a:solidFill>
              <a:latin typeface="Helvetica" pitchFamily="34" charset="0"/>
              <a:ea typeface="ＭＳ Ｐゴシック" pitchFamily="34" charset="-128"/>
              <a:cs typeface="Helvetica" pitchFamily="34" charset="0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2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AT</a:t>
            </a: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 THE END OF A CHECKPOINT PERIOD, WE SWITCH THE ROLES OF ODD AND EVEN.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4000" baseline="0" dirty="0">
              <a:solidFill>
                <a:srgbClr val="000000"/>
              </a:solidFill>
              <a:latin typeface="Helvetica" pitchFamily="34" charset="0"/>
              <a:ea typeface="ＭＳ Ｐゴシック" pitchFamily="34" charset="-128"/>
              <a:cs typeface="Helvetica" pitchFamily="34" charset="0"/>
              <a:sym typeface="Helvetica" pitchFamily="34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4000" dirty="0">
              <a:solidFill>
                <a:srgbClr val="000000"/>
              </a:solidFill>
              <a:latin typeface="Helvetica" pitchFamily="34" charset="0"/>
              <a:ea typeface="ＭＳ Ｐゴシック" pitchFamily="34" charset="-128"/>
              <a:cs typeface="Helvetica" pitchFamily="34" charset="0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14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NOW,</a:t>
            </a:r>
            <a:r>
              <a:rPr lang="en-US" sz="4000" baseline="0" dirty="0">
                <a:solidFill>
                  <a:srgbClr val="000000"/>
                </a:solidFill>
                <a:latin typeface="Helvetica" pitchFamily="34" charset="0"/>
                <a:ea typeface="ＭＳ Ｐゴシック" pitchFamily="34" charset="-128"/>
                <a:cs typeface="Helvetica" pitchFamily="34" charset="0"/>
                <a:sym typeface="Helvetica" pitchFamily="34" charset="0"/>
              </a:rPr>
              <a:t> WE COLLECT UPDATES IN EVEN, WHILE THE ASYNC WRITER FLUSHES ODD. </a:t>
            </a:r>
            <a:endParaRPr lang="en-US" sz="4000" dirty="0">
              <a:solidFill>
                <a:srgbClr val="000000"/>
              </a:solidFill>
              <a:latin typeface="Helvetica" pitchFamily="34" charset="0"/>
              <a:ea typeface="ＭＳ Ｐゴシック" pitchFamily="34" charset="-128"/>
              <a:cs typeface="Helvetica" pitchFamily="34" charset="0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4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 LATENCY FOR PING</a:t>
            </a:r>
            <a:r>
              <a:rPr lang="en-US" baseline="0" dirty="0"/>
              <a:t> PONG – OUR IMPLEMENTATION GOAL IS REDUCE OVERHEAD.</a:t>
            </a:r>
          </a:p>
          <a:p>
            <a:r>
              <a:rPr lang="en-US" baseline="0" dirty="0"/>
              <a:t>WE DESIGNED A CACHE-AWARE INTERLEAVING OF THE STATE THAT GUARANTEES THAT EVERY SECOND</a:t>
            </a:r>
          </a:p>
          <a:p>
            <a:r>
              <a:rPr lang="en-US" baseline="0" dirty="0"/>
              <a:t>UPDATE FROM PING-PONG FALLS INTO THE SAME CACHE 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CE52-E542-4A66-BDBE-293C15B1E8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0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9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CE52-E542-4A66-BDBE-293C15B1E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22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直接看论文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CE52-E542-4A66-BDBE-293C15B1E8B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40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CE52-E542-4A66-BDBE-293C15B1E8B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NS</a:t>
            </a:r>
            <a:r>
              <a:rPr lang="en-US" baseline="0" dirty="0"/>
              <a:t>’s IDEA IS VERY SIMPLE: TAKE A COPY OF THE STATE AT THE BEGINNING OF THE CHECKPOINT PERIOD (PREPARE)</a:t>
            </a:r>
          </a:p>
          <a:p>
            <a:r>
              <a:rPr lang="en-US" baseline="0" dirty="0"/>
              <a:t>THEN LET THE ASYNCHRONOUS WRITER FLUSH THAT COPY TO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MEMORY PERFORMANCE OF NS</a:t>
            </a:r>
            <a:r>
              <a:rPr lang="en-US" baseline="0" dirty="0"/>
              <a:t> HAS FREQUENT LATENCY SPIKES THAT OCCUR</a:t>
            </a:r>
          </a:p>
          <a:p>
            <a:r>
              <a:rPr lang="en-US" baseline="0" dirty="0"/>
              <a:t>WHEN THE ALGORITHM PAUSES THE APPLICATION TO COPY THE WHOLE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very</a:t>
            </a:r>
            <a:r>
              <a:rPr lang="en-US" baseline="0" dirty="0"/>
              <a:t> fast through this algorithm</a:t>
            </a:r>
          </a:p>
          <a:p>
            <a:r>
              <a:rPr lang="en-US" baseline="0" dirty="0"/>
              <a:t>CLASSIC COPY-ON-WRITE METHOD THAT KEEPS A SHADOW STATE AND DIRTY BITS TO INDICATE BLOCKS THAT HAVE BEEN UPDATED.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UPDATES OCCUR</a:t>
            </a:r>
            <a:r>
              <a:rPr lang="en-US" baseline="0" dirty="0"/>
              <a:t> DURING A CHECKPOINT PERIOD, WE COPY THE</a:t>
            </a:r>
            <a:r>
              <a:rPr lang="en-US" dirty="0"/>
              <a:t> OLD VALUES </a:t>
            </a:r>
          </a:p>
          <a:p>
            <a:r>
              <a:rPr lang="en-US" dirty="0"/>
              <a:t>(AS OF BEGINNING OF CHECKPOINT) TO</a:t>
            </a:r>
            <a:r>
              <a:rPr lang="en-US" baseline="0" dirty="0"/>
              <a:t> SHADOW AND SET THE DIRTY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</a:t>
            </a:r>
            <a:r>
              <a:rPr lang="en-US" baseline="0" dirty="0"/>
              <a:t> THE END OF THE CHECKPOINT PERIOD, WE CAN CLEAR THE DIRTY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33F3A-6C7C-4256-8D7B-570D3E584A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START</a:t>
            </a: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WITH TWO COPIES OF THE STATE AND TWO BIT ARRAYS: MUTATOR READ AND MUTATOR WRITE.</a:t>
            </a:r>
            <a:endParaRPr lang="en-US" sz="4000" dirty="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WHENEVER</a:t>
            </a: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UPDATES COME, THEY ARE APPLIED TO THE COPY FLAGGED BY THE MUTATOR WRITE ARRAY.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THEN WE CHANGE MUTATOR READ TO THE SAME VALUE AS MUTATOR WRITE – REDIRECT NEXT READS.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NOTE THAT THE NEGATION OF MUTATOR WRITE IS NEVER TOUCHED,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 THIS IS WHAT THE ASYNC WRITER FLUSHES.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FINALLY THE CURRENT STATE IS ZIGZAGED BETWEEN THE TWO STATE COPIES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4000" baseline="0" dirty="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AS INDICATED BY THE MUTATOR READ BIT ARRAY.</a:t>
            </a:r>
            <a:endParaRPr lang="en-US" sz="4000" dirty="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4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7390-229F-45E1-9322-4DE65879C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0D3B3-8DAA-4475-B8E5-12854A7C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85E72-3F45-446A-88FA-4BDE2AE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70AE6-BB9D-4F68-90D5-95A28D0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1929F-50A2-4CFC-84FD-E3EAB643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E0B60-E99E-46C9-A3B2-1191650C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E5A08-1914-4EEC-A410-CB8BE5DB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E9750-4B3E-421F-99CE-243AF6A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49893-28DE-44E2-B897-47BEAB14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1547E-F62E-41AF-BEC6-25E3DE79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AC76F-B5F2-48E1-A239-A88C3EB11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7957F-E85C-4FA9-849E-685057F1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5AAD-F6F5-4D4B-B7E4-D75DCCB0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3981-9181-493F-AD4F-C84299FC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D22E4-1C35-4CC8-9155-2F7D3BAF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2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 7, 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Marcos Vaz Salles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F9BEB-CA77-4728-A031-B7E5A9AC0C86}" type="slidenum">
              <a:rPr lang="en-US"/>
              <a:pPr>
                <a:defRPr/>
              </a:pPr>
              <a:t>‹#›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17700"/>
            <a:ext cx="10363200" cy="3721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B1E3-85A3-4374-88C5-207A0FC8BE96}" type="slidenum">
              <a:rPr lang="en-US"/>
              <a:pPr>
                <a:defRPr/>
              </a:pPr>
              <a:t>‹#›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07DC-934C-4B66-9567-7B2A365B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F0934-5119-4198-9235-C5DD96D0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B439-BEA0-4DB0-B369-2CE9AD81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E459A-4E51-490B-84A3-529235A0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729DF-E7C9-4F09-BDDA-3971E6F4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5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A750-5BB9-47DC-B82D-F2F0EB3A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6B6AE-4A4F-43E2-B40F-43D9D444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A059D-0E4E-49D4-852D-59F8D1D6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0FED3-4BB9-4735-B32D-B4C0438C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CEFCC-87F6-4C49-B6AF-3D66FC9F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00E88-4594-4343-9CC8-A6B3365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50269-3F9D-411C-85C6-F7936155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FE18A-5D2F-4271-A9E0-448C8330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8EA99-EA2E-4D05-A0EA-3A19E119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D3F58-569D-4A24-BAA4-91EB654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C25C1-4C9B-432E-812A-8B0BC043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0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0EC24-F68E-41B1-9BCE-24790C7F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ACEDA-9BBD-4A4B-9EB0-B9D86DB7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49197-5A63-4931-9F8D-2ED09E73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0DF85-C1FF-4EC0-A42E-D908FE6D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1E82C8-4B4F-4894-9AE7-76B65FCCE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EDF437-B6CA-40BA-B71D-099FE581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53A31C-8369-4725-B044-DE83B9C2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9372A-7BD4-4F94-AD7C-1BBA50E9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8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3768-7FB6-4EC2-A222-4D0416D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FC83C5-C3EA-418C-BE9C-CDF76E4A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33FEF-AD1D-497D-AEB8-60A6D8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0EC3D-9E59-41A0-9A22-E5B58CB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3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476F37-D57C-4C3F-816A-63522E6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A87D7-7807-4480-9E96-8A4B56F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D4884-42F2-4760-983A-FCF3CE4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748E1-C2A2-4C2F-A86A-B0A0C343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94E8-3350-4346-A730-25668FA0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C3D19-82BD-47EB-BF83-AD669DF3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4BFB4-37BE-43C2-BDCB-C24E2304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E50FE-FA1B-4447-A285-DCF660D0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500F4-B163-4F07-8F88-60FC21CB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7B24-1A5D-483F-A7EB-89921562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287113-3FEC-4800-9CAC-211A2CFBF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BCAA1-1571-4E6E-B24F-DCFC0927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4E74B-7739-4504-BF7D-DCEBE2D2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2FD41-246D-45E7-999D-213D4D8C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23914-A03D-4237-812F-AC2FD75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8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E70C9-496B-498B-BD65-0EF60B0A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88AB6-FBD4-4652-B777-6423850F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203AF-4963-417B-90AC-D4490A205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C725-DEB4-4A2D-B272-EA2DB9597B2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460D4-0980-44A8-8221-AFCDFCBB8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0E8DC-ACB7-4B9D-BDCE-DF4BD518C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09C5-0F0A-42F5-AC61-FE4A7380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9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737A8-AD25-480E-BDD2-BC8358CA1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面向</a:t>
            </a:r>
            <a:r>
              <a:rPr lang="zh-CN" altLang="en-US" sz="4800" u="sng" dirty="0"/>
              <a:t>更新密集型</a:t>
            </a:r>
            <a:r>
              <a:rPr lang="zh-CN" altLang="en-US" sz="4800" dirty="0"/>
              <a:t>内存计算的</a:t>
            </a:r>
            <a:br>
              <a:rPr lang="en-US" altLang="zh-CN" sz="4800" dirty="0"/>
            </a:br>
            <a:r>
              <a:rPr lang="zh-CN" altLang="en-US" sz="4800" dirty="0">
                <a:solidFill>
                  <a:srgbClr val="FF0000"/>
                </a:solidFill>
              </a:rPr>
              <a:t>轻量异步</a:t>
            </a:r>
            <a:r>
              <a:rPr lang="zh-CN" altLang="en-US" sz="4800" dirty="0">
                <a:solidFill>
                  <a:srgbClr val="00B050"/>
                </a:solidFill>
              </a:rPr>
              <a:t>一致性快照</a:t>
            </a:r>
            <a:r>
              <a:rPr lang="zh-CN" altLang="en-US" sz="4800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7B7F5-AD42-4A72-8656-8FFE33DB4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李梁</a:t>
            </a:r>
          </a:p>
        </p:txBody>
      </p:sp>
    </p:spTree>
    <p:extLst>
      <p:ext uri="{BB962C8B-B14F-4D97-AF65-F5344CB8AC3E}">
        <p14:creationId xmlns:p14="http://schemas.microsoft.com/office/powerpoint/2010/main" val="756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265414" y="1347371"/>
            <a:ext cx="243369" cy="343689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5236483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4" name="Shape 214"/>
          <p:cNvSpPr/>
          <p:nvPr/>
        </p:nvSpPr>
        <p:spPr>
          <a:xfrm>
            <a:off x="4508181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15" name="Shape 215"/>
          <p:cNvSpPr/>
          <p:nvPr/>
        </p:nvSpPr>
        <p:spPr>
          <a:xfrm>
            <a:off x="4750948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4992049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17" name="Shape 217"/>
          <p:cNvSpPr/>
          <p:nvPr/>
        </p:nvSpPr>
        <p:spPr>
          <a:xfrm>
            <a:off x="5477584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8" name="Shape 218"/>
          <p:cNvSpPr/>
          <p:nvPr/>
        </p:nvSpPr>
        <p:spPr>
          <a:xfrm>
            <a:off x="6680824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19" name="Shape 219"/>
          <p:cNvSpPr/>
          <p:nvPr/>
        </p:nvSpPr>
        <p:spPr>
          <a:xfrm>
            <a:off x="7651894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0" name="Shape 220"/>
          <p:cNvSpPr/>
          <p:nvPr/>
        </p:nvSpPr>
        <p:spPr>
          <a:xfrm>
            <a:off x="6923591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21" name="Shape 221"/>
          <p:cNvSpPr/>
          <p:nvPr/>
        </p:nvSpPr>
        <p:spPr>
          <a:xfrm>
            <a:off x="7166359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22" name="Shape 222"/>
          <p:cNvSpPr/>
          <p:nvPr/>
        </p:nvSpPr>
        <p:spPr>
          <a:xfrm>
            <a:off x="7407460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23" name="Shape 223"/>
          <p:cNvSpPr/>
          <p:nvPr/>
        </p:nvSpPr>
        <p:spPr>
          <a:xfrm>
            <a:off x="7892995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4" name="Shape 224"/>
          <p:cNvSpPr/>
          <p:nvPr/>
        </p:nvSpPr>
        <p:spPr>
          <a:xfrm>
            <a:off x="3638524" y="1358722"/>
            <a:ext cx="478016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617" dirty="0" err="1"/>
              <a:t>redis</a:t>
            </a:r>
            <a:endParaRPr sz="1617" dirty="0"/>
          </a:p>
        </p:txBody>
      </p:sp>
      <p:sp>
        <p:nvSpPr>
          <p:cNvPr id="225" name="Shape 225"/>
          <p:cNvSpPr/>
          <p:nvPr/>
        </p:nvSpPr>
        <p:spPr>
          <a:xfrm>
            <a:off x="8356204" y="1349793"/>
            <a:ext cx="1850508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17"/>
              <a:t>redis-fork (read only)</a:t>
            </a:r>
          </a:p>
        </p:txBody>
      </p:sp>
      <p:sp>
        <p:nvSpPr>
          <p:cNvPr id="226" name="Shape 226"/>
          <p:cNvSpPr/>
          <p:nvPr/>
        </p:nvSpPr>
        <p:spPr>
          <a:xfrm>
            <a:off x="3376177" y="2106534"/>
            <a:ext cx="5768044" cy="1831075"/>
          </a:xfrm>
          <a:prstGeom prst="roundRect">
            <a:avLst>
              <a:gd name="adj" fmla="val 7315"/>
            </a:avLst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7" name="Shape 227"/>
          <p:cNvSpPr/>
          <p:nvPr/>
        </p:nvSpPr>
        <p:spPr>
          <a:xfrm>
            <a:off x="4612840" y="2481442"/>
            <a:ext cx="193093" cy="272688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endParaRPr sz="1406">
              <a:solidFill>
                <a:srgbClr val="030303"/>
              </a:solidFill>
              <a:latin typeface="Charter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805455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9" name="Shape 229"/>
          <p:cNvSpPr/>
          <p:nvPr/>
        </p:nvSpPr>
        <p:spPr>
          <a:xfrm>
            <a:off x="4998071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0" name="Shape 230"/>
          <p:cNvSpPr/>
          <p:nvPr/>
        </p:nvSpPr>
        <p:spPr>
          <a:xfrm>
            <a:off x="518936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1" name="Shape 231"/>
          <p:cNvSpPr/>
          <p:nvPr/>
        </p:nvSpPr>
        <p:spPr>
          <a:xfrm>
            <a:off x="705064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2" name="Shape 232"/>
          <p:cNvSpPr/>
          <p:nvPr/>
        </p:nvSpPr>
        <p:spPr>
          <a:xfrm>
            <a:off x="7243259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3" name="Shape 233"/>
          <p:cNvSpPr/>
          <p:nvPr/>
        </p:nvSpPr>
        <p:spPr>
          <a:xfrm>
            <a:off x="743587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4" name="Shape 234"/>
          <p:cNvSpPr/>
          <p:nvPr/>
        </p:nvSpPr>
        <p:spPr>
          <a:xfrm>
            <a:off x="7627168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5" name="Shape 235"/>
          <p:cNvSpPr/>
          <p:nvPr/>
        </p:nvSpPr>
        <p:spPr>
          <a:xfrm>
            <a:off x="5317599" y="3294043"/>
            <a:ext cx="333435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6" name="Shape 236"/>
          <p:cNvSpPr/>
          <p:nvPr/>
        </p:nvSpPr>
        <p:spPr>
          <a:xfrm>
            <a:off x="498758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37" name="Shape 237"/>
          <p:cNvSpPr/>
          <p:nvPr/>
        </p:nvSpPr>
        <p:spPr>
          <a:xfrm>
            <a:off x="4656802" y="3294043"/>
            <a:ext cx="333435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4326404" y="3294043"/>
            <a:ext cx="333435" cy="334759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39" name="Shape 239"/>
          <p:cNvSpPr/>
          <p:nvPr/>
        </p:nvSpPr>
        <p:spPr>
          <a:xfrm>
            <a:off x="664034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40" name="Shape 240"/>
          <p:cNvSpPr/>
          <p:nvPr/>
        </p:nvSpPr>
        <p:spPr>
          <a:xfrm>
            <a:off x="630994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1" name="Shape 241"/>
          <p:cNvSpPr/>
          <p:nvPr/>
        </p:nvSpPr>
        <p:spPr>
          <a:xfrm>
            <a:off x="5979164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42" name="Shape 242"/>
          <p:cNvSpPr/>
          <p:nvPr/>
        </p:nvSpPr>
        <p:spPr>
          <a:xfrm>
            <a:off x="564876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3" name="Shape 243"/>
          <p:cNvSpPr/>
          <p:nvPr/>
        </p:nvSpPr>
        <p:spPr>
          <a:xfrm>
            <a:off x="7962322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4" name="Shape 244"/>
          <p:cNvSpPr/>
          <p:nvPr/>
        </p:nvSpPr>
        <p:spPr>
          <a:xfrm>
            <a:off x="763230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5" name="Shape 245"/>
          <p:cNvSpPr/>
          <p:nvPr/>
        </p:nvSpPr>
        <p:spPr>
          <a:xfrm>
            <a:off x="730152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697112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251" name="Group 251"/>
          <p:cNvGrpSpPr/>
          <p:nvPr/>
        </p:nvGrpSpPr>
        <p:grpSpPr>
          <a:xfrm>
            <a:off x="4444621" y="1747286"/>
            <a:ext cx="854410" cy="688620"/>
            <a:chOff x="0" y="0"/>
            <a:chExt cx="1215160" cy="979369"/>
          </a:xfrm>
        </p:grpSpPr>
        <p:sp>
          <p:nvSpPr>
            <p:cNvPr id="247" name="Shape 247"/>
            <p:cNvSpPr/>
            <p:nvPr/>
          </p:nvSpPr>
          <p:spPr>
            <a:xfrm>
              <a:off x="279400" y="-1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" y="12699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9" name="Shape 249"/>
            <p:cNvSpPr/>
            <p:nvPr/>
          </p:nvSpPr>
          <p:spPr>
            <a:xfrm>
              <a:off x="558799" y="-1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0" name="Shape 250"/>
            <p:cNvSpPr/>
            <p:nvPr/>
          </p:nvSpPr>
          <p:spPr>
            <a:xfrm>
              <a:off x="851407" y="-1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52" name="Shape 252"/>
          <p:cNvSpPr/>
          <p:nvPr/>
        </p:nvSpPr>
        <p:spPr>
          <a:xfrm>
            <a:off x="7087808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3" name="Shape 253"/>
          <p:cNvSpPr/>
          <p:nvPr/>
        </p:nvSpPr>
        <p:spPr>
          <a:xfrm>
            <a:off x="6891355" y="174728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4" name="Shape 254"/>
          <p:cNvSpPr/>
          <p:nvPr/>
        </p:nvSpPr>
        <p:spPr>
          <a:xfrm>
            <a:off x="728426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5" name="Shape 255"/>
          <p:cNvSpPr/>
          <p:nvPr/>
        </p:nvSpPr>
        <p:spPr>
          <a:xfrm>
            <a:off x="749000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6" name="Shape 256"/>
          <p:cNvSpPr/>
          <p:nvPr/>
        </p:nvSpPr>
        <p:spPr>
          <a:xfrm flipH="1">
            <a:off x="4537273" y="2793271"/>
            <a:ext cx="183709" cy="4178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7" name="Shape 257"/>
          <p:cNvSpPr/>
          <p:nvPr/>
        </p:nvSpPr>
        <p:spPr>
          <a:xfrm>
            <a:off x="4962003" y="2803876"/>
            <a:ext cx="1046204" cy="4344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8" name="Shape 258"/>
          <p:cNvSpPr/>
          <p:nvPr/>
        </p:nvSpPr>
        <p:spPr>
          <a:xfrm>
            <a:off x="5119598" y="2786557"/>
            <a:ext cx="1561504" cy="446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9" name="Shape 259"/>
          <p:cNvSpPr/>
          <p:nvPr/>
        </p:nvSpPr>
        <p:spPr>
          <a:xfrm>
            <a:off x="5315862" y="2777357"/>
            <a:ext cx="2100047" cy="479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0" name="Shape 260"/>
          <p:cNvSpPr/>
          <p:nvPr/>
        </p:nvSpPr>
        <p:spPr>
          <a:xfrm flipH="1">
            <a:off x="5144673" y="2772240"/>
            <a:ext cx="2001467" cy="4296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1" name="Shape 261"/>
          <p:cNvSpPr/>
          <p:nvPr/>
        </p:nvSpPr>
        <p:spPr>
          <a:xfrm flipH="1">
            <a:off x="6147388" y="2782631"/>
            <a:ext cx="1184443" cy="4593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2" name="Shape 262"/>
          <p:cNvSpPr/>
          <p:nvPr/>
        </p:nvSpPr>
        <p:spPr>
          <a:xfrm flipH="1">
            <a:off x="6850230" y="2787377"/>
            <a:ext cx="644150" cy="45519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3" name="Shape 263"/>
          <p:cNvSpPr/>
          <p:nvPr/>
        </p:nvSpPr>
        <p:spPr>
          <a:xfrm flipH="1">
            <a:off x="7468242" y="2769769"/>
            <a:ext cx="298808" cy="510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4" name="Shape 264"/>
          <p:cNvSpPr/>
          <p:nvPr/>
        </p:nvSpPr>
        <p:spPr>
          <a:xfrm>
            <a:off x="3460063" y="3317185"/>
            <a:ext cx="790281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物理内存</a:t>
            </a:r>
          </a:p>
        </p:txBody>
      </p:sp>
      <p:sp>
        <p:nvSpPr>
          <p:cNvPr id="265" name="Shape 265"/>
          <p:cNvSpPr/>
          <p:nvPr/>
        </p:nvSpPr>
        <p:spPr>
          <a:xfrm>
            <a:off x="3661503" y="2473548"/>
            <a:ext cx="431208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页表</a:t>
            </a:r>
          </a:p>
        </p:txBody>
      </p:sp>
      <p:sp>
        <p:nvSpPr>
          <p:cNvPr id="266" name="Shape 266"/>
          <p:cNvSpPr/>
          <p:nvPr/>
        </p:nvSpPr>
        <p:spPr>
          <a:xfrm>
            <a:off x="9280602" y="3605111"/>
            <a:ext cx="650820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OS内核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33156E-BFC3-4636-8403-98CB3F3A0808}"/>
              </a:ext>
            </a:extLst>
          </p:cNvPr>
          <p:cNvSpPr/>
          <p:nvPr/>
        </p:nvSpPr>
        <p:spPr>
          <a:xfrm>
            <a:off x="2835965" y="1934817"/>
            <a:ext cx="7500731" cy="26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265414" y="1347371"/>
            <a:ext cx="243369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57" name="Shape 157"/>
          <p:cNvSpPr/>
          <p:nvPr/>
        </p:nvSpPr>
        <p:spPr>
          <a:xfrm>
            <a:off x="5236483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8" name="Shape 158"/>
          <p:cNvSpPr/>
          <p:nvPr/>
        </p:nvSpPr>
        <p:spPr>
          <a:xfrm>
            <a:off x="4508181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59" name="Shape 159"/>
          <p:cNvSpPr/>
          <p:nvPr/>
        </p:nvSpPr>
        <p:spPr>
          <a:xfrm>
            <a:off x="4750948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60" name="Shape 160"/>
          <p:cNvSpPr/>
          <p:nvPr/>
        </p:nvSpPr>
        <p:spPr>
          <a:xfrm>
            <a:off x="4992049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61" name="Shape 161"/>
          <p:cNvSpPr/>
          <p:nvPr/>
        </p:nvSpPr>
        <p:spPr>
          <a:xfrm>
            <a:off x="5477584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2" name="Shape 162"/>
          <p:cNvSpPr/>
          <p:nvPr/>
        </p:nvSpPr>
        <p:spPr>
          <a:xfrm>
            <a:off x="6680824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63" name="Shape 163"/>
          <p:cNvSpPr/>
          <p:nvPr/>
        </p:nvSpPr>
        <p:spPr>
          <a:xfrm>
            <a:off x="7651894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4" name="Shape 164"/>
          <p:cNvSpPr/>
          <p:nvPr/>
        </p:nvSpPr>
        <p:spPr>
          <a:xfrm>
            <a:off x="6923591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65" name="Shape 165"/>
          <p:cNvSpPr/>
          <p:nvPr/>
        </p:nvSpPr>
        <p:spPr>
          <a:xfrm>
            <a:off x="7166359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66" name="Shape 166"/>
          <p:cNvSpPr/>
          <p:nvPr/>
        </p:nvSpPr>
        <p:spPr>
          <a:xfrm>
            <a:off x="7407460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67" name="Shape 167"/>
          <p:cNvSpPr/>
          <p:nvPr/>
        </p:nvSpPr>
        <p:spPr>
          <a:xfrm>
            <a:off x="7892995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8" name="Shape 168"/>
          <p:cNvSpPr/>
          <p:nvPr/>
        </p:nvSpPr>
        <p:spPr>
          <a:xfrm>
            <a:off x="3638524" y="1358722"/>
            <a:ext cx="478016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617"/>
              <a:t>redis</a:t>
            </a:r>
          </a:p>
        </p:txBody>
      </p:sp>
      <p:sp>
        <p:nvSpPr>
          <p:cNvPr id="169" name="Shape 169"/>
          <p:cNvSpPr/>
          <p:nvPr/>
        </p:nvSpPr>
        <p:spPr>
          <a:xfrm>
            <a:off x="8356204" y="1349793"/>
            <a:ext cx="1850508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17"/>
              <a:t>redis-fork (read only)</a:t>
            </a:r>
          </a:p>
        </p:txBody>
      </p:sp>
      <p:sp>
        <p:nvSpPr>
          <p:cNvPr id="170" name="Shape 170"/>
          <p:cNvSpPr/>
          <p:nvPr/>
        </p:nvSpPr>
        <p:spPr>
          <a:xfrm>
            <a:off x="3376177" y="2106534"/>
            <a:ext cx="5768044" cy="1831075"/>
          </a:xfrm>
          <a:prstGeom prst="roundRect">
            <a:avLst>
              <a:gd name="adj" fmla="val 7315"/>
            </a:avLst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1" name="Shape 171"/>
          <p:cNvSpPr/>
          <p:nvPr/>
        </p:nvSpPr>
        <p:spPr>
          <a:xfrm>
            <a:off x="4612840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2" name="Shape 172"/>
          <p:cNvSpPr/>
          <p:nvPr/>
        </p:nvSpPr>
        <p:spPr>
          <a:xfrm>
            <a:off x="4805455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3" name="Shape 173"/>
          <p:cNvSpPr/>
          <p:nvPr/>
        </p:nvSpPr>
        <p:spPr>
          <a:xfrm>
            <a:off x="4998071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4" name="Shape 174"/>
          <p:cNvSpPr/>
          <p:nvPr/>
        </p:nvSpPr>
        <p:spPr>
          <a:xfrm>
            <a:off x="518936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5" name="Shape 175"/>
          <p:cNvSpPr/>
          <p:nvPr/>
        </p:nvSpPr>
        <p:spPr>
          <a:xfrm>
            <a:off x="705064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6" name="Shape 176"/>
          <p:cNvSpPr/>
          <p:nvPr/>
        </p:nvSpPr>
        <p:spPr>
          <a:xfrm>
            <a:off x="7243259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7" name="Shape 177"/>
          <p:cNvSpPr/>
          <p:nvPr/>
        </p:nvSpPr>
        <p:spPr>
          <a:xfrm>
            <a:off x="743587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8" name="Shape 178"/>
          <p:cNvSpPr/>
          <p:nvPr/>
        </p:nvSpPr>
        <p:spPr>
          <a:xfrm>
            <a:off x="7627168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9" name="Shape 179"/>
          <p:cNvSpPr/>
          <p:nvPr/>
        </p:nvSpPr>
        <p:spPr>
          <a:xfrm>
            <a:off x="5317600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0" name="Shape 180"/>
          <p:cNvSpPr/>
          <p:nvPr/>
        </p:nvSpPr>
        <p:spPr>
          <a:xfrm>
            <a:off x="498758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81" name="Shape 181"/>
          <p:cNvSpPr/>
          <p:nvPr/>
        </p:nvSpPr>
        <p:spPr>
          <a:xfrm>
            <a:off x="4656803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2" name="Shape 182"/>
          <p:cNvSpPr/>
          <p:nvPr/>
        </p:nvSpPr>
        <p:spPr>
          <a:xfrm>
            <a:off x="4326405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3" name="Shape 183"/>
          <p:cNvSpPr/>
          <p:nvPr/>
        </p:nvSpPr>
        <p:spPr>
          <a:xfrm>
            <a:off x="664034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84" name="Shape 184"/>
          <p:cNvSpPr/>
          <p:nvPr/>
        </p:nvSpPr>
        <p:spPr>
          <a:xfrm>
            <a:off x="630994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5" name="Shape 185"/>
          <p:cNvSpPr/>
          <p:nvPr/>
        </p:nvSpPr>
        <p:spPr>
          <a:xfrm>
            <a:off x="5979164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86" name="Shape 186"/>
          <p:cNvSpPr/>
          <p:nvPr/>
        </p:nvSpPr>
        <p:spPr>
          <a:xfrm>
            <a:off x="564876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7" name="Shape 187"/>
          <p:cNvSpPr/>
          <p:nvPr/>
        </p:nvSpPr>
        <p:spPr>
          <a:xfrm>
            <a:off x="7962322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8" name="Shape 188"/>
          <p:cNvSpPr/>
          <p:nvPr/>
        </p:nvSpPr>
        <p:spPr>
          <a:xfrm>
            <a:off x="763230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730152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90" name="Shape 190"/>
          <p:cNvSpPr/>
          <p:nvPr/>
        </p:nvSpPr>
        <p:spPr>
          <a:xfrm>
            <a:off x="697112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195" name="Group 195"/>
          <p:cNvGrpSpPr/>
          <p:nvPr/>
        </p:nvGrpSpPr>
        <p:grpSpPr>
          <a:xfrm>
            <a:off x="4444620" y="1747286"/>
            <a:ext cx="854411" cy="688620"/>
            <a:chOff x="0" y="0"/>
            <a:chExt cx="1215160" cy="979369"/>
          </a:xfrm>
        </p:grpSpPr>
        <p:sp>
          <p:nvSpPr>
            <p:cNvPr id="191" name="Shape 191"/>
            <p:cNvSpPr/>
            <p:nvPr/>
          </p:nvSpPr>
          <p:spPr>
            <a:xfrm>
              <a:off x="279400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2" name="Shape 192"/>
            <p:cNvSpPr/>
            <p:nvPr/>
          </p:nvSpPr>
          <p:spPr>
            <a:xfrm>
              <a:off x="-1" y="12700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8800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4" name="Shape 194"/>
            <p:cNvSpPr/>
            <p:nvPr/>
          </p:nvSpPr>
          <p:spPr>
            <a:xfrm>
              <a:off x="851407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196" name="Shape 196"/>
          <p:cNvSpPr/>
          <p:nvPr/>
        </p:nvSpPr>
        <p:spPr>
          <a:xfrm>
            <a:off x="7087808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7" name="Shape 197"/>
          <p:cNvSpPr/>
          <p:nvPr/>
        </p:nvSpPr>
        <p:spPr>
          <a:xfrm>
            <a:off x="6891355" y="174728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8" name="Shape 198"/>
          <p:cNvSpPr/>
          <p:nvPr/>
        </p:nvSpPr>
        <p:spPr>
          <a:xfrm>
            <a:off x="728426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9" name="Shape 199"/>
          <p:cNvSpPr/>
          <p:nvPr/>
        </p:nvSpPr>
        <p:spPr>
          <a:xfrm>
            <a:off x="749000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0" name="Shape 200"/>
          <p:cNvSpPr/>
          <p:nvPr/>
        </p:nvSpPr>
        <p:spPr>
          <a:xfrm>
            <a:off x="4720981" y="2784341"/>
            <a:ext cx="338728" cy="4416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1" name="Shape 201"/>
          <p:cNvSpPr/>
          <p:nvPr/>
        </p:nvSpPr>
        <p:spPr>
          <a:xfrm>
            <a:off x="4962003" y="2803876"/>
            <a:ext cx="1046204" cy="4344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2" name="Shape 202"/>
          <p:cNvSpPr/>
          <p:nvPr/>
        </p:nvSpPr>
        <p:spPr>
          <a:xfrm>
            <a:off x="5119598" y="2786557"/>
            <a:ext cx="1561503" cy="446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3" name="Shape 203"/>
          <p:cNvSpPr/>
          <p:nvPr/>
        </p:nvSpPr>
        <p:spPr>
          <a:xfrm>
            <a:off x="5315862" y="2777358"/>
            <a:ext cx="2100047" cy="47987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4" name="Shape 204"/>
          <p:cNvSpPr/>
          <p:nvPr/>
        </p:nvSpPr>
        <p:spPr>
          <a:xfrm flipH="1">
            <a:off x="5144673" y="2772240"/>
            <a:ext cx="2001467" cy="4296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5" name="Shape 205"/>
          <p:cNvSpPr/>
          <p:nvPr/>
        </p:nvSpPr>
        <p:spPr>
          <a:xfrm flipH="1">
            <a:off x="6147388" y="2782631"/>
            <a:ext cx="1184443" cy="4593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6" name="Shape 206"/>
          <p:cNvSpPr/>
          <p:nvPr/>
        </p:nvSpPr>
        <p:spPr>
          <a:xfrm flipH="1">
            <a:off x="6850229" y="2787377"/>
            <a:ext cx="644150" cy="45519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 flipH="1">
            <a:off x="7468242" y="2769769"/>
            <a:ext cx="298809" cy="510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8" name="Shape 208"/>
          <p:cNvSpPr/>
          <p:nvPr/>
        </p:nvSpPr>
        <p:spPr>
          <a:xfrm>
            <a:off x="3460063" y="3317185"/>
            <a:ext cx="790281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物理内存</a:t>
            </a:r>
          </a:p>
        </p:txBody>
      </p:sp>
      <p:sp>
        <p:nvSpPr>
          <p:cNvPr id="209" name="Shape 209"/>
          <p:cNvSpPr/>
          <p:nvPr/>
        </p:nvSpPr>
        <p:spPr>
          <a:xfrm>
            <a:off x="3661503" y="2473548"/>
            <a:ext cx="431208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页表</a:t>
            </a:r>
          </a:p>
        </p:txBody>
      </p:sp>
      <p:sp>
        <p:nvSpPr>
          <p:cNvPr id="210" name="Shape 210"/>
          <p:cNvSpPr/>
          <p:nvPr/>
        </p:nvSpPr>
        <p:spPr>
          <a:xfrm>
            <a:off x="9280602" y="3605111"/>
            <a:ext cx="650820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OS内核</a:t>
            </a:r>
          </a:p>
        </p:txBody>
      </p:sp>
    </p:spTree>
    <p:extLst>
      <p:ext uri="{BB962C8B-B14F-4D97-AF65-F5344CB8AC3E}">
        <p14:creationId xmlns:p14="http://schemas.microsoft.com/office/powerpoint/2010/main" val="3806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5" grpId="0" animBg="1"/>
      <p:bldP spid="176" grpId="0" animBg="1"/>
      <p:bldP spid="177" grpId="0" animBg="1"/>
      <p:bldP spid="178" grpId="0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265414" y="1347371"/>
            <a:ext cx="243369" cy="343689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5236483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4" name="Shape 214"/>
          <p:cNvSpPr/>
          <p:nvPr/>
        </p:nvSpPr>
        <p:spPr>
          <a:xfrm>
            <a:off x="4508181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15" name="Shape 215"/>
          <p:cNvSpPr/>
          <p:nvPr/>
        </p:nvSpPr>
        <p:spPr>
          <a:xfrm>
            <a:off x="4750948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4992049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17" name="Shape 217"/>
          <p:cNvSpPr/>
          <p:nvPr/>
        </p:nvSpPr>
        <p:spPr>
          <a:xfrm>
            <a:off x="5477584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18" name="Shape 218"/>
          <p:cNvSpPr/>
          <p:nvPr/>
        </p:nvSpPr>
        <p:spPr>
          <a:xfrm>
            <a:off x="6680824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19" name="Shape 219"/>
          <p:cNvSpPr/>
          <p:nvPr/>
        </p:nvSpPr>
        <p:spPr>
          <a:xfrm>
            <a:off x="7651894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0" name="Shape 220"/>
          <p:cNvSpPr/>
          <p:nvPr/>
        </p:nvSpPr>
        <p:spPr>
          <a:xfrm>
            <a:off x="6923591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21" name="Shape 221"/>
          <p:cNvSpPr/>
          <p:nvPr/>
        </p:nvSpPr>
        <p:spPr>
          <a:xfrm>
            <a:off x="7166359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22" name="Shape 222"/>
          <p:cNvSpPr/>
          <p:nvPr/>
        </p:nvSpPr>
        <p:spPr>
          <a:xfrm>
            <a:off x="7407460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23" name="Shape 223"/>
          <p:cNvSpPr/>
          <p:nvPr/>
        </p:nvSpPr>
        <p:spPr>
          <a:xfrm>
            <a:off x="7892995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4" name="Shape 224"/>
          <p:cNvSpPr/>
          <p:nvPr/>
        </p:nvSpPr>
        <p:spPr>
          <a:xfrm>
            <a:off x="3638524" y="1358722"/>
            <a:ext cx="478016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617" dirty="0" err="1"/>
              <a:t>redis</a:t>
            </a:r>
            <a:endParaRPr sz="1617" dirty="0"/>
          </a:p>
        </p:txBody>
      </p:sp>
      <p:sp>
        <p:nvSpPr>
          <p:cNvPr id="225" name="Shape 225"/>
          <p:cNvSpPr/>
          <p:nvPr/>
        </p:nvSpPr>
        <p:spPr>
          <a:xfrm>
            <a:off x="8356204" y="1349793"/>
            <a:ext cx="1850508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17"/>
              <a:t>redis-fork (read only)</a:t>
            </a:r>
          </a:p>
        </p:txBody>
      </p:sp>
      <p:sp>
        <p:nvSpPr>
          <p:cNvPr id="226" name="Shape 226"/>
          <p:cNvSpPr/>
          <p:nvPr/>
        </p:nvSpPr>
        <p:spPr>
          <a:xfrm>
            <a:off x="3376177" y="2106534"/>
            <a:ext cx="5768044" cy="1831075"/>
          </a:xfrm>
          <a:prstGeom prst="roundRect">
            <a:avLst>
              <a:gd name="adj" fmla="val 7315"/>
            </a:avLst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7" name="Shape 227"/>
          <p:cNvSpPr/>
          <p:nvPr/>
        </p:nvSpPr>
        <p:spPr>
          <a:xfrm>
            <a:off x="4612840" y="2481442"/>
            <a:ext cx="193093" cy="272688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endParaRPr sz="1406">
              <a:solidFill>
                <a:srgbClr val="030303"/>
              </a:solidFill>
              <a:latin typeface="Charter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805455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9" name="Shape 229"/>
          <p:cNvSpPr/>
          <p:nvPr/>
        </p:nvSpPr>
        <p:spPr>
          <a:xfrm>
            <a:off x="4998071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0" name="Shape 230"/>
          <p:cNvSpPr/>
          <p:nvPr/>
        </p:nvSpPr>
        <p:spPr>
          <a:xfrm>
            <a:off x="518936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1" name="Shape 231"/>
          <p:cNvSpPr/>
          <p:nvPr/>
        </p:nvSpPr>
        <p:spPr>
          <a:xfrm>
            <a:off x="705064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2" name="Shape 232"/>
          <p:cNvSpPr/>
          <p:nvPr/>
        </p:nvSpPr>
        <p:spPr>
          <a:xfrm>
            <a:off x="7243259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3" name="Shape 233"/>
          <p:cNvSpPr/>
          <p:nvPr/>
        </p:nvSpPr>
        <p:spPr>
          <a:xfrm>
            <a:off x="743587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4" name="Shape 234"/>
          <p:cNvSpPr/>
          <p:nvPr/>
        </p:nvSpPr>
        <p:spPr>
          <a:xfrm>
            <a:off x="7627168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5" name="Shape 235"/>
          <p:cNvSpPr/>
          <p:nvPr/>
        </p:nvSpPr>
        <p:spPr>
          <a:xfrm>
            <a:off x="5317599" y="3294043"/>
            <a:ext cx="333435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6" name="Shape 236"/>
          <p:cNvSpPr/>
          <p:nvPr/>
        </p:nvSpPr>
        <p:spPr>
          <a:xfrm>
            <a:off x="498758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37" name="Shape 237"/>
          <p:cNvSpPr/>
          <p:nvPr/>
        </p:nvSpPr>
        <p:spPr>
          <a:xfrm>
            <a:off x="4656802" y="3294043"/>
            <a:ext cx="333435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4326404" y="3294043"/>
            <a:ext cx="333435" cy="334759"/>
          </a:xfrm>
          <a:prstGeom prst="rect">
            <a:avLst/>
          </a:prstGeom>
          <a:solidFill>
            <a:srgbClr val="FBFF6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239" name="Shape 239"/>
          <p:cNvSpPr/>
          <p:nvPr/>
        </p:nvSpPr>
        <p:spPr>
          <a:xfrm>
            <a:off x="664034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240" name="Shape 240"/>
          <p:cNvSpPr/>
          <p:nvPr/>
        </p:nvSpPr>
        <p:spPr>
          <a:xfrm>
            <a:off x="630994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1" name="Shape 241"/>
          <p:cNvSpPr/>
          <p:nvPr/>
        </p:nvSpPr>
        <p:spPr>
          <a:xfrm>
            <a:off x="5979164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242" name="Shape 242"/>
          <p:cNvSpPr/>
          <p:nvPr/>
        </p:nvSpPr>
        <p:spPr>
          <a:xfrm>
            <a:off x="564876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3" name="Shape 243"/>
          <p:cNvSpPr/>
          <p:nvPr/>
        </p:nvSpPr>
        <p:spPr>
          <a:xfrm>
            <a:off x="7962322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4" name="Shape 244"/>
          <p:cNvSpPr/>
          <p:nvPr/>
        </p:nvSpPr>
        <p:spPr>
          <a:xfrm>
            <a:off x="763230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5" name="Shape 245"/>
          <p:cNvSpPr/>
          <p:nvPr/>
        </p:nvSpPr>
        <p:spPr>
          <a:xfrm>
            <a:off x="730152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697112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251" name="Group 251"/>
          <p:cNvGrpSpPr/>
          <p:nvPr/>
        </p:nvGrpSpPr>
        <p:grpSpPr>
          <a:xfrm>
            <a:off x="4444621" y="1747286"/>
            <a:ext cx="854410" cy="688620"/>
            <a:chOff x="0" y="0"/>
            <a:chExt cx="1215160" cy="979369"/>
          </a:xfrm>
        </p:grpSpPr>
        <p:sp>
          <p:nvSpPr>
            <p:cNvPr id="247" name="Shape 247"/>
            <p:cNvSpPr/>
            <p:nvPr/>
          </p:nvSpPr>
          <p:spPr>
            <a:xfrm>
              <a:off x="279400" y="-1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" y="12699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9" name="Shape 249"/>
            <p:cNvSpPr/>
            <p:nvPr/>
          </p:nvSpPr>
          <p:spPr>
            <a:xfrm>
              <a:off x="558799" y="-1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0" name="Shape 250"/>
            <p:cNvSpPr/>
            <p:nvPr/>
          </p:nvSpPr>
          <p:spPr>
            <a:xfrm>
              <a:off x="851407" y="-1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52" name="Shape 252"/>
          <p:cNvSpPr/>
          <p:nvPr/>
        </p:nvSpPr>
        <p:spPr>
          <a:xfrm>
            <a:off x="7087808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3" name="Shape 253"/>
          <p:cNvSpPr/>
          <p:nvPr/>
        </p:nvSpPr>
        <p:spPr>
          <a:xfrm>
            <a:off x="6891355" y="174728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4" name="Shape 254"/>
          <p:cNvSpPr/>
          <p:nvPr/>
        </p:nvSpPr>
        <p:spPr>
          <a:xfrm>
            <a:off x="728426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5" name="Shape 255"/>
          <p:cNvSpPr/>
          <p:nvPr/>
        </p:nvSpPr>
        <p:spPr>
          <a:xfrm>
            <a:off x="749000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6" name="Shape 256"/>
          <p:cNvSpPr/>
          <p:nvPr/>
        </p:nvSpPr>
        <p:spPr>
          <a:xfrm flipH="1">
            <a:off x="4537273" y="2793271"/>
            <a:ext cx="183709" cy="4178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7" name="Shape 257"/>
          <p:cNvSpPr/>
          <p:nvPr/>
        </p:nvSpPr>
        <p:spPr>
          <a:xfrm>
            <a:off x="4962003" y="2803876"/>
            <a:ext cx="1046204" cy="4344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8" name="Shape 258"/>
          <p:cNvSpPr/>
          <p:nvPr/>
        </p:nvSpPr>
        <p:spPr>
          <a:xfrm>
            <a:off x="5119598" y="2786557"/>
            <a:ext cx="1561504" cy="446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9" name="Shape 259"/>
          <p:cNvSpPr/>
          <p:nvPr/>
        </p:nvSpPr>
        <p:spPr>
          <a:xfrm>
            <a:off x="5315862" y="2777357"/>
            <a:ext cx="2100047" cy="479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0" name="Shape 260"/>
          <p:cNvSpPr/>
          <p:nvPr/>
        </p:nvSpPr>
        <p:spPr>
          <a:xfrm flipH="1">
            <a:off x="5144673" y="2772240"/>
            <a:ext cx="2001467" cy="4296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1" name="Shape 261"/>
          <p:cNvSpPr/>
          <p:nvPr/>
        </p:nvSpPr>
        <p:spPr>
          <a:xfrm flipH="1">
            <a:off x="6147388" y="2782631"/>
            <a:ext cx="1184443" cy="4593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2" name="Shape 262"/>
          <p:cNvSpPr/>
          <p:nvPr/>
        </p:nvSpPr>
        <p:spPr>
          <a:xfrm flipH="1">
            <a:off x="6850230" y="2787377"/>
            <a:ext cx="644150" cy="45519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3" name="Shape 263"/>
          <p:cNvSpPr/>
          <p:nvPr/>
        </p:nvSpPr>
        <p:spPr>
          <a:xfrm flipH="1">
            <a:off x="7468242" y="2769769"/>
            <a:ext cx="298808" cy="510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4" name="Shape 264"/>
          <p:cNvSpPr/>
          <p:nvPr/>
        </p:nvSpPr>
        <p:spPr>
          <a:xfrm>
            <a:off x="3460063" y="3317185"/>
            <a:ext cx="790281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物理内存</a:t>
            </a:r>
          </a:p>
        </p:txBody>
      </p:sp>
      <p:sp>
        <p:nvSpPr>
          <p:cNvPr id="265" name="Shape 265"/>
          <p:cNvSpPr/>
          <p:nvPr/>
        </p:nvSpPr>
        <p:spPr>
          <a:xfrm>
            <a:off x="3661503" y="2473548"/>
            <a:ext cx="431208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页表</a:t>
            </a:r>
          </a:p>
        </p:txBody>
      </p:sp>
      <p:sp>
        <p:nvSpPr>
          <p:cNvPr id="266" name="Shape 266"/>
          <p:cNvSpPr/>
          <p:nvPr/>
        </p:nvSpPr>
        <p:spPr>
          <a:xfrm>
            <a:off x="9280602" y="3605111"/>
            <a:ext cx="650820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OS内核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6AD9E0-5B11-484B-B77B-716915A60BDB}"/>
              </a:ext>
            </a:extLst>
          </p:cNvPr>
          <p:cNvSpPr txBox="1"/>
          <p:nvPr/>
        </p:nvSpPr>
        <p:spPr>
          <a:xfrm>
            <a:off x="3600627" y="4839453"/>
            <a:ext cx="45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Unavailable time ~ copy(</a:t>
            </a:r>
            <a:r>
              <a:rPr lang="zh-CN" altLang="en-US" dirty="0"/>
              <a:t>页表</a:t>
            </a:r>
            <a:r>
              <a:rPr lang="en-US" altLang="zh-CN" dirty="0"/>
              <a:t>) ~ 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7AFFB-0C9E-4DB3-817F-93A3EAD5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1D9A5-7CD2-49A7-8582-D653FEA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Hybrid in-memory system</a:t>
            </a:r>
            <a:r>
              <a:rPr lang="zh-CN" altLang="en-US" dirty="0"/>
              <a:t>： </a:t>
            </a:r>
            <a:r>
              <a:rPr lang="en-US" altLang="zh-CN" dirty="0" err="1"/>
              <a:t>oltp+olap</a:t>
            </a:r>
            <a:endParaRPr lang="en-US" altLang="zh-CN" dirty="0"/>
          </a:p>
          <a:p>
            <a:pPr lvl="1"/>
            <a:r>
              <a:rPr lang="zh-CN" altLang="en-US" dirty="0"/>
              <a:t>内存数据库</a:t>
            </a:r>
            <a:r>
              <a:rPr lang="en-US" altLang="zh-CN" dirty="0"/>
              <a:t>Hyper</a:t>
            </a:r>
            <a:r>
              <a:rPr lang="zh-CN" altLang="en-US" dirty="0"/>
              <a:t>，</a:t>
            </a:r>
            <a:r>
              <a:rPr lang="en-US" altLang="zh-CN" dirty="0"/>
              <a:t>OLTP</a:t>
            </a:r>
            <a:r>
              <a:rPr lang="zh-CN" altLang="en-US" dirty="0"/>
              <a:t> </a:t>
            </a:r>
            <a:r>
              <a:rPr lang="en-US" altLang="zh-CN" dirty="0"/>
              <a:t>fork</a:t>
            </a:r>
            <a:r>
              <a:rPr lang="zh-CN" altLang="en-US" dirty="0"/>
              <a:t>快照数据用于</a:t>
            </a:r>
            <a:r>
              <a:rPr lang="en-US" altLang="zh-CN" dirty="0"/>
              <a:t>OLAP</a:t>
            </a:r>
          </a:p>
          <a:p>
            <a:pPr lvl="1"/>
            <a:r>
              <a:rPr lang="en-US" altLang="zh-CN" dirty="0"/>
              <a:t>SAP HANA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或者用于复杂查询</a:t>
            </a:r>
            <a:endParaRPr lang="en-US" altLang="zh-CN" dirty="0"/>
          </a:p>
          <a:p>
            <a:pPr lvl="1"/>
            <a:r>
              <a:rPr lang="en-US" altLang="zh-CN" dirty="0"/>
              <a:t>join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1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9E8CE-BC25-4606-981D-297F3E8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2823-E37F-41CC-9C15-7C2D68C2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73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naïve snapshot</a:t>
            </a:r>
            <a:r>
              <a:rPr lang="zh-CN" altLang="en-US" dirty="0"/>
              <a:t>，</a:t>
            </a:r>
            <a:r>
              <a:rPr lang="en-US" altLang="zh-CN" dirty="0"/>
              <a:t>fork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尽可能快的生成（只读）快照，并且读写不能破坏快照数据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Reading</a:t>
            </a:r>
            <a:r>
              <a:rPr lang="en-US" altLang="zh-CN" dirty="0"/>
              <a:t>. </a:t>
            </a:r>
            <a:r>
              <a:rPr lang="zh-CN" altLang="en-US" dirty="0"/>
              <a:t>任何时刻都能读取到最新的数据项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Updating</a:t>
            </a:r>
            <a:r>
              <a:rPr lang="en-US" altLang="zh-CN" dirty="0"/>
              <a:t>. </a:t>
            </a:r>
            <a:r>
              <a:rPr lang="zh-CN" altLang="en-US" dirty="0"/>
              <a:t>需要备份的快照数据，不能在没持久化之前，就被前台的写操作所覆盖了。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Consistency</a:t>
            </a:r>
            <a:r>
              <a:rPr lang="en-US" altLang="zh-CN" dirty="0"/>
              <a:t>. It should materialize a </a:t>
            </a:r>
            <a:r>
              <a:rPr lang="en-US" altLang="zh-CN" dirty="0">
                <a:solidFill>
                  <a:srgbClr val="FF0000"/>
                </a:solidFill>
              </a:rPr>
              <a:t>full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consistent</a:t>
            </a:r>
            <a:r>
              <a:rPr lang="en-US" altLang="zh-CN" dirty="0"/>
              <a:t> snapshot of the whole application data state. Fuzzy-like checkpointing algorithms are not considered here, because the checkpoint is not in the consistent state, which will cause additional overhead when recovering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81352-4348-4DC5-BDA5-6366AC85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69" y="2281116"/>
            <a:ext cx="8032031" cy="26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499D-1087-4B6E-9EF3-1D2084C6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BB85-EB8F-4C99-A74F-92B88119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快速快照</a:t>
            </a:r>
          </a:p>
          <a:p>
            <a:r>
              <a:rPr lang="zh-CN" altLang="en-US" dirty="0"/>
              <a:t>低延时</a:t>
            </a:r>
            <a:endParaRPr lang="en-US" altLang="zh-CN" dirty="0"/>
          </a:p>
          <a:p>
            <a:r>
              <a:rPr lang="zh-CN" altLang="en-US" dirty="0"/>
              <a:t>高吞吐</a:t>
            </a:r>
            <a:endParaRPr lang="en-US" altLang="zh-CN" dirty="0"/>
          </a:p>
          <a:p>
            <a:r>
              <a:rPr lang="zh-CN" altLang="en-US" dirty="0"/>
              <a:t>内存少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82EEB-16C6-433E-A78B-FA8051F8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61" y="1504075"/>
            <a:ext cx="8275258" cy="46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1D5-B415-46C0-8EFA-3B022AB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B33BB-D0C9-4217-9C8D-ECFB80B2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个经典算法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Hourglass</a:t>
            </a:r>
            <a:r>
              <a:rPr lang="zh-CN" altLang="en-US" dirty="0"/>
              <a:t>和</a:t>
            </a:r>
            <a:r>
              <a:rPr lang="en-US" altLang="zh-CN" dirty="0"/>
              <a:t>piggyback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一致性讨论和评审意见</a:t>
            </a:r>
          </a:p>
        </p:txBody>
      </p:sp>
    </p:spTree>
    <p:extLst>
      <p:ext uri="{BB962C8B-B14F-4D97-AF65-F5344CB8AC3E}">
        <p14:creationId xmlns:p14="http://schemas.microsoft.com/office/powerpoint/2010/main" val="21750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Snapshot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6172200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90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590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>
            <a:off x="2590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1"/>
          <p:cNvCxnSpPr>
            <a:cxnSpLocks noChangeShapeType="1"/>
          </p:cNvCxnSpPr>
          <p:nvPr/>
        </p:nvCxnSpPr>
        <p:spPr bwMode="auto">
          <a:xfrm>
            <a:off x="2590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2"/>
          <p:cNvCxnSpPr>
            <a:cxnSpLocks noChangeShapeType="1"/>
          </p:cNvCxnSpPr>
          <p:nvPr/>
        </p:nvCxnSpPr>
        <p:spPr bwMode="auto">
          <a:xfrm>
            <a:off x="2590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046372" y="5867401"/>
            <a:ext cx="960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4800" baseline="-25000" dirty="0"/>
              <a:t>Data</a:t>
            </a:r>
            <a:endParaRPr lang="en-US" sz="4800" baseline="-25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17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617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6"/>
          <p:cNvCxnSpPr>
            <a:cxnSpLocks noChangeShapeType="1"/>
          </p:cNvCxnSpPr>
          <p:nvPr/>
        </p:nvCxnSpPr>
        <p:spPr bwMode="auto">
          <a:xfrm>
            <a:off x="617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/>
          <p:cNvCxnSpPr>
            <a:cxnSpLocks noChangeShapeType="1"/>
          </p:cNvCxnSpPr>
          <p:nvPr/>
        </p:nvCxnSpPr>
        <p:spPr bwMode="auto">
          <a:xfrm>
            <a:off x="617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8"/>
          <p:cNvCxnSpPr>
            <a:cxnSpLocks noChangeShapeType="1"/>
          </p:cNvCxnSpPr>
          <p:nvPr/>
        </p:nvCxnSpPr>
        <p:spPr bwMode="auto">
          <a:xfrm>
            <a:off x="617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6036264" y="5867401"/>
            <a:ext cx="21435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4800" dirty="0" err="1"/>
              <a:t>Data</a:t>
            </a:r>
            <a:r>
              <a:rPr lang="en-US" sz="4800" baseline="-25000" dirty="0" err="1"/>
              <a:t>copy</a:t>
            </a:r>
            <a:endParaRPr lang="en-US" sz="4800" baseline="-2500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495800" y="3581400"/>
            <a:ext cx="1524000" cy="7620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Beginning of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100364"/>
      </p:ext>
    </p:extLst>
  </p:cSld>
  <p:clrMapOvr>
    <a:masterClrMapping/>
  </p:clrMapOvr>
  <p:transition advTm="155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Snapshot: Latency</a:t>
            </a:r>
          </a:p>
        </p:txBody>
      </p:sp>
      <p:sp>
        <p:nvSpPr>
          <p:cNvPr id="5" name="TextBox 705"/>
          <p:cNvSpPr txBox="1">
            <a:spLocks noChangeArrowheads="1"/>
          </p:cNvSpPr>
          <p:nvPr/>
        </p:nvSpPr>
        <p:spPr bwMode="auto">
          <a:xfrm>
            <a:off x="4724401" y="4876800"/>
            <a:ext cx="32210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sz="2200" b="1" dirty="0"/>
              <a:t>Expected Latency Profile</a:t>
            </a:r>
            <a:endParaRPr lang="en-US" sz="2200" dirty="0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43200" y="2133600"/>
            <a:ext cx="6400800" cy="2362200"/>
            <a:chOff x="304800" y="2209800"/>
            <a:chExt cx="8534400" cy="2438400"/>
          </a:xfrm>
        </p:grpSpPr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4800" y="2209800"/>
              <a:ext cx="2590800" cy="2438400"/>
              <a:chOff x="304800" y="1600200"/>
              <a:chExt cx="2590800" cy="2438400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304800" y="4038600"/>
                <a:ext cx="2362200" cy="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4000" y="2743200"/>
                <a:ext cx="2438400" cy="1524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Connector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676400" y="2819400"/>
                <a:ext cx="2362200" cy="762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895600" y="2209800"/>
              <a:ext cx="2590800" cy="2438400"/>
              <a:chOff x="304800" y="1600200"/>
              <a:chExt cx="2590800" cy="2438400"/>
            </a:xfrm>
          </p:grpSpPr>
          <p:cxnSp>
            <p:nvCxnSpPr>
              <p:cNvPr id="14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304800" y="4038600"/>
                <a:ext cx="2362200" cy="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Connector 1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4000" y="2743200"/>
                <a:ext cx="2438400" cy="1524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1676400" y="2819400"/>
                <a:ext cx="2362200" cy="762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5486400" y="2209800"/>
              <a:ext cx="2590800" cy="2438400"/>
              <a:chOff x="304800" y="1600200"/>
              <a:chExt cx="2590800" cy="2438400"/>
            </a:xfrm>
          </p:grpSpPr>
          <p:cxnSp>
            <p:nvCxnSpPr>
              <p:cNvPr id="11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304800" y="4038600"/>
                <a:ext cx="2362200" cy="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Straight Connector 1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4000" y="2743200"/>
                <a:ext cx="2438400" cy="1524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Connector 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676400" y="2819400"/>
                <a:ext cx="2362200" cy="76200"/>
              </a:xfrm>
              <a:prstGeom prst="line">
                <a:avLst/>
              </a:prstGeom>
              <a:noFill/>
              <a:ln w="3492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" name="Straight Connector 22"/>
            <p:cNvCxnSpPr>
              <a:cxnSpLocks noChangeShapeType="1"/>
            </p:cNvCxnSpPr>
            <p:nvPr/>
          </p:nvCxnSpPr>
          <p:spPr bwMode="auto">
            <a:xfrm>
              <a:off x="8077200" y="4648200"/>
              <a:ext cx="762000" cy="0"/>
            </a:xfrm>
            <a:prstGeom prst="line">
              <a:avLst/>
            </a:prstGeom>
            <a:noFill/>
            <a:ln w="349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AF8FF-9BB1-4AC3-BC92-E08CE0C1F86C}"/>
              </a:ext>
            </a:extLst>
          </p:cNvPr>
          <p:cNvSpPr txBox="1"/>
          <p:nvPr/>
        </p:nvSpPr>
        <p:spPr>
          <a:xfrm>
            <a:off x="3629025" y="5688011"/>
            <a:ext cx="609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Unavailable time ~ copy(n) ~ O(n)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1086821"/>
      </p:ext>
    </p:extLst>
  </p:cSld>
  <p:clrMapOvr>
    <a:masterClrMapping/>
  </p:clrMapOvr>
  <p:transition advTm="168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Update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90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590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>
            <a:off x="2590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1"/>
          <p:cNvCxnSpPr>
            <a:cxnSpLocks noChangeShapeType="1"/>
          </p:cNvCxnSpPr>
          <p:nvPr/>
        </p:nvCxnSpPr>
        <p:spPr bwMode="auto">
          <a:xfrm>
            <a:off x="2590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2"/>
          <p:cNvCxnSpPr>
            <a:cxnSpLocks noChangeShapeType="1"/>
          </p:cNvCxnSpPr>
          <p:nvPr/>
        </p:nvCxnSpPr>
        <p:spPr bwMode="auto">
          <a:xfrm>
            <a:off x="2590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040761" y="5867401"/>
            <a:ext cx="9717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5206814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6"/>
          <p:cNvCxnSpPr>
            <a:cxnSpLocks noChangeShapeType="1"/>
          </p:cNvCxnSpPr>
          <p:nvPr/>
        </p:nvCxnSpPr>
        <p:spPr bwMode="auto">
          <a:xfrm>
            <a:off x="5206814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/>
          <p:cNvCxnSpPr>
            <a:cxnSpLocks noChangeShapeType="1"/>
          </p:cNvCxnSpPr>
          <p:nvPr/>
        </p:nvCxnSpPr>
        <p:spPr bwMode="auto">
          <a:xfrm>
            <a:off x="5206814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8"/>
          <p:cNvCxnSpPr>
            <a:cxnSpLocks noChangeShapeType="1"/>
          </p:cNvCxnSpPr>
          <p:nvPr/>
        </p:nvCxnSpPr>
        <p:spPr bwMode="auto">
          <a:xfrm>
            <a:off x="5206814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029201" y="5867401"/>
            <a:ext cx="22268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 err="1"/>
              <a:t>AS</a:t>
            </a:r>
            <a:r>
              <a:rPr lang="en-US" sz="4800" baseline="-25000" dirty="0" err="1"/>
              <a:t>shadow</a:t>
            </a:r>
            <a:endParaRPr lang="en-US" sz="4800" baseline="-250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Beginning of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8327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1"/>
          <p:cNvCxnSpPr>
            <a:cxnSpLocks noChangeShapeType="1"/>
          </p:cNvCxnSpPr>
          <p:nvPr/>
        </p:nvCxnSpPr>
        <p:spPr bwMode="auto">
          <a:xfrm>
            <a:off x="78327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2"/>
          <p:cNvCxnSpPr>
            <a:cxnSpLocks noChangeShapeType="1"/>
          </p:cNvCxnSpPr>
          <p:nvPr/>
        </p:nvCxnSpPr>
        <p:spPr bwMode="auto">
          <a:xfrm>
            <a:off x="78327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78327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4"/>
          <p:cNvCxnSpPr>
            <a:cxnSpLocks noChangeShapeType="1"/>
          </p:cNvCxnSpPr>
          <p:nvPr/>
        </p:nvCxnSpPr>
        <p:spPr bwMode="auto">
          <a:xfrm>
            <a:off x="78327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7670473" y="5875339"/>
            <a:ext cx="13484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dirty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1377455137"/>
      </p:ext>
    </p:extLst>
  </p:cSld>
  <p:clrMapOvr>
    <a:masterClrMapping/>
  </p:clrMapOvr>
  <p:transition advTm="934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1D5-B415-46C0-8EFA-3B022AB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B33BB-D0C9-4217-9C8D-ECFB80B2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个经典算法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Hourglass</a:t>
            </a:r>
            <a:r>
              <a:rPr lang="zh-CN" altLang="en-US" dirty="0"/>
              <a:t>和</a:t>
            </a:r>
            <a:r>
              <a:rPr lang="en-US" altLang="zh-CN" dirty="0"/>
              <a:t>piggyback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一致性讨论和评审意见</a:t>
            </a:r>
          </a:p>
        </p:txBody>
      </p:sp>
    </p:spTree>
    <p:extLst>
      <p:ext uri="{BB962C8B-B14F-4D97-AF65-F5344CB8AC3E}">
        <p14:creationId xmlns:p14="http://schemas.microsoft.com/office/powerpoint/2010/main" val="368455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Update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90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590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>
            <a:off x="2590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1"/>
          <p:cNvCxnSpPr>
            <a:cxnSpLocks noChangeShapeType="1"/>
          </p:cNvCxnSpPr>
          <p:nvPr/>
        </p:nvCxnSpPr>
        <p:spPr bwMode="auto">
          <a:xfrm>
            <a:off x="2590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2"/>
          <p:cNvCxnSpPr>
            <a:cxnSpLocks noChangeShapeType="1"/>
          </p:cNvCxnSpPr>
          <p:nvPr/>
        </p:nvCxnSpPr>
        <p:spPr bwMode="auto">
          <a:xfrm>
            <a:off x="2590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040761" y="5867401"/>
            <a:ext cx="9717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5206814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6"/>
          <p:cNvCxnSpPr>
            <a:cxnSpLocks noChangeShapeType="1"/>
          </p:cNvCxnSpPr>
          <p:nvPr/>
        </p:nvCxnSpPr>
        <p:spPr bwMode="auto">
          <a:xfrm>
            <a:off x="5206814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/>
          <p:cNvCxnSpPr>
            <a:cxnSpLocks noChangeShapeType="1"/>
          </p:cNvCxnSpPr>
          <p:nvPr/>
        </p:nvCxnSpPr>
        <p:spPr bwMode="auto">
          <a:xfrm>
            <a:off x="5206814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8"/>
          <p:cNvCxnSpPr>
            <a:cxnSpLocks noChangeShapeType="1"/>
          </p:cNvCxnSpPr>
          <p:nvPr/>
        </p:nvCxnSpPr>
        <p:spPr bwMode="auto">
          <a:xfrm>
            <a:off x="5206814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029201" y="5867401"/>
            <a:ext cx="22268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 err="1"/>
              <a:t>AS</a:t>
            </a:r>
            <a:r>
              <a:rPr lang="en-US" sz="4800" baseline="-25000" dirty="0" err="1"/>
              <a:t>shadow</a:t>
            </a:r>
            <a:endParaRPr lang="en-US" sz="4800" baseline="-250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Updates during first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8327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1"/>
          <p:cNvCxnSpPr>
            <a:cxnSpLocks noChangeShapeType="1"/>
          </p:cNvCxnSpPr>
          <p:nvPr/>
        </p:nvCxnSpPr>
        <p:spPr bwMode="auto">
          <a:xfrm>
            <a:off x="78327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2"/>
          <p:cNvCxnSpPr>
            <a:cxnSpLocks noChangeShapeType="1"/>
          </p:cNvCxnSpPr>
          <p:nvPr/>
        </p:nvCxnSpPr>
        <p:spPr bwMode="auto">
          <a:xfrm>
            <a:off x="78327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78327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4"/>
          <p:cNvCxnSpPr>
            <a:cxnSpLocks noChangeShapeType="1"/>
          </p:cNvCxnSpPr>
          <p:nvPr/>
        </p:nvCxnSpPr>
        <p:spPr bwMode="auto">
          <a:xfrm>
            <a:off x="78327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7670473" y="5875339"/>
            <a:ext cx="13484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dirty</a:t>
            </a:r>
            <a:endParaRPr lang="en-US" sz="4800" baseline="-250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834312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42</a:t>
            </a:r>
            <a:endParaRPr lang="en-US" sz="4800" baseline="-250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34313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240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43</a:t>
            </a:r>
            <a:endParaRPr lang="en-US" sz="4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4419601"/>
            <a:ext cx="1402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Old 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200" y="2286001"/>
            <a:ext cx="1402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Old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910150"/>
      </p:ext>
    </p:extLst>
  </p:cSld>
  <p:clrMapOvr>
    <a:masterClrMapping/>
  </p:clrMapOvr>
  <p:transition advTm="237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1651 3.33333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2.22222E-6 L 0.16354 0.00139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7" grpId="1"/>
      <p:bldP spid="29" grpId="0" animBg="1"/>
      <p:bldP spid="30" grpId="0"/>
      <p:bldP spid="30" grpId="1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Update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90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590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>
            <a:off x="2590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1"/>
          <p:cNvCxnSpPr>
            <a:cxnSpLocks noChangeShapeType="1"/>
          </p:cNvCxnSpPr>
          <p:nvPr/>
        </p:nvCxnSpPr>
        <p:spPr bwMode="auto">
          <a:xfrm>
            <a:off x="2590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2"/>
          <p:cNvCxnSpPr>
            <a:cxnSpLocks noChangeShapeType="1"/>
          </p:cNvCxnSpPr>
          <p:nvPr/>
        </p:nvCxnSpPr>
        <p:spPr bwMode="auto">
          <a:xfrm>
            <a:off x="2590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040761" y="5867401"/>
            <a:ext cx="9717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06814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5206814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6"/>
          <p:cNvCxnSpPr>
            <a:cxnSpLocks noChangeShapeType="1"/>
          </p:cNvCxnSpPr>
          <p:nvPr/>
        </p:nvCxnSpPr>
        <p:spPr bwMode="auto">
          <a:xfrm>
            <a:off x="5206814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/>
          <p:cNvCxnSpPr>
            <a:cxnSpLocks noChangeShapeType="1"/>
          </p:cNvCxnSpPr>
          <p:nvPr/>
        </p:nvCxnSpPr>
        <p:spPr bwMode="auto">
          <a:xfrm>
            <a:off x="5206814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8"/>
          <p:cNvCxnSpPr>
            <a:cxnSpLocks noChangeShapeType="1"/>
          </p:cNvCxnSpPr>
          <p:nvPr/>
        </p:nvCxnSpPr>
        <p:spPr bwMode="auto">
          <a:xfrm>
            <a:off x="5206814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029201" y="5867401"/>
            <a:ext cx="22268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 err="1"/>
              <a:t>AS</a:t>
            </a:r>
            <a:r>
              <a:rPr lang="en-US" sz="4800" baseline="-25000" dirty="0" err="1"/>
              <a:t>shadow</a:t>
            </a:r>
            <a:endParaRPr lang="en-US" sz="4800" baseline="-250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End of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8327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1"/>
          <p:cNvCxnSpPr>
            <a:cxnSpLocks noChangeShapeType="1"/>
          </p:cNvCxnSpPr>
          <p:nvPr/>
        </p:nvCxnSpPr>
        <p:spPr bwMode="auto">
          <a:xfrm>
            <a:off x="78327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2"/>
          <p:cNvCxnSpPr>
            <a:cxnSpLocks noChangeShapeType="1"/>
          </p:cNvCxnSpPr>
          <p:nvPr/>
        </p:nvCxnSpPr>
        <p:spPr bwMode="auto">
          <a:xfrm>
            <a:off x="78327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3"/>
          <p:cNvCxnSpPr>
            <a:cxnSpLocks noChangeShapeType="1"/>
          </p:cNvCxnSpPr>
          <p:nvPr/>
        </p:nvCxnSpPr>
        <p:spPr bwMode="auto">
          <a:xfrm>
            <a:off x="78327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4"/>
          <p:cNvCxnSpPr>
            <a:cxnSpLocks noChangeShapeType="1"/>
          </p:cNvCxnSpPr>
          <p:nvPr/>
        </p:nvCxnSpPr>
        <p:spPr bwMode="auto">
          <a:xfrm>
            <a:off x="78327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7670473" y="5875339"/>
            <a:ext cx="13484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dirty</a:t>
            </a:r>
            <a:endParaRPr lang="en-US" sz="4800" baseline="-250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834312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099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42</a:t>
            </a:r>
            <a:endParaRPr lang="en-US" sz="4800" baseline="-250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34313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099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43</a:t>
            </a:r>
            <a:endParaRPr lang="en-US" sz="4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4419601"/>
            <a:ext cx="1402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Old 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200" y="2286001"/>
            <a:ext cx="1402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Old Value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9BACD31-3EC8-45AF-857F-7F6FC0B6E568}"/>
              </a:ext>
            </a:extLst>
          </p:cNvPr>
          <p:cNvSpPr txBox="1"/>
          <p:nvPr/>
        </p:nvSpPr>
        <p:spPr>
          <a:xfrm>
            <a:off x="9149541" y="4512426"/>
            <a:ext cx="304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PrepareforCheckpoint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Copy-dirty</a:t>
            </a:r>
            <a:r>
              <a:rPr lang="zh-CN" altLang="en-US" dirty="0"/>
              <a:t>（）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983102"/>
      </p:ext>
    </p:extLst>
  </p:cSld>
  <p:clrMapOvr>
    <a:masterClrMapping/>
  </p:clrMapOvr>
  <p:transition advTm="5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92F18-A831-4E99-A57A-1C988CE8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COU/COW 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66887-359C-4B2C-80A8-D77A3ABC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磁盘快照（</a:t>
            </a:r>
            <a:r>
              <a:rPr lang="en-US" altLang="zh-CN" dirty="0"/>
              <a:t> Windows</a:t>
            </a:r>
            <a:r>
              <a:rPr lang="zh-CN" altLang="en-US" dirty="0"/>
              <a:t>的还原精灵软件， </a:t>
            </a:r>
            <a:r>
              <a:rPr lang="en-US" altLang="zh-CN" dirty="0" err="1"/>
              <a:t>vmware</a:t>
            </a:r>
            <a:r>
              <a:rPr lang="zh-CN" altLang="en-US" dirty="0"/>
              <a:t>快照）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32F94-7F25-48EA-B2BF-93EEC2FA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48" y="3193358"/>
            <a:ext cx="7922903" cy="33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A9FF-2305-4037-811E-0D648249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Vldb</a:t>
            </a:r>
            <a:r>
              <a:rPr lang="en-US" altLang="zh-CN" dirty="0"/>
              <a:t> 2009</a:t>
            </a:r>
            <a:r>
              <a:rPr lang="zh-CN" altLang="en-US" dirty="0"/>
              <a:t>：</a:t>
            </a:r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CB0B4-E70E-4DAA-BE1C-14ECCD87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NS</a:t>
            </a:r>
            <a:r>
              <a:rPr lang="zh-CN" altLang="en-US" dirty="0"/>
              <a:t>和</a:t>
            </a:r>
            <a:r>
              <a:rPr lang="en-US" altLang="zh-CN" dirty="0"/>
              <a:t>COU</a:t>
            </a:r>
            <a:r>
              <a:rPr lang="zh-CN" altLang="en-US" dirty="0"/>
              <a:t>都具有实用性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NS</a:t>
            </a:r>
            <a:r>
              <a:rPr lang="zh-CN" altLang="en-US" dirty="0"/>
              <a:t>适合</a:t>
            </a:r>
            <a:r>
              <a:rPr lang="en-US" altLang="zh-CN" dirty="0"/>
              <a:t>high workload</a:t>
            </a:r>
            <a:r>
              <a:rPr lang="zh-CN" altLang="en-US" dirty="0"/>
              <a:t>，但会导致阻塞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COU</a:t>
            </a:r>
            <a:r>
              <a:rPr lang="zh-CN" altLang="en-US" dirty="0"/>
              <a:t>不适合</a:t>
            </a:r>
            <a:r>
              <a:rPr lang="en-US" altLang="zh-CN" dirty="0"/>
              <a:t>high workload</a:t>
            </a:r>
            <a:r>
              <a:rPr lang="zh-CN" altLang="en-US" dirty="0"/>
              <a:t>，尤其是</a:t>
            </a:r>
            <a:r>
              <a:rPr lang="en-US" altLang="zh-CN" dirty="0"/>
              <a:t>update intensive</a:t>
            </a:r>
            <a:r>
              <a:rPr lang="zh-CN" altLang="en-US" dirty="0"/>
              <a:t>的场景。前台的写操作必须和后台的备份线程，互斥</a:t>
            </a:r>
          </a:p>
        </p:txBody>
      </p:sp>
    </p:spTree>
    <p:extLst>
      <p:ext uri="{BB962C8B-B14F-4D97-AF65-F5344CB8AC3E}">
        <p14:creationId xmlns:p14="http://schemas.microsoft.com/office/powerpoint/2010/main" val="35618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Rectangle 43"/>
          <p:cNvSpPr>
            <a:spLocks noChangeArrowheads="1"/>
          </p:cNvSpPr>
          <p:nvPr/>
        </p:nvSpPr>
        <p:spPr bwMode="auto">
          <a:xfrm>
            <a:off x="8305800" y="2133600"/>
            <a:ext cx="990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Wait-Free Zigzag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0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4" name="TextBox 13"/>
          <p:cNvSpPr txBox="1">
            <a:spLocks noChangeArrowheads="1"/>
          </p:cNvSpPr>
          <p:nvPr/>
        </p:nvSpPr>
        <p:spPr bwMode="auto">
          <a:xfrm>
            <a:off x="27098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0</a:t>
            </a: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6" name="Straight Connector 15"/>
          <p:cNvCxnSpPr>
            <a:cxnSpLocks noChangeShapeType="1"/>
          </p:cNvCxnSpPr>
          <p:nvPr/>
        </p:nvCxnSpPr>
        <p:spPr bwMode="auto">
          <a:xfrm>
            <a:off x="4495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Connector 16"/>
          <p:cNvCxnSpPr>
            <a:cxnSpLocks noChangeShapeType="1"/>
          </p:cNvCxnSpPr>
          <p:nvPr/>
        </p:nvCxnSpPr>
        <p:spPr bwMode="auto">
          <a:xfrm>
            <a:off x="4495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Connector 17"/>
          <p:cNvCxnSpPr>
            <a:cxnSpLocks noChangeShapeType="1"/>
          </p:cNvCxnSpPr>
          <p:nvPr/>
        </p:nvCxnSpPr>
        <p:spPr bwMode="auto">
          <a:xfrm>
            <a:off x="4495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Straight Connector 18"/>
          <p:cNvCxnSpPr>
            <a:cxnSpLocks noChangeShapeType="1"/>
          </p:cNvCxnSpPr>
          <p:nvPr/>
        </p:nvCxnSpPr>
        <p:spPr bwMode="auto">
          <a:xfrm>
            <a:off x="4495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8434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1</a:t>
            </a:r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6781800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2" name="Straight Connector 21"/>
          <p:cNvCxnSpPr>
            <a:cxnSpLocks noChangeShapeType="1"/>
          </p:cNvCxnSpPr>
          <p:nvPr/>
        </p:nvCxnSpPr>
        <p:spPr bwMode="auto">
          <a:xfrm>
            <a:off x="6781800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Straight Connector 22"/>
          <p:cNvCxnSpPr>
            <a:cxnSpLocks noChangeShapeType="1"/>
          </p:cNvCxnSpPr>
          <p:nvPr/>
        </p:nvCxnSpPr>
        <p:spPr bwMode="auto">
          <a:xfrm>
            <a:off x="6781800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Straight Connector 23"/>
          <p:cNvCxnSpPr>
            <a:cxnSpLocks noChangeShapeType="1"/>
          </p:cNvCxnSpPr>
          <p:nvPr/>
        </p:nvCxnSpPr>
        <p:spPr bwMode="auto">
          <a:xfrm>
            <a:off x="6781800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Straight Connector 24"/>
          <p:cNvCxnSpPr>
            <a:cxnSpLocks noChangeShapeType="1"/>
          </p:cNvCxnSpPr>
          <p:nvPr/>
        </p:nvCxnSpPr>
        <p:spPr bwMode="auto">
          <a:xfrm>
            <a:off x="6781800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TextBox 33"/>
          <p:cNvSpPr txBox="1">
            <a:spLocks noChangeArrowheads="1"/>
          </p:cNvSpPr>
          <p:nvPr/>
        </p:nvSpPr>
        <p:spPr bwMode="auto">
          <a:xfrm>
            <a:off x="6723063" y="5875338"/>
            <a:ext cx="1141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MR</a:t>
            </a:r>
            <a:endParaRPr lang="en-US" sz="4800" baseline="-25000"/>
          </a:p>
        </p:txBody>
      </p:sp>
      <p:sp>
        <p:nvSpPr>
          <p:cNvPr id="36887" name="Rectangle 34"/>
          <p:cNvSpPr>
            <a:spLocks noChangeArrowheads="1"/>
          </p:cNvSpPr>
          <p:nvPr/>
        </p:nvSpPr>
        <p:spPr bwMode="auto">
          <a:xfrm>
            <a:off x="82899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8" name="Straight Connector 35"/>
          <p:cNvCxnSpPr>
            <a:cxnSpLocks noChangeShapeType="1"/>
          </p:cNvCxnSpPr>
          <p:nvPr/>
        </p:nvCxnSpPr>
        <p:spPr bwMode="auto">
          <a:xfrm>
            <a:off x="82899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Straight Connector 36"/>
          <p:cNvCxnSpPr>
            <a:cxnSpLocks noChangeShapeType="1"/>
          </p:cNvCxnSpPr>
          <p:nvPr/>
        </p:nvCxnSpPr>
        <p:spPr bwMode="auto">
          <a:xfrm>
            <a:off x="82899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Connector 37"/>
          <p:cNvCxnSpPr>
            <a:cxnSpLocks noChangeShapeType="1"/>
          </p:cNvCxnSpPr>
          <p:nvPr/>
        </p:nvCxnSpPr>
        <p:spPr bwMode="auto">
          <a:xfrm>
            <a:off x="82899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Straight Connector 38"/>
          <p:cNvCxnSpPr>
            <a:cxnSpLocks noChangeShapeType="1"/>
          </p:cNvCxnSpPr>
          <p:nvPr/>
        </p:nvCxnSpPr>
        <p:spPr bwMode="auto">
          <a:xfrm>
            <a:off x="82899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TextBox 39"/>
          <p:cNvSpPr txBox="1">
            <a:spLocks noChangeArrowheads="1"/>
          </p:cNvSpPr>
          <p:nvPr/>
        </p:nvSpPr>
        <p:spPr bwMode="auto">
          <a:xfrm>
            <a:off x="8145463" y="5875338"/>
            <a:ext cx="131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MW</a:t>
            </a:r>
            <a:endParaRPr lang="en-US" sz="4800" baseline="-2500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Initialization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6022" y="76200"/>
            <a:ext cx="14209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322801"/>
      </p:ext>
    </p:extLst>
  </p:cSld>
  <p:clrMapOvr>
    <a:masterClrMapping/>
  </p:clrMapOvr>
  <p:transition advTm="1082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818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1" name="Rectangle 4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43"/>
          <p:cNvSpPr>
            <a:spLocks noChangeArrowheads="1"/>
          </p:cNvSpPr>
          <p:nvPr/>
        </p:nvSpPr>
        <p:spPr bwMode="auto">
          <a:xfrm>
            <a:off x="8305800" y="2133600"/>
            <a:ext cx="990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Wait-Free Zigzag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895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27098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0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1" name="Straight Connector 15"/>
          <p:cNvCxnSpPr>
            <a:cxnSpLocks noChangeShapeType="1"/>
          </p:cNvCxnSpPr>
          <p:nvPr/>
        </p:nvCxnSpPr>
        <p:spPr bwMode="auto">
          <a:xfrm>
            <a:off x="4495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16"/>
          <p:cNvCxnSpPr>
            <a:cxnSpLocks noChangeShapeType="1"/>
          </p:cNvCxnSpPr>
          <p:nvPr/>
        </p:nvCxnSpPr>
        <p:spPr bwMode="auto">
          <a:xfrm>
            <a:off x="4495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17"/>
          <p:cNvCxnSpPr>
            <a:cxnSpLocks noChangeShapeType="1"/>
          </p:cNvCxnSpPr>
          <p:nvPr/>
        </p:nvCxnSpPr>
        <p:spPr bwMode="auto">
          <a:xfrm>
            <a:off x="4495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Connector 18"/>
          <p:cNvCxnSpPr>
            <a:cxnSpLocks noChangeShapeType="1"/>
          </p:cNvCxnSpPr>
          <p:nvPr/>
        </p:nvCxnSpPr>
        <p:spPr bwMode="auto">
          <a:xfrm>
            <a:off x="4495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48434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1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6781800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7" name="Straight Connector 21"/>
          <p:cNvCxnSpPr>
            <a:cxnSpLocks noChangeShapeType="1"/>
          </p:cNvCxnSpPr>
          <p:nvPr/>
        </p:nvCxnSpPr>
        <p:spPr bwMode="auto">
          <a:xfrm>
            <a:off x="6781800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22"/>
          <p:cNvCxnSpPr>
            <a:cxnSpLocks noChangeShapeType="1"/>
          </p:cNvCxnSpPr>
          <p:nvPr/>
        </p:nvCxnSpPr>
        <p:spPr bwMode="auto">
          <a:xfrm>
            <a:off x="6781800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23"/>
          <p:cNvCxnSpPr>
            <a:cxnSpLocks noChangeShapeType="1"/>
          </p:cNvCxnSpPr>
          <p:nvPr/>
        </p:nvCxnSpPr>
        <p:spPr bwMode="auto">
          <a:xfrm>
            <a:off x="6781800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Connector 24"/>
          <p:cNvCxnSpPr>
            <a:cxnSpLocks noChangeShapeType="1"/>
          </p:cNvCxnSpPr>
          <p:nvPr/>
        </p:nvCxnSpPr>
        <p:spPr bwMode="auto">
          <a:xfrm>
            <a:off x="6781800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1" name="TextBox 33"/>
          <p:cNvSpPr txBox="1">
            <a:spLocks noChangeArrowheads="1"/>
          </p:cNvSpPr>
          <p:nvPr/>
        </p:nvSpPr>
        <p:spPr bwMode="auto">
          <a:xfrm>
            <a:off x="6723063" y="5875338"/>
            <a:ext cx="1141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MR</a:t>
            </a:r>
            <a:endParaRPr lang="en-US" sz="4800" baseline="-25000"/>
          </a:p>
        </p:txBody>
      </p:sp>
      <p:sp>
        <p:nvSpPr>
          <p:cNvPr id="37912" name="Rectangle 34"/>
          <p:cNvSpPr>
            <a:spLocks noChangeArrowheads="1"/>
          </p:cNvSpPr>
          <p:nvPr/>
        </p:nvSpPr>
        <p:spPr bwMode="auto">
          <a:xfrm>
            <a:off x="82899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13" name="Straight Connector 35"/>
          <p:cNvCxnSpPr>
            <a:cxnSpLocks noChangeShapeType="1"/>
          </p:cNvCxnSpPr>
          <p:nvPr/>
        </p:nvCxnSpPr>
        <p:spPr bwMode="auto">
          <a:xfrm>
            <a:off x="82899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Connector 36"/>
          <p:cNvCxnSpPr>
            <a:cxnSpLocks noChangeShapeType="1"/>
          </p:cNvCxnSpPr>
          <p:nvPr/>
        </p:nvCxnSpPr>
        <p:spPr bwMode="auto">
          <a:xfrm>
            <a:off x="82899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Connector 37"/>
          <p:cNvCxnSpPr>
            <a:cxnSpLocks noChangeShapeType="1"/>
          </p:cNvCxnSpPr>
          <p:nvPr/>
        </p:nvCxnSpPr>
        <p:spPr bwMode="auto">
          <a:xfrm>
            <a:off x="82899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Connector 38"/>
          <p:cNvCxnSpPr>
            <a:cxnSpLocks noChangeShapeType="1"/>
          </p:cNvCxnSpPr>
          <p:nvPr/>
        </p:nvCxnSpPr>
        <p:spPr bwMode="auto">
          <a:xfrm>
            <a:off x="82899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Box 39"/>
          <p:cNvSpPr txBox="1">
            <a:spLocks noChangeArrowheads="1"/>
          </p:cNvSpPr>
          <p:nvPr/>
        </p:nvSpPr>
        <p:spPr bwMode="auto">
          <a:xfrm>
            <a:off x="8145463" y="5875338"/>
            <a:ext cx="131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MW</a:t>
            </a:r>
            <a:endParaRPr lang="en-US" sz="4800" baseline="-2500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Updates during a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42</a:t>
            </a:r>
            <a:endParaRPr lang="en-US" sz="4800" baseline="-250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81800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7921" name="Straight Connector 42"/>
          <p:cNvCxnSpPr>
            <a:cxnSpLocks noChangeShapeType="1"/>
          </p:cNvCxnSpPr>
          <p:nvPr/>
        </p:nvCxnSpPr>
        <p:spPr bwMode="auto">
          <a:xfrm>
            <a:off x="6781800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5240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43</a:t>
            </a:r>
            <a:endParaRPr lang="en-US" sz="4800" baseline="-25000" dirty="0"/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6022" y="76200"/>
            <a:ext cx="14209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541227"/>
      </p:ext>
    </p:extLst>
  </p:cSld>
  <p:clrMapOvr>
    <a:masterClrMapping/>
  </p:clrMapOvr>
  <p:transition advTm="615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8399 0.007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28125 0.0023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30" grpId="1"/>
      <p:bldP spid="32" grpId="0" animBg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ChangeArrowheads="1"/>
          </p:cNvSpPr>
          <p:nvPr/>
        </p:nvSpPr>
        <p:spPr bwMode="auto">
          <a:xfrm>
            <a:off x="67818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Rectangle 4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Rectangle 43"/>
          <p:cNvSpPr>
            <a:spLocks noChangeArrowheads="1"/>
          </p:cNvSpPr>
          <p:nvPr/>
        </p:nvSpPr>
        <p:spPr bwMode="auto">
          <a:xfrm>
            <a:off x="8305800" y="2133600"/>
            <a:ext cx="990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Wait-Free Zigzag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19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TextBox 13"/>
          <p:cNvSpPr txBox="1">
            <a:spLocks noChangeArrowheads="1"/>
          </p:cNvSpPr>
          <p:nvPr/>
        </p:nvSpPr>
        <p:spPr bwMode="auto">
          <a:xfrm>
            <a:off x="27098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0</a:t>
            </a:r>
          </a:p>
        </p:txBody>
      </p:sp>
      <p:sp>
        <p:nvSpPr>
          <p:cNvPr id="38924" name="Rectangle 14"/>
          <p:cNvSpPr>
            <a:spLocks noChangeArrowheads="1"/>
          </p:cNvSpPr>
          <p:nvPr/>
        </p:nvSpPr>
        <p:spPr bwMode="auto">
          <a:xfrm>
            <a:off x="44958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25" name="Straight Connector 15"/>
          <p:cNvCxnSpPr>
            <a:cxnSpLocks noChangeShapeType="1"/>
          </p:cNvCxnSpPr>
          <p:nvPr/>
        </p:nvCxnSpPr>
        <p:spPr bwMode="auto">
          <a:xfrm>
            <a:off x="44958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Straight Connector 16"/>
          <p:cNvCxnSpPr>
            <a:cxnSpLocks noChangeShapeType="1"/>
          </p:cNvCxnSpPr>
          <p:nvPr/>
        </p:nvCxnSpPr>
        <p:spPr bwMode="auto">
          <a:xfrm>
            <a:off x="44958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Straight Connector 17"/>
          <p:cNvCxnSpPr>
            <a:cxnSpLocks noChangeShapeType="1"/>
          </p:cNvCxnSpPr>
          <p:nvPr/>
        </p:nvCxnSpPr>
        <p:spPr bwMode="auto">
          <a:xfrm>
            <a:off x="44958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Straight Connector 18"/>
          <p:cNvCxnSpPr>
            <a:cxnSpLocks noChangeShapeType="1"/>
          </p:cNvCxnSpPr>
          <p:nvPr/>
        </p:nvCxnSpPr>
        <p:spPr bwMode="auto">
          <a:xfrm>
            <a:off x="44958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9" name="TextBox 19"/>
          <p:cNvSpPr txBox="1">
            <a:spLocks noChangeArrowheads="1"/>
          </p:cNvSpPr>
          <p:nvPr/>
        </p:nvSpPr>
        <p:spPr bwMode="auto">
          <a:xfrm>
            <a:off x="4843464" y="5867401"/>
            <a:ext cx="1176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r>
              <a:rPr lang="en-US" sz="4800" baseline="-25000" dirty="0"/>
              <a:t>1</a:t>
            </a:r>
          </a:p>
        </p:txBody>
      </p:sp>
      <p:sp>
        <p:nvSpPr>
          <p:cNvPr id="38930" name="Rectangle 20"/>
          <p:cNvSpPr>
            <a:spLocks noChangeArrowheads="1"/>
          </p:cNvSpPr>
          <p:nvPr/>
        </p:nvSpPr>
        <p:spPr bwMode="auto">
          <a:xfrm>
            <a:off x="6781800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1" name="Straight Connector 21"/>
          <p:cNvCxnSpPr>
            <a:cxnSpLocks noChangeShapeType="1"/>
          </p:cNvCxnSpPr>
          <p:nvPr/>
        </p:nvCxnSpPr>
        <p:spPr bwMode="auto">
          <a:xfrm>
            <a:off x="6781800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Straight Connector 22"/>
          <p:cNvCxnSpPr>
            <a:cxnSpLocks noChangeShapeType="1"/>
          </p:cNvCxnSpPr>
          <p:nvPr/>
        </p:nvCxnSpPr>
        <p:spPr bwMode="auto">
          <a:xfrm>
            <a:off x="6781800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Straight Connector 23"/>
          <p:cNvCxnSpPr>
            <a:cxnSpLocks noChangeShapeType="1"/>
          </p:cNvCxnSpPr>
          <p:nvPr/>
        </p:nvCxnSpPr>
        <p:spPr bwMode="auto">
          <a:xfrm>
            <a:off x="6781800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Straight Connector 24"/>
          <p:cNvCxnSpPr>
            <a:cxnSpLocks noChangeShapeType="1"/>
          </p:cNvCxnSpPr>
          <p:nvPr/>
        </p:nvCxnSpPr>
        <p:spPr bwMode="auto">
          <a:xfrm>
            <a:off x="6781800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5" name="TextBox 33"/>
          <p:cNvSpPr txBox="1">
            <a:spLocks noChangeArrowheads="1"/>
          </p:cNvSpPr>
          <p:nvPr/>
        </p:nvSpPr>
        <p:spPr bwMode="auto">
          <a:xfrm>
            <a:off x="6723063" y="5875338"/>
            <a:ext cx="1141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MR</a:t>
            </a:r>
            <a:endParaRPr lang="en-US" sz="4800" baseline="-25000"/>
          </a:p>
        </p:txBody>
      </p:sp>
      <p:sp>
        <p:nvSpPr>
          <p:cNvPr id="38936" name="Rectangle 34"/>
          <p:cNvSpPr>
            <a:spLocks noChangeArrowheads="1"/>
          </p:cNvSpPr>
          <p:nvPr/>
        </p:nvSpPr>
        <p:spPr bwMode="auto">
          <a:xfrm>
            <a:off x="8289925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7" name="Straight Connector 35"/>
          <p:cNvCxnSpPr>
            <a:cxnSpLocks noChangeShapeType="1"/>
          </p:cNvCxnSpPr>
          <p:nvPr/>
        </p:nvCxnSpPr>
        <p:spPr bwMode="auto">
          <a:xfrm>
            <a:off x="8289925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Straight Connector 36"/>
          <p:cNvCxnSpPr>
            <a:cxnSpLocks noChangeShapeType="1"/>
          </p:cNvCxnSpPr>
          <p:nvPr/>
        </p:nvCxnSpPr>
        <p:spPr bwMode="auto">
          <a:xfrm>
            <a:off x="8289925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Straight Connector 37"/>
          <p:cNvCxnSpPr>
            <a:cxnSpLocks noChangeShapeType="1"/>
          </p:cNvCxnSpPr>
          <p:nvPr/>
        </p:nvCxnSpPr>
        <p:spPr bwMode="auto">
          <a:xfrm>
            <a:off x="8289925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Straight Connector 38"/>
          <p:cNvCxnSpPr>
            <a:cxnSpLocks noChangeShapeType="1"/>
          </p:cNvCxnSpPr>
          <p:nvPr/>
        </p:nvCxnSpPr>
        <p:spPr bwMode="auto">
          <a:xfrm>
            <a:off x="8289925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TextBox 39"/>
          <p:cNvSpPr txBox="1">
            <a:spLocks noChangeArrowheads="1"/>
          </p:cNvSpPr>
          <p:nvPr/>
        </p:nvSpPr>
        <p:spPr bwMode="auto">
          <a:xfrm>
            <a:off x="8145463" y="5875338"/>
            <a:ext cx="131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MW</a:t>
            </a:r>
            <a:endParaRPr lang="en-US" sz="4800" baseline="-2500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pitchFamily="34" charset="-128"/>
                <a:sym typeface="Verdana" pitchFamily="34" charset="0"/>
              </a:rPr>
              <a:t>End of checkpoint period</a:t>
            </a:r>
            <a:endParaRPr lang="en-US" kern="0" dirty="0">
              <a:ea typeface="ＭＳ Ｐゴシック" pitchFamily="34" charset="-128"/>
              <a:sym typeface="Verdana" pitchFamily="34" charset="0"/>
            </a:endParaRPr>
          </a:p>
        </p:txBody>
      </p:sp>
      <p:sp>
        <p:nvSpPr>
          <p:cNvPr id="38943" name="TextBox 29"/>
          <p:cNvSpPr txBox="1">
            <a:spLocks noChangeArrowheads="1"/>
          </p:cNvSpPr>
          <p:nvPr/>
        </p:nvSpPr>
        <p:spPr bwMode="auto">
          <a:xfrm>
            <a:off x="49149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6781800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945" name="Straight Connector 42"/>
          <p:cNvCxnSpPr>
            <a:cxnSpLocks noChangeShapeType="1"/>
          </p:cNvCxnSpPr>
          <p:nvPr/>
        </p:nvCxnSpPr>
        <p:spPr bwMode="auto">
          <a:xfrm>
            <a:off x="6781800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6" name="TextBox 45"/>
          <p:cNvSpPr txBox="1">
            <a:spLocks noChangeArrowheads="1"/>
          </p:cNvSpPr>
          <p:nvPr/>
        </p:nvSpPr>
        <p:spPr bwMode="auto">
          <a:xfrm>
            <a:off x="49149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4800"/>
              <a:t>43</a:t>
            </a:r>
            <a:endParaRPr lang="en-US" sz="4800" baseline="-250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305800" y="2133600"/>
            <a:ext cx="990600" cy="762000"/>
          </a:xfrm>
          <a:prstGeom prst="rect">
            <a:avLst/>
          </a:prstGeom>
          <a:solidFill>
            <a:schemeClr val="bg1"/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305800" y="4267200"/>
            <a:ext cx="990600" cy="762000"/>
          </a:xfrm>
          <a:prstGeom prst="rect">
            <a:avLst/>
          </a:prstGeom>
          <a:solidFill>
            <a:schemeClr val="bg1"/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6022" y="76200"/>
            <a:ext cx="14209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189834"/>
      </p:ext>
    </p:extLst>
  </p:cSld>
  <p:clrMapOvr>
    <a:masterClrMapping/>
  </p:clrMapOvr>
  <p:transition advTm="169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5C3273-ADD4-469F-A6AB-0547197B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1788"/>
            <a:ext cx="12206009" cy="300284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17EC6A5-F7A4-4AEF-A284-276A097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example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1D72F-EE55-411B-8182-4D18C3B4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6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705"/>
          <p:cNvSpPr txBox="1">
            <a:spLocks noChangeArrowheads="1"/>
          </p:cNvSpPr>
          <p:nvPr/>
        </p:nvSpPr>
        <p:spPr bwMode="auto">
          <a:xfrm>
            <a:off x="4572000" y="4267200"/>
            <a:ext cx="349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Expected Latency Profile</a:t>
            </a:r>
            <a:endParaRPr lang="en-US"/>
          </a:p>
        </p:txBody>
      </p:sp>
      <p:sp>
        <p:nvSpPr>
          <p:cNvPr id="41987" name="Title 3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Wait-Free Zigzag: Latency</a:t>
            </a:r>
          </a:p>
        </p:txBody>
      </p:sp>
      <p:grpSp>
        <p:nvGrpSpPr>
          <p:cNvPr id="41988" name="Group 12"/>
          <p:cNvGrpSpPr>
            <a:grpSpLocks/>
          </p:cNvGrpSpPr>
          <p:nvPr/>
        </p:nvGrpSpPr>
        <p:grpSpPr bwMode="auto">
          <a:xfrm>
            <a:off x="1828800" y="2900362"/>
            <a:ext cx="2590800" cy="762000"/>
            <a:chOff x="304800" y="1600200"/>
            <a:chExt cx="2590800" cy="2438400"/>
          </a:xfrm>
        </p:grpSpPr>
        <p:cxnSp>
          <p:nvCxnSpPr>
            <p:cNvPr id="42001" name="Straight Connector 12"/>
            <p:cNvCxnSpPr>
              <a:cxnSpLocks noChangeShapeType="1"/>
            </p:cNvCxnSpPr>
            <p:nvPr/>
          </p:nvCxnSpPr>
          <p:spPr bwMode="auto">
            <a:xfrm>
              <a:off x="304800" y="4038600"/>
              <a:ext cx="2362200" cy="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2" name="Straight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1524000" y="2743200"/>
              <a:ext cx="2438400" cy="1524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Straight Connector 14"/>
            <p:cNvCxnSpPr>
              <a:cxnSpLocks noChangeShapeType="1"/>
            </p:cNvCxnSpPr>
            <p:nvPr/>
          </p:nvCxnSpPr>
          <p:spPr bwMode="auto">
            <a:xfrm rot="16200000" flipH="1">
              <a:off x="1676400" y="2819400"/>
              <a:ext cx="2362200" cy="762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Group 13"/>
          <p:cNvGrpSpPr>
            <a:grpSpLocks/>
          </p:cNvGrpSpPr>
          <p:nvPr/>
        </p:nvGrpSpPr>
        <p:grpSpPr bwMode="auto">
          <a:xfrm>
            <a:off x="4419600" y="2900362"/>
            <a:ext cx="2590800" cy="762000"/>
            <a:chOff x="304800" y="1600200"/>
            <a:chExt cx="2590800" cy="2438400"/>
          </a:xfrm>
        </p:grpSpPr>
        <p:cxnSp>
          <p:nvCxnSpPr>
            <p:cNvPr id="41998" name="Straight Connector 16"/>
            <p:cNvCxnSpPr>
              <a:cxnSpLocks noChangeShapeType="1"/>
            </p:cNvCxnSpPr>
            <p:nvPr/>
          </p:nvCxnSpPr>
          <p:spPr bwMode="auto">
            <a:xfrm>
              <a:off x="304800" y="4038600"/>
              <a:ext cx="2362200" cy="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1524000" y="2743200"/>
              <a:ext cx="2438400" cy="1524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Connector 18"/>
            <p:cNvCxnSpPr>
              <a:cxnSpLocks noChangeShapeType="1"/>
            </p:cNvCxnSpPr>
            <p:nvPr/>
          </p:nvCxnSpPr>
          <p:spPr bwMode="auto">
            <a:xfrm rot="16200000" flipH="1">
              <a:off x="1676400" y="2819400"/>
              <a:ext cx="2362200" cy="762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Group 17"/>
          <p:cNvGrpSpPr>
            <a:grpSpLocks/>
          </p:cNvGrpSpPr>
          <p:nvPr/>
        </p:nvGrpSpPr>
        <p:grpSpPr bwMode="auto">
          <a:xfrm>
            <a:off x="7010400" y="2900362"/>
            <a:ext cx="2590800" cy="762000"/>
            <a:chOff x="304800" y="1600200"/>
            <a:chExt cx="2590800" cy="2438400"/>
          </a:xfrm>
        </p:grpSpPr>
        <p:cxnSp>
          <p:nvCxnSpPr>
            <p:cNvPr id="41995" name="Straight Connector 20"/>
            <p:cNvCxnSpPr>
              <a:cxnSpLocks noChangeShapeType="1"/>
            </p:cNvCxnSpPr>
            <p:nvPr/>
          </p:nvCxnSpPr>
          <p:spPr bwMode="auto">
            <a:xfrm>
              <a:off x="304800" y="4038600"/>
              <a:ext cx="2362200" cy="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Straight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1524000" y="2743200"/>
              <a:ext cx="2438400" cy="1524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Straight Connector 25"/>
            <p:cNvCxnSpPr>
              <a:cxnSpLocks noChangeShapeType="1"/>
            </p:cNvCxnSpPr>
            <p:nvPr/>
          </p:nvCxnSpPr>
          <p:spPr bwMode="auto">
            <a:xfrm rot="16200000" flipH="1">
              <a:off x="1676400" y="2819400"/>
              <a:ext cx="2362200" cy="76200"/>
            </a:xfrm>
            <a:prstGeom prst="line">
              <a:avLst/>
            </a:prstGeom>
            <a:noFill/>
            <a:ln w="3492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991" name="Straight Connector 26"/>
          <p:cNvCxnSpPr>
            <a:cxnSpLocks noChangeShapeType="1"/>
          </p:cNvCxnSpPr>
          <p:nvPr/>
        </p:nvCxnSpPr>
        <p:spPr bwMode="auto">
          <a:xfrm>
            <a:off x="9601200" y="3662362"/>
            <a:ext cx="7620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6022" y="76200"/>
            <a:ext cx="14209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D646B1C-818F-40AF-A385-1FF948899C0F}"/>
              </a:ext>
            </a:extLst>
          </p:cNvPr>
          <p:cNvSpPr txBox="1"/>
          <p:nvPr/>
        </p:nvSpPr>
        <p:spPr>
          <a:xfrm>
            <a:off x="1529541" y="5459193"/>
            <a:ext cx="304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PrepareforCheckpoint</a:t>
            </a:r>
            <a:r>
              <a:rPr lang="zh-CN" altLang="en-US" dirty="0"/>
              <a:t>（）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Mw = ~</a:t>
            </a:r>
            <a:r>
              <a:rPr lang="en-US" altLang="zh-CN" dirty="0" err="1"/>
              <a:t>mr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A1CCB3-86EB-45A4-9A5C-946E0C37E10E}"/>
              </a:ext>
            </a:extLst>
          </p:cNvPr>
          <p:cNvSpPr txBox="1"/>
          <p:nvPr/>
        </p:nvSpPr>
        <p:spPr>
          <a:xfrm>
            <a:off x="7010400" y="5597692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Unavailable time ~ O(n)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30537"/>
      </p:ext>
    </p:extLst>
  </p:cSld>
  <p:clrMapOvr>
    <a:masterClrMapping/>
  </p:clrMapOvr>
  <p:transition advTm="17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4"/>
          <p:cNvSpPr>
            <a:spLocks noChangeArrowheads="1"/>
          </p:cNvSpPr>
          <p:nvPr/>
        </p:nvSpPr>
        <p:spPr bwMode="auto">
          <a:xfrm>
            <a:off x="7543800" y="2133600"/>
            <a:ext cx="990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Wait-Free Ping-Pong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5541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2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TextBox 13"/>
          <p:cNvSpPr txBox="1">
            <a:spLocks noChangeArrowheads="1"/>
          </p:cNvSpPr>
          <p:nvPr/>
        </p:nvSpPr>
        <p:spPr bwMode="auto">
          <a:xfrm>
            <a:off x="2811368" y="5715001"/>
            <a:ext cx="9717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65546" name="Rectangle 14"/>
          <p:cNvSpPr>
            <a:spLocks noChangeArrowheads="1"/>
          </p:cNvSpPr>
          <p:nvPr/>
        </p:nvSpPr>
        <p:spPr bwMode="auto">
          <a:xfrm>
            <a:off x="55626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5547" name="Straight Connector 15"/>
          <p:cNvCxnSpPr>
            <a:cxnSpLocks noChangeShapeType="1"/>
          </p:cNvCxnSpPr>
          <p:nvPr/>
        </p:nvCxnSpPr>
        <p:spPr bwMode="auto">
          <a:xfrm>
            <a:off x="55626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Straight Connector 16"/>
          <p:cNvCxnSpPr>
            <a:cxnSpLocks noChangeShapeType="1"/>
          </p:cNvCxnSpPr>
          <p:nvPr/>
        </p:nvCxnSpPr>
        <p:spPr bwMode="auto">
          <a:xfrm>
            <a:off x="55626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Straight Connector 17"/>
          <p:cNvCxnSpPr>
            <a:cxnSpLocks noChangeShapeType="1"/>
          </p:cNvCxnSpPr>
          <p:nvPr/>
        </p:nvCxnSpPr>
        <p:spPr bwMode="auto">
          <a:xfrm>
            <a:off x="55626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Straight Connector 18"/>
          <p:cNvCxnSpPr>
            <a:cxnSpLocks noChangeShapeType="1"/>
          </p:cNvCxnSpPr>
          <p:nvPr/>
        </p:nvCxnSpPr>
        <p:spPr bwMode="auto">
          <a:xfrm>
            <a:off x="55626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TextBox 19"/>
          <p:cNvSpPr txBox="1">
            <a:spLocks noChangeArrowheads="1"/>
          </p:cNvSpPr>
          <p:nvPr/>
        </p:nvSpPr>
        <p:spPr bwMode="auto">
          <a:xfrm>
            <a:off x="5646738" y="5715001"/>
            <a:ext cx="124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Odd</a:t>
            </a:r>
            <a:endParaRPr lang="en-US" sz="4800" baseline="-25000"/>
          </a:p>
        </p:txBody>
      </p:sp>
      <p:sp>
        <p:nvSpPr>
          <p:cNvPr id="65552" name="Rectangle 20"/>
          <p:cNvSpPr>
            <a:spLocks noChangeArrowheads="1"/>
          </p:cNvSpPr>
          <p:nvPr/>
        </p:nvSpPr>
        <p:spPr bwMode="auto">
          <a:xfrm>
            <a:off x="44275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5553" name="Straight Connector 21"/>
          <p:cNvCxnSpPr>
            <a:cxnSpLocks noChangeShapeType="1"/>
          </p:cNvCxnSpPr>
          <p:nvPr/>
        </p:nvCxnSpPr>
        <p:spPr bwMode="auto">
          <a:xfrm>
            <a:off x="44275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Straight Connector 22"/>
          <p:cNvCxnSpPr>
            <a:cxnSpLocks noChangeShapeType="1"/>
          </p:cNvCxnSpPr>
          <p:nvPr/>
        </p:nvCxnSpPr>
        <p:spPr bwMode="auto">
          <a:xfrm>
            <a:off x="44275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Straight Connector 23"/>
          <p:cNvCxnSpPr>
            <a:cxnSpLocks noChangeShapeType="1"/>
          </p:cNvCxnSpPr>
          <p:nvPr/>
        </p:nvCxnSpPr>
        <p:spPr bwMode="auto">
          <a:xfrm>
            <a:off x="44275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Straight Connector 24"/>
          <p:cNvCxnSpPr>
            <a:cxnSpLocks noChangeShapeType="1"/>
          </p:cNvCxnSpPr>
          <p:nvPr/>
        </p:nvCxnSpPr>
        <p:spPr bwMode="auto">
          <a:xfrm>
            <a:off x="44275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TextBox 33"/>
          <p:cNvSpPr txBox="1">
            <a:spLocks noChangeArrowheads="1"/>
          </p:cNvSpPr>
          <p:nvPr/>
        </p:nvSpPr>
        <p:spPr bwMode="auto">
          <a:xfrm>
            <a:off x="4419601" y="5722938"/>
            <a:ext cx="1039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BO</a:t>
            </a:r>
            <a:endParaRPr lang="en-US" sz="4800" baseline="-2500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ea typeface="ＭＳ Ｐゴシック" charset="-128"/>
                <a:sym typeface="Verdana" pitchFamily="34" charset="0"/>
              </a:rPr>
              <a:t>Initialization</a:t>
            </a:r>
            <a:endParaRPr lang="en-US" kern="0" dirty="0">
              <a:ea typeface="ＭＳ Ｐゴシック" charset="-128"/>
              <a:sym typeface="Verdana" pitchFamily="34" charset="0"/>
            </a:endParaRPr>
          </a:p>
        </p:txBody>
      </p:sp>
      <p:sp>
        <p:nvSpPr>
          <p:cNvPr id="65559" name="Rectangle 52"/>
          <p:cNvSpPr>
            <a:spLocks noChangeArrowheads="1"/>
          </p:cNvSpPr>
          <p:nvPr/>
        </p:nvSpPr>
        <p:spPr bwMode="auto">
          <a:xfrm>
            <a:off x="86868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5560" name="Straight Connector 53"/>
          <p:cNvCxnSpPr>
            <a:cxnSpLocks noChangeShapeType="1"/>
          </p:cNvCxnSpPr>
          <p:nvPr/>
        </p:nvCxnSpPr>
        <p:spPr bwMode="auto">
          <a:xfrm>
            <a:off x="86868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Straight Connector 54"/>
          <p:cNvCxnSpPr>
            <a:cxnSpLocks noChangeShapeType="1"/>
          </p:cNvCxnSpPr>
          <p:nvPr/>
        </p:nvCxnSpPr>
        <p:spPr bwMode="auto">
          <a:xfrm>
            <a:off x="86868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Straight Connector 55"/>
          <p:cNvCxnSpPr>
            <a:cxnSpLocks noChangeShapeType="1"/>
          </p:cNvCxnSpPr>
          <p:nvPr/>
        </p:nvCxnSpPr>
        <p:spPr bwMode="auto">
          <a:xfrm>
            <a:off x="86868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Straight Connector 56"/>
          <p:cNvCxnSpPr>
            <a:cxnSpLocks noChangeShapeType="1"/>
          </p:cNvCxnSpPr>
          <p:nvPr/>
        </p:nvCxnSpPr>
        <p:spPr bwMode="auto">
          <a:xfrm>
            <a:off x="86868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4" name="TextBox 57"/>
          <p:cNvSpPr txBox="1">
            <a:spLocks noChangeArrowheads="1"/>
          </p:cNvSpPr>
          <p:nvPr/>
        </p:nvSpPr>
        <p:spPr bwMode="auto">
          <a:xfrm>
            <a:off x="8669339" y="5715001"/>
            <a:ext cx="1449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Even</a:t>
            </a:r>
            <a:endParaRPr lang="en-US" sz="4800" baseline="-25000"/>
          </a:p>
        </p:txBody>
      </p:sp>
      <p:sp>
        <p:nvSpPr>
          <p:cNvPr id="65565" name="Rectangle 58"/>
          <p:cNvSpPr>
            <a:spLocks noChangeArrowheads="1"/>
          </p:cNvSpPr>
          <p:nvPr/>
        </p:nvSpPr>
        <p:spPr bwMode="auto">
          <a:xfrm>
            <a:off x="75517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5566" name="Straight Connector 59"/>
          <p:cNvCxnSpPr>
            <a:cxnSpLocks noChangeShapeType="1"/>
          </p:cNvCxnSpPr>
          <p:nvPr/>
        </p:nvCxnSpPr>
        <p:spPr bwMode="auto">
          <a:xfrm>
            <a:off x="75517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7" name="Straight Connector 60"/>
          <p:cNvCxnSpPr>
            <a:cxnSpLocks noChangeShapeType="1"/>
          </p:cNvCxnSpPr>
          <p:nvPr/>
        </p:nvCxnSpPr>
        <p:spPr bwMode="auto">
          <a:xfrm>
            <a:off x="75517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8" name="Straight Connector 61"/>
          <p:cNvCxnSpPr>
            <a:cxnSpLocks noChangeShapeType="1"/>
          </p:cNvCxnSpPr>
          <p:nvPr/>
        </p:nvCxnSpPr>
        <p:spPr bwMode="auto">
          <a:xfrm>
            <a:off x="75517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9" name="Straight Connector 62"/>
          <p:cNvCxnSpPr>
            <a:cxnSpLocks noChangeShapeType="1"/>
          </p:cNvCxnSpPr>
          <p:nvPr/>
        </p:nvCxnSpPr>
        <p:spPr bwMode="auto">
          <a:xfrm>
            <a:off x="75517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70" name="TextBox 63"/>
          <p:cNvSpPr txBox="1">
            <a:spLocks noChangeArrowheads="1"/>
          </p:cNvSpPr>
          <p:nvPr/>
        </p:nvSpPr>
        <p:spPr bwMode="auto">
          <a:xfrm>
            <a:off x="7577138" y="5722938"/>
            <a:ext cx="971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BE</a:t>
            </a:r>
            <a:endParaRPr lang="en-US" sz="4800" baseline="-25000"/>
          </a:p>
        </p:txBody>
      </p:sp>
      <p:sp>
        <p:nvSpPr>
          <p:cNvPr id="65571" name="TextBox 65"/>
          <p:cNvSpPr txBox="1">
            <a:spLocks noChangeArrowheads="1"/>
          </p:cNvSpPr>
          <p:nvPr/>
        </p:nvSpPr>
        <p:spPr bwMode="auto">
          <a:xfrm>
            <a:off x="4902200" y="6350000"/>
            <a:ext cx="134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/>
              <a:t>current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0"/>
            <a:ext cx="1371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8186050"/>
      </p:ext>
    </p:extLst>
  </p:cSld>
  <p:clrMapOvr>
    <a:masterClrMapping/>
  </p:clrMapOvr>
  <p:transition advTm="2205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5C95-C98F-463A-A423-B6E2862C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061BB-18DB-43E5-ABA5-BE493F26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持久性（</a:t>
            </a:r>
            <a:r>
              <a:rPr lang="en-US" altLang="zh-CN" dirty="0"/>
              <a:t>ACI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记录日志，进行恢复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Checkpoint</a:t>
            </a:r>
            <a:r>
              <a:rPr lang="zh-CN" altLang="en-US" dirty="0"/>
              <a:t>的作用：加快日志恢复时间</a:t>
            </a:r>
            <a:endParaRPr lang="en-US" altLang="zh-CN" dirty="0"/>
          </a:p>
          <a:p>
            <a:pPr lvl="1"/>
            <a:r>
              <a:rPr lang="zh-CN" altLang="en-US" dirty="0"/>
              <a:t>内存数据库需要周期性的备份 </a:t>
            </a:r>
            <a:r>
              <a:rPr lang="en-US" altLang="zh-CN" dirty="0"/>
              <a:t>in-memory snapshot</a:t>
            </a:r>
            <a:r>
              <a:rPr lang="zh-CN" altLang="en-US" dirty="0"/>
              <a:t>，生成检查点数据</a:t>
            </a:r>
            <a:endParaRPr lang="en-US" altLang="zh-CN" dirty="0"/>
          </a:p>
          <a:p>
            <a:pPr lvl="1"/>
            <a:r>
              <a:rPr lang="zh-CN" altLang="en-US" dirty="0"/>
              <a:t>不同于磁盘数据库，内存数据库执行检查点的开销很大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Update-intensive</a:t>
            </a:r>
          </a:p>
          <a:p>
            <a:pPr lvl="1"/>
            <a:r>
              <a:rPr lang="zh-CN" altLang="en-US" dirty="0"/>
              <a:t>股票数据，游戏用户坐标数据</a:t>
            </a:r>
            <a:endParaRPr lang="en-US" altLang="zh-CN" dirty="0"/>
          </a:p>
          <a:p>
            <a:r>
              <a:rPr lang="zh-CN" altLang="en-US" dirty="0"/>
              <a:t>假设每</a:t>
            </a:r>
            <a:r>
              <a:rPr lang="en-US" altLang="zh-CN" dirty="0"/>
              <a:t>1W</a:t>
            </a:r>
            <a:r>
              <a:rPr lang="zh-CN" altLang="en-US" dirty="0"/>
              <a:t>条更新日志，执行一次检查点备份</a:t>
            </a:r>
            <a:endParaRPr lang="en-US" altLang="zh-CN" dirty="0"/>
          </a:p>
          <a:p>
            <a:pPr lvl="1"/>
            <a:r>
              <a:rPr lang="zh-CN" altLang="en-US" dirty="0"/>
              <a:t>快速恢复</a:t>
            </a:r>
            <a:endParaRPr lang="en-US" altLang="zh-CN" dirty="0"/>
          </a:p>
          <a:p>
            <a:pPr lvl="1"/>
            <a:r>
              <a:rPr lang="zh-CN" altLang="en-US" dirty="0"/>
              <a:t>负载越高，检查点操作需要越频繁的执行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算法目标：执行频繁检查点（内存数据备份到外存）</a:t>
            </a:r>
            <a:endParaRPr lang="en-US" altLang="zh-CN" dirty="0"/>
          </a:p>
          <a:p>
            <a:pPr lvl="1"/>
            <a:r>
              <a:rPr lang="zh-CN" altLang="en-US" dirty="0"/>
              <a:t>对检查点操作要求很高，必须是“轻量的”</a:t>
            </a:r>
          </a:p>
        </p:txBody>
      </p:sp>
    </p:spTree>
    <p:extLst>
      <p:ext uri="{BB962C8B-B14F-4D97-AF65-F5344CB8AC3E}">
        <p14:creationId xmlns:p14="http://schemas.microsoft.com/office/powerpoint/2010/main" val="4821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4"/>
          <p:cNvSpPr>
            <a:spLocks noChangeArrowheads="1"/>
          </p:cNvSpPr>
          <p:nvPr/>
        </p:nvSpPr>
        <p:spPr bwMode="auto">
          <a:xfrm>
            <a:off x="7543800" y="2133600"/>
            <a:ext cx="990600" cy="36576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Wait-Free Ping-Pong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6565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7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8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9" name="Rectangle 14"/>
          <p:cNvSpPr>
            <a:spLocks noChangeArrowheads="1"/>
          </p:cNvSpPr>
          <p:nvPr/>
        </p:nvSpPr>
        <p:spPr bwMode="auto">
          <a:xfrm>
            <a:off x="55626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6570" name="Straight Connector 15"/>
          <p:cNvCxnSpPr>
            <a:cxnSpLocks noChangeShapeType="1"/>
          </p:cNvCxnSpPr>
          <p:nvPr/>
        </p:nvCxnSpPr>
        <p:spPr bwMode="auto">
          <a:xfrm>
            <a:off x="55626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1" name="Straight Connector 16"/>
          <p:cNvCxnSpPr>
            <a:cxnSpLocks noChangeShapeType="1"/>
          </p:cNvCxnSpPr>
          <p:nvPr/>
        </p:nvCxnSpPr>
        <p:spPr bwMode="auto">
          <a:xfrm>
            <a:off x="55626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Straight Connector 17"/>
          <p:cNvCxnSpPr>
            <a:cxnSpLocks noChangeShapeType="1"/>
          </p:cNvCxnSpPr>
          <p:nvPr/>
        </p:nvCxnSpPr>
        <p:spPr bwMode="auto">
          <a:xfrm>
            <a:off x="55626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Straight Connector 18"/>
          <p:cNvCxnSpPr>
            <a:cxnSpLocks noChangeShapeType="1"/>
          </p:cNvCxnSpPr>
          <p:nvPr/>
        </p:nvCxnSpPr>
        <p:spPr bwMode="auto">
          <a:xfrm>
            <a:off x="55626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4" name="Rectangle 20"/>
          <p:cNvSpPr>
            <a:spLocks noChangeArrowheads="1"/>
          </p:cNvSpPr>
          <p:nvPr/>
        </p:nvSpPr>
        <p:spPr bwMode="auto">
          <a:xfrm>
            <a:off x="44275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6575" name="Straight Connector 21"/>
          <p:cNvCxnSpPr>
            <a:cxnSpLocks noChangeShapeType="1"/>
          </p:cNvCxnSpPr>
          <p:nvPr/>
        </p:nvCxnSpPr>
        <p:spPr bwMode="auto">
          <a:xfrm>
            <a:off x="44275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Straight Connector 22"/>
          <p:cNvCxnSpPr>
            <a:cxnSpLocks noChangeShapeType="1"/>
          </p:cNvCxnSpPr>
          <p:nvPr/>
        </p:nvCxnSpPr>
        <p:spPr bwMode="auto">
          <a:xfrm>
            <a:off x="44275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Straight Connector 23"/>
          <p:cNvCxnSpPr>
            <a:cxnSpLocks noChangeShapeType="1"/>
          </p:cNvCxnSpPr>
          <p:nvPr/>
        </p:nvCxnSpPr>
        <p:spPr bwMode="auto">
          <a:xfrm>
            <a:off x="44275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Straight Connector 24"/>
          <p:cNvCxnSpPr>
            <a:cxnSpLocks noChangeShapeType="1"/>
          </p:cNvCxnSpPr>
          <p:nvPr/>
        </p:nvCxnSpPr>
        <p:spPr bwMode="auto">
          <a:xfrm>
            <a:off x="44275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Times" charset="0"/>
                <a:ea typeface="ＭＳ Ｐゴシック" charset="-128"/>
                <a:sym typeface="Verdana" pitchFamily="34" charset="0"/>
              </a:rPr>
              <a:t>Updates during first checkpoint period</a:t>
            </a:r>
            <a:endParaRPr lang="en-US" kern="0" dirty="0">
              <a:latin typeface="Times" charset="0"/>
              <a:ea typeface="ＭＳ Ｐゴシック" charset="-128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ea typeface="ＭＳ Ｐゴシック" charset="-128"/>
              <a:sym typeface="Verdana" pitchFamily="34" charset="0"/>
            </a:endParaRPr>
          </a:p>
        </p:txBody>
      </p:sp>
      <p:sp>
        <p:nvSpPr>
          <p:cNvPr id="66580" name="Rectangle 52"/>
          <p:cNvSpPr>
            <a:spLocks noChangeArrowheads="1"/>
          </p:cNvSpPr>
          <p:nvPr/>
        </p:nvSpPr>
        <p:spPr bwMode="auto">
          <a:xfrm>
            <a:off x="86868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6581" name="Straight Connector 53"/>
          <p:cNvCxnSpPr>
            <a:cxnSpLocks noChangeShapeType="1"/>
          </p:cNvCxnSpPr>
          <p:nvPr/>
        </p:nvCxnSpPr>
        <p:spPr bwMode="auto">
          <a:xfrm>
            <a:off x="86868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Straight Connector 54"/>
          <p:cNvCxnSpPr>
            <a:cxnSpLocks noChangeShapeType="1"/>
          </p:cNvCxnSpPr>
          <p:nvPr/>
        </p:nvCxnSpPr>
        <p:spPr bwMode="auto">
          <a:xfrm>
            <a:off x="86868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3" name="Straight Connector 55"/>
          <p:cNvCxnSpPr>
            <a:cxnSpLocks noChangeShapeType="1"/>
          </p:cNvCxnSpPr>
          <p:nvPr/>
        </p:nvCxnSpPr>
        <p:spPr bwMode="auto">
          <a:xfrm>
            <a:off x="86868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4" name="Straight Connector 56"/>
          <p:cNvCxnSpPr>
            <a:cxnSpLocks noChangeShapeType="1"/>
          </p:cNvCxnSpPr>
          <p:nvPr/>
        </p:nvCxnSpPr>
        <p:spPr bwMode="auto">
          <a:xfrm>
            <a:off x="86868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5" name="Rectangle 58"/>
          <p:cNvSpPr>
            <a:spLocks noChangeArrowheads="1"/>
          </p:cNvSpPr>
          <p:nvPr/>
        </p:nvSpPr>
        <p:spPr bwMode="auto">
          <a:xfrm>
            <a:off x="75517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6586" name="Straight Connector 59"/>
          <p:cNvCxnSpPr>
            <a:cxnSpLocks noChangeShapeType="1"/>
          </p:cNvCxnSpPr>
          <p:nvPr/>
        </p:nvCxnSpPr>
        <p:spPr bwMode="auto">
          <a:xfrm>
            <a:off x="75517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7" name="Straight Connector 60"/>
          <p:cNvCxnSpPr>
            <a:cxnSpLocks noChangeShapeType="1"/>
          </p:cNvCxnSpPr>
          <p:nvPr/>
        </p:nvCxnSpPr>
        <p:spPr bwMode="auto">
          <a:xfrm>
            <a:off x="75517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Straight Connector 61"/>
          <p:cNvCxnSpPr>
            <a:cxnSpLocks noChangeShapeType="1"/>
          </p:cNvCxnSpPr>
          <p:nvPr/>
        </p:nvCxnSpPr>
        <p:spPr bwMode="auto">
          <a:xfrm>
            <a:off x="75517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Straight Connector 62"/>
          <p:cNvCxnSpPr>
            <a:cxnSpLocks noChangeShapeType="1"/>
          </p:cNvCxnSpPr>
          <p:nvPr/>
        </p:nvCxnSpPr>
        <p:spPr bwMode="auto">
          <a:xfrm>
            <a:off x="75517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240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43</a:t>
            </a:r>
            <a:endParaRPr lang="en-US" sz="4800" baseline="-250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5240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43</a:t>
            </a:r>
            <a:endParaRPr lang="en-US" sz="4800" baseline="-2500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196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19600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5240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44</a:t>
            </a:r>
            <a:endParaRPr lang="en-US" sz="4800" baseline="-2500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524000" y="4198938"/>
            <a:ext cx="80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44</a:t>
            </a:r>
            <a:endParaRPr lang="en-US" sz="4800" baseline="-25000"/>
          </a:p>
        </p:txBody>
      </p:sp>
      <p:sp>
        <p:nvSpPr>
          <p:cNvPr id="66598" name="TextBox 45"/>
          <p:cNvSpPr txBox="1">
            <a:spLocks noChangeArrowheads="1"/>
          </p:cNvSpPr>
          <p:nvPr/>
        </p:nvSpPr>
        <p:spPr bwMode="auto">
          <a:xfrm>
            <a:off x="2811463" y="5715001"/>
            <a:ext cx="97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66599" name="TextBox 46"/>
          <p:cNvSpPr txBox="1">
            <a:spLocks noChangeArrowheads="1"/>
          </p:cNvSpPr>
          <p:nvPr/>
        </p:nvSpPr>
        <p:spPr bwMode="auto">
          <a:xfrm>
            <a:off x="5646738" y="5715001"/>
            <a:ext cx="124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Odd</a:t>
            </a:r>
            <a:endParaRPr lang="en-US" sz="4800" baseline="-25000"/>
          </a:p>
        </p:txBody>
      </p:sp>
      <p:sp>
        <p:nvSpPr>
          <p:cNvPr id="66600" name="TextBox 47"/>
          <p:cNvSpPr txBox="1">
            <a:spLocks noChangeArrowheads="1"/>
          </p:cNvSpPr>
          <p:nvPr/>
        </p:nvSpPr>
        <p:spPr bwMode="auto">
          <a:xfrm>
            <a:off x="4419601" y="5722938"/>
            <a:ext cx="1039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BO</a:t>
            </a:r>
            <a:endParaRPr lang="en-US" sz="4800" baseline="-25000"/>
          </a:p>
        </p:txBody>
      </p:sp>
      <p:sp>
        <p:nvSpPr>
          <p:cNvPr id="66601" name="TextBox 48"/>
          <p:cNvSpPr txBox="1">
            <a:spLocks noChangeArrowheads="1"/>
          </p:cNvSpPr>
          <p:nvPr/>
        </p:nvSpPr>
        <p:spPr bwMode="auto">
          <a:xfrm>
            <a:off x="8669339" y="5715001"/>
            <a:ext cx="1449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Even</a:t>
            </a:r>
            <a:endParaRPr lang="en-US" sz="4800" baseline="-25000"/>
          </a:p>
        </p:txBody>
      </p:sp>
      <p:sp>
        <p:nvSpPr>
          <p:cNvPr id="66602" name="TextBox 49"/>
          <p:cNvSpPr txBox="1">
            <a:spLocks noChangeArrowheads="1"/>
          </p:cNvSpPr>
          <p:nvPr/>
        </p:nvSpPr>
        <p:spPr bwMode="auto">
          <a:xfrm>
            <a:off x="7577138" y="5722938"/>
            <a:ext cx="971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BE</a:t>
            </a:r>
            <a:endParaRPr lang="en-US" sz="4800" baseline="-25000"/>
          </a:p>
        </p:txBody>
      </p:sp>
      <p:sp>
        <p:nvSpPr>
          <p:cNvPr id="66603" name="TextBox 50"/>
          <p:cNvSpPr txBox="1">
            <a:spLocks noChangeArrowheads="1"/>
          </p:cNvSpPr>
          <p:nvPr/>
        </p:nvSpPr>
        <p:spPr bwMode="auto">
          <a:xfrm>
            <a:off x="4902200" y="6350000"/>
            <a:ext cx="134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/>
              <a:t>current</a:t>
            </a: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0"/>
            <a:ext cx="1371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351369"/>
      </p:ext>
    </p:extLst>
  </p:cSld>
  <p:clrMapOvr>
    <a:masterClrMapping/>
  </p:clrMapOvr>
  <p:transition advTm="19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15 0.0006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3.33333E-6 L 0.36979 0.0034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2.22222E-6 L 0.14167 0.0006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31 2.22222E-6 L 0.35886 0.0006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2.22222E-6 L 0.14167 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93 4.81481E-6 L 0.36524 0.0006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9" grpId="0"/>
      <p:bldP spid="39" grpId="1"/>
      <p:bldP spid="39" grpId="2"/>
      <p:bldP spid="40" grpId="0" animBg="1"/>
      <p:bldP spid="42" grpId="0" animBg="1"/>
      <p:bldP spid="43" grpId="0"/>
      <p:bldP spid="43" grpId="1"/>
      <p:bldP spid="44" grpId="0"/>
      <p:bldP spid="4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Wait-Free Ping-Pong</a:t>
            </a:r>
          </a:p>
        </p:txBody>
      </p:sp>
      <p:sp>
        <p:nvSpPr>
          <p:cNvPr id="67587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7588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89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2" name="Rectangle 14"/>
          <p:cNvSpPr>
            <a:spLocks noChangeArrowheads="1"/>
          </p:cNvSpPr>
          <p:nvPr/>
        </p:nvSpPr>
        <p:spPr bwMode="auto">
          <a:xfrm>
            <a:off x="55626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7593" name="Straight Connector 15"/>
          <p:cNvCxnSpPr>
            <a:cxnSpLocks noChangeShapeType="1"/>
          </p:cNvCxnSpPr>
          <p:nvPr/>
        </p:nvCxnSpPr>
        <p:spPr bwMode="auto">
          <a:xfrm>
            <a:off x="55626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4" name="Straight Connector 16"/>
          <p:cNvCxnSpPr>
            <a:cxnSpLocks noChangeShapeType="1"/>
          </p:cNvCxnSpPr>
          <p:nvPr/>
        </p:nvCxnSpPr>
        <p:spPr bwMode="auto">
          <a:xfrm>
            <a:off x="55626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Straight Connector 17"/>
          <p:cNvCxnSpPr>
            <a:cxnSpLocks noChangeShapeType="1"/>
          </p:cNvCxnSpPr>
          <p:nvPr/>
        </p:nvCxnSpPr>
        <p:spPr bwMode="auto">
          <a:xfrm>
            <a:off x="55626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Straight Connector 18"/>
          <p:cNvCxnSpPr>
            <a:cxnSpLocks noChangeShapeType="1"/>
          </p:cNvCxnSpPr>
          <p:nvPr/>
        </p:nvCxnSpPr>
        <p:spPr bwMode="auto">
          <a:xfrm>
            <a:off x="55626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7" name="Rectangle 20"/>
          <p:cNvSpPr>
            <a:spLocks noChangeArrowheads="1"/>
          </p:cNvSpPr>
          <p:nvPr/>
        </p:nvSpPr>
        <p:spPr bwMode="auto">
          <a:xfrm>
            <a:off x="44275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7598" name="Straight Connector 21"/>
          <p:cNvCxnSpPr>
            <a:cxnSpLocks noChangeShapeType="1"/>
          </p:cNvCxnSpPr>
          <p:nvPr/>
        </p:nvCxnSpPr>
        <p:spPr bwMode="auto">
          <a:xfrm>
            <a:off x="44275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Straight Connector 22"/>
          <p:cNvCxnSpPr>
            <a:cxnSpLocks noChangeShapeType="1"/>
          </p:cNvCxnSpPr>
          <p:nvPr/>
        </p:nvCxnSpPr>
        <p:spPr bwMode="auto">
          <a:xfrm>
            <a:off x="44275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Straight Connector 23"/>
          <p:cNvCxnSpPr>
            <a:cxnSpLocks noChangeShapeType="1"/>
          </p:cNvCxnSpPr>
          <p:nvPr/>
        </p:nvCxnSpPr>
        <p:spPr bwMode="auto">
          <a:xfrm>
            <a:off x="44275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Straight Connector 24"/>
          <p:cNvCxnSpPr>
            <a:cxnSpLocks noChangeShapeType="1"/>
          </p:cNvCxnSpPr>
          <p:nvPr/>
        </p:nvCxnSpPr>
        <p:spPr bwMode="auto">
          <a:xfrm>
            <a:off x="44275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Times" charset="0"/>
                <a:ea typeface="ＭＳ Ｐゴシック" charset="-128"/>
                <a:sym typeface="Verdana" pitchFamily="34" charset="0"/>
              </a:rPr>
              <a:t>End of checkpoint period</a:t>
            </a:r>
            <a:endParaRPr lang="en-US" kern="0" dirty="0">
              <a:latin typeface="Times" charset="0"/>
              <a:ea typeface="ＭＳ Ｐゴシック" charset="-128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ea typeface="ＭＳ Ｐゴシック" charset="-128"/>
              <a:sym typeface="Verdana" pitchFamily="34" charset="0"/>
            </a:endParaRPr>
          </a:p>
        </p:txBody>
      </p:sp>
      <p:sp>
        <p:nvSpPr>
          <p:cNvPr id="67603" name="Rectangle 52"/>
          <p:cNvSpPr>
            <a:spLocks noChangeArrowheads="1"/>
          </p:cNvSpPr>
          <p:nvPr/>
        </p:nvSpPr>
        <p:spPr bwMode="auto">
          <a:xfrm>
            <a:off x="86868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7604" name="Straight Connector 53"/>
          <p:cNvCxnSpPr>
            <a:cxnSpLocks noChangeShapeType="1"/>
          </p:cNvCxnSpPr>
          <p:nvPr/>
        </p:nvCxnSpPr>
        <p:spPr bwMode="auto">
          <a:xfrm>
            <a:off x="86868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Straight Connector 54"/>
          <p:cNvCxnSpPr>
            <a:cxnSpLocks noChangeShapeType="1"/>
          </p:cNvCxnSpPr>
          <p:nvPr/>
        </p:nvCxnSpPr>
        <p:spPr bwMode="auto">
          <a:xfrm>
            <a:off x="86868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Straight Connector 55"/>
          <p:cNvCxnSpPr>
            <a:cxnSpLocks noChangeShapeType="1"/>
          </p:cNvCxnSpPr>
          <p:nvPr/>
        </p:nvCxnSpPr>
        <p:spPr bwMode="auto">
          <a:xfrm>
            <a:off x="86868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Straight Connector 56"/>
          <p:cNvCxnSpPr>
            <a:cxnSpLocks noChangeShapeType="1"/>
          </p:cNvCxnSpPr>
          <p:nvPr/>
        </p:nvCxnSpPr>
        <p:spPr bwMode="auto">
          <a:xfrm>
            <a:off x="86868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8" name="Rectangle 58"/>
          <p:cNvSpPr>
            <a:spLocks noChangeArrowheads="1"/>
          </p:cNvSpPr>
          <p:nvPr/>
        </p:nvSpPr>
        <p:spPr bwMode="auto">
          <a:xfrm>
            <a:off x="75517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7609" name="Straight Connector 59"/>
          <p:cNvCxnSpPr>
            <a:cxnSpLocks noChangeShapeType="1"/>
          </p:cNvCxnSpPr>
          <p:nvPr/>
        </p:nvCxnSpPr>
        <p:spPr bwMode="auto">
          <a:xfrm>
            <a:off x="75517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Straight Connector 60"/>
          <p:cNvCxnSpPr>
            <a:cxnSpLocks noChangeShapeType="1"/>
          </p:cNvCxnSpPr>
          <p:nvPr/>
        </p:nvCxnSpPr>
        <p:spPr bwMode="auto">
          <a:xfrm>
            <a:off x="75517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Straight Connector 61"/>
          <p:cNvCxnSpPr>
            <a:cxnSpLocks noChangeShapeType="1"/>
          </p:cNvCxnSpPr>
          <p:nvPr/>
        </p:nvCxnSpPr>
        <p:spPr bwMode="auto">
          <a:xfrm>
            <a:off x="75517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2" name="Straight Connector 62"/>
          <p:cNvCxnSpPr>
            <a:cxnSpLocks noChangeShapeType="1"/>
          </p:cNvCxnSpPr>
          <p:nvPr/>
        </p:nvCxnSpPr>
        <p:spPr bwMode="auto">
          <a:xfrm>
            <a:off x="75517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3" name="TextBox 35"/>
          <p:cNvSpPr txBox="1">
            <a:spLocks noChangeArrowheads="1"/>
          </p:cNvSpPr>
          <p:nvPr/>
        </p:nvSpPr>
        <p:spPr bwMode="auto">
          <a:xfrm>
            <a:off x="28575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58293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67615" name="Rectangle 39"/>
          <p:cNvSpPr>
            <a:spLocks noChangeArrowheads="1"/>
          </p:cNvSpPr>
          <p:nvPr/>
        </p:nvSpPr>
        <p:spPr bwMode="auto">
          <a:xfrm>
            <a:off x="44196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7616" name="Rectangle 41"/>
          <p:cNvSpPr>
            <a:spLocks noChangeArrowheads="1"/>
          </p:cNvSpPr>
          <p:nvPr/>
        </p:nvSpPr>
        <p:spPr bwMode="auto">
          <a:xfrm>
            <a:off x="4419600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7617" name="TextBox 42"/>
          <p:cNvSpPr txBox="1">
            <a:spLocks noChangeArrowheads="1"/>
          </p:cNvSpPr>
          <p:nvPr/>
        </p:nvSpPr>
        <p:spPr bwMode="auto">
          <a:xfrm>
            <a:off x="28194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44</a:t>
            </a:r>
            <a:endParaRPr lang="en-US" sz="4800" baseline="-25000"/>
          </a:p>
        </p:txBody>
      </p:sp>
      <p:sp>
        <p:nvSpPr>
          <p:cNvPr id="67618" name="TextBox 43"/>
          <p:cNvSpPr txBox="1">
            <a:spLocks noChangeArrowheads="1"/>
          </p:cNvSpPr>
          <p:nvPr/>
        </p:nvSpPr>
        <p:spPr bwMode="auto">
          <a:xfrm>
            <a:off x="5791200" y="4198938"/>
            <a:ext cx="80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44</a:t>
            </a:r>
            <a:endParaRPr lang="en-US" sz="4800" baseline="-25000"/>
          </a:p>
        </p:txBody>
      </p:sp>
      <p:sp>
        <p:nvSpPr>
          <p:cNvPr id="67619" name="TextBox 44"/>
          <p:cNvSpPr txBox="1">
            <a:spLocks noChangeArrowheads="1"/>
          </p:cNvSpPr>
          <p:nvPr/>
        </p:nvSpPr>
        <p:spPr bwMode="auto">
          <a:xfrm>
            <a:off x="2811463" y="5715001"/>
            <a:ext cx="97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67620" name="TextBox 45"/>
          <p:cNvSpPr txBox="1">
            <a:spLocks noChangeArrowheads="1"/>
          </p:cNvSpPr>
          <p:nvPr/>
        </p:nvSpPr>
        <p:spPr bwMode="auto">
          <a:xfrm>
            <a:off x="5646738" y="5715001"/>
            <a:ext cx="124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Odd</a:t>
            </a:r>
            <a:endParaRPr lang="en-US" sz="4800" baseline="-25000"/>
          </a:p>
        </p:txBody>
      </p:sp>
      <p:sp>
        <p:nvSpPr>
          <p:cNvPr id="67621" name="TextBox 46"/>
          <p:cNvSpPr txBox="1">
            <a:spLocks noChangeArrowheads="1"/>
          </p:cNvSpPr>
          <p:nvPr/>
        </p:nvSpPr>
        <p:spPr bwMode="auto">
          <a:xfrm>
            <a:off x="4419601" y="5722938"/>
            <a:ext cx="1039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BO</a:t>
            </a:r>
            <a:endParaRPr lang="en-US" sz="4800" baseline="-25000"/>
          </a:p>
        </p:txBody>
      </p:sp>
      <p:sp>
        <p:nvSpPr>
          <p:cNvPr id="67622" name="TextBox 47"/>
          <p:cNvSpPr txBox="1">
            <a:spLocks noChangeArrowheads="1"/>
          </p:cNvSpPr>
          <p:nvPr/>
        </p:nvSpPr>
        <p:spPr bwMode="auto">
          <a:xfrm>
            <a:off x="8669339" y="5715001"/>
            <a:ext cx="1449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Even</a:t>
            </a:r>
            <a:endParaRPr lang="en-US" sz="4800" baseline="-25000"/>
          </a:p>
        </p:txBody>
      </p:sp>
      <p:sp>
        <p:nvSpPr>
          <p:cNvPr id="67623" name="TextBox 48"/>
          <p:cNvSpPr txBox="1">
            <a:spLocks noChangeArrowheads="1"/>
          </p:cNvSpPr>
          <p:nvPr/>
        </p:nvSpPr>
        <p:spPr bwMode="auto">
          <a:xfrm>
            <a:off x="7577138" y="5722938"/>
            <a:ext cx="971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BE</a:t>
            </a:r>
            <a:endParaRPr lang="en-US" sz="4800" baseline="-250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02200" y="6350000"/>
            <a:ext cx="134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current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0"/>
            <a:ext cx="1371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96283"/>
      </p:ext>
    </p:extLst>
  </p:cSld>
  <p:clrMapOvr>
    <a:masterClrMapping/>
  </p:clrMapOvr>
  <p:transition advTm="8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6771 0.0060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Wait-Free Ping-Pong</a:t>
            </a: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2362200" y="2133600"/>
            <a:ext cx="1752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8612" name="Straight Connector 9"/>
          <p:cNvCxnSpPr>
            <a:cxnSpLocks noChangeShapeType="1"/>
          </p:cNvCxnSpPr>
          <p:nvPr/>
        </p:nvCxnSpPr>
        <p:spPr bwMode="auto">
          <a:xfrm>
            <a:off x="2362200" y="28956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3" name="Straight Connector 10"/>
          <p:cNvCxnSpPr>
            <a:cxnSpLocks noChangeShapeType="1"/>
          </p:cNvCxnSpPr>
          <p:nvPr/>
        </p:nvCxnSpPr>
        <p:spPr bwMode="auto">
          <a:xfrm>
            <a:off x="2362200" y="35814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4" name="Straight Connector 11"/>
          <p:cNvCxnSpPr>
            <a:cxnSpLocks noChangeShapeType="1"/>
          </p:cNvCxnSpPr>
          <p:nvPr/>
        </p:nvCxnSpPr>
        <p:spPr bwMode="auto">
          <a:xfrm>
            <a:off x="2362200" y="4267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5" name="Straight Connector 12"/>
          <p:cNvCxnSpPr>
            <a:cxnSpLocks noChangeShapeType="1"/>
          </p:cNvCxnSpPr>
          <p:nvPr/>
        </p:nvCxnSpPr>
        <p:spPr bwMode="auto">
          <a:xfrm>
            <a:off x="2362200" y="5029200"/>
            <a:ext cx="1752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6" name="Rectangle 14"/>
          <p:cNvSpPr>
            <a:spLocks noChangeArrowheads="1"/>
          </p:cNvSpPr>
          <p:nvPr/>
        </p:nvSpPr>
        <p:spPr bwMode="auto">
          <a:xfrm>
            <a:off x="55626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8617" name="Straight Connector 15"/>
          <p:cNvCxnSpPr>
            <a:cxnSpLocks noChangeShapeType="1"/>
          </p:cNvCxnSpPr>
          <p:nvPr/>
        </p:nvCxnSpPr>
        <p:spPr bwMode="auto">
          <a:xfrm>
            <a:off x="55626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Straight Connector 16"/>
          <p:cNvCxnSpPr>
            <a:cxnSpLocks noChangeShapeType="1"/>
          </p:cNvCxnSpPr>
          <p:nvPr/>
        </p:nvCxnSpPr>
        <p:spPr bwMode="auto">
          <a:xfrm>
            <a:off x="55626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9" name="Straight Connector 17"/>
          <p:cNvCxnSpPr>
            <a:cxnSpLocks noChangeShapeType="1"/>
          </p:cNvCxnSpPr>
          <p:nvPr/>
        </p:nvCxnSpPr>
        <p:spPr bwMode="auto">
          <a:xfrm>
            <a:off x="55626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Straight Connector 18"/>
          <p:cNvCxnSpPr>
            <a:cxnSpLocks noChangeShapeType="1"/>
          </p:cNvCxnSpPr>
          <p:nvPr/>
        </p:nvCxnSpPr>
        <p:spPr bwMode="auto">
          <a:xfrm>
            <a:off x="55626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1" name="Rectangle 20"/>
          <p:cNvSpPr>
            <a:spLocks noChangeArrowheads="1"/>
          </p:cNvSpPr>
          <p:nvPr/>
        </p:nvSpPr>
        <p:spPr bwMode="auto">
          <a:xfrm>
            <a:off x="44275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8622" name="Straight Connector 21"/>
          <p:cNvCxnSpPr>
            <a:cxnSpLocks noChangeShapeType="1"/>
          </p:cNvCxnSpPr>
          <p:nvPr/>
        </p:nvCxnSpPr>
        <p:spPr bwMode="auto">
          <a:xfrm>
            <a:off x="44275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Straight Connector 22"/>
          <p:cNvCxnSpPr>
            <a:cxnSpLocks noChangeShapeType="1"/>
          </p:cNvCxnSpPr>
          <p:nvPr/>
        </p:nvCxnSpPr>
        <p:spPr bwMode="auto">
          <a:xfrm>
            <a:off x="44275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Straight Connector 23"/>
          <p:cNvCxnSpPr>
            <a:cxnSpLocks noChangeShapeType="1"/>
          </p:cNvCxnSpPr>
          <p:nvPr/>
        </p:nvCxnSpPr>
        <p:spPr bwMode="auto">
          <a:xfrm>
            <a:off x="44275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Straight Connector 24"/>
          <p:cNvCxnSpPr>
            <a:cxnSpLocks noChangeShapeType="1"/>
          </p:cNvCxnSpPr>
          <p:nvPr/>
        </p:nvCxnSpPr>
        <p:spPr bwMode="auto">
          <a:xfrm>
            <a:off x="44275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2438400" y="13843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latin typeface="Times" charset="0"/>
                <a:ea typeface="ＭＳ Ｐゴシック" charset="-128"/>
                <a:sym typeface="Verdana" pitchFamily="34" charset="0"/>
              </a:rPr>
              <a:t>New updates in next checkpoint period</a:t>
            </a:r>
            <a:endParaRPr lang="en-US" kern="0" dirty="0">
              <a:latin typeface="Times" charset="0"/>
              <a:ea typeface="ＭＳ Ｐゴシック" charset="-128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kern="0" dirty="0">
              <a:ea typeface="ＭＳ Ｐゴシック" charset="-128"/>
              <a:sym typeface="Verdana" pitchFamily="34" charset="0"/>
            </a:endParaRPr>
          </a:p>
        </p:txBody>
      </p:sp>
      <p:sp>
        <p:nvSpPr>
          <p:cNvPr id="68627" name="Rectangle 52"/>
          <p:cNvSpPr>
            <a:spLocks noChangeArrowheads="1"/>
          </p:cNvSpPr>
          <p:nvPr/>
        </p:nvSpPr>
        <p:spPr bwMode="auto">
          <a:xfrm>
            <a:off x="8686800" y="2133600"/>
            <a:ext cx="14478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8628" name="Straight Connector 53"/>
          <p:cNvCxnSpPr>
            <a:cxnSpLocks noChangeShapeType="1"/>
          </p:cNvCxnSpPr>
          <p:nvPr/>
        </p:nvCxnSpPr>
        <p:spPr bwMode="auto">
          <a:xfrm>
            <a:off x="8686800" y="28956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Straight Connector 54"/>
          <p:cNvCxnSpPr>
            <a:cxnSpLocks noChangeShapeType="1"/>
          </p:cNvCxnSpPr>
          <p:nvPr/>
        </p:nvCxnSpPr>
        <p:spPr bwMode="auto">
          <a:xfrm>
            <a:off x="8686800" y="35814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Straight Connector 55"/>
          <p:cNvCxnSpPr>
            <a:cxnSpLocks noChangeShapeType="1"/>
          </p:cNvCxnSpPr>
          <p:nvPr/>
        </p:nvCxnSpPr>
        <p:spPr bwMode="auto">
          <a:xfrm>
            <a:off x="8686800" y="4267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1" name="Straight Connector 56"/>
          <p:cNvCxnSpPr>
            <a:cxnSpLocks noChangeShapeType="1"/>
          </p:cNvCxnSpPr>
          <p:nvPr/>
        </p:nvCxnSpPr>
        <p:spPr bwMode="auto">
          <a:xfrm>
            <a:off x="8686800" y="5029200"/>
            <a:ext cx="1447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2" name="Rectangle 58"/>
          <p:cNvSpPr>
            <a:spLocks noChangeArrowheads="1"/>
          </p:cNvSpPr>
          <p:nvPr/>
        </p:nvSpPr>
        <p:spPr bwMode="auto">
          <a:xfrm>
            <a:off x="7551738" y="2133600"/>
            <a:ext cx="990600" cy="3657600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8633" name="Straight Connector 59"/>
          <p:cNvCxnSpPr>
            <a:cxnSpLocks noChangeShapeType="1"/>
          </p:cNvCxnSpPr>
          <p:nvPr/>
        </p:nvCxnSpPr>
        <p:spPr bwMode="auto">
          <a:xfrm>
            <a:off x="7551738" y="28956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4" name="Straight Connector 60"/>
          <p:cNvCxnSpPr>
            <a:cxnSpLocks noChangeShapeType="1"/>
          </p:cNvCxnSpPr>
          <p:nvPr/>
        </p:nvCxnSpPr>
        <p:spPr bwMode="auto">
          <a:xfrm>
            <a:off x="7551738" y="35814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Straight Connector 61"/>
          <p:cNvCxnSpPr>
            <a:cxnSpLocks noChangeShapeType="1"/>
          </p:cNvCxnSpPr>
          <p:nvPr/>
        </p:nvCxnSpPr>
        <p:spPr bwMode="auto">
          <a:xfrm>
            <a:off x="7551738" y="4267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Straight Connector 62"/>
          <p:cNvCxnSpPr>
            <a:cxnSpLocks noChangeShapeType="1"/>
          </p:cNvCxnSpPr>
          <p:nvPr/>
        </p:nvCxnSpPr>
        <p:spPr bwMode="auto">
          <a:xfrm>
            <a:off x="7551738" y="5029200"/>
            <a:ext cx="9906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575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68638" name="TextBox 37"/>
          <p:cNvSpPr txBox="1">
            <a:spLocks noChangeArrowheads="1"/>
          </p:cNvSpPr>
          <p:nvPr/>
        </p:nvSpPr>
        <p:spPr bwMode="auto">
          <a:xfrm>
            <a:off x="58293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42</a:t>
            </a:r>
            <a:endParaRPr lang="en-US" sz="4800" baseline="-25000"/>
          </a:p>
        </p:txBody>
      </p:sp>
      <p:sp>
        <p:nvSpPr>
          <p:cNvPr id="68639" name="Rectangle 39"/>
          <p:cNvSpPr>
            <a:spLocks noChangeArrowheads="1"/>
          </p:cNvSpPr>
          <p:nvPr/>
        </p:nvSpPr>
        <p:spPr bwMode="auto">
          <a:xfrm>
            <a:off x="44196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8640" name="Rectangle 41"/>
          <p:cNvSpPr>
            <a:spLocks noChangeArrowheads="1"/>
          </p:cNvSpPr>
          <p:nvPr/>
        </p:nvSpPr>
        <p:spPr bwMode="auto">
          <a:xfrm>
            <a:off x="4419600" y="42672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19400" y="41910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44</a:t>
            </a:r>
            <a:endParaRPr lang="en-US" sz="4800" baseline="-25000" dirty="0"/>
          </a:p>
        </p:txBody>
      </p:sp>
      <p:sp>
        <p:nvSpPr>
          <p:cNvPr id="68642" name="TextBox 43"/>
          <p:cNvSpPr txBox="1">
            <a:spLocks noChangeArrowheads="1"/>
          </p:cNvSpPr>
          <p:nvPr/>
        </p:nvSpPr>
        <p:spPr bwMode="auto">
          <a:xfrm>
            <a:off x="5791200" y="4198938"/>
            <a:ext cx="80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44</a:t>
            </a:r>
            <a:endParaRPr lang="en-US" sz="4800" baseline="-25000"/>
          </a:p>
        </p:txBody>
      </p:sp>
      <p:sp>
        <p:nvSpPr>
          <p:cNvPr id="68643" name="TextBox 44"/>
          <p:cNvSpPr txBox="1">
            <a:spLocks noChangeArrowheads="1"/>
          </p:cNvSpPr>
          <p:nvPr/>
        </p:nvSpPr>
        <p:spPr bwMode="auto">
          <a:xfrm>
            <a:off x="2811463" y="5715001"/>
            <a:ext cx="97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AS</a:t>
            </a:r>
            <a:endParaRPr lang="en-US" sz="4800" baseline="-25000" dirty="0"/>
          </a:p>
        </p:txBody>
      </p:sp>
      <p:sp>
        <p:nvSpPr>
          <p:cNvPr id="68644" name="TextBox 45"/>
          <p:cNvSpPr txBox="1">
            <a:spLocks noChangeArrowheads="1"/>
          </p:cNvSpPr>
          <p:nvPr/>
        </p:nvSpPr>
        <p:spPr bwMode="auto">
          <a:xfrm>
            <a:off x="5646738" y="5715001"/>
            <a:ext cx="124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Odd</a:t>
            </a:r>
            <a:endParaRPr lang="en-US" sz="4800" baseline="-25000"/>
          </a:p>
        </p:txBody>
      </p:sp>
      <p:sp>
        <p:nvSpPr>
          <p:cNvPr id="68645" name="TextBox 46"/>
          <p:cNvSpPr txBox="1">
            <a:spLocks noChangeArrowheads="1"/>
          </p:cNvSpPr>
          <p:nvPr/>
        </p:nvSpPr>
        <p:spPr bwMode="auto">
          <a:xfrm>
            <a:off x="4419601" y="5722938"/>
            <a:ext cx="1039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BO</a:t>
            </a:r>
            <a:endParaRPr lang="en-US" sz="4800" baseline="-25000"/>
          </a:p>
        </p:txBody>
      </p:sp>
      <p:sp>
        <p:nvSpPr>
          <p:cNvPr id="68646" name="TextBox 47"/>
          <p:cNvSpPr txBox="1">
            <a:spLocks noChangeArrowheads="1"/>
          </p:cNvSpPr>
          <p:nvPr/>
        </p:nvSpPr>
        <p:spPr bwMode="auto">
          <a:xfrm>
            <a:off x="8669339" y="5715001"/>
            <a:ext cx="1449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Even</a:t>
            </a:r>
            <a:endParaRPr lang="en-US" sz="4800" baseline="-25000"/>
          </a:p>
        </p:txBody>
      </p:sp>
      <p:sp>
        <p:nvSpPr>
          <p:cNvPr id="68647" name="TextBox 48"/>
          <p:cNvSpPr txBox="1">
            <a:spLocks noChangeArrowheads="1"/>
          </p:cNvSpPr>
          <p:nvPr/>
        </p:nvSpPr>
        <p:spPr bwMode="auto">
          <a:xfrm>
            <a:off x="7577138" y="5722938"/>
            <a:ext cx="971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BE</a:t>
            </a:r>
            <a:endParaRPr lang="en-US" sz="4800" baseline="-25000"/>
          </a:p>
        </p:txBody>
      </p:sp>
      <p:sp>
        <p:nvSpPr>
          <p:cNvPr id="68648" name="TextBox 49"/>
          <p:cNvSpPr txBox="1">
            <a:spLocks noChangeArrowheads="1"/>
          </p:cNvSpPr>
          <p:nvPr/>
        </p:nvSpPr>
        <p:spPr bwMode="auto">
          <a:xfrm>
            <a:off x="8153400" y="6350000"/>
            <a:ext cx="134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dirty="0"/>
              <a:t>current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/>
              <a:t>45</a:t>
            </a:r>
            <a:endParaRPr lang="en-US" sz="4800" baseline="-25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524000" y="3513138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46</a:t>
            </a:r>
            <a:endParaRPr lang="en-US" sz="4800" baseline="-25000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524000" y="20574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45</a:t>
            </a:r>
            <a:endParaRPr lang="en-US" sz="4800" baseline="-25000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524000" y="3513138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800" dirty="0"/>
              <a:t>46</a:t>
            </a:r>
            <a:endParaRPr lang="en-US" sz="4800" baseline="-25000" dirty="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543800" y="2133600"/>
            <a:ext cx="990600" cy="762000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543800" y="3581401"/>
            <a:ext cx="990600" cy="690563"/>
          </a:xfrm>
          <a:prstGeom prst="rect">
            <a:avLst/>
          </a:prstGeom>
          <a:solidFill>
            <a:srgbClr val="00B050">
              <a:alpha val="67058"/>
            </a:srgbClr>
          </a:solidFill>
          <a:ln w="349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0"/>
            <a:ext cx="1371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061726"/>
      </p:ext>
    </p:extLst>
  </p:cSld>
  <p:clrMapOvr>
    <a:masterClrMapping/>
  </p:clrMapOvr>
  <p:transition advTm="129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15 0.0006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62136 0.0050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2.22222E-6 L 0.14792 0.0006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62136 -0.0060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1" grpId="0"/>
      <p:bldP spid="51" grpId="1"/>
      <p:bldP spid="52" grpId="0"/>
      <p:bldP spid="52" grpId="1"/>
      <p:bldP spid="58" grpId="0"/>
      <p:bldP spid="58" grpId="1"/>
      <p:bldP spid="64" grpId="0"/>
      <p:bldP spid="64" grpId="1"/>
      <p:bldP spid="65" grpId="0" animBg="1"/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D611FB-28C5-4C7E-A8AF-28AE3316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4373"/>
            <a:ext cx="12405353" cy="280075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7ACA1A3-9C1A-4E50-AB77-E7CB0C25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995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705"/>
          <p:cNvSpPr txBox="1">
            <a:spLocks noChangeArrowheads="1"/>
          </p:cNvSpPr>
          <p:nvPr/>
        </p:nvSpPr>
        <p:spPr bwMode="auto">
          <a:xfrm>
            <a:off x="4572000" y="4110038"/>
            <a:ext cx="349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b="1"/>
              <a:t>Expected Latency Profile</a:t>
            </a:r>
            <a:endParaRPr lang="en-US"/>
          </a:p>
        </p:txBody>
      </p:sp>
      <p:sp>
        <p:nvSpPr>
          <p:cNvPr id="69636" name="Title 35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Wait-Free Ping-Pong: Latency</a:t>
            </a:r>
          </a:p>
        </p:txBody>
      </p:sp>
      <p:cxnSp>
        <p:nvCxnSpPr>
          <p:cNvPr id="69637" name="Straight Connector 12"/>
          <p:cNvCxnSpPr>
            <a:cxnSpLocks noChangeShapeType="1"/>
          </p:cNvCxnSpPr>
          <p:nvPr/>
        </p:nvCxnSpPr>
        <p:spPr bwMode="auto">
          <a:xfrm>
            <a:off x="1828800" y="3424238"/>
            <a:ext cx="8305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0"/>
            <a:ext cx="1371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DB3F31-56D0-485D-98D0-8239C6CE11A1}"/>
              </a:ext>
            </a:extLst>
          </p:cNvPr>
          <p:cNvSpPr txBox="1"/>
          <p:nvPr/>
        </p:nvSpPr>
        <p:spPr>
          <a:xfrm>
            <a:off x="4784552" y="5629277"/>
            <a:ext cx="30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Unavailable time ~ O(1) ~ 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054166"/>
      </p:ext>
    </p:extLst>
  </p:cSld>
  <p:clrMapOvr>
    <a:masterClrMapping/>
  </p:clrMapOvr>
  <p:transition spd="slow" advTm="30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03D88-C683-4158-A5D9-3222AE0A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567B-FE88-4F33-9097-B9990CEB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Zigzag</a:t>
            </a:r>
          </a:p>
          <a:p>
            <a:pPr lvl="1"/>
            <a:r>
              <a:rPr lang="zh-CN" altLang="en-US" dirty="0"/>
              <a:t>生成快照期间需要遍历</a:t>
            </a:r>
            <a:r>
              <a:rPr lang="en-US" altLang="zh-CN" dirty="0"/>
              <a:t>,</a:t>
            </a:r>
            <a:r>
              <a:rPr lang="zh-CN" altLang="en-US" dirty="0"/>
              <a:t>取反，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只能适用于小数据集</a:t>
            </a:r>
            <a:endParaRPr lang="en-US" altLang="zh-CN" dirty="0"/>
          </a:p>
          <a:p>
            <a:pPr lvl="1"/>
            <a:r>
              <a:rPr lang="en-US" altLang="zh-CN" dirty="0"/>
              <a:t>Hyper </a:t>
            </a:r>
            <a:r>
              <a:rPr lang="en-US" altLang="zh-CN" dirty="0" err="1"/>
              <a:t>olap</a:t>
            </a:r>
            <a:r>
              <a:rPr lang="zh-CN" altLang="en-US" dirty="0"/>
              <a:t>快照</a:t>
            </a:r>
            <a:r>
              <a:rPr lang="en-US" altLang="zh-CN" dirty="0"/>
              <a:t>, </a:t>
            </a:r>
            <a:r>
              <a:rPr lang="zh-CN" altLang="en-US" dirty="0"/>
              <a:t>舍弃了</a:t>
            </a:r>
            <a:r>
              <a:rPr lang="en-US" altLang="zh-CN" dirty="0" err="1"/>
              <a:t>zz</a:t>
            </a:r>
            <a:r>
              <a:rPr lang="zh-CN" altLang="en-US" dirty="0"/>
              <a:t>，实际性能不如</a:t>
            </a:r>
            <a:r>
              <a:rPr lang="en-US" altLang="zh-CN" dirty="0"/>
              <a:t>fork</a:t>
            </a:r>
          </a:p>
          <a:p>
            <a:r>
              <a:rPr lang="en-US" altLang="zh-CN" dirty="0" err="1"/>
              <a:t>Pingpong</a:t>
            </a:r>
            <a:endParaRPr lang="en-US" altLang="zh-CN" dirty="0"/>
          </a:p>
          <a:p>
            <a:pPr lvl="1"/>
            <a:r>
              <a:rPr lang="zh-CN" altLang="en-US" dirty="0"/>
              <a:t>需要三份内存</a:t>
            </a:r>
            <a:endParaRPr lang="en-US" altLang="zh-CN" dirty="0"/>
          </a:p>
          <a:p>
            <a:pPr lvl="1"/>
            <a:r>
              <a:rPr lang="zh-CN" altLang="en-US" dirty="0"/>
              <a:t>每次需要写入两份数据，</a:t>
            </a:r>
            <a:r>
              <a:rPr lang="en-US" altLang="zh-CN" dirty="0" err="1"/>
              <a:t>lantency</a:t>
            </a:r>
            <a:r>
              <a:rPr lang="zh-CN" altLang="en-US" dirty="0"/>
              <a:t>性能不好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sigmod11</a:t>
            </a:r>
            <a:r>
              <a:rPr lang="zh-CN" altLang="en-US" dirty="0"/>
              <a:t>两个算法，被之后的文章采纳的很少。</a:t>
            </a:r>
          </a:p>
        </p:txBody>
      </p:sp>
    </p:spTree>
    <p:extLst>
      <p:ext uri="{BB962C8B-B14F-4D97-AF65-F5344CB8AC3E}">
        <p14:creationId xmlns:p14="http://schemas.microsoft.com/office/powerpoint/2010/main" val="6373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19CDB0-254E-485B-A651-0E061133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4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0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BC6979-44B9-4065-A7DA-9B78A35E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34" y="688540"/>
            <a:ext cx="8960238" cy="53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1D5-B415-46C0-8EFA-3B022AB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B33BB-D0C9-4217-9C8D-ECFB80B2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个经典算法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Hourglass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piggyback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一致性讨论和评审意见</a:t>
            </a:r>
          </a:p>
        </p:txBody>
      </p:sp>
    </p:spTree>
    <p:extLst>
      <p:ext uri="{BB962C8B-B14F-4D97-AF65-F5344CB8AC3E}">
        <p14:creationId xmlns:p14="http://schemas.microsoft.com/office/powerpoint/2010/main" val="4130896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4">
            <a:extLst>
              <a:ext uri="{FF2B5EF4-FFF2-40B4-BE49-F238E27FC236}">
                <a16:creationId xmlns:a16="http://schemas.microsoft.com/office/drawing/2014/main" id="{D0D1DC3F-531D-47A5-B475-DBA70D582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539" y="6158464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endParaRPr lang="en-US" sz="3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CF3B3384-8B36-4A98-BC7C-DCB0DD2E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6793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49" name="Straight Connector 15">
            <a:extLst>
              <a:ext uri="{FF2B5EF4-FFF2-40B4-BE49-F238E27FC236}">
                <a16:creationId xmlns:a16="http://schemas.microsoft.com/office/drawing/2014/main" id="{4B5D4FBF-C947-47A9-A693-481156191E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4413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16">
            <a:extLst>
              <a:ext uri="{FF2B5EF4-FFF2-40B4-BE49-F238E27FC236}">
                <a16:creationId xmlns:a16="http://schemas.microsoft.com/office/drawing/2014/main" id="{EF76A13C-7763-42B5-850D-4D9F468CEE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1271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958C042D-4714-4E2A-AFCE-FB5340D12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812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8">
            <a:extLst>
              <a:ext uri="{FF2B5EF4-FFF2-40B4-BE49-F238E27FC236}">
                <a16:creationId xmlns:a16="http://schemas.microsoft.com/office/drawing/2014/main" id="{34D6317D-BF8A-46DF-B9FE-B5B1A77B87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574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8">
            <a:extLst>
              <a:ext uri="{FF2B5EF4-FFF2-40B4-BE49-F238E27FC236}">
                <a16:creationId xmlns:a16="http://schemas.microsoft.com/office/drawing/2014/main" id="{8DE46759-2885-4983-A8E3-05B3D3A3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34" y="1679396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54" name="Straight Connector 59">
            <a:extLst>
              <a:ext uri="{FF2B5EF4-FFF2-40B4-BE49-F238E27FC236}">
                <a16:creationId xmlns:a16="http://schemas.microsoft.com/office/drawing/2014/main" id="{5DDB8AC2-190D-410A-9594-9ACA984DE4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24413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60">
            <a:extLst>
              <a:ext uri="{FF2B5EF4-FFF2-40B4-BE49-F238E27FC236}">
                <a16:creationId xmlns:a16="http://schemas.microsoft.com/office/drawing/2014/main" id="{060CE356-9CBC-414C-96CB-A1FCBB2241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31271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61">
            <a:extLst>
              <a:ext uri="{FF2B5EF4-FFF2-40B4-BE49-F238E27FC236}">
                <a16:creationId xmlns:a16="http://schemas.microsoft.com/office/drawing/2014/main" id="{8BBDD1BC-9BAD-4F76-9535-4E87AABBC3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3812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62">
            <a:extLst>
              <a:ext uri="{FF2B5EF4-FFF2-40B4-BE49-F238E27FC236}">
                <a16:creationId xmlns:a16="http://schemas.microsoft.com/office/drawing/2014/main" id="{9FC2F88C-77EB-4EA4-AF71-869B31E6C3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4574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35">
            <a:extLst>
              <a:ext uri="{FF2B5EF4-FFF2-40B4-BE49-F238E27FC236}">
                <a16:creationId xmlns:a16="http://schemas.microsoft.com/office/drawing/2014/main" id="{D4869C15-BD66-424F-BB67-4E2A3B24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866" y="17064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D22E854E-3EF9-49C1-8BBC-C0B1BCD5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23929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AC27496F-DC87-4BEE-80A8-8AC0BB79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26" y="31271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A239B98C-C99F-412C-8E62-047B37B5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46" y="38158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5F8DB067-1E9A-42B5-8B2A-4E68E239B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5612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64" name="Straight Connector 62">
            <a:extLst>
              <a:ext uri="{FF2B5EF4-FFF2-40B4-BE49-F238E27FC236}">
                <a16:creationId xmlns:a16="http://schemas.microsoft.com/office/drawing/2014/main" id="{A71B0502-9A52-4EC7-BEA8-50BACB934F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184" y="5325918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18">
            <a:extLst>
              <a:ext uri="{FF2B5EF4-FFF2-40B4-BE49-F238E27FC236}">
                <a16:creationId xmlns:a16="http://schemas.microsoft.com/office/drawing/2014/main" id="{4CDCE718-68E2-47BB-BA71-E588590A97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53259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35">
            <a:extLst>
              <a:ext uri="{FF2B5EF4-FFF2-40B4-BE49-F238E27FC236}">
                <a16:creationId xmlns:a16="http://schemas.microsoft.com/office/drawing/2014/main" id="{3915741E-BA4A-4217-BD7F-DBEA3414C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53273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28CF0207-1C2D-4597-B038-C248C572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735" y="16793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79" name="Straight Connector 15">
            <a:extLst>
              <a:ext uri="{FF2B5EF4-FFF2-40B4-BE49-F238E27FC236}">
                <a16:creationId xmlns:a16="http://schemas.microsoft.com/office/drawing/2014/main" id="{BB97D496-7C18-4AD1-9FB6-32F0DC4246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24413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6">
            <a:extLst>
              <a:ext uri="{FF2B5EF4-FFF2-40B4-BE49-F238E27FC236}">
                <a16:creationId xmlns:a16="http://schemas.microsoft.com/office/drawing/2014/main" id="{F936FE39-4593-4AB8-9321-4F738BDD39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31271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17">
            <a:extLst>
              <a:ext uri="{FF2B5EF4-FFF2-40B4-BE49-F238E27FC236}">
                <a16:creationId xmlns:a16="http://schemas.microsoft.com/office/drawing/2014/main" id="{3AEAFA1E-A7F3-4139-A3E3-05C7768837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3812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18">
            <a:extLst>
              <a:ext uri="{FF2B5EF4-FFF2-40B4-BE49-F238E27FC236}">
                <a16:creationId xmlns:a16="http://schemas.microsoft.com/office/drawing/2014/main" id="{96FF4BE4-DD2C-497B-AE0F-E729984B69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4574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58">
            <a:extLst>
              <a:ext uri="{FF2B5EF4-FFF2-40B4-BE49-F238E27FC236}">
                <a16:creationId xmlns:a16="http://schemas.microsoft.com/office/drawing/2014/main" id="{D4003367-75D1-4A5D-920C-A723FCF8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30" y="1679396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84" name="Straight Connector 59">
            <a:extLst>
              <a:ext uri="{FF2B5EF4-FFF2-40B4-BE49-F238E27FC236}">
                <a16:creationId xmlns:a16="http://schemas.microsoft.com/office/drawing/2014/main" id="{80EF1CFE-3277-4A23-BBAA-740466B6F0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24413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60">
            <a:extLst>
              <a:ext uri="{FF2B5EF4-FFF2-40B4-BE49-F238E27FC236}">
                <a16:creationId xmlns:a16="http://schemas.microsoft.com/office/drawing/2014/main" id="{1F628CBF-6B0F-4EB8-92A1-709CBE7615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31271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61">
            <a:extLst>
              <a:ext uri="{FF2B5EF4-FFF2-40B4-BE49-F238E27FC236}">
                <a16:creationId xmlns:a16="http://schemas.microsoft.com/office/drawing/2014/main" id="{89567FA2-9847-46E7-A5E2-BEEC705C3E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3812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6CD1651D-1356-4527-A56A-123974E90A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4574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35">
            <a:extLst>
              <a:ext uri="{FF2B5EF4-FFF2-40B4-BE49-F238E27FC236}">
                <a16:creationId xmlns:a16="http://schemas.microsoft.com/office/drawing/2014/main" id="{9A3C7469-A826-4917-B118-2E8DF539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7064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89" name="TextBox 35">
            <a:extLst>
              <a:ext uri="{FF2B5EF4-FFF2-40B4-BE49-F238E27FC236}">
                <a16:creationId xmlns:a16="http://schemas.microsoft.com/office/drawing/2014/main" id="{4357B54A-3B6B-44DF-AC0E-F75F2E4D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410" y="23929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90" name="TextBox 35">
            <a:extLst>
              <a:ext uri="{FF2B5EF4-FFF2-40B4-BE49-F238E27FC236}">
                <a16:creationId xmlns:a16="http://schemas.microsoft.com/office/drawing/2014/main" id="{D764C0BD-7895-42C4-86A7-CF7582993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522" y="31271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91" name="TextBox 35">
            <a:extLst>
              <a:ext uri="{FF2B5EF4-FFF2-40B4-BE49-F238E27FC236}">
                <a16:creationId xmlns:a16="http://schemas.microsoft.com/office/drawing/2014/main" id="{07D175C0-C206-40FC-BDE7-183C51F56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842" y="38158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92" name="TextBox 35">
            <a:extLst>
              <a:ext uri="{FF2B5EF4-FFF2-40B4-BE49-F238E27FC236}">
                <a16:creationId xmlns:a16="http://schemas.microsoft.com/office/drawing/2014/main" id="{95DB0EC1-8575-475D-BDB1-2105C4E6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010" y="45612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93" name="Straight Connector 62">
            <a:extLst>
              <a:ext uri="{FF2B5EF4-FFF2-40B4-BE49-F238E27FC236}">
                <a16:creationId xmlns:a16="http://schemas.microsoft.com/office/drawing/2014/main" id="{F250E159-0734-442E-B6F7-F83834BFBF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2380" y="5325918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18">
            <a:extLst>
              <a:ext uri="{FF2B5EF4-FFF2-40B4-BE49-F238E27FC236}">
                <a16:creationId xmlns:a16="http://schemas.microsoft.com/office/drawing/2014/main" id="{0152E60F-9290-4715-9363-57DF1871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53259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Box 35">
            <a:extLst>
              <a:ext uri="{FF2B5EF4-FFF2-40B4-BE49-F238E27FC236}">
                <a16:creationId xmlns:a16="http://schemas.microsoft.com/office/drawing/2014/main" id="{F942D336-8D2A-429A-8972-D7AE045D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7" y="53273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E8288D79-1362-49DA-8C30-08BECFF6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012" y="1706454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03" name="Straight Connector 59">
            <a:extLst>
              <a:ext uri="{FF2B5EF4-FFF2-40B4-BE49-F238E27FC236}">
                <a16:creationId xmlns:a16="http://schemas.microsoft.com/office/drawing/2014/main" id="{BCF1DC3C-7FBE-4F61-849D-1A303A1787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24684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60">
            <a:extLst>
              <a:ext uri="{FF2B5EF4-FFF2-40B4-BE49-F238E27FC236}">
                <a16:creationId xmlns:a16="http://schemas.microsoft.com/office/drawing/2014/main" id="{83048953-0908-4979-A45D-C8882DC751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31542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61">
            <a:extLst>
              <a:ext uri="{FF2B5EF4-FFF2-40B4-BE49-F238E27FC236}">
                <a16:creationId xmlns:a16="http://schemas.microsoft.com/office/drawing/2014/main" id="{01214AF5-5524-4F59-9218-69D433F706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38400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Connector 62">
            <a:extLst>
              <a:ext uri="{FF2B5EF4-FFF2-40B4-BE49-F238E27FC236}">
                <a16:creationId xmlns:a16="http://schemas.microsoft.com/office/drawing/2014/main" id="{6FD19311-FA78-47EF-A9C1-DE81D23EC6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46020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62">
            <a:extLst>
              <a:ext uri="{FF2B5EF4-FFF2-40B4-BE49-F238E27FC236}">
                <a16:creationId xmlns:a16="http://schemas.microsoft.com/office/drawing/2014/main" id="{BDF93B3F-97A4-408E-970C-62B74C2AFD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1212" y="5352976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44">
            <a:extLst>
              <a:ext uri="{FF2B5EF4-FFF2-40B4-BE49-F238E27FC236}">
                <a16:creationId xmlns:a16="http://schemas.microsoft.com/office/drawing/2014/main" id="{6BCA82AD-1354-41DA-A9E0-6822F713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735" y="6161915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backup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47" name="Rectangle 65">
            <a:extLst>
              <a:ext uri="{FF2B5EF4-FFF2-40B4-BE49-F238E27FC236}">
                <a16:creationId xmlns:a16="http://schemas.microsoft.com/office/drawing/2014/main" id="{7E528F39-C97E-407A-B499-4D93C4E8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1690477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5" name="TextBox 35">
            <a:extLst>
              <a:ext uri="{FF2B5EF4-FFF2-40B4-BE49-F238E27FC236}">
                <a16:creationId xmlns:a16="http://schemas.microsoft.com/office/drawing/2014/main" id="{7976D517-EFB6-49CF-9372-8B30BFD3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74" y="1707102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13</a:t>
            </a:r>
            <a:endParaRPr lang="en-US" sz="4000" baseline="-25000" dirty="0"/>
          </a:p>
        </p:txBody>
      </p:sp>
      <p:sp>
        <p:nvSpPr>
          <p:cNvPr id="116" name="Rectangle 65">
            <a:extLst>
              <a:ext uri="{FF2B5EF4-FFF2-40B4-BE49-F238E27FC236}">
                <a16:creationId xmlns:a16="http://schemas.microsoft.com/office/drawing/2014/main" id="{E786243D-A138-40E0-B339-CB201CCB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4" y="1684942"/>
            <a:ext cx="995995" cy="755013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2" name="Rectangle 65">
            <a:extLst>
              <a:ext uri="{FF2B5EF4-FFF2-40B4-BE49-F238E27FC236}">
                <a16:creationId xmlns:a16="http://schemas.microsoft.com/office/drawing/2014/main" id="{FB3C0426-5E17-4468-AB97-6D0C09A2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3138277"/>
            <a:ext cx="1428677" cy="67327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" name="Rectangle 65">
            <a:extLst>
              <a:ext uri="{FF2B5EF4-FFF2-40B4-BE49-F238E27FC236}">
                <a16:creationId xmlns:a16="http://schemas.microsoft.com/office/drawing/2014/main" id="{3B5A264A-F7F3-4BC7-9EC8-8883D9D4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5" y="3132738"/>
            <a:ext cx="998585" cy="68287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" name="TextBox 35">
            <a:extLst>
              <a:ext uri="{FF2B5EF4-FFF2-40B4-BE49-F238E27FC236}">
                <a16:creationId xmlns:a16="http://schemas.microsoft.com/office/drawing/2014/main" id="{7A5FA051-032B-4724-9CF2-1730B0CD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665" y="3091400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16</a:t>
            </a:r>
            <a:endParaRPr lang="en-US" sz="4000" baseline="-25000" dirty="0"/>
          </a:p>
        </p:txBody>
      </p:sp>
      <p:sp>
        <p:nvSpPr>
          <p:cNvPr id="135" name="Rectangle 65">
            <a:extLst>
              <a:ext uri="{FF2B5EF4-FFF2-40B4-BE49-F238E27FC236}">
                <a16:creationId xmlns:a16="http://schemas.microsoft.com/office/drawing/2014/main" id="{C887AA62-1E3F-4E7C-A791-1B918618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3823671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6" name="Rectangle 65">
            <a:extLst>
              <a:ext uri="{FF2B5EF4-FFF2-40B4-BE49-F238E27FC236}">
                <a16:creationId xmlns:a16="http://schemas.microsoft.com/office/drawing/2014/main" id="{C6842771-3283-4790-9B21-F4260450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4" y="3820644"/>
            <a:ext cx="995995" cy="754352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9" name="TextBox 35">
            <a:extLst>
              <a:ext uri="{FF2B5EF4-FFF2-40B4-BE49-F238E27FC236}">
                <a16:creationId xmlns:a16="http://schemas.microsoft.com/office/drawing/2014/main" id="{E0C7AE3B-121B-4DFC-B0FF-BAC47B0A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7" y="3904628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17</a:t>
            </a:r>
            <a:endParaRPr lang="en-US" sz="4000" baseline="-25000" dirty="0"/>
          </a:p>
        </p:txBody>
      </p:sp>
      <p:sp>
        <p:nvSpPr>
          <p:cNvPr id="137" name="Rectangle 65">
            <a:extLst>
              <a:ext uri="{FF2B5EF4-FFF2-40B4-BE49-F238E27FC236}">
                <a16:creationId xmlns:a16="http://schemas.microsoft.com/office/drawing/2014/main" id="{11D85387-881C-4BD5-B8C9-1590AAAB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2" y="1715490"/>
            <a:ext cx="995995" cy="752964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6C64C8D3-FF1F-405B-8CDB-460ED79E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2" y="2477489"/>
            <a:ext cx="995995" cy="676765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9" name="Rectangle 65">
            <a:extLst>
              <a:ext uri="{FF2B5EF4-FFF2-40B4-BE49-F238E27FC236}">
                <a16:creationId xmlns:a16="http://schemas.microsoft.com/office/drawing/2014/main" id="{3FC5907F-D4C1-4A5F-BE4A-8FBF37A5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39" y="3848067"/>
            <a:ext cx="995995" cy="752966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0" name="Rectangle 65">
            <a:extLst>
              <a:ext uri="{FF2B5EF4-FFF2-40B4-BE49-F238E27FC236}">
                <a16:creationId xmlns:a16="http://schemas.microsoft.com/office/drawing/2014/main" id="{92609F15-450C-431A-A6D3-35C7A828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591" y="4609045"/>
            <a:ext cx="995995" cy="74290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1" name="Rectangle 65">
            <a:extLst>
              <a:ext uri="{FF2B5EF4-FFF2-40B4-BE49-F238E27FC236}">
                <a16:creationId xmlns:a16="http://schemas.microsoft.com/office/drawing/2014/main" id="{BA57D159-3106-47A7-96A3-382272A3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737" y="5361479"/>
            <a:ext cx="995995" cy="728560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2" name="Rectangle 65">
            <a:extLst>
              <a:ext uri="{FF2B5EF4-FFF2-40B4-BE49-F238E27FC236}">
                <a16:creationId xmlns:a16="http://schemas.microsoft.com/office/drawing/2014/main" id="{4B233821-1FE9-428D-908E-895474A3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39" y="3161242"/>
            <a:ext cx="995995" cy="677791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5" name="Rectangle 65">
            <a:extLst>
              <a:ext uri="{FF2B5EF4-FFF2-40B4-BE49-F238E27FC236}">
                <a16:creationId xmlns:a16="http://schemas.microsoft.com/office/drawing/2014/main" id="{91F97035-7743-4D2A-A8AA-AEE4D2CD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500" y="1691094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6" name="Rectangle 65">
            <a:extLst>
              <a:ext uri="{FF2B5EF4-FFF2-40B4-BE49-F238E27FC236}">
                <a16:creationId xmlns:a16="http://schemas.microsoft.com/office/drawing/2014/main" id="{9A86CBD0-9E1B-4F44-9C26-DF67F0AF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36" y="1685559"/>
            <a:ext cx="987220" cy="755013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id="{E391D583-90B1-4C9D-938A-12C23BC8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78" y="170610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23</a:t>
            </a:r>
            <a:endParaRPr lang="en-US" sz="4000" baseline="-25000" dirty="0"/>
          </a:p>
        </p:txBody>
      </p:sp>
      <p:sp>
        <p:nvSpPr>
          <p:cNvPr id="147" name="Rectangle 65">
            <a:extLst>
              <a:ext uri="{FF2B5EF4-FFF2-40B4-BE49-F238E27FC236}">
                <a16:creationId xmlns:a16="http://schemas.microsoft.com/office/drawing/2014/main" id="{C4FC4F3F-0EBB-401D-9533-0F6A61C9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500" y="2451784"/>
            <a:ext cx="1428677" cy="669999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1F18246C-7ABF-4302-93EE-1A8F8330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36" y="2446475"/>
            <a:ext cx="987220" cy="676869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id="{EBFAE0DD-A008-484C-9A97-6C2E4BA1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38" y="2392987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14</a:t>
            </a:r>
            <a:endParaRPr lang="en-US" sz="4000" baseline="-25000" dirty="0"/>
          </a:p>
        </p:txBody>
      </p:sp>
      <p:sp>
        <p:nvSpPr>
          <p:cNvPr id="150" name="Rectangle 65">
            <a:extLst>
              <a:ext uri="{FF2B5EF4-FFF2-40B4-BE49-F238E27FC236}">
                <a16:creationId xmlns:a16="http://schemas.microsoft.com/office/drawing/2014/main" id="{054C929E-014D-4AF8-9954-5A09BA38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26" y="4583299"/>
            <a:ext cx="1428677" cy="73785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1" name="Rectangle 65">
            <a:extLst>
              <a:ext uri="{FF2B5EF4-FFF2-40B4-BE49-F238E27FC236}">
                <a16:creationId xmlns:a16="http://schemas.microsoft.com/office/drawing/2014/main" id="{C8DF9CB8-ADEC-40C2-BDDC-F5B6B651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462" y="4588857"/>
            <a:ext cx="987220" cy="734680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9" name="TextBox 35">
            <a:extLst>
              <a:ext uri="{FF2B5EF4-FFF2-40B4-BE49-F238E27FC236}">
                <a16:creationId xmlns:a16="http://schemas.microsoft.com/office/drawing/2014/main" id="{FC1813CA-9272-4E4D-A720-411D9965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7" y="4523775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18</a:t>
            </a:r>
            <a:endParaRPr lang="en-US" sz="4000" baseline="-25000" dirty="0"/>
          </a:p>
        </p:txBody>
      </p:sp>
      <p:sp>
        <p:nvSpPr>
          <p:cNvPr id="152" name="标题 151">
            <a:extLst>
              <a:ext uri="{FF2B5EF4-FFF2-40B4-BE49-F238E27FC236}">
                <a16:creationId xmlns:a16="http://schemas.microsoft.com/office/drawing/2014/main" id="{9E1CCE8E-BFB6-455C-9E6D-0C40525B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altLang="zh-CN" dirty="0"/>
              <a:t>Hourglass</a:t>
            </a:r>
            <a:r>
              <a:rPr lang="zh-CN" altLang="en-US" dirty="0"/>
              <a:t>：</a:t>
            </a:r>
            <a:r>
              <a:rPr lang="en-US" altLang="zh-CN" dirty="0" err="1"/>
              <a:t>pingpong</a:t>
            </a:r>
            <a:r>
              <a:rPr lang="zh-CN" altLang="en-US" dirty="0"/>
              <a:t>改进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DA4C18-7E07-4C39-BE3B-8663C48311CF}"/>
              </a:ext>
            </a:extLst>
          </p:cNvPr>
          <p:cNvSpPr txBox="1"/>
          <p:nvPr/>
        </p:nvSpPr>
        <p:spPr>
          <a:xfrm>
            <a:off x="9012295" y="6219031"/>
            <a:ext cx="824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defRPr sz="3200">
                <a:solidFill>
                  <a:schemeClr val="accent1">
                    <a:lumMod val="75000"/>
                  </a:schemeClr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MR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12969 0.001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12969 0.0018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1111 L 0.12969 -0.009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5 7.40741E-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25 -3.7037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38151 -0.0004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38151 -0.0004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8151 -0.0004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4" grpId="0"/>
      <p:bldP spid="47" grpId="0" animBg="1"/>
      <p:bldP spid="115" grpId="0"/>
      <p:bldP spid="115" grpId="1"/>
      <p:bldP spid="116" grpId="1" animBg="1"/>
      <p:bldP spid="132" grpId="0" animBg="1"/>
      <p:bldP spid="133" grpId="0" animBg="1"/>
      <p:bldP spid="122" grpId="0"/>
      <p:bldP spid="122" grpId="1"/>
      <p:bldP spid="135" grpId="0" animBg="1"/>
      <p:bldP spid="136" grpId="0" animBg="1"/>
      <p:bldP spid="129" grpId="0"/>
      <p:bldP spid="129" grpId="1"/>
      <p:bldP spid="137" grpId="0" animBg="1"/>
      <p:bldP spid="137" grpId="1" animBg="1"/>
      <p:bldP spid="137" grpId="2" animBg="1"/>
      <p:bldP spid="138" grpId="0" animBg="1"/>
      <p:bldP spid="139" grpId="0" animBg="1"/>
      <p:bldP spid="139" grpId="1" animBg="1"/>
      <p:bldP spid="140" grpId="0" animBg="1"/>
      <p:bldP spid="141" grpId="0" animBg="1"/>
      <p:bldP spid="142" grpId="0" animBg="1"/>
      <p:bldP spid="142" grpId="1" animBg="1"/>
      <p:bldP spid="145" grpId="0" animBg="1"/>
      <p:bldP spid="146" grpId="0" animBg="1"/>
      <p:bldP spid="143" grpId="0"/>
      <p:bldP spid="143" grpId="1"/>
      <p:bldP spid="147" grpId="0" animBg="1"/>
      <p:bldP spid="148" grpId="0" animBg="1"/>
      <p:bldP spid="144" grpId="0"/>
      <p:bldP spid="144" grpId="1"/>
      <p:bldP spid="150" grpId="0" animBg="1"/>
      <p:bldP spid="151" grpId="0" animBg="1"/>
      <p:bldP spid="149" grpId="0"/>
      <p:bldP spid="1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492D3-6185-4B84-8DC8-EA4BEF07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8F40-9A83-40DF-B700-05CADC5F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/</a:t>
            </a:r>
            <a:r>
              <a:rPr lang="zh-CN" altLang="en-US" dirty="0"/>
              <a:t>数据段，代表数据库。重点是遍历的特性，而不是上层的逻辑结构，</a:t>
            </a:r>
            <a:r>
              <a:rPr lang="en-US" altLang="zh-CN" dirty="0"/>
              <a:t>SQL or NoSQL </a:t>
            </a:r>
            <a:r>
              <a:rPr lang="zh-CN" altLang="en-US" dirty="0"/>
              <a:t>物理上看，都是线性表。</a:t>
            </a:r>
            <a:endParaRPr lang="en-US" altLang="zh-CN" dirty="0"/>
          </a:p>
          <a:p>
            <a:r>
              <a:rPr lang="zh-CN" altLang="en-US" dirty="0"/>
              <a:t>前台</a:t>
            </a:r>
            <a:r>
              <a:rPr lang="en-US" altLang="zh-CN" u="sng" dirty="0"/>
              <a:t>updater</a:t>
            </a:r>
            <a:r>
              <a:rPr lang="en-US" altLang="zh-CN" b="1" u="sng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线程，后台</a:t>
            </a:r>
            <a:r>
              <a:rPr lang="en-US" altLang="zh-CN" dirty="0"/>
              <a:t>dumper</a:t>
            </a:r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假设请求快照的时刻，刚好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数据库处于一致性的状态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0FC5F5-27CA-4699-B11B-FBD3E1BD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99" y="3328636"/>
            <a:ext cx="5514286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705"/>
          <p:cNvSpPr txBox="1">
            <a:spLocks noChangeArrowheads="1"/>
          </p:cNvSpPr>
          <p:nvPr/>
        </p:nvSpPr>
        <p:spPr bwMode="auto">
          <a:xfrm>
            <a:off x="4572000" y="4110038"/>
            <a:ext cx="349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b="1"/>
              <a:t>Expected Latency Profile</a:t>
            </a:r>
            <a:endParaRPr lang="en-US"/>
          </a:p>
        </p:txBody>
      </p:sp>
      <p:sp>
        <p:nvSpPr>
          <p:cNvPr id="69636" name="Title 35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Hourglass</a:t>
            </a:r>
            <a:r>
              <a:rPr lang="en-US" dirty="0">
                <a:ea typeface="ＭＳ Ｐゴシック" pitchFamily="34" charset="-128"/>
              </a:rPr>
              <a:t>: Latency</a:t>
            </a:r>
          </a:p>
        </p:txBody>
      </p:sp>
      <p:cxnSp>
        <p:nvCxnSpPr>
          <p:cNvPr id="69637" name="Straight Connector 12"/>
          <p:cNvCxnSpPr>
            <a:cxnSpLocks noChangeShapeType="1"/>
          </p:cNvCxnSpPr>
          <p:nvPr/>
        </p:nvCxnSpPr>
        <p:spPr bwMode="auto">
          <a:xfrm>
            <a:off x="1828800" y="3424238"/>
            <a:ext cx="8305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09993368"/>
      </p:ext>
    </p:extLst>
  </p:cSld>
  <p:clrMapOvr>
    <a:masterClrMapping/>
  </p:clrMapOvr>
  <p:transition spd="slow" advTm="30639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7FA0-E316-4D9B-AEA2-91754D0A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Hourglass</a:t>
            </a:r>
            <a:r>
              <a:rPr lang="zh-CN" altLang="en-US" dirty="0"/>
              <a:t>：</a:t>
            </a:r>
            <a:r>
              <a:rPr lang="en-US" altLang="zh-CN" dirty="0" err="1"/>
              <a:t>pingpong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82DA2-7377-4F4E-A092-4261B496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22BB9-516C-47D8-9A2E-362D69B1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437"/>
            <a:ext cx="11969298" cy="3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4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1FFFA-A1A7-42AA-849D-A62A2322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pingpong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A7299-AC70-4139-98DD-C1D301F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只需要两份数据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每次只写一份数据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还是增量快照</a:t>
            </a:r>
            <a:endParaRPr lang="en-US" altLang="zh-CN" dirty="0"/>
          </a:p>
          <a:p>
            <a:pPr lvl="1"/>
            <a:r>
              <a:rPr lang="zh-CN" altLang="en-US" dirty="0"/>
              <a:t>不适合类似于 </a:t>
            </a:r>
            <a:r>
              <a:rPr lang="en-US" altLang="zh-CN" dirty="0" err="1"/>
              <a:t>oltp+olap</a:t>
            </a:r>
            <a:r>
              <a:rPr lang="en-US" altLang="zh-CN" dirty="0"/>
              <a:t> ,</a:t>
            </a:r>
            <a:r>
              <a:rPr lang="zh-CN" altLang="en-US" dirty="0"/>
              <a:t>复杂查询的场景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B7EA6A03-69AC-40C2-84AB-5CBC17AB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2856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DE8E0E4D-90E8-4647-A25E-6C3BF766CD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0476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D9085596-B159-4008-8C33-CFE72323FD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7334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A81ABB33-9932-4BDC-A749-15105D5891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419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7E77207C-9F7B-4304-92D0-292908C3FF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181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35">
            <a:extLst>
              <a:ext uri="{FF2B5EF4-FFF2-40B4-BE49-F238E27FC236}">
                <a16:creationId xmlns:a16="http://schemas.microsoft.com/office/drawing/2014/main" id="{43E094F3-BFF4-4CCA-9F08-6164BA8E1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866" y="13127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C4F3D534-767D-487E-90BD-83A6EE4E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19992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ADFC9BC2-E2F0-4FC3-A83C-AD9F8FE1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26" y="27334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1FB74186-1440-4FF2-A831-EA943130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46" y="34221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11F6B313-9946-4F3C-BEC7-F020BE93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1675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7CF1B4C1-6225-4D85-BD8E-9352B6E73C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9322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35">
            <a:extLst>
              <a:ext uri="{FF2B5EF4-FFF2-40B4-BE49-F238E27FC236}">
                <a16:creationId xmlns:a16="http://schemas.microsoft.com/office/drawing/2014/main" id="{E41BD09A-488E-49FF-BD0A-040A9118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49336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1F64F2B-E1BA-4199-A995-2D9380EF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2856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B998F188-110E-4343-BAD8-9114158867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0476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7B8AC7F9-521B-4FEF-9433-46F762E9B2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7334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B58C39BA-9B9D-410D-862D-6D3B93EF78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419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2E26694C-CA39-440B-9528-C206ADC63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181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35">
            <a:extLst>
              <a:ext uri="{FF2B5EF4-FFF2-40B4-BE49-F238E27FC236}">
                <a16:creationId xmlns:a16="http://schemas.microsoft.com/office/drawing/2014/main" id="{ACBABC8A-7486-4867-878B-497E101C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866" y="13127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30" name="TextBox 35">
            <a:extLst>
              <a:ext uri="{FF2B5EF4-FFF2-40B4-BE49-F238E27FC236}">
                <a16:creationId xmlns:a16="http://schemas.microsoft.com/office/drawing/2014/main" id="{349726D0-335D-4FE6-A19B-21F0393EF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19992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F4769F9D-3EBE-4E19-84E6-5A202ED5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26" y="27334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0CFAED20-3309-4509-B921-FD71E55AA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46" y="34221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0F4738FB-CA62-42E9-AA4B-D85250AF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1675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8964BE69-0A99-4505-AD86-D4B0BCA4B7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9322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2C94CB-398C-4A2A-9B5C-BF255638D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49336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id="{4DCD3318-16C5-4046-AFF7-2910534E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1255030"/>
            <a:ext cx="1436762" cy="80190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A03DC5F1-A42F-4C5F-A5F0-29455F39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74" y="1313402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13</a:t>
            </a:r>
            <a:endParaRPr lang="en-US" sz="4000" baseline="-25000" dirty="0"/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id="{93ED0E3F-3323-4855-B7F2-6E4EE286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80" y="2744616"/>
            <a:ext cx="1442912" cy="67628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90764D84-9AD8-422A-A8A3-840F8B3C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665" y="2697700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16</a:t>
            </a:r>
            <a:endParaRPr lang="en-US" sz="4000" baseline="-25000" dirty="0"/>
          </a:p>
        </p:txBody>
      </p:sp>
      <p:sp>
        <p:nvSpPr>
          <p:cNvPr id="43" name="Rectangle 65">
            <a:extLst>
              <a:ext uri="{FF2B5EF4-FFF2-40B4-BE49-F238E27FC236}">
                <a16:creationId xmlns:a16="http://schemas.microsoft.com/office/drawing/2014/main" id="{CAD4038B-35DA-44B1-AC55-29C0B82A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30" y="3426280"/>
            <a:ext cx="1433110" cy="753412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D1DD90CE-8C5F-4E43-9CFA-A090484E9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7" y="3498228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17</a:t>
            </a:r>
            <a:endParaRPr lang="en-US" sz="4000" baseline="-25000" dirty="0"/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6D010FC6-3A81-4292-B590-8A4E1AD0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39" y="1312754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50" name="Straight Connector 15">
            <a:extLst>
              <a:ext uri="{FF2B5EF4-FFF2-40B4-BE49-F238E27FC236}">
                <a16:creationId xmlns:a16="http://schemas.microsoft.com/office/drawing/2014/main" id="{5B9816B3-CD19-4521-91B4-93E4BAA63C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0747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6">
            <a:extLst>
              <a:ext uri="{FF2B5EF4-FFF2-40B4-BE49-F238E27FC236}">
                <a16:creationId xmlns:a16="http://schemas.microsoft.com/office/drawing/2014/main" id="{9726579B-A86F-4904-AA0D-82B7A236BB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7605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52AA2A48-60A1-4299-967D-AC543458F3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3446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18">
            <a:extLst>
              <a:ext uri="{FF2B5EF4-FFF2-40B4-BE49-F238E27FC236}">
                <a16:creationId xmlns:a16="http://schemas.microsoft.com/office/drawing/2014/main" id="{7834251B-252D-41C9-95D7-86643F22A1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208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35">
            <a:extLst>
              <a:ext uri="{FF2B5EF4-FFF2-40B4-BE49-F238E27FC236}">
                <a16:creationId xmlns:a16="http://schemas.microsoft.com/office/drawing/2014/main" id="{6B69ADBE-2C1C-40E2-995C-75C9C79C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866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0F8EC385-77AC-4375-B698-44571B23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214" y="202634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676B1032-605E-431F-A8FC-4F93C8D43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26" y="276055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451852C2-8642-49A1-AA44-B5B25163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646" y="344924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FC733BBB-E6FB-42E6-934B-18E6B7DAE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814" y="419457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59" name="Straight Connector 18">
            <a:extLst>
              <a:ext uri="{FF2B5EF4-FFF2-40B4-BE49-F238E27FC236}">
                <a16:creationId xmlns:a16="http://schemas.microsoft.com/office/drawing/2014/main" id="{656AE990-5CF4-4AFA-B11B-18D2DAC717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959276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35">
            <a:extLst>
              <a:ext uri="{FF2B5EF4-FFF2-40B4-BE49-F238E27FC236}">
                <a16:creationId xmlns:a16="http://schemas.microsoft.com/office/drawing/2014/main" id="{85110250-798F-4B99-A6E6-DAA91F0DE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31" y="496071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61" name="Rectangle 14">
            <a:extLst>
              <a:ext uri="{FF2B5EF4-FFF2-40B4-BE49-F238E27FC236}">
                <a16:creationId xmlns:a16="http://schemas.microsoft.com/office/drawing/2014/main" id="{CE7F39D8-54DA-4D80-A6C0-238006CE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39" y="1312754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2" name="Straight Connector 15">
            <a:extLst>
              <a:ext uri="{FF2B5EF4-FFF2-40B4-BE49-F238E27FC236}">
                <a16:creationId xmlns:a16="http://schemas.microsoft.com/office/drawing/2014/main" id="{FB98C245-CE34-460E-8347-FF533DB485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0747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16">
            <a:extLst>
              <a:ext uri="{FF2B5EF4-FFF2-40B4-BE49-F238E27FC236}">
                <a16:creationId xmlns:a16="http://schemas.microsoft.com/office/drawing/2014/main" id="{82D6F0F6-4DDA-4A0A-9D42-1903B46CD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7605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17">
            <a:extLst>
              <a:ext uri="{FF2B5EF4-FFF2-40B4-BE49-F238E27FC236}">
                <a16:creationId xmlns:a16="http://schemas.microsoft.com/office/drawing/2014/main" id="{2E38CC0D-59E0-4D4B-B0F0-CFFF3EB9CC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3446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18">
            <a:extLst>
              <a:ext uri="{FF2B5EF4-FFF2-40B4-BE49-F238E27FC236}">
                <a16:creationId xmlns:a16="http://schemas.microsoft.com/office/drawing/2014/main" id="{B8917B8F-076D-42CA-AF0B-2AE705B9F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208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35">
            <a:extLst>
              <a:ext uri="{FF2B5EF4-FFF2-40B4-BE49-F238E27FC236}">
                <a16:creationId xmlns:a16="http://schemas.microsoft.com/office/drawing/2014/main" id="{3B8D2951-604A-4175-AD09-5586D9715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866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719068D8-F245-4F82-BEE9-D0282675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214" y="202634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ABE21708-CD22-4A4D-B27F-D6DEAF70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26" y="276055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23EE229B-5D27-452F-910A-08DEC4E3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646" y="344924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FFFB47B1-735C-4CCF-B8D9-382B0867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814" y="419457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71" name="Straight Connector 18">
            <a:extLst>
              <a:ext uri="{FF2B5EF4-FFF2-40B4-BE49-F238E27FC236}">
                <a16:creationId xmlns:a16="http://schemas.microsoft.com/office/drawing/2014/main" id="{4177D452-CE89-4E4D-8562-EE3EDDD98A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959276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35">
            <a:extLst>
              <a:ext uri="{FF2B5EF4-FFF2-40B4-BE49-F238E27FC236}">
                <a16:creationId xmlns:a16="http://schemas.microsoft.com/office/drawing/2014/main" id="{BC242B5E-1482-4485-AF3E-868749FD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31" y="496071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94" name="TextBox 44">
            <a:extLst>
              <a:ext uri="{FF2B5EF4-FFF2-40B4-BE49-F238E27FC236}">
                <a16:creationId xmlns:a16="http://schemas.microsoft.com/office/drawing/2014/main" id="{FB60312E-96D0-46B6-B391-CE04EF1C0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539" y="5764764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endParaRPr lang="en-US" sz="3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44">
            <a:extLst>
              <a:ext uri="{FF2B5EF4-FFF2-40B4-BE49-F238E27FC236}">
                <a16:creationId xmlns:a16="http://schemas.microsoft.com/office/drawing/2014/main" id="{09793F1A-7AFD-4EF5-98DE-2A0BD33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735" y="5768215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backup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96" name="Rectangle 58">
            <a:extLst>
              <a:ext uri="{FF2B5EF4-FFF2-40B4-BE49-F238E27FC236}">
                <a16:creationId xmlns:a16="http://schemas.microsoft.com/office/drawing/2014/main" id="{57756ED2-A9B6-4061-8129-388EF244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412" y="1312754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97" name="Straight Connector 59">
            <a:extLst>
              <a:ext uri="{FF2B5EF4-FFF2-40B4-BE49-F238E27FC236}">
                <a16:creationId xmlns:a16="http://schemas.microsoft.com/office/drawing/2014/main" id="{6EFB3E24-BCBF-41FF-9510-84A3B71B4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20747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60">
            <a:extLst>
              <a:ext uri="{FF2B5EF4-FFF2-40B4-BE49-F238E27FC236}">
                <a16:creationId xmlns:a16="http://schemas.microsoft.com/office/drawing/2014/main" id="{148563A7-97C3-4DFD-A635-BA8CD1ACA4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27605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61">
            <a:extLst>
              <a:ext uri="{FF2B5EF4-FFF2-40B4-BE49-F238E27FC236}">
                <a16:creationId xmlns:a16="http://schemas.microsoft.com/office/drawing/2014/main" id="{71CACF64-BF38-4AA1-ABCF-5901256E00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34463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62">
            <a:extLst>
              <a:ext uri="{FF2B5EF4-FFF2-40B4-BE49-F238E27FC236}">
                <a16:creationId xmlns:a16="http://schemas.microsoft.com/office/drawing/2014/main" id="{DE30D308-D2DB-419D-8BA7-BFEC0C8662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42083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62">
            <a:extLst>
              <a:ext uri="{FF2B5EF4-FFF2-40B4-BE49-F238E27FC236}">
                <a16:creationId xmlns:a16="http://schemas.microsoft.com/office/drawing/2014/main" id="{5985931B-2CD4-4D6E-871A-C085DC8FE8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44612" y="4959276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35">
            <a:extLst>
              <a:ext uri="{FF2B5EF4-FFF2-40B4-BE49-F238E27FC236}">
                <a16:creationId xmlns:a16="http://schemas.microsoft.com/office/drawing/2014/main" id="{DC329F7B-0585-4A70-825A-771DFFCA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039" y="4959276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07CBD67F-FC27-463A-921F-22D852ADD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42083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4" name="TextBox 35">
            <a:extLst>
              <a:ext uri="{FF2B5EF4-FFF2-40B4-BE49-F238E27FC236}">
                <a16:creationId xmlns:a16="http://schemas.microsoft.com/office/drawing/2014/main" id="{BD72EB6C-AB56-49C7-A428-E2AEEF84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2749513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0D2CB264-7076-4DA5-9868-A6EB3D47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206228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6" name="TextBox 35">
            <a:extLst>
              <a:ext uri="{FF2B5EF4-FFF2-40B4-BE49-F238E27FC236}">
                <a16:creationId xmlns:a16="http://schemas.microsoft.com/office/drawing/2014/main" id="{E4FC6B00-5D4B-47F0-8E85-6308206C6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7" name="TextBox 35">
            <a:extLst>
              <a:ext uri="{FF2B5EF4-FFF2-40B4-BE49-F238E27FC236}">
                <a16:creationId xmlns:a16="http://schemas.microsoft.com/office/drawing/2014/main" id="{10A7EA96-E9B2-46A0-A66A-89E568FEC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347341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108" name="TextBox 35">
            <a:extLst>
              <a:ext uri="{FF2B5EF4-FFF2-40B4-BE49-F238E27FC236}">
                <a16:creationId xmlns:a16="http://schemas.microsoft.com/office/drawing/2014/main" id="{DFFE0750-F92C-442D-A88B-F65FC514E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133769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109" name="TextBox 35">
            <a:extLst>
              <a:ext uri="{FF2B5EF4-FFF2-40B4-BE49-F238E27FC236}">
                <a16:creationId xmlns:a16="http://schemas.microsoft.com/office/drawing/2014/main" id="{83AD1F5D-76A7-4AC1-8A5A-42282C0D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273634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111" name="TextBox 35">
            <a:extLst>
              <a:ext uri="{FF2B5EF4-FFF2-40B4-BE49-F238E27FC236}">
                <a16:creationId xmlns:a16="http://schemas.microsoft.com/office/drawing/2014/main" id="{7C029E5C-755C-46C9-A4CA-CAB1B537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345743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49E3DC3-D0ED-4991-9491-1F8AC46365EF}"/>
              </a:ext>
            </a:extLst>
          </p:cNvPr>
          <p:cNvSpPr txBox="1"/>
          <p:nvPr/>
        </p:nvSpPr>
        <p:spPr>
          <a:xfrm>
            <a:off x="8239204" y="5862483"/>
            <a:ext cx="824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defRPr sz="3200">
                <a:solidFill>
                  <a:schemeClr val="accent1">
                    <a:lumMod val="75000"/>
                  </a:schemeClr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MR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12969 0.0018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12969 0.0018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1112 L 0.12969 -0.0092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5 -1.85185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25 3.7037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8" grpId="1"/>
      <p:bldP spid="40" grpId="0" animBg="1"/>
      <p:bldP spid="42" grpId="0"/>
      <p:bldP spid="42" grpId="1"/>
      <p:bldP spid="43" grpId="0" animBg="1"/>
      <p:bldP spid="45" grpId="0"/>
      <p:bldP spid="45" grpId="1"/>
      <p:bldP spid="94" grpId="0"/>
      <p:bldP spid="95" grpId="0"/>
      <p:bldP spid="104" grpId="0"/>
      <p:bldP spid="106" grpId="0"/>
      <p:bldP spid="107" grpId="0"/>
      <p:bldP spid="108" grpId="0"/>
      <p:bldP spid="109" grpId="0"/>
      <p:bldP spid="1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5">
            <a:extLst>
              <a:ext uri="{FF2B5EF4-FFF2-40B4-BE49-F238E27FC236}">
                <a16:creationId xmlns:a16="http://schemas.microsoft.com/office/drawing/2014/main" id="{6343D1F8-1194-4378-B285-A105AD06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3426280"/>
            <a:ext cx="1433110" cy="753575"/>
          </a:xfrm>
          <a:prstGeom prst="rect">
            <a:avLst/>
          </a:prstGeom>
          <a:solidFill>
            <a:srgbClr val="FF000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FCD7E03F-C27A-4E48-A8F0-310E617F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40" y="2738101"/>
            <a:ext cx="1447800" cy="700335"/>
          </a:xfrm>
          <a:prstGeom prst="rect">
            <a:avLst/>
          </a:prstGeom>
          <a:solidFill>
            <a:srgbClr val="FF000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A5BE367-9E64-4F56-9B7C-5C2C07D0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1296777"/>
            <a:ext cx="1433110" cy="747097"/>
          </a:xfrm>
          <a:prstGeom prst="rect">
            <a:avLst/>
          </a:prstGeom>
          <a:solidFill>
            <a:srgbClr val="FF000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B058AC9-98BC-40BE-8587-3A3D1937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2856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23883242-C37D-4A4F-BA9B-3E62F231FB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0476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9876A5BE-5B28-4E6A-908E-FD5C2D179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7334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35E22812-5B1D-4497-BFD7-103E4814E3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419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AA1EFDC1-4BA9-4C05-8FEA-32A2D0E9F4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181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35">
            <a:extLst>
              <a:ext uri="{FF2B5EF4-FFF2-40B4-BE49-F238E27FC236}">
                <a16:creationId xmlns:a16="http://schemas.microsoft.com/office/drawing/2014/main" id="{FC9A6704-5818-40F7-B5DF-26A650DF2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625" y="131275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13</a:t>
            </a:r>
            <a:endParaRPr lang="en-US" sz="4000" baseline="-25000" dirty="0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D535094D-FD95-4CA0-8D4E-34508D253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19992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5453C513-2178-4E12-9277-8638F0DE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1675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86B00C8-387C-4FC9-91F0-3FC0B92C83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9322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35">
            <a:extLst>
              <a:ext uri="{FF2B5EF4-FFF2-40B4-BE49-F238E27FC236}">
                <a16:creationId xmlns:a16="http://schemas.microsoft.com/office/drawing/2014/main" id="{1C5D9D77-F625-4238-8E34-56711D70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49336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E34AEAD-16A2-4C21-AEFA-C05B4F327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2856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6B05EAA0-AD5B-4760-A9CA-629388DF7F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0476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1705D9D8-D331-4BB6-AE22-4A32DE3E2A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7334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A6A2FB1B-1297-4CBA-A99D-BDB48A3709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419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41268B9C-3453-4D47-ACB0-2586E8E0A9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1812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5">
            <a:extLst>
              <a:ext uri="{FF2B5EF4-FFF2-40B4-BE49-F238E27FC236}">
                <a16:creationId xmlns:a16="http://schemas.microsoft.com/office/drawing/2014/main" id="{2C1D85DD-F359-49A0-9830-2C60C848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19992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773F20F7-EEEC-4892-8D68-DD5043DA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1675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4EF9C16-7E5B-4167-A8ED-008B74C248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9322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35">
            <a:extLst>
              <a:ext uri="{FF2B5EF4-FFF2-40B4-BE49-F238E27FC236}">
                <a16:creationId xmlns:a16="http://schemas.microsoft.com/office/drawing/2014/main" id="{F743DCB1-0713-4AFE-A98B-B5655C9B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49336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3E02E30C-2694-4003-B99C-E6842F19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39" y="1312754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82CFFCB5-C1CB-4899-9D1E-A2D7EC0EB6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0747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BD1E6F84-F43B-412A-B095-80998120ED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7605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2C01C7BD-1F64-414C-A443-AE749FA6E7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3446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52D54AFF-716B-4B8C-B67C-472F11AED2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208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35">
            <a:extLst>
              <a:ext uri="{FF2B5EF4-FFF2-40B4-BE49-F238E27FC236}">
                <a16:creationId xmlns:a16="http://schemas.microsoft.com/office/drawing/2014/main" id="{3248B4B6-EFDC-46F6-A4C1-BF637A17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866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24D0BDC8-2EEF-43ED-8FBC-C014199F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214" y="202634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3FCCAD7C-59D2-41E1-AB0A-CB7C850A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26" y="276055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44" name="TextBox 35">
            <a:extLst>
              <a:ext uri="{FF2B5EF4-FFF2-40B4-BE49-F238E27FC236}">
                <a16:creationId xmlns:a16="http://schemas.microsoft.com/office/drawing/2014/main" id="{D0EB1BAF-F58D-483C-A37C-4F57D227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646" y="344924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C92BA951-BAD2-44DE-85A2-86CC349B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814" y="419457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id="{3D8E947E-867D-4A2D-9EA7-4FE66C26A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959276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35">
            <a:extLst>
              <a:ext uri="{FF2B5EF4-FFF2-40B4-BE49-F238E27FC236}">
                <a16:creationId xmlns:a16="http://schemas.microsoft.com/office/drawing/2014/main" id="{7CEA7B10-2690-4B9A-84BA-B8BAF3AA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31" y="496071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5FAE3C25-FEC3-43C8-A512-E83C7679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39" y="1312754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49" name="Straight Connector 15">
            <a:extLst>
              <a:ext uri="{FF2B5EF4-FFF2-40B4-BE49-F238E27FC236}">
                <a16:creationId xmlns:a16="http://schemas.microsoft.com/office/drawing/2014/main" id="{AADDD905-C1EC-41A7-A210-26F8E8F46E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0747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16">
            <a:extLst>
              <a:ext uri="{FF2B5EF4-FFF2-40B4-BE49-F238E27FC236}">
                <a16:creationId xmlns:a16="http://schemas.microsoft.com/office/drawing/2014/main" id="{553B31BA-BC72-4D82-8FAA-668EEE0E7A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27605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CDE90CC0-A361-4254-873D-5CA4CDBE0A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3446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8">
            <a:extLst>
              <a:ext uri="{FF2B5EF4-FFF2-40B4-BE49-F238E27FC236}">
                <a16:creationId xmlns:a16="http://schemas.microsoft.com/office/drawing/2014/main" id="{1E9AA36E-CA8D-4236-A6EE-BF49A1E68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208355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35">
            <a:extLst>
              <a:ext uri="{FF2B5EF4-FFF2-40B4-BE49-F238E27FC236}">
                <a16:creationId xmlns:a16="http://schemas.microsoft.com/office/drawing/2014/main" id="{17A24EC6-4CBF-49C7-89C9-AFA14FF4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866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54" name="TextBox 35">
            <a:extLst>
              <a:ext uri="{FF2B5EF4-FFF2-40B4-BE49-F238E27FC236}">
                <a16:creationId xmlns:a16="http://schemas.microsoft.com/office/drawing/2014/main" id="{43E27743-D2B9-4045-BD61-955A1BBB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214" y="202634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C9D8B3F0-4CE1-41AF-A509-B4B96B295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26" y="276055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B82F8FB3-E72B-4286-8DD1-0A1FE9C8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646" y="344924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FFAB6518-D5AF-41C7-9AF3-3874B916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814" y="419457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58" name="Straight Connector 18">
            <a:extLst>
              <a:ext uri="{FF2B5EF4-FFF2-40B4-BE49-F238E27FC236}">
                <a16:creationId xmlns:a16="http://schemas.microsoft.com/office/drawing/2014/main" id="{2EBF920C-9D6E-434A-B425-BF4AC0C5C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3539" y="4959276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35">
            <a:extLst>
              <a:ext uri="{FF2B5EF4-FFF2-40B4-BE49-F238E27FC236}">
                <a16:creationId xmlns:a16="http://schemas.microsoft.com/office/drawing/2014/main" id="{C2F86A01-CB88-4A0F-A93C-D62D1AE6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31" y="496071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60" name="Rectangle 65">
            <a:extLst>
              <a:ext uri="{FF2B5EF4-FFF2-40B4-BE49-F238E27FC236}">
                <a16:creationId xmlns:a16="http://schemas.microsoft.com/office/drawing/2014/main" id="{8B7A853C-DF2D-4486-8DDA-D1DF6C00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323835"/>
            <a:ext cx="1440651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4057D71A-AE71-4702-AC9F-1F0E50E0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765159"/>
            <a:ext cx="1440652" cy="678310"/>
          </a:xfrm>
          <a:prstGeom prst="rect">
            <a:avLst/>
          </a:prstGeom>
          <a:solidFill>
            <a:srgbClr val="FF000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333417EC-9578-4D74-92C7-182E86FC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453338"/>
            <a:ext cx="1440652" cy="751553"/>
          </a:xfrm>
          <a:prstGeom prst="rect">
            <a:avLst/>
          </a:prstGeom>
          <a:solidFill>
            <a:srgbClr val="FF000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EE9BD69C-C5A2-4126-A9EE-E054A516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412" y="1312754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4" name="Straight Connector 59">
            <a:extLst>
              <a:ext uri="{FF2B5EF4-FFF2-40B4-BE49-F238E27FC236}">
                <a16:creationId xmlns:a16="http://schemas.microsoft.com/office/drawing/2014/main" id="{F8F2E6D1-0A18-4AD9-BB59-DF2C7F931C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20747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0">
            <a:extLst>
              <a:ext uri="{FF2B5EF4-FFF2-40B4-BE49-F238E27FC236}">
                <a16:creationId xmlns:a16="http://schemas.microsoft.com/office/drawing/2014/main" id="{F292FB99-3B2F-4CBD-8F56-290AFD36B7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27605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3DFA8A34-7071-4311-9588-B9C48DE847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34463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2">
            <a:extLst>
              <a:ext uri="{FF2B5EF4-FFF2-40B4-BE49-F238E27FC236}">
                <a16:creationId xmlns:a16="http://schemas.microsoft.com/office/drawing/2014/main" id="{6C378308-93AA-420E-B1EA-AFD77321B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7" y="42083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Connector 62">
            <a:extLst>
              <a:ext uri="{FF2B5EF4-FFF2-40B4-BE49-F238E27FC236}">
                <a16:creationId xmlns:a16="http://schemas.microsoft.com/office/drawing/2014/main" id="{B1FFD5A1-B258-472B-8830-BCC945F999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44612" y="4959276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44">
            <a:extLst>
              <a:ext uri="{FF2B5EF4-FFF2-40B4-BE49-F238E27FC236}">
                <a16:creationId xmlns:a16="http://schemas.microsoft.com/office/drawing/2014/main" id="{A326C4D6-B599-4811-B88F-578ABA32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844" y="5720699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endParaRPr lang="en-US" sz="3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447CE247-8D61-4D68-A0E0-FCCEDB5A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844" y="5720700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backup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78" name="TextBox 35">
            <a:extLst>
              <a:ext uri="{FF2B5EF4-FFF2-40B4-BE49-F238E27FC236}">
                <a16:creationId xmlns:a16="http://schemas.microsoft.com/office/drawing/2014/main" id="{9FB3CD79-987C-4825-B5CF-7CD418957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367" y="4959276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79" name="TextBox 35">
            <a:extLst>
              <a:ext uri="{FF2B5EF4-FFF2-40B4-BE49-F238E27FC236}">
                <a16:creationId xmlns:a16="http://schemas.microsoft.com/office/drawing/2014/main" id="{C1F67C8F-8C81-4D71-AA0E-96AACEE68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92" y="42083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80" name="TextBox 35">
            <a:extLst>
              <a:ext uri="{FF2B5EF4-FFF2-40B4-BE49-F238E27FC236}">
                <a16:creationId xmlns:a16="http://schemas.microsoft.com/office/drawing/2014/main" id="{78CD8E20-BB5C-4A5D-B4D1-CC86563C7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2749513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81" name="TextBox 35">
            <a:extLst>
              <a:ext uri="{FF2B5EF4-FFF2-40B4-BE49-F238E27FC236}">
                <a16:creationId xmlns:a16="http://schemas.microsoft.com/office/drawing/2014/main" id="{37889DE4-0744-4166-86D1-9C2C47433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2062285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82" name="TextBox 35">
            <a:extLst>
              <a:ext uri="{FF2B5EF4-FFF2-40B4-BE49-F238E27FC236}">
                <a16:creationId xmlns:a16="http://schemas.microsoft.com/office/drawing/2014/main" id="{77370AA1-722A-4CEB-8A14-715069180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1339812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4DAA3DD5-E232-4849-BE35-A056DE5ED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764" y="347341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</a:t>
            </a:r>
            <a:endParaRPr lang="en-US" sz="4000" baseline="-25000" dirty="0"/>
          </a:p>
        </p:txBody>
      </p:sp>
      <p:sp>
        <p:nvSpPr>
          <p:cNvPr id="84" name="TextBox 35">
            <a:extLst>
              <a:ext uri="{FF2B5EF4-FFF2-40B4-BE49-F238E27FC236}">
                <a16:creationId xmlns:a16="http://schemas.microsoft.com/office/drawing/2014/main" id="{0F656FFB-76FB-4FED-A8A7-732B36ECC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44" y="1339812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23</a:t>
            </a:r>
            <a:endParaRPr lang="en-US" sz="4000" baseline="-25000" dirty="0"/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E8F642E0-4777-4FF6-8AF0-7FCF9DECD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409" y="1353340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2</a:t>
            </a:r>
            <a:endParaRPr lang="en-US" sz="4000" baseline="-25000" dirty="0"/>
          </a:p>
        </p:txBody>
      </p:sp>
      <p:sp>
        <p:nvSpPr>
          <p:cNvPr id="86" name="Rectangle 65">
            <a:extLst>
              <a:ext uri="{FF2B5EF4-FFF2-40B4-BE49-F238E27FC236}">
                <a16:creationId xmlns:a16="http://schemas.microsoft.com/office/drawing/2014/main" id="{7F0C66B8-9002-48D7-9A26-E1C295E9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7" y="2077915"/>
            <a:ext cx="1442355" cy="67803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7" name="TextBox 35">
            <a:extLst>
              <a:ext uri="{FF2B5EF4-FFF2-40B4-BE49-F238E27FC236}">
                <a16:creationId xmlns:a16="http://schemas.microsoft.com/office/drawing/2014/main" id="{367997D6-0149-4B82-AAEE-DCA99050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129" y="2052668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2</a:t>
            </a:r>
            <a:endParaRPr lang="en-US" sz="4000" baseline="-25000" dirty="0"/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1791D72B-5036-4F6A-9555-66BA96D8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38" y="1999287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14</a:t>
            </a:r>
            <a:endParaRPr lang="en-US" sz="4000" baseline="-25000" dirty="0"/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A7A24175-0987-4E19-9F60-DCBC2E52D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085" y="2733497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16</a:t>
            </a:r>
            <a:endParaRPr lang="en-US" sz="4000" baseline="-25000" dirty="0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26F120B2-BA5E-46E3-AD39-63647B05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405" y="342218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17</a:t>
            </a:r>
            <a:endParaRPr lang="en-US" sz="4000" baseline="-25000" dirty="0"/>
          </a:p>
        </p:txBody>
      </p:sp>
      <p:sp>
        <p:nvSpPr>
          <p:cNvPr id="88" name="TextBox 35">
            <a:extLst>
              <a:ext uri="{FF2B5EF4-FFF2-40B4-BE49-F238E27FC236}">
                <a16:creationId xmlns:a16="http://schemas.microsoft.com/office/drawing/2014/main" id="{7DE9899B-C146-4A41-ADAF-8111E6BD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625" y="274177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16</a:t>
            </a:r>
            <a:endParaRPr lang="en-US" sz="4000" baseline="-25000" dirty="0"/>
          </a:p>
        </p:txBody>
      </p:sp>
      <p:sp>
        <p:nvSpPr>
          <p:cNvPr id="89" name="TextBox 35">
            <a:extLst>
              <a:ext uri="{FF2B5EF4-FFF2-40B4-BE49-F238E27FC236}">
                <a16:creationId xmlns:a16="http://schemas.microsoft.com/office/drawing/2014/main" id="{408B1579-42E2-4ED9-906C-E451038C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464" y="275751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90" name="TextBox 35">
            <a:extLst>
              <a:ext uri="{FF2B5EF4-FFF2-40B4-BE49-F238E27FC236}">
                <a16:creationId xmlns:a16="http://schemas.microsoft.com/office/drawing/2014/main" id="{A4D6CE3F-4983-41F1-A4C5-EF518015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554" y="343154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17</a:t>
            </a:r>
            <a:endParaRPr lang="en-US" sz="4000" baseline="-25000" dirty="0"/>
          </a:p>
        </p:txBody>
      </p:sp>
      <p:sp>
        <p:nvSpPr>
          <p:cNvPr id="92" name="TextBox 35">
            <a:extLst>
              <a:ext uri="{FF2B5EF4-FFF2-40B4-BE49-F238E27FC236}">
                <a16:creationId xmlns:a16="http://schemas.microsoft.com/office/drawing/2014/main" id="{D82EF4B9-7FEB-4980-B427-4F69452E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129" y="348141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0</a:t>
            </a:r>
            <a:endParaRPr lang="en-US" sz="4000" baseline="-25000" dirty="0"/>
          </a:p>
        </p:txBody>
      </p:sp>
      <p:sp>
        <p:nvSpPr>
          <p:cNvPr id="93" name="Rectangle 65">
            <a:extLst>
              <a:ext uri="{FF2B5EF4-FFF2-40B4-BE49-F238E27FC236}">
                <a16:creationId xmlns:a16="http://schemas.microsoft.com/office/drawing/2014/main" id="{4E977769-35C3-47D2-A18F-ACCCDA0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115" y="4210612"/>
            <a:ext cx="1435796" cy="745832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CF9698DC-DE98-4731-9183-D6405D30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583" y="4130075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18</a:t>
            </a:r>
            <a:endParaRPr lang="en-US" sz="4000" baseline="-25000" dirty="0"/>
          </a:p>
        </p:txBody>
      </p:sp>
      <p:sp>
        <p:nvSpPr>
          <p:cNvPr id="94" name="TextBox 35">
            <a:extLst>
              <a:ext uri="{FF2B5EF4-FFF2-40B4-BE49-F238E27FC236}">
                <a16:creationId xmlns:a16="http://schemas.microsoft.com/office/drawing/2014/main" id="{C5E0A491-A67C-4136-B6A3-FA77D588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717" y="4202003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2</a:t>
            </a:r>
            <a:endParaRPr lang="en-US" sz="4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6603BF-6B38-4D04-8878-635A2CEE981C}"/>
              </a:ext>
            </a:extLst>
          </p:cNvPr>
          <p:cNvSpPr txBox="1"/>
          <p:nvPr/>
        </p:nvSpPr>
        <p:spPr>
          <a:xfrm>
            <a:off x="8272157" y="5816298"/>
            <a:ext cx="824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defRPr sz="3200">
                <a:solidFill>
                  <a:schemeClr val="accent1">
                    <a:lumMod val="75000"/>
                  </a:schemeClr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MR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38151 -0.000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38151 -0.0004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38151 -0.00047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79" grpId="0"/>
      <p:bldP spid="80" grpId="0"/>
      <p:bldP spid="81" grpId="0"/>
      <p:bldP spid="82" grpId="0"/>
      <p:bldP spid="83" grpId="0"/>
      <p:bldP spid="84" grpId="0"/>
      <p:bldP spid="84" grpId="1"/>
      <p:bldP spid="85" grpId="0"/>
      <p:bldP spid="86" grpId="0" animBg="1"/>
      <p:bldP spid="87" grpId="0"/>
      <p:bldP spid="34" grpId="0"/>
      <p:bldP spid="34" grpId="1"/>
      <p:bldP spid="11" grpId="0"/>
      <p:bldP spid="12" grpId="0"/>
      <p:bldP spid="88" grpId="0"/>
      <p:bldP spid="89" grpId="0"/>
      <p:bldP spid="90" grpId="0"/>
      <p:bldP spid="92" grpId="0"/>
      <p:bldP spid="93" grpId="0" animBg="1"/>
      <p:bldP spid="35" grpId="0"/>
      <p:bldP spid="35" grpId="1"/>
      <p:bldP spid="9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705"/>
          <p:cNvSpPr txBox="1">
            <a:spLocks noChangeArrowheads="1"/>
          </p:cNvSpPr>
          <p:nvPr/>
        </p:nvSpPr>
        <p:spPr bwMode="auto">
          <a:xfrm>
            <a:off x="4572000" y="4110038"/>
            <a:ext cx="349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b="1"/>
              <a:t>Expected Latency Profile</a:t>
            </a:r>
            <a:endParaRPr lang="en-US"/>
          </a:p>
        </p:txBody>
      </p:sp>
      <p:sp>
        <p:nvSpPr>
          <p:cNvPr id="69636" name="Title 35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Piggyback</a:t>
            </a:r>
            <a:r>
              <a:rPr lang="en-US" dirty="0">
                <a:ea typeface="ＭＳ Ｐゴシック" pitchFamily="34" charset="-128"/>
              </a:rPr>
              <a:t>: Latency</a:t>
            </a:r>
          </a:p>
        </p:txBody>
      </p:sp>
      <p:cxnSp>
        <p:nvCxnSpPr>
          <p:cNvPr id="69637" name="Straight Connector 12"/>
          <p:cNvCxnSpPr>
            <a:cxnSpLocks noChangeShapeType="1"/>
          </p:cNvCxnSpPr>
          <p:nvPr/>
        </p:nvCxnSpPr>
        <p:spPr bwMode="auto">
          <a:xfrm>
            <a:off x="1828800" y="3424238"/>
            <a:ext cx="8305800" cy="0"/>
          </a:xfrm>
          <a:prstGeom prst="line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549440829"/>
      </p:ext>
    </p:extLst>
  </p:cSld>
  <p:clrMapOvr>
    <a:masterClrMapping/>
  </p:clrMapOvr>
  <p:transition spd="slow" advTm="30639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2AD6-9002-4566-ABA7-B18360BE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Piggyback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55FA6-35DE-4B0F-8C3B-9F249D60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DD371-5436-4B91-BDC2-35CA8C5A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4" y="1944110"/>
            <a:ext cx="12034277" cy="36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0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8FDA-3A6B-470B-9DC3-A45C35CC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83F6A-3C95-4D06-B1E4-D5912AAB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Hourglass</a:t>
            </a:r>
            <a:r>
              <a:rPr lang="zh-CN" altLang="en-US" dirty="0"/>
              <a:t>内存中维护的是增量快照，而</a:t>
            </a:r>
            <a:r>
              <a:rPr lang="en-US" altLang="zh-CN" dirty="0"/>
              <a:t>Piggyback</a:t>
            </a:r>
            <a:r>
              <a:rPr lang="zh-CN" altLang="en-US" dirty="0"/>
              <a:t>维护的是</a:t>
            </a:r>
            <a:r>
              <a:rPr lang="en-US" altLang="zh-CN" dirty="0"/>
              <a:t>full</a:t>
            </a:r>
            <a:r>
              <a:rPr lang="zh-CN" altLang="en-US" dirty="0"/>
              <a:t>快照。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完整快照可以</a:t>
            </a:r>
            <a:r>
              <a:rPr lang="zh-CN" altLang="en-US" dirty="0"/>
              <a:t>应用于其他很多场景。比如在</a:t>
            </a:r>
            <a:r>
              <a:rPr lang="en-US" altLang="zh-CN" dirty="0"/>
              <a:t>OLTP</a:t>
            </a:r>
            <a:r>
              <a:rPr lang="zh-CN" altLang="en-US" dirty="0"/>
              <a:t>数据上，直接生成用于</a:t>
            </a:r>
            <a:r>
              <a:rPr lang="en-US" altLang="zh-CN" dirty="0"/>
              <a:t>OLAP</a:t>
            </a:r>
            <a:r>
              <a:rPr lang="zh-CN" altLang="en-US" dirty="0"/>
              <a:t>的数据快照，这也是很多内存数据库系统的优势。</a:t>
            </a:r>
          </a:p>
        </p:txBody>
      </p:sp>
    </p:spTree>
    <p:extLst>
      <p:ext uri="{BB962C8B-B14F-4D97-AF65-F5344CB8AC3E}">
        <p14:creationId xmlns:p14="http://schemas.microsoft.com/office/powerpoint/2010/main" val="705166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1D5-B415-46C0-8EFA-3B022AB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B33BB-D0C9-4217-9C8D-ECFB80B2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个经典算法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Hourglass</a:t>
            </a:r>
            <a:r>
              <a:rPr lang="zh-CN" altLang="en-US" dirty="0"/>
              <a:t>和</a:t>
            </a:r>
            <a:r>
              <a:rPr lang="en-US" altLang="zh-CN" dirty="0"/>
              <a:t>piggyback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实验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一致性讨论和评审意见</a:t>
            </a:r>
          </a:p>
        </p:txBody>
      </p:sp>
    </p:spTree>
    <p:extLst>
      <p:ext uri="{BB962C8B-B14F-4D97-AF65-F5344CB8AC3E}">
        <p14:creationId xmlns:p14="http://schemas.microsoft.com/office/powerpoint/2010/main" val="479614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774C-D69B-4340-950B-A070E25C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9F4DD-B38B-4402-A415-E7C19E0C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5C651-B2E5-4D54-BF38-CEA1959F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98" y="0"/>
            <a:ext cx="835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05F3-5DF2-4DB0-8A39-A4AE44F9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A3B7-DA18-4DE2-B5C8-D019ED03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一致 </a:t>
            </a:r>
            <a:r>
              <a:rPr lang="en-US" altLang="zh-CN" dirty="0"/>
              <a:t>or  </a:t>
            </a:r>
            <a:r>
              <a:rPr lang="zh-CN" altLang="en-US" dirty="0"/>
              <a:t>非一致</a:t>
            </a:r>
            <a:endParaRPr lang="en-US" altLang="zh-CN" dirty="0"/>
          </a:p>
          <a:p>
            <a:pPr lvl="1"/>
            <a:r>
              <a:rPr lang="zh-CN" altLang="en-US" dirty="0"/>
              <a:t>一致。</a:t>
            </a:r>
            <a:r>
              <a:rPr lang="en-US" altLang="zh-CN" dirty="0"/>
              <a:t>1</a:t>
            </a:r>
            <a:r>
              <a:rPr lang="zh-CN" altLang="en-US" dirty="0"/>
              <a:t>，便于恢复；</a:t>
            </a:r>
            <a:r>
              <a:rPr lang="en-US" altLang="zh-CN" dirty="0"/>
              <a:t>2</a:t>
            </a:r>
            <a:r>
              <a:rPr lang="zh-CN" altLang="en-US" dirty="0"/>
              <a:t>，并且可以用于</a:t>
            </a:r>
            <a:r>
              <a:rPr lang="en-US" altLang="zh-CN" dirty="0"/>
              <a:t>OLAP</a:t>
            </a:r>
            <a:r>
              <a:rPr lang="zh-CN" altLang="en-US" dirty="0"/>
              <a:t>或者</a:t>
            </a:r>
            <a:r>
              <a:rPr lang="en-US" altLang="zh-CN" dirty="0"/>
              <a:t>long running</a:t>
            </a:r>
            <a:r>
              <a:rPr lang="zh-CN" altLang="en-US" dirty="0"/>
              <a:t>的事务中。</a:t>
            </a:r>
            <a:endParaRPr lang="en-US" altLang="zh-CN" dirty="0"/>
          </a:p>
          <a:p>
            <a:pPr lvl="1"/>
            <a:r>
              <a:rPr lang="zh-CN" altLang="en-US" dirty="0"/>
              <a:t>非一致。</a:t>
            </a:r>
            <a:r>
              <a:rPr lang="en-US" altLang="zh-CN" dirty="0"/>
              <a:t>1</a:t>
            </a:r>
            <a:r>
              <a:rPr lang="zh-CN" altLang="en-US" dirty="0"/>
              <a:t>，恢复不便；</a:t>
            </a:r>
            <a:r>
              <a:rPr lang="en-US" altLang="zh-CN" dirty="0"/>
              <a:t>2</a:t>
            </a:r>
            <a:r>
              <a:rPr lang="zh-CN" altLang="en-US" dirty="0"/>
              <a:t>，不适合持久性要求不高的场景。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串行 </a:t>
            </a:r>
            <a:r>
              <a:rPr lang="en-US" altLang="zh-CN" dirty="0"/>
              <a:t>or </a:t>
            </a:r>
            <a:r>
              <a:rPr lang="zh-CN" altLang="en-US" dirty="0"/>
              <a:t>并行</a:t>
            </a:r>
            <a:endParaRPr lang="en-US" altLang="zh-CN" dirty="0"/>
          </a:p>
          <a:p>
            <a:pPr lvl="1"/>
            <a:r>
              <a:rPr lang="zh-CN" altLang="en-US" dirty="0"/>
              <a:t>在并发下会出现很多锁竞争，尤其是</a:t>
            </a:r>
            <a:r>
              <a:rPr lang="en-US" altLang="zh-CN" dirty="0"/>
              <a:t>update intensive</a:t>
            </a:r>
          </a:p>
          <a:p>
            <a:pPr lvl="1"/>
            <a:r>
              <a:rPr lang="zh-CN" altLang="en-US" dirty="0"/>
              <a:t>而串行没有锁开销 ，吞吐量在</a:t>
            </a:r>
            <a:r>
              <a:rPr lang="en-US" altLang="zh-CN" dirty="0"/>
              <a:t>in memory</a:t>
            </a:r>
            <a:r>
              <a:rPr lang="zh-CN" altLang="en-US" dirty="0"/>
              <a:t>下反而更好</a:t>
            </a:r>
            <a:endParaRPr lang="en-US" altLang="zh-CN" dirty="0"/>
          </a:p>
          <a:p>
            <a:pPr lvl="1"/>
            <a:r>
              <a:rPr lang="zh-CN" altLang="en-US" dirty="0"/>
              <a:t>串行下，做快照，问题相对简单，我们在串行下讨论算法。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单机 </a:t>
            </a:r>
            <a:r>
              <a:rPr lang="en-US" altLang="zh-CN" dirty="0"/>
              <a:t>or </a:t>
            </a:r>
            <a:r>
              <a:rPr lang="zh-CN" altLang="en-US" dirty="0"/>
              <a:t>分布式</a:t>
            </a:r>
            <a:endParaRPr lang="en-US" altLang="zh-CN" dirty="0"/>
          </a:p>
          <a:p>
            <a:r>
              <a:rPr lang="en-US" altLang="zh-CN" dirty="0"/>
              <a:t>Performing frequent lightweight consistent checkpoint for single-thread processing in-memory systems.</a:t>
            </a:r>
          </a:p>
          <a:p>
            <a:r>
              <a:rPr lang="en-US" altLang="zh-CN" dirty="0"/>
              <a:t>paper</a:t>
            </a:r>
            <a:r>
              <a:rPr lang="zh-CN" altLang="en-US" dirty="0"/>
              <a:t>争议最大的点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0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A1422-7D61-477F-892F-47B39CD7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42E8-C355-4429-AD60-9B13CCA6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77EF1-7DA1-49E2-A5D1-88A572CD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4" y="149629"/>
            <a:ext cx="11487999" cy="63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5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3ED1A9-A12B-47AC-9A7D-EF2AC564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93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BFC230-8FB9-4279-B04E-747C565FE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33379"/>
          <a:ext cx="5461914" cy="225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2495603" imgH="1028717" progId="Visio.Drawing.15">
                  <p:embed/>
                </p:oleObj>
              </mc:Choice>
              <mc:Fallback>
                <p:oleObj name="Visio" r:id="rId3" imgW="2495603" imgH="102871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BFC230-8FB9-4279-B04E-747C565FE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33379"/>
                        <a:ext cx="5461914" cy="2251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4876DFAF-6E54-444D-916E-D5BE840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93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B8C165-461D-4A34-AB91-3B59B1A31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465117"/>
          <a:ext cx="5596570" cy="369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3114578" imgH="2057434" progId="Visio.Drawing.15">
                  <p:embed/>
                </p:oleObj>
              </mc:Choice>
              <mc:Fallback>
                <p:oleObj name="Visio" r:id="rId5" imgW="3114578" imgH="2057434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5B8C165-461D-4A34-AB91-3B59B1A31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65117"/>
                        <a:ext cx="5596570" cy="3696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>
            <a:extLst>
              <a:ext uri="{FF2B5EF4-FFF2-40B4-BE49-F238E27FC236}">
                <a16:creationId xmlns:a16="http://schemas.microsoft.com/office/drawing/2014/main" id="{3E6F1479-E542-4022-A1F7-171AE1F5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实现原理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C465B4-58E1-4C46-8304-84992824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315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BD676-3B20-45D6-A224-DCFA3D1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3BB0261B-E88F-457D-B396-A3A396A4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20" y="1514362"/>
            <a:ext cx="8345536" cy="48122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7F2FC6-5F75-435B-80D9-D6A970AF7AF9}"/>
              </a:ext>
            </a:extLst>
          </p:cNvPr>
          <p:cNvSpPr txBox="1"/>
          <p:nvPr/>
        </p:nvSpPr>
        <p:spPr>
          <a:xfrm>
            <a:off x="9349697" y="4918167"/>
            <a:ext cx="13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57GB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16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B1D5-B415-46C0-8EFA-3B022AB3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B33BB-D0C9-4217-9C8D-ECFB80B2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个经典算法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Hourglass</a:t>
            </a:r>
            <a:r>
              <a:rPr lang="zh-CN" altLang="en-US" dirty="0"/>
              <a:t>和</a:t>
            </a:r>
            <a:r>
              <a:rPr lang="en-US" altLang="zh-CN" dirty="0"/>
              <a:t>piggyback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一致性讨论和评审意见</a:t>
            </a:r>
          </a:p>
        </p:txBody>
      </p:sp>
    </p:spTree>
    <p:extLst>
      <p:ext uri="{BB962C8B-B14F-4D97-AF65-F5344CB8AC3E}">
        <p14:creationId xmlns:p14="http://schemas.microsoft.com/office/powerpoint/2010/main" val="892442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6EB9C4-E89C-4A1B-AF70-A53072213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27736"/>
              </p:ext>
            </p:extLst>
          </p:nvPr>
        </p:nvGraphicFramePr>
        <p:xfrm>
          <a:off x="1582545" y="1518019"/>
          <a:ext cx="9070940" cy="381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3" imgW="4562541" imgH="2371636" progId="Visio.Drawing.15">
                  <p:embed/>
                </p:oleObj>
              </mc:Choice>
              <mc:Fallback>
                <p:oleObj name="Visio" r:id="rId3" imgW="4562541" imgH="2371636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45" y="1518019"/>
                        <a:ext cx="9070940" cy="3815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4A7B8A72-6996-4865-8919-E7589099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并行事务</a:t>
            </a:r>
            <a:r>
              <a:rPr lang="zh-CN" altLang="en-US" dirty="0"/>
              <a:t>一致检查点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8EDB6D-B956-4ECC-B4A9-EC33140F1836}"/>
              </a:ext>
            </a:extLst>
          </p:cNvPr>
          <p:cNvSpPr txBox="1"/>
          <p:nvPr/>
        </p:nvSpPr>
        <p:spPr>
          <a:xfrm>
            <a:off x="5835374" y="6117562"/>
            <a:ext cx="45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新事务，操作新数据；旧事务，操作旧数据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042371-E323-499D-88C4-6D1BCD7508DF}"/>
              </a:ext>
            </a:extLst>
          </p:cNvPr>
          <p:cNvSpPr txBox="1"/>
          <p:nvPr/>
        </p:nvSpPr>
        <p:spPr>
          <a:xfrm>
            <a:off x="2120347" y="611175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CALC-sigmod2016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4">
            <a:extLst>
              <a:ext uri="{FF2B5EF4-FFF2-40B4-BE49-F238E27FC236}">
                <a16:creationId xmlns:a16="http://schemas.microsoft.com/office/drawing/2014/main" id="{D0D1DC3F-531D-47A5-B475-DBA70D582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539" y="6158464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  <a:endParaRPr lang="en-US" sz="3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CF3B3384-8B36-4A98-BC7C-DCB0DD2E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39" y="16793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49" name="Straight Connector 15">
            <a:extLst>
              <a:ext uri="{FF2B5EF4-FFF2-40B4-BE49-F238E27FC236}">
                <a16:creationId xmlns:a16="http://schemas.microsoft.com/office/drawing/2014/main" id="{4B5D4FBF-C947-47A9-A693-481156191E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24413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16">
            <a:extLst>
              <a:ext uri="{FF2B5EF4-FFF2-40B4-BE49-F238E27FC236}">
                <a16:creationId xmlns:a16="http://schemas.microsoft.com/office/drawing/2014/main" id="{EF76A13C-7763-42B5-850D-4D9F468CEE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1271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958C042D-4714-4E2A-AFCE-FB5340D12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3812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8">
            <a:extLst>
              <a:ext uri="{FF2B5EF4-FFF2-40B4-BE49-F238E27FC236}">
                <a16:creationId xmlns:a16="http://schemas.microsoft.com/office/drawing/2014/main" id="{34D6317D-BF8A-46DF-B9FE-B5B1A77B87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4574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8">
            <a:extLst>
              <a:ext uri="{FF2B5EF4-FFF2-40B4-BE49-F238E27FC236}">
                <a16:creationId xmlns:a16="http://schemas.microsoft.com/office/drawing/2014/main" id="{8DE46759-2885-4983-A8E3-05B3D3A3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34" y="1679396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54" name="Straight Connector 59">
            <a:extLst>
              <a:ext uri="{FF2B5EF4-FFF2-40B4-BE49-F238E27FC236}">
                <a16:creationId xmlns:a16="http://schemas.microsoft.com/office/drawing/2014/main" id="{5DDB8AC2-190D-410A-9594-9ACA984DE4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24413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60">
            <a:extLst>
              <a:ext uri="{FF2B5EF4-FFF2-40B4-BE49-F238E27FC236}">
                <a16:creationId xmlns:a16="http://schemas.microsoft.com/office/drawing/2014/main" id="{060CE356-9CBC-414C-96CB-A1FCBB2241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31271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61">
            <a:extLst>
              <a:ext uri="{FF2B5EF4-FFF2-40B4-BE49-F238E27FC236}">
                <a16:creationId xmlns:a16="http://schemas.microsoft.com/office/drawing/2014/main" id="{8BBDD1BC-9BAD-4F76-9535-4E87AABBC3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3812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62">
            <a:extLst>
              <a:ext uri="{FF2B5EF4-FFF2-40B4-BE49-F238E27FC236}">
                <a16:creationId xmlns:a16="http://schemas.microsoft.com/office/drawing/2014/main" id="{9FC2F88C-77EB-4EA4-AF71-869B31E6C3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2659" y="4574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35">
            <a:extLst>
              <a:ext uri="{FF2B5EF4-FFF2-40B4-BE49-F238E27FC236}">
                <a16:creationId xmlns:a16="http://schemas.microsoft.com/office/drawing/2014/main" id="{D4869C15-BD66-424F-BB67-4E2A3B24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866" y="17064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D22E854E-3EF9-49C1-8BBC-C0B1BCD5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214" y="23929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AC27496F-DC87-4BEE-80A8-8AC0BB79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26" y="31271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A239B98C-C99F-412C-8E62-047B37B5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46" y="38158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5F8DB067-1E9A-42B5-8B2A-4E68E239B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814" y="45612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64" name="Straight Connector 62">
            <a:extLst>
              <a:ext uri="{FF2B5EF4-FFF2-40B4-BE49-F238E27FC236}">
                <a16:creationId xmlns:a16="http://schemas.microsoft.com/office/drawing/2014/main" id="{A71B0502-9A52-4EC7-BEA8-50BACB934F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184" y="5325918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18">
            <a:extLst>
              <a:ext uri="{FF2B5EF4-FFF2-40B4-BE49-F238E27FC236}">
                <a16:creationId xmlns:a16="http://schemas.microsoft.com/office/drawing/2014/main" id="{4CDCE718-68E2-47BB-BA71-E588590A97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5539" y="53259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35">
            <a:extLst>
              <a:ext uri="{FF2B5EF4-FFF2-40B4-BE49-F238E27FC236}">
                <a16:creationId xmlns:a16="http://schemas.microsoft.com/office/drawing/2014/main" id="{3915741E-BA4A-4217-BD7F-DBEA3414C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31" y="53273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28CF0207-1C2D-4597-B038-C248C572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735" y="1679396"/>
            <a:ext cx="1447800" cy="43835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79" name="Straight Connector 15">
            <a:extLst>
              <a:ext uri="{FF2B5EF4-FFF2-40B4-BE49-F238E27FC236}">
                <a16:creationId xmlns:a16="http://schemas.microsoft.com/office/drawing/2014/main" id="{BB97D496-7C18-4AD1-9FB6-32F0DC4246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24413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6">
            <a:extLst>
              <a:ext uri="{FF2B5EF4-FFF2-40B4-BE49-F238E27FC236}">
                <a16:creationId xmlns:a16="http://schemas.microsoft.com/office/drawing/2014/main" id="{F936FE39-4593-4AB8-9321-4F738BDD39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31271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17">
            <a:extLst>
              <a:ext uri="{FF2B5EF4-FFF2-40B4-BE49-F238E27FC236}">
                <a16:creationId xmlns:a16="http://schemas.microsoft.com/office/drawing/2014/main" id="{3AEAFA1E-A7F3-4139-A3E3-05C7768837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3812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18">
            <a:extLst>
              <a:ext uri="{FF2B5EF4-FFF2-40B4-BE49-F238E27FC236}">
                <a16:creationId xmlns:a16="http://schemas.microsoft.com/office/drawing/2014/main" id="{96FF4BE4-DD2C-497B-AE0F-E729984B69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4574997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58">
            <a:extLst>
              <a:ext uri="{FF2B5EF4-FFF2-40B4-BE49-F238E27FC236}">
                <a16:creationId xmlns:a16="http://schemas.microsoft.com/office/drawing/2014/main" id="{D4003367-75D1-4A5D-920C-A723FCF8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30" y="1679396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84" name="Straight Connector 59">
            <a:extLst>
              <a:ext uri="{FF2B5EF4-FFF2-40B4-BE49-F238E27FC236}">
                <a16:creationId xmlns:a16="http://schemas.microsoft.com/office/drawing/2014/main" id="{80EF1CFE-3277-4A23-BBAA-740466B6F0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24413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60">
            <a:extLst>
              <a:ext uri="{FF2B5EF4-FFF2-40B4-BE49-F238E27FC236}">
                <a16:creationId xmlns:a16="http://schemas.microsoft.com/office/drawing/2014/main" id="{1F628CBF-6B0F-4EB8-92A1-709CBE7615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31271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61">
            <a:extLst>
              <a:ext uri="{FF2B5EF4-FFF2-40B4-BE49-F238E27FC236}">
                <a16:creationId xmlns:a16="http://schemas.microsoft.com/office/drawing/2014/main" id="{89567FA2-9847-46E7-A5E2-BEEC705C3E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3812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6CD1651D-1356-4527-A56A-123974E90A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2855" y="4574997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35">
            <a:extLst>
              <a:ext uri="{FF2B5EF4-FFF2-40B4-BE49-F238E27FC236}">
                <a16:creationId xmlns:a16="http://schemas.microsoft.com/office/drawing/2014/main" id="{9A3C7469-A826-4917-B118-2E8DF539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70645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3</a:t>
            </a:r>
            <a:endParaRPr lang="en-US" sz="4000" baseline="-25000" dirty="0"/>
          </a:p>
        </p:txBody>
      </p:sp>
      <p:sp>
        <p:nvSpPr>
          <p:cNvPr id="89" name="TextBox 35">
            <a:extLst>
              <a:ext uri="{FF2B5EF4-FFF2-40B4-BE49-F238E27FC236}">
                <a16:creationId xmlns:a16="http://schemas.microsoft.com/office/drawing/2014/main" id="{4357B54A-3B6B-44DF-AC0E-F75F2E4D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410" y="23929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4</a:t>
            </a:r>
            <a:endParaRPr lang="en-US" sz="4000" baseline="-25000" dirty="0"/>
          </a:p>
        </p:txBody>
      </p:sp>
      <p:sp>
        <p:nvSpPr>
          <p:cNvPr id="90" name="TextBox 35">
            <a:extLst>
              <a:ext uri="{FF2B5EF4-FFF2-40B4-BE49-F238E27FC236}">
                <a16:creationId xmlns:a16="http://schemas.microsoft.com/office/drawing/2014/main" id="{D764C0BD-7895-42C4-86A7-CF7582993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522" y="312719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6</a:t>
            </a:r>
            <a:endParaRPr lang="en-US" sz="4000" baseline="-25000" dirty="0"/>
          </a:p>
        </p:txBody>
      </p:sp>
      <p:sp>
        <p:nvSpPr>
          <p:cNvPr id="91" name="TextBox 35">
            <a:extLst>
              <a:ext uri="{FF2B5EF4-FFF2-40B4-BE49-F238E27FC236}">
                <a16:creationId xmlns:a16="http://schemas.microsoft.com/office/drawing/2014/main" id="{07D175C0-C206-40FC-BDE7-183C51F56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842" y="381588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7</a:t>
            </a:r>
            <a:endParaRPr lang="en-US" sz="4000" baseline="-25000" dirty="0"/>
          </a:p>
        </p:txBody>
      </p:sp>
      <p:sp>
        <p:nvSpPr>
          <p:cNvPr id="92" name="TextBox 35">
            <a:extLst>
              <a:ext uri="{FF2B5EF4-FFF2-40B4-BE49-F238E27FC236}">
                <a16:creationId xmlns:a16="http://schemas.microsoft.com/office/drawing/2014/main" id="{95DB0EC1-8575-475D-BDB1-2105C4E6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010" y="456121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8</a:t>
            </a:r>
            <a:endParaRPr lang="en-US" sz="4000" baseline="-25000" dirty="0"/>
          </a:p>
        </p:txBody>
      </p:sp>
      <p:cxnSp>
        <p:nvCxnSpPr>
          <p:cNvPr id="93" name="Straight Connector 62">
            <a:extLst>
              <a:ext uri="{FF2B5EF4-FFF2-40B4-BE49-F238E27FC236}">
                <a16:creationId xmlns:a16="http://schemas.microsoft.com/office/drawing/2014/main" id="{F250E159-0734-442E-B6F7-F83834BFBF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2380" y="5325918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18">
            <a:extLst>
              <a:ext uri="{FF2B5EF4-FFF2-40B4-BE49-F238E27FC236}">
                <a16:creationId xmlns:a16="http://schemas.microsoft.com/office/drawing/2014/main" id="{0152E60F-9290-4715-9363-57DF1871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5735" y="5325918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Box 35">
            <a:extLst>
              <a:ext uri="{FF2B5EF4-FFF2-40B4-BE49-F238E27FC236}">
                <a16:creationId xmlns:a16="http://schemas.microsoft.com/office/drawing/2014/main" id="{F942D336-8D2A-429A-8972-D7AE045D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327" y="5327361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5</a:t>
            </a:r>
            <a:endParaRPr lang="en-US" sz="4000" baseline="-25000" dirty="0"/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E8288D79-1362-49DA-8C30-08BECFF6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012" y="1706454"/>
            <a:ext cx="1007226" cy="438358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03" name="Straight Connector 59">
            <a:extLst>
              <a:ext uri="{FF2B5EF4-FFF2-40B4-BE49-F238E27FC236}">
                <a16:creationId xmlns:a16="http://schemas.microsoft.com/office/drawing/2014/main" id="{BCF1DC3C-7FBE-4F61-849D-1A303A1787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24684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60">
            <a:extLst>
              <a:ext uri="{FF2B5EF4-FFF2-40B4-BE49-F238E27FC236}">
                <a16:creationId xmlns:a16="http://schemas.microsoft.com/office/drawing/2014/main" id="{83048953-0908-4979-A45D-C8882DC751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31542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61">
            <a:extLst>
              <a:ext uri="{FF2B5EF4-FFF2-40B4-BE49-F238E27FC236}">
                <a16:creationId xmlns:a16="http://schemas.microsoft.com/office/drawing/2014/main" id="{01214AF5-5524-4F59-9218-69D433F706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38400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Connector 62">
            <a:extLst>
              <a:ext uri="{FF2B5EF4-FFF2-40B4-BE49-F238E27FC236}">
                <a16:creationId xmlns:a16="http://schemas.microsoft.com/office/drawing/2014/main" id="{6FD19311-FA78-47EF-A9C1-DE81D23EC6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2637" y="4602055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62">
            <a:extLst>
              <a:ext uri="{FF2B5EF4-FFF2-40B4-BE49-F238E27FC236}">
                <a16:creationId xmlns:a16="http://schemas.microsoft.com/office/drawing/2014/main" id="{BDF93B3F-97A4-408E-970C-62B74C2AFD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1212" y="5352976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44">
            <a:extLst>
              <a:ext uri="{FF2B5EF4-FFF2-40B4-BE49-F238E27FC236}">
                <a16:creationId xmlns:a16="http://schemas.microsoft.com/office/drawing/2014/main" id="{6BCA82AD-1354-41DA-A9E0-6822F713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735" y="6161915"/>
            <a:ext cx="2447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backup</a:t>
            </a:r>
            <a:endParaRPr lang="en-US" sz="3200" baseline="-25000" dirty="0">
              <a:solidFill>
                <a:srgbClr val="FFC000"/>
              </a:solidFill>
            </a:endParaRPr>
          </a:p>
        </p:txBody>
      </p:sp>
      <p:sp>
        <p:nvSpPr>
          <p:cNvPr id="47" name="Rectangle 65">
            <a:extLst>
              <a:ext uri="{FF2B5EF4-FFF2-40B4-BE49-F238E27FC236}">
                <a16:creationId xmlns:a16="http://schemas.microsoft.com/office/drawing/2014/main" id="{7E528F39-C97E-407A-B499-4D93C4E8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1690477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5" name="TextBox 35">
            <a:extLst>
              <a:ext uri="{FF2B5EF4-FFF2-40B4-BE49-F238E27FC236}">
                <a16:creationId xmlns:a16="http://schemas.microsoft.com/office/drawing/2014/main" id="{7976D517-EFB6-49CF-9372-8B30BFD3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74" y="1707102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13</a:t>
            </a:r>
            <a:endParaRPr lang="en-US" sz="4000" baseline="-25000" dirty="0"/>
          </a:p>
        </p:txBody>
      </p:sp>
      <p:sp>
        <p:nvSpPr>
          <p:cNvPr id="116" name="Rectangle 65">
            <a:extLst>
              <a:ext uri="{FF2B5EF4-FFF2-40B4-BE49-F238E27FC236}">
                <a16:creationId xmlns:a16="http://schemas.microsoft.com/office/drawing/2014/main" id="{E786243D-A138-40E0-B339-CB201CCB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4" y="1684942"/>
            <a:ext cx="995995" cy="755013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2" name="Rectangle 65">
            <a:extLst>
              <a:ext uri="{FF2B5EF4-FFF2-40B4-BE49-F238E27FC236}">
                <a16:creationId xmlns:a16="http://schemas.microsoft.com/office/drawing/2014/main" id="{FB3C0426-5E17-4468-AB97-6D0C09A2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3138277"/>
            <a:ext cx="1428677" cy="67327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" name="Rectangle 65">
            <a:extLst>
              <a:ext uri="{FF2B5EF4-FFF2-40B4-BE49-F238E27FC236}">
                <a16:creationId xmlns:a16="http://schemas.microsoft.com/office/drawing/2014/main" id="{3B5A264A-F7F3-4BC7-9EC8-8883D9D4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5" y="3132738"/>
            <a:ext cx="998585" cy="68287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" name="TextBox 35">
            <a:extLst>
              <a:ext uri="{FF2B5EF4-FFF2-40B4-BE49-F238E27FC236}">
                <a16:creationId xmlns:a16="http://schemas.microsoft.com/office/drawing/2014/main" id="{7A5FA051-032B-4724-9CF2-1730B0CD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665" y="3091400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16</a:t>
            </a:r>
            <a:endParaRPr lang="en-US" sz="4000" baseline="-25000" dirty="0"/>
          </a:p>
        </p:txBody>
      </p:sp>
      <p:sp>
        <p:nvSpPr>
          <p:cNvPr id="135" name="Rectangle 65">
            <a:extLst>
              <a:ext uri="{FF2B5EF4-FFF2-40B4-BE49-F238E27FC236}">
                <a16:creationId xmlns:a16="http://schemas.microsoft.com/office/drawing/2014/main" id="{C887AA62-1E3F-4E7C-A791-1B918618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29" y="3823671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6" name="Rectangle 65">
            <a:extLst>
              <a:ext uri="{FF2B5EF4-FFF2-40B4-BE49-F238E27FC236}">
                <a16:creationId xmlns:a16="http://schemas.microsoft.com/office/drawing/2014/main" id="{C6842771-3283-4790-9B21-F4260450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64" y="3820644"/>
            <a:ext cx="995995" cy="754352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9" name="TextBox 35">
            <a:extLst>
              <a:ext uri="{FF2B5EF4-FFF2-40B4-BE49-F238E27FC236}">
                <a16:creationId xmlns:a16="http://schemas.microsoft.com/office/drawing/2014/main" id="{E0C7AE3B-121B-4DFC-B0FF-BAC47B0A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7" y="3904628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17</a:t>
            </a:r>
            <a:endParaRPr lang="en-US" sz="4000" baseline="-25000" dirty="0"/>
          </a:p>
        </p:txBody>
      </p:sp>
      <p:sp>
        <p:nvSpPr>
          <p:cNvPr id="137" name="Rectangle 65">
            <a:extLst>
              <a:ext uri="{FF2B5EF4-FFF2-40B4-BE49-F238E27FC236}">
                <a16:creationId xmlns:a16="http://schemas.microsoft.com/office/drawing/2014/main" id="{11D85387-881C-4BD5-B8C9-1590AAAB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2" y="1715490"/>
            <a:ext cx="995995" cy="752964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6C64C8D3-FF1F-405B-8CDB-460ED79E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2" y="2477489"/>
            <a:ext cx="995995" cy="676765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9" name="Rectangle 65">
            <a:extLst>
              <a:ext uri="{FF2B5EF4-FFF2-40B4-BE49-F238E27FC236}">
                <a16:creationId xmlns:a16="http://schemas.microsoft.com/office/drawing/2014/main" id="{3FC5907F-D4C1-4A5F-BE4A-8FBF37A5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39" y="3848067"/>
            <a:ext cx="995995" cy="752966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0" name="Rectangle 65">
            <a:extLst>
              <a:ext uri="{FF2B5EF4-FFF2-40B4-BE49-F238E27FC236}">
                <a16:creationId xmlns:a16="http://schemas.microsoft.com/office/drawing/2014/main" id="{92609F15-450C-431A-A6D3-35C7A828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591" y="4609045"/>
            <a:ext cx="995995" cy="74290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1" name="Rectangle 65">
            <a:extLst>
              <a:ext uri="{FF2B5EF4-FFF2-40B4-BE49-F238E27FC236}">
                <a16:creationId xmlns:a16="http://schemas.microsoft.com/office/drawing/2014/main" id="{BA57D159-3106-47A7-96A3-382272A3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737" y="5361479"/>
            <a:ext cx="995995" cy="728560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2" name="Rectangle 65">
            <a:extLst>
              <a:ext uri="{FF2B5EF4-FFF2-40B4-BE49-F238E27FC236}">
                <a16:creationId xmlns:a16="http://schemas.microsoft.com/office/drawing/2014/main" id="{4B233821-1FE9-428D-908E-895474A3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39" y="3161242"/>
            <a:ext cx="995995" cy="677791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5" name="Rectangle 65">
            <a:extLst>
              <a:ext uri="{FF2B5EF4-FFF2-40B4-BE49-F238E27FC236}">
                <a16:creationId xmlns:a16="http://schemas.microsoft.com/office/drawing/2014/main" id="{91F97035-7743-4D2A-A8AA-AEE4D2CD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500" y="1691094"/>
            <a:ext cx="1428677" cy="747097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6" name="Rectangle 65">
            <a:extLst>
              <a:ext uri="{FF2B5EF4-FFF2-40B4-BE49-F238E27FC236}">
                <a16:creationId xmlns:a16="http://schemas.microsoft.com/office/drawing/2014/main" id="{9A86CBD0-9E1B-4F44-9C26-DF67F0AF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36" y="1685559"/>
            <a:ext cx="987220" cy="755013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id="{E391D583-90B1-4C9D-938A-12C23BC8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78" y="1706104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23</a:t>
            </a:r>
            <a:endParaRPr lang="en-US" sz="4000" baseline="-25000" dirty="0">
              <a:solidFill>
                <a:srgbClr val="FF0000"/>
              </a:solidFill>
            </a:endParaRPr>
          </a:p>
        </p:txBody>
      </p:sp>
      <p:sp>
        <p:nvSpPr>
          <p:cNvPr id="147" name="Rectangle 65">
            <a:extLst>
              <a:ext uri="{FF2B5EF4-FFF2-40B4-BE49-F238E27FC236}">
                <a16:creationId xmlns:a16="http://schemas.microsoft.com/office/drawing/2014/main" id="{C4FC4F3F-0EBB-401D-9533-0F6A61C9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500" y="2451784"/>
            <a:ext cx="1428677" cy="669999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1F18246C-7ABF-4302-93EE-1A8F8330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36" y="2446475"/>
            <a:ext cx="987220" cy="676869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id="{EBFAE0DD-A008-484C-9A97-6C2E4BA1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38" y="2392987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14</a:t>
            </a:r>
            <a:endParaRPr lang="en-US" sz="4000" baseline="-25000" dirty="0"/>
          </a:p>
        </p:txBody>
      </p:sp>
      <p:sp>
        <p:nvSpPr>
          <p:cNvPr id="150" name="Rectangle 65">
            <a:extLst>
              <a:ext uri="{FF2B5EF4-FFF2-40B4-BE49-F238E27FC236}">
                <a16:creationId xmlns:a16="http://schemas.microsoft.com/office/drawing/2014/main" id="{054C929E-014D-4AF8-9954-5A09BA38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26" y="4583299"/>
            <a:ext cx="1428677" cy="737858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1" name="Rectangle 65">
            <a:extLst>
              <a:ext uri="{FF2B5EF4-FFF2-40B4-BE49-F238E27FC236}">
                <a16:creationId xmlns:a16="http://schemas.microsoft.com/office/drawing/2014/main" id="{C8DF9CB8-ADEC-40C2-BDDC-F5B6B651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462" y="4588857"/>
            <a:ext cx="987220" cy="734680"/>
          </a:xfrm>
          <a:prstGeom prst="rect">
            <a:avLst/>
          </a:prstGeom>
          <a:solidFill>
            <a:srgbClr val="0070C0"/>
          </a:solidFill>
          <a:ln w="349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9" name="TextBox 35">
            <a:extLst>
              <a:ext uri="{FF2B5EF4-FFF2-40B4-BE49-F238E27FC236}">
                <a16:creationId xmlns:a16="http://schemas.microsoft.com/office/drawing/2014/main" id="{FC1813CA-9272-4E4D-A720-411D9965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7" y="4523775"/>
            <a:ext cx="697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CN" sz="4000" dirty="0"/>
              <a:t>18</a:t>
            </a:r>
            <a:endParaRPr lang="en-US" sz="4000" baseline="-25000" dirty="0"/>
          </a:p>
        </p:txBody>
      </p:sp>
      <p:sp>
        <p:nvSpPr>
          <p:cNvPr id="152" name="标题 151">
            <a:extLst>
              <a:ext uri="{FF2B5EF4-FFF2-40B4-BE49-F238E27FC236}">
                <a16:creationId xmlns:a16="http://schemas.microsoft.com/office/drawing/2014/main" id="{9E1CCE8E-BFB6-455C-9E6D-0C40525B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altLang="zh-CN" dirty="0"/>
              <a:t>Hourglass</a:t>
            </a:r>
            <a:r>
              <a:rPr lang="zh-CN" altLang="en-US" dirty="0"/>
              <a:t>：一致性快照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DA4C18-7E07-4C39-BE3B-8663C48311CF}"/>
              </a:ext>
            </a:extLst>
          </p:cNvPr>
          <p:cNvSpPr txBox="1"/>
          <p:nvPr/>
        </p:nvSpPr>
        <p:spPr>
          <a:xfrm>
            <a:off x="9012295" y="6219031"/>
            <a:ext cx="824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defRPr sz="3200">
                <a:solidFill>
                  <a:schemeClr val="accent1">
                    <a:lumMod val="75000"/>
                  </a:schemeClr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itchFamily="18" charset="0"/>
                <a:ea typeface="ＭＳ Ｐゴシック" pitchFamily="34" charset="-128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MR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12969 0.0018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12969 0.0018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5 7.40741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25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1111 L 0.12969 -0.0092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38151 -0.0004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38151 -0.0004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8151 -0.0004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2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14" grpId="0"/>
      <p:bldP spid="47" grpId="0" animBg="1"/>
      <p:bldP spid="115" grpId="0"/>
      <p:bldP spid="115" grpId="1"/>
      <p:bldP spid="116" grpId="0" animBg="1"/>
      <p:bldP spid="132" grpId="0" animBg="1"/>
      <p:bldP spid="133" grpId="0" animBg="1"/>
      <p:bldP spid="122" grpId="0"/>
      <p:bldP spid="122" grpId="1"/>
      <p:bldP spid="135" grpId="0" animBg="1"/>
      <p:bldP spid="136" grpId="0" animBg="1"/>
      <p:bldP spid="129" grpId="0"/>
      <p:bldP spid="129" grpId="1"/>
      <p:bldP spid="137" grpId="0" animBg="1"/>
      <p:bldP spid="137" grpId="1" animBg="1"/>
      <p:bldP spid="137" grpId="2" animBg="1"/>
      <p:bldP spid="138" grpId="0" animBg="1"/>
      <p:bldP spid="139" grpId="0" animBg="1"/>
      <p:bldP spid="139" grpId="1" animBg="1"/>
      <p:bldP spid="140" grpId="0" animBg="1"/>
      <p:bldP spid="141" grpId="0" animBg="1"/>
      <p:bldP spid="142" grpId="0" animBg="1"/>
      <p:bldP spid="142" grpId="1" animBg="1"/>
      <p:bldP spid="145" grpId="0" animBg="1"/>
      <p:bldP spid="146" grpId="0" animBg="1"/>
      <p:bldP spid="143" grpId="0"/>
      <p:bldP spid="143" grpId="1"/>
      <p:bldP spid="147" grpId="0" animBg="1"/>
      <p:bldP spid="148" grpId="0" animBg="1"/>
      <p:bldP spid="144" grpId="0"/>
      <p:bldP spid="144" grpId="1"/>
      <p:bldP spid="150" grpId="0" animBg="1"/>
      <p:bldP spid="151" grpId="0" animBg="1"/>
      <p:bldP spid="149" grpId="0"/>
      <p:bldP spid="14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9664D1-30A0-4A50-93BB-2428BE67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07" y="1582047"/>
            <a:ext cx="7333333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8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7627-6A9B-46E4-8591-BE06EEC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In-Memory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B5C66-C27C-4DB6-84C9-3A348217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D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事务对</a:t>
            </a:r>
            <a:r>
              <a:rPr lang="en-US" altLang="zh-CN" dirty="0"/>
              <a:t>B</a:t>
            </a:r>
            <a:r>
              <a:rPr lang="zh-CN" altLang="en-US" dirty="0"/>
              <a:t>事务“不可见”</a:t>
            </a:r>
            <a:endParaRPr lang="en-US" altLang="zh-CN" dirty="0"/>
          </a:p>
          <a:p>
            <a:r>
              <a:rPr lang="zh-CN" altLang="en-US" dirty="0"/>
              <a:t>串行：</a:t>
            </a:r>
            <a:r>
              <a:rPr lang="en-US" altLang="zh-CN" dirty="0"/>
              <a:t>h-store/</a:t>
            </a:r>
            <a:r>
              <a:rPr lang="en-US" altLang="zh-CN" dirty="0" err="1"/>
              <a:t>voltdb</a:t>
            </a:r>
            <a:r>
              <a:rPr lang="zh-CN" altLang="en-US" dirty="0"/>
              <a:t>，</a:t>
            </a:r>
            <a:r>
              <a:rPr lang="en-US" altLang="zh-CN" dirty="0"/>
              <a:t>hyper</a:t>
            </a:r>
          </a:p>
          <a:p>
            <a:pPr lvl="1"/>
            <a:r>
              <a:rPr lang="en-US" altLang="zh-CN" dirty="0"/>
              <a:t>The end of an architecture era</a:t>
            </a:r>
          </a:p>
          <a:p>
            <a:pPr lvl="1"/>
            <a:r>
              <a:rPr lang="zh-CN" altLang="en-US" dirty="0"/>
              <a:t>事务结束时刻，执行备份</a:t>
            </a:r>
            <a:endParaRPr lang="en-US" altLang="zh-CN" dirty="0"/>
          </a:p>
          <a:p>
            <a:r>
              <a:rPr lang="zh-CN" altLang="en-US" dirty="0"/>
              <a:t>并行：</a:t>
            </a:r>
            <a:r>
              <a:rPr lang="en-US" altLang="zh-CN" dirty="0"/>
              <a:t>VLL</a:t>
            </a:r>
            <a:r>
              <a:rPr lang="zh-CN" altLang="en-US" dirty="0"/>
              <a:t>，</a:t>
            </a:r>
            <a:r>
              <a:rPr lang="en-US" altLang="zh-CN" dirty="0"/>
              <a:t>ILL</a:t>
            </a:r>
            <a:r>
              <a:rPr lang="zh-CN" altLang="en-US" dirty="0"/>
              <a:t>。。。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9980E5-4A48-46C1-B504-B25EF75660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717" y="1934527"/>
            <a:ext cx="5486083" cy="47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744DF5-8542-494C-A427-CD92A8B7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80" y="1083504"/>
            <a:ext cx="63868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909D74-9B13-40DE-A449-088618DA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59AE0F-C079-4E49-8B75-434C7069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串行，并行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单机，分布式</a:t>
            </a:r>
            <a:endParaRPr lang="en-US" altLang="zh-CN" dirty="0"/>
          </a:p>
          <a:p>
            <a:pPr lvl="1"/>
            <a:r>
              <a:rPr lang="zh-CN" altLang="en-US" dirty="0"/>
              <a:t>事务模型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内存开销太大</a:t>
            </a:r>
            <a:endParaRPr lang="en-US" altLang="zh-CN" dirty="0"/>
          </a:p>
          <a:p>
            <a:pPr lvl="1"/>
            <a:r>
              <a:rPr lang="zh-CN" altLang="en-US" dirty="0"/>
              <a:t>可以内存优化</a:t>
            </a:r>
            <a:endParaRPr lang="en-US" altLang="zh-CN" dirty="0"/>
          </a:p>
          <a:p>
            <a:pPr lvl="1"/>
            <a:r>
              <a:rPr lang="zh-CN" altLang="en-US" dirty="0"/>
              <a:t>相对</a:t>
            </a:r>
            <a:r>
              <a:rPr lang="en-US" altLang="zh-CN" dirty="0"/>
              <a:t>MVCC</a:t>
            </a:r>
            <a:r>
              <a:rPr lang="zh-CN" altLang="en-US" dirty="0"/>
              <a:t>等提高吞吐量的手段，多出的内存开销还是可以接受的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Fuzzy</a:t>
            </a:r>
            <a:r>
              <a:rPr lang="zh-CN" altLang="en-US" dirty="0"/>
              <a:t>和</a:t>
            </a:r>
            <a:r>
              <a:rPr lang="en-US" altLang="zh-CN" dirty="0" err="1"/>
              <a:t>calc</a:t>
            </a:r>
            <a:r>
              <a:rPr lang="en-US" altLang="zh-CN" dirty="0"/>
              <a:t>(sigmod2016)</a:t>
            </a:r>
          </a:p>
          <a:p>
            <a:pPr lvl="1"/>
            <a:r>
              <a:rPr lang="zh-CN" altLang="en-US" dirty="0"/>
              <a:t>我没写好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可以通过 </a:t>
            </a:r>
            <a:r>
              <a:rPr lang="en-US" altLang="zh-CN" dirty="0" err="1"/>
              <a:t>hugepage</a:t>
            </a:r>
            <a:r>
              <a:rPr lang="en-US" altLang="zh-CN" dirty="0"/>
              <a:t> </a:t>
            </a:r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en-US" altLang="zh-CN" dirty="0"/>
              <a:t>O(n)</a:t>
            </a:r>
            <a:r>
              <a:rPr lang="zh-CN" altLang="en-US" dirty="0"/>
              <a:t>与</a:t>
            </a:r>
            <a:r>
              <a:rPr lang="en-US" altLang="zh-CN" dirty="0"/>
              <a:t>O(1)</a:t>
            </a:r>
          </a:p>
          <a:p>
            <a:pPr lvl="1"/>
            <a:r>
              <a:rPr lang="en-US" altLang="zh-CN" dirty="0"/>
              <a:t>Hyper OLAP</a:t>
            </a:r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，而舍弃</a:t>
            </a:r>
            <a:r>
              <a:rPr lang="en-US" altLang="zh-CN" dirty="0" err="1"/>
              <a:t>zz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9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9E500-577D-4C41-B1DC-995F6E1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736B5-59B0-4E95-A4B3-671C632A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Backup memory data to disk</a:t>
            </a:r>
          </a:p>
          <a:p>
            <a:pPr lvl="1"/>
            <a:r>
              <a:rPr lang="zh-CN" altLang="en-US" dirty="0"/>
              <a:t>程序重启、断电，数据丢失</a:t>
            </a:r>
            <a:endParaRPr lang="en-US" altLang="zh-CN" dirty="0"/>
          </a:p>
          <a:p>
            <a:r>
              <a:rPr lang="zh-CN" altLang="en-US" dirty="0"/>
              <a:t>限制条件</a:t>
            </a:r>
            <a:endParaRPr lang="en-US" altLang="zh-CN" dirty="0"/>
          </a:p>
          <a:p>
            <a:pPr lvl="1"/>
            <a:r>
              <a:rPr lang="en-US" altLang="zh-CN" dirty="0"/>
              <a:t>Snapshot</a:t>
            </a:r>
            <a:r>
              <a:rPr lang="zh-CN" altLang="en-US" dirty="0"/>
              <a:t>：某一个时刻的内存中</a:t>
            </a:r>
            <a:r>
              <a:rPr lang="en-US" altLang="zh-CN" b="1" dirty="0">
                <a:solidFill>
                  <a:srgbClr val="FF0000"/>
                </a:solidFill>
              </a:rPr>
              <a:t>Read-only</a:t>
            </a:r>
            <a:r>
              <a:rPr lang="zh-CN" altLang="en-US" dirty="0"/>
              <a:t>数据镜像。（忽略一致性）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29123-5B46-43A8-9361-64F1D0CF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3" y="3990441"/>
            <a:ext cx="5235268" cy="293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903BF1-9FE6-4D15-A98E-6EAB0DFC0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770" y="4012212"/>
            <a:ext cx="6058236" cy="2890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22CE37-23F8-40E7-BE8F-1E06D18C912D}"/>
              </a:ext>
            </a:extLst>
          </p:cNvPr>
          <p:cNvSpPr txBox="1"/>
          <p:nvPr/>
        </p:nvSpPr>
        <p:spPr>
          <a:xfrm>
            <a:off x="7165162" y="3612463"/>
            <a:ext cx="354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Naïve snapshot</a:t>
            </a:r>
            <a:r>
              <a:rPr lang="zh-CN" altLang="en-US" sz="2400" dirty="0"/>
              <a:t>（</a:t>
            </a:r>
            <a:r>
              <a:rPr lang="en-US" altLang="zh-CN" sz="2400" dirty="0"/>
              <a:t>NS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134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A1EF-05A0-4C42-9F9E-4E8AE00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97C36-6792-41CE-BBAA-C3CB9E19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快照算法分类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相对于</a:t>
            </a:r>
            <a:r>
              <a:rPr lang="en-US" altLang="zh-CN" dirty="0"/>
              <a:t>ns</a:t>
            </a:r>
            <a:r>
              <a:rPr lang="zh-CN" altLang="en-US" dirty="0"/>
              <a:t>，</a:t>
            </a:r>
            <a:r>
              <a:rPr lang="en-US" altLang="zh-CN" dirty="0" err="1"/>
              <a:t>cou</a:t>
            </a:r>
            <a:r>
              <a:rPr lang="en-US" altLang="zh-CN" dirty="0"/>
              <a:t>(fork)</a:t>
            </a:r>
            <a:r>
              <a:rPr lang="zh-CN" altLang="en-US" dirty="0"/>
              <a:t>，</a:t>
            </a:r>
            <a:r>
              <a:rPr lang="en-US" altLang="zh-CN" dirty="0" err="1"/>
              <a:t>zz</a:t>
            </a:r>
            <a:r>
              <a:rPr lang="zh-CN" altLang="en-US" dirty="0"/>
              <a:t>，</a:t>
            </a:r>
            <a:r>
              <a:rPr lang="en-US" altLang="zh-CN" dirty="0"/>
              <a:t>pp</a:t>
            </a:r>
            <a:r>
              <a:rPr lang="zh-CN" altLang="en-US" dirty="0"/>
              <a:t>四个算法。提出了两个改进算法</a:t>
            </a:r>
            <a:r>
              <a:rPr lang="en-US" altLang="zh-CN" dirty="0"/>
              <a:t>hourglass</a:t>
            </a:r>
            <a:r>
              <a:rPr lang="zh-CN" altLang="en-US" dirty="0"/>
              <a:t>和</a:t>
            </a:r>
            <a:r>
              <a:rPr lang="en-US" altLang="zh-CN" dirty="0"/>
              <a:t>piggyback</a:t>
            </a:r>
            <a:r>
              <a:rPr lang="zh-CN" altLang="en-US" dirty="0"/>
              <a:t>。实验评估了算法的实用性和性能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集成两个算法到</a:t>
            </a:r>
            <a:r>
              <a:rPr lang="en-US" altLang="zh-CN" dirty="0" err="1"/>
              <a:t>redis</a:t>
            </a:r>
            <a:r>
              <a:rPr lang="zh-CN" altLang="en-US" dirty="0"/>
              <a:t>系统，提高了</a:t>
            </a:r>
            <a:r>
              <a:rPr lang="en-US" altLang="zh-CN" dirty="0" err="1"/>
              <a:t>redis</a:t>
            </a:r>
            <a:r>
              <a:rPr lang="zh-CN" altLang="en-US" dirty="0"/>
              <a:t>本身的备份性能，采用</a:t>
            </a:r>
            <a:r>
              <a:rPr lang="en-US" altLang="zh-CN" dirty="0" err="1"/>
              <a:t>ycsb</a:t>
            </a:r>
            <a:r>
              <a:rPr lang="zh-CN" altLang="en-US" dirty="0"/>
              <a:t>测试基准</a:t>
            </a:r>
            <a:r>
              <a:rPr lang="en-US" altLang="zh-CN" dirty="0"/>
              <a:t>, </a:t>
            </a:r>
            <a:r>
              <a:rPr lang="zh-CN" altLang="en-US" dirty="0"/>
              <a:t>展示了原型系统的持久化性能。</a:t>
            </a:r>
          </a:p>
        </p:txBody>
      </p:sp>
    </p:spTree>
    <p:extLst>
      <p:ext uri="{BB962C8B-B14F-4D97-AF65-F5344CB8AC3E}">
        <p14:creationId xmlns:p14="http://schemas.microsoft.com/office/powerpoint/2010/main" val="23787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23DD-0880-4CDE-89D0-F99741C4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7BFF7-0863-49D4-85C1-5FC942A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key-value</a:t>
            </a:r>
            <a:r>
              <a:rPr lang="zh-CN" altLang="en-US" dirty="0"/>
              <a:t>型内存数据库</a:t>
            </a:r>
            <a:r>
              <a:rPr lang="en-US" altLang="zh-CN" dirty="0" err="1"/>
              <a:t>Redis</a:t>
            </a:r>
            <a:r>
              <a:rPr lang="zh-CN" altLang="en-US" dirty="0"/>
              <a:t>，</a:t>
            </a:r>
            <a:r>
              <a:rPr lang="en-US" altLang="zh-CN" dirty="0"/>
              <a:t>RDB</a:t>
            </a:r>
            <a:r>
              <a:rPr lang="zh-CN" altLang="en-US" dirty="0"/>
              <a:t>镜像文件的生成方式</a:t>
            </a:r>
            <a:endParaRPr lang="en-US" altLang="zh-CN" dirty="0"/>
          </a:p>
          <a:p>
            <a:pPr lvl="1"/>
            <a:r>
              <a:rPr lang="en-US" altLang="zh-CN" i="1" dirty="0"/>
              <a:t>save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同步</a:t>
            </a:r>
            <a:r>
              <a:rPr lang="zh-CN" altLang="en-US" dirty="0"/>
              <a:t>调用</a:t>
            </a:r>
            <a:r>
              <a:rPr lang="en-US" altLang="zh-CN" dirty="0" err="1"/>
              <a:t>rdbsave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i="1" dirty="0" err="1"/>
              <a:t>bgsave</a:t>
            </a:r>
            <a:r>
              <a:rPr lang="en-US" altLang="zh-CN" dirty="0"/>
              <a:t>  </a:t>
            </a:r>
            <a:r>
              <a:rPr lang="zh-CN" altLang="en-US" dirty="0"/>
              <a:t>先同步</a:t>
            </a:r>
            <a:r>
              <a:rPr lang="en-US" altLang="zh-CN" dirty="0"/>
              <a:t>fork</a:t>
            </a:r>
            <a:r>
              <a:rPr lang="zh-CN" altLang="en-US" dirty="0"/>
              <a:t>子进程；然后子进程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调用</a:t>
            </a:r>
            <a:r>
              <a:rPr lang="en-US" altLang="zh-CN" dirty="0" err="1"/>
              <a:t>rdbsave</a:t>
            </a:r>
            <a:r>
              <a:rPr lang="en-US" altLang="zh-CN" dirty="0"/>
              <a:t>()</a:t>
            </a:r>
            <a:r>
              <a:rPr lang="zh-CN" altLang="en-US" dirty="0"/>
              <a:t>，父进程继续处理读写请求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Fork() </a:t>
            </a:r>
            <a:r>
              <a:rPr lang="zh-CN" altLang="en-US" dirty="0"/>
              <a:t>原理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1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265414" y="1347371"/>
            <a:ext cx="243369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57" name="Shape 157"/>
          <p:cNvSpPr/>
          <p:nvPr/>
        </p:nvSpPr>
        <p:spPr>
          <a:xfrm>
            <a:off x="5236483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8" name="Shape 158"/>
          <p:cNvSpPr/>
          <p:nvPr/>
        </p:nvSpPr>
        <p:spPr>
          <a:xfrm>
            <a:off x="4508181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59" name="Shape 159"/>
          <p:cNvSpPr/>
          <p:nvPr/>
        </p:nvSpPr>
        <p:spPr>
          <a:xfrm>
            <a:off x="4750948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60" name="Shape 160"/>
          <p:cNvSpPr/>
          <p:nvPr/>
        </p:nvSpPr>
        <p:spPr>
          <a:xfrm>
            <a:off x="4992049" y="134737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61" name="Shape 161"/>
          <p:cNvSpPr/>
          <p:nvPr/>
        </p:nvSpPr>
        <p:spPr>
          <a:xfrm>
            <a:off x="5477584" y="134737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2" name="Shape 162"/>
          <p:cNvSpPr/>
          <p:nvPr/>
        </p:nvSpPr>
        <p:spPr>
          <a:xfrm>
            <a:off x="6680824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63" name="Shape 163"/>
          <p:cNvSpPr/>
          <p:nvPr/>
        </p:nvSpPr>
        <p:spPr>
          <a:xfrm>
            <a:off x="7651894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4" name="Shape 164"/>
          <p:cNvSpPr/>
          <p:nvPr/>
        </p:nvSpPr>
        <p:spPr>
          <a:xfrm>
            <a:off x="6923591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65" name="Shape 165"/>
          <p:cNvSpPr/>
          <p:nvPr/>
        </p:nvSpPr>
        <p:spPr>
          <a:xfrm>
            <a:off x="7166359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66" name="Shape 166"/>
          <p:cNvSpPr/>
          <p:nvPr/>
        </p:nvSpPr>
        <p:spPr>
          <a:xfrm>
            <a:off x="7407460" y="1338441"/>
            <a:ext cx="243370" cy="34368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67" name="Shape 167"/>
          <p:cNvSpPr/>
          <p:nvPr/>
        </p:nvSpPr>
        <p:spPr>
          <a:xfrm>
            <a:off x="7892995" y="1338441"/>
            <a:ext cx="243369" cy="343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8" name="Shape 168"/>
          <p:cNvSpPr/>
          <p:nvPr/>
        </p:nvSpPr>
        <p:spPr>
          <a:xfrm>
            <a:off x="3638524" y="1358722"/>
            <a:ext cx="478016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617"/>
              <a:t>redis</a:t>
            </a:r>
          </a:p>
        </p:txBody>
      </p:sp>
      <p:sp>
        <p:nvSpPr>
          <p:cNvPr id="169" name="Shape 169"/>
          <p:cNvSpPr/>
          <p:nvPr/>
        </p:nvSpPr>
        <p:spPr>
          <a:xfrm>
            <a:off x="8356204" y="1349793"/>
            <a:ext cx="1850508" cy="32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3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17"/>
              <a:t>redis-fork (read only)</a:t>
            </a:r>
          </a:p>
        </p:txBody>
      </p:sp>
      <p:sp>
        <p:nvSpPr>
          <p:cNvPr id="170" name="Shape 170"/>
          <p:cNvSpPr/>
          <p:nvPr/>
        </p:nvSpPr>
        <p:spPr>
          <a:xfrm>
            <a:off x="3376177" y="2106534"/>
            <a:ext cx="5768044" cy="1831075"/>
          </a:xfrm>
          <a:prstGeom prst="roundRect">
            <a:avLst>
              <a:gd name="adj" fmla="val 7315"/>
            </a:avLst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1" name="Shape 171"/>
          <p:cNvSpPr/>
          <p:nvPr/>
        </p:nvSpPr>
        <p:spPr>
          <a:xfrm>
            <a:off x="4612840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2" name="Shape 172"/>
          <p:cNvSpPr/>
          <p:nvPr/>
        </p:nvSpPr>
        <p:spPr>
          <a:xfrm>
            <a:off x="4805455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3" name="Shape 173"/>
          <p:cNvSpPr/>
          <p:nvPr/>
        </p:nvSpPr>
        <p:spPr>
          <a:xfrm>
            <a:off x="4998071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4" name="Shape 174"/>
          <p:cNvSpPr/>
          <p:nvPr/>
        </p:nvSpPr>
        <p:spPr>
          <a:xfrm>
            <a:off x="5189364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5" name="Shape 175"/>
          <p:cNvSpPr/>
          <p:nvPr/>
        </p:nvSpPr>
        <p:spPr>
          <a:xfrm>
            <a:off x="705064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6" name="Shape 176"/>
          <p:cNvSpPr/>
          <p:nvPr/>
        </p:nvSpPr>
        <p:spPr>
          <a:xfrm>
            <a:off x="7243259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7" name="Shape 177"/>
          <p:cNvSpPr/>
          <p:nvPr/>
        </p:nvSpPr>
        <p:spPr>
          <a:xfrm>
            <a:off x="7435875" y="2481442"/>
            <a:ext cx="193093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8" name="Shape 178"/>
          <p:cNvSpPr/>
          <p:nvPr/>
        </p:nvSpPr>
        <p:spPr>
          <a:xfrm>
            <a:off x="7627168" y="2481442"/>
            <a:ext cx="193094" cy="2726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9" name="Shape 179"/>
          <p:cNvSpPr/>
          <p:nvPr/>
        </p:nvSpPr>
        <p:spPr>
          <a:xfrm>
            <a:off x="5317600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0" name="Shape 180"/>
          <p:cNvSpPr/>
          <p:nvPr/>
        </p:nvSpPr>
        <p:spPr>
          <a:xfrm>
            <a:off x="498758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a</a:t>
            </a:r>
          </a:p>
        </p:txBody>
      </p:sp>
      <p:sp>
        <p:nvSpPr>
          <p:cNvPr id="181" name="Shape 181"/>
          <p:cNvSpPr/>
          <p:nvPr/>
        </p:nvSpPr>
        <p:spPr>
          <a:xfrm>
            <a:off x="4656803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2" name="Shape 182"/>
          <p:cNvSpPr/>
          <p:nvPr/>
        </p:nvSpPr>
        <p:spPr>
          <a:xfrm>
            <a:off x="4326405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3" name="Shape 183"/>
          <p:cNvSpPr/>
          <p:nvPr/>
        </p:nvSpPr>
        <p:spPr>
          <a:xfrm>
            <a:off x="664034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c</a:t>
            </a:r>
          </a:p>
        </p:txBody>
      </p:sp>
      <p:sp>
        <p:nvSpPr>
          <p:cNvPr id="184" name="Shape 184"/>
          <p:cNvSpPr/>
          <p:nvPr/>
        </p:nvSpPr>
        <p:spPr>
          <a:xfrm>
            <a:off x="630994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5" name="Shape 185"/>
          <p:cNvSpPr/>
          <p:nvPr/>
        </p:nvSpPr>
        <p:spPr>
          <a:xfrm>
            <a:off x="5979164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b</a:t>
            </a:r>
          </a:p>
        </p:txBody>
      </p:sp>
      <p:sp>
        <p:nvSpPr>
          <p:cNvPr id="186" name="Shape 186"/>
          <p:cNvSpPr/>
          <p:nvPr/>
        </p:nvSpPr>
        <p:spPr>
          <a:xfrm>
            <a:off x="5648766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7" name="Shape 187"/>
          <p:cNvSpPr/>
          <p:nvPr/>
        </p:nvSpPr>
        <p:spPr>
          <a:xfrm>
            <a:off x="7962322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8" name="Shape 188"/>
          <p:cNvSpPr/>
          <p:nvPr/>
        </p:nvSpPr>
        <p:spPr>
          <a:xfrm>
            <a:off x="763230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7301525" y="3294043"/>
            <a:ext cx="333434" cy="334759"/>
          </a:xfrm>
          <a:prstGeom prst="rect">
            <a:avLst/>
          </a:prstGeom>
          <a:solidFill>
            <a:srgbClr val="9DD8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000">
                <a:solidFill>
                  <a:srgbClr val="030303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1406"/>
              <a:t>d</a:t>
            </a:r>
          </a:p>
        </p:txBody>
      </p:sp>
      <p:sp>
        <p:nvSpPr>
          <p:cNvPr id="190" name="Shape 190"/>
          <p:cNvSpPr/>
          <p:nvPr/>
        </p:nvSpPr>
        <p:spPr>
          <a:xfrm>
            <a:off x="6971127" y="3294043"/>
            <a:ext cx="333434" cy="334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195" name="Group 195"/>
          <p:cNvGrpSpPr/>
          <p:nvPr/>
        </p:nvGrpSpPr>
        <p:grpSpPr>
          <a:xfrm>
            <a:off x="4444620" y="1747286"/>
            <a:ext cx="854411" cy="688620"/>
            <a:chOff x="0" y="0"/>
            <a:chExt cx="1215160" cy="979369"/>
          </a:xfrm>
        </p:grpSpPr>
        <p:sp>
          <p:nvSpPr>
            <p:cNvPr id="191" name="Shape 191"/>
            <p:cNvSpPr/>
            <p:nvPr/>
          </p:nvSpPr>
          <p:spPr>
            <a:xfrm>
              <a:off x="279400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2" name="Shape 192"/>
            <p:cNvSpPr/>
            <p:nvPr/>
          </p:nvSpPr>
          <p:spPr>
            <a:xfrm>
              <a:off x="-1" y="12700"/>
              <a:ext cx="363755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8800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4" name="Shape 194"/>
            <p:cNvSpPr/>
            <p:nvPr/>
          </p:nvSpPr>
          <p:spPr>
            <a:xfrm>
              <a:off x="851407" y="0"/>
              <a:ext cx="363754" cy="9666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196" name="Shape 196"/>
          <p:cNvSpPr/>
          <p:nvPr/>
        </p:nvSpPr>
        <p:spPr>
          <a:xfrm>
            <a:off x="7087808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7" name="Shape 197"/>
          <p:cNvSpPr/>
          <p:nvPr/>
        </p:nvSpPr>
        <p:spPr>
          <a:xfrm>
            <a:off x="6891355" y="174728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8" name="Shape 198"/>
          <p:cNvSpPr/>
          <p:nvPr/>
        </p:nvSpPr>
        <p:spPr>
          <a:xfrm>
            <a:off x="728426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9" name="Shape 199"/>
          <p:cNvSpPr/>
          <p:nvPr/>
        </p:nvSpPr>
        <p:spPr>
          <a:xfrm>
            <a:off x="7490001" y="1738356"/>
            <a:ext cx="255765" cy="6796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0" name="Shape 200"/>
          <p:cNvSpPr/>
          <p:nvPr/>
        </p:nvSpPr>
        <p:spPr>
          <a:xfrm>
            <a:off x="4720981" y="2784341"/>
            <a:ext cx="338728" cy="4416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1" name="Shape 201"/>
          <p:cNvSpPr/>
          <p:nvPr/>
        </p:nvSpPr>
        <p:spPr>
          <a:xfrm>
            <a:off x="4962003" y="2803876"/>
            <a:ext cx="1046204" cy="4344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2" name="Shape 202"/>
          <p:cNvSpPr/>
          <p:nvPr/>
        </p:nvSpPr>
        <p:spPr>
          <a:xfrm>
            <a:off x="5119598" y="2786557"/>
            <a:ext cx="1561503" cy="446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3" name="Shape 203"/>
          <p:cNvSpPr/>
          <p:nvPr/>
        </p:nvSpPr>
        <p:spPr>
          <a:xfrm>
            <a:off x="5315862" y="2777358"/>
            <a:ext cx="2100047" cy="47987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4" name="Shape 204"/>
          <p:cNvSpPr/>
          <p:nvPr/>
        </p:nvSpPr>
        <p:spPr>
          <a:xfrm flipH="1">
            <a:off x="5144673" y="2772240"/>
            <a:ext cx="2001467" cy="42965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5" name="Shape 205"/>
          <p:cNvSpPr/>
          <p:nvPr/>
        </p:nvSpPr>
        <p:spPr>
          <a:xfrm flipH="1">
            <a:off x="6147388" y="2782631"/>
            <a:ext cx="1184443" cy="4593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6" name="Shape 206"/>
          <p:cNvSpPr/>
          <p:nvPr/>
        </p:nvSpPr>
        <p:spPr>
          <a:xfrm flipH="1">
            <a:off x="6850229" y="2787377"/>
            <a:ext cx="644150" cy="45519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 flipH="1">
            <a:off x="7468242" y="2769769"/>
            <a:ext cx="298809" cy="510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8" name="Shape 208"/>
          <p:cNvSpPr/>
          <p:nvPr/>
        </p:nvSpPr>
        <p:spPr>
          <a:xfrm>
            <a:off x="3460063" y="3317185"/>
            <a:ext cx="790281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物理内存</a:t>
            </a:r>
          </a:p>
        </p:txBody>
      </p:sp>
      <p:sp>
        <p:nvSpPr>
          <p:cNvPr id="209" name="Shape 209"/>
          <p:cNvSpPr/>
          <p:nvPr/>
        </p:nvSpPr>
        <p:spPr>
          <a:xfrm>
            <a:off x="3661503" y="2473548"/>
            <a:ext cx="431208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页表</a:t>
            </a:r>
          </a:p>
        </p:txBody>
      </p:sp>
      <p:sp>
        <p:nvSpPr>
          <p:cNvPr id="210" name="Shape 210"/>
          <p:cNvSpPr/>
          <p:nvPr/>
        </p:nvSpPr>
        <p:spPr>
          <a:xfrm>
            <a:off x="9280602" y="3605111"/>
            <a:ext cx="650820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406"/>
              <a:t>OS内核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36D95E-2FA7-4CFF-863A-971F575BE0F4}"/>
              </a:ext>
            </a:extLst>
          </p:cNvPr>
          <p:cNvSpPr/>
          <p:nvPr/>
        </p:nvSpPr>
        <p:spPr>
          <a:xfrm>
            <a:off x="2849217" y="1875484"/>
            <a:ext cx="7357495" cy="259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5" grpId="0" animBg="1"/>
      <p:bldP spid="176" grpId="0" animBg="1"/>
      <p:bldP spid="177" grpId="0" animBg="1"/>
      <p:bldP spid="178" grpId="0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7.2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8.9|3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1889</Words>
  <Application>Microsoft Office PowerPoint</Application>
  <PresentationFormat>宽屏</PresentationFormat>
  <Paragraphs>521</Paragraphs>
  <Slides>59</Slides>
  <Notes>21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Charter</vt:lpstr>
      <vt:lpstr>ＭＳ Ｐゴシック</vt:lpstr>
      <vt:lpstr>ＭＳ Ｐゴシック</vt:lpstr>
      <vt:lpstr>等线</vt:lpstr>
      <vt:lpstr>等线 Light</vt:lpstr>
      <vt:lpstr>Arial</vt:lpstr>
      <vt:lpstr>Helvetica</vt:lpstr>
      <vt:lpstr>Times</vt:lpstr>
      <vt:lpstr>Times New Roman</vt:lpstr>
      <vt:lpstr>Verdana</vt:lpstr>
      <vt:lpstr>Wingdings</vt:lpstr>
      <vt:lpstr>Office 主题​​</vt:lpstr>
      <vt:lpstr>Visio</vt:lpstr>
      <vt:lpstr>面向更新密集型内存计算的 轻量异步一致性快照算法</vt:lpstr>
      <vt:lpstr>大纲</vt:lpstr>
      <vt:lpstr>Motivation</vt:lpstr>
      <vt:lpstr>抽象模型</vt:lpstr>
      <vt:lpstr>PowerPoint 演示文稿</vt:lpstr>
      <vt:lpstr>Problem</vt:lpstr>
      <vt:lpstr>Contribution</vt:lpstr>
      <vt:lpstr>快照案例1</vt:lpstr>
      <vt:lpstr>PowerPoint 演示文稿</vt:lpstr>
      <vt:lpstr>PowerPoint 演示文稿</vt:lpstr>
      <vt:lpstr>PowerPoint 演示文稿</vt:lpstr>
      <vt:lpstr>PowerPoint 演示文稿</vt:lpstr>
      <vt:lpstr>快照案例2</vt:lpstr>
      <vt:lpstr>算法要求</vt:lpstr>
      <vt:lpstr>理想性能</vt:lpstr>
      <vt:lpstr>PowerPoint 演示文稿</vt:lpstr>
      <vt:lpstr>Naive Snapshot</vt:lpstr>
      <vt:lpstr>Naive Snapshot: Latency</vt:lpstr>
      <vt:lpstr>Copy On Update</vt:lpstr>
      <vt:lpstr>Copy On Update</vt:lpstr>
      <vt:lpstr>Copy On Update</vt:lpstr>
      <vt:lpstr>COU/COW 应用</vt:lpstr>
      <vt:lpstr>Vldb 2009：evaluation</vt:lpstr>
      <vt:lpstr>Wait-Free Zigzag</vt:lpstr>
      <vt:lpstr>Wait-Free Zigzag</vt:lpstr>
      <vt:lpstr>Wait-Free Zigzag</vt:lpstr>
      <vt:lpstr>Running example</vt:lpstr>
      <vt:lpstr>Wait-Free Zigzag: Latency</vt:lpstr>
      <vt:lpstr>Wait-Free Ping-Pong</vt:lpstr>
      <vt:lpstr>Wait-Free Ping-Pong</vt:lpstr>
      <vt:lpstr>Wait-Free Ping-Pong</vt:lpstr>
      <vt:lpstr>Wait-Free Ping-Pong</vt:lpstr>
      <vt:lpstr>Running example</vt:lpstr>
      <vt:lpstr>Wait-Free Ping-Pong: Latency</vt:lpstr>
      <vt:lpstr>缺点</vt:lpstr>
      <vt:lpstr>PowerPoint 演示文稿</vt:lpstr>
      <vt:lpstr>PowerPoint 演示文稿</vt:lpstr>
      <vt:lpstr>PowerPoint 演示文稿</vt:lpstr>
      <vt:lpstr>Hourglass：pingpong改进</vt:lpstr>
      <vt:lpstr>Hourglass: Latency</vt:lpstr>
      <vt:lpstr>Hourglass：pingpong改进</vt:lpstr>
      <vt:lpstr>与pingpong对比</vt:lpstr>
      <vt:lpstr>PowerPoint 演示文稿</vt:lpstr>
      <vt:lpstr>PowerPoint 演示文稿</vt:lpstr>
      <vt:lpstr>Piggyback: Latency</vt:lpstr>
      <vt:lpstr>Piggyback</vt:lpstr>
      <vt:lpstr>PowerPoint 演示文稿</vt:lpstr>
      <vt:lpstr>PowerPoint 演示文稿</vt:lpstr>
      <vt:lpstr>PowerPoint 演示文稿</vt:lpstr>
      <vt:lpstr>PowerPoint 演示文稿</vt:lpstr>
      <vt:lpstr>Redis实现原理</vt:lpstr>
      <vt:lpstr>实验</vt:lpstr>
      <vt:lpstr>PowerPoint 演示文稿</vt:lpstr>
      <vt:lpstr>并行事务一致检查点</vt:lpstr>
      <vt:lpstr>Hourglass：一致性快照</vt:lpstr>
      <vt:lpstr>PowerPoint 演示文稿</vt:lpstr>
      <vt:lpstr>In-Memory transaction</vt:lpstr>
      <vt:lpstr>PowerPoint 演示文稿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面向内存数据库更新密集型计算的轻量级快速异步快照算法</dc:title>
  <dc:creator>Bombehub T</dc:creator>
  <cp:lastModifiedBy>Bombehub T</cp:lastModifiedBy>
  <cp:revision>149</cp:revision>
  <dcterms:created xsi:type="dcterms:W3CDTF">2017-07-09T01:04:24Z</dcterms:created>
  <dcterms:modified xsi:type="dcterms:W3CDTF">2017-07-19T08:34:29Z</dcterms:modified>
</cp:coreProperties>
</file>