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handoutMasterIdLst>
    <p:handoutMasterId r:id="rId23"/>
  </p:handoutMasterIdLst>
  <p:sldIdLst>
    <p:sldId id="256" r:id="rId2"/>
    <p:sldId id="915" r:id="rId3"/>
    <p:sldId id="1086" r:id="rId4"/>
    <p:sldId id="1075" r:id="rId5"/>
    <p:sldId id="1077" r:id="rId6"/>
    <p:sldId id="1083" r:id="rId7"/>
    <p:sldId id="1076" r:id="rId8"/>
    <p:sldId id="1087" r:id="rId9"/>
    <p:sldId id="1079" r:id="rId10"/>
    <p:sldId id="1080" r:id="rId11"/>
    <p:sldId id="1081" r:id="rId12"/>
    <p:sldId id="1082" r:id="rId13"/>
    <p:sldId id="1085" r:id="rId14"/>
    <p:sldId id="1088" r:id="rId15"/>
    <p:sldId id="1090" r:id="rId16"/>
    <p:sldId id="1084" r:id="rId17"/>
    <p:sldId id="1091" r:id="rId18"/>
    <p:sldId id="1089" r:id="rId19"/>
    <p:sldId id="1073" r:id="rId20"/>
    <p:sldId id="1074" r:id="rId21"/>
  </p:sldIdLst>
  <p:sldSz cx="9144000" cy="6858000" type="screen4x3"/>
  <p:notesSz cx="6794500" cy="9906000"/>
  <p:defaultTextStyle>
    <a:defPPr>
      <a:defRPr lang="en-US"/>
    </a:defPPr>
    <a:lvl1pPr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50">
          <p15:clr>
            <a:srgbClr val="A4A3A4"/>
          </p15:clr>
        </p15:guide>
        <p15:guide id="2" pos="2823">
          <p15:clr>
            <a:srgbClr val="A4A3A4"/>
          </p15:clr>
        </p15:guide>
      </p15:sldGuideLst>
    </p:ext>
    <p:ext uri="{2D200454-40CA-4A62-9FC3-DE9A4176ACB9}">
      <p15:notesGuideLst xmlns:p15="http://schemas.microsoft.com/office/powerpoint/2012/main">
        <p15:guide id="1" orient="horz" pos="3250">
          <p15:clr>
            <a:srgbClr val="A4A3A4"/>
          </p15:clr>
        </p15:guide>
        <p15:guide id="2" pos="209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enovo" initials="l" lastIdx="1" clrIdx="0"/>
  <p:cmAuthor id="1" name="T Bombehub" initials="TB" lastIdx="1" clrIdx="1">
    <p:extLst>
      <p:ext uri="{19B8F6BF-5375-455C-9EA6-DF929625EA0E}">
        <p15:presenceInfo xmlns:p15="http://schemas.microsoft.com/office/powerpoint/2012/main" userId="dd18b85b412dcd7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70C0"/>
    <a:srgbClr val="003399"/>
    <a:srgbClr val="FBCD00"/>
    <a:srgbClr val="7474CF"/>
    <a:srgbClr val="F56691"/>
    <a:srgbClr val="5E9976"/>
    <a:srgbClr val="34CD34"/>
    <a:srgbClr val="CD3F33"/>
    <a:srgbClr val="0099CC"/>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12" autoAdjust="0"/>
    <p:restoredTop sz="52198" autoAdjust="0"/>
  </p:normalViewPr>
  <p:slideViewPr>
    <p:cSldViewPr>
      <p:cViewPr varScale="1">
        <p:scale>
          <a:sx n="38" d="100"/>
          <a:sy n="38" d="100"/>
        </p:scale>
        <p:origin x="2262" y="42"/>
      </p:cViewPr>
      <p:guideLst>
        <p:guide orient="horz" pos="2250"/>
        <p:guide pos="2823"/>
      </p:guideLst>
    </p:cSldViewPr>
  </p:slideViewPr>
  <p:outlineViewPr>
    <p:cViewPr>
      <p:scale>
        <a:sx n="33" d="100"/>
        <a:sy n="33" d="100"/>
      </p:scale>
      <p:origin x="12" y="91482"/>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64" d="100"/>
          <a:sy n="64" d="100"/>
        </p:scale>
        <p:origin x="2538" y="72"/>
      </p:cViewPr>
      <p:guideLst>
        <p:guide orient="horz" pos="3250"/>
        <p:guide pos="209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44283" cy="4953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b="0">
                <a:latin typeface="Times New Roman" panose="02020603050405020304" pitchFamily="18" charset="0"/>
                <a:ea typeface="宋体" panose="02010600030101010101" pitchFamily="2" charset="-122"/>
              </a:defRPr>
            </a:lvl1pPr>
          </a:lstStyle>
          <a:p>
            <a:pPr>
              <a:defRPr/>
            </a:pPr>
            <a:endParaRPr lang="zh-CN" altLang="en-US"/>
          </a:p>
        </p:txBody>
      </p:sp>
      <p:sp>
        <p:nvSpPr>
          <p:cNvPr id="5123" name="Rectangle 3"/>
          <p:cNvSpPr>
            <a:spLocks noGrp="1" noChangeArrowheads="1"/>
          </p:cNvSpPr>
          <p:nvPr>
            <p:ph type="dt" sz="quarter" idx="1"/>
          </p:nvPr>
        </p:nvSpPr>
        <p:spPr bwMode="auto">
          <a:xfrm>
            <a:off x="3850217" y="0"/>
            <a:ext cx="2944283" cy="4953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b="0">
                <a:latin typeface="Times New Roman" panose="02020603050405020304" pitchFamily="18" charset="0"/>
                <a:ea typeface="宋体" panose="02010600030101010101" pitchFamily="2" charset="-122"/>
              </a:defRPr>
            </a:lvl1pPr>
          </a:lstStyle>
          <a:p>
            <a:pPr>
              <a:defRPr/>
            </a:pPr>
            <a:endParaRPr lang="en-US" altLang="zh-CN"/>
          </a:p>
        </p:txBody>
      </p:sp>
      <p:sp>
        <p:nvSpPr>
          <p:cNvPr id="5124" name="Rectangle 4"/>
          <p:cNvSpPr>
            <a:spLocks noGrp="1" noChangeArrowheads="1"/>
          </p:cNvSpPr>
          <p:nvPr>
            <p:ph type="ftr" sz="quarter" idx="2"/>
          </p:nvPr>
        </p:nvSpPr>
        <p:spPr bwMode="auto">
          <a:xfrm>
            <a:off x="0" y="9410700"/>
            <a:ext cx="2944283" cy="4953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b="0">
                <a:latin typeface="Times New Roman" panose="02020603050405020304" pitchFamily="18" charset="0"/>
                <a:ea typeface="宋体" panose="02010600030101010101" pitchFamily="2" charset="-122"/>
              </a:defRPr>
            </a:lvl1pPr>
          </a:lstStyle>
          <a:p>
            <a:pPr>
              <a:defRPr/>
            </a:pPr>
            <a:endParaRPr lang="en-US" altLang="zh-CN"/>
          </a:p>
        </p:txBody>
      </p:sp>
      <p:sp>
        <p:nvSpPr>
          <p:cNvPr id="5125" name="Rectangle 5"/>
          <p:cNvSpPr>
            <a:spLocks noGrp="1" noChangeArrowheads="1"/>
          </p:cNvSpPr>
          <p:nvPr>
            <p:ph type="sldNum" sz="quarter" idx="3"/>
          </p:nvPr>
        </p:nvSpPr>
        <p:spPr bwMode="auto">
          <a:xfrm>
            <a:off x="3850217" y="9410700"/>
            <a:ext cx="2944283" cy="4953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b="0"/>
            </a:lvl1pPr>
          </a:lstStyle>
          <a:p>
            <a:pPr>
              <a:defRPr/>
            </a:pPr>
            <a:fld id="{04043092-288A-409C-8AD5-D8A90586A3CA}" type="slidenum">
              <a:rPr lang="zh-CN" altLang="en-US"/>
              <a:t>‹#›</a:t>
            </a:fld>
            <a:endParaRPr lang="en-US" altLang="zh-CN"/>
          </a:p>
        </p:txBody>
      </p:sp>
    </p:spTree>
    <p:extLst>
      <p:ext uri="{BB962C8B-B14F-4D97-AF65-F5344CB8AC3E}">
        <p14:creationId xmlns:p14="http://schemas.microsoft.com/office/powerpoint/2010/main" val="24231835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4283" cy="4953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b="0">
                <a:latin typeface="Times New Roman" panose="02020603050405020304" pitchFamily="18" charset="0"/>
                <a:ea typeface="宋体" panose="02010600030101010101" pitchFamily="2" charset="-122"/>
              </a:defRPr>
            </a:lvl1pPr>
          </a:lstStyle>
          <a:p>
            <a:pPr>
              <a:defRPr/>
            </a:pPr>
            <a:endParaRPr lang="zh-CN" altLang="en-US"/>
          </a:p>
        </p:txBody>
      </p:sp>
      <p:sp>
        <p:nvSpPr>
          <p:cNvPr id="4099" name="Rectangle 3"/>
          <p:cNvSpPr>
            <a:spLocks noGrp="1" noChangeArrowheads="1"/>
          </p:cNvSpPr>
          <p:nvPr>
            <p:ph type="dt" idx="1"/>
          </p:nvPr>
        </p:nvSpPr>
        <p:spPr bwMode="auto">
          <a:xfrm>
            <a:off x="3850217" y="0"/>
            <a:ext cx="2944283" cy="4953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b="0">
                <a:latin typeface="Times New Roman" panose="02020603050405020304" pitchFamily="18" charset="0"/>
                <a:ea typeface="宋体" panose="02010600030101010101" pitchFamily="2" charset="-122"/>
              </a:defRPr>
            </a:lvl1pPr>
          </a:lstStyle>
          <a:p>
            <a:pPr>
              <a:defRPr/>
            </a:pPr>
            <a:endParaRPr lang="en-US" altLang="zh-CN"/>
          </a:p>
        </p:txBody>
      </p:sp>
      <p:sp>
        <p:nvSpPr>
          <p:cNvPr id="45060" name="Rectangle 4"/>
          <p:cNvSpPr>
            <a:spLocks noGrp="1" noRot="1" noChangeAspect="1" noChangeArrowheads="1"/>
          </p:cNvSpPr>
          <p:nvPr>
            <p:ph type="sldImg" idx="2"/>
          </p:nvPr>
        </p:nvSpPr>
        <p:spPr bwMode="auto">
          <a:xfrm>
            <a:off x="920750" y="742950"/>
            <a:ext cx="4953000" cy="371475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05934" y="4705350"/>
            <a:ext cx="4982633" cy="44577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102" name="Rectangle 6"/>
          <p:cNvSpPr>
            <a:spLocks noGrp="1" noChangeArrowheads="1"/>
          </p:cNvSpPr>
          <p:nvPr>
            <p:ph type="ftr" sz="quarter" idx="4"/>
          </p:nvPr>
        </p:nvSpPr>
        <p:spPr bwMode="auto">
          <a:xfrm>
            <a:off x="0" y="9410700"/>
            <a:ext cx="2944283" cy="4953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b="0">
                <a:latin typeface="Times New Roman" panose="02020603050405020304" pitchFamily="18" charset="0"/>
                <a:ea typeface="宋体" panose="02010600030101010101" pitchFamily="2" charset="-122"/>
              </a:defRPr>
            </a:lvl1pPr>
          </a:lstStyle>
          <a:p>
            <a:pPr>
              <a:defRPr/>
            </a:pPr>
            <a:endParaRPr lang="en-US" altLang="zh-CN"/>
          </a:p>
        </p:txBody>
      </p:sp>
      <p:sp>
        <p:nvSpPr>
          <p:cNvPr id="4103" name="Rectangle 7"/>
          <p:cNvSpPr>
            <a:spLocks noGrp="1" noChangeArrowheads="1"/>
          </p:cNvSpPr>
          <p:nvPr>
            <p:ph type="sldNum" sz="quarter" idx="5"/>
          </p:nvPr>
        </p:nvSpPr>
        <p:spPr bwMode="auto">
          <a:xfrm>
            <a:off x="3850217" y="9410700"/>
            <a:ext cx="2944283" cy="4953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b="0"/>
            </a:lvl1pPr>
          </a:lstStyle>
          <a:p>
            <a:pPr>
              <a:defRPr/>
            </a:pPr>
            <a:fld id="{8A4BAA1A-96E8-435C-850D-75A766991B98}" type="slidenum">
              <a:rPr lang="zh-CN" altLang="en-US"/>
              <a:t>‹#›</a:t>
            </a:fld>
            <a:endParaRPr lang="en-US" altLang="zh-CN"/>
          </a:p>
        </p:txBody>
      </p:sp>
    </p:spTree>
    <p:extLst>
      <p:ext uri="{BB962C8B-B14F-4D97-AF65-F5344CB8AC3E}">
        <p14:creationId xmlns:p14="http://schemas.microsoft.com/office/powerpoint/2010/main" val="20375292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p:sp>
      <p:sp>
        <p:nvSpPr>
          <p:cNvPr id="4608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 </a:t>
            </a:r>
            <a:r>
              <a:rPr kumimoji="1"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Hello, everyone! My name</a:t>
            </a:r>
            <a:r>
              <a:rPr kumimoji="1" lang="en-US" altLang="zh-CN" sz="1200" kern="1200" baseline="0" dirty="0" smtClean="0">
                <a:solidFill>
                  <a:schemeClr val="tx1"/>
                </a:solidFill>
                <a:effectLst/>
                <a:latin typeface="Times New Roman" panose="02020603050405020304" pitchFamily="18" charset="0"/>
                <a:ea typeface="宋体" panose="02010600030101010101" pitchFamily="2" charset="-122"/>
                <a:cs typeface="+mn-cs"/>
              </a:rPr>
              <a:t> is liang li, one of the database group member in </a:t>
            </a:r>
            <a:r>
              <a:rPr kumimoji="1"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Northeastern University. My today’s presentation title is “</a:t>
            </a:r>
            <a:r>
              <a:rPr lang="en-US" altLang="zh-CN" sz="1200" dirty="0" smtClean="0"/>
              <a:t>Accelerating Hybrid Transactional/Analytical Processing using Consistent Dual-Snapshot</a:t>
            </a:r>
            <a:r>
              <a:rPr kumimoji="1"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a:t>
            </a:r>
            <a:endParaRPr lang="zh-CN" altLang="en-US" b="0" dirty="0">
              <a:solidFill>
                <a:schemeClr val="tx1"/>
              </a:solidFill>
              <a:ea typeface="宋体" panose="02010600030101010101" pitchFamily="2" charset="-122"/>
            </a:endParaRPr>
          </a:p>
        </p:txBody>
      </p:sp>
      <p:sp>
        <p:nvSpPr>
          <p:cNvPr id="4608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171CA587-553C-433A-96C4-3665931A1359}" type="slidenum">
              <a:rPr lang="zh-CN" altLang="en-US" sz="1200" b="0" smtClean="0"/>
              <a:t>1</a:t>
            </a:fld>
            <a:endParaRPr lang="en-US" altLang="zh-CN" sz="1200" b="0"/>
          </a:p>
        </p:txBody>
      </p:sp>
    </p:spTree>
    <p:extLst>
      <p:ext uri="{BB962C8B-B14F-4D97-AF65-F5344CB8AC3E}">
        <p14:creationId xmlns:p14="http://schemas.microsoft.com/office/powerpoint/2010/main" val="28119319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Ap</a:t>
            </a:r>
            <a:r>
              <a:rPr lang="en-US" altLang="zh-CN" dirty="0" smtClean="0"/>
              <a:t> could</a:t>
            </a:r>
            <a:r>
              <a:rPr lang="en-US" altLang="zh-CN" baseline="0" dirty="0" smtClean="0"/>
              <a:t> be in row or column format</a:t>
            </a:r>
            <a:endParaRPr lang="zh-CN" altLang="en-US" dirty="0"/>
          </a:p>
        </p:txBody>
      </p:sp>
      <p:sp>
        <p:nvSpPr>
          <p:cNvPr id="4" name="灯片编号占位符 3"/>
          <p:cNvSpPr>
            <a:spLocks noGrp="1"/>
          </p:cNvSpPr>
          <p:nvPr>
            <p:ph type="sldNum" sz="quarter" idx="10"/>
          </p:nvPr>
        </p:nvSpPr>
        <p:spPr/>
        <p:txBody>
          <a:bodyPr/>
          <a:lstStyle/>
          <a:p>
            <a:pPr>
              <a:defRPr/>
            </a:pPr>
            <a:fld id="{8A4BAA1A-96E8-435C-850D-75A766991B98}" type="slidenum">
              <a:rPr lang="zh-CN" altLang="en-US" smtClean="0"/>
              <a:t>10</a:t>
            </a:fld>
            <a:endParaRPr lang="en-US" altLang="zh-CN"/>
          </a:p>
        </p:txBody>
      </p:sp>
    </p:spTree>
    <p:extLst>
      <p:ext uri="{BB962C8B-B14F-4D97-AF65-F5344CB8AC3E}">
        <p14:creationId xmlns:p14="http://schemas.microsoft.com/office/powerpoint/2010/main" val="32148587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Our</a:t>
            </a:r>
            <a:r>
              <a:rPr lang="en-US" altLang="zh-CN" baseline="0" dirty="0" smtClean="0"/>
              <a:t> transaction execution engine is based on optimistic concurrency control</a:t>
            </a:r>
            <a:endParaRPr lang="en-US" altLang="zh-CN" dirty="0" smtClean="0"/>
          </a:p>
          <a:p>
            <a:r>
              <a:rPr lang="en-US" altLang="zh-CN" dirty="0" smtClean="0"/>
              <a:t>The basic</a:t>
            </a:r>
            <a:r>
              <a:rPr lang="en-US" altLang="zh-CN" baseline="0" dirty="0" smtClean="0"/>
              <a:t> optimistic concurrency control method has 3 phase, read, validate and write phase.</a:t>
            </a:r>
          </a:p>
          <a:p>
            <a:endParaRPr lang="en-US" altLang="zh-CN" baseline="0" dirty="0" smtClean="0"/>
          </a:p>
          <a:p>
            <a:r>
              <a:rPr lang="en-US" altLang="zh-CN" baseline="0" dirty="0" smtClean="0"/>
              <a:t>Our strategies has some little difference, in the write phase, we not only write data to </a:t>
            </a:r>
            <a:r>
              <a:rPr lang="en-US" altLang="zh-CN" baseline="0" dirty="0" err="1" smtClean="0"/>
              <a:t>tp</a:t>
            </a:r>
            <a:r>
              <a:rPr lang="en-US" altLang="zh-CN" baseline="0" dirty="0" smtClean="0"/>
              <a:t> storage, but also write to delta snapshot, since for a transaction most of the time is spending on the read phase, our double write only lead to some performance loss, it will be </a:t>
            </a:r>
            <a:r>
              <a:rPr lang="en-US" altLang="zh-CN" baseline="0" dirty="0" err="1" smtClean="0"/>
              <a:t>showd</a:t>
            </a:r>
            <a:r>
              <a:rPr lang="en-US" altLang="zh-CN" baseline="0" dirty="0" smtClean="0"/>
              <a:t> in the evaluation part</a:t>
            </a:r>
          </a:p>
        </p:txBody>
      </p:sp>
      <p:sp>
        <p:nvSpPr>
          <p:cNvPr id="4" name="灯片编号占位符 3"/>
          <p:cNvSpPr>
            <a:spLocks noGrp="1"/>
          </p:cNvSpPr>
          <p:nvPr>
            <p:ph type="sldNum" sz="quarter" idx="10"/>
          </p:nvPr>
        </p:nvSpPr>
        <p:spPr/>
        <p:txBody>
          <a:bodyPr/>
          <a:lstStyle/>
          <a:p>
            <a:pPr>
              <a:defRPr/>
            </a:pPr>
            <a:fld id="{8A4BAA1A-96E8-435C-850D-75A766991B98}" type="slidenum">
              <a:rPr lang="zh-CN" altLang="en-US" smtClean="0"/>
              <a:t>11</a:t>
            </a:fld>
            <a:endParaRPr lang="en-US" altLang="zh-CN"/>
          </a:p>
        </p:txBody>
      </p:sp>
    </p:spTree>
    <p:extLst>
      <p:ext uri="{BB962C8B-B14F-4D97-AF65-F5344CB8AC3E}">
        <p14:creationId xmlns:p14="http://schemas.microsoft.com/office/powerpoint/2010/main" val="9598703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This page</a:t>
            </a:r>
            <a:r>
              <a:rPr lang="en-US" altLang="zh-CN" baseline="0" dirty="0" smtClean="0"/>
              <a:t> </a:t>
            </a:r>
            <a:r>
              <a:rPr lang="en-US" altLang="zh-CN" dirty="0" smtClean="0"/>
              <a:t>we</a:t>
            </a:r>
            <a:r>
              <a:rPr lang="en-US" altLang="zh-CN" baseline="0" dirty="0" smtClean="0"/>
              <a:t> give the running example of our system. Our system has 5 phase in all. T means transactions, Q represents Query. At time point t1, we triggered the exchange role of delta1 and delta2, for example, Transaction1 and transaction 2 is recorded into delta2, </a:t>
            </a:r>
            <a:r>
              <a:rPr lang="en-US" altLang="zh-CN" dirty="0" smtClean="0"/>
              <a:t>Time</a:t>
            </a:r>
            <a:r>
              <a:rPr lang="en-US" altLang="zh-CN" baseline="0" dirty="0" smtClean="0"/>
              <a:t> t1 has some active transactions not committed, that means delta2 is inconsistent, to maintain consistent, transaction 3 should be recorded into delta1, </a:t>
            </a:r>
          </a:p>
          <a:p>
            <a:endParaRPr lang="en-US" altLang="zh-CN" baseline="0" dirty="0" smtClean="0"/>
          </a:p>
          <a:p>
            <a:r>
              <a:rPr lang="en-US" altLang="zh-CN" baseline="0" dirty="0" smtClean="0"/>
              <a:t>assume at time t2, the last period active transactions are all finished,  Delta2 is consistent and should be merged to OLAP storage. However, On the other side, The query q1 and q2 should query OLAP data directly, the compaction work is conflict with q1 and q2, the system step into the waiting phase. therefore, we should waiting q1 and q2 finished, and then trigger the compaction phase. Query started in waiting an compaction phase should query delta2 first, it the entry not in delta, then query OLAP storage. The garbage collection phase we can recycle those useless delta snapshot .</a:t>
            </a:r>
          </a:p>
          <a:p>
            <a:endParaRPr lang="en-US" altLang="zh-CN" baseline="0" dirty="0" smtClean="0"/>
          </a:p>
          <a:p>
            <a:r>
              <a:rPr lang="en-US" altLang="zh-CN" baseline="0" dirty="0" smtClean="0"/>
              <a:t>We can see that both  transaction and query can runs in wait-free manner.</a:t>
            </a:r>
            <a:endParaRPr lang="zh-CN" altLang="en-US" dirty="0"/>
          </a:p>
        </p:txBody>
      </p:sp>
      <p:sp>
        <p:nvSpPr>
          <p:cNvPr id="4" name="灯片编号占位符 3"/>
          <p:cNvSpPr>
            <a:spLocks noGrp="1"/>
          </p:cNvSpPr>
          <p:nvPr>
            <p:ph type="sldNum" sz="quarter" idx="10"/>
          </p:nvPr>
        </p:nvSpPr>
        <p:spPr/>
        <p:txBody>
          <a:bodyPr/>
          <a:lstStyle/>
          <a:p>
            <a:pPr>
              <a:defRPr/>
            </a:pPr>
            <a:fld id="{8A4BAA1A-96E8-435C-850D-75A766991B98}" type="slidenum">
              <a:rPr lang="zh-CN" altLang="en-US" smtClean="0"/>
              <a:t>12</a:t>
            </a:fld>
            <a:endParaRPr lang="en-US" altLang="zh-CN"/>
          </a:p>
        </p:txBody>
      </p:sp>
    </p:spTree>
    <p:extLst>
      <p:ext uri="{BB962C8B-B14F-4D97-AF65-F5344CB8AC3E}">
        <p14:creationId xmlns:p14="http://schemas.microsoft.com/office/powerpoint/2010/main" val="22287331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p:sp>
      <p:sp>
        <p:nvSpPr>
          <p:cNvPr id="4710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I will introduce the work from 4 aspects. First, we give</a:t>
            </a:r>
            <a:r>
              <a:rPr kumimoji="1" lang="en-US" altLang="zh-CN" sz="1200" kern="1200" baseline="0" dirty="0" smtClean="0">
                <a:solidFill>
                  <a:schemeClr val="tx1"/>
                </a:solidFill>
                <a:effectLst/>
                <a:latin typeface="Times New Roman" panose="02020603050405020304" pitchFamily="18" charset="0"/>
                <a:ea typeface="宋体" panose="02010600030101010101" pitchFamily="2" charset="-122"/>
                <a:cs typeface="+mn-cs"/>
              </a:rPr>
              <a:t> some background about HTAP.</a:t>
            </a:r>
          </a:p>
          <a:p>
            <a:r>
              <a:rPr kumimoji="1" lang="en-US" altLang="zh-CN" sz="1200" kern="1200" baseline="0" dirty="0" smtClean="0">
                <a:solidFill>
                  <a:schemeClr val="tx1"/>
                </a:solidFill>
                <a:effectLst/>
                <a:latin typeface="Times New Roman" panose="02020603050405020304" pitchFamily="18" charset="0"/>
                <a:ea typeface="宋体" panose="02010600030101010101" pitchFamily="2" charset="-122"/>
                <a:cs typeface="+mn-cs"/>
              </a:rPr>
              <a:t>Next, we will introduce our </a:t>
            </a:r>
            <a:r>
              <a:rPr kumimoji="1" lang="en-US" altLang="zh-CN" sz="1200" kern="1200" baseline="0" dirty="0" err="1" smtClean="0">
                <a:solidFill>
                  <a:schemeClr val="tx1"/>
                </a:solidFill>
                <a:effectLst/>
                <a:latin typeface="Times New Roman" panose="02020603050405020304" pitchFamily="18" charset="0"/>
                <a:ea typeface="宋体" panose="02010600030101010101" pitchFamily="2" charset="-122"/>
                <a:cs typeface="+mn-cs"/>
              </a:rPr>
              <a:t>whtap</a:t>
            </a:r>
            <a:r>
              <a:rPr kumimoji="1" lang="en-US" altLang="zh-CN" sz="1200" kern="1200" baseline="0" dirty="0" smtClean="0">
                <a:solidFill>
                  <a:schemeClr val="tx1"/>
                </a:solidFill>
                <a:effectLst/>
                <a:latin typeface="Times New Roman" panose="02020603050405020304" pitchFamily="18" charset="0"/>
                <a:ea typeface="宋体" panose="02010600030101010101" pitchFamily="2" charset="-122"/>
                <a:cs typeface="+mn-cs"/>
              </a:rPr>
              <a:t> architecture.</a:t>
            </a:r>
          </a:p>
          <a:p>
            <a:r>
              <a:rPr kumimoji="1" lang="en-US" altLang="zh-CN" sz="1200" kern="1200" baseline="0" dirty="0" smtClean="0">
                <a:solidFill>
                  <a:schemeClr val="tx1"/>
                </a:solidFill>
                <a:effectLst/>
                <a:latin typeface="Times New Roman" panose="02020603050405020304" pitchFamily="18" charset="0"/>
                <a:ea typeface="宋体" panose="02010600030101010101" pitchFamily="2" charset="-122"/>
                <a:cs typeface="+mn-cs"/>
              </a:rPr>
              <a:t>then is experiments, and some conclusions</a:t>
            </a:r>
            <a:endParaRPr kumimoji="1" lang="zh-CN" altLang="zh-CN" sz="1200" kern="1200" dirty="0">
              <a:solidFill>
                <a:schemeClr val="tx1"/>
              </a:solidFill>
              <a:effectLst/>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9542628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p:sp>
      <p:sp>
        <p:nvSpPr>
          <p:cNvPr id="4710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I will introduce the work from 4 aspects. First, we give</a:t>
            </a:r>
            <a:r>
              <a:rPr kumimoji="1" lang="en-US" altLang="zh-CN" sz="1200" kern="1200" baseline="0" dirty="0" smtClean="0">
                <a:solidFill>
                  <a:schemeClr val="tx1"/>
                </a:solidFill>
                <a:effectLst/>
                <a:latin typeface="Times New Roman" panose="02020603050405020304" pitchFamily="18" charset="0"/>
                <a:ea typeface="宋体" panose="02010600030101010101" pitchFamily="2" charset="-122"/>
                <a:cs typeface="+mn-cs"/>
              </a:rPr>
              <a:t> some background about HTAP.</a:t>
            </a:r>
          </a:p>
          <a:p>
            <a:r>
              <a:rPr kumimoji="1" lang="en-US" altLang="zh-CN" sz="1200" kern="1200" baseline="0" dirty="0" smtClean="0">
                <a:solidFill>
                  <a:schemeClr val="tx1"/>
                </a:solidFill>
                <a:effectLst/>
                <a:latin typeface="Times New Roman" panose="02020603050405020304" pitchFamily="18" charset="0"/>
                <a:ea typeface="宋体" panose="02010600030101010101" pitchFamily="2" charset="-122"/>
                <a:cs typeface="+mn-cs"/>
              </a:rPr>
              <a:t>Next, we will introduce our </a:t>
            </a:r>
            <a:r>
              <a:rPr kumimoji="1" lang="en-US" altLang="zh-CN" sz="1200" kern="1200" baseline="0" dirty="0" err="1" smtClean="0">
                <a:solidFill>
                  <a:schemeClr val="tx1"/>
                </a:solidFill>
                <a:effectLst/>
                <a:latin typeface="Times New Roman" panose="02020603050405020304" pitchFamily="18" charset="0"/>
                <a:ea typeface="宋体" panose="02010600030101010101" pitchFamily="2" charset="-122"/>
                <a:cs typeface="+mn-cs"/>
              </a:rPr>
              <a:t>whtap</a:t>
            </a:r>
            <a:r>
              <a:rPr kumimoji="1" lang="en-US" altLang="zh-CN" sz="1200" kern="1200" baseline="0" dirty="0" smtClean="0">
                <a:solidFill>
                  <a:schemeClr val="tx1"/>
                </a:solidFill>
                <a:effectLst/>
                <a:latin typeface="Times New Roman" panose="02020603050405020304" pitchFamily="18" charset="0"/>
                <a:ea typeface="宋体" panose="02010600030101010101" pitchFamily="2" charset="-122"/>
                <a:cs typeface="+mn-cs"/>
              </a:rPr>
              <a:t> architecture.</a:t>
            </a:r>
          </a:p>
          <a:p>
            <a:r>
              <a:rPr kumimoji="1" lang="en-US" altLang="zh-CN" sz="1200" kern="1200" baseline="0" dirty="0" smtClean="0">
                <a:solidFill>
                  <a:schemeClr val="tx1"/>
                </a:solidFill>
                <a:effectLst/>
                <a:latin typeface="Times New Roman" panose="02020603050405020304" pitchFamily="18" charset="0"/>
                <a:ea typeface="宋体" panose="02010600030101010101" pitchFamily="2" charset="-122"/>
                <a:cs typeface="+mn-cs"/>
              </a:rPr>
              <a:t>then is experiments, and some conclusions</a:t>
            </a:r>
            <a:endParaRPr kumimoji="1" lang="zh-CN" altLang="zh-CN" sz="1200" kern="1200" dirty="0">
              <a:solidFill>
                <a:schemeClr val="tx1"/>
              </a:solidFill>
              <a:effectLst/>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8482046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b="0" dirty="0">
              <a:solidFill>
                <a:schemeClr val="tx1"/>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pPr>
              <a:defRPr/>
            </a:pPr>
            <a:fld id="{8A4BAA1A-96E8-435C-850D-75A766991B98}" type="slidenum">
              <a:rPr lang="zh-CN" altLang="en-US" smtClean="0"/>
              <a:t>19</a:t>
            </a:fld>
            <a:endParaRPr lang="en-US" altLang="zh-CN"/>
          </a:p>
        </p:txBody>
      </p:sp>
    </p:spTree>
    <p:extLst>
      <p:ext uri="{BB962C8B-B14F-4D97-AF65-F5344CB8AC3E}">
        <p14:creationId xmlns:p14="http://schemas.microsoft.com/office/powerpoint/2010/main" val="40651923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8A4BAA1A-96E8-435C-850D-75A766991B98}" type="slidenum">
              <a:rPr lang="zh-CN" altLang="en-US" smtClean="0"/>
              <a:t>20</a:t>
            </a:fld>
            <a:endParaRPr lang="en-US" altLang="zh-CN"/>
          </a:p>
        </p:txBody>
      </p:sp>
    </p:spTree>
    <p:extLst>
      <p:ext uri="{BB962C8B-B14F-4D97-AF65-F5344CB8AC3E}">
        <p14:creationId xmlns:p14="http://schemas.microsoft.com/office/powerpoint/2010/main" val="1720401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p:sp>
      <p:sp>
        <p:nvSpPr>
          <p:cNvPr id="4710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I will introduce the work from 4 aspects. First, we give</a:t>
            </a:r>
            <a:r>
              <a:rPr kumimoji="1" lang="en-US" altLang="zh-CN" sz="1200" kern="1200" baseline="0" dirty="0" smtClean="0">
                <a:solidFill>
                  <a:schemeClr val="tx1"/>
                </a:solidFill>
                <a:effectLst/>
                <a:latin typeface="Times New Roman" panose="02020603050405020304" pitchFamily="18" charset="0"/>
                <a:ea typeface="宋体" panose="02010600030101010101" pitchFamily="2" charset="-122"/>
                <a:cs typeface="+mn-cs"/>
              </a:rPr>
              <a:t> some background about HTAP.</a:t>
            </a:r>
          </a:p>
          <a:p>
            <a:r>
              <a:rPr kumimoji="1" lang="en-US" altLang="zh-CN" sz="1200" kern="1200" baseline="0" dirty="0" smtClean="0">
                <a:solidFill>
                  <a:schemeClr val="tx1"/>
                </a:solidFill>
                <a:effectLst/>
                <a:latin typeface="Times New Roman" panose="02020603050405020304" pitchFamily="18" charset="0"/>
                <a:ea typeface="宋体" panose="02010600030101010101" pitchFamily="2" charset="-122"/>
                <a:cs typeface="+mn-cs"/>
              </a:rPr>
              <a:t>Next, we will introduce our </a:t>
            </a:r>
            <a:r>
              <a:rPr kumimoji="1" lang="en-US" altLang="zh-CN" sz="1200" kern="1200" baseline="0" dirty="0" err="1" smtClean="0">
                <a:solidFill>
                  <a:schemeClr val="tx1"/>
                </a:solidFill>
                <a:effectLst/>
                <a:latin typeface="Times New Roman" panose="02020603050405020304" pitchFamily="18" charset="0"/>
                <a:ea typeface="宋体" panose="02010600030101010101" pitchFamily="2" charset="-122"/>
                <a:cs typeface="+mn-cs"/>
              </a:rPr>
              <a:t>whtap</a:t>
            </a:r>
            <a:r>
              <a:rPr kumimoji="1" lang="en-US" altLang="zh-CN" sz="1200" kern="1200" baseline="0" dirty="0" smtClean="0">
                <a:solidFill>
                  <a:schemeClr val="tx1"/>
                </a:solidFill>
                <a:effectLst/>
                <a:latin typeface="Times New Roman" panose="02020603050405020304" pitchFamily="18" charset="0"/>
                <a:ea typeface="宋体" panose="02010600030101010101" pitchFamily="2" charset="-122"/>
                <a:cs typeface="+mn-cs"/>
              </a:rPr>
              <a:t> architecture.</a:t>
            </a:r>
          </a:p>
          <a:p>
            <a:r>
              <a:rPr kumimoji="1" lang="en-US" altLang="zh-CN" sz="1200" kern="1200" baseline="0" dirty="0" smtClean="0">
                <a:solidFill>
                  <a:schemeClr val="tx1"/>
                </a:solidFill>
                <a:effectLst/>
                <a:latin typeface="Times New Roman" panose="02020603050405020304" pitchFamily="18" charset="0"/>
                <a:ea typeface="宋体" panose="02010600030101010101" pitchFamily="2" charset="-122"/>
                <a:cs typeface="+mn-cs"/>
              </a:rPr>
              <a:t>then is experiments, and some conclusions</a:t>
            </a:r>
            <a:endParaRPr kumimoji="1" lang="zh-CN" altLang="zh-CN" sz="1200" kern="1200" dirty="0">
              <a:solidFill>
                <a:schemeClr val="tx1"/>
              </a:solidFill>
              <a:effectLst/>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472722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p:sp>
      <p:sp>
        <p:nvSpPr>
          <p:cNvPr id="4710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I will introduce the work from 4 aspects. First, we give</a:t>
            </a:r>
            <a:r>
              <a:rPr kumimoji="1" lang="en-US" altLang="zh-CN" sz="1200" kern="1200" baseline="0" dirty="0" smtClean="0">
                <a:solidFill>
                  <a:schemeClr val="tx1"/>
                </a:solidFill>
                <a:effectLst/>
                <a:latin typeface="Times New Roman" panose="02020603050405020304" pitchFamily="18" charset="0"/>
                <a:ea typeface="宋体" panose="02010600030101010101" pitchFamily="2" charset="-122"/>
                <a:cs typeface="+mn-cs"/>
              </a:rPr>
              <a:t> some background about HTAP.</a:t>
            </a:r>
          </a:p>
          <a:p>
            <a:r>
              <a:rPr kumimoji="1" lang="en-US" altLang="zh-CN" sz="1200" kern="1200" baseline="0" dirty="0" smtClean="0">
                <a:solidFill>
                  <a:schemeClr val="tx1"/>
                </a:solidFill>
                <a:effectLst/>
                <a:latin typeface="Times New Roman" panose="02020603050405020304" pitchFamily="18" charset="0"/>
                <a:ea typeface="宋体" panose="02010600030101010101" pitchFamily="2" charset="-122"/>
                <a:cs typeface="+mn-cs"/>
              </a:rPr>
              <a:t>Next, we will introduce our </a:t>
            </a:r>
            <a:r>
              <a:rPr kumimoji="1" lang="en-US" altLang="zh-CN" sz="1200" kern="1200" baseline="0" dirty="0" err="1" smtClean="0">
                <a:solidFill>
                  <a:schemeClr val="tx1"/>
                </a:solidFill>
                <a:effectLst/>
                <a:latin typeface="Times New Roman" panose="02020603050405020304" pitchFamily="18" charset="0"/>
                <a:ea typeface="宋体" panose="02010600030101010101" pitchFamily="2" charset="-122"/>
                <a:cs typeface="+mn-cs"/>
              </a:rPr>
              <a:t>whtap</a:t>
            </a:r>
            <a:r>
              <a:rPr kumimoji="1" lang="en-US" altLang="zh-CN" sz="1200" kern="1200" baseline="0" dirty="0" smtClean="0">
                <a:solidFill>
                  <a:schemeClr val="tx1"/>
                </a:solidFill>
                <a:effectLst/>
                <a:latin typeface="Times New Roman" panose="02020603050405020304" pitchFamily="18" charset="0"/>
                <a:ea typeface="宋体" panose="02010600030101010101" pitchFamily="2" charset="-122"/>
                <a:cs typeface="+mn-cs"/>
              </a:rPr>
              <a:t> architecture.</a:t>
            </a:r>
          </a:p>
          <a:p>
            <a:r>
              <a:rPr kumimoji="1" lang="en-US" altLang="zh-CN" sz="1200" kern="1200" baseline="0" dirty="0" smtClean="0">
                <a:solidFill>
                  <a:schemeClr val="tx1"/>
                </a:solidFill>
                <a:effectLst/>
                <a:latin typeface="Times New Roman" panose="02020603050405020304" pitchFamily="18" charset="0"/>
                <a:ea typeface="宋体" panose="02010600030101010101" pitchFamily="2" charset="-122"/>
                <a:cs typeface="+mn-cs"/>
              </a:rPr>
              <a:t>then is experiments, and some conclusions</a:t>
            </a:r>
            <a:endParaRPr kumimoji="1" lang="zh-CN" altLang="zh-CN" sz="1200" kern="1200" dirty="0">
              <a:solidFill>
                <a:schemeClr val="tx1"/>
              </a:solidFill>
              <a:effectLst/>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948228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800" dirty="0" smtClean="0"/>
              <a:t>As we know,</a:t>
            </a:r>
            <a:r>
              <a:rPr lang="en-US" altLang="zh-CN" sz="800" baseline="0" dirty="0" smtClean="0"/>
              <a:t> the traditional database processing system can be categorized with 2 type: online transaction processing and online analysis processing.</a:t>
            </a:r>
          </a:p>
          <a:p>
            <a:endParaRPr lang="en-US" altLang="zh-CN" sz="800" baseline="0" dirty="0" smtClean="0"/>
          </a:p>
          <a:p>
            <a:r>
              <a:rPr lang="en-US" altLang="zh-CN" sz="800" baseline="0" dirty="0" smtClean="0"/>
              <a:t>As the picture shows, the </a:t>
            </a:r>
            <a:r>
              <a:rPr lang="en-US" altLang="zh-CN" sz="800" baseline="0" dirty="0" err="1" smtClean="0"/>
              <a:t>tp</a:t>
            </a:r>
            <a:r>
              <a:rPr lang="en-US" altLang="zh-CN" sz="800" baseline="0" dirty="0" smtClean="0"/>
              <a:t> system is always connected with some app or website,  is a kind of to customer business. The AP system is about some businesses intelligent processing task.</a:t>
            </a:r>
          </a:p>
          <a:p>
            <a:endParaRPr lang="en-US" altLang="zh-CN" sz="800" baseline="0" dirty="0" smtClean="0"/>
          </a:p>
          <a:p>
            <a:r>
              <a:rPr lang="en-US" altLang="zh-CN" sz="800" baseline="0" dirty="0" smtClean="0"/>
              <a:t>Generally , the data is produced from the TP side by the customers, the traditional way to transform the data from TP to AP is by using some ETL tools.</a:t>
            </a:r>
          </a:p>
          <a:p>
            <a:endParaRPr lang="en-US" altLang="zh-CN" sz="800" baseline="0" dirty="0" smtClean="0"/>
          </a:p>
          <a:p>
            <a:r>
              <a:rPr lang="en-US" altLang="zh-CN" sz="800" baseline="0" dirty="0" smtClean="0"/>
              <a:t>Apparently, we need to deployed 2 separate system to processing data, it always means that we need 2 group of programmer to develop the application.</a:t>
            </a:r>
          </a:p>
          <a:p>
            <a:r>
              <a:rPr lang="en-US" altLang="zh-CN" sz="800" baseline="0" dirty="0" smtClean="0"/>
              <a:t>Besides, compared with </a:t>
            </a:r>
            <a:r>
              <a:rPr lang="en-US" altLang="zh-CN" sz="800" baseline="0" dirty="0" err="1" smtClean="0"/>
              <a:t>tp’s</a:t>
            </a:r>
            <a:r>
              <a:rPr lang="en-US" altLang="zh-CN" sz="800" baseline="0" dirty="0" smtClean="0"/>
              <a:t> data, the </a:t>
            </a:r>
            <a:r>
              <a:rPr lang="en-US" altLang="zh-CN" sz="800" baseline="0" dirty="0" err="1" smtClean="0"/>
              <a:t>ap</a:t>
            </a:r>
            <a:r>
              <a:rPr lang="en-US" altLang="zh-CN" sz="800" baseline="0" dirty="0" smtClean="0"/>
              <a:t> system’s data is always out of date.</a:t>
            </a:r>
          </a:p>
          <a:p>
            <a:endParaRPr lang="en-US" altLang="zh-CN" sz="800" baseline="0" dirty="0" smtClean="0"/>
          </a:p>
          <a:p>
            <a:endParaRPr lang="zh-CN" altLang="en-US" sz="800" dirty="0"/>
          </a:p>
        </p:txBody>
      </p:sp>
      <p:sp>
        <p:nvSpPr>
          <p:cNvPr id="4" name="灯片编号占位符 3"/>
          <p:cNvSpPr>
            <a:spLocks noGrp="1"/>
          </p:cNvSpPr>
          <p:nvPr>
            <p:ph type="sldNum" sz="quarter" idx="10"/>
          </p:nvPr>
        </p:nvSpPr>
        <p:spPr/>
        <p:txBody>
          <a:bodyPr/>
          <a:lstStyle/>
          <a:p>
            <a:pPr>
              <a:defRPr/>
            </a:pPr>
            <a:fld id="{8A4BAA1A-96E8-435C-850D-75A766991B98}" type="slidenum">
              <a:rPr lang="zh-CN" altLang="en-US" smtClean="0"/>
              <a:t>4</a:t>
            </a:fld>
            <a:endParaRPr lang="en-US" altLang="zh-CN"/>
          </a:p>
        </p:txBody>
      </p:sp>
    </p:spTree>
    <p:extLst>
      <p:ext uri="{BB962C8B-B14F-4D97-AF65-F5344CB8AC3E}">
        <p14:creationId xmlns:p14="http://schemas.microsoft.com/office/powerpoint/2010/main" val="530848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What if we build </a:t>
            </a:r>
            <a:r>
              <a:rPr lang="en-US" altLang="zh-CN" baseline="0" dirty="0" smtClean="0"/>
              <a:t> one system can processing </a:t>
            </a:r>
            <a:r>
              <a:rPr lang="en-US" altLang="zh-CN" baseline="0" dirty="0" err="1" smtClean="0"/>
              <a:t>tp</a:t>
            </a:r>
            <a:r>
              <a:rPr lang="en-US" altLang="zh-CN" baseline="0" dirty="0" smtClean="0"/>
              <a:t> and </a:t>
            </a:r>
            <a:r>
              <a:rPr lang="en-US" altLang="zh-CN" baseline="0" dirty="0" err="1" smtClean="0"/>
              <a:t>ap</a:t>
            </a:r>
            <a:r>
              <a:rPr lang="en-US" altLang="zh-CN" baseline="0" dirty="0" smtClean="0"/>
              <a:t> at the same time.</a:t>
            </a:r>
          </a:p>
          <a:p>
            <a:r>
              <a:rPr lang="en-US" altLang="zh-CN" baseline="0" dirty="0" smtClean="0"/>
              <a:t>As the picture shows, no matter it is transaction or analysis query.  We can deal it with one data system.</a:t>
            </a:r>
          </a:p>
          <a:p>
            <a:endParaRPr lang="en-US" altLang="zh-CN" baseline="0" dirty="0" smtClean="0"/>
          </a:p>
          <a:p>
            <a:r>
              <a:rPr lang="en-US" altLang="zh-CN" baseline="0" dirty="0" smtClean="0"/>
              <a:t>This kind of system has 3 advantages:</a:t>
            </a:r>
          </a:p>
          <a:p>
            <a:r>
              <a:rPr lang="en-US" altLang="zh-CN" baseline="0" dirty="0" smtClean="0"/>
              <a:t>First of all, it is friendly to programmers, since it has a uniform SQL interface.</a:t>
            </a:r>
          </a:p>
          <a:p>
            <a:r>
              <a:rPr lang="en-US" altLang="zh-CN" baseline="0" dirty="0" smtClean="0"/>
              <a:t>The analytic can be based on the newest data.</a:t>
            </a:r>
          </a:p>
          <a:p>
            <a:r>
              <a:rPr lang="en-US" altLang="zh-CN" baseline="0" dirty="0" smtClean="0"/>
              <a:t>Since based on One single system, it only needs less data duplications.</a:t>
            </a:r>
          </a:p>
          <a:p>
            <a:endParaRPr lang="en-US" altLang="zh-CN" baseline="0" dirty="0" smtClean="0"/>
          </a:p>
        </p:txBody>
      </p:sp>
      <p:sp>
        <p:nvSpPr>
          <p:cNvPr id="4" name="灯片编号占位符 3"/>
          <p:cNvSpPr>
            <a:spLocks noGrp="1"/>
          </p:cNvSpPr>
          <p:nvPr>
            <p:ph type="sldNum" sz="quarter" idx="10"/>
          </p:nvPr>
        </p:nvSpPr>
        <p:spPr/>
        <p:txBody>
          <a:bodyPr/>
          <a:lstStyle/>
          <a:p>
            <a:pPr>
              <a:defRPr/>
            </a:pPr>
            <a:fld id="{8A4BAA1A-96E8-435C-850D-75A766991B98}" type="slidenum">
              <a:rPr lang="zh-CN" altLang="en-US" smtClean="0"/>
              <a:t>5</a:t>
            </a:fld>
            <a:endParaRPr lang="en-US" altLang="zh-CN"/>
          </a:p>
        </p:txBody>
      </p:sp>
    </p:spTree>
    <p:extLst>
      <p:ext uri="{BB962C8B-B14F-4D97-AF65-F5344CB8AC3E}">
        <p14:creationId xmlns:p14="http://schemas.microsoft.com/office/powerpoint/2010/main" val="754742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As</a:t>
            </a:r>
            <a:r>
              <a:rPr lang="en-US" altLang="zh-CN" baseline="0" dirty="0" smtClean="0"/>
              <a:t> far as we know , </a:t>
            </a:r>
            <a:r>
              <a:rPr lang="en-US" altLang="zh-CN" dirty="0" smtClean="0"/>
              <a:t>To develop</a:t>
            </a:r>
            <a:r>
              <a:rPr lang="en-US" altLang="zh-CN" baseline="0" dirty="0" smtClean="0"/>
              <a:t> a HTAP system, we think it must meet the following requirements:</a:t>
            </a:r>
          </a:p>
          <a:p>
            <a:endParaRPr lang="en-US" altLang="zh-CN" baseline="0" dirty="0" smtClean="0"/>
          </a:p>
          <a:p>
            <a:r>
              <a:rPr lang="en-US" altLang="zh-CN" dirty="0" smtClean="0"/>
              <a:t>The throughput  must be high.</a:t>
            </a:r>
          </a:p>
          <a:p>
            <a:endParaRPr lang="en-US" altLang="zh-CN" dirty="0" smtClean="0"/>
          </a:p>
          <a:p>
            <a:r>
              <a:rPr lang="en-US" altLang="zh-CN" dirty="0" smtClean="0"/>
              <a:t>The latency must be wait-free. In other words, No matter transactions and analytics , it can not be blocked when it is </a:t>
            </a:r>
            <a:r>
              <a:rPr lang="en-US" altLang="zh-CN" dirty="0" err="1" smtClean="0"/>
              <a:t>triggerd</a:t>
            </a:r>
            <a:r>
              <a:rPr lang="en-US" altLang="zh-CN" dirty="0" smtClean="0"/>
              <a:t>.</a:t>
            </a:r>
          </a:p>
          <a:p>
            <a:endParaRPr lang="en-US" altLang="zh-CN" dirty="0" smtClean="0"/>
          </a:p>
          <a:p>
            <a:r>
              <a:rPr lang="en-US" altLang="zh-CN" dirty="0" smtClean="0"/>
              <a:t>Data</a:t>
            </a:r>
            <a:r>
              <a:rPr lang="en-US" altLang="zh-CN" baseline="0" dirty="0" smtClean="0"/>
              <a:t> must be up to date, in other words, data should be transformed frequently from </a:t>
            </a:r>
            <a:r>
              <a:rPr lang="en-US" altLang="zh-CN" baseline="0" dirty="0" err="1" smtClean="0"/>
              <a:t>tp</a:t>
            </a:r>
            <a:r>
              <a:rPr lang="en-US" altLang="zh-CN" baseline="0" dirty="0" smtClean="0"/>
              <a:t> to </a:t>
            </a:r>
            <a:r>
              <a:rPr lang="en-US" altLang="zh-CN" baseline="0" dirty="0" err="1" smtClean="0"/>
              <a:t>ap</a:t>
            </a:r>
            <a:r>
              <a:rPr lang="en-US" altLang="zh-CN" baseline="0" dirty="0" smtClean="0"/>
              <a:t> side.</a:t>
            </a:r>
            <a:endParaRPr lang="en-US" altLang="zh-CN" dirty="0" smtClean="0"/>
          </a:p>
        </p:txBody>
      </p:sp>
      <p:sp>
        <p:nvSpPr>
          <p:cNvPr id="4" name="灯片编号占位符 3"/>
          <p:cNvSpPr>
            <a:spLocks noGrp="1"/>
          </p:cNvSpPr>
          <p:nvPr>
            <p:ph type="sldNum" sz="quarter" idx="10"/>
          </p:nvPr>
        </p:nvSpPr>
        <p:spPr/>
        <p:txBody>
          <a:bodyPr/>
          <a:lstStyle/>
          <a:p>
            <a:pPr>
              <a:defRPr/>
            </a:pPr>
            <a:fld id="{8A4BAA1A-96E8-435C-850D-75A766991B98}" type="slidenum">
              <a:rPr lang="zh-CN" altLang="en-US" smtClean="0"/>
              <a:t>6</a:t>
            </a:fld>
            <a:endParaRPr lang="en-US" altLang="zh-CN"/>
          </a:p>
        </p:txBody>
      </p:sp>
    </p:spTree>
    <p:extLst>
      <p:ext uri="{BB962C8B-B14F-4D97-AF65-F5344CB8AC3E}">
        <p14:creationId xmlns:p14="http://schemas.microsoft.com/office/powerpoint/2010/main" val="39220078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image</a:t>
            </a:r>
            <a:r>
              <a:rPr lang="en-US" altLang="zh-CN" baseline="0" dirty="0" smtClean="0"/>
              <a:t> is similar to what </a:t>
            </a:r>
            <a:r>
              <a:rPr lang="en-US" altLang="zh-CN" baseline="0" dirty="0" err="1" smtClean="0"/>
              <a:t>htap</a:t>
            </a:r>
            <a:r>
              <a:rPr lang="en-US" altLang="zh-CN" baseline="0" dirty="0" smtClean="0"/>
              <a:t> is, assume the right mountain is </a:t>
            </a:r>
            <a:r>
              <a:rPr lang="en-US" altLang="zh-CN" baseline="0" dirty="0" err="1" smtClean="0"/>
              <a:t>oltp</a:t>
            </a:r>
            <a:r>
              <a:rPr lang="en-US" altLang="zh-CN" baseline="0" dirty="0" smtClean="0"/>
              <a:t>, and the left </a:t>
            </a:r>
            <a:r>
              <a:rPr lang="en-US" altLang="zh-CN" baseline="0" dirty="0" err="1" smtClean="0"/>
              <a:t>motunain</a:t>
            </a:r>
            <a:r>
              <a:rPr lang="en-US" altLang="zh-CN" baseline="0" dirty="0" smtClean="0"/>
              <a:t> is </a:t>
            </a:r>
            <a:r>
              <a:rPr lang="en-US" altLang="zh-CN" baseline="0" dirty="0" err="1" smtClean="0"/>
              <a:t>olap</a:t>
            </a:r>
            <a:r>
              <a:rPr lang="en-US" altLang="zh-CN" baseline="0" dirty="0" smtClean="0"/>
              <a:t>,</a:t>
            </a:r>
          </a:p>
          <a:p>
            <a:r>
              <a:rPr lang="en-US" altLang="zh-CN" baseline="0" dirty="0" smtClean="0"/>
              <a:t>To move data from TP to AP, we can use the lower speed boat, like </a:t>
            </a:r>
            <a:r>
              <a:rPr lang="en-US" altLang="zh-CN" baseline="0" dirty="0" err="1" smtClean="0"/>
              <a:t>etl</a:t>
            </a:r>
            <a:r>
              <a:rPr lang="en-US" altLang="zh-CN" baseline="0" dirty="0" smtClean="0"/>
              <a:t>,</a:t>
            </a:r>
          </a:p>
          <a:p>
            <a:endParaRPr lang="en-US" altLang="zh-CN" baseline="0" dirty="0" smtClean="0"/>
          </a:p>
          <a:p>
            <a:r>
              <a:rPr lang="en-US" altLang="zh-CN" baseline="0" dirty="0" smtClean="0"/>
              <a:t>Today , we can connect TP and AP with a high speed road, which combine TP and AP in one system.</a:t>
            </a:r>
            <a:endParaRPr lang="zh-CN" altLang="en-US" dirty="0"/>
          </a:p>
        </p:txBody>
      </p:sp>
      <p:sp>
        <p:nvSpPr>
          <p:cNvPr id="4" name="灯片编号占位符 3"/>
          <p:cNvSpPr>
            <a:spLocks noGrp="1"/>
          </p:cNvSpPr>
          <p:nvPr>
            <p:ph type="sldNum" sz="quarter" idx="10"/>
          </p:nvPr>
        </p:nvSpPr>
        <p:spPr/>
        <p:txBody>
          <a:bodyPr/>
          <a:lstStyle/>
          <a:p>
            <a:pPr>
              <a:defRPr/>
            </a:pPr>
            <a:fld id="{8A4BAA1A-96E8-435C-850D-75A766991B98}" type="slidenum">
              <a:rPr lang="zh-CN" altLang="en-US" smtClean="0"/>
              <a:t>7</a:t>
            </a:fld>
            <a:endParaRPr lang="en-US" altLang="zh-CN"/>
          </a:p>
        </p:txBody>
      </p:sp>
    </p:spTree>
    <p:extLst>
      <p:ext uri="{BB962C8B-B14F-4D97-AF65-F5344CB8AC3E}">
        <p14:creationId xmlns:p14="http://schemas.microsoft.com/office/powerpoint/2010/main" val="18589518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p:sp>
      <p:sp>
        <p:nvSpPr>
          <p:cNvPr id="4710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Now,</a:t>
            </a:r>
            <a:r>
              <a:rPr kumimoji="1" lang="en-US" altLang="zh-CN" sz="1200" kern="1200" baseline="0" dirty="0" smtClean="0">
                <a:solidFill>
                  <a:schemeClr val="tx1"/>
                </a:solidFill>
                <a:effectLst/>
                <a:latin typeface="Times New Roman" panose="02020603050405020304" pitchFamily="18" charset="0"/>
                <a:ea typeface="宋体" panose="02010600030101010101" pitchFamily="2" charset="-122"/>
                <a:cs typeface="+mn-cs"/>
              </a:rPr>
              <a:t> we will discuss our design, the W means wait-free.</a:t>
            </a:r>
            <a:endParaRPr kumimoji="1" lang="zh-CN" altLang="zh-CN" sz="1200" kern="1200" dirty="0">
              <a:solidFill>
                <a:schemeClr val="tx1"/>
              </a:solidFill>
              <a:effectLst/>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6069797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This page shows the top-level</a:t>
            </a:r>
            <a:r>
              <a:rPr lang="en-US" altLang="zh-CN" baseline="0" dirty="0" smtClean="0"/>
              <a:t> architecture. </a:t>
            </a:r>
            <a:r>
              <a:rPr lang="en-US" altLang="zh-CN" dirty="0" smtClean="0"/>
              <a:t>Our system contains 6 components in all: </a:t>
            </a:r>
            <a:r>
              <a:rPr lang="en-US" altLang="zh-CN" baseline="0" dirty="0" smtClean="0"/>
              <a:t>Foremost, the data is store into 2 storage, </a:t>
            </a:r>
            <a:r>
              <a:rPr lang="en-US" altLang="zh-CN" baseline="0" dirty="0" err="1" smtClean="0"/>
              <a:t>oltp</a:t>
            </a:r>
            <a:r>
              <a:rPr lang="en-US" altLang="zh-CN" baseline="0" dirty="0" smtClean="0"/>
              <a:t> storage, and </a:t>
            </a:r>
            <a:r>
              <a:rPr lang="en-US" altLang="zh-CN" baseline="0" dirty="0" err="1" smtClean="0"/>
              <a:t>olap</a:t>
            </a:r>
            <a:r>
              <a:rPr lang="en-US" altLang="zh-CN" baseline="0" dirty="0" smtClean="0"/>
              <a:t> storage. the extra 2 delta-snapshot used to record the period incremental data and merge the last period data to the </a:t>
            </a:r>
            <a:r>
              <a:rPr lang="en-US" altLang="zh-CN" baseline="0" dirty="0" err="1" smtClean="0"/>
              <a:t>olap</a:t>
            </a:r>
            <a:r>
              <a:rPr lang="en-US" altLang="zh-CN" baseline="0" dirty="0" smtClean="0"/>
              <a:t> storage.</a:t>
            </a:r>
          </a:p>
          <a:p>
            <a:endParaRPr lang="en-US" altLang="zh-CN" baseline="0" dirty="0" smtClean="0"/>
          </a:p>
          <a:p>
            <a:r>
              <a:rPr lang="en-US" altLang="zh-CN" baseline="0" dirty="0" smtClean="0"/>
              <a:t>The component 2, Transaction concurrency control not only need to write data into </a:t>
            </a:r>
            <a:r>
              <a:rPr lang="en-US" altLang="zh-CN" baseline="0" dirty="0" err="1" smtClean="0"/>
              <a:t>oltp</a:t>
            </a:r>
            <a:r>
              <a:rPr lang="en-US" altLang="zh-CN" baseline="0" dirty="0" smtClean="0"/>
              <a:t> storage, but also record data into the delta snapshot1, The another snapshot delta2 used to merge with </a:t>
            </a:r>
            <a:r>
              <a:rPr lang="en-US" altLang="zh-CN" baseline="0" dirty="0" err="1" smtClean="0"/>
              <a:t>olap</a:t>
            </a:r>
            <a:r>
              <a:rPr lang="en-US" altLang="zh-CN" baseline="0" dirty="0" smtClean="0"/>
              <a:t> storage. Please NOTE THAT the role of delta1 and delta2 exchange periodically, </a:t>
            </a:r>
          </a:p>
          <a:p>
            <a:endParaRPr lang="en-US" altLang="zh-CN" baseline="0" dirty="0" smtClean="0"/>
          </a:p>
          <a:p>
            <a:r>
              <a:rPr lang="en-US" altLang="zh-CN" baseline="0" dirty="0" smtClean="0"/>
              <a:t>Normally, with component 6, we can Query from </a:t>
            </a:r>
            <a:r>
              <a:rPr lang="en-US" altLang="zh-CN" baseline="0" dirty="0" err="1" smtClean="0"/>
              <a:t>olap</a:t>
            </a:r>
            <a:r>
              <a:rPr lang="en-US" altLang="zh-CN" baseline="0" dirty="0" smtClean="0"/>
              <a:t> storage directly, but during the merge phase, </a:t>
            </a:r>
            <a:r>
              <a:rPr lang="en-US" altLang="zh-CN" baseline="0" dirty="0" err="1" smtClean="0"/>
              <a:t>olap</a:t>
            </a:r>
            <a:r>
              <a:rPr lang="en-US" altLang="zh-CN" baseline="0" dirty="0" smtClean="0"/>
              <a:t> storage is not read-only, we should query delta2 first, if not find then query </a:t>
            </a:r>
            <a:r>
              <a:rPr lang="en-US" altLang="zh-CN" baseline="0" dirty="0" err="1" smtClean="0"/>
              <a:t>olap</a:t>
            </a:r>
            <a:r>
              <a:rPr lang="en-US" altLang="zh-CN" baseline="0" dirty="0" smtClean="0"/>
              <a:t>. To make the system running correctly, efficiently and wait-free, we develop a State controller execution model.</a:t>
            </a:r>
          </a:p>
          <a:p>
            <a:endParaRPr lang="en-US" altLang="zh-CN"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baseline="0" dirty="0" smtClean="0"/>
              <a:t>As we can see, </a:t>
            </a:r>
            <a:r>
              <a:rPr lang="en-US" altLang="zh-CN" dirty="0" smtClean="0">
                <a:solidFill>
                  <a:srgbClr val="FF0000"/>
                </a:solidFill>
              </a:rPr>
              <a:t>The shorter the period is, the AP’s data is more fresher, the problem is how to ensure</a:t>
            </a:r>
            <a:r>
              <a:rPr lang="en-US" altLang="zh-CN" baseline="0" dirty="0" smtClean="0">
                <a:solidFill>
                  <a:srgbClr val="FF0000"/>
                </a:solidFill>
              </a:rPr>
              <a:t> not to leads to performances loss and keep the system running in wait-free manner.</a:t>
            </a:r>
            <a:endParaRPr lang="zh-CN" altLang="en-US" dirty="0" smtClean="0">
              <a:solidFill>
                <a:srgbClr val="FF0000"/>
              </a:solidFill>
            </a:endParaRPr>
          </a:p>
          <a:p>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pPr>
              <a:defRPr/>
            </a:pPr>
            <a:fld id="{8A4BAA1A-96E8-435C-850D-75A766991B98}" type="slidenum">
              <a:rPr lang="zh-CN" altLang="en-US" smtClean="0"/>
              <a:t>9</a:t>
            </a:fld>
            <a:endParaRPr lang="en-US" altLang="zh-CN"/>
          </a:p>
        </p:txBody>
      </p:sp>
    </p:spTree>
    <p:extLst>
      <p:ext uri="{BB962C8B-B14F-4D97-AF65-F5344CB8AC3E}">
        <p14:creationId xmlns:p14="http://schemas.microsoft.com/office/powerpoint/2010/main" val="2172440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0972" name="Rectangle 12"/>
          <p:cNvSpPr>
            <a:spLocks noGrp="1" noChangeArrowheads="1"/>
          </p:cNvSpPr>
          <p:nvPr>
            <p:ph type="ctrTitle"/>
          </p:nvPr>
        </p:nvSpPr>
        <p:spPr>
          <a:xfrm>
            <a:off x="3095644" y="828668"/>
            <a:ext cx="5691198" cy="671506"/>
          </a:xfrm>
        </p:spPr>
        <p:txBody>
          <a:bodyPr/>
          <a:lstStyle>
            <a:lvl1pPr algn="r">
              <a:defRPr b="1">
                <a:solidFill>
                  <a:srgbClr val="002060"/>
                </a:solidFill>
              </a:defRPr>
            </a:lvl1pPr>
          </a:lstStyle>
          <a:p>
            <a:r>
              <a:rPr lang="zh-CN" altLang="en-US" dirty="0"/>
              <a:t>单击此处编辑母版标题样式</a:t>
            </a:r>
          </a:p>
        </p:txBody>
      </p:sp>
      <p:sp>
        <p:nvSpPr>
          <p:cNvPr id="40973" name="Rectangle 13"/>
          <p:cNvSpPr>
            <a:spLocks noGrp="1" noChangeArrowheads="1"/>
          </p:cNvSpPr>
          <p:nvPr>
            <p:ph type="subTitle" idx="1"/>
          </p:nvPr>
        </p:nvSpPr>
        <p:spPr>
          <a:xfrm>
            <a:off x="1371600" y="3886200"/>
            <a:ext cx="6400800" cy="1752600"/>
          </a:xfrm>
          <a:prstGeom prst="rect">
            <a:avLst/>
          </a:prstGeom>
        </p:spPr>
        <p:txBody>
          <a:bodyPr/>
          <a:lstStyle>
            <a:lvl1pPr marL="0" indent="0" algn="ctr">
              <a:buFont typeface="Wingdings" panose="05000000000000000000" pitchFamily="2" charset="2"/>
              <a:buNone/>
              <a:defRPr>
                <a:solidFill>
                  <a:srgbClr val="002060"/>
                </a:solidFill>
              </a:defRPr>
            </a:lvl1pPr>
          </a:lstStyle>
          <a:p>
            <a:r>
              <a:rPr lang="zh-CN" altLang="en-US" dirty="0"/>
              <a:t>单击此处编辑母版副标题样式</a:t>
            </a:r>
          </a:p>
        </p:txBody>
      </p:sp>
      <p:sp>
        <p:nvSpPr>
          <p:cNvPr id="5" name="Rectangle 14"/>
          <p:cNvSpPr>
            <a:spLocks noGrp="1" noChangeArrowheads="1"/>
          </p:cNvSpPr>
          <p:nvPr>
            <p:ph type="dt" sz="half" idx="10"/>
          </p:nvPr>
        </p:nvSpPr>
        <p:spPr>
          <a:xfrm>
            <a:off x="0" y="6400800"/>
            <a:ext cx="1905000" cy="457200"/>
          </a:xfrm>
          <a:prstGeom prst="rect">
            <a:avLst/>
          </a:prstGeom>
        </p:spPr>
        <p:txBody>
          <a:bodyPr/>
          <a:lstStyle>
            <a:lvl1pPr eaLnBrk="1" hangingPunct="1">
              <a:defRPr b="0">
                <a:solidFill>
                  <a:schemeClr val="bg2"/>
                </a:solidFill>
                <a:latin typeface="Tahoma" panose="020B0604030504040204" pitchFamily="34" charset="0"/>
                <a:ea typeface="宋体" panose="02010600030101010101" pitchFamily="2" charset="-122"/>
              </a:defRPr>
            </a:lvl1pPr>
          </a:lstStyle>
          <a:p>
            <a:pPr>
              <a:defRPr/>
            </a:pPr>
            <a:endParaRPr lang="en-US" altLang="zh-CN"/>
          </a:p>
        </p:txBody>
      </p:sp>
      <p:sp>
        <p:nvSpPr>
          <p:cNvPr id="6" name="Rectangle 15"/>
          <p:cNvSpPr>
            <a:spLocks noGrp="1" noChangeArrowheads="1"/>
          </p:cNvSpPr>
          <p:nvPr>
            <p:ph type="ftr" sz="quarter" idx="11"/>
          </p:nvPr>
        </p:nvSpPr>
        <p:spPr>
          <a:xfrm>
            <a:off x="3419475" y="6400800"/>
            <a:ext cx="2895600" cy="457200"/>
          </a:xfrm>
          <a:prstGeom prst="rect">
            <a:avLst/>
          </a:prstGeom>
        </p:spPr>
        <p:txBody>
          <a:bodyPr/>
          <a:lstStyle>
            <a:lvl1pPr eaLnBrk="1" hangingPunct="1">
              <a:defRPr b="0">
                <a:solidFill>
                  <a:schemeClr val="bg2"/>
                </a:solidFill>
                <a:latin typeface="Tahoma" panose="020B0604030504040204" pitchFamily="34" charset="0"/>
                <a:ea typeface="宋体" panose="02010600030101010101" pitchFamily="2" charset="-122"/>
              </a:defRPr>
            </a:lvl1pPr>
          </a:lstStyle>
          <a:p>
            <a:pPr>
              <a:defRPr/>
            </a:pPr>
            <a:endParaRPr lang="en-US" altLang="zh-CN"/>
          </a:p>
        </p:txBody>
      </p:sp>
      <p:sp>
        <p:nvSpPr>
          <p:cNvPr id="7" name="Rectangle 16"/>
          <p:cNvSpPr>
            <a:spLocks noGrp="1" noChangeArrowheads="1"/>
          </p:cNvSpPr>
          <p:nvPr>
            <p:ph type="sldNum" sz="quarter" idx="12"/>
          </p:nvPr>
        </p:nvSpPr>
        <p:spPr/>
        <p:txBody>
          <a:bodyPr/>
          <a:lstStyle>
            <a:lvl1pPr>
              <a:defRPr>
                <a:solidFill>
                  <a:schemeClr val="bg2"/>
                </a:solidFill>
              </a:defRPr>
            </a:lvl1pPr>
          </a:lstStyle>
          <a:p>
            <a:pPr>
              <a:defRPr/>
            </a:pPr>
            <a:fld id="{8257CA51-0034-49E4-B4B3-8AFF8F668DA9}" type="slidenum">
              <a:rPr lang="zh-CN" altLang="en-US"/>
              <a:t>‹#›</a:t>
            </a:fld>
            <a:endParaRPr lang="en-US" altLang="zh-CN"/>
          </a:p>
        </p:txBody>
      </p:sp>
      <p:sp>
        <p:nvSpPr>
          <p:cNvPr id="8" name="Rectangle 7"/>
          <p:cNvSpPr/>
          <p:nvPr userDrawn="1"/>
        </p:nvSpPr>
        <p:spPr>
          <a:xfrm>
            <a:off x="0" y="1484784"/>
            <a:ext cx="533400" cy="228600"/>
          </a:xfrm>
          <a:prstGeom prst="rect">
            <a:avLst/>
          </a:prstGeom>
          <a:solidFill>
            <a:srgbClr val="FFCC99"/>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a:solidFill>
                <a:srgbClr val="FFFFFF"/>
              </a:solidFill>
              <a:ea typeface="宋体" panose="02010600030101010101" pitchFamily="2" charset="-122"/>
              <a:cs typeface="Arial" panose="020B0604020202020204" pitchFamily="34" charset="0"/>
            </a:endParaRPr>
          </a:p>
        </p:txBody>
      </p:sp>
      <p:sp>
        <p:nvSpPr>
          <p:cNvPr id="9" name="Rectangle 8"/>
          <p:cNvSpPr/>
          <p:nvPr userDrawn="1"/>
        </p:nvSpPr>
        <p:spPr>
          <a:xfrm>
            <a:off x="590550" y="1484784"/>
            <a:ext cx="8553450" cy="228600"/>
          </a:xfrm>
          <a:prstGeom prst="rect">
            <a:avLst/>
          </a:prstGeom>
          <a:solidFill>
            <a:srgbClr val="0070C0"/>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a:solidFill>
                <a:srgbClr val="FFFFFF"/>
              </a:solidFill>
              <a:ea typeface="宋体" panose="02010600030101010101" pitchFamily="2" charset="-122"/>
              <a:cs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7504" y="216045"/>
            <a:ext cx="5786478" cy="533400"/>
          </a:xfrm>
        </p:spPr>
        <p:txBody>
          <a:bodyPr/>
          <a:lstStyle>
            <a:lvl1pPr>
              <a:defRPr sz="3200" b="1">
                <a:solidFill>
                  <a:schemeClr val="accent1">
                    <a:lumMod val="50000"/>
                  </a:schemeClr>
                </a:solidFill>
              </a:defRPr>
            </a:lvl1pPr>
          </a:lstStyle>
          <a:p>
            <a:r>
              <a:rPr lang="zh-CN" altLang="en-US" dirty="0"/>
              <a:t>单击此处编辑母版标题样式</a:t>
            </a:r>
          </a:p>
        </p:txBody>
      </p:sp>
      <p:sp>
        <p:nvSpPr>
          <p:cNvPr id="3" name="内容占位符 2"/>
          <p:cNvSpPr>
            <a:spLocks noGrp="1"/>
          </p:cNvSpPr>
          <p:nvPr>
            <p:ph idx="1"/>
          </p:nvPr>
        </p:nvSpPr>
        <p:spPr>
          <a:xfrm>
            <a:off x="214313" y="1071563"/>
            <a:ext cx="8382000" cy="5181600"/>
          </a:xfrm>
          <a:prstGeom prst="rect">
            <a:avLst/>
          </a:prstGeom>
        </p:spPr>
        <p:txBody>
          <a:bodyPr/>
          <a:lstStyle>
            <a:lvl1pPr>
              <a:defRPr sz="2800"/>
            </a:lvl1pPr>
            <a:lvl2pPr>
              <a:defRPr sz="2400">
                <a:latin typeface="黑体" panose="02010609060101010101" pitchFamily="2" charset="-122"/>
                <a:ea typeface="黑体" panose="02010609060101010101" pitchFamily="2" charset="-122"/>
              </a:defRPr>
            </a:lvl2pPr>
            <a:lvl3pPr>
              <a:defRPr sz="2000" b="1">
                <a:latin typeface="华文楷体" panose="02010600040101010101" pitchFamily="2" charset="-122"/>
                <a:ea typeface="华文楷体" panose="02010600040101010101" pitchFamily="2" charset="-122"/>
              </a:defRPr>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Rectangle 11"/>
          <p:cNvSpPr>
            <a:spLocks noGrp="1" noChangeArrowheads="1"/>
          </p:cNvSpPr>
          <p:nvPr>
            <p:ph type="dt" sz="half" idx="10"/>
          </p:nvPr>
        </p:nvSpPr>
        <p:spPr>
          <a:xfrm>
            <a:off x="0" y="6400800"/>
            <a:ext cx="1905000" cy="457200"/>
          </a:xfrm>
          <a:prstGeom prst="rect">
            <a:avLst/>
          </a:prstGeom>
        </p:spPr>
        <p:txBody>
          <a:bodyPr/>
          <a:lstStyle>
            <a:lvl1pPr eaLnBrk="1" hangingPunct="1">
              <a:defRPr b="0">
                <a:latin typeface="Tahoma" panose="020B0604030504040204" pitchFamily="34" charset="0"/>
                <a:ea typeface="宋体" panose="02010600030101010101" pitchFamily="2" charset="-122"/>
              </a:defRPr>
            </a:lvl1pPr>
          </a:lstStyle>
          <a:p>
            <a:pPr>
              <a:defRPr/>
            </a:pPr>
            <a:endParaRPr lang="en-US" altLang="zh-CN"/>
          </a:p>
        </p:txBody>
      </p:sp>
      <p:sp>
        <p:nvSpPr>
          <p:cNvPr id="7" name="Rectangle 12"/>
          <p:cNvSpPr>
            <a:spLocks noGrp="1" noChangeArrowheads="1"/>
          </p:cNvSpPr>
          <p:nvPr>
            <p:ph type="ftr" sz="quarter" idx="11"/>
          </p:nvPr>
        </p:nvSpPr>
        <p:spPr>
          <a:xfrm>
            <a:off x="3352800" y="6400800"/>
            <a:ext cx="2895600" cy="457200"/>
          </a:xfrm>
          <a:prstGeom prst="rect">
            <a:avLst/>
          </a:prstGeom>
        </p:spPr>
        <p:txBody>
          <a:bodyPr/>
          <a:lstStyle>
            <a:lvl1pPr eaLnBrk="1" hangingPunct="1">
              <a:defRPr b="0">
                <a:latin typeface="Tahoma" panose="020B0604030504040204" pitchFamily="34" charset="0"/>
                <a:ea typeface="宋体" panose="02010600030101010101" pitchFamily="2" charset="-122"/>
              </a:defRPr>
            </a:lvl1pPr>
          </a:lstStyle>
          <a:p>
            <a:pPr>
              <a:defRPr/>
            </a:pPr>
            <a:endParaRPr lang="en-US" altLang="zh-CN"/>
          </a:p>
        </p:txBody>
      </p:sp>
      <p:sp>
        <p:nvSpPr>
          <p:cNvPr id="8" name="Rectangle 13"/>
          <p:cNvSpPr>
            <a:spLocks noGrp="1" noChangeArrowheads="1"/>
          </p:cNvSpPr>
          <p:nvPr>
            <p:ph type="sldNum" sz="quarter" idx="12"/>
          </p:nvPr>
        </p:nvSpPr>
        <p:spPr/>
        <p:txBody>
          <a:bodyPr/>
          <a:lstStyle>
            <a:lvl1pPr>
              <a:defRPr/>
            </a:lvl1pPr>
          </a:lstStyle>
          <a:p>
            <a:pPr>
              <a:defRPr/>
            </a:pPr>
            <a:fld id="{262E079A-18BC-42B2-A6C0-61BFA2EC9C47}" type="slidenum">
              <a:rPr lang="zh-CN" altLang="en-US"/>
              <a:t>‹#›</a:t>
            </a:fld>
            <a:endParaRPr lang="en-US" altLang="zh-CN"/>
          </a:p>
        </p:txBody>
      </p:sp>
      <p:pic>
        <p:nvPicPr>
          <p:cNvPr id="10" name="图片 9"/>
          <p:cNvPicPr>
            <a:picLocks noChangeAspect="1"/>
          </p:cNvPicPr>
          <p:nvPr userDrawn="1"/>
        </p:nvPicPr>
        <p:blipFill>
          <a:blip r:embed="rId2"/>
          <a:stretch>
            <a:fillRect/>
          </a:stretch>
        </p:blipFill>
        <p:spPr>
          <a:xfrm>
            <a:off x="8100392" y="94070"/>
            <a:ext cx="791631" cy="777350"/>
          </a:xfrm>
          <a:prstGeom prst="rect">
            <a:avLst/>
          </a:prstGeom>
        </p:spPr>
      </p:pic>
      <p:sp>
        <p:nvSpPr>
          <p:cNvPr id="11" name="Rectangle 8"/>
          <p:cNvSpPr/>
          <p:nvPr userDrawn="1"/>
        </p:nvSpPr>
        <p:spPr>
          <a:xfrm>
            <a:off x="590550" y="896144"/>
            <a:ext cx="8553450" cy="228600"/>
          </a:xfrm>
          <a:prstGeom prst="rect">
            <a:avLst/>
          </a:prstGeom>
          <a:solidFill>
            <a:srgbClr val="0070C0"/>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a:solidFill>
                <a:srgbClr val="FFFFFF"/>
              </a:solidFill>
              <a:ea typeface="宋体" panose="02010600030101010101" pitchFamily="2" charset="-122"/>
              <a:cs typeface="Arial" panose="020B0604020202020204" pitchFamily="34" charset="0"/>
            </a:endParaRPr>
          </a:p>
        </p:txBody>
      </p:sp>
      <p:sp>
        <p:nvSpPr>
          <p:cNvPr id="12" name="Rectangle 7"/>
          <p:cNvSpPr/>
          <p:nvPr userDrawn="1"/>
        </p:nvSpPr>
        <p:spPr>
          <a:xfrm>
            <a:off x="0" y="896144"/>
            <a:ext cx="533400" cy="228600"/>
          </a:xfrm>
          <a:prstGeom prst="rect">
            <a:avLst/>
          </a:prstGeom>
          <a:solidFill>
            <a:srgbClr val="FFCC99"/>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a:solidFill>
                <a:srgbClr val="FFFFFF"/>
              </a:solidFill>
              <a:ea typeface="宋体" panose="02010600030101010101" pitchFamily="2" charset="-122"/>
              <a:cs typeface="Arial" panose="020B0604020202020204" pitchFamily="34"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Grp="1" noChangeArrowheads="1"/>
          </p:cNvSpPr>
          <p:nvPr>
            <p:ph type="title"/>
          </p:nvPr>
        </p:nvSpPr>
        <p:spPr bwMode="auto">
          <a:xfrm>
            <a:off x="3071813" y="357188"/>
            <a:ext cx="58578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t>单击此处编辑母版标题样式</a:t>
            </a:r>
          </a:p>
        </p:txBody>
      </p:sp>
      <p:sp>
        <p:nvSpPr>
          <p:cNvPr id="39949" name="Rectangle 13"/>
          <p:cNvSpPr>
            <a:spLocks noGrp="1" noChangeArrowheads="1"/>
          </p:cNvSpPr>
          <p:nvPr>
            <p:ph type="sldNum" sz="quarter" idx="4"/>
          </p:nvPr>
        </p:nvSpPr>
        <p:spPr bwMode="auto">
          <a:xfrm>
            <a:off x="7239000" y="6400800"/>
            <a:ext cx="19050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kumimoji="0" sz="1400" b="0">
                <a:latin typeface="Tahoma" panose="020B0604030504040204" pitchFamily="34" charset="0"/>
              </a:defRPr>
            </a:lvl1pPr>
          </a:lstStyle>
          <a:p>
            <a:pPr>
              <a:defRPr/>
            </a:pPr>
            <a:fld id="{8A7806BD-A5F0-4A34-A4DD-364182D94B64}" type="slidenum">
              <a:rPr lang="zh-CN" altLang="en-US"/>
              <a:t>‹#›</a:t>
            </a:fld>
            <a:endParaRPr lang="en-US" altLang="zh-CN"/>
          </a:p>
        </p:txBody>
      </p:sp>
      <p:sp>
        <p:nvSpPr>
          <p:cNvPr id="1028" name="Line 12"/>
          <p:cNvSpPr>
            <a:spLocks noChangeShapeType="1"/>
          </p:cNvSpPr>
          <p:nvPr/>
        </p:nvSpPr>
        <p:spPr bwMode="auto">
          <a:xfrm>
            <a:off x="71438" y="1000125"/>
            <a:ext cx="8610600" cy="0"/>
          </a:xfrm>
          <a:prstGeom prst="line">
            <a:avLst/>
          </a:prstGeom>
          <a:noFill/>
          <a:ln w="76200">
            <a:solidFill>
              <a:srgbClr val="0070C0"/>
            </a:solidFill>
            <a:miter lim="800000"/>
          </a:ln>
          <a:extLst>
            <a:ext uri="{909E8E84-426E-40DD-AFC4-6F175D3DCCD1}">
              <a14:hiddenFill xmlns:a14="http://schemas.microsoft.com/office/drawing/2010/main">
                <a:noFill/>
              </a14:hiddenFill>
            </a:ext>
          </a:extLst>
        </p:spPr>
        <p:txBody>
          <a:bodyPr wrap="none"/>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hf hdr="0" ftr="0" dt="0"/>
  <p:txStyles>
    <p:titleStyle>
      <a:lvl1pPr algn="r" rtl="0" eaLnBrk="0" fontAlgn="base" hangingPunct="0">
        <a:spcBef>
          <a:spcPct val="0"/>
        </a:spcBef>
        <a:spcAft>
          <a:spcPct val="0"/>
        </a:spcAft>
        <a:defRPr kumimoji="1" sz="3200" b="1">
          <a:solidFill>
            <a:srgbClr val="002060"/>
          </a:solidFill>
          <a:latin typeface="+mj-lt"/>
          <a:ea typeface="黑体" panose="02010609060101010101" pitchFamily="2" charset="-122"/>
          <a:cs typeface="+mj-cs"/>
        </a:defRPr>
      </a:lvl1pPr>
      <a:lvl2pPr algn="r" rtl="0" eaLnBrk="0" fontAlgn="base" hangingPunct="0">
        <a:spcBef>
          <a:spcPct val="0"/>
        </a:spcBef>
        <a:spcAft>
          <a:spcPct val="0"/>
        </a:spcAft>
        <a:defRPr kumimoji="1" sz="3200" b="1">
          <a:solidFill>
            <a:srgbClr val="002060"/>
          </a:solidFill>
          <a:latin typeface="Tahoma" panose="020B0604030504040204" pitchFamily="34" charset="0"/>
          <a:ea typeface="黑体" panose="02010609060101010101" pitchFamily="2" charset="-122"/>
        </a:defRPr>
      </a:lvl2pPr>
      <a:lvl3pPr algn="r" rtl="0" eaLnBrk="0" fontAlgn="base" hangingPunct="0">
        <a:spcBef>
          <a:spcPct val="0"/>
        </a:spcBef>
        <a:spcAft>
          <a:spcPct val="0"/>
        </a:spcAft>
        <a:defRPr kumimoji="1" sz="3200" b="1">
          <a:solidFill>
            <a:srgbClr val="002060"/>
          </a:solidFill>
          <a:latin typeface="Tahoma" panose="020B0604030504040204" pitchFamily="34" charset="0"/>
          <a:ea typeface="黑体" panose="02010609060101010101" pitchFamily="2" charset="-122"/>
        </a:defRPr>
      </a:lvl3pPr>
      <a:lvl4pPr algn="r" rtl="0" eaLnBrk="0" fontAlgn="base" hangingPunct="0">
        <a:spcBef>
          <a:spcPct val="0"/>
        </a:spcBef>
        <a:spcAft>
          <a:spcPct val="0"/>
        </a:spcAft>
        <a:defRPr kumimoji="1" sz="3200" b="1">
          <a:solidFill>
            <a:srgbClr val="002060"/>
          </a:solidFill>
          <a:latin typeface="Tahoma" panose="020B0604030504040204" pitchFamily="34" charset="0"/>
          <a:ea typeface="黑体" panose="02010609060101010101" pitchFamily="2" charset="-122"/>
        </a:defRPr>
      </a:lvl4pPr>
      <a:lvl5pPr algn="r" rtl="0" eaLnBrk="0" fontAlgn="base" hangingPunct="0">
        <a:spcBef>
          <a:spcPct val="0"/>
        </a:spcBef>
        <a:spcAft>
          <a:spcPct val="0"/>
        </a:spcAft>
        <a:defRPr kumimoji="1" sz="3200" b="1">
          <a:solidFill>
            <a:srgbClr val="002060"/>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kumimoji="1" sz="4400">
          <a:solidFill>
            <a:schemeClr val="hlink"/>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kumimoji="1" sz="4400">
          <a:solidFill>
            <a:schemeClr val="hlink"/>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kumimoji="1" sz="4400">
          <a:solidFill>
            <a:schemeClr val="hlink"/>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kumimoji="1" sz="4400">
          <a:solidFill>
            <a:schemeClr val="hlink"/>
          </a:solidFill>
          <a:latin typeface="Tahoma" panose="020B0604030504040204" pitchFamily="34" charset="0"/>
          <a:ea typeface="黑体" panose="0201060906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2800">
          <a:solidFill>
            <a:srgbClr val="0000FF"/>
          </a:solidFill>
          <a:latin typeface="+mn-lt"/>
          <a:ea typeface="黑体" panose="0201060906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ü"/>
        <a:defRPr kumimoji="1" sz="2400">
          <a:solidFill>
            <a:schemeClr val="tx1"/>
          </a:solidFill>
          <a:latin typeface="黑体" panose="02010609060101010101" pitchFamily="2" charset="-122"/>
          <a:ea typeface="黑体" panose="0201060906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b="1">
          <a:solidFill>
            <a:schemeClr val="tx1"/>
          </a:solidFill>
          <a:latin typeface="华文楷体" panose="02010600040101010101" pitchFamily="2" charset="-122"/>
          <a:ea typeface="华文楷体" panose="0201060004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宋体" panose="02010600030101010101" pitchFamily="2"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anose="02010600030101010101"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anose="02010600030101010101"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anose="02010600030101010101"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bombehub"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1.jpg"/><Relationship Id="rId4" Type="http://schemas.openxmlformats.org/officeDocument/2006/relationships/hyperlink" Target="mailto::liliang@stumail.neu.edu.cn"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844CD3F4-7733-4D5A-88C8-C39AD0C26C67}" type="slidenum">
              <a:rPr kumimoji="0" lang="zh-CN" altLang="en-US" sz="1400" b="0" smtClean="0">
                <a:solidFill>
                  <a:schemeClr val="bg2"/>
                </a:solidFill>
                <a:cs typeface="Times New Roman" panose="02020603050405020304" pitchFamily="18" charset="0"/>
              </a:rPr>
              <a:t>1</a:t>
            </a:fld>
            <a:endParaRPr kumimoji="0" lang="en-US" altLang="zh-CN" sz="1400" b="0" dirty="0">
              <a:solidFill>
                <a:schemeClr val="bg2"/>
              </a:solidFill>
              <a:cs typeface="Times New Roman" panose="02020603050405020304" pitchFamily="18" charset="0"/>
            </a:endParaRPr>
          </a:p>
        </p:txBody>
      </p:sp>
      <p:sp>
        <p:nvSpPr>
          <p:cNvPr id="15364" name="TextBox 7"/>
          <p:cNvSpPr txBox="1">
            <a:spLocks noChangeArrowheads="1"/>
          </p:cNvSpPr>
          <p:nvPr/>
        </p:nvSpPr>
        <p:spPr bwMode="auto">
          <a:xfrm>
            <a:off x="0" y="1883054"/>
            <a:ext cx="8983783" cy="1754326"/>
          </a:xfrm>
          <a:prstGeom prst="rect">
            <a:avLst/>
          </a:prstGeom>
          <a:noFill/>
          <a:ln w="9525">
            <a:noFill/>
            <a:miter lim="800000"/>
          </a:ln>
        </p:spPr>
        <p:txBody>
          <a:bodyPr wrap="square" anchor="ctr">
            <a:spAutoFit/>
          </a:bodyPr>
          <a:lstStyle/>
          <a:p>
            <a:pPr algn="ctr"/>
            <a:r>
              <a:rPr kumimoji="0" lang="en-US" altLang="zh-CN" sz="3600" dirty="0">
                <a:effectLst>
                  <a:outerShdw blurRad="38100" dist="38100" dir="2700000" algn="tl">
                    <a:srgbClr val="C0C0C0"/>
                  </a:outerShdw>
                </a:effectLst>
                <a:latin typeface="Tahoma" panose="020B0604030504040204" pitchFamily="34" charset="0"/>
                <a:ea typeface="黑体" panose="02010609060101010101" pitchFamily="2" charset="-122"/>
              </a:rPr>
              <a:t> </a:t>
            </a:r>
            <a:r>
              <a:rPr lang="en-US" altLang="zh-CN" sz="3600" dirty="0"/>
              <a:t>Accelerating Hybrid Transactional/Analytical</a:t>
            </a:r>
          </a:p>
          <a:p>
            <a:pPr algn="ctr"/>
            <a:r>
              <a:rPr lang="en-US" altLang="zh-CN" sz="3600" dirty="0"/>
              <a:t>Processing using Consistent Dual-Snapshot</a:t>
            </a:r>
            <a:endParaRPr kumimoji="0" lang="zh-CN" altLang="en-US" sz="3600" dirty="0">
              <a:effectLst>
                <a:outerShdw blurRad="38100" dist="38100" dir="2700000" algn="tl">
                  <a:srgbClr val="C0C0C0"/>
                </a:outerShdw>
              </a:effectLst>
              <a:ea typeface="黑体" panose="02010609060101010101" pitchFamily="2" charset="-122"/>
              <a:cs typeface="Times New Roman" panose="02020603050405020304" pitchFamily="18" charset="0"/>
            </a:endParaRPr>
          </a:p>
        </p:txBody>
      </p:sp>
      <p:sp>
        <p:nvSpPr>
          <p:cNvPr id="5132" name="Rectangle 3"/>
          <p:cNvSpPr>
            <a:spLocks noChangeArrowheads="1"/>
          </p:cNvSpPr>
          <p:nvPr/>
        </p:nvSpPr>
        <p:spPr bwMode="auto">
          <a:xfrm>
            <a:off x="1118605" y="5445224"/>
            <a:ext cx="7848600" cy="1223602"/>
          </a:xfrm>
          <a:prstGeom prst="rect">
            <a:avLst/>
          </a:prstGeom>
          <a:noFill/>
          <a:ln w="9525">
            <a:noFill/>
            <a:miter lim="800000"/>
          </a:ln>
        </p:spPr>
        <p:txBody>
          <a:bodyPr lIns="92075" tIns="46038" rIns="92075" bIns="46038"/>
          <a:lstStyle/>
          <a:p>
            <a:pPr algn="r" eaLnBrk="1" latinLnBrk="1" hangingPunct="1">
              <a:buFont typeface="Wingdings 2" pitchFamily="18" charset="2"/>
              <a:buNone/>
            </a:pPr>
            <a:r>
              <a:rPr lang="en-US" altLang="zh-CN" dirty="0" smtClean="0">
                <a:ea typeface="HY강B" pitchFamily="2" charset="-127"/>
                <a:cs typeface="Times New Roman" pitchFamily="18" charset="0"/>
              </a:rPr>
              <a:t>Liang Li, </a:t>
            </a:r>
            <a:r>
              <a:rPr lang="en-US" altLang="zh-CN" dirty="0">
                <a:ea typeface="HY강B" pitchFamily="2" charset="-127"/>
                <a:cs typeface="Times New Roman" pitchFamily="18" charset="0"/>
              </a:rPr>
              <a:t>Gang Wu</a:t>
            </a:r>
            <a:r>
              <a:rPr lang="en-US" altLang="zh-CN" dirty="0" smtClean="0">
                <a:ea typeface="HY강B" pitchFamily="2" charset="-127"/>
                <a:cs typeface="Times New Roman" pitchFamily="18" charset="0"/>
              </a:rPr>
              <a:t>, </a:t>
            </a:r>
            <a:r>
              <a:rPr lang="en-US" altLang="zh-CN" dirty="0" err="1" smtClean="0">
                <a:ea typeface="HY강B" pitchFamily="2" charset="-127"/>
                <a:cs typeface="Times New Roman" pitchFamily="18" charset="0"/>
              </a:rPr>
              <a:t>Guoren</a:t>
            </a:r>
            <a:r>
              <a:rPr lang="en-US" altLang="zh-CN" dirty="0" smtClean="0">
                <a:ea typeface="HY강B" pitchFamily="2" charset="-127"/>
                <a:cs typeface="Times New Roman" pitchFamily="18" charset="0"/>
              </a:rPr>
              <a:t> Wang and Ye Yuan</a:t>
            </a:r>
            <a:endParaRPr lang="zh-CN" altLang="en-US" dirty="0">
              <a:ea typeface="HY강B" pitchFamily="2" charset="-127"/>
              <a:cs typeface="Times New Roman" pitchFamily="18" charset="0"/>
            </a:endParaRPr>
          </a:p>
        </p:txBody>
      </p:sp>
      <p:pic>
        <p:nvPicPr>
          <p:cNvPr id="10" name="图片 9"/>
          <p:cNvPicPr>
            <a:picLocks/>
          </p:cNvPicPr>
          <p:nvPr/>
        </p:nvPicPr>
        <p:blipFill>
          <a:blip r:embed="rId3"/>
          <a:stretch>
            <a:fillRect/>
          </a:stretch>
        </p:blipFill>
        <p:spPr>
          <a:xfrm>
            <a:off x="624213" y="313630"/>
            <a:ext cx="1044000" cy="1044000"/>
          </a:xfrm>
          <a:prstGeom prst="rect">
            <a:avLst/>
          </a:prstGeom>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130872"/>
            <a:ext cx="2097087" cy="265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4355976" y="4983558"/>
            <a:ext cx="4588115" cy="461665"/>
          </a:xfrm>
          <a:prstGeom prst="rect">
            <a:avLst/>
          </a:prstGeom>
        </p:spPr>
        <p:txBody>
          <a:bodyPr wrap="none">
            <a:spAutoFit/>
          </a:bodyPr>
          <a:lstStyle/>
          <a:p>
            <a:r>
              <a:rPr lang="en-US" altLang="zh-CN" dirty="0"/>
              <a:t>Northeastern </a:t>
            </a:r>
            <a:r>
              <a:rPr lang="en-US" altLang="zh-CN" dirty="0" smtClean="0"/>
              <a:t>University of China</a:t>
            </a:r>
            <a:endParaRPr lang="en-US" altLang="zh-CN" dirty="0"/>
          </a:p>
        </p:txBody>
      </p:sp>
    </p:spTree>
  </p:cSld>
  <p:clrMapOvr>
    <a:masterClrMapping/>
  </p:clrMapOvr>
  <p:transition advTm="11531"/>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Tree-based Storage Engine</a:t>
            </a:r>
            <a:endParaRPr lang="zh-CN" altLang="en-US" dirty="0"/>
          </a:p>
        </p:txBody>
      </p:sp>
      <p:pic>
        <p:nvPicPr>
          <p:cNvPr id="5" name="内容占位符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4313" y="2757748"/>
            <a:ext cx="8382000" cy="1809229"/>
          </a:xfrm>
        </p:spPr>
      </p:pic>
      <p:sp>
        <p:nvSpPr>
          <p:cNvPr id="4" name="灯片编号占位符 3"/>
          <p:cNvSpPr>
            <a:spLocks noGrp="1"/>
          </p:cNvSpPr>
          <p:nvPr>
            <p:ph type="sldNum" sz="quarter" idx="12"/>
          </p:nvPr>
        </p:nvSpPr>
        <p:spPr/>
        <p:txBody>
          <a:bodyPr/>
          <a:lstStyle/>
          <a:p>
            <a:pPr>
              <a:defRPr/>
            </a:pPr>
            <a:fld id="{262E079A-18BC-42B2-A6C0-61BFA2EC9C47}" type="slidenum">
              <a:rPr lang="zh-CN" altLang="en-US" smtClean="0"/>
              <a:t>10</a:t>
            </a:fld>
            <a:endParaRPr lang="en-US" altLang="zh-CN"/>
          </a:p>
        </p:txBody>
      </p:sp>
    </p:spTree>
    <p:extLst>
      <p:ext uri="{BB962C8B-B14F-4D97-AF65-F5344CB8AC3E}">
        <p14:creationId xmlns:p14="http://schemas.microsoft.com/office/powerpoint/2010/main" val="2838256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16045"/>
            <a:ext cx="7131496" cy="533400"/>
          </a:xfrm>
        </p:spPr>
        <p:txBody>
          <a:bodyPr/>
          <a:lstStyle/>
          <a:p>
            <a:pPr algn="l"/>
            <a:r>
              <a:rPr lang="en-US" altLang="zh-CN" dirty="0" err="1" smtClean="0"/>
              <a:t>Varaint</a:t>
            </a:r>
            <a:r>
              <a:rPr lang="en-US" altLang="zh-CN" dirty="0" smtClean="0"/>
              <a:t> OCC + Dual Snapshot</a:t>
            </a:r>
            <a:endParaRPr lang="zh-CN" altLang="en-US" dirty="0"/>
          </a:p>
        </p:txBody>
      </p:sp>
      <p:sp>
        <p:nvSpPr>
          <p:cNvPr id="3" name="内容占位符 2"/>
          <p:cNvSpPr>
            <a:spLocks noGrp="1"/>
          </p:cNvSpPr>
          <p:nvPr>
            <p:ph idx="1"/>
          </p:nvPr>
        </p:nvSpPr>
        <p:spPr/>
        <p:txBody>
          <a:bodyPr/>
          <a:lstStyle/>
          <a:p>
            <a:r>
              <a:rPr lang="en-US" altLang="zh-CN" dirty="0" smtClean="0"/>
              <a:t>Optimistic Concurrency Control</a:t>
            </a:r>
          </a:p>
          <a:p>
            <a:pPr lvl="1"/>
            <a:r>
              <a:rPr lang="en-US" altLang="zh-CN" dirty="0" smtClean="0"/>
              <a:t>Read, Validate, Write Phases</a:t>
            </a:r>
          </a:p>
          <a:p>
            <a:pPr lvl="1"/>
            <a:r>
              <a:rPr lang="en-US" altLang="zh-CN" dirty="0" smtClean="0"/>
              <a:t>Read, Validate, </a:t>
            </a:r>
            <a:r>
              <a:rPr lang="en-US" altLang="zh-CN" b="1" dirty="0" smtClean="0">
                <a:solidFill>
                  <a:srgbClr val="FF0000"/>
                </a:solidFill>
              </a:rPr>
              <a:t>Double Write </a:t>
            </a:r>
            <a:r>
              <a:rPr lang="en-US" altLang="zh-CN" dirty="0" smtClean="0"/>
              <a:t>Phases</a:t>
            </a:r>
          </a:p>
          <a:p>
            <a:pPr lvl="1"/>
            <a:r>
              <a:rPr lang="en-US" altLang="zh-CN" dirty="0" smtClean="0"/>
              <a:t>Lead to a little performance loss</a:t>
            </a:r>
            <a:endParaRPr lang="zh-CN" altLang="en-US" dirty="0"/>
          </a:p>
        </p:txBody>
      </p:sp>
      <p:sp>
        <p:nvSpPr>
          <p:cNvPr id="4" name="灯片编号占位符 3"/>
          <p:cNvSpPr>
            <a:spLocks noGrp="1"/>
          </p:cNvSpPr>
          <p:nvPr>
            <p:ph type="sldNum" sz="quarter" idx="12"/>
          </p:nvPr>
        </p:nvSpPr>
        <p:spPr/>
        <p:txBody>
          <a:bodyPr/>
          <a:lstStyle/>
          <a:p>
            <a:pPr>
              <a:defRPr/>
            </a:pPr>
            <a:fld id="{262E079A-18BC-42B2-A6C0-61BFA2EC9C47}" type="slidenum">
              <a:rPr lang="zh-CN" altLang="en-US" smtClean="0"/>
              <a:t>11</a:t>
            </a:fld>
            <a:endParaRPr lang="en-US" altLang="zh-CN"/>
          </a:p>
        </p:txBody>
      </p:sp>
      <p:pic>
        <p:nvPicPr>
          <p:cNvPr id="5" name="图片 4"/>
          <p:cNvPicPr>
            <a:picLocks noChangeAspect="1"/>
          </p:cNvPicPr>
          <p:nvPr/>
        </p:nvPicPr>
        <p:blipFill>
          <a:blip r:embed="rId3"/>
          <a:stretch>
            <a:fillRect/>
          </a:stretch>
        </p:blipFill>
        <p:spPr>
          <a:xfrm>
            <a:off x="0" y="3789040"/>
            <a:ext cx="9144000" cy="2269435"/>
          </a:xfrm>
          <a:prstGeom prst="rect">
            <a:avLst/>
          </a:prstGeom>
        </p:spPr>
      </p:pic>
      <p:sp>
        <p:nvSpPr>
          <p:cNvPr id="6" name="文本框 5"/>
          <p:cNvSpPr txBox="1"/>
          <p:nvPr/>
        </p:nvSpPr>
        <p:spPr>
          <a:xfrm>
            <a:off x="1907704" y="6182627"/>
            <a:ext cx="577402" cy="461665"/>
          </a:xfrm>
          <a:prstGeom prst="rect">
            <a:avLst/>
          </a:prstGeom>
          <a:noFill/>
        </p:spPr>
        <p:txBody>
          <a:bodyPr wrap="none" rtlCol="0">
            <a:spAutoFit/>
          </a:bodyPr>
          <a:lstStyle/>
          <a:p>
            <a:r>
              <a:rPr lang="en-US" altLang="zh-CN" dirty="0" smtClean="0"/>
              <a:t>TP</a:t>
            </a:r>
            <a:endParaRPr lang="zh-CN" altLang="en-US" dirty="0"/>
          </a:p>
        </p:txBody>
      </p:sp>
      <p:sp>
        <p:nvSpPr>
          <p:cNvPr id="7" name="文本框 6"/>
          <p:cNvSpPr txBox="1"/>
          <p:nvPr/>
        </p:nvSpPr>
        <p:spPr>
          <a:xfrm>
            <a:off x="3111735" y="6182627"/>
            <a:ext cx="1066761" cy="461665"/>
          </a:xfrm>
          <a:prstGeom prst="rect">
            <a:avLst/>
          </a:prstGeom>
          <a:noFill/>
        </p:spPr>
        <p:txBody>
          <a:bodyPr wrap="square" rtlCol="0">
            <a:spAutoFit/>
          </a:bodyPr>
          <a:lstStyle/>
          <a:p>
            <a:r>
              <a:rPr lang="en-US" altLang="zh-CN" dirty="0" smtClean="0"/>
              <a:t>Delta1</a:t>
            </a:r>
            <a:endParaRPr lang="zh-CN" altLang="en-US" dirty="0"/>
          </a:p>
        </p:txBody>
      </p:sp>
      <p:sp>
        <p:nvSpPr>
          <p:cNvPr id="8" name="文本框 7"/>
          <p:cNvSpPr txBox="1"/>
          <p:nvPr/>
        </p:nvSpPr>
        <p:spPr>
          <a:xfrm>
            <a:off x="4535448" y="6182627"/>
            <a:ext cx="1151473" cy="461665"/>
          </a:xfrm>
          <a:prstGeom prst="rect">
            <a:avLst/>
          </a:prstGeom>
          <a:noFill/>
        </p:spPr>
        <p:txBody>
          <a:bodyPr wrap="square" rtlCol="0">
            <a:spAutoFit/>
          </a:bodyPr>
          <a:lstStyle/>
          <a:p>
            <a:r>
              <a:rPr lang="en-US" altLang="zh-CN" dirty="0" smtClean="0"/>
              <a:t>Delta2</a:t>
            </a:r>
            <a:endParaRPr lang="zh-CN" altLang="en-US" dirty="0"/>
          </a:p>
        </p:txBody>
      </p:sp>
      <p:sp>
        <p:nvSpPr>
          <p:cNvPr id="9" name="文本框 8"/>
          <p:cNvSpPr txBox="1"/>
          <p:nvPr/>
        </p:nvSpPr>
        <p:spPr>
          <a:xfrm>
            <a:off x="7255396" y="6182627"/>
            <a:ext cx="936104" cy="461665"/>
          </a:xfrm>
          <a:prstGeom prst="rect">
            <a:avLst/>
          </a:prstGeom>
          <a:noFill/>
        </p:spPr>
        <p:txBody>
          <a:bodyPr wrap="square" rtlCol="0">
            <a:spAutoFit/>
          </a:bodyPr>
          <a:lstStyle/>
          <a:p>
            <a:r>
              <a:rPr lang="en-US" altLang="zh-CN" dirty="0" smtClean="0"/>
              <a:t>AP</a:t>
            </a:r>
            <a:endParaRPr lang="zh-CN" altLang="en-US" dirty="0"/>
          </a:p>
        </p:txBody>
      </p:sp>
    </p:spTree>
    <p:extLst>
      <p:ext uri="{BB962C8B-B14F-4D97-AF65-F5344CB8AC3E}">
        <p14:creationId xmlns:p14="http://schemas.microsoft.com/office/powerpoint/2010/main" val="20094140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16045"/>
            <a:ext cx="7131496" cy="533400"/>
          </a:xfrm>
        </p:spPr>
        <p:txBody>
          <a:bodyPr/>
          <a:lstStyle/>
          <a:p>
            <a:r>
              <a:rPr lang="en-US" altLang="zh-CN" dirty="0" smtClean="0"/>
              <a:t>State Controller Running Example</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262E079A-18BC-42B2-A6C0-61BFA2EC9C47}" type="slidenum">
              <a:rPr lang="zh-CN" altLang="en-US" smtClean="0"/>
              <a:t>12</a:t>
            </a:fld>
            <a:endParaRPr lang="en-US" altLang="zh-CN"/>
          </a:p>
        </p:txBody>
      </p:sp>
      <p:pic>
        <p:nvPicPr>
          <p:cNvPr id="5" name="图片 4"/>
          <p:cNvPicPr>
            <a:picLocks noChangeAspect="1"/>
          </p:cNvPicPr>
          <p:nvPr/>
        </p:nvPicPr>
        <p:blipFill>
          <a:blip r:embed="rId3"/>
          <a:stretch>
            <a:fillRect/>
          </a:stretch>
        </p:blipFill>
        <p:spPr>
          <a:xfrm>
            <a:off x="107504" y="1268760"/>
            <a:ext cx="8460060" cy="2771133"/>
          </a:xfrm>
          <a:prstGeom prst="rect">
            <a:avLst/>
          </a:prstGeom>
        </p:spPr>
      </p:pic>
      <p:pic>
        <p:nvPicPr>
          <p:cNvPr id="6" name="图片 5"/>
          <p:cNvPicPr>
            <a:picLocks noChangeAspect="1"/>
          </p:cNvPicPr>
          <p:nvPr/>
        </p:nvPicPr>
        <p:blipFill>
          <a:blip r:embed="rId4"/>
          <a:stretch>
            <a:fillRect/>
          </a:stretch>
        </p:blipFill>
        <p:spPr>
          <a:xfrm>
            <a:off x="1229741" y="4365104"/>
            <a:ext cx="6009259" cy="2376264"/>
          </a:xfrm>
          <a:prstGeom prst="rect">
            <a:avLst/>
          </a:prstGeom>
        </p:spPr>
      </p:pic>
      <p:sp>
        <p:nvSpPr>
          <p:cNvPr id="7" name="文本框 6"/>
          <p:cNvSpPr txBox="1"/>
          <p:nvPr/>
        </p:nvSpPr>
        <p:spPr>
          <a:xfrm>
            <a:off x="8316416" y="2031231"/>
            <a:ext cx="861967" cy="461665"/>
          </a:xfrm>
          <a:prstGeom prst="rect">
            <a:avLst/>
          </a:prstGeom>
          <a:noFill/>
        </p:spPr>
        <p:txBody>
          <a:bodyPr wrap="none" rtlCol="0">
            <a:spAutoFit/>
          </a:bodyPr>
          <a:lstStyle/>
          <a:p>
            <a:r>
              <a:rPr lang="en-US" altLang="zh-CN" dirty="0" smtClean="0"/>
              <a:t>Time</a:t>
            </a:r>
            <a:endParaRPr lang="zh-CN" altLang="en-US" dirty="0"/>
          </a:p>
        </p:txBody>
      </p:sp>
    </p:spTree>
    <p:extLst>
      <p:ext uri="{BB962C8B-B14F-4D97-AF65-F5344CB8AC3E}">
        <p14:creationId xmlns:p14="http://schemas.microsoft.com/office/powerpoint/2010/main" val="3025473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504" y="1124744"/>
            <a:ext cx="3734321" cy="2333951"/>
          </a:xfrm>
        </p:spPr>
      </p:pic>
      <p:sp>
        <p:nvSpPr>
          <p:cNvPr id="4" name="灯片编号占位符 3"/>
          <p:cNvSpPr>
            <a:spLocks noGrp="1"/>
          </p:cNvSpPr>
          <p:nvPr>
            <p:ph type="sldNum" sz="quarter" idx="12"/>
          </p:nvPr>
        </p:nvSpPr>
        <p:spPr/>
        <p:txBody>
          <a:bodyPr/>
          <a:lstStyle/>
          <a:p>
            <a:pPr>
              <a:defRPr/>
            </a:pPr>
            <a:fld id="{262E079A-18BC-42B2-A6C0-61BFA2EC9C47}" type="slidenum">
              <a:rPr lang="zh-CN" altLang="en-US" smtClean="0"/>
              <a:t>13</a:t>
            </a:fld>
            <a:endParaRPr lang="en-US" altLang="zh-CN"/>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3833994"/>
            <a:ext cx="4267796" cy="2514951"/>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6016" y="2115482"/>
            <a:ext cx="4163006" cy="2686425"/>
          </a:xfrm>
          <a:prstGeom prst="rect">
            <a:avLst/>
          </a:prstGeom>
        </p:spPr>
      </p:pic>
    </p:spTree>
    <p:extLst>
      <p:ext uri="{BB962C8B-B14F-4D97-AF65-F5344CB8AC3E}">
        <p14:creationId xmlns:p14="http://schemas.microsoft.com/office/powerpoint/2010/main" val="9591355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 name="组合 63"/>
          <p:cNvGrpSpPr/>
          <p:nvPr/>
        </p:nvGrpSpPr>
        <p:grpSpPr bwMode="auto">
          <a:xfrm>
            <a:off x="1343727" y="3933056"/>
            <a:ext cx="6627308" cy="609599"/>
            <a:chOff x="1538826" y="1463751"/>
            <a:chExt cx="7259281" cy="609206"/>
          </a:xfrm>
        </p:grpSpPr>
        <p:sp>
          <p:nvSpPr>
            <p:cNvPr id="71" name="AutoShape 4"/>
            <p:cNvSpPr>
              <a:spLocks noChangeArrowheads="1"/>
            </p:cNvSpPr>
            <p:nvPr/>
          </p:nvSpPr>
          <p:spPr bwMode="gray">
            <a:xfrm>
              <a:off x="1863907" y="1463751"/>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ln>
            <a:effectLst>
              <a:outerShdw dist="135003" dir="2928844" algn="ctr" rotWithShape="0">
                <a:srgbClr val="000000">
                  <a:alpha val="50000"/>
                </a:srgbClr>
              </a:outerShdw>
            </a:effectLst>
          </p:spPr>
          <p:txBody>
            <a:bodyPr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72" name="Text Box 9"/>
            <p:cNvSpPr txBox="1">
              <a:spLocks noChangeArrowheads="1"/>
            </p:cNvSpPr>
            <p:nvPr/>
          </p:nvSpPr>
          <p:spPr bwMode="gray">
            <a:xfrm>
              <a:off x="1538826" y="1476155"/>
              <a:ext cx="6739288" cy="584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dirty="0">
                  <a:solidFill>
                    <a:srgbClr val="000000"/>
                  </a:solidFill>
                  <a:latin typeface="黑体" panose="02010609060101010101" pitchFamily="2" charset="-122"/>
                  <a:ea typeface="黑体" panose="02010609060101010101" pitchFamily="2" charset="-122"/>
                </a:rPr>
                <a:t> </a:t>
              </a:r>
              <a:r>
                <a:rPr lang="en-US" altLang="zh-CN" sz="3200" dirty="0">
                  <a:solidFill>
                    <a:srgbClr val="FF0000"/>
                  </a:solidFill>
                  <a:ea typeface="黑体" panose="02010609060101010101" pitchFamily="2" charset="-122"/>
                  <a:cs typeface="Times New Roman" panose="02020603050405020304" pitchFamily="18" charset="0"/>
                </a:rPr>
                <a:t>Experiments</a:t>
              </a:r>
              <a:endParaRPr lang="zh-CN" altLang="en-US" sz="3200" dirty="0">
                <a:solidFill>
                  <a:srgbClr val="FF0000"/>
                </a:solidFill>
                <a:ea typeface="黑体" panose="02010609060101010101" pitchFamily="2" charset="-122"/>
                <a:cs typeface="Times New Roman" panose="02020603050405020304" pitchFamily="18" charset="0"/>
              </a:endParaRPr>
            </a:p>
          </p:txBody>
        </p:sp>
      </p:grpSp>
      <p:grpSp>
        <p:nvGrpSpPr>
          <p:cNvPr id="4" name="组合 63"/>
          <p:cNvGrpSpPr/>
          <p:nvPr/>
        </p:nvGrpSpPr>
        <p:grpSpPr bwMode="auto">
          <a:xfrm>
            <a:off x="107504" y="2801459"/>
            <a:ext cx="8424936" cy="627541"/>
            <a:chOff x="386489" y="2209798"/>
            <a:chExt cx="9142674" cy="627136"/>
          </a:xfrm>
        </p:grpSpPr>
        <p:sp>
          <p:nvSpPr>
            <p:cNvPr id="2" name="AutoShape 4"/>
            <p:cNvSpPr>
              <a:spLocks noChangeArrowheads="1"/>
            </p:cNvSpPr>
            <p:nvPr/>
          </p:nvSpPr>
          <p:spPr bwMode="gray">
            <a:xfrm>
              <a:off x="1752602" y="2209798"/>
              <a:ext cx="7167328"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ln>
            <a:effectLst>
              <a:outerShdw dist="135003" dir="2928844" algn="ctr" rotWithShape="0">
                <a:srgbClr val="000000">
                  <a:alpha val="50000"/>
                </a:srgbClr>
              </a:outerShdw>
            </a:effectLst>
          </p:spPr>
          <p:txBody>
            <a:bodyPr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5187" name="Text Box 9"/>
            <p:cNvSpPr txBox="1">
              <a:spLocks noChangeArrowheads="1"/>
            </p:cNvSpPr>
            <p:nvPr/>
          </p:nvSpPr>
          <p:spPr bwMode="gray">
            <a:xfrm>
              <a:off x="386489" y="2252537"/>
              <a:ext cx="9142674" cy="584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dirty="0">
                  <a:solidFill>
                    <a:srgbClr val="000000"/>
                  </a:solidFill>
                  <a:latin typeface="黑体" panose="02010609060101010101" pitchFamily="2" charset="-122"/>
                  <a:ea typeface="黑体" panose="02010609060101010101" pitchFamily="2" charset="-122"/>
                </a:rPr>
                <a:t> </a:t>
              </a:r>
              <a:r>
                <a:rPr lang="en-US" altLang="zh-CN" sz="3200" dirty="0" smtClean="0">
                  <a:solidFill>
                    <a:srgbClr val="000000"/>
                  </a:solidFill>
                  <a:ea typeface="黑体" panose="02010609060101010101" pitchFamily="2" charset="-122"/>
                  <a:cs typeface="Times New Roman" panose="02020603050405020304" pitchFamily="18" charset="0"/>
                </a:rPr>
                <a:t>WHTAP</a:t>
              </a:r>
              <a:endParaRPr lang="zh-CN" altLang="en-US" sz="3200" dirty="0">
                <a:solidFill>
                  <a:srgbClr val="000000"/>
                </a:solidFill>
                <a:ea typeface="黑体" panose="02010609060101010101" pitchFamily="2" charset="-122"/>
                <a:cs typeface="Times New Roman" panose="02020603050405020304" pitchFamily="18" charset="0"/>
              </a:endParaRPr>
            </a:p>
          </p:txBody>
        </p:sp>
      </p:grpSp>
      <p:grpSp>
        <p:nvGrpSpPr>
          <p:cNvPr id="5" name="组合 66"/>
          <p:cNvGrpSpPr/>
          <p:nvPr/>
        </p:nvGrpSpPr>
        <p:grpSpPr bwMode="auto">
          <a:xfrm>
            <a:off x="1650268" y="5164591"/>
            <a:ext cx="6476427" cy="640673"/>
            <a:chOff x="1752601" y="2209798"/>
            <a:chExt cx="7110035" cy="640258"/>
          </a:xfrm>
        </p:grpSpPr>
        <p:sp>
          <p:nvSpPr>
            <p:cNvPr id="67"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ln>
            <a:effectLst>
              <a:outerShdw dist="135003" dir="2928844" algn="ctr" rotWithShape="0">
                <a:srgbClr val="000000">
                  <a:alpha val="50000"/>
                </a:srgbClr>
              </a:outerShdw>
            </a:effectLst>
          </p:spPr>
          <p:txBody>
            <a:bodyPr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5185" name="Text Box 9"/>
            <p:cNvSpPr txBox="1">
              <a:spLocks noChangeArrowheads="1"/>
            </p:cNvSpPr>
            <p:nvPr/>
          </p:nvSpPr>
          <p:spPr bwMode="gray">
            <a:xfrm>
              <a:off x="3161923" y="2265659"/>
              <a:ext cx="5700713" cy="584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dirty="0">
                  <a:solidFill>
                    <a:srgbClr val="000000"/>
                  </a:solidFill>
                  <a:latin typeface="黑体" panose="02010609060101010101" pitchFamily="2" charset="-122"/>
                  <a:ea typeface="黑体" panose="02010609060101010101" pitchFamily="2" charset="-122"/>
                </a:rPr>
                <a:t> </a:t>
              </a:r>
              <a:r>
                <a:rPr lang="en-US" altLang="zh-CN" sz="3200" dirty="0" smtClean="0">
                  <a:solidFill>
                    <a:srgbClr val="000000"/>
                  </a:solidFill>
                  <a:ea typeface="黑体" panose="02010609060101010101" pitchFamily="2" charset="-122"/>
                  <a:cs typeface="Times New Roman" panose="02020603050405020304" pitchFamily="18" charset="0"/>
                </a:rPr>
                <a:t>Contributions </a:t>
              </a:r>
              <a:endParaRPr lang="zh-CN" altLang="en-US" sz="3200" dirty="0">
                <a:solidFill>
                  <a:srgbClr val="000000"/>
                </a:solidFill>
                <a:ea typeface="黑体" panose="02010609060101010101" pitchFamily="2" charset="-122"/>
                <a:cs typeface="Times New Roman" panose="02020603050405020304" pitchFamily="18" charset="0"/>
              </a:endParaRPr>
            </a:p>
          </p:txBody>
        </p:sp>
      </p:grpSp>
      <p:grpSp>
        <p:nvGrpSpPr>
          <p:cNvPr id="7" name="组合 5"/>
          <p:cNvGrpSpPr/>
          <p:nvPr/>
        </p:nvGrpSpPr>
        <p:grpSpPr bwMode="auto">
          <a:xfrm rot="-5400000">
            <a:off x="-729189" y="3872000"/>
            <a:ext cx="4464494" cy="170835"/>
            <a:chOff x="0" y="3259138"/>
            <a:chExt cx="9144000" cy="195262"/>
          </a:xfrm>
        </p:grpSpPr>
        <p:sp>
          <p:nvSpPr>
            <p:cNvPr id="76" name="Rectangle 3"/>
            <p:cNvSpPr>
              <a:spLocks noChangeArrowheads="1"/>
            </p:cNvSpPr>
            <p:nvPr/>
          </p:nvSpPr>
          <p:spPr bwMode="gray">
            <a:xfrm>
              <a:off x="1" y="3259139"/>
              <a:ext cx="9144000" cy="53643"/>
            </a:xfrm>
            <a:prstGeom prst="rect">
              <a:avLst/>
            </a:prstGeom>
            <a:gradFill rotWithShape="1">
              <a:gsLst>
                <a:gs pos="0">
                  <a:srgbClr val="808080"/>
                </a:gs>
                <a:gs pos="100000">
                  <a:srgbClr val="ECECEC"/>
                </a:gs>
              </a:gsLst>
              <a:lin ang="5400000" scaled="1"/>
            </a:gradFill>
            <a:ln w="9525" algn="ctr">
              <a:noFill/>
              <a:miter lim="800000"/>
            </a:ln>
          </p:spPr>
          <p:txBody>
            <a:bodyPr vert="eaVert"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77" name="Rectangle 4"/>
            <p:cNvSpPr>
              <a:spLocks noChangeArrowheads="1"/>
            </p:cNvSpPr>
            <p:nvPr/>
          </p:nvSpPr>
          <p:spPr bwMode="gray">
            <a:xfrm>
              <a:off x="0" y="3310636"/>
              <a:ext cx="9144000" cy="143764"/>
            </a:xfrm>
            <a:prstGeom prst="rect">
              <a:avLst/>
            </a:prstGeom>
            <a:gradFill rotWithShape="1">
              <a:gsLst>
                <a:gs pos="0">
                  <a:srgbClr val="CFCFCF"/>
                </a:gs>
                <a:gs pos="100000">
                  <a:srgbClr val="5F5F5F"/>
                </a:gs>
              </a:gsLst>
              <a:lin ang="5400000" scaled="1"/>
            </a:gradFill>
            <a:ln w="9525" algn="ctr">
              <a:noFill/>
              <a:miter lim="800000"/>
            </a:ln>
          </p:spPr>
          <p:txBody>
            <a:bodyPr vert="eaVert"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grpSp>
      <p:grpSp>
        <p:nvGrpSpPr>
          <p:cNvPr id="8" name="Group 65"/>
          <p:cNvGrpSpPr/>
          <p:nvPr/>
        </p:nvGrpSpPr>
        <p:grpSpPr bwMode="auto">
          <a:xfrm>
            <a:off x="1086743" y="2763961"/>
            <a:ext cx="842962" cy="881063"/>
            <a:chOff x="2800" y="1645"/>
            <a:chExt cx="836" cy="875"/>
          </a:xfrm>
        </p:grpSpPr>
        <p:sp>
          <p:nvSpPr>
            <p:cNvPr id="13" name="Oval 66"/>
            <p:cNvSpPr>
              <a:spLocks noChangeArrowheads="1"/>
            </p:cNvSpPr>
            <p:nvPr/>
          </p:nvSpPr>
          <p:spPr bwMode="gray">
            <a:xfrm>
              <a:off x="2800" y="1645"/>
              <a:ext cx="183" cy="776"/>
            </a:xfrm>
            <a:prstGeom prst="ellipse">
              <a:avLst/>
            </a:prstGeom>
            <a:gradFill rotWithShape="1">
              <a:gsLst>
                <a:gs pos="0">
                  <a:srgbClr val="FFFFFF"/>
                </a:gs>
                <a:gs pos="50000">
                  <a:srgbClr val="83A6A7"/>
                </a:gs>
                <a:gs pos="100000">
                  <a:srgbClr val="FFFFFF"/>
                </a:gs>
              </a:gsLst>
              <a:lin ang="2700000" scaled="1"/>
            </a:gradFill>
            <a:ln w="38100" algn="ctr">
              <a:noFill/>
              <a:round/>
            </a:ln>
          </p:spPr>
          <p:txBody>
            <a:bodyPr wrap="none" anchor="ctr">
              <a:spAutoFit/>
            </a:bodyP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14" name="Oval 67"/>
            <p:cNvSpPr>
              <a:spLocks noChangeArrowheads="1"/>
            </p:cNvSpPr>
            <p:nvPr/>
          </p:nvSpPr>
          <p:spPr bwMode="gray">
            <a:xfrm>
              <a:off x="2800" y="1645"/>
              <a:ext cx="183" cy="776"/>
            </a:xfrm>
            <a:prstGeom prst="ellipse">
              <a:avLst/>
            </a:prstGeom>
            <a:gradFill rotWithShape="1">
              <a:gsLst>
                <a:gs pos="0">
                  <a:srgbClr val="83A6A7">
                    <a:alpha val="32001"/>
                  </a:srgbClr>
                </a:gs>
                <a:gs pos="100000">
                  <a:srgbClr val="000000">
                    <a:alpha val="89998"/>
                  </a:srgbClr>
                </a:gs>
              </a:gsLst>
              <a:lin ang="2700000" scaled="1"/>
            </a:gradFill>
            <a:ln w="38100" algn="ctr">
              <a:noFill/>
              <a:round/>
            </a:ln>
          </p:spPr>
          <p:txBody>
            <a:bodyPr wrap="none" anchor="ctr">
              <a:spAutoFit/>
            </a:bodyP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15" name="Oval 68"/>
            <p:cNvSpPr>
              <a:spLocks noChangeArrowheads="1"/>
            </p:cNvSpPr>
            <p:nvPr/>
          </p:nvSpPr>
          <p:spPr bwMode="gray">
            <a:xfrm>
              <a:off x="2847" y="1703"/>
              <a:ext cx="789" cy="776"/>
            </a:xfrm>
            <a:prstGeom prst="ellipse">
              <a:avLst/>
            </a:prstGeom>
            <a:gradFill rotWithShape="1">
              <a:gsLst>
                <a:gs pos="0">
                  <a:srgbClr val="475A5A"/>
                </a:gs>
                <a:gs pos="50000">
                  <a:srgbClr val="83A6A7"/>
                </a:gs>
                <a:gs pos="100000">
                  <a:srgbClr val="475A5A"/>
                </a:gs>
              </a:gsLst>
              <a:lin ang="18900000" scaled="1"/>
            </a:gradFill>
            <a:ln w="38100" algn="ctr">
              <a:noFill/>
              <a:round/>
            </a:ln>
          </p:spPr>
          <p:txBody>
            <a:bodyPr anchor="ctr">
              <a:spAutoFit/>
            </a:bodyP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16" name="Oval 69"/>
            <p:cNvSpPr>
              <a:spLocks noChangeArrowheads="1"/>
            </p:cNvSpPr>
            <p:nvPr/>
          </p:nvSpPr>
          <p:spPr bwMode="gray">
            <a:xfrm>
              <a:off x="2847" y="1706"/>
              <a:ext cx="789" cy="776"/>
            </a:xfrm>
            <a:prstGeom prst="ellipse">
              <a:avLst/>
            </a:prstGeom>
            <a:gradFill rotWithShape="1">
              <a:gsLst>
                <a:gs pos="0">
                  <a:srgbClr val="53696A"/>
                </a:gs>
                <a:gs pos="100000">
                  <a:srgbClr val="83A6A7">
                    <a:alpha val="0"/>
                  </a:srgbClr>
                </a:gs>
              </a:gsLst>
              <a:lin ang="2700000" scaled="1"/>
            </a:gradFill>
            <a:ln w="38100" algn="ctr">
              <a:noFill/>
              <a:round/>
            </a:ln>
          </p:spPr>
          <p:txBody>
            <a:bodyPr anchor="ctr">
              <a:spAutoFit/>
            </a:bodyP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17" name="Oval 70"/>
            <p:cNvSpPr>
              <a:spLocks noChangeArrowheads="1"/>
            </p:cNvSpPr>
            <p:nvPr/>
          </p:nvSpPr>
          <p:spPr bwMode="gray">
            <a:xfrm>
              <a:off x="2888" y="1744"/>
              <a:ext cx="708" cy="776"/>
            </a:xfrm>
            <a:prstGeom prst="ellipse">
              <a:avLst/>
            </a:prstGeom>
            <a:solidFill>
              <a:srgbClr val="000000"/>
            </a:solidFill>
            <a:ln w="38100" algn="ctr">
              <a:noFill/>
              <a:round/>
            </a:ln>
          </p:spPr>
          <p:txBody>
            <a:bodyPr anchor="ctr">
              <a:spAutoFit/>
            </a:bodyP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grpSp>
          <p:nvGrpSpPr>
            <p:cNvPr id="9" name="Group 71"/>
            <p:cNvGrpSpPr/>
            <p:nvPr/>
          </p:nvGrpSpPr>
          <p:grpSpPr bwMode="auto">
            <a:xfrm>
              <a:off x="2899" y="1735"/>
              <a:ext cx="687" cy="688"/>
              <a:chOff x="4166" y="1706"/>
              <a:chExt cx="1252" cy="1252"/>
            </a:xfrm>
          </p:grpSpPr>
          <p:sp>
            <p:nvSpPr>
              <p:cNvPr id="18" name="Oval 72"/>
              <p:cNvSpPr>
                <a:spLocks noChangeArrowheads="1"/>
              </p:cNvSpPr>
              <p:nvPr/>
            </p:nvSpPr>
            <p:spPr bwMode="gray">
              <a:xfrm>
                <a:off x="4166" y="1706"/>
                <a:ext cx="1251" cy="1251"/>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19" name="Oval 73"/>
              <p:cNvSpPr>
                <a:spLocks noChangeArrowheads="1"/>
              </p:cNvSpPr>
              <p:nvPr/>
            </p:nvSpPr>
            <p:spPr bwMode="gray">
              <a:xfrm>
                <a:off x="4184" y="1711"/>
                <a:ext cx="1219" cy="1214"/>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20" name="Oval 74"/>
              <p:cNvSpPr>
                <a:spLocks noChangeArrowheads="1"/>
              </p:cNvSpPr>
              <p:nvPr/>
            </p:nvSpPr>
            <p:spPr bwMode="gray">
              <a:xfrm>
                <a:off x="4195" y="1726"/>
                <a:ext cx="1162" cy="1142"/>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21" name="Oval 75"/>
              <p:cNvSpPr>
                <a:spLocks noChangeArrowheads="1"/>
              </p:cNvSpPr>
              <p:nvPr/>
            </p:nvSpPr>
            <p:spPr bwMode="gray">
              <a:xfrm>
                <a:off x="4264" y="1757"/>
                <a:ext cx="1033" cy="927"/>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grpSp>
      </p:grpSp>
      <p:grpSp>
        <p:nvGrpSpPr>
          <p:cNvPr id="12" name="Group 65"/>
          <p:cNvGrpSpPr/>
          <p:nvPr/>
        </p:nvGrpSpPr>
        <p:grpSpPr bwMode="auto">
          <a:xfrm>
            <a:off x="1068402" y="5068217"/>
            <a:ext cx="842962" cy="881063"/>
            <a:chOff x="2800" y="1645"/>
            <a:chExt cx="836" cy="875"/>
          </a:xfrm>
        </p:grpSpPr>
        <p:sp>
          <p:nvSpPr>
            <p:cNvPr id="112" name="Oval 66"/>
            <p:cNvSpPr>
              <a:spLocks noChangeArrowheads="1"/>
            </p:cNvSpPr>
            <p:nvPr/>
          </p:nvSpPr>
          <p:spPr bwMode="gray">
            <a:xfrm>
              <a:off x="2800" y="1645"/>
              <a:ext cx="183" cy="776"/>
            </a:xfrm>
            <a:prstGeom prst="ellipse">
              <a:avLst/>
            </a:prstGeom>
            <a:gradFill rotWithShape="1">
              <a:gsLst>
                <a:gs pos="0">
                  <a:srgbClr val="FFFFFF"/>
                </a:gs>
                <a:gs pos="50000">
                  <a:srgbClr val="83A6A7"/>
                </a:gs>
                <a:gs pos="100000">
                  <a:srgbClr val="FFFFFF"/>
                </a:gs>
              </a:gsLst>
              <a:lin ang="2700000" scaled="1"/>
            </a:gradFill>
            <a:ln w="38100" algn="ctr">
              <a:noFill/>
              <a:round/>
            </a:ln>
          </p:spPr>
          <p:txBody>
            <a:bodyPr wrap="none" anchor="ctr">
              <a:spAutoFit/>
            </a:bodyP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113" name="Oval 67"/>
            <p:cNvSpPr>
              <a:spLocks noChangeArrowheads="1"/>
            </p:cNvSpPr>
            <p:nvPr/>
          </p:nvSpPr>
          <p:spPr bwMode="gray">
            <a:xfrm>
              <a:off x="2800" y="1645"/>
              <a:ext cx="183" cy="776"/>
            </a:xfrm>
            <a:prstGeom prst="ellipse">
              <a:avLst/>
            </a:prstGeom>
            <a:gradFill rotWithShape="1">
              <a:gsLst>
                <a:gs pos="0">
                  <a:srgbClr val="83A6A7">
                    <a:alpha val="32001"/>
                  </a:srgbClr>
                </a:gs>
                <a:gs pos="100000">
                  <a:srgbClr val="000000">
                    <a:alpha val="89998"/>
                  </a:srgbClr>
                </a:gs>
              </a:gsLst>
              <a:lin ang="2700000" scaled="1"/>
            </a:gradFill>
            <a:ln w="38100" algn="ctr">
              <a:noFill/>
              <a:round/>
            </a:ln>
          </p:spPr>
          <p:txBody>
            <a:bodyPr wrap="none" anchor="ctr">
              <a:spAutoFit/>
            </a:bodyP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114" name="Oval 68"/>
            <p:cNvSpPr>
              <a:spLocks noChangeArrowheads="1"/>
            </p:cNvSpPr>
            <p:nvPr/>
          </p:nvSpPr>
          <p:spPr bwMode="gray">
            <a:xfrm>
              <a:off x="2847" y="1703"/>
              <a:ext cx="789" cy="776"/>
            </a:xfrm>
            <a:prstGeom prst="ellipse">
              <a:avLst/>
            </a:prstGeom>
            <a:gradFill rotWithShape="1">
              <a:gsLst>
                <a:gs pos="0">
                  <a:srgbClr val="475A5A"/>
                </a:gs>
                <a:gs pos="50000">
                  <a:srgbClr val="83A6A7"/>
                </a:gs>
                <a:gs pos="100000">
                  <a:srgbClr val="475A5A"/>
                </a:gs>
              </a:gsLst>
              <a:lin ang="18900000" scaled="1"/>
            </a:gradFill>
            <a:ln w="38100" algn="ctr">
              <a:noFill/>
              <a:round/>
            </a:ln>
          </p:spPr>
          <p:txBody>
            <a:bodyPr anchor="ctr">
              <a:spAutoFit/>
            </a:bodyP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115" name="Oval 69"/>
            <p:cNvSpPr>
              <a:spLocks noChangeArrowheads="1"/>
            </p:cNvSpPr>
            <p:nvPr/>
          </p:nvSpPr>
          <p:spPr bwMode="gray">
            <a:xfrm>
              <a:off x="2847" y="1706"/>
              <a:ext cx="789" cy="776"/>
            </a:xfrm>
            <a:prstGeom prst="ellipse">
              <a:avLst/>
            </a:prstGeom>
            <a:gradFill rotWithShape="1">
              <a:gsLst>
                <a:gs pos="0">
                  <a:srgbClr val="53696A"/>
                </a:gs>
                <a:gs pos="100000">
                  <a:srgbClr val="83A6A7">
                    <a:alpha val="0"/>
                  </a:srgbClr>
                </a:gs>
              </a:gsLst>
              <a:lin ang="2700000" scaled="1"/>
            </a:gradFill>
            <a:ln w="38100" algn="ctr">
              <a:noFill/>
              <a:round/>
            </a:ln>
          </p:spPr>
          <p:txBody>
            <a:bodyPr anchor="ctr">
              <a:spAutoFit/>
            </a:bodyP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116" name="Oval 70"/>
            <p:cNvSpPr>
              <a:spLocks noChangeArrowheads="1"/>
            </p:cNvSpPr>
            <p:nvPr/>
          </p:nvSpPr>
          <p:spPr bwMode="gray">
            <a:xfrm>
              <a:off x="2888" y="1744"/>
              <a:ext cx="708" cy="776"/>
            </a:xfrm>
            <a:prstGeom prst="ellipse">
              <a:avLst/>
            </a:prstGeom>
            <a:solidFill>
              <a:srgbClr val="000000"/>
            </a:solidFill>
            <a:ln w="38100" algn="ctr">
              <a:noFill/>
              <a:round/>
            </a:ln>
          </p:spPr>
          <p:txBody>
            <a:bodyPr anchor="ctr">
              <a:spAutoFit/>
            </a:bodyP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grpSp>
          <p:nvGrpSpPr>
            <p:cNvPr id="22" name="Group 71"/>
            <p:cNvGrpSpPr/>
            <p:nvPr/>
          </p:nvGrpSpPr>
          <p:grpSpPr bwMode="auto">
            <a:xfrm>
              <a:off x="2899" y="1735"/>
              <a:ext cx="687" cy="688"/>
              <a:chOff x="4166" y="1706"/>
              <a:chExt cx="1252" cy="1252"/>
            </a:xfrm>
          </p:grpSpPr>
          <p:sp>
            <p:nvSpPr>
              <p:cNvPr id="118" name="Oval 72"/>
              <p:cNvSpPr>
                <a:spLocks noChangeArrowheads="1"/>
              </p:cNvSpPr>
              <p:nvPr/>
            </p:nvSpPr>
            <p:spPr bwMode="gray">
              <a:xfrm>
                <a:off x="4166" y="1706"/>
                <a:ext cx="1251" cy="1251"/>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119" name="Oval 73"/>
              <p:cNvSpPr>
                <a:spLocks noChangeArrowheads="1"/>
              </p:cNvSpPr>
              <p:nvPr/>
            </p:nvSpPr>
            <p:spPr bwMode="gray">
              <a:xfrm>
                <a:off x="4184" y="1711"/>
                <a:ext cx="1219" cy="1214"/>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120" name="Oval 74"/>
              <p:cNvSpPr>
                <a:spLocks noChangeArrowheads="1"/>
              </p:cNvSpPr>
              <p:nvPr/>
            </p:nvSpPr>
            <p:spPr bwMode="gray">
              <a:xfrm>
                <a:off x="4195" y="1726"/>
                <a:ext cx="1162" cy="1142"/>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121" name="Oval 75"/>
              <p:cNvSpPr>
                <a:spLocks noChangeArrowheads="1"/>
              </p:cNvSpPr>
              <p:nvPr/>
            </p:nvSpPr>
            <p:spPr bwMode="gray">
              <a:xfrm>
                <a:off x="4264" y="1757"/>
                <a:ext cx="1033" cy="927"/>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grpSp>
      </p:grpSp>
      <p:sp>
        <p:nvSpPr>
          <p:cNvPr id="5129" name="矩形 62"/>
          <p:cNvSpPr>
            <a:spLocks noChangeArrowheads="1"/>
          </p:cNvSpPr>
          <p:nvPr/>
        </p:nvSpPr>
        <p:spPr bwMode="auto">
          <a:xfrm>
            <a:off x="1342693" y="2844225"/>
            <a:ext cx="3914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3200" dirty="0">
                <a:solidFill>
                  <a:srgbClr val="000000"/>
                </a:solidFill>
                <a:latin typeface="黑体" panose="02010609060101010101" pitchFamily="2" charset="-122"/>
                <a:ea typeface="黑体" panose="02010609060101010101" pitchFamily="2" charset="-122"/>
              </a:rPr>
              <a:t>2</a:t>
            </a:r>
            <a:endParaRPr lang="zh-CN" altLang="en-US" sz="3200" dirty="0">
              <a:latin typeface="黑体" panose="02010609060101010101" pitchFamily="2" charset="-122"/>
              <a:ea typeface="黑体" panose="02010609060101010101" pitchFamily="2" charset="-122"/>
            </a:endParaRPr>
          </a:p>
        </p:txBody>
      </p:sp>
      <p:sp>
        <p:nvSpPr>
          <p:cNvPr id="5130" name="矩形 65"/>
          <p:cNvSpPr>
            <a:spLocks noChangeArrowheads="1"/>
          </p:cNvSpPr>
          <p:nvPr/>
        </p:nvSpPr>
        <p:spPr bwMode="auto">
          <a:xfrm>
            <a:off x="1306324" y="5220489"/>
            <a:ext cx="3914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3200" dirty="0">
                <a:latin typeface="黑体" panose="02010609060101010101" pitchFamily="2" charset="-122"/>
                <a:ea typeface="黑体" panose="02010609060101010101" pitchFamily="2" charset="-122"/>
              </a:rPr>
              <a:t>4</a:t>
            </a:r>
            <a:endParaRPr lang="zh-CN" altLang="en-US" sz="3200" dirty="0">
              <a:latin typeface="黑体" panose="02010609060101010101" pitchFamily="2" charset="-122"/>
              <a:ea typeface="黑体" panose="02010609060101010101" pitchFamily="2" charset="-122"/>
            </a:endParaRPr>
          </a:p>
        </p:txBody>
      </p:sp>
      <p:sp>
        <p:nvSpPr>
          <p:cNvPr id="75" name="标题 1"/>
          <p:cNvSpPr>
            <a:spLocks noGrp="1"/>
          </p:cNvSpPr>
          <p:nvPr>
            <p:ph type="title"/>
          </p:nvPr>
        </p:nvSpPr>
        <p:spPr/>
        <p:txBody>
          <a:bodyPr/>
          <a:lstStyle/>
          <a:p>
            <a:r>
              <a:rPr lang="en-US" altLang="zh-CN" sz="4000" dirty="0" smtClean="0">
                <a:solidFill>
                  <a:schemeClr val="tx1"/>
                </a:solidFill>
                <a:latin typeface="Times New Roman" panose="02020603050405020304" pitchFamily="18" charset="0"/>
                <a:cs typeface="Times New Roman" panose="02020603050405020304" pitchFamily="18" charset="0"/>
              </a:rPr>
              <a:t>Outline</a:t>
            </a:r>
            <a:endParaRPr lang="zh-CN" altLang="en-US" sz="4000" dirty="0">
              <a:solidFill>
                <a:schemeClr val="tx1"/>
              </a:solidFill>
              <a:latin typeface="Times New Roman" panose="02020603050405020304" pitchFamily="18" charset="0"/>
              <a:cs typeface="Times New Roman" panose="02020603050405020304" pitchFamily="18" charset="0"/>
            </a:endParaRPr>
          </a:p>
        </p:txBody>
      </p:sp>
      <p:sp>
        <p:nvSpPr>
          <p:cNvPr id="5137" name="灯片编号占位符 3"/>
          <p:cNvSpPr>
            <a:spLocks noGrp="1"/>
          </p:cNvSpPr>
          <p:nvPr>
            <p:ph type="sldNum" sz="quarter" idx="12"/>
          </p:nvPr>
        </p:nvSpPr>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DA2C7D28-A1D3-45CB-A6D8-7195BC189FC8}" type="slidenum">
              <a:rPr lang="zh-CN" altLang="en-US" smtClean="0"/>
              <a:pPr/>
              <a:t>14</a:t>
            </a:fld>
            <a:endParaRPr lang="en-US" altLang="zh-CN" dirty="0"/>
          </a:p>
        </p:txBody>
      </p:sp>
      <p:grpSp>
        <p:nvGrpSpPr>
          <p:cNvPr id="23" name="组合 63"/>
          <p:cNvGrpSpPr/>
          <p:nvPr/>
        </p:nvGrpSpPr>
        <p:grpSpPr bwMode="auto">
          <a:xfrm>
            <a:off x="1448945" y="1505851"/>
            <a:ext cx="7083495" cy="632072"/>
            <a:chOff x="1752601" y="2187341"/>
            <a:chExt cx="7604652" cy="631663"/>
          </a:xfrm>
        </p:grpSpPr>
        <p:sp>
          <p:nvSpPr>
            <p:cNvPr id="64"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ln>
            <a:effectLst>
              <a:outerShdw dist="135003" dir="2928844" algn="ctr" rotWithShape="0">
                <a:srgbClr val="000000">
                  <a:alpha val="50000"/>
                </a:srgbClr>
              </a:outerShdw>
            </a:effectLst>
          </p:spPr>
          <p:txBody>
            <a:bodyPr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5149" name="Text Box 9"/>
            <p:cNvSpPr txBox="1">
              <a:spLocks noChangeArrowheads="1"/>
            </p:cNvSpPr>
            <p:nvPr/>
          </p:nvSpPr>
          <p:spPr bwMode="gray">
            <a:xfrm>
              <a:off x="3656540" y="2187341"/>
              <a:ext cx="5700713" cy="57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dirty="0">
                  <a:solidFill>
                    <a:srgbClr val="000000"/>
                  </a:solidFill>
                  <a:ea typeface="黑体" panose="02010609060101010101" pitchFamily="2" charset="-122"/>
                  <a:cs typeface="Times New Roman" panose="02020603050405020304" pitchFamily="18" charset="0"/>
                </a:rPr>
                <a:t> </a:t>
              </a:r>
              <a:r>
                <a:rPr lang="en-US" altLang="zh-CN" sz="3200" dirty="0" smtClean="0">
                  <a:solidFill>
                    <a:srgbClr val="000000"/>
                  </a:solidFill>
                  <a:ea typeface="黑体" panose="02010609060101010101" pitchFamily="2" charset="-122"/>
                  <a:cs typeface="Times New Roman" panose="02020603050405020304" pitchFamily="18" charset="0"/>
                </a:rPr>
                <a:t>Introduction </a:t>
              </a:r>
              <a:r>
                <a:rPr lang="en-US" altLang="zh-CN" sz="3200" dirty="0">
                  <a:solidFill>
                    <a:srgbClr val="000000"/>
                  </a:solidFill>
                  <a:latin typeface="黑体" panose="02010609060101010101" pitchFamily="2" charset="-122"/>
                  <a:ea typeface="黑体" panose="02010609060101010101" pitchFamily="2" charset="-122"/>
                </a:rPr>
                <a:t>	</a:t>
              </a:r>
              <a:endParaRPr lang="zh-CN" altLang="en-US" sz="3200" dirty="0">
                <a:solidFill>
                  <a:srgbClr val="000000"/>
                </a:solidFill>
                <a:latin typeface="黑体" panose="02010609060101010101" pitchFamily="2" charset="-122"/>
                <a:ea typeface="黑体" panose="02010609060101010101" pitchFamily="2" charset="-122"/>
              </a:endParaRPr>
            </a:p>
          </p:txBody>
        </p:sp>
      </p:grpSp>
      <p:grpSp>
        <p:nvGrpSpPr>
          <p:cNvPr id="24" name="Group 65"/>
          <p:cNvGrpSpPr/>
          <p:nvPr/>
        </p:nvGrpSpPr>
        <p:grpSpPr bwMode="auto">
          <a:xfrm>
            <a:off x="1121800" y="1450991"/>
            <a:ext cx="842963" cy="881063"/>
            <a:chOff x="2800" y="1645"/>
            <a:chExt cx="836" cy="875"/>
          </a:xfrm>
        </p:grpSpPr>
        <p:sp>
          <p:nvSpPr>
            <p:cNvPr id="90" name="Oval 66"/>
            <p:cNvSpPr>
              <a:spLocks noChangeArrowheads="1"/>
            </p:cNvSpPr>
            <p:nvPr/>
          </p:nvSpPr>
          <p:spPr bwMode="gray">
            <a:xfrm>
              <a:off x="2800" y="1645"/>
              <a:ext cx="183" cy="776"/>
            </a:xfrm>
            <a:prstGeom prst="ellipse">
              <a:avLst/>
            </a:prstGeom>
            <a:gradFill rotWithShape="1">
              <a:gsLst>
                <a:gs pos="0">
                  <a:srgbClr val="FFFFFF"/>
                </a:gs>
                <a:gs pos="50000">
                  <a:srgbClr val="83A6A7"/>
                </a:gs>
                <a:gs pos="100000">
                  <a:srgbClr val="FFFFFF"/>
                </a:gs>
              </a:gsLst>
              <a:lin ang="2700000" scaled="1"/>
            </a:gradFill>
            <a:ln w="38100" algn="ctr">
              <a:noFill/>
              <a:round/>
            </a:ln>
          </p:spPr>
          <p:txBody>
            <a:bodyPr wrap="none" anchor="ctr">
              <a:spAutoFit/>
            </a:bodyP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91" name="Oval 67"/>
            <p:cNvSpPr>
              <a:spLocks noChangeArrowheads="1"/>
            </p:cNvSpPr>
            <p:nvPr/>
          </p:nvSpPr>
          <p:spPr bwMode="gray">
            <a:xfrm>
              <a:off x="2800" y="1645"/>
              <a:ext cx="183" cy="776"/>
            </a:xfrm>
            <a:prstGeom prst="ellipse">
              <a:avLst/>
            </a:prstGeom>
            <a:gradFill rotWithShape="1">
              <a:gsLst>
                <a:gs pos="0">
                  <a:srgbClr val="83A6A7">
                    <a:alpha val="32001"/>
                  </a:srgbClr>
                </a:gs>
                <a:gs pos="100000">
                  <a:srgbClr val="000000">
                    <a:alpha val="89998"/>
                  </a:srgbClr>
                </a:gs>
              </a:gsLst>
              <a:lin ang="2700000" scaled="1"/>
            </a:gradFill>
            <a:ln w="38100" algn="ctr">
              <a:noFill/>
              <a:round/>
            </a:ln>
          </p:spPr>
          <p:txBody>
            <a:bodyPr wrap="none" anchor="ctr">
              <a:spAutoFit/>
            </a:bodyP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92" name="Oval 68"/>
            <p:cNvSpPr>
              <a:spLocks noChangeArrowheads="1"/>
            </p:cNvSpPr>
            <p:nvPr/>
          </p:nvSpPr>
          <p:spPr bwMode="gray">
            <a:xfrm>
              <a:off x="2847" y="1703"/>
              <a:ext cx="789" cy="776"/>
            </a:xfrm>
            <a:prstGeom prst="ellipse">
              <a:avLst/>
            </a:prstGeom>
            <a:gradFill rotWithShape="1">
              <a:gsLst>
                <a:gs pos="0">
                  <a:srgbClr val="475A5A"/>
                </a:gs>
                <a:gs pos="50000">
                  <a:srgbClr val="83A6A7"/>
                </a:gs>
                <a:gs pos="100000">
                  <a:srgbClr val="475A5A"/>
                </a:gs>
              </a:gsLst>
              <a:lin ang="18900000" scaled="1"/>
            </a:gradFill>
            <a:ln w="38100" algn="ctr">
              <a:noFill/>
              <a:round/>
            </a:ln>
          </p:spPr>
          <p:txBody>
            <a:bodyPr anchor="ctr">
              <a:spAutoFit/>
            </a:bodyP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93" name="Oval 69"/>
            <p:cNvSpPr>
              <a:spLocks noChangeArrowheads="1"/>
            </p:cNvSpPr>
            <p:nvPr/>
          </p:nvSpPr>
          <p:spPr bwMode="gray">
            <a:xfrm>
              <a:off x="2847" y="1706"/>
              <a:ext cx="789" cy="776"/>
            </a:xfrm>
            <a:prstGeom prst="ellipse">
              <a:avLst/>
            </a:prstGeom>
            <a:gradFill rotWithShape="1">
              <a:gsLst>
                <a:gs pos="0">
                  <a:srgbClr val="53696A"/>
                </a:gs>
                <a:gs pos="100000">
                  <a:srgbClr val="83A6A7">
                    <a:alpha val="0"/>
                  </a:srgbClr>
                </a:gs>
              </a:gsLst>
              <a:lin ang="2700000" scaled="1"/>
            </a:gradFill>
            <a:ln w="38100" algn="ctr">
              <a:noFill/>
              <a:round/>
            </a:ln>
          </p:spPr>
          <p:txBody>
            <a:bodyPr anchor="ctr">
              <a:spAutoFit/>
            </a:bodyP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94" name="Oval 70"/>
            <p:cNvSpPr>
              <a:spLocks noChangeArrowheads="1"/>
            </p:cNvSpPr>
            <p:nvPr/>
          </p:nvSpPr>
          <p:spPr bwMode="gray">
            <a:xfrm>
              <a:off x="2888" y="1744"/>
              <a:ext cx="708" cy="776"/>
            </a:xfrm>
            <a:prstGeom prst="ellipse">
              <a:avLst/>
            </a:prstGeom>
            <a:solidFill>
              <a:srgbClr val="000000"/>
            </a:solidFill>
            <a:ln w="38100" algn="ctr">
              <a:noFill/>
              <a:round/>
            </a:ln>
          </p:spPr>
          <p:txBody>
            <a:bodyPr anchor="ctr">
              <a:spAutoFit/>
            </a:bodyP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grpSp>
          <p:nvGrpSpPr>
            <p:cNvPr id="25" name="Group 71"/>
            <p:cNvGrpSpPr/>
            <p:nvPr/>
          </p:nvGrpSpPr>
          <p:grpSpPr bwMode="auto">
            <a:xfrm>
              <a:off x="2899" y="1735"/>
              <a:ext cx="687" cy="688"/>
              <a:chOff x="4166" y="1706"/>
              <a:chExt cx="1252" cy="1252"/>
            </a:xfrm>
          </p:grpSpPr>
          <p:sp>
            <p:nvSpPr>
              <p:cNvPr id="96" name="Oval 72"/>
              <p:cNvSpPr>
                <a:spLocks noChangeArrowheads="1"/>
              </p:cNvSpPr>
              <p:nvPr/>
            </p:nvSpPr>
            <p:spPr bwMode="gray">
              <a:xfrm>
                <a:off x="4166" y="1706"/>
                <a:ext cx="1251" cy="1251"/>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97" name="Oval 73"/>
              <p:cNvSpPr>
                <a:spLocks noChangeArrowheads="1"/>
              </p:cNvSpPr>
              <p:nvPr/>
            </p:nvSpPr>
            <p:spPr bwMode="gray">
              <a:xfrm>
                <a:off x="4184" y="1711"/>
                <a:ext cx="1219" cy="1214"/>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98" name="Oval 74"/>
              <p:cNvSpPr>
                <a:spLocks noChangeArrowheads="1"/>
              </p:cNvSpPr>
              <p:nvPr/>
            </p:nvSpPr>
            <p:spPr bwMode="gray">
              <a:xfrm>
                <a:off x="4195" y="1726"/>
                <a:ext cx="1162" cy="1142"/>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99" name="Oval 75"/>
              <p:cNvSpPr>
                <a:spLocks noChangeArrowheads="1"/>
              </p:cNvSpPr>
              <p:nvPr/>
            </p:nvSpPr>
            <p:spPr bwMode="gray">
              <a:xfrm>
                <a:off x="4264" y="1757"/>
                <a:ext cx="1033" cy="927"/>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grpSp>
      </p:grpSp>
      <p:sp>
        <p:nvSpPr>
          <p:cNvPr id="5135" name="矩形 62"/>
          <p:cNvSpPr>
            <a:spLocks noChangeArrowheads="1"/>
          </p:cNvSpPr>
          <p:nvPr/>
        </p:nvSpPr>
        <p:spPr bwMode="auto">
          <a:xfrm>
            <a:off x="1342693" y="1610714"/>
            <a:ext cx="3914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3200" dirty="0">
                <a:solidFill>
                  <a:srgbClr val="000000"/>
                </a:solidFill>
                <a:latin typeface="黑体" panose="02010609060101010101" pitchFamily="2" charset="-122"/>
                <a:ea typeface="黑体" panose="02010609060101010101" pitchFamily="2" charset="-122"/>
              </a:rPr>
              <a:t>1</a:t>
            </a:r>
            <a:endParaRPr lang="zh-CN" altLang="en-US" sz="3200" dirty="0">
              <a:latin typeface="黑体" panose="02010609060101010101" pitchFamily="2" charset="-122"/>
              <a:ea typeface="黑体" panose="02010609060101010101" pitchFamily="2" charset="-122"/>
            </a:endParaRP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643" y="3847257"/>
            <a:ext cx="841375" cy="877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 name="矩形 62"/>
          <p:cNvSpPr>
            <a:spLocks noChangeArrowheads="1"/>
          </p:cNvSpPr>
          <p:nvPr/>
        </p:nvSpPr>
        <p:spPr bwMode="auto">
          <a:xfrm>
            <a:off x="1328716" y="3996353"/>
            <a:ext cx="3914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3200" dirty="0">
                <a:solidFill>
                  <a:srgbClr val="000000"/>
                </a:solidFill>
                <a:latin typeface="黑体" panose="02010609060101010101" pitchFamily="2" charset="-122"/>
                <a:ea typeface="黑体" panose="02010609060101010101" pitchFamily="2" charset="-122"/>
              </a:rPr>
              <a:t>3</a:t>
            </a:r>
            <a:endParaRPr lang="zh-CN" altLang="en-US" sz="3200" dirty="0">
              <a:latin typeface="黑体" panose="02010609060101010101" pitchFamily="2" charset="-122"/>
              <a:ea typeface="黑体" panose="02010609060101010101" pitchFamily="2" charset="-122"/>
            </a:endParaRPr>
          </a:p>
        </p:txBody>
      </p:sp>
      <p:pic>
        <p:nvPicPr>
          <p:cNvPr id="73"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2298" y="5220295"/>
            <a:ext cx="1335267" cy="1692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4981735"/>
      </p:ext>
    </p:extLst>
  </p:cSld>
  <p:clrMapOvr>
    <a:masterClrMapping/>
  </p:clrMapOvr>
  <p:transition advTm="2704"/>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Setup</a:t>
            </a:r>
            <a:endParaRPr lang="zh-CN" altLang="en-US" dirty="0"/>
          </a:p>
        </p:txBody>
      </p:sp>
      <p:sp>
        <p:nvSpPr>
          <p:cNvPr id="4" name="灯片编号占位符 3"/>
          <p:cNvSpPr>
            <a:spLocks noGrp="1"/>
          </p:cNvSpPr>
          <p:nvPr>
            <p:ph type="sldNum" sz="quarter" idx="12"/>
          </p:nvPr>
        </p:nvSpPr>
        <p:spPr/>
        <p:txBody>
          <a:bodyPr/>
          <a:lstStyle/>
          <a:p>
            <a:pPr>
              <a:defRPr/>
            </a:pPr>
            <a:fld id="{262E079A-18BC-42B2-A6C0-61BFA2EC9C47}" type="slidenum">
              <a:rPr lang="zh-CN" altLang="en-US" smtClean="0"/>
              <a:t>15</a:t>
            </a:fld>
            <a:endParaRPr lang="en-US" altLang="zh-CN"/>
          </a:p>
        </p:txBody>
      </p:sp>
      <p:sp>
        <p:nvSpPr>
          <p:cNvPr id="3" name="内容占位符 2"/>
          <p:cNvSpPr>
            <a:spLocks noGrp="1"/>
          </p:cNvSpPr>
          <p:nvPr>
            <p:ph idx="1"/>
          </p:nvPr>
        </p:nvSpPr>
        <p:spPr/>
        <p:txBody>
          <a:bodyPr/>
          <a:lstStyle/>
          <a:p>
            <a:r>
              <a:rPr lang="en-US" altLang="zh-CN" dirty="0" smtClean="0"/>
              <a:t>Compared systems</a:t>
            </a:r>
          </a:p>
          <a:p>
            <a:pPr lvl="1"/>
            <a:r>
              <a:rPr lang="en-US" altLang="zh-CN" dirty="0" err="1" smtClean="0"/>
              <a:t>TicToc</a:t>
            </a:r>
            <a:endParaRPr lang="en-US" altLang="zh-CN" dirty="0" smtClean="0"/>
          </a:p>
          <a:p>
            <a:pPr lvl="1"/>
            <a:r>
              <a:rPr lang="en-US" altLang="zh-CN" dirty="0" smtClean="0"/>
              <a:t>SILO</a:t>
            </a:r>
          </a:p>
          <a:p>
            <a:pPr lvl="1"/>
            <a:r>
              <a:rPr lang="en-US" altLang="zh-CN" dirty="0" smtClean="0"/>
              <a:t>HEKATON</a:t>
            </a:r>
          </a:p>
          <a:p>
            <a:pPr lvl="1"/>
            <a:r>
              <a:rPr lang="en-US" altLang="zh-CN" dirty="0" smtClean="0"/>
              <a:t>BASIC MVCC</a:t>
            </a:r>
          </a:p>
          <a:p>
            <a:pPr lvl="1"/>
            <a:r>
              <a:rPr lang="en-US" altLang="zh-CN" dirty="0" smtClean="0"/>
              <a:t>WHTAP</a:t>
            </a:r>
          </a:p>
          <a:p>
            <a:r>
              <a:rPr lang="en-US" altLang="zh-CN" dirty="0" smtClean="0"/>
              <a:t>Benchmark</a:t>
            </a:r>
          </a:p>
          <a:p>
            <a:pPr lvl="1"/>
            <a:r>
              <a:rPr lang="en-US" altLang="zh-CN" dirty="0" smtClean="0"/>
              <a:t>Based on YCSB with mixed workload.</a:t>
            </a:r>
          </a:p>
          <a:p>
            <a:pPr lvl="1"/>
            <a:r>
              <a:rPr lang="en-US" altLang="zh-CN" dirty="0"/>
              <a:t>OLTP, 16 accesses per </a:t>
            </a:r>
            <a:r>
              <a:rPr lang="en-US" altLang="zh-CN" dirty="0" smtClean="0"/>
              <a:t>transaction,</a:t>
            </a:r>
            <a:r>
              <a:rPr lang="el-GR" altLang="zh-CN" dirty="0"/>
              <a:t> θ = </a:t>
            </a:r>
            <a:r>
              <a:rPr lang="el-GR" altLang="zh-CN" dirty="0" smtClean="0"/>
              <a:t>0.9</a:t>
            </a:r>
            <a:endParaRPr lang="en-US" altLang="zh-CN" dirty="0" smtClean="0"/>
          </a:p>
          <a:p>
            <a:pPr lvl="1"/>
            <a:r>
              <a:rPr lang="en-US" altLang="zh-CN" dirty="0" smtClean="0"/>
              <a:t>OLAP, long-running &amp; read-only transactions</a:t>
            </a:r>
            <a:endParaRPr lang="zh-CN" altLang="en-US" dirty="0"/>
          </a:p>
        </p:txBody>
      </p:sp>
    </p:spTree>
    <p:extLst>
      <p:ext uri="{BB962C8B-B14F-4D97-AF65-F5344CB8AC3E}">
        <p14:creationId xmlns:p14="http://schemas.microsoft.com/office/powerpoint/2010/main" val="25572710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16045"/>
            <a:ext cx="6912768" cy="533400"/>
          </a:xfrm>
        </p:spPr>
        <p:txBody>
          <a:bodyPr/>
          <a:lstStyle/>
          <a:p>
            <a:pPr algn="l"/>
            <a:r>
              <a:rPr lang="en-US" altLang="zh-CN" dirty="0" smtClean="0"/>
              <a:t>Evaluation, fixing AP’s workload</a:t>
            </a:r>
            <a:endParaRPr lang="zh-CN" altLang="en-US" dirty="0"/>
          </a:p>
        </p:txBody>
      </p:sp>
      <p:sp>
        <p:nvSpPr>
          <p:cNvPr id="4" name="灯片编号占位符 3"/>
          <p:cNvSpPr>
            <a:spLocks noGrp="1"/>
          </p:cNvSpPr>
          <p:nvPr>
            <p:ph type="sldNum" sz="quarter" idx="12"/>
          </p:nvPr>
        </p:nvSpPr>
        <p:spPr/>
        <p:txBody>
          <a:bodyPr/>
          <a:lstStyle/>
          <a:p>
            <a:pPr>
              <a:defRPr/>
            </a:pPr>
            <a:fld id="{262E079A-18BC-42B2-A6C0-61BFA2EC9C47}" type="slidenum">
              <a:rPr lang="zh-CN" altLang="en-US" smtClean="0"/>
              <a:t>16</a:t>
            </a:fld>
            <a:endParaRPr lang="en-US" altLang="zh-CN"/>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544" y="1340768"/>
            <a:ext cx="3946548" cy="2904444"/>
          </a:xfrm>
        </p:spPr>
      </p:pic>
      <p:pic>
        <p:nvPicPr>
          <p:cNvPr id="7" name="图片 6"/>
          <p:cNvPicPr>
            <a:picLocks noChangeAspect="1"/>
          </p:cNvPicPr>
          <p:nvPr/>
        </p:nvPicPr>
        <p:blipFill>
          <a:blip r:embed="rId3"/>
          <a:stretch>
            <a:fillRect/>
          </a:stretch>
        </p:blipFill>
        <p:spPr>
          <a:xfrm>
            <a:off x="4716016" y="1340768"/>
            <a:ext cx="3831182" cy="2594450"/>
          </a:xfrm>
          <a:prstGeom prst="rect">
            <a:avLst/>
          </a:prstGeom>
        </p:spPr>
      </p:pic>
      <p:pic>
        <p:nvPicPr>
          <p:cNvPr id="8" name="图片 7"/>
          <p:cNvPicPr>
            <a:picLocks noChangeAspect="1"/>
          </p:cNvPicPr>
          <p:nvPr/>
        </p:nvPicPr>
        <p:blipFill>
          <a:blip r:embed="rId4"/>
          <a:stretch>
            <a:fillRect/>
          </a:stretch>
        </p:blipFill>
        <p:spPr>
          <a:xfrm>
            <a:off x="2505880" y="4188626"/>
            <a:ext cx="3816424" cy="2644603"/>
          </a:xfrm>
          <a:prstGeom prst="rect">
            <a:avLst/>
          </a:prstGeom>
        </p:spPr>
      </p:pic>
    </p:spTree>
    <p:extLst>
      <p:ext uri="{BB962C8B-B14F-4D97-AF65-F5344CB8AC3E}">
        <p14:creationId xmlns:p14="http://schemas.microsoft.com/office/powerpoint/2010/main" val="32760317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16045"/>
            <a:ext cx="7416824" cy="533400"/>
          </a:xfrm>
        </p:spPr>
        <p:txBody>
          <a:bodyPr/>
          <a:lstStyle/>
          <a:p>
            <a:pPr algn="l"/>
            <a:r>
              <a:rPr lang="en-US" altLang="zh-CN" dirty="0" smtClean="0"/>
              <a:t>Evaluation, fixing TP’s workload</a:t>
            </a:r>
            <a:endParaRPr lang="zh-CN" altLang="en-US" dirty="0"/>
          </a:p>
        </p:txBody>
      </p:sp>
      <p:sp>
        <p:nvSpPr>
          <p:cNvPr id="4" name="灯片编号占位符 3"/>
          <p:cNvSpPr>
            <a:spLocks noGrp="1"/>
          </p:cNvSpPr>
          <p:nvPr>
            <p:ph type="sldNum" sz="quarter" idx="12"/>
          </p:nvPr>
        </p:nvSpPr>
        <p:spPr/>
        <p:txBody>
          <a:bodyPr/>
          <a:lstStyle/>
          <a:p>
            <a:pPr>
              <a:defRPr/>
            </a:pPr>
            <a:fld id="{262E079A-18BC-42B2-A6C0-61BFA2EC9C47}" type="slidenum">
              <a:rPr lang="zh-CN" altLang="en-US" smtClean="0"/>
              <a:t>17</a:t>
            </a:fld>
            <a:endParaRPr lang="en-US" altLang="zh-CN"/>
          </a:p>
        </p:txBody>
      </p:sp>
      <p:sp>
        <p:nvSpPr>
          <p:cNvPr id="3" name="内容占位符 2"/>
          <p:cNvSpPr>
            <a:spLocks noGrp="1"/>
          </p:cNvSpPr>
          <p:nvPr>
            <p:ph idx="1"/>
          </p:nvPr>
        </p:nvSpPr>
        <p:spPr/>
        <p:txBody>
          <a:bodyPr/>
          <a:lstStyle/>
          <a:p>
            <a:endParaRPr lang="zh-CN" altLang="en-US"/>
          </a:p>
        </p:txBody>
      </p:sp>
      <p:pic>
        <p:nvPicPr>
          <p:cNvPr id="6" name="图片 5"/>
          <p:cNvPicPr>
            <a:picLocks noChangeAspect="1"/>
          </p:cNvPicPr>
          <p:nvPr/>
        </p:nvPicPr>
        <p:blipFill>
          <a:blip r:embed="rId2"/>
          <a:stretch>
            <a:fillRect/>
          </a:stretch>
        </p:blipFill>
        <p:spPr>
          <a:xfrm>
            <a:off x="467544" y="1092160"/>
            <a:ext cx="3573108" cy="2638797"/>
          </a:xfrm>
          <a:prstGeom prst="rect">
            <a:avLst/>
          </a:prstGeom>
        </p:spPr>
      </p:pic>
      <p:pic>
        <p:nvPicPr>
          <p:cNvPr id="7" name="图片 6"/>
          <p:cNvPicPr>
            <a:picLocks noChangeAspect="1"/>
          </p:cNvPicPr>
          <p:nvPr/>
        </p:nvPicPr>
        <p:blipFill>
          <a:blip r:embed="rId3"/>
          <a:stretch>
            <a:fillRect/>
          </a:stretch>
        </p:blipFill>
        <p:spPr>
          <a:xfrm>
            <a:off x="4519613" y="1092368"/>
            <a:ext cx="3804632" cy="2638589"/>
          </a:xfrm>
          <a:prstGeom prst="rect">
            <a:avLst/>
          </a:prstGeom>
        </p:spPr>
      </p:pic>
      <p:pic>
        <p:nvPicPr>
          <p:cNvPr id="8" name="图片 7"/>
          <p:cNvPicPr>
            <a:picLocks noChangeAspect="1"/>
          </p:cNvPicPr>
          <p:nvPr/>
        </p:nvPicPr>
        <p:blipFill>
          <a:blip r:embed="rId4"/>
          <a:stretch>
            <a:fillRect/>
          </a:stretch>
        </p:blipFill>
        <p:spPr>
          <a:xfrm>
            <a:off x="2215120" y="3778200"/>
            <a:ext cx="4206809" cy="2851200"/>
          </a:xfrm>
          <a:prstGeom prst="rect">
            <a:avLst/>
          </a:prstGeom>
        </p:spPr>
      </p:pic>
    </p:spTree>
    <p:extLst>
      <p:ext uri="{BB962C8B-B14F-4D97-AF65-F5344CB8AC3E}">
        <p14:creationId xmlns:p14="http://schemas.microsoft.com/office/powerpoint/2010/main" val="21582178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 name="组合 63"/>
          <p:cNvGrpSpPr/>
          <p:nvPr/>
        </p:nvGrpSpPr>
        <p:grpSpPr bwMode="auto">
          <a:xfrm>
            <a:off x="1343727" y="3933056"/>
            <a:ext cx="6627308" cy="609599"/>
            <a:chOff x="1538826" y="1463751"/>
            <a:chExt cx="7259281" cy="609206"/>
          </a:xfrm>
        </p:grpSpPr>
        <p:sp>
          <p:nvSpPr>
            <p:cNvPr id="71" name="AutoShape 4"/>
            <p:cNvSpPr>
              <a:spLocks noChangeArrowheads="1"/>
            </p:cNvSpPr>
            <p:nvPr/>
          </p:nvSpPr>
          <p:spPr bwMode="gray">
            <a:xfrm>
              <a:off x="1863907" y="1463751"/>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ln>
            <a:effectLst>
              <a:outerShdw dist="135003" dir="2928844" algn="ctr" rotWithShape="0">
                <a:srgbClr val="000000">
                  <a:alpha val="50000"/>
                </a:srgbClr>
              </a:outerShdw>
            </a:effectLst>
          </p:spPr>
          <p:txBody>
            <a:bodyPr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72" name="Text Box 9"/>
            <p:cNvSpPr txBox="1">
              <a:spLocks noChangeArrowheads="1"/>
            </p:cNvSpPr>
            <p:nvPr/>
          </p:nvSpPr>
          <p:spPr bwMode="gray">
            <a:xfrm>
              <a:off x="1538826" y="1476155"/>
              <a:ext cx="6739288" cy="584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dirty="0">
                  <a:solidFill>
                    <a:srgbClr val="000000"/>
                  </a:solidFill>
                  <a:latin typeface="黑体" panose="02010609060101010101" pitchFamily="2" charset="-122"/>
                  <a:ea typeface="黑体" panose="02010609060101010101" pitchFamily="2" charset="-122"/>
                </a:rPr>
                <a:t> </a:t>
              </a:r>
              <a:r>
                <a:rPr lang="en-US" altLang="zh-CN" sz="3200" dirty="0">
                  <a:solidFill>
                    <a:srgbClr val="000000"/>
                  </a:solidFill>
                  <a:ea typeface="黑体" panose="02010609060101010101" pitchFamily="2" charset="-122"/>
                  <a:cs typeface="Times New Roman" panose="02020603050405020304" pitchFamily="18" charset="0"/>
                </a:rPr>
                <a:t>Experiments</a:t>
              </a:r>
              <a:endParaRPr lang="zh-CN" altLang="en-US" sz="3200" dirty="0">
                <a:solidFill>
                  <a:srgbClr val="000000"/>
                </a:solidFill>
                <a:ea typeface="黑体" panose="02010609060101010101" pitchFamily="2" charset="-122"/>
                <a:cs typeface="Times New Roman" panose="02020603050405020304" pitchFamily="18" charset="0"/>
              </a:endParaRPr>
            </a:p>
          </p:txBody>
        </p:sp>
      </p:grpSp>
      <p:grpSp>
        <p:nvGrpSpPr>
          <p:cNvPr id="4" name="组合 63"/>
          <p:cNvGrpSpPr/>
          <p:nvPr/>
        </p:nvGrpSpPr>
        <p:grpSpPr bwMode="auto">
          <a:xfrm>
            <a:off x="107504" y="2801459"/>
            <a:ext cx="8424936" cy="627541"/>
            <a:chOff x="386489" y="2209798"/>
            <a:chExt cx="9142674" cy="627136"/>
          </a:xfrm>
        </p:grpSpPr>
        <p:sp>
          <p:nvSpPr>
            <p:cNvPr id="2" name="AutoShape 4"/>
            <p:cNvSpPr>
              <a:spLocks noChangeArrowheads="1"/>
            </p:cNvSpPr>
            <p:nvPr/>
          </p:nvSpPr>
          <p:spPr bwMode="gray">
            <a:xfrm>
              <a:off x="1752602" y="2209798"/>
              <a:ext cx="7167328"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ln>
            <a:effectLst>
              <a:outerShdw dist="135003" dir="2928844" algn="ctr" rotWithShape="0">
                <a:srgbClr val="000000">
                  <a:alpha val="50000"/>
                </a:srgbClr>
              </a:outerShdw>
            </a:effectLst>
          </p:spPr>
          <p:txBody>
            <a:bodyPr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5187" name="Text Box 9"/>
            <p:cNvSpPr txBox="1">
              <a:spLocks noChangeArrowheads="1"/>
            </p:cNvSpPr>
            <p:nvPr/>
          </p:nvSpPr>
          <p:spPr bwMode="gray">
            <a:xfrm>
              <a:off x="386489" y="2252537"/>
              <a:ext cx="9142674" cy="584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dirty="0">
                  <a:solidFill>
                    <a:srgbClr val="000000"/>
                  </a:solidFill>
                  <a:latin typeface="黑体" panose="02010609060101010101" pitchFamily="2" charset="-122"/>
                  <a:ea typeface="黑体" panose="02010609060101010101" pitchFamily="2" charset="-122"/>
                </a:rPr>
                <a:t> </a:t>
              </a:r>
              <a:r>
                <a:rPr lang="en-US" altLang="zh-CN" sz="3200" dirty="0" smtClean="0">
                  <a:solidFill>
                    <a:srgbClr val="000000"/>
                  </a:solidFill>
                  <a:ea typeface="黑体" panose="02010609060101010101" pitchFamily="2" charset="-122"/>
                  <a:cs typeface="Times New Roman" panose="02020603050405020304" pitchFamily="18" charset="0"/>
                </a:rPr>
                <a:t>WHTAP</a:t>
              </a:r>
              <a:endParaRPr lang="zh-CN" altLang="en-US" sz="3200" dirty="0">
                <a:solidFill>
                  <a:srgbClr val="000000"/>
                </a:solidFill>
                <a:ea typeface="黑体" panose="02010609060101010101" pitchFamily="2" charset="-122"/>
                <a:cs typeface="Times New Roman" panose="02020603050405020304" pitchFamily="18" charset="0"/>
              </a:endParaRPr>
            </a:p>
          </p:txBody>
        </p:sp>
      </p:grpSp>
      <p:grpSp>
        <p:nvGrpSpPr>
          <p:cNvPr id="5" name="组合 66"/>
          <p:cNvGrpSpPr/>
          <p:nvPr/>
        </p:nvGrpSpPr>
        <p:grpSpPr bwMode="auto">
          <a:xfrm>
            <a:off x="1650268" y="5164591"/>
            <a:ext cx="6476427" cy="640673"/>
            <a:chOff x="1752601" y="2209798"/>
            <a:chExt cx="7110035" cy="640258"/>
          </a:xfrm>
        </p:grpSpPr>
        <p:sp>
          <p:nvSpPr>
            <p:cNvPr id="67"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ln>
            <a:effectLst>
              <a:outerShdw dist="135003" dir="2928844" algn="ctr" rotWithShape="0">
                <a:srgbClr val="000000">
                  <a:alpha val="50000"/>
                </a:srgbClr>
              </a:outerShdw>
            </a:effectLst>
          </p:spPr>
          <p:txBody>
            <a:bodyPr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5185" name="Text Box 9"/>
            <p:cNvSpPr txBox="1">
              <a:spLocks noChangeArrowheads="1"/>
            </p:cNvSpPr>
            <p:nvPr/>
          </p:nvSpPr>
          <p:spPr bwMode="gray">
            <a:xfrm>
              <a:off x="3161923" y="2265659"/>
              <a:ext cx="5700713" cy="584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dirty="0">
                  <a:solidFill>
                    <a:srgbClr val="000000"/>
                  </a:solidFill>
                  <a:latin typeface="黑体" panose="02010609060101010101" pitchFamily="2" charset="-122"/>
                  <a:ea typeface="黑体" panose="02010609060101010101" pitchFamily="2" charset="-122"/>
                </a:rPr>
                <a:t> </a:t>
              </a:r>
              <a:r>
                <a:rPr lang="en-US" altLang="zh-CN" sz="3200" dirty="0" smtClean="0">
                  <a:solidFill>
                    <a:srgbClr val="FF0000"/>
                  </a:solidFill>
                  <a:ea typeface="黑体" panose="02010609060101010101" pitchFamily="2" charset="-122"/>
                  <a:cs typeface="Times New Roman" panose="02020603050405020304" pitchFamily="18" charset="0"/>
                </a:rPr>
                <a:t>Contributions</a:t>
              </a:r>
              <a:endParaRPr lang="zh-CN" altLang="en-US" sz="3200" dirty="0">
                <a:solidFill>
                  <a:srgbClr val="FF0000"/>
                </a:solidFill>
                <a:ea typeface="黑体" panose="02010609060101010101" pitchFamily="2" charset="-122"/>
                <a:cs typeface="Times New Roman" panose="02020603050405020304" pitchFamily="18" charset="0"/>
              </a:endParaRPr>
            </a:p>
          </p:txBody>
        </p:sp>
      </p:grpSp>
      <p:grpSp>
        <p:nvGrpSpPr>
          <p:cNvPr id="7" name="组合 5"/>
          <p:cNvGrpSpPr/>
          <p:nvPr/>
        </p:nvGrpSpPr>
        <p:grpSpPr bwMode="auto">
          <a:xfrm rot="-5400000">
            <a:off x="-729189" y="3872000"/>
            <a:ext cx="4464494" cy="170835"/>
            <a:chOff x="0" y="3259138"/>
            <a:chExt cx="9144000" cy="195262"/>
          </a:xfrm>
        </p:grpSpPr>
        <p:sp>
          <p:nvSpPr>
            <p:cNvPr id="76" name="Rectangle 3"/>
            <p:cNvSpPr>
              <a:spLocks noChangeArrowheads="1"/>
            </p:cNvSpPr>
            <p:nvPr/>
          </p:nvSpPr>
          <p:spPr bwMode="gray">
            <a:xfrm>
              <a:off x="1" y="3259139"/>
              <a:ext cx="9144000" cy="53643"/>
            </a:xfrm>
            <a:prstGeom prst="rect">
              <a:avLst/>
            </a:prstGeom>
            <a:gradFill rotWithShape="1">
              <a:gsLst>
                <a:gs pos="0">
                  <a:srgbClr val="808080"/>
                </a:gs>
                <a:gs pos="100000">
                  <a:srgbClr val="ECECEC"/>
                </a:gs>
              </a:gsLst>
              <a:lin ang="5400000" scaled="1"/>
            </a:gradFill>
            <a:ln w="9525" algn="ctr">
              <a:noFill/>
              <a:miter lim="800000"/>
            </a:ln>
          </p:spPr>
          <p:txBody>
            <a:bodyPr vert="eaVert"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77" name="Rectangle 4"/>
            <p:cNvSpPr>
              <a:spLocks noChangeArrowheads="1"/>
            </p:cNvSpPr>
            <p:nvPr/>
          </p:nvSpPr>
          <p:spPr bwMode="gray">
            <a:xfrm>
              <a:off x="0" y="3310636"/>
              <a:ext cx="9144000" cy="143764"/>
            </a:xfrm>
            <a:prstGeom prst="rect">
              <a:avLst/>
            </a:prstGeom>
            <a:gradFill rotWithShape="1">
              <a:gsLst>
                <a:gs pos="0">
                  <a:srgbClr val="CFCFCF"/>
                </a:gs>
                <a:gs pos="100000">
                  <a:srgbClr val="5F5F5F"/>
                </a:gs>
              </a:gsLst>
              <a:lin ang="5400000" scaled="1"/>
            </a:gradFill>
            <a:ln w="9525" algn="ctr">
              <a:noFill/>
              <a:miter lim="800000"/>
            </a:ln>
          </p:spPr>
          <p:txBody>
            <a:bodyPr vert="eaVert"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grpSp>
      <p:grpSp>
        <p:nvGrpSpPr>
          <p:cNvPr id="8" name="Group 65"/>
          <p:cNvGrpSpPr/>
          <p:nvPr/>
        </p:nvGrpSpPr>
        <p:grpSpPr bwMode="auto">
          <a:xfrm>
            <a:off x="1086743" y="2763961"/>
            <a:ext cx="842962" cy="881063"/>
            <a:chOff x="2800" y="1645"/>
            <a:chExt cx="836" cy="875"/>
          </a:xfrm>
        </p:grpSpPr>
        <p:sp>
          <p:nvSpPr>
            <p:cNvPr id="13" name="Oval 66"/>
            <p:cNvSpPr>
              <a:spLocks noChangeArrowheads="1"/>
            </p:cNvSpPr>
            <p:nvPr/>
          </p:nvSpPr>
          <p:spPr bwMode="gray">
            <a:xfrm>
              <a:off x="2800" y="1645"/>
              <a:ext cx="183" cy="776"/>
            </a:xfrm>
            <a:prstGeom prst="ellipse">
              <a:avLst/>
            </a:prstGeom>
            <a:gradFill rotWithShape="1">
              <a:gsLst>
                <a:gs pos="0">
                  <a:srgbClr val="FFFFFF"/>
                </a:gs>
                <a:gs pos="50000">
                  <a:srgbClr val="83A6A7"/>
                </a:gs>
                <a:gs pos="100000">
                  <a:srgbClr val="FFFFFF"/>
                </a:gs>
              </a:gsLst>
              <a:lin ang="2700000" scaled="1"/>
            </a:gradFill>
            <a:ln w="38100" algn="ctr">
              <a:noFill/>
              <a:round/>
            </a:ln>
          </p:spPr>
          <p:txBody>
            <a:bodyPr wrap="none" anchor="ctr">
              <a:spAutoFit/>
            </a:bodyP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14" name="Oval 67"/>
            <p:cNvSpPr>
              <a:spLocks noChangeArrowheads="1"/>
            </p:cNvSpPr>
            <p:nvPr/>
          </p:nvSpPr>
          <p:spPr bwMode="gray">
            <a:xfrm>
              <a:off x="2800" y="1645"/>
              <a:ext cx="183" cy="776"/>
            </a:xfrm>
            <a:prstGeom prst="ellipse">
              <a:avLst/>
            </a:prstGeom>
            <a:gradFill rotWithShape="1">
              <a:gsLst>
                <a:gs pos="0">
                  <a:srgbClr val="83A6A7">
                    <a:alpha val="32001"/>
                  </a:srgbClr>
                </a:gs>
                <a:gs pos="100000">
                  <a:srgbClr val="000000">
                    <a:alpha val="89998"/>
                  </a:srgbClr>
                </a:gs>
              </a:gsLst>
              <a:lin ang="2700000" scaled="1"/>
            </a:gradFill>
            <a:ln w="38100" algn="ctr">
              <a:noFill/>
              <a:round/>
            </a:ln>
          </p:spPr>
          <p:txBody>
            <a:bodyPr wrap="none" anchor="ctr">
              <a:spAutoFit/>
            </a:bodyP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15" name="Oval 68"/>
            <p:cNvSpPr>
              <a:spLocks noChangeArrowheads="1"/>
            </p:cNvSpPr>
            <p:nvPr/>
          </p:nvSpPr>
          <p:spPr bwMode="gray">
            <a:xfrm>
              <a:off x="2847" y="1703"/>
              <a:ext cx="789" cy="776"/>
            </a:xfrm>
            <a:prstGeom prst="ellipse">
              <a:avLst/>
            </a:prstGeom>
            <a:gradFill rotWithShape="1">
              <a:gsLst>
                <a:gs pos="0">
                  <a:srgbClr val="475A5A"/>
                </a:gs>
                <a:gs pos="50000">
                  <a:srgbClr val="83A6A7"/>
                </a:gs>
                <a:gs pos="100000">
                  <a:srgbClr val="475A5A"/>
                </a:gs>
              </a:gsLst>
              <a:lin ang="18900000" scaled="1"/>
            </a:gradFill>
            <a:ln w="38100" algn="ctr">
              <a:noFill/>
              <a:round/>
            </a:ln>
          </p:spPr>
          <p:txBody>
            <a:bodyPr anchor="ctr">
              <a:spAutoFit/>
            </a:bodyP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16" name="Oval 69"/>
            <p:cNvSpPr>
              <a:spLocks noChangeArrowheads="1"/>
            </p:cNvSpPr>
            <p:nvPr/>
          </p:nvSpPr>
          <p:spPr bwMode="gray">
            <a:xfrm>
              <a:off x="2847" y="1706"/>
              <a:ext cx="789" cy="776"/>
            </a:xfrm>
            <a:prstGeom prst="ellipse">
              <a:avLst/>
            </a:prstGeom>
            <a:gradFill rotWithShape="1">
              <a:gsLst>
                <a:gs pos="0">
                  <a:srgbClr val="53696A"/>
                </a:gs>
                <a:gs pos="100000">
                  <a:srgbClr val="83A6A7">
                    <a:alpha val="0"/>
                  </a:srgbClr>
                </a:gs>
              </a:gsLst>
              <a:lin ang="2700000" scaled="1"/>
            </a:gradFill>
            <a:ln w="38100" algn="ctr">
              <a:noFill/>
              <a:round/>
            </a:ln>
          </p:spPr>
          <p:txBody>
            <a:bodyPr anchor="ctr">
              <a:spAutoFit/>
            </a:bodyP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17" name="Oval 70"/>
            <p:cNvSpPr>
              <a:spLocks noChangeArrowheads="1"/>
            </p:cNvSpPr>
            <p:nvPr/>
          </p:nvSpPr>
          <p:spPr bwMode="gray">
            <a:xfrm>
              <a:off x="2888" y="1744"/>
              <a:ext cx="708" cy="776"/>
            </a:xfrm>
            <a:prstGeom prst="ellipse">
              <a:avLst/>
            </a:prstGeom>
            <a:solidFill>
              <a:srgbClr val="000000"/>
            </a:solidFill>
            <a:ln w="38100" algn="ctr">
              <a:noFill/>
              <a:round/>
            </a:ln>
          </p:spPr>
          <p:txBody>
            <a:bodyPr anchor="ctr">
              <a:spAutoFit/>
            </a:bodyP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grpSp>
          <p:nvGrpSpPr>
            <p:cNvPr id="9" name="Group 71"/>
            <p:cNvGrpSpPr/>
            <p:nvPr/>
          </p:nvGrpSpPr>
          <p:grpSpPr bwMode="auto">
            <a:xfrm>
              <a:off x="2899" y="1735"/>
              <a:ext cx="687" cy="688"/>
              <a:chOff x="4166" y="1706"/>
              <a:chExt cx="1252" cy="1252"/>
            </a:xfrm>
          </p:grpSpPr>
          <p:sp>
            <p:nvSpPr>
              <p:cNvPr id="18" name="Oval 72"/>
              <p:cNvSpPr>
                <a:spLocks noChangeArrowheads="1"/>
              </p:cNvSpPr>
              <p:nvPr/>
            </p:nvSpPr>
            <p:spPr bwMode="gray">
              <a:xfrm>
                <a:off x="4166" y="1706"/>
                <a:ext cx="1251" cy="1251"/>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19" name="Oval 73"/>
              <p:cNvSpPr>
                <a:spLocks noChangeArrowheads="1"/>
              </p:cNvSpPr>
              <p:nvPr/>
            </p:nvSpPr>
            <p:spPr bwMode="gray">
              <a:xfrm>
                <a:off x="4184" y="1711"/>
                <a:ext cx="1219" cy="1214"/>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20" name="Oval 74"/>
              <p:cNvSpPr>
                <a:spLocks noChangeArrowheads="1"/>
              </p:cNvSpPr>
              <p:nvPr/>
            </p:nvSpPr>
            <p:spPr bwMode="gray">
              <a:xfrm>
                <a:off x="4195" y="1726"/>
                <a:ext cx="1162" cy="1142"/>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21" name="Oval 75"/>
              <p:cNvSpPr>
                <a:spLocks noChangeArrowheads="1"/>
              </p:cNvSpPr>
              <p:nvPr/>
            </p:nvSpPr>
            <p:spPr bwMode="gray">
              <a:xfrm>
                <a:off x="4264" y="1757"/>
                <a:ext cx="1033" cy="927"/>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grpSp>
      </p:grpSp>
      <p:grpSp>
        <p:nvGrpSpPr>
          <p:cNvPr id="12" name="Group 65"/>
          <p:cNvGrpSpPr/>
          <p:nvPr/>
        </p:nvGrpSpPr>
        <p:grpSpPr bwMode="auto">
          <a:xfrm>
            <a:off x="1068402" y="5068217"/>
            <a:ext cx="842962" cy="881063"/>
            <a:chOff x="2800" y="1645"/>
            <a:chExt cx="836" cy="875"/>
          </a:xfrm>
        </p:grpSpPr>
        <p:sp>
          <p:nvSpPr>
            <p:cNvPr id="112" name="Oval 66"/>
            <p:cNvSpPr>
              <a:spLocks noChangeArrowheads="1"/>
            </p:cNvSpPr>
            <p:nvPr/>
          </p:nvSpPr>
          <p:spPr bwMode="gray">
            <a:xfrm>
              <a:off x="2800" y="1645"/>
              <a:ext cx="183" cy="776"/>
            </a:xfrm>
            <a:prstGeom prst="ellipse">
              <a:avLst/>
            </a:prstGeom>
            <a:gradFill rotWithShape="1">
              <a:gsLst>
                <a:gs pos="0">
                  <a:srgbClr val="FFFFFF"/>
                </a:gs>
                <a:gs pos="50000">
                  <a:srgbClr val="83A6A7"/>
                </a:gs>
                <a:gs pos="100000">
                  <a:srgbClr val="FFFFFF"/>
                </a:gs>
              </a:gsLst>
              <a:lin ang="2700000" scaled="1"/>
            </a:gradFill>
            <a:ln w="38100" algn="ctr">
              <a:noFill/>
              <a:round/>
            </a:ln>
          </p:spPr>
          <p:txBody>
            <a:bodyPr wrap="none" anchor="ctr">
              <a:spAutoFit/>
            </a:bodyP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113" name="Oval 67"/>
            <p:cNvSpPr>
              <a:spLocks noChangeArrowheads="1"/>
            </p:cNvSpPr>
            <p:nvPr/>
          </p:nvSpPr>
          <p:spPr bwMode="gray">
            <a:xfrm>
              <a:off x="2800" y="1645"/>
              <a:ext cx="183" cy="776"/>
            </a:xfrm>
            <a:prstGeom prst="ellipse">
              <a:avLst/>
            </a:prstGeom>
            <a:gradFill rotWithShape="1">
              <a:gsLst>
                <a:gs pos="0">
                  <a:srgbClr val="83A6A7">
                    <a:alpha val="32001"/>
                  </a:srgbClr>
                </a:gs>
                <a:gs pos="100000">
                  <a:srgbClr val="000000">
                    <a:alpha val="89998"/>
                  </a:srgbClr>
                </a:gs>
              </a:gsLst>
              <a:lin ang="2700000" scaled="1"/>
            </a:gradFill>
            <a:ln w="38100" algn="ctr">
              <a:noFill/>
              <a:round/>
            </a:ln>
          </p:spPr>
          <p:txBody>
            <a:bodyPr wrap="none" anchor="ctr">
              <a:spAutoFit/>
            </a:bodyP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114" name="Oval 68"/>
            <p:cNvSpPr>
              <a:spLocks noChangeArrowheads="1"/>
            </p:cNvSpPr>
            <p:nvPr/>
          </p:nvSpPr>
          <p:spPr bwMode="gray">
            <a:xfrm>
              <a:off x="2847" y="1703"/>
              <a:ext cx="789" cy="776"/>
            </a:xfrm>
            <a:prstGeom prst="ellipse">
              <a:avLst/>
            </a:prstGeom>
            <a:gradFill rotWithShape="1">
              <a:gsLst>
                <a:gs pos="0">
                  <a:srgbClr val="475A5A"/>
                </a:gs>
                <a:gs pos="50000">
                  <a:srgbClr val="83A6A7"/>
                </a:gs>
                <a:gs pos="100000">
                  <a:srgbClr val="475A5A"/>
                </a:gs>
              </a:gsLst>
              <a:lin ang="18900000" scaled="1"/>
            </a:gradFill>
            <a:ln w="38100" algn="ctr">
              <a:noFill/>
              <a:round/>
            </a:ln>
          </p:spPr>
          <p:txBody>
            <a:bodyPr anchor="ctr">
              <a:spAutoFit/>
            </a:bodyP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115" name="Oval 69"/>
            <p:cNvSpPr>
              <a:spLocks noChangeArrowheads="1"/>
            </p:cNvSpPr>
            <p:nvPr/>
          </p:nvSpPr>
          <p:spPr bwMode="gray">
            <a:xfrm>
              <a:off x="2847" y="1706"/>
              <a:ext cx="789" cy="776"/>
            </a:xfrm>
            <a:prstGeom prst="ellipse">
              <a:avLst/>
            </a:prstGeom>
            <a:gradFill rotWithShape="1">
              <a:gsLst>
                <a:gs pos="0">
                  <a:srgbClr val="53696A"/>
                </a:gs>
                <a:gs pos="100000">
                  <a:srgbClr val="83A6A7">
                    <a:alpha val="0"/>
                  </a:srgbClr>
                </a:gs>
              </a:gsLst>
              <a:lin ang="2700000" scaled="1"/>
            </a:gradFill>
            <a:ln w="38100" algn="ctr">
              <a:noFill/>
              <a:round/>
            </a:ln>
          </p:spPr>
          <p:txBody>
            <a:bodyPr anchor="ctr">
              <a:spAutoFit/>
            </a:bodyP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116" name="Oval 70"/>
            <p:cNvSpPr>
              <a:spLocks noChangeArrowheads="1"/>
            </p:cNvSpPr>
            <p:nvPr/>
          </p:nvSpPr>
          <p:spPr bwMode="gray">
            <a:xfrm>
              <a:off x="2888" y="1744"/>
              <a:ext cx="708" cy="776"/>
            </a:xfrm>
            <a:prstGeom prst="ellipse">
              <a:avLst/>
            </a:prstGeom>
            <a:solidFill>
              <a:srgbClr val="000000"/>
            </a:solidFill>
            <a:ln w="38100" algn="ctr">
              <a:noFill/>
              <a:round/>
            </a:ln>
          </p:spPr>
          <p:txBody>
            <a:bodyPr anchor="ctr">
              <a:spAutoFit/>
            </a:bodyP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grpSp>
          <p:nvGrpSpPr>
            <p:cNvPr id="22" name="Group 71"/>
            <p:cNvGrpSpPr/>
            <p:nvPr/>
          </p:nvGrpSpPr>
          <p:grpSpPr bwMode="auto">
            <a:xfrm>
              <a:off x="2899" y="1735"/>
              <a:ext cx="687" cy="688"/>
              <a:chOff x="4166" y="1706"/>
              <a:chExt cx="1252" cy="1252"/>
            </a:xfrm>
          </p:grpSpPr>
          <p:sp>
            <p:nvSpPr>
              <p:cNvPr id="118" name="Oval 72"/>
              <p:cNvSpPr>
                <a:spLocks noChangeArrowheads="1"/>
              </p:cNvSpPr>
              <p:nvPr/>
            </p:nvSpPr>
            <p:spPr bwMode="gray">
              <a:xfrm>
                <a:off x="4166" y="1706"/>
                <a:ext cx="1251" cy="1251"/>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119" name="Oval 73"/>
              <p:cNvSpPr>
                <a:spLocks noChangeArrowheads="1"/>
              </p:cNvSpPr>
              <p:nvPr/>
            </p:nvSpPr>
            <p:spPr bwMode="gray">
              <a:xfrm>
                <a:off x="4184" y="1711"/>
                <a:ext cx="1219" cy="1214"/>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120" name="Oval 74"/>
              <p:cNvSpPr>
                <a:spLocks noChangeArrowheads="1"/>
              </p:cNvSpPr>
              <p:nvPr/>
            </p:nvSpPr>
            <p:spPr bwMode="gray">
              <a:xfrm>
                <a:off x="4195" y="1726"/>
                <a:ext cx="1162" cy="1142"/>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121" name="Oval 75"/>
              <p:cNvSpPr>
                <a:spLocks noChangeArrowheads="1"/>
              </p:cNvSpPr>
              <p:nvPr/>
            </p:nvSpPr>
            <p:spPr bwMode="gray">
              <a:xfrm>
                <a:off x="4264" y="1757"/>
                <a:ext cx="1033" cy="927"/>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grpSp>
      </p:grpSp>
      <p:sp>
        <p:nvSpPr>
          <p:cNvPr id="5129" name="矩形 62"/>
          <p:cNvSpPr>
            <a:spLocks noChangeArrowheads="1"/>
          </p:cNvSpPr>
          <p:nvPr/>
        </p:nvSpPr>
        <p:spPr bwMode="auto">
          <a:xfrm>
            <a:off x="1342693" y="2844225"/>
            <a:ext cx="3914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3200" dirty="0">
                <a:solidFill>
                  <a:srgbClr val="000000"/>
                </a:solidFill>
                <a:latin typeface="黑体" panose="02010609060101010101" pitchFamily="2" charset="-122"/>
                <a:ea typeface="黑体" panose="02010609060101010101" pitchFamily="2" charset="-122"/>
              </a:rPr>
              <a:t>2</a:t>
            </a:r>
            <a:endParaRPr lang="zh-CN" altLang="en-US" sz="3200" dirty="0">
              <a:latin typeface="黑体" panose="02010609060101010101" pitchFamily="2" charset="-122"/>
              <a:ea typeface="黑体" panose="02010609060101010101" pitchFamily="2" charset="-122"/>
            </a:endParaRPr>
          </a:p>
        </p:txBody>
      </p:sp>
      <p:sp>
        <p:nvSpPr>
          <p:cNvPr id="5130" name="矩形 65"/>
          <p:cNvSpPr>
            <a:spLocks noChangeArrowheads="1"/>
          </p:cNvSpPr>
          <p:nvPr/>
        </p:nvSpPr>
        <p:spPr bwMode="auto">
          <a:xfrm>
            <a:off x="1306324" y="5220489"/>
            <a:ext cx="3914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3200" dirty="0">
                <a:latin typeface="黑体" panose="02010609060101010101" pitchFamily="2" charset="-122"/>
                <a:ea typeface="黑体" panose="02010609060101010101" pitchFamily="2" charset="-122"/>
              </a:rPr>
              <a:t>4</a:t>
            </a:r>
            <a:endParaRPr lang="zh-CN" altLang="en-US" sz="3200" dirty="0">
              <a:latin typeface="黑体" panose="02010609060101010101" pitchFamily="2" charset="-122"/>
              <a:ea typeface="黑体" panose="02010609060101010101" pitchFamily="2" charset="-122"/>
            </a:endParaRPr>
          </a:p>
        </p:txBody>
      </p:sp>
      <p:sp>
        <p:nvSpPr>
          <p:cNvPr id="75" name="标题 1"/>
          <p:cNvSpPr>
            <a:spLocks noGrp="1"/>
          </p:cNvSpPr>
          <p:nvPr>
            <p:ph type="title"/>
          </p:nvPr>
        </p:nvSpPr>
        <p:spPr/>
        <p:txBody>
          <a:bodyPr/>
          <a:lstStyle/>
          <a:p>
            <a:r>
              <a:rPr lang="en-US" altLang="zh-CN" sz="4000" dirty="0" smtClean="0">
                <a:solidFill>
                  <a:schemeClr val="tx1"/>
                </a:solidFill>
                <a:latin typeface="Times New Roman" panose="02020603050405020304" pitchFamily="18" charset="0"/>
                <a:cs typeface="Times New Roman" panose="02020603050405020304" pitchFamily="18" charset="0"/>
              </a:rPr>
              <a:t>Outline</a:t>
            </a:r>
            <a:endParaRPr lang="zh-CN" altLang="en-US" sz="4000" dirty="0">
              <a:solidFill>
                <a:schemeClr val="tx1"/>
              </a:solidFill>
              <a:latin typeface="Times New Roman" panose="02020603050405020304" pitchFamily="18" charset="0"/>
              <a:cs typeface="Times New Roman" panose="02020603050405020304" pitchFamily="18" charset="0"/>
            </a:endParaRPr>
          </a:p>
        </p:txBody>
      </p:sp>
      <p:sp>
        <p:nvSpPr>
          <p:cNvPr id="5137" name="灯片编号占位符 3"/>
          <p:cNvSpPr>
            <a:spLocks noGrp="1"/>
          </p:cNvSpPr>
          <p:nvPr>
            <p:ph type="sldNum" sz="quarter" idx="12"/>
          </p:nvPr>
        </p:nvSpPr>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DA2C7D28-A1D3-45CB-A6D8-7195BC189FC8}" type="slidenum">
              <a:rPr lang="zh-CN" altLang="en-US" smtClean="0"/>
              <a:pPr/>
              <a:t>18</a:t>
            </a:fld>
            <a:endParaRPr lang="en-US" altLang="zh-CN" dirty="0"/>
          </a:p>
        </p:txBody>
      </p:sp>
      <p:grpSp>
        <p:nvGrpSpPr>
          <p:cNvPr id="23" name="组合 63"/>
          <p:cNvGrpSpPr/>
          <p:nvPr/>
        </p:nvGrpSpPr>
        <p:grpSpPr bwMode="auto">
          <a:xfrm>
            <a:off x="1448945" y="1505851"/>
            <a:ext cx="7083495" cy="632072"/>
            <a:chOff x="1752601" y="2187341"/>
            <a:chExt cx="7604652" cy="631663"/>
          </a:xfrm>
        </p:grpSpPr>
        <p:sp>
          <p:nvSpPr>
            <p:cNvPr id="64"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ln>
            <a:effectLst>
              <a:outerShdw dist="135003" dir="2928844" algn="ctr" rotWithShape="0">
                <a:srgbClr val="000000">
                  <a:alpha val="50000"/>
                </a:srgbClr>
              </a:outerShdw>
            </a:effectLst>
          </p:spPr>
          <p:txBody>
            <a:bodyPr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5149" name="Text Box 9"/>
            <p:cNvSpPr txBox="1">
              <a:spLocks noChangeArrowheads="1"/>
            </p:cNvSpPr>
            <p:nvPr/>
          </p:nvSpPr>
          <p:spPr bwMode="gray">
            <a:xfrm>
              <a:off x="3656540" y="2187341"/>
              <a:ext cx="5700713" cy="57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dirty="0">
                  <a:solidFill>
                    <a:srgbClr val="000000"/>
                  </a:solidFill>
                  <a:ea typeface="黑体" panose="02010609060101010101" pitchFamily="2" charset="-122"/>
                  <a:cs typeface="Times New Roman" panose="02020603050405020304" pitchFamily="18" charset="0"/>
                </a:rPr>
                <a:t> </a:t>
              </a:r>
              <a:r>
                <a:rPr lang="en-US" altLang="zh-CN" sz="3200" dirty="0" smtClean="0">
                  <a:solidFill>
                    <a:srgbClr val="000000"/>
                  </a:solidFill>
                  <a:ea typeface="黑体" panose="02010609060101010101" pitchFamily="2" charset="-122"/>
                  <a:cs typeface="Times New Roman" panose="02020603050405020304" pitchFamily="18" charset="0"/>
                </a:rPr>
                <a:t>Introduction </a:t>
              </a:r>
              <a:r>
                <a:rPr lang="en-US" altLang="zh-CN" sz="3200" dirty="0">
                  <a:solidFill>
                    <a:srgbClr val="000000"/>
                  </a:solidFill>
                  <a:latin typeface="黑体" panose="02010609060101010101" pitchFamily="2" charset="-122"/>
                  <a:ea typeface="黑体" panose="02010609060101010101" pitchFamily="2" charset="-122"/>
                </a:rPr>
                <a:t>	</a:t>
              </a:r>
              <a:endParaRPr lang="zh-CN" altLang="en-US" sz="3200" dirty="0">
                <a:solidFill>
                  <a:srgbClr val="000000"/>
                </a:solidFill>
                <a:latin typeface="黑体" panose="02010609060101010101" pitchFamily="2" charset="-122"/>
                <a:ea typeface="黑体" panose="02010609060101010101" pitchFamily="2" charset="-122"/>
              </a:endParaRPr>
            </a:p>
          </p:txBody>
        </p:sp>
      </p:grpSp>
      <p:grpSp>
        <p:nvGrpSpPr>
          <p:cNvPr id="24" name="Group 65"/>
          <p:cNvGrpSpPr/>
          <p:nvPr/>
        </p:nvGrpSpPr>
        <p:grpSpPr bwMode="auto">
          <a:xfrm>
            <a:off x="1121800" y="1450991"/>
            <a:ext cx="842963" cy="881063"/>
            <a:chOff x="2800" y="1645"/>
            <a:chExt cx="836" cy="875"/>
          </a:xfrm>
        </p:grpSpPr>
        <p:sp>
          <p:nvSpPr>
            <p:cNvPr id="90" name="Oval 66"/>
            <p:cNvSpPr>
              <a:spLocks noChangeArrowheads="1"/>
            </p:cNvSpPr>
            <p:nvPr/>
          </p:nvSpPr>
          <p:spPr bwMode="gray">
            <a:xfrm>
              <a:off x="2800" y="1645"/>
              <a:ext cx="183" cy="776"/>
            </a:xfrm>
            <a:prstGeom prst="ellipse">
              <a:avLst/>
            </a:prstGeom>
            <a:gradFill rotWithShape="1">
              <a:gsLst>
                <a:gs pos="0">
                  <a:srgbClr val="FFFFFF"/>
                </a:gs>
                <a:gs pos="50000">
                  <a:srgbClr val="83A6A7"/>
                </a:gs>
                <a:gs pos="100000">
                  <a:srgbClr val="FFFFFF"/>
                </a:gs>
              </a:gsLst>
              <a:lin ang="2700000" scaled="1"/>
            </a:gradFill>
            <a:ln w="38100" algn="ctr">
              <a:noFill/>
              <a:round/>
            </a:ln>
          </p:spPr>
          <p:txBody>
            <a:bodyPr wrap="none" anchor="ctr">
              <a:spAutoFit/>
            </a:bodyP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91" name="Oval 67"/>
            <p:cNvSpPr>
              <a:spLocks noChangeArrowheads="1"/>
            </p:cNvSpPr>
            <p:nvPr/>
          </p:nvSpPr>
          <p:spPr bwMode="gray">
            <a:xfrm>
              <a:off x="2800" y="1645"/>
              <a:ext cx="183" cy="776"/>
            </a:xfrm>
            <a:prstGeom prst="ellipse">
              <a:avLst/>
            </a:prstGeom>
            <a:gradFill rotWithShape="1">
              <a:gsLst>
                <a:gs pos="0">
                  <a:srgbClr val="83A6A7">
                    <a:alpha val="32001"/>
                  </a:srgbClr>
                </a:gs>
                <a:gs pos="100000">
                  <a:srgbClr val="000000">
                    <a:alpha val="89998"/>
                  </a:srgbClr>
                </a:gs>
              </a:gsLst>
              <a:lin ang="2700000" scaled="1"/>
            </a:gradFill>
            <a:ln w="38100" algn="ctr">
              <a:noFill/>
              <a:round/>
            </a:ln>
          </p:spPr>
          <p:txBody>
            <a:bodyPr wrap="none" anchor="ctr">
              <a:spAutoFit/>
            </a:bodyP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92" name="Oval 68"/>
            <p:cNvSpPr>
              <a:spLocks noChangeArrowheads="1"/>
            </p:cNvSpPr>
            <p:nvPr/>
          </p:nvSpPr>
          <p:spPr bwMode="gray">
            <a:xfrm>
              <a:off x="2847" y="1703"/>
              <a:ext cx="789" cy="776"/>
            </a:xfrm>
            <a:prstGeom prst="ellipse">
              <a:avLst/>
            </a:prstGeom>
            <a:gradFill rotWithShape="1">
              <a:gsLst>
                <a:gs pos="0">
                  <a:srgbClr val="475A5A"/>
                </a:gs>
                <a:gs pos="50000">
                  <a:srgbClr val="83A6A7"/>
                </a:gs>
                <a:gs pos="100000">
                  <a:srgbClr val="475A5A"/>
                </a:gs>
              </a:gsLst>
              <a:lin ang="18900000" scaled="1"/>
            </a:gradFill>
            <a:ln w="38100" algn="ctr">
              <a:noFill/>
              <a:round/>
            </a:ln>
          </p:spPr>
          <p:txBody>
            <a:bodyPr anchor="ctr">
              <a:spAutoFit/>
            </a:bodyP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93" name="Oval 69"/>
            <p:cNvSpPr>
              <a:spLocks noChangeArrowheads="1"/>
            </p:cNvSpPr>
            <p:nvPr/>
          </p:nvSpPr>
          <p:spPr bwMode="gray">
            <a:xfrm>
              <a:off x="2847" y="1706"/>
              <a:ext cx="789" cy="776"/>
            </a:xfrm>
            <a:prstGeom prst="ellipse">
              <a:avLst/>
            </a:prstGeom>
            <a:gradFill rotWithShape="1">
              <a:gsLst>
                <a:gs pos="0">
                  <a:srgbClr val="53696A"/>
                </a:gs>
                <a:gs pos="100000">
                  <a:srgbClr val="83A6A7">
                    <a:alpha val="0"/>
                  </a:srgbClr>
                </a:gs>
              </a:gsLst>
              <a:lin ang="2700000" scaled="1"/>
            </a:gradFill>
            <a:ln w="38100" algn="ctr">
              <a:noFill/>
              <a:round/>
            </a:ln>
          </p:spPr>
          <p:txBody>
            <a:bodyPr anchor="ctr">
              <a:spAutoFit/>
            </a:bodyP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94" name="Oval 70"/>
            <p:cNvSpPr>
              <a:spLocks noChangeArrowheads="1"/>
            </p:cNvSpPr>
            <p:nvPr/>
          </p:nvSpPr>
          <p:spPr bwMode="gray">
            <a:xfrm>
              <a:off x="2888" y="1744"/>
              <a:ext cx="708" cy="776"/>
            </a:xfrm>
            <a:prstGeom prst="ellipse">
              <a:avLst/>
            </a:prstGeom>
            <a:solidFill>
              <a:srgbClr val="000000"/>
            </a:solidFill>
            <a:ln w="38100" algn="ctr">
              <a:noFill/>
              <a:round/>
            </a:ln>
          </p:spPr>
          <p:txBody>
            <a:bodyPr anchor="ctr">
              <a:spAutoFit/>
            </a:bodyP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grpSp>
          <p:nvGrpSpPr>
            <p:cNvPr id="25" name="Group 71"/>
            <p:cNvGrpSpPr/>
            <p:nvPr/>
          </p:nvGrpSpPr>
          <p:grpSpPr bwMode="auto">
            <a:xfrm>
              <a:off x="2899" y="1735"/>
              <a:ext cx="687" cy="688"/>
              <a:chOff x="4166" y="1706"/>
              <a:chExt cx="1252" cy="1252"/>
            </a:xfrm>
          </p:grpSpPr>
          <p:sp>
            <p:nvSpPr>
              <p:cNvPr id="96" name="Oval 72"/>
              <p:cNvSpPr>
                <a:spLocks noChangeArrowheads="1"/>
              </p:cNvSpPr>
              <p:nvPr/>
            </p:nvSpPr>
            <p:spPr bwMode="gray">
              <a:xfrm>
                <a:off x="4166" y="1706"/>
                <a:ext cx="1251" cy="1251"/>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97" name="Oval 73"/>
              <p:cNvSpPr>
                <a:spLocks noChangeArrowheads="1"/>
              </p:cNvSpPr>
              <p:nvPr/>
            </p:nvSpPr>
            <p:spPr bwMode="gray">
              <a:xfrm>
                <a:off x="4184" y="1711"/>
                <a:ext cx="1219" cy="1214"/>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98" name="Oval 74"/>
              <p:cNvSpPr>
                <a:spLocks noChangeArrowheads="1"/>
              </p:cNvSpPr>
              <p:nvPr/>
            </p:nvSpPr>
            <p:spPr bwMode="gray">
              <a:xfrm>
                <a:off x="4195" y="1726"/>
                <a:ext cx="1162" cy="1142"/>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99" name="Oval 75"/>
              <p:cNvSpPr>
                <a:spLocks noChangeArrowheads="1"/>
              </p:cNvSpPr>
              <p:nvPr/>
            </p:nvSpPr>
            <p:spPr bwMode="gray">
              <a:xfrm>
                <a:off x="4264" y="1757"/>
                <a:ext cx="1033" cy="927"/>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grpSp>
      </p:grpSp>
      <p:sp>
        <p:nvSpPr>
          <p:cNvPr id="5135" name="矩形 62"/>
          <p:cNvSpPr>
            <a:spLocks noChangeArrowheads="1"/>
          </p:cNvSpPr>
          <p:nvPr/>
        </p:nvSpPr>
        <p:spPr bwMode="auto">
          <a:xfrm>
            <a:off x="1342693" y="1610714"/>
            <a:ext cx="3914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3200" dirty="0">
                <a:solidFill>
                  <a:srgbClr val="000000"/>
                </a:solidFill>
                <a:latin typeface="黑体" panose="02010609060101010101" pitchFamily="2" charset="-122"/>
                <a:ea typeface="黑体" panose="02010609060101010101" pitchFamily="2" charset="-122"/>
              </a:rPr>
              <a:t>1</a:t>
            </a:r>
            <a:endParaRPr lang="zh-CN" altLang="en-US" sz="3200" dirty="0">
              <a:latin typeface="黑体" panose="02010609060101010101" pitchFamily="2" charset="-122"/>
              <a:ea typeface="黑体" panose="02010609060101010101" pitchFamily="2" charset="-122"/>
            </a:endParaRP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643" y="3847257"/>
            <a:ext cx="841375" cy="877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 name="矩形 62"/>
          <p:cNvSpPr>
            <a:spLocks noChangeArrowheads="1"/>
          </p:cNvSpPr>
          <p:nvPr/>
        </p:nvSpPr>
        <p:spPr bwMode="auto">
          <a:xfrm>
            <a:off x="1328716" y="3996353"/>
            <a:ext cx="3914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3200" dirty="0">
                <a:solidFill>
                  <a:srgbClr val="000000"/>
                </a:solidFill>
                <a:latin typeface="黑体" panose="02010609060101010101" pitchFamily="2" charset="-122"/>
                <a:ea typeface="黑体" panose="02010609060101010101" pitchFamily="2" charset="-122"/>
              </a:rPr>
              <a:t>3</a:t>
            </a:r>
            <a:endParaRPr lang="zh-CN" altLang="en-US" sz="3200" dirty="0">
              <a:latin typeface="黑体" panose="02010609060101010101" pitchFamily="2" charset="-122"/>
              <a:ea typeface="黑体" panose="02010609060101010101" pitchFamily="2" charset="-122"/>
            </a:endParaRPr>
          </a:p>
        </p:txBody>
      </p:sp>
      <p:pic>
        <p:nvPicPr>
          <p:cNvPr id="73"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2298" y="5220295"/>
            <a:ext cx="1335267" cy="1692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6676058"/>
      </p:ext>
    </p:extLst>
  </p:cSld>
  <p:clrMapOvr>
    <a:masterClrMapping/>
  </p:clrMapOvr>
  <p:transition advTm="2704"/>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412776"/>
            <a:ext cx="8382000" cy="4320480"/>
          </a:xfrm>
        </p:spPr>
        <p:txBody>
          <a:bodyPr/>
          <a:lstStyle/>
          <a:p>
            <a:pPr algn="just"/>
            <a:r>
              <a:rPr lang="en-US" altLang="zh-CN" sz="2000" b="1" dirty="0" smtClean="0">
                <a:solidFill>
                  <a:schemeClr val="tx1"/>
                </a:solidFill>
                <a:latin typeface="Times New Roman" panose="02020603050405020304" pitchFamily="18" charset="0"/>
                <a:cs typeface="Times New Roman" panose="02020603050405020304" pitchFamily="18" charset="0"/>
              </a:rPr>
              <a:t>We exploit </a:t>
            </a:r>
            <a:r>
              <a:rPr lang="en-US" altLang="zh-CN" sz="2000" b="1" dirty="0">
                <a:solidFill>
                  <a:schemeClr val="tx1"/>
                </a:solidFill>
                <a:latin typeface="Times New Roman" panose="02020603050405020304" pitchFamily="18" charset="0"/>
                <a:cs typeface="Times New Roman" panose="02020603050405020304" pitchFamily="18" charset="0"/>
              </a:rPr>
              <a:t>a </a:t>
            </a:r>
            <a:r>
              <a:rPr lang="en-US" altLang="zh-CN" sz="2000" b="1" dirty="0">
                <a:solidFill>
                  <a:srgbClr val="FF0000"/>
                </a:solidFill>
                <a:latin typeface="Times New Roman" panose="02020603050405020304" pitchFamily="18" charset="0"/>
                <a:cs typeface="Times New Roman" panose="02020603050405020304" pitchFamily="18" charset="0"/>
              </a:rPr>
              <a:t>dual-snapshot structure </a:t>
            </a:r>
            <a:r>
              <a:rPr lang="en-US" altLang="zh-CN" sz="2000" b="1" dirty="0">
                <a:solidFill>
                  <a:schemeClr val="tx1"/>
                </a:solidFill>
                <a:latin typeface="Times New Roman" panose="02020603050405020304" pitchFamily="18" charset="0"/>
                <a:cs typeface="Times New Roman" panose="02020603050405020304" pitchFamily="18" charset="0"/>
              </a:rPr>
              <a:t>to isolate </a:t>
            </a:r>
            <a:r>
              <a:rPr lang="en-US" altLang="zh-CN" sz="2000" b="1" dirty="0" smtClean="0">
                <a:solidFill>
                  <a:schemeClr val="tx1"/>
                </a:solidFill>
                <a:latin typeface="Times New Roman" panose="02020603050405020304" pitchFamily="18" charset="0"/>
                <a:cs typeface="Times New Roman" panose="02020603050405020304" pitchFamily="18" charset="0"/>
              </a:rPr>
              <a:t>OLTP and </a:t>
            </a:r>
            <a:r>
              <a:rPr lang="en-US" altLang="zh-CN" sz="2000" b="1" dirty="0">
                <a:solidFill>
                  <a:schemeClr val="tx1"/>
                </a:solidFill>
                <a:latin typeface="Times New Roman" panose="02020603050405020304" pitchFamily="18" charset="0"/>
                <a:cs typeface="Times New Roman" panose="02020603050405020304" pitchFamily="18" charset="0"/>
              </a:rPr>
              <a:t>OLAP </a:t>
            </a:r>
            <a:r>
              <a:rPr lang="en-US" altLang="zh-CN" sz="2000" b="1" dirty="0" smtClean="0">
                <a:solidFill>
                  <a:schemeClr val="tx1"/>
                </a:solidFill>
                <a:latin typeface="Times New Roman" panose="02020603050405020304" pitchFamily="18" charset="0"/>
                <a:cs typeface="Times New Roman" panose="02020603050405020304" pitchFamily="18" charset="0"/>
              </a:rPr>
              <a:t>workloads</a:t>
            </a:r>
          </a:p>
          <a:p>
            <a:pPr algn="just"/>
            <a:endParaRPr lang="en-US" altLang="zh-CN" sz="2000" b="1" dirty="0">
              <a:solidFill>
                <a:schemeClr val="tx1"/>
              </a:solidFill>
              <a:latin typeface="Times New Roman" panose="02020603050405020304" pitchFamily="18" charset="0"/>
              <a:cs typeface="Times New Roman" panose="02020603050405020304" pitchFamily="18" charset="0"/>
            </a:endParaRPr>
          </a:p>
          <a:p>
            <a:pPr algn="just"/>
            <a:r>
              <a:rPr lang="en-US" altLang="zh-CN" sz="2000" b="1" dirty="0" smtClean="0">
                <a:solidFill>
                  <a:schemeClr val="tx1"/>
                </a:solidFill>
                <a:latin typeface="Times New Roman" panose="02020603050405020304" pitchFamily="18" charset="0"/>
                <a:cs typeface="Times New Roman" panose="02020603050405020304" pitchFamily="18" charset="0"/>
              </a:rPr>
              <a:t>OCC variants Concurrency Control</a:t>
            </a:r>
          </a:p>
          <a:p>
            <a:pPr algn="just"/>
            <a:endParaRPr lang="en-US" altLang="zh-CN" sz="2000" b="1" dirty="0">
              <a:solidFill>
                <a:schemeClr val="tx1"/>
              </a:solidFill>
              <a:latin typeface="Times New Roman" panose="02020603050405020304" pitchFamily="18" charset="0"/>
              <a:cs typeface="Times New Roman" panose="02020603050405020304" pitchFamily="18" charset="0"/>
            </a:endParaRPr>
          </a:p>
          <a:p>
            <a:pPr algn="just"/>
            <a:r>
              <a:rPr lang="en-US" altLang="zh-CN" sz="2000" b="1" dirty="0" smtClean="0">
                <a:solidFill>
                  <a:schemeClr val="tx1"/>
                </a:solidFill>
                <a:latin typeface="Times New Roman" panose="02020603050405020304" pitchFamily="18" charset="0"/>
                <a:cs typeface="Times New Roman" panose="02020603050405020304" pitchFamily="18" charset="0"/>
              </a:rPr>
              <a:t>LSM-like </a:t>
            </a:r>
            <a:r>
              <a:rPr lang="en-US" altLang="zh-CN" sz="2000" b="1" dirty="0">
                <a:solidFill>
                  <a:schemeClr val="tx1"/>
                </a:solidFill>
                <a:latin typeface="Times New Roman" panose="02020603050405020304" pitchFamily="18" charset="0"/>
                <a:cs typeface="Times New Roman" panose="02020603050405020304" pitchFamily="18" charset="0"/>
              </a:rPr>
              <a:t>query </a:t>
            </a:r>
            <a:r>
              <a:rPr lang="en-US" altLang="zh-CN" sz="2000" b="1" dirty="0" smtClean="0">
                <a:solidFill>
                  <a:schemeClr val="tx1"/>
                </a:solidFill>
                <a:latin typeface="Times New Roman" panose="02020603050405020304" pitchFamily="18" charset="0"/>
                <a:cs typeface="Times New Roman" panose="02020603050405020304" pitchFamily="18" charset="0"/>
              </a:rPr>
              <a:t>layer</a:t>
            </a:r>
          </a:p>
          <a:p>
            <a:pPr algn="just"/>
            <a:endParaRPr lang="en-US" altLang="zh-CN" sz="2000" b="1" dirty="0">
              <a:solidFill>
                <a:schemeClr val="tx1"/>
              </a:solidFill>
              <a:latin typeface="Times New Roman" panose="02020603050405020304" pitchFamily="18" charset="0"/>
              <a:cs typeface="Times New Roman" panose="02020603050405020304" pitchFamily="18" charset="0"/>
            </a:endParaRPr>
          </a:p>
          <a:p>
            <a:pPr algn="just"/>
            <a:r>
              <a:rPr lang="en-US" altLang="zh-CN" sz="2000" b="1" dirty="0" smtClean="0">
                <a:solidFill>
                  <a:schemeClr val="tx1"/>
                </a:solidFill>
                <a:latin typeface="Times New Roman" panose="02020603050405020304" pitchFamily="18" charset="0"/>
                <a:cs typeface="Times New Roman" panose="02020603050405020304" pitchFamily="18" charset="0"/>
              </a:rPr>
              <a:t>A State-Controller Execution model</a:t>
            </a:r>
            <a:endParaRPr lang="en-US" altLang="zh-CN" sz="2000" b="1" dirty="0">
              <a:solidFill>
                <a:schemeClr val="tx1"/>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262E079A-18BC-42B2-A6C0-61BFA2EC9C47}" type="slidenum">
              <a:rPr lang="zh-CN" altLang="en-US" smtClean="0"/>
              <a:t>19</a:t>
            </a:fld>
            <a:endParaRPr lang="en-US" altLang="zh-CN" dirty="0"/>
          </a:p>
        </p:txBody>
      </p:sp>
      <p:sp>
        <p:nvSpPr>
          <p:cNvPr id="6" name="标题 1"/>
          <p:cNvSpPr txBox="1">
            <a:spLocks/>
          </p:cNvSpPr>
          <p:nvPr/>
        </p:nvSpPr>
        <p:spPr bwMode="auto">
          <a:xfrm>
            <a:off x="179512" y="188640"/>
            <a:ext cx="328029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3200">
                <a:solidFill>
                  <a:srgbClr val="000000"/>
                </a:solidFill>
                <a:ea typeface="黑体" panose="02010609060101010101" pitchFamily="2" charset="-122"/>
                <a:cs typeface="Times New Roman" panose="02020603050405020304" pitchFamily="18" charset="0"/>
              </a:defRPr>
            </a:lvl1pPr>
            <a:lvl2pPr algn="r">
              <a:defRPr sz="3200">
                <a:solidFill>
                  <a:srgbClr val="002060"/>
                </a:solidFill>
                <a:latin typeface="Tahoma" panose="020B0604030504040204" pitchFamily="34" charset="0"/>
                <a:ea typeface="黑体" panose="02010609060101010101" pitchFamily="2" charset="-122"/>
              </a:defRPr>
            </a:lvl2pPr>
            <a:lvl3pPr algn="r">
              <a:defRPr sz="3200">
                <a:solidFill>
                  <a:srgbClr val="002060"/>
                </a:solidFill>
                <a:latin typeface="Tahoma" panose="020B0604030504040204" pitchFamily="34" charset="0"/>
                <a:ea typeface="黑体" panose="02010609060101010101" pitchFamily="2" charset="-122"/>
              </a:defRPr>
            </a:lvl3pPr>
            <a:lvl4pPr algn="r">
              <a:defRPr sz="3200">
                <a:solidFill>
                  <a:srgbClr val="002060"/>
                </a:solidFill>
                <a:latin typeface="Tahoma" panose="020B0604030504040204" pitchFamily="34" charset="0"/>
                <a:ea typeface="黑体" panose="02010609060101010101" pitchFamily="2" charset="-122"/>
              </a:defRPr>
            </a:lvl4pPr>
            <a:lvl5pPr algn="r">
              <a:defRPr sz="3200">
                <a:solidFill>
                  <a:srgbClr val="002060"/>
                </a:solidFill>
                <a:latin typeface="Tahoma" panose="020B0604030504040204" pitchFamily="34" charset="0"/>
                <a:ea typeface="黑体" panose="02010609060101010101" pitchFamily="2" charset="-122"/>
              </a:defRPr>
            </a:lvl5pPr>
            <a:lvl6pPr marL="457200" fontAlgn="base">
              <a:spcBef>
                <a:spcPct val="0"/>
              </a:spcBef>
              <a:spcAft>
                <a:spcPct val="0"/>
              </a:spcAft>
              <a:defRPr sz="4400">
                <a:solidFill>
                  <a:schemeClr val="hlink"/>
                </a:solidFill>
                <a:latin typeface="Tahoma" panose="020B0604030504040204" pitchFamily="34" charset="0"/>
                <a:ea typeface="黑体" panose="02010609060101010101" pitchFamily="2" charset="-122"/>
              </a:defRPr>
            </a:lvl6pPr>
            <a:lvl7pPr marL="914400" fontAlgn="base">
              <a:spcBef>
                <a:spcPct val="0"/>
              </a:spcBef>
              <a:spcAft>
                <a:spcPct val="0"/>
              </a:spcAft>
              <a:defRPr sz="4400">
                <a:solidFill>
                  <a:schemeClr val="hlink"/>
                </a:solidFill>
                <a:latin typeface="Tahoma" panose="020B0604030504040204" pitchFamily="34" charset="0"/>
                <a:ea typeface="黑体" panose="02010609060101010101" pitchFamily="2" charset="-122"/>
              </a:defRPr>
            </a:lvl7pPr>
            <a:lvl8pPr marL="1371600" fontAlgn="base">
              <a:spcBef>
                <a:spcPct val="0"/>
              </a:spcBef>
              <a:spcAft>
                <a:spcPct val="0"/>
              </a:spcAft>
              <a:defRPr sz="4400">
                <a:solidFill>
                  <a:schemeClr val="hlink"/>
                </a:solidFill>
                <a:latin typeface="Tahoma" panose="020B0604030504040204" pitchFamily="34" charset="0"/>
                <a:ea typeface="黑体" panose="02010609060101010101" pitchFamily="2" charset="-122"/>
              </a:defRPr>
            </a:lvl8pPr>
            <a:lvl9pPr marL="1828800" fontAlgn="base">
              <a:spcBef>
                <a:spcPct val="0"/>
              </a:spcBef>
              <a:spcAft>
                <a:spcPct val="0"/>
              </a:spcAft>
              <a:defRPr sz="4400">
                <a:solidFill>
                  <a:schemeClr val="hlink"/>
                </a:solidFill>
                <a:latin typeface="Tahoma" panose="020B0604030504040204" pitchFamily="34" charset="0"/>
                <a:ea typeface="黑体" panose="02010609060101010101" pitchFamily="2" charset="-122"/>
              </a:defRPr>
            </a:lvl9pPr>
          </a:lstStyle>
          <a:p>
            <a:r>
              <a:rPr lang="zh-CN" altLang="en-US" dirty="0"/>
              <a:t> </a:t>
            </a:r>
            <a:r>
              <a:rPr lang="en-US" altLang="zh-CN" dirty="0" smtClean="0"/>
              <a:t>4. Contributions</a:t>
            </a:r>
            <a:endParaRPr lang="zh-CN" altLang="en-US" dirty="0"/>
          </a:p>
        </p:txBody>
      </p:sp>
    </p:spTree>
    <p:extLst>
      <p:ext uri="{BB962C8B-B14F-4D97-AF65-F5344CB8AC3E}">
        <p14:creationId xmlns:p14="http://schemas.microsoft.com/office/powerpoint/2010/main" val="33619825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 name="组合 63"/>
          <p:cNvGrpSpPr/>
          <p:nvPr/>
        </p:nvGrpSpPr>
        <p:grpSpPr bwMode="auto">
          <a:xfrm>
            <a:off x="1343727" y="3933056"/>
            <a:ext cx="6627308" cy="609599"/>
            <a:chOff x="1538826" y="1463751"/>
            <a:chExt cx="7259281" cy="609206"/>
          </a:xfrm>
        </p:grpSpPr>
        <p:sp>
          <p:nvSpPr>
            <p:cNvPr id="71" name="AutoShape 4"/>
            <p:cNvSpPr>
              <a:spLocks noChangeArrowheads="1"/>
            </p:cNvSpPr>
            <p:nvPr/>
          </p:nvSpPr>
          <p:spPr bwMode="gray">
            <a:xfrm>
              <a:off x="1863907" y="1463751"/>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ln>
            <a:effectLst>
              <a:outerShdw dist="135003" dir="2928844" algn="ctr" rotWithShape="0">
                <a:srgbClr val="000000">
                  <a:alpha val="50000"/>
                </a:srgbClr>
              </a:outerShdw>
            </a:effectLst>
          </p:spPr>
          <p:txBody>
            <a:bodyPr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72" name="Text Box 9"/>
            <p:cNvSpPr txBox="1">
              <a:spLocks noChangeArrowheads="1"/>
            </p:cNvSpPr>
            <p:nvPr/>
          </p:nvSpPr>
          <p:spPr bwMode="gray">
            <a:xfrm>
              <a:off x="1538826" y="1476155"/>
              <a:ext cx="6739288" cy="584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dirty="0">
                  <a:solidFill>
                    <a:srgbClr val="000000"/>
                  </a:solidFill>
                  <a:latin typeface="黑体" panose="02010609060101010101" pitchFamily="2" charset="-122"/>
                  <a:ea typeface="黑体" panose="02010609060101010101" pitchFamily="2" charset="-122"/>
                </a:rPr>
                <a:t> </a:t>
              </a:r>
              <a:r>
                <a:rPr lang="en-US" altLang="zh-CN" sz="3200" dirty="0">
                  <a:solidFill>
                    <a:srgbClr val="000000"/>
                  </a:solidFill>
                  <a:ea typeface="黑体" panose="02010609060101010101" pitchFamily="2" charset="-122"/>
                  <a:cs typeface="Times New Roman" panose="02020603050405020304" pitchFamily="18" charset="0"/>
                </a:rPr>
                <a:t>Experiments</a:t>
              </a:r>
              <a:endParaRPr lang="zh-CN" altLang="en-US" sz="3200" dirty="0">
                <a:solidFill>
                  <a:srgbClr val="000000"/>
                </a:solidFill>
                <a:ea typeface="黑体" panose="02010609060101010101" pitchFamily="2" charset="-122"/>
                <a:cs typeface="Times New Roman" panose="02020603050405020304" pitchFamily="18" charset="0"/>
              </a:endParaRPr>
            </a:p>
          </p:txBody>
        </p:sp>
      </p:grpSp>
      <p:grpSp>
        <p:nvGrpSpPr>
          <p:cNvPr id="4" name="组合 63"/>
          <p:cNvGrpSpPr/>
          <p:nvPr/>
        </p:nvGrpSpPr>
        <p:grpSpPr bwMode="auto">
          <a:xfrm>
            <a:off x="107504" y="2801459"/>
            <a:ext cx="8424936" cy="627541"/>
            <a:chOff x="386489" y="2209798"/>
            <a:chExt cx="9142674" cy="627136"/>
          </a:xfrm>
        </p:grpSpPr>
        <p:sp>
          <p:nvSpPr>
            <p:cNvPr id="2" name="AutoShape 4"/>
            <p:cNvSpPr>
              <a:spLocks noChangeArrowheads="1"/>
            </p:cNvSpPr>
            <p:nvPr/>
          </p:nvSpPr>
          <p:spPr bwMode="gray">
            <a:xfrm>
              <a:off x="1752602" y="2209798"/>
              <a:ext cx="7167328"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ln>
            <a:effectLst>
              <a:outerShdw dist="135003" dir="2928844" algn="ctr" rotWithShape="0">
                <a:srgbClr val="000000">
                  <a:alpha val="50000"/>
                </a:srgbClr>
              </a:outerShdw>
            </a:effectLst>
          </p:spPr>
          <p:txBody>
            <a:bodyPr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5187" name="Text Box 9"/>
            <p:cNvSpPr txBox="1">
              <a:spLocks noChangeArrowheads="1"/>
            </p:cNvSpPr>
            <p:nvPr/>
          </p:nvSpPr>
          <p:spPr bwMode="gray">
            <a:xfrm>
              <a:off x="386489" y="2252537"/>
              <a:ext cx="9142674" cy="584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dirty="0">
                  <a:solidFill>
                    <a:srgbClr val="000000"/>
                  </a:solidFill>
                  <a:latin typeface="黑体" panose="02010609060101010101" pitchFamily="2" charset="-122"/>
                  <a:ea typeface="黑体" panose="02010609060101010101" pitchFamily="2" charset="-122"/>
                </a:rPr>
                <a:t> </a:t>
              </a:r>
              <a:r>
                <a:rPr lang="en-US" altLang="zh-CN" sz="3200" dirty="0" smtClean="0">
                  <a:solidFill>
                    <a:srgbClr val="000000"/>
                  </a:solidFill>
                  <a:ea typeface="黑体" panose="02010609060101010101" pitchFamily="2" charset="-122"/>
                  <a:cs typeface="Times New Roman" panose="02020603050405020304" pitchFamily="18" charset="0"/>
                </a:rPr>
                <a:t>WHTAP</a:t>
              </a:r>
              <a:endParaRPr lang="zh-CN" altLang="en-US" sz="3200" dirty="0">
                <a:solidFill>
                  <a:srgbClr val="000000"/>
                </a:solidFill>
                <a:ea typeface="黑体" panose="02010609060101010101" pitchFamily="2" charset="-122"/>
                <a:cs typeface="Times New Roman" panose="02020603050405020304" pitchFamily="18" charset="0"/>
              </a:endParaRPr>
            </a:p>
          </p:txBody>
        </p:sp>
      </p:grpSp>
      <p:grpSp>
        <p:nvGrpSpPr>
          <p:cNvPr id="5" name="组合 66"/>
          <p:cNvGrpSpPr/>
          <p:nvPr/>
        </p:nvGrpSpPr>
        <p:grpSpPr bwMode="auto">
          <a:xfrm>
            <a:off x="1650268" y="5164591"/>
            <a:ext cx="6476427" cy="640673"/>
            <a:chOff x="1752601" y="2209798"/>
            <a:chExt cx="7110035" cy="640258"/>
          </a:xfrm>
        </p:grpSpPr>
        <p:sp>
          <p:nvSpPr>
            <p:cNvPr id="67"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ln>
            <a:effectLst>
              <a:outerShdw dist="135003" dir="2928844" algn="ctr" rotWithShape="0">
                <a:srgbClr val="000000">
                  <a:alpha val="50000"/>
                </a:srgbClr>
              </a:outerShdw>
            </a:effectLst>
          </p:spPr>
          <p:txBody>
            <a:bodyPr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5185" name="Text Box 9"/>
            <p:cNvSpPr txBox="1">
              <a:spLocks noChangeArrowheads="1"/>
            </p:cNvSpPr>
            <p:nvPr/>
          </p:nvSpPr>
          <p:spPr bwMode="gray">
            <a:xfrm>
              <a:off x="3161923" y="2265659"/>
              <a:ext cx="5700713" cy="584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dirty="0">
                  <a:solidFill>
                    <a:srgbClr val="000000"/>
                  </a:solidFill>
                  <a:latin typeface="黑体" panose="02010609060101010101" pitchFamily="2" charset="-122"/>
                  <a:ea typeface="黑体" panose="02010609060101010101" pitchFamily="2" charset="-122"/>
                </a:rPr>
                <a:t> </a:t>
              </a:r>
              <a:r>
                <a:rPr lang="en-US" altLang="zh-CN" sz="3200" dirty="0" smtClean="0">
                  <a:solidFill>
                    <a:srgbClr val="000000"/>
                  </a:solidFill>
                  <a:ea typeface="黑体" panose="02010609060101010101" pitchFamily="2" charset="-122"/>
                  <a:cs typeface="Times New Roman" panose="02020603050405020304" pitchFamily="18" charset="0"/>
                </a:rPr>
                <a:t>Contributions </a:t>
              </a:r>
              <a:endParaRPr lang="zh-CN" altLang="en-US" sz="3200" dirty="0">
                <a:solidFill>
                  <a:srgbClr val="000000"/>
                </a:solidFill>
                <a:ea typeface="黑体" panose="02010609060101010101" pitchFamily="2" charset="-122"/>
                <a:cs typeface="Times New Roman" panose="02020603050405020304" pitchFamily="18" charset="0"/>
              </a:endParaRPr>
            </a:p>
          </p:txBody>
        </p:sp>
      </p:grpSp>
      <p:grpSp>
        <p:nvGrpSpPr>
          <p:cNvPr id="7" name="组合 5"/>
          <p:cNvGrpSpPr/>
          <p:nvPr/>
        </p:nvGrpSpPr>
        <p:grpSpPr bwMode="auto">
          <a:xfrm rot="-5400000">
            <a:off x="-729189" y="3872000"/>
            <a:ext cx="4464494" cy="170835"/>
            <a:chOff x="0" y="3259138"/>
            <a:chExt cx="9144000" cy="195262"/>
          </a:xfrm>
        </p:grpSpPr>
        <p:sp>
          <p:nvSpPr>
            <p:cNvPr id="76" name="Rectangle 3"/>
            <p:cNvSpPr>
              <a:spLocks noChangeArrowheads="1"/>
            </p:cNvSpPr>
            <p:nvPr/>
          </p:nvSpPr>
          <p:spPr bwMode="gray">
            <a:xfrm>
              <a:off x="1" y="3259139"/>
              <a:ext cx="9144000" cy="53643"/>
            </a:xfrm>
            <a:prstGeom prst="rect">
              <a:avLst/>
            </a:prstGeom>
            <a:gradFill rotWithShape="1">
              <a:gsLst>
                <a:gs pos="0">
                  <a:srgbClr val="808080"/>
                </a:gs>
                <a:gs pos="100000">
                  <a:srgbClr val="ECECEC"/>
                </a:gs>
              </a:gsLst>
              <a:lin ang="5400000" scaled="1"/>
            </a:gradFill>
            <a:ln w="9525" algn="ctr">
              <a:noFill/>
              <a:miter lim="800000"/>
            </a:ln>
          </p:spPr>
          <p:txBody>
            <a:bodyPr vert="eaVert"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77" name="Rectangle 4"/>
            <p:cNvSpPr>
              <a:spLocks noChangeArrowheads="1"/>
            </p:cNvSpPr>
            <p:nvPr/>
          </p:nvSpPr>
          <p:spPr bwMode="gray">
            <a:xfrm>
              <a:off x="0" y="3310636"/>
              <a:ext cx="9144000" cy="143764"/>
            </a:xfrm>
            <a:prstGeom prst="rect">
              <a:avLst/>
            </a:prstGeom>
            <a:gradFill rotWithShape="1">
              <a:gsLst>
                <a:gs pos="0">
                  <a:srgbClr val="CFCFCF"/>
                </a:gs>
                <a:gs pos="100000">
                  <a:srgbClr val="5F5F5F"/>
                </a:gs>
              </a:gsLst>
              <a:lin ang="5400000" scaled="1"/>
            </a:gradFill>
            <a:ln w="9525" algn="ctr">
              <a:noFill/>
              <a:miter lim="800000"/>
            </a:ln>
          </p:spPr>
          <p:txBody>
            <a:bodyPr vert="eaVert"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grpSp>
      <p:grpSp>
        <p:nvGrpSpPr>
          <p:cNvPr id="8" name="Group 65"/>
          <p:cNvGrpSpPr/>
          <p:nvPr/>
        </p:nvGrpSpPr>
        <p:grpSpPr bwMode="auto">
          <a:xfrm>
            <a:off x="1086743" y="2763961"/>
            <a:ext cx="842962" cy="881063"/>
            <a:chOff x="2800" y="1645"/>
            <a:chExt cx="836" cy="875"/>
          </a:xfrm>
        </p:grpSpPr>
        <p:sp>
          <p:nvSpPr>
            <p:cNvPr id="13" name="Oval 66"/>
            <p:cNvSpPr>
              <a:spLocks noChangeArrowheads="1"/>
            </p:cNvSpPr>
            <p:nvPr/>
          </p:nvSpPr>
          <p:spPr bwMode="gray">
            <a:xfrm>
              <a:off x="2800" y="1645"/>
              <a:ext cx="183" cy="776"/>
            </a:xfrm>
            <a:prstGeom prst="ellipse">
              <a:avLst/>
            </a:prstGeom>
            <a:gradFill rotWithShape="1">
              <a:gsLst>
                <a:gs pos="0">
                  <a:srgbClr val="FFFFFF"/>
                </a:gs>
                <a:gs pos="50000">
                  <a:srgbClr val="83A6A7"/>
                </a:gs>
                <a:gs pos="100000">
                  <a:srgbClr val="FFFFFF"/>
                </a:gs>
              </a:gsLst>
              <a:lin ang="2700000" scaled="1"/>
            </a:gradFill>
            <a:ln w="38100" algn="ctr">
              <a:noFill/>
              <a:round/>
            </a:ln>
          </p:spPr>
          <p:txBody>
            <a:bodyPr wrap="none" anchor="ctr">
              <a:spAutoFit/>
            </a:bodyP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14" name="Oval 67"/>
            <p:cNvSpPr>
              <a:spLocks noChangeArrowheads="1"/>
            </p:cNvSpPr>
            <p:nvPr/>
          </p:nvSpPr>
          <p:spPr bwMode="gray">
            <a:xfrm>
              <a:off x="2800" y="1645"/>
              <a:ext cx="183" cy="776"/>
            </a:xfrm>
            <a:prstGeom prst="ellipse">
              <a:avLst/>
            </a:prstGeom>
            <a:gradFill rotWithShape="1">
              <a:gsLst>
                <a:gs pos="0">
                  <a:srgbClr val="83A6A7">
                    <a:alpha val="32001"/>
                  </a:srgbClr>
                </a:gs>
                <a:gs pos="100000">
                  <a:srgbClr val="000000">
                    <a:alpha val="89998"/>
                  </a:srgbClr>
                </a:gs>
              </a:gsLst>
              <a:lin ang="2700000" scaled="1"/>
            </a:gradFill>
            <a:ln w="38100" algn="ctr">
              <a:noFill/>
              <a:round/>
            </a:ln>
          </p:spPr>
          <p:txBody>
            <a:bodyPr wrap="none" anchor="ctr">
              <a:spAutoFit/>
            </a:bodyP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15" name="Oval 68"/>
            <p:cNvSpPr>
              <a:spLocks noChangeArrowheads="1"/>
            </p:cNvSpPr>
            <p:nvPr/>
          </p:nvSpPr>
          <p:spPr bwMode="gray">
            <a:xfrm>
              <a:off x="2847" y="1703"/>
              <a:ext cx="789" cy="776"/>
            </a:xfrm>
            <a:prstGeom prst="ellipse">
              <a:avLst/>
            </a:prstGeom>
            <a:gradFill rotWithShape="1">
              <a:gsLst>
                <a:gs pos="0">
                  <a:srgbClr val="475A5A"/>
                </a:gs>
                <a:gs pos="50000">
                  <a:srgbClr val="83A6A7"/>
                </a:gs>
                <a:gs pos="100000">
                  <a:srgbClr val="475A5A"/>
                </a:gs>
              </a:gsLst>
              <a:lin ang="18900000" scaled="1"/>
            </a:gradFill>
            <a:ln w="38100" algn="ctr">
              <a:noFill/>
              <a:round/>
            </a:ln>
          </p:spPr>
          <p:txBody>
            <a:bodyPr anchor="ctr">
              <a:spAutoFit/>
            </a:bodyP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16" name="Oval 69"/>
            <p:cNvSpPr>
              <a:spLocks noChangeArrowheads="1"/>
            </p:cNvSpPr>
            <p:nvPr/>
          </p:nvSpPr>
          <p:spPr bwMode="gray">
            <a:xfrm>
              <a:off x="2847" y="1706"/>
              <a:ext cx="789" cy="776"/>
            </a:xfrm>
            <a:prstGeom prst="ellipse">
              <a:avLst/>
            </a:prstGeom>
            <a:gradFill rotWithShape="1">
              <a:gsLst>
                <a:gs pos="0">
                  <a:srgbClr val="53696A"/>
                </a:gs>
                <a:gs pos="100000">
                  <a:srgbClr val="83A6A7">
                    <a:alpha val="0"/>
                  </a:srgbClr>
                </a:gs>
              </a:gsLst>
              <a:lin ang="2700000" scaled="1"/>
            </a:gradFill>
            <a:ln w="38100" algn="ctr">
              <a:noFill/>
              <a:round/>
            </a:ln>
          </p:spPr>
          <p:txBody>
            <a:bodyPr anchor="ctr">
              <a:spAutoFit/>
            </a:bodyP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17" name="Oval 70"/>
            <p:cNvSpPr>
              <a:spLocks noChangeArrowheads="1"/>
            </p:cNvSpPr>
            <p:nvPr/>
          </p:nvSpPr>
          <p:spPr bwMode="gray">
            <a:xfrm>
              <a:off x="2888" y="1744"/>
              <a:ext cx="708" cy="776"/>
            </a:xfrm>
            <a:prstGeom prst="ellipse">
              <a:avLst/>
            </a:prstGeom>
            <a:solidFill>
              <a:srgbClr val="000000"/>
            </a:solidFill>
            <a:ln w="38100" algn="ctr">
              <a:noFill/>
              <a:round/>
            </a:ln>
          </p:spPr>
          <p:txBody>
            <a:bodyPr anchor="ctr">
              <a:spAutoFit/>
            </a:bodyP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grpSp>
          <p:nvGrpSpPr>
            <p:cNvPr id="9" name="Group 71"/>
            <p:cNvGrpSpPr/>
            <p:nvPr/>
          </p:nvGrpSpPr>
          <p:grpSpPr bwMode="auto">
            <a:xfrm>
              <a:off x="2899" y="1735"/>
              <a:ext cx="687" cy="688"/>
              <a:chOff x="4166" y="1706"/>
              <a:chExt cx="1252" cy="1252"/>
            </a:xfrm>
          </p:grpSpPr>
          <p:sp>
            <p:nvSpPr>
              <p:cNvPr id="18" name="Oval 72"/>
              <p:cNvSpPr>
                <a:spLocks noChangeArrowheads="1"/>
              </p:cNvSpPr>
              <p:nvPr/>
            </p:nvSpPr>
            <p:spPr bwMode="gray">
              <a:xfrm>
                <a:off x="4166" y="1706"/>
                <a:ext cx="1251" cy="1251"/>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19" name="Oval 73"/>
              <p:cNvSpPr>
                <a:spLocks noChangeArrowheads="1"/>
              </p:cNvSpPr>
              <p:nvPr/>
            </p:nvSpPr>
            <p:spPr bwMode="gray">
              <a:xfrm>
                <a:off x="4184" y="1711"/>
                <a:ext cx="1219" cy="1214"/>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20" name="Oval 74"/>
              <p:cNvSpPr>
                <a:spLocks noChangeArrowheads="1"/>
              </p:cNvSpPr>
              <p:nvPr/>
            </p:nvSpPr>
            <p:spPr bwMode="gray">
              <a:xfrm>
                <a:off x="4195" y="1726"/>
                <a:ext cx="1162" cy="1142"/>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21" name="Oval 75"/>
              <p:cNvSpPr>
                <a:spLocks noChangeArrowheads="1"/>
              </p:cNvSpPr>
              <p:nvPr/>
            </p:nvSpPr>
            <p:spPr bwMode="gray">
              <a:xfrm>
                <a:off x="4264" y="1757"/>
                <a:ext cx="1033" cy="927"/>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grpSp>
      </p:grpSp>
      <p:grpSp>
        <p:nvGrpSpPr>
          <p:cNvPr id="12" name="Group 65"/>
          <p:cNvGrpSpPr/>
          <p:nvPr/>
        </p:nvGrpSpPr>
        <p:grpSpPr bwMode="auto">
          <a:xfrm>
            <a:off x="1068402" y="5068217"/>
            <a:ext cx="842962" cy="881063"/>
            <a:chOff x="2800" y="1645"/>
            <a:chExt cx="836" cy="875"/>
          </a:xfrm>
        </p:grpSpPr>
        <p:sp>
          <p:nvSpPr>
            <p:cNvPr id="112" name="Oval 66"/>
            <p:cNvSpPr>
              <a:spLocks noChangeArrowheads="1"/>
            </p:cNvSpPr>
            <p:nvPr/>
          </p:nvSpPr>
          <p:spPr bwMode="gray">
            <a:xfrm>
              <a:off x="2800" y="1645"/>
              <a:ext cx="183" cy="776"/>
            </a:xfrm>
            <a:prstGeom prst="ellipse">
              <a:avLst/>
            </a:prstGeom>
            <a:gradFill rotWithShape="1">
              <a:gsLst>
                <a:gs pos="0">
                  <a:srgbClr val="FFFFFF"/>
                </a:gs>
                <a:gs pos="50000">
                  <a:srgbClr val="83A6A7"/>
                </a:gs>
                <a:gs pos="100000">
                  <a:srgbClr val="FFFFFF"/>
                </a:gs>
              </a:gsLst>
              <a:lin ang="2700000" scaled="1"/>
            </a:gradFill>
            <a:ln w="38100" algn="ctr">
              <a:noFill/>
              <a:round/>
            </a:ln>
          </p:spPr>
          <p:txBody>
            <a:bodyPr wrap="none" anchor="ctr">
              <a:spAutoFit/>
            </a:bodyP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113" name="Oval 67"/>
            <p:cNvSpPr>
              <a:spLocks noChangeArrowheads="1"/>
            </p:cNvSpPr>
            <p:nvPr/>
          </p:nvSpPr>
          <p:spPr bwMode="gray">
            <a:xfrm>
              <a:off x="2800" y="1645"/>
              <a:ext cx="183" cy="776"/>
            </a:xfrm>
            <a:prstGeom prst="ellipse">
              <a:avLst/>
            </a:prstGeom>
            <a:gradFill rotWithShape="1">
              <a:gsLst>
                <a:gs pos="0">
                  <a:srgbClr val="83A6A7">
                    <a:alpha val="32001"/>
                  </a:srgbClr>
                </a:gs>
                <a:gs pos="100000">
                  <a:srgbClr val="000000">
                    <a:alpha val="89998"/>
                  </a:srgbClr>
                </a:gs>
              </a:gsLst>
              <a:lin ang="2700000" scaled="1"/>
            </a:gradFill>
            <a:ln w="38100" algn="ctr">
              <a:noFill/>
              <a:round/>
            </a:ln>
          </p:spPr>
          <p:txBody>
            <a:bodyPr wrap="none" anchor="ctr">
              <a:spAutoFit/>
            </a:bodyP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114" name="Oval 68"/>
            <p:cNvSpPr>
              <a:spLocks noChangeArrowheads="1"/>
            </p:cNvSpPr>
            <p:nvPr/>
          </p:nvSpPr>
          <p:spPr bwMode="gray">
            <a:xfrm>
              <a:off x="2847" y="1703"/>
              <a:ext cx="789" cy="776"/>
            </a:xfrm>
            <a:prstGeom prst="ellipse">
              <a:avLst/>
            </a:prstGeom>
            <a:gradFill rotWithShape="1">
              <a:gsLst>
                <a:gs pos="0">
                  <a:srgbClr val="475A5A"/>
                </a:gs>
                <a:gs pos="50000">
                  <a:srgbClr val="83A6A7"/>
                </a:gs>
                <a:gs pos="100000">
                  <a:srgbClr val="475A5A"/>
                </a:gs>
              </a:gsLst>
              <a:lin ang="18900000" scaled="1"/>
            </a:gradFill>
            <a:ln w="38100" algn="ctr">
              <a:noFill/>
              <a:round/>
            </a:ln>
          </p:spPr>
          <p:txBody>
            <a:bodyPr anchor="ctr">
              <a:spAutoFit/>
            </a:bodyP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115" name="Oval 69"/>
            <p:cNvSpPr>
              <a:spLocks noChangeArrowheads="1"/>
            </p:cNvSpPr>
            <p:nvPr/>
          </p:nvSpPr>
          <p:spPr bwMode="gray">
            <a:xfrm>
              <a:off x="2847" y="1706"/>
              <a:ext cx="789" cy="776"/>
            </a:xfrm>
            <a:prstGeom prst="ellipse">
              <a:avLst/>
            </a:prstGeom>
            <a:gradFill rotWithShape="1">
              <a:gsLst>
                <a:gs pos="0">
                  <a:srgbClr val="53696A"/>
                </a:gs>
                <a:gs pos="100000">
                  <a:srgbClr val="83A6A7">
                    <a:alpha val="0"/>
                  </a:srgbClr>
                </a:gs>
              </a:gsLst>
              <a:lin ang="2700000" scaled="1"/>
            </a:gradFill>
            <a:ln w="38100" algn="ctr">
              <a:noFill/>
              <a:round/>
            </a:ln>
          </p:spPr>
          <p:txBody>
            <a:bodyPr anchor="ctr">
              <a:spAutoFit/>
            </a:bodyP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116" name="Oval 70"/>
            <p:cNvSpPr>
              <a:spLocks noChangeArrowheads="1"/>
            </p:cNvSpPr>
            <p:nvPr/>
          </p:nvSpPr>
          <p:spPr bwMode="gray">
            <a:xfrm>
              <a:off x="2888" y="1744"/>
              <a:ext cx="708" cy="776"/>
            </a:xfrm>
            <a:prstGeom prst="ellipse">
              <a:avLst/>
            </a:prstGeom>
            <a:solidFill>
              <a:srgbClr val="000000"/>
            </a:solidFill>
            <a:ln w="38100" algn="ctr">
              <a:noFill/>
              <a:round/>
            </a:ln>
          </p:spPr>
          <p:txBody>
            <a:bodyPr anchor="ctr">
              <a:spAutoFit/>
            </a:bodyP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grpSp>
          <p:nvGrpSpPr>
            <p:cNvPr id="22" name="Group 71"/>
            <p:cNvGrpSpPr/>
            <p:nvPr/>
          </p:nvGrpSpPr>
          <p:grpSpPr bwMode="auto">
            <a:xfrm>
              <a:off x="2899" y="1735"/>
              <a:ext cx="687" cy="688"/>
              <a:chOff x="4166" y="1706"/>
              <a:chExt cx="1252" cy="1252"/>
            </a:xfrm>
          </p:grpSpPr>
          <p:sp>
            <p:nvSpPr>
              <p:cNvPr id="118" name="Oval 72"/>
              <p:cNvSpPr>
                <a:spLocks noChangeArrowheads="1"/>
              </p:cNvSpPr>
              <p:nvPr/>
            </p:nvSpPr>
            <p:spPr bwMode="gray">
              <a:xfrm>
                <a:off x="4166" y="1706"/>
                <a:ext cx="1251" cy="1251"/>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119" name="Oval 73"/>
              <p:cNvSpPr>
                <a:spLocks noChangeArrowheads="1"/>
              </p:cNvSpPr>
              <p:nvPr/>
            </p:nvSpPr>
            <p:spPr bwMode="gray">
              <a:xfrm>
                <a:off x="4184" y="1711"/>
                <a:ext cx="1219" cy="1214"/>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120" name="Oval 74"/>
              <p:cNvSpPr>
                <a:spLocks noChangeArrowheads="1"/>
              </p:cNvSpPr>
              <p:nvPr/>
            </p:nvSpPr>
            <p:spPr bwMode="gray">
              <a:xfrm>
                <a:off x="4195" y="1726"/>
                <a:ext cx="1162" cy="1142"/>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121" name="Oval 75"/>
              <p:cNvSpPr>
                <a:spLocks noChangeArrowheads="1"/>
              </p:cNvSpPr>
              <p:nvPr/>
            </p:nvSpPr>
            <p:spPr bwMode="gray">
              <a:xfrm>
                <a:off x="4264" y="1757"/>
                <a:ext cx="1033" cy="927"/>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grpSp>
      </p:grpSp>
      <p:sp>
        <p:nvSpPr>
          <p:cNvPr id="5129" name="矩形 62"/>
          <p:cNvSpPr>
            <a:spLocks noChangeArrowheads="1"/>
          </p:cNvSpPr>
          <p:nvPr/>
        </p:nvSpPr>
        <p:spPr bwMode="auto">
          <a:xfrm>
            <a:off x="1342693" y="2844225"/>
            <a:ext cx="3914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3200" dirty="0">
                <a:solidFill>
                  <a:srgbClr val="000000"/>
                </a:solidFill>
                <a:latin typeface="黑体" panose="02010609060101010101" pitchFamily="2" charset="-122"/>
                <a:ea typeface="黑体" panose="02010609060101010101" pitchFamily="2" charset="-122"/>
              </a:rPr>
              <a:t>2</a:t>
            </a:r>
            <a:endParaRPr lang="zh-CN" altLang="en-US" sz="3200" dirty="0">
              <a:latin typeface="黑体" panose="02010609060101010101" pitchFamily="2" charset="-122"/>
              <a:ea typeface="黑体" panose="02010609060101010101" pitchFamily="2" charset="-122"/>
            </a:endParaRPr>
          </a:p>
        </p:txBody>
      </p:sp>
      <p:sp>
        <p:nvSpPr>
          <p:cNvPr id="5130" name="矩形 65"/>
          <p:cNvSpPr>
            <a:spLocks noChangeArrowheads="1"/>
          </p:cNvSpPr>
          <p:nvPr/>
        </p:nvSpPr>
        <p:spPr bwMode="auto">
          <a:xfrm>
            <a:off x="1306324" y="5220489"/>
            <a:ext cx="3914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3200" dirty="0">
                <a:latin typeface="黑体" panose="02010609060101010101" pitchFamily="2" charset="-122"/>
                <a:ea typeface="黑体" panose="02010609060101010101" pitchFamily="2" charset="-122"/>
              </a:rPr>
              <a:t>4</a:t>
            </a:r>
            <a:endParaRPr lang="zh-CN" altLang="en-US" sz="3200" dirty="0">
              <a:latin typeface="黑体" panose="02010609060101010101" pitchFamily="2" charset="-122"/>
              <a:ea typeface="黑体" panose="02010609060101010101" pitchFamily="2" charset="-122"/>
            </a:endParaRPr>
          </a:p>
        </p:txBody>
      </p:sp>
      <p:sp>
        <p:nvSpPr>
          <p:cNvPr id="75" name="标题 1"/>
          <p:cNvSpPr>
            <a:spLocks noGrp="1"/>
          </p:cNvSpPr>
          <p:nvPr>
            <p:ph type="title"/>
          </p:nvPr>
        </p:nvSpPr>
        <p:spPr/>
        <p:txBody>
          <a:bodyPr/>
          <a:lstStyle/>
          <a:p>
            <a:r>
              <a:rPr lang="en-US" altLang="zh-CN" sz="4000" dirty="0" smtClean="0">
                <a:solidFill>
                  <a:schemeClr val="tx1"/>
                </a:solidFill>
                <a:latin typeface="Times New Roman" panose="02020603050405020304" pitchFamily="18" charset="0"/>
                <a:cs typeface="Times New Roman" panose="02020603050405020304" pitchFamily="18" charset="0"/>
              </a:rPr>
              <a:t>Outline</a:t>
            </a:r>
            <a:endParaRPr lang="zh-CN" altLang="en-US" sz="4000" dirty="0">
              <a:solidFill>
                <a:schemeClr val="tx1"/>
              </a:solidFill>
              <a:latin typeface="Times New Roman" panose="02020603050405020304" pitchFamily="18" charset="0"/>
              <a:cs typeface="Times New Roman" panose="02020603050405020304" pitchFamily="18" charset="0"/>
            </a:endParaRPr>
          </a:p>
        </p:txBody>
      </p:sp>
      <p:sp>
        <p:nvSpPr>
          <p:cNvPr id="5137" name="灯片编号占位符 3"/>
          <p:cNvSpPr>
            <a:spLocks noGrp="1"/>
          </p:cNvSpPr>
          <p:nvPr>
            <p:ph type="sldNum" sz="quarter" idx="12"/>
          </p:nvPr>
        </p:nvSpPr>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DA2C7D28-A1D3-45CB-A6D8-7195BC189FC8}" type="slidenum">
              <a:rPr lang="zh-CN" altLang="en-US" smtClean="0"/>
              <a:pPr/>
              <a:t>2</a:t>
            </a:fld>
            <a:endParaRPr lang="en-US" altLang="zh-CN" dirty="0"/>
          </a:p>
        </p:txBody>
      </p:sp>
      <p:grpSp>
        <p:nvGrpSpPr>
          <p:cNvPr id="23" name="组合 63"/>
          <p:cNvGrpSpPr/>
          <p:nvPr/>
        </p:nvGrpSpPr>
        <p:grpSpPr bwMode="auto">
          <a:xfrm>
            <a:off x="1448945" y="1505851"/>
            <a:ext cx="7083495" cy="632072"/>
            <a:chOff x="1752601" y="2187341"/>
            <a:chExt cx="7604652" cy="631663"/>
          </a:xfrm>
        </p:grpSpPr>
        <p:sp>
          <p:nvSpPr>
            <p:cNvPr id="64"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ln>
            <a:effectLst>
              <a:outerShdw dist="135003" dir="2928844" algn="ctr" rotWithShape="0">
                <a:srgbClr val="000000">
                  <a:alpha val="50000"/>
                </a:srgbClr>
              </a:outerShdw>
            </a:effectLst>
          </p:spPr>
          <p:txBody>
            <a:bodyPr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5149" name="Text Box 9"/>
            <p:cNvSpPr txBox="1">
              <a:spLocks noChangeArrowheads="1"/>
            </p:cNvSpPr>
            <p:nvPr/>
          </p:nvSpPr>
          <p:spPr bwMode="gray">
            <a:xfrm>
              <a:off x="3656540" y="2187341"/>
              <a:ext cx="5700713" cy="57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dirty="0">
                  <a:solidFill>
                    <a:srgbClr val="000000"/>
                  </a:solidFill>
                  <a:ea typeface="黑体" panose="02010609060101010101" pitchFamily="2" charset="-122"/>
                  <a:cs typeface="Times New Roman" panose="02020603050405020304" pitchFamily="18" charset="0"/>
                </a:rPr>
                <a:t> </a:t>
              </a:r>
              <a:r>
                <a:rPr lang="en-US" altLang="zh-CN" sz="3200" dirty="0" smtClean="0">
                  <a:solidFill>
                    <a:srgbClr val="000000"/>
                  </a:solidFill>
                  <a:ea typeface="黑体" panose="02010609060101010101" pitchFamily="2" charset="-122"/>
                  <a:cs typeface="Times New Roman" panose="02020603050405020304" pitchFamily="18" charset="0"/>
                </a:rPr>
                <a:t>Introduction </a:t>
              </a:r>
              <a:r>
                <a:rPr lang="en-US" altLang="zh-CN" sz="3200" dirty="0">
                  <a:solidFill>
                    <a:srgbClr val="000000"/>
                  </a:solidFill>
                  <a:latin typeface="黑体" panose="02010609060101010101" pitchFamily="2" charset="-122"/>
                  <a:ea typeface="黑体" panose="02010609060101010101" pitchFamily="2" charset="-122"/>
                </a:rPr>
                <a:t>	</a:t>
              </a:r>
              <a:endParaRPr lang="zh-CN" altLang="en-US" sz="3200" dirty="0">
                <a:solidFill>
                  <a:srgbClr val="000000"/>
                </a:solidFill>
                <a:latin typeface="黑体" panose="02010609060101010101" pitchFamily="2" charset="-122"/>
                <a:ea typeface="黑体" panose="02010609060101010101" pitchFamily="2" charset="-122"/>
              </a:endParaRPr>
            </a:p>
          </p:txBody>
        </p:sp>
      </p:grpSp>
      <p:grpSp>
        <p:nvGrpSpPr>
          <p:cNvPr id="24" name="Group 65"/>
          <p:cNvGrpSpPr/>
          <p:nvPr/>
        </p:nvGrpSpPr>
        <p:grpSpPr bwMode="auto">
          <a:xfrm>
            <a:off x="1121800" y="1450991"/>
            <a:ext cx="842963" cy="881063"/>
            <a:chOff x="2800" y="1645"/>
            <a:chExt cx="836" cy="875"/>
          </a:xfrm>
        </p:grpSpPr>
        <p:sp>
          <p:nvSpPr>
            <p:cNvPr id="90" name="Oval 66"/>
            <p:cNvSpPr>
              <a:spLocks noChangeArrowheads="1"/>
            </p:cNvSpPr>
            <p:nvPr/>
          </p:nvSpPr>
          <p:spPr bwMode="gray">
            <a:xfrm>
              <a:off x="2800" y="1645"/>
              <a:ext cx="183" cy="776"/>
            </a:xfrm>
            <a:prstGeom prst="ellipse">
              <a:avLst/>
            </a:prstGeom>
            <a:gradFill rotWithShape="1">
              <a:gsLst>
                <a:gs pos="0">
                  <a:srgbClr val="FFFFFF"/>
                </a:gs>
                <a:gs pos="50000">
                  <a:srgbClr val="83A6A7"/>
                </a:gs>
                <a:gs pos="100000">
                  <a:srgbClr val="FFFFFF"/>
                </a:gs>
              </a:gsLst>
              <a:lin ang="2700000" scaled="1"/>
            </a:gradFill>
            <a:ln w="38100" algn="ctr">
              <a:noFill/>
              <a:round/>
            </a:ln>
          </p:spPr>
          <p:txBody>
            <a:bodyPr wrap="none" anchor="ctr">
              <a:spAutoFit/>
            </a:bodyP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91" name="Oval 67"/>
            <p:cNvSpPr>
              <a:spLocks noChangeArrowheads="1"/>
            </p:cNvSpPr>
            <p:nvPr/>
          </p:nvSpPr>
          <p:spPr bwMode="gray">
            <a:xfrm>
              <a:off x="2800" y="1645"/>
              <a:ext cx="183" cy="776"/>
            </a:xfrm>
            <a:prstGeom prst="ellipse">
              <a:avLst/>
            </a:prstGeom>
            <a:gradFill rotWithShape="1">
              <a:gsLst>
                <a:gs pos="0">
                  <a:srgbClr val="83A6A7">
                    <a:alpha val="32001"/>
                  </a:srgbClr>
                </a:gs>
                <a:gs pos="100000">
                  <a:srgbClr val="000000">
                    <a:alpha val="89998"/>
                  </a:srgbClr>
                </a:gs>
              </a:gsLst>
              <a:lin ang="2700000" scaled="1"/>
            </a:gradFill>
            <a:ln w="38100" algn="ctr">
              <a:noFill/>
              <a:round/>
            </a:ln>
          </p:spPr>
          <p:txBody>
            <a:bodyPr wrap="none" anchor="ctr">
              <a:spAutoFit/>
            </a:bodyP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92" name="Oval 68"/>
            <p:cNvSpPr>
              <a:spLocks noChangeArrowheads="1"/>
            </p:cNvSpPr>
            <p:nvPr/>
          </p:nvSpPr>
          <p:spPr bwMode="gray">
            <a:xfrm>
              <a:off x="2847" y="1703"/>
              <a:ext cx="789" cy="776"/>
            </a:xfrm>
            <a:prstGeom prst="ellipse">
              <a:avLst/>
            </a:prstGeom>
            <a:gradFill rotWithShape="1">
              <a:gsLst>
                <a:gs pos="0">
                  <a:srgbClr val="475A5A"/>
                </a:gs>
                <a:gs pos="50000">
                  <a:srgbClr val="83A6A7"/>
                </a:gs>
                <a:gs pos="100000">
                  <a:srgbClr val="475A5A"/>
                </a:gs>
              </a:gsLst>
              <a:lin ang="18900000" scaled="1"/>
            </a:gradFill>
            <a:ln w="38100" algn="ctr">
              <a:noFill/>
              <a:round/>
            </a:ln>
          </p:spPr>
          <p:txBody>
            <a:bodyPr anchor="ctr">
              <a:spAutoFit/>
            </a:bodyP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93" name="Oval 69"/>
            <p:cNvSpPr>
              <a:spLocks noChangeArrowheads="1"/>
            </p:cNvSpPr>
            <p:nvPr/>
          </p:nvSpPr>
          <p:spPr bwMode="gray">
            <a:xfrm>
              <a:off x="2847" y="1706"/>
              <a:ext cx="789" cy="776"/>
            </a:xfrm>
            <a:prstGeom prst="ellipse">
              <a:avLst/>
            </a:prstGeom>
            <a:gradFill rotWithShape="1">
              <a:gsLst>
                <a:gs pos="0">
                  <a:srgbClr val="53696A"/>
                </a:gs>
                <a:gs pos="100000">
                  <a:srgbClr val="83A6A7">
                    <a:alpha val="0"/>
                  </a:srgbClr>
                </a:gs>
              </a:gsLst>
              <a:lin ang="2700000" scaled="1"/>
            </a:gradFill>
            <a:ln w="38100" algn="ctr">
              <a:noFill/>
              <a:round/>
            </a:ln>
          </p:spPr>
          <p:txBody>
            <a:bodyPr anchor="ctr">
              <a:spAutoFit/>
            </a:bodyP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94" name="Oval 70"/>
            <p:cNvSpPr>
              <a:spLocks noChangeArrowheads="1"/>
            </p:cNvSpPr>
            <p:nvPr/>
          </p:nvSpPr>
          <p:spPr bwMode="gray">
            <a:xfrm>
              <a:off x="2888" y="1744"/>
              <a:ext cx="708" cy="776"/>
            </a:xfrm>
            <a:prstGeom prst="ellipse">
              <a:avLst/>
            </a:prstGeom>
            <a:solidFill>
              <a:srgbClr val="000000"/>
            </a:solidFill>
            <a:ln w="38100" algn="ctr">
              <a:noFill/>
              <a:round/>
            </a:ln>
          </p:spPr>
          <p:txBody>
            <a:bodyPr anchor="ctr">
              <a:spAutoFit/>
            </a:bodyP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grpSp>
          <p:nvGrpSpPr>
            <p:cNvPr id="25" name="Group 71"/>
            <p:cNvGrpSpPr/>
            <p:nvPr/>
          </p:nvGrpSpPr>
          <p:grpSpPr bwMode="auto">
            <a:xfrm>
              <a:off x="2899" y="1735"/>
              <a:ext cx="687" cy="688"/>
              <a:chOff x="4166" y="1706"/>
              <a:chExt cx="1252" cy="1252"/>
            </a:xfrm>
          </p:grpSpPr>
          <p:sp>
            <p:nvSpPr>
              <p:cNvPr id="96" name="Oval 72"/>
              <p:cNvSpPr>
                <a:spLocks noChangeArrowheads="1"/>
              </p:cNvSpPr>
              <p:nvPr/>
            </p:nvSpPr>
            <p:spPr bwMode="gray">
              <a:xfrm>
                <a:off x="4166" y="1706"/>
                <a:ext cx="1251" cy="1251"/>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97" name="Oval 73"/>
              <p:cNvSpPr>
                <a:spLocks noChangeArrowheads="1"/>
              </p:cNvSpPr>
              <p:nvPr/>
            </p:nvSpPr>
            <p:spPr bwMode="gray">
              <a:xfrm>
                <a:off x="4184" y="1711"/>
                <a:ext cx="1219" cy="1214"/>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98" name="Oval 74"/>
              <p:cNvSpPr>
                <a:spLocks noChangeArrowheads="1"/>
              </p:cNvSpPr>
              <p:nvPr/>
            </p:nvSpPr>
            <p:spPr bwMode="gray">
              <a:xfrm>
                <a:off x="4195" y="1726"/>
                <a:ext cx="1162" cy="1142"/>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99" name="Oval 75"/>
              <p:cNvSpPr>
                <a:spLocks noChangeArrowheads="1"/>
              </p:cNvSpPr>
              <p:nvPr/>
            </p:nvSpPr>
            <p:spPr bwMode="gray">
              <a:xfrm>
                <a:off x="4264" y="1757"/>
                <a:ext cx="1033" cy="927"/>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grpSp>
      </p:grpSp>
      <p:sp>
        <p:nvSpPr>
          <p:cNvPr id="5135" name="矩形 62"/>
          <p:cNvSpPr>
            <a:spLocks noChangeArrowheads="1"/>
          </p:cNvSpPr>
          <p:nvPr/>
        </p:nvSpPr>
        <p:spPr bwMode="auto">
          <a:xfrm>
            <a:off x="1342693" y="1610714"/>
            <a:ext cx="3914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3200" dirty="0">
                <a:solidFill>
                  <a:srgbClr val="000000"/>
                </a:solidFill>
                <a:latin typeface="黑体" panose="02010609060101010101" pitchFamily="2" charset="-122"/>
                <a:ea typeface="黑体" panose="02010609060101010101" pitchFamily="2" charset="-122"/>
              </a:rPr>
              <a:t>1</a:t>
            </a:r>
            <a:endParaRPr lang="zh-CN" altLang="en-US" sz="3200" dirty="0">
              <a:latin typeface="黑体" panose="02010609060101010101" pitchFamily="2" charset="-122"/>
              <a:ea typeface="黑体" panose="02010609060101010101" pitchFamily="2" charset="-122"/>
            </a:endParaRP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643" y="3847257"/>
            <a:ext cx="841375" cy="877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 name="矩形 62"/>
          <p:cNvSpPr>
            <a:spLocks noChangeArrowheads="1"/>
          </p:cNvSpPr>
          <p:nvPr/>
        </p:nvSpPr>
        <p:spPr bwMode="auto">
          <a:xfrm>
            <a:off x="1328716" y="3996353"/>
            <a:ext cx="3914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3200" dirty="0">
                <a:solidFill>
                  <a:srgbClr val="000000"/>
                </a:solidFill>
                <a:latin typeface="黑体" panose="02010609060101010101" pitchFamily="2" charset="-122"/>
                <a:ea typeface="黑体" panose="02010609060101010101" pitchFamily="2" charset="-122"/>
              </a:rPr>
              <a:t>3</a:t>
            </a:r>
            <a:endParaRPr lang="zh-CN" altLang="en-US" sz="3200" dirty="0">
              <a:latin typeface="黑体" panose="02010609060101010101" pitchFamily="2" charset="-122"/>
              <a:ea typeface="黑体" panose="02010609060101010101" pitchFamily="2" charset="-122"/>
            </a:endParaRPr>
          </a:p>
        </p:txBody>
      </p:sp>
      <p:pic>
        <p:nvPicPr>
          <p:cNvPr id="73"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2298" y="5220295"/>
            <a:ext cx="1335267" cy="1692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Tm="2704"/>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62E079A-18BC-42B2-A6C0-61BFA2EC9C47}" type="slidenum">
              <a:rPr lang="zh-CN" altLang="en-US" smtClean="0"/>
              <a:t>20</a:t>
            </a:fld>
            <a:endParaRPr lang="en-US" altLang="zh-CN"/>
          </a:p>
        </p:txBody>
      </p:sp>
      <p:sp>
        <p:nvSpPr>
          <p:cNvPr id="5" name="矩形 4"/>
          <p:cNvSpPr/>
          <p:nvPr/>
        </p:nvSpPr>
        <p:spPr>
          <a:xfrm>
            <a:off x="2758046" y="2444989"/>
            <a:ext cx="3627916" cy="1754326"/>
          </a:xfrm>
          <a:prstGeom prst="rect">
            <a:avLst/>
          </a:prstGeom>
          <a:noFill/>
        </p:spPr>
        <p:txBody>
          <a:bodyPr wrap="none" lIns="91440" tIns="45720" rIns="91440" bIns="45720">
            <a:spAutoFit/>
          </a:bodyPr>
          <a:lstStyle/>
          <a:p>
            <a:pPr algn="ctr"/>
            <a:endParaRPr lang="en-US" altLang="zh-CN" sz="5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pPr algn="ctr"/>
            <a:r>
              <a:rPr lang="en-US" altLang="zh-CN" sz="54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Thank you!</a:t>
            </a:r>
            <a:endParaRPr lang="zh-CN" altLang="en-US" sz="5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6" name="矩形 5"/>
          <p:cNvSpPr/>
          <p:nvPr/>
        </p:nvSpPr>
        <p:spPr>
          <a:xfrm>
            <a:off x="1835696" y="1844824"/>
            <a:ext cx="6048672" cy="1311128"/>
          </a:xfrm>
          <a:prstGeom prst="rect">
            <a:avLst/>
          </a:prstGeom>
        </p:spPr>
        <p:txBody>
          <a:bodyPr wrap="square">
            <a:spAutoFit/>
          </a:bodyPr>
          <a:lstStyle/>
          <a:p>
            <a:pPr eaLnBrk="1" hangingPunct="1">
              <a:spcBef>
                <a:spcPct val="20000"/>
              </a:spcBef>
              <a:buClr>
                <a:srgbClr val="0070C0"/>
              </a:buClr>
              <a:buSzPct val="100000"/>
              <a:defRPr/>
            </a:pPr>
            <a:r>
              <a:rPr lang="en-US" altLang="zh-CN" sz="3600" dirty="0" smtClean="0">
                <a:ea typeface="黑体" pitchFamily="49" charset="-122"/>
                <a:hlinkClick r:id="rId3"/>
              </a:rPr>
              <a:t>https://github.com/bombehub</a:t>
            </a:r>
            <a:endParaRPr lang="en-US" altLang="zh-CN" sz="3600" dirty="0" smtClean="0">
              <a:ea typeface="黑体" pitchFamily="49" charset="-122"/>
              <a:hlinkClick r:id="rId4"/>
            </a:endParaRPr>
          </a:p>
          <a:p>
            <a:pPr eaLnBrk="1" hangingPunct="1">
              <a:spcBef>
                <a:spcPct val="20000"/>
              </a:spcBef>
              <a:buClr>
                <a:srgbClr val="0070C0"/>
              </a:buClr>
              <a:buSzPct val="100000"/>
              <a:defRPr/>
            </a:pPr>
            <a:r>
              <a:rPr lang="en-US" altLang="zh-CN" sz="3600" dirty="0" smtClean="0">
                <a:ea typeface="黑体" pitchFamily="49" charset="-122"/>
                <a:hlinkClick r:id="rId4"/>
              </a:rPr>
              <a:t>liliang@stumail.neu.edn.cn</a:t>
            </a:r>
            <a:endParaRPr lang="zh-CN" altLang="en-US" sz="3600" dirty="0">
              <a:ea typeface="黑体" pitchFamily="49" charset="-122"/>
            </a:endParaRPr>
          </a:p>
        </p:txBody>
      </p:sp>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20070" y="4227878"/>
            <a:ext cx="2479923" cy="2479923"/>
          </a:xfrm>
          <a:prstGeom prst="rect">
            <a:avLst/>
          </a:prstGeom>
        </p:spPr>
      </p:pic>
    </p:spTree>
    <p:extLst>
      <p:ext uri="{BB962C8B-B14F-4D97-AF65-F5344CB8AC3E}">
        <p14:creationId xmlns:p14="http://schemas.microsoft.com/office/powerpoint/2010/main" val="10985298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 name="组合 63"/>
          <p:cNvGrpSpPr/>
          <p:nvPr/>
        </p:nvGrpSpPr>
        <p:grpSpPr bwMode="auto">
          <a:xfrm>
            <a:off x="1343727" y="3933056"/>
            <a:ext cx="6627308" cy="609599"/>
            <a:chOff x="1538826" y="1463751"/>
            <a:chExt cx="7259281" cy="609206"/>
          </a:xfrm>
        </p:grpSpPr>
        <p:sp>
          <p:nvSpPr>
            <p:cNvPr id="71" name="AutoShape 4"/>
            <p:cNvSpPr>
              <a:spLocks noChangeArrowheads="1"/>
            </p:cNvSpPr>
            <p:nvPr/>
          </p:nvSpPr>
          <p:spPr bwMode="gray">
            <a:xfrm>
              <a:off x="1863907" y="1463751"/>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ln>
            <a:effectLst>
              <a:outerShdw dist="135003" dir="2928844" algn="ctr" rotWithShape="0">
                <a:srgbClr val="000000">
                  <a:alpha val="50000"/>
                </a:srgbClr>
              </a:outerShdw>
            </a:effectLst>
          </p:spPr>
          <p:txBody>
            <a:bodyPr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72" name="Text Box 9"/>
            <p:cNvSpPr txBox="1">
              <a:spLocks noChangeArrowheads="1"/>
            </p:cNvSpPr>
            <p:nvPr/>
          </p:nvSpPr>
          <p:spPr bwMode="gray">
            <a:xfrm>
              <a:off x="1538826" y="1476155"/>
              <a:ext cx="6739288" cy="584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dirty="0">
                  <a:solidFill>
                    <a:srgbClr val="000000"/>
                  </a:solidFill>
                  <a:latin typeface="黑体" panose="02010609060101010101" pitchFamily="2" charset="-122"/>
                  <a:ea typeface="黑体" panose="02010609060101010101" pitchFamily="2" charset="-122"/>
                </a:rPr>
                <a:t> </a:t>
              </a:r>
              <a:r>
                <a:rPr lang="en-US" altLang="zh-CN" sz="3200" dirty="0">
                  <a:solidFill>
                    <a:srgbClr val="000000"/>
                  </a:solidFill>
                  <a:ea typeface="黑体" panose="02010609060101010101" pitchFamily="2" charset="-122"/>
                  <a:cs typeface="Times New Roman" panose="02020603050405020304" pitchFamily="18" charset="0"/>
                </a:rPr>
                <a:t>Experiments</a:t>
              </a:r>
              <a:endParaRPr lang="zh-CN" altLang="en-US" sz="3200" dirty="0">
                <a:solidFill>
                  <a:srgbClr val="000000"/>
                </a:solidFill>
                <a:ea typeface="黑体" panose="02010609060101010101" pitchFamily="2" charset="-122"/>
                <a:cs typeface="Times New Roman" panose="02020603050405020304" pitchFamily="18" charset="0"/>
              </a:endParaRPr>
            </a:p>
          </p:txBody>
        </p:sp>
      </p:grpSp>
      <p:grpSp>
        <p:nvGrpSpPr>
          <p:cNvPr id="4" name="组合 63"/>
          <p:cNvGrpSpPr/>
          <p:nvPr/>
        </p:nvGrpSpPr>
        <p:grpSpPr bwMode="auto">
          <a:xfrm>
            <a:off x="107504" y="2801459"/>
            <a:ext cx="8424936" cy="627541"/>
            <a:chOff x="386489" y="2209798"/>
            <a:chExt cx="9142674" cy="627136"/>
          </a:xfrm>
        </p:grpSpPr>
        <p:sp>
          <p:nvSpPr>
            <p:cNvPr id="2" name="AutoShape 4"/>
            <p:cNvSpPr>
              <a:spLocks noChangeArrowheads="1"/>
            </p:cNvSpPr>
            <p:nvPr/>
          </p:nvSpPr>
          <p:spPr bwMode="gray">
            <a:xfrm>
              <a:off x="1752602" y="2209798"/>
              <a:ext cx="7167328"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ln>
            <a:effectLst>
              <a:outerShdw dist="135003" dir="2928844" algn="ctr" rotWithShape="0">
                <a:srgbClr val="000000">
                  <a:alpha val="50000"/>
                </a:srgbClr>
              </a:outerShdw>
            </a:effectLst>
          </p:spPr>
          <p:txBody>
            <a:bodyPr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5187" name="Text Box 9"/>
            <p:cNvSpPr txBox="1">
              <a:spLocks noChangeArrowheads="1"/>
            </p:cNvSpPr>
            <p:nvPr/>
          </p:nvSpPr>
          <p:spPr bwMode="gray">
            <a:xfrm>
              <a:off x="386489" y="2252537"/>
              <a:ext cx="9142674" cy="584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dirty="0">
                  <a:solidFill>
                    <a:srgbClr val="000000"/>
                  </a:solidFill>
                  <a:latin typeface="黑体" panose="02010609060101010101" pitchFamily="2" charset="-122"/>
                  <a:ea typeface="黑体" panose="02010609060101010101" pitchFamily="2" charset="-122"/>
                </a:rPr>
                <a:t> </a:t>
              </a:r>
              <a:r>
                <a:rPr lang="en-US" altLang="zh-CN" sz="3200" dirty="0" smtClean="0">
                  <a:solidFill>
                    <a:srgbClr val="000000"/>
                  </a:solidFill>
                  <a:ea typeface="黑体" panose="02010609060101010101" pitchFamily="2" charset="-122"/>
                  <a:cs typeface="Times New Roman" panose="02020603050405020304" pitchFamily="18" charset="0"/>
                </a:rPr>
                <a:t>WHTAP</a:t>
              </a:r>
              <a:endParaRPr lang="zh-CN" altLang="en-US" sz="3200" dirty="0">
                <a:solidFill>
                  <a:srgbClr val="000000"/>
                </a:solidFill>
                <a:ea typeface="黑体" panose="02010609060101010101" pitchFamily="2" charset="-122"/>
                <a:cs typeface="Times New Roman" panose="02020603050405020304" pitchFamily="18" charset="0"/>
              </a:endParaRPr>
            </a:p>
          </p:txBody>
        </p:sp>
      </p:grpSp>
      <p:grpSp>
        <p:nvGrpSpPr>
          <p:cNvPr id="5" name="组合 66"/>
          <p:cNvGrpSpPr/>
          <p:nvPr/>
        </p:nvGrpSpPr>
        <p:grpSpPr bwMode="auto">
          <a:xfrm>
            <a:off x="1650268" y="5164591"/>
            <a:ext cx="6476427" cy="640673"/>
            <a:chOff x="1752601" y="2209798"/>
            <a:chExt cx="7110035" cy="640258"/>
          </a:xfrm>
        </p:grpSpPr>
        <p:sp>
          <p:nvSpPr>
            <p:cNvPr id="67"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ln>
            <a:effectLst>
              <a:outerShdw dist="135003" dir="2928844" algn="ctr" rotWithShape="0">
                <a:srgbClr val="000000">
                  <a:alpha val="50000"/>
                </a:srgbClr>
              </a:outerShdw>
            </a:effectLst>
          </p:spPr>
          <p:txBody>
            <a:bodyPr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5185" name="Text Box 9"/>
            <p:cNvSpPr txBox="1">
              <a:spLocks noChangeArrowheads="1"/>
            </p:cNvSpPr>
            <p:nvPr/>
          </p:nvSpPr>
          <p:spPr bwMode="gray">
            <a:xfrm>
              <a:off x="3161923" y="2265659"/>
              <a:ext cx="5700713" cy="584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dirty="0">
                  <a:solidFill>
                    <a:srgbClr val="000000"/>
                  </a:solidFill>
                  <a:latin typeface="黑体" panose="02010609060101010101" pitchFamily="2" charset="-122"/>
                  <a:ea typeface="黑体" panose="02010609060101010101" pitchFamily="2" charset="-122"/>
                </a:rPr>
                <a:t> </a:t>
              </a:r>
              <a:r>
                <a:rPr lang="en-US" altLang="zh-CN" sz="3200" dirty="0" smtClean="0">
                  <a:solidFill>
                    <a:srgbClr val="000000"/>
                  </a:solidFill>
                  <a:ea typeface="黑体" panose="02010609060101010101" pitchFamily="2" charset="-122"/>
                  <a:cs typeface="Times New Roman" panose="02020603050405020304" pitchFamily="18" charset="0"/>
                </a:rPr>
                <a:t>Contributions </a:t>
              </a:r>
              <a:endParaRPr lang="zh-CN" altLang="en-US" sz="3200" dirty="0">
                <a:solidFill>
                  <a:srgbClr val="000000"/>
                </a:solidFill>
                <a:ea typeface="黑体" panose="02010609060101010101" pitchFamily="2" charset="-122"/>
                <a:cs typeface="Times New Roman" panose="02020603050405020304" pitchFamily="18" charset="0"/>
              </a:endParaRPr>
            </a:p>
          </p:txBody>
        </p:sp>
      </p:grpSp>
      <p:grpSp>
        <p:nvGrpSpPr>
          <p:cNvPr id="7" name="组合 5"/>
          <p:cNvGrpSpPr/>
          <p:nvPr/>
        </p:nvGrpSpPr>
        <p:grpSpPr bwMode="auto">
          <a:xfrm rot="-5400000">
            <a:off x="-729189" y="3872000"/>
            <a:ext cx="4464494" cy="170835"/>
            <a:chOff x="0" y="3259138"/>
            <a:chExt cx="9144000" cy="195262"/>
          </a:xfrm>
        </p:grpSpPr>
        <p:sp>
          <p:nvSpPr>
            <p:cNvPr id="76" name="Rectangle 3"/>
            <p:cNvSpPr>
              <a:spLocks noChangeArrowheads="1"/>
            </p:cNvSpPr>
            <p:nvPr/>
          </p:nvSpPr>
          <p:spPr bwMode="gray">
            <a:xfrm>
              <a:off x="1" y="3259139"/>
              <a:ext cx="9144000" cy="53643"/>
            </a:xfrm>
            <a:prstGeom prst="rect">
              <a:avLst/>
            </a:prstGeom>
            <a:gradFill rotWithShape="1">
              <a:gsLst>
                <a:gs pos="0">
                  <a:srgbClr val="808080"/>
                </a:gs>
                <a:gs pos="100000">
                  <a:srgbClr val="ECECEC"/>
                </a:gs>
              </a:gsLst>
              <a:lin ang="5400000" scaled="1"/>
            </a:gradFill>
            <a:ln w="9525" algn="ctr">
              <a:noFill/>
              <a:miter lim="800000"/>
            </a:ln>
          </p:spPr>
          <p:txBody>
            <a:bodyPr vert="eaVert"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77" name="Rectangle 4"/>
            <p:cNvSpPr>
              <a:spLocks noChangeArrowheads="1"/>
            </p:cNvSpPr>
            <p:nvPr/>
          </p:nvSpPr>
          <p:spPr bwMode="gray">
            <a:xfrm>
              <a:off x="0" y="3310636"/>
              <a:ext cx="9144000" cy="143764"/>
            </a:xfrm>
            <a:prstGeom prst="rect">
              <a:avLst/>
            </a:prstGeom>
            <a:gradFill rotWithShape="1">
              <a:gsLst>
                <a:gs pos="0">
                  <a:srgbClr val="CFCFCF"/>
                </a:gs>
                <a:gs pos="100000">
                  <a:srgbClr val="5F5F5F"/>
                </a:gs>
              </a:gsLst>
              <a:lin ang="5400000" scaled="1"/>
            </a:gradFill>
            <a:ln w="9525" algn="ctr">
              <a:noFill/>
              <a:miter lim="800000"/>
            </a:ln>
          </p:spPr>
          <p:txBody>
            <a:bodyPr vert="eaVert"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grpSp>
      <p:grpSp>
        <p:nvGrpSpPr>
          <p:cNvPr id="8" name="Group 65"/>
          <p:cNvGrpSpPr/>
          <p:nvPr/>
        </p:nvGrpSpPr>
        <p:grpSpPr bwMode="auto">
          <a:xfrm>
            <a:off x="1086743" y="2763961"/>
            <a:ext cx="842962" cy="881063"/>
            <a:chOff x="2800" y="1645"/>
            <a:chExt cx="836" cy="875"/>
          </a:xfrm>
        </p:grpSpPr>
        <p:sp>
          <p:nvSpPr>
            <p:cNvPr id="13" name="Oval 66"/>
            <p:cNvSpPr>
              <a:spLocks noChangeArrowheads="1"/>
            </p:cNvSpPr>
            <p:nvPr/>
          </p:nvSpPr>
          <p:spPr bwMode="gray">
            <a:xfrm>
              <a:off x="2800" y="1645"/>
              <a:ext cx="183" cy="776"/>
            </a:xfrm>
            <a:prstGeom prst="ellipse">
              <a:avLst/>
            </a:prstGeom>
            <a:gradFill rotWithShape="1">
              <a:gsLst>
                <a:gs pos="0">
                  <a:srgbClr val="FFFFFF"/>
                </a:gs>
                <a:gs pos="50000">
                  <a:srgbClr val="83A6A7"/>
                </a:gs>
                <a:gs pos="100000">
                  <a:srgbClr val="FFFFFF"/>
                </a:gs>
              </a:gsLst>
              <a:lin ang="2700000" scaled="1"/>
            </a:gradFill>
            <a:ln w="38100" algn="ctr">
              <a:noFill/>
              <a:round/>
            </a:ln>
          </p:spPr>
          <p:txBody>
            <a:bodyPr wrap="none" anchor="ctr">
              <a:spAutoFit/>
            </a:bodyP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14" name="Oval 67"/>
            <p:cNvSpPr>
              <a:spLocks noChangeArrowheads="1"/>
            </p:cNvSpPr>
            <p:nvPr/>
          </p:nvSpPr>
          <p:spPr bwMode="gray">
            <a:xfrm>
              <a:off x="2800" y="1645"/>
              <a:ext cx="183" cy="776"/>
            </a:xfrm>
            <a:prstGeom prst="ellipse">
              <a:avLst/>
            </a:prstGeom>
            <a:gradFill rotWithShape="1">
              <a:gsLst>
                <a:gs pos="0">
                  <a:srgbClr val="83A6A7">
                    <a:alpha val="32001"/>
                  </a:srgbClr>
                </a:gs>
                <a:gs pos="100000">
                  <a:srgbClr val="000000">
                    <a:alpha val="89998"/>
                  </a:srgbClr>
                </a:gs>
              </a:gsLst>
              <a:lin ang="2700000" scaled="1"/>
            </a:gradFill>
            <a:ln w="38100" algn="ctr">
              <a:noFill/>
              <a:round/>
            </a:ln>
          </p:spPr>
          <p:txBody>
            <a:bodyPr wrap="none" anchor="ctr">
              <a:spAutoFit/>
            </a:bodyP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15" name="Oval 68"/>
            <p:cNvSpPr>
              <a:spLocks noChangeArrowheads="1"/>
            </p:cNvSpPr>
            <p:nvPr/>
          </p:nvSpPr>
          <p:spPr bwMode="gray">
            <a:xfrm>
              <a:off x="2847" y="1703"/>
              <a:ext cx="789" cy="776"/>
            </a:xfrm>
            <a:prstGeom prst="ellipse">
              <a:avLst/>
            </a:prstGeom>
            <a:gradFill rotWithShape="1">
              <a:gsLst>
                <a:gs pos="0">
                  <a:srgbClr val="475A5A"/>
                </a:gs>
                <a:gs pos="50000">
                  <a:srgbClr val="83A6A7"/>
                </a:gs>
                <a:gs pos="100000">
                  <a:srgbClr val="475A5A"/>
                </a:gs>
              </a:gsLst>
              <a:lin ang="18900000" scaled="1"/>
            </a:gradFill>
            <a:ln w="38100" algn="ctr">
              <a:noFill/>
              <a:round/>
            </a:ln>
          </p:spPr>
          <p:txBody>
            <a:bodyPr anchor="ctr">
              <a:spAutoFit/>
            </a:bodyP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16" name="Oval 69"/>
            <p:cNvSpPr>
              <a:spLocks noChangeArrowheads="1"/>
            </p:cNvSpPr>
            <p:nvPr/>
          </p:nvSpPr>
          <p:spPr bwMode="gray">
            <a:xfrm>
              <a:off x="2847" y="1706"/>
              <a:ext cx="789" cy="776"/>
            </a:xfrm>
            <a:prstGeom prst="ellipse">
              <a:avLst/>
            </a:prstGeom>
            <a:gradFill rotWithShape="1">
              <a:gsLst>
                <a:gs pos="0">
                  <a:srgbClr val="53696A"/>
                </a:gs>
                <a:gs pos="100000">
                  <a:srgbClr val="83A6A7">
                    <a:alpha val="0"/>
                  </a:srgbClr>
                </a:gs>
              </a:gsLst>
              <a:lin ang="2700000" scaled="1"/>
            </a:gradFill>
            <a:ln w="38100" algn="ctr">
              <a:noFill/>
              <a:round/>
            </a:ln>
          </p:spPr>
          <p:txBody>
            <a:bodyPr anchor="ctr">
              <a:spAutoFit/>
            </a:bodyP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17" name="Oval 70"/>
            <p:cNvSpPr>
              <a:spLocks noChangeArrowheads="1"/>
            </p:cNvSpPr>
            <p:nvPr/>
          </p:nvSpPr>
          <p:spPr bwMode="gray">
            <a:xfrm>
              <a:off x="2888" y="1744"/>
              <a:ext cx="708" cy="776"/>
            </a:xfrm>
            <a:prstGeom prst="ellipse">
              <a:avLst/>
            </a:prstGeom>
            <a:solidFill>
              <a:srgbClr val="000000"/>
            </a:solidFill>
            <a:ln w="38100" algn="ctr">
              <a:noFill/>
              <a:round/>
            </a:ln>
          </p:spPr>
          <p:txBody>
            <a:bodyPr anchor="ctr">
              <a:spAutoFit/>
            </a:bodyP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grpSp>
          <p:nvGrpSpPr>
            <p:cNvPr id="9" name="Group 71"/>
            <p:cNvGrpSpPr/>
            <p:nvPr/>
          </p:nvGrpSpPr>
          <p:grpSpPr bwMode="auto">
            <a:xfrm>
              <a:off x="2899" y="1735"/>
              <a:ext cx="687" cy="688"/>
              <a:chOff x="4166" y="1706"/>
              <a:chExt cx="1252" cy="1252"/>
            </a:xfrm>
          </p:grpSpPr>
          <p:sp>
            <p:nvSpPr>
              <p:cNvPr id="18" name="Oval 72"/>
              <p:cNvSpPr>
                <a:spLocks noChangeArrowheads="1"/>
              </p:cNvSpPr>
              <p:nvPr/>
            </p:nvSpPr>
            <p:spPr bwMode="gray">
              <a:xfrm>
                <a:off x="4166" y="1706"/>
                <a:ext cx="1251" cy="1251"/>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19" name="Oval 73"/>
              <p:cNvSpPr>
                <a:spLocks noChangeArrowheads="1"/>
              </p:cNvSpPr>
              <p:nvPr/>
            </p:nvSpPr>
            <p:spPr bwMode="gray">
              <a:xfrm>
                <a:off x="4184" y="1711"/>
                <a:ext cx="1219" cy="1214"/>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20" name="Oval 74"/>
              <p:cNvSpPr>
                <a:spLocks noChangeArrowheads="1"/>
              </p:cNvSpPr>
              <p:nvPr/>
            </p:nvSpPr>
            <p:spPr bwMode="gray">
              <a:xfrm>
                <a:off x="4195" y="1726"/>
                <a:ext cx="1162" cy="1142"/>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21" name="Oval 75"/>
              <p:cNvSpPr>
                <a:spLocks noChangeArrowheads="1"/>
              </p:cNvSpPr>
              <p:nvPr/>
            </p:nvSpPr>
            <p:spPr bwMode="gray">
              <a:xfrm>
                <a:off x="4264" y="1757"/>
                <a:ext cx="1033" cy="927"/>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grpSp>
      </p:grpSp>
      <p:grpSp>
        <p:nvGrpSpPr>
          <p:cNvPr id="12" name="Group 65"/>
          <p:cNvGrpSpPr/>
          <p:nvPr/>
        </p:nvGrpSpPr>
        <p:grpSpPr bwMode="auto">
          <a:xfrm>
            <a:off x="1068402" y="5068217"/>
            <a:ext cx="842962" cy="881063"/>
            <a:chOff x="2800" y="1645"/>
            <a:chExt cx="836" cy="875"/>
          </a:xfrm>
        </p:grpSpPr>
        <p:sp>
          <p:nvSpPr>
            <p:cNvPr id="112" name="Oval 66"/>
            <p:cNvSpPr>
              <a:spLocks noChangeArrowheads="1"/>
            </p:cNvSpPr>
            <p:nvPr/>
          </p:nvSpPr>
          <p:spPr bwMode="gray">
            <a:xfrm>
              <a:off x="2800" y="1645"/>
              <a:ext cx="183" cy="776"/>
            </a:xfrm>
            <a:prstGeom prst="ellipse">
              <a:avLst/>
            </a:prstGeom>
            <a:gradFill rotWithShape="1">
              <a:gsLst>
                <a:gs pos="0">
                  <a:srgbClr val="FFFFFF"/>
                </a:gs>
                <a:gs pos="50000">
                  <a:srgbClr val="83A6A7"/>
                </a:gs>
                <a:gs pos="100000">
                  <a:srgbClr val="FFFFFF"/>
                </a:gs>
              </a:gsLst>
              <a:lin ang="2700000" scaled="1"/>
            </a:gradFill>
            <a:ln w="38100" algn="ctr">
              <a:noFill/>
              <a:round/>
            </a:ln>
          </p:spPr>
          <p:txBody>
            <a:bodyPr wrap="none" anchor="ctr">
              <a:spAutoFit/>
            </a:bodyP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113" name="Oval 67"/>
            <p:cNvSpPr>
              <a:spLocks noChangeArrowheads="1"/>
            </p:cNvSpPr>
            <p:nvPr/>
          </p:nvSpPr>
          <p:spPr bwMode="gray">
            <a:xfrm>
              <a:off x="2800" y="1645"/>
              <a:ext cx="183" cy="776"/>
            </a:xfrm>
            <a:prstGeom prst="ellipse">
              <a:avLst/>
            </a:prstGeom>
            <a:gradFill rotWithShape="1">
              <a:gsLst>
                <a:gs pos="0">
                  <a:srgbClr val="83A6A7">
                    <a:alpha val="32001"/>
                  </a:srgbClr>
                </a:gs>
                <a:gs pos="100000">
                  <a:srgbClr val="000000">
                    <a:alpha val="89998"/>
                  </a:srgbClr>
                </a:gs>
              </a:gsLst>
              <a:lin ang="2700000" scaled="1"/>
            </a:gradFill>
            <a:ln w="38100" algn="ctr">
              <a:noFill/>
              <a:round/>
            </a:ln>
          </p:spPr>
          <p:txBody>
            <a:bodyPr wrap="none" anchor="ctr">
              <a:spAutoFit/>
            </a:bodyP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114" name="Oval 68"/>
            <p:cNvSpPr>
              <a:spLocks noChangeArrowheads="1"/>
            </p:cNvSpPr>
            <p:nvPr/>
          </p:nvSpPr>
          <p:spPr bwMode="gray">
            <a:xfrm>
              <a:off x="2847" y="1703"/>
              <a:ext cx="789" cy="776"/>
            </a:xfrm>
            <a:prstGeom prst="ellipse">
              <a:avLst/>
            </a:prstGeom>
            <a:gradFill rotWithShape="1">
              <a:gsLst>
                <a:gs pos="0">
                  <a:srgbClr val="475A5A"/>
                </a:gs>
                <a:gs pos="50000">
                  <a:srgbClr val="83A6A7"/>
                </a:gs>
                <a:gs pos="100000">
                  <a:srgbClr val="475A5A"/>
                </a:gs>
              </a:gsLst>
              <a:lin ang="18900000" scaled="1"/>
            </a:gradFill>
            <a:ln w="38100" algn="ctr">
              <a:noFill/>
              <a:round/>
            </a:ln>
          </p:spPr>
          <p:txBody>
            <a:bodyPr anchor="ctr">
              <a:spAutoFit/>
            </a:bodyP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115" name="Oval 69"/>
            <p:cNvSpPr>
              <a:spLocks noChangeArrowheads="1"/>
            </p:cNvSpPr>
            <p:nvPr/>
          </p:nvSpPr>
          <p:spPr bwMode="gray">
            <a:xfrm>
              <a:off x="2847" y="1706"/>
              <a:ext cx="789" cy="776"/>
            </a:xfrm>
            <a:prstGeom prst="ellipse">
              <a:avLst/>
            </a:prstGeom>
            <a:gradFill rotWithShape="1">
              <a:gsLst>
                <a:gs pos="0">
                  <a:srgbClr val="53696A"/>
                </a:gs>
                <a:gs pos="100000">
                  <a:srgbClr val="83A6A7">
                    <a:alpha val="0"/>
                  </a:srgbClr>
                </a:gs>
              </a:gsLst>
              <a:lin ang="2700000" scaled="1"/>
            </a:gradFill>
            <a:ln w="38100" algn="ctr">
              <a:noFill/>
              <a:round/>
            </a:ln>
          </p:spPr>
          <p:txBody>
            <a:bodyPr anchor="ctr">
              <a:spAutoFit/>
            </a:bodyP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116" name="Oval 70"/>
            <p:cNvSpPr>
              <a:spLocks noChangeArrowheads="1"/>
            </p:cNvSpPr>
            <p:nvPr/>
          </p:nvSpPr>
          <p:spPr bwMode="gray">
            <a:xfrm>
              <a:off x="2888" y="1744"/>
              <a:ext cx="708" cy="776"/>
            </a:xfrm>
            <a:prstGeom prst="ellipse">
              <a:avLst/>
            </a:prstGeom>
            <a:solidFill>
              <a:srgbClr val="000000"/>
            </a:solidFill>
            <a:ln w="38100" algn="ctr">
              <a:noFill/>
              <a:round/>
            </a:ln>
          </p:spPr>
          <p:txBody>
            <a:bodyPr anchor="ctr">
              <a:spAutoFit/>
            </a:bodyP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grpSp>
          <p:nvGrpSpPr>
            <p:cNvPr id="22" name="Group 71"/>
            <p:cNvGrpSpPr/>
            <p:nvPr/>
          </p:nvGrpSpPr>
          <p:grpSpPr bwMode="auto">
            <a:xfrm>
              <a:off x="2899" y="1735"/>
              <a:ext cx="687" cy="688"/>
              <a:chOff x="4166" y="1706"/>
              <a:chExt cx="1252" cy="1252"/>
            </a:xfrm>
          </p:grpSpPr>
          <p:sp>
            <p:nvSpPr>
              <p:cNvPr id="118" name="Oval 72"/>
              <p:cNvSpPr>
                <a:spLocks noChangeArrowheads="1"/>
              </p:cNvSpPr>
              <p:nvPr/>
            </p:nvSpPr>
            <p:spPr bwMode="gray">
              <a:xfrm>
                <a:off x="4166" y="1706"/>
                <a:ext cx="1251" cy="1251"/>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119" name="Oval 73"/>
              <p:cNvSpPr>
                <a:spLocks noChangeArrowheads="1"/>
              </p:cNvSpPr>
              <p:nvPr/>
            </p:nvSpPr>
            <p:spPr bwMode="gray">
              <a:xfrm>
                <a:off x="4184" y="1711"/>
                <a:ext cx="1219" cy="1214"/>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120" name="Oval 74"/>
              <p:cNvSpPr>
                <a:spLocks noChangeArrowheads="1"/>
              </p:cNvSpPr>
              <p:nvPr/>
            </p:nvSpPr>
            <p:spPr bwMode="gray">
              <a:xfrm>
                <a:off x="4195" y="1726"/>
                <a:ext cx="1162" cy="1142"/>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121" name="Oval 75"/>
              <p:cNvSpPr>
                <a:spLocks noChangeArrowheads="1"/>
              </p:cNvSpPr>
              <p:nvPr/>
            </p:nvSpPr>
            <p:spPr bwMode="gray">
              <a:xfrm>
                <a:off x="4264" y="1757"/>
                <a:ext cx="1033" cy="927"/>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grpSp>
      </p:grpSp>
      <p:sp>
        <p:nvSpPr>
          <p:cNvPr id="5129" name="矩形 62"/>
          <p:cNvSpPr>
            <a:spLocks noChangeArrowheads="1"/>
          </p:cNvSpPr>
          <p:nvPr/>
        </p:nvSpPr>
        <p:spPr bwMode="auto">
          <a:xfrm>
            <a:off x="1342693" y="2844225"/>
            <a:ext cx="3914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3200" dirty="0">
                <a:solidFill>
                  <a:srgbClr val="000000"/>
                </a:solidFill>
                <a:latin typeface="黑体" panose="02010609060101010101" pitchFamily="2" charset="-122"/>
                <a:ea typeface="黑体" panose="02010609060101010101" pitchFamily="2" charset="-122"/>
              </a:rPr>
              <a:t>2</a:t>
            </a:r>
            <a:endParaRPr lang="zh-CN" altLang="en-US" sz="3200" dirty="0">
              <a:latin typeface="黑体" panose="02010609060101010101" pitchFamily="2" charset="-122"/>
              <a:ea typeface="黑体" panose="02010609060101010101" pitchFamily="2" charset="-122"/>
            </a:endParaRPr>
          </a:p>
        </p:txBody>
      </p:sp>
      <p:sp>
        <p:nvSpPr>
          <p:cNvPr id="5130" name="矩形 65"/>
          <p:cNvSpPr>
            <a:spLocks noChangeArrowheads="1"/>
          </p:cNvSpPr>
          <p:nvPr/>
        </p:nvSpPr>
        <p:spPr bwMode="auto">
          <a:xfrm>
            <a:off x="1306324" y="5220489"/>
            <a:ext cx="3914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3200" dirty="0">
                <a:latin typeface="黑体" panose="02010609060101010101" pitchFamily="2" charset="-122"/>
                <a:ea typeface="黑体" panose="02010609060101010101" pitchFamily="2" charset="-122"/>
              </a:rPr>
              <a:t>4</a:t>
            </a:r>
            <a:endParaRPr lang="zh-CN" altLang="en-US" sz="3200" dirty="0">
              <a:latin typeface="黑体" panose="02010609060101010101" pitchFamily="2" charset="-122"/>
              <a:ea typeface="黑体" panose="02010609060101010101" pitchFamily="2" charset="-122"/>
            </a:endParaRPr>
          </a:p>
        </p:txBody>
      </p:sp>
      <p:sp>
        <p:nvSpPr>
          <p:cNvPr id="75" name="标题 1"/>
          <p:cNvSpPr>
            <a:spLocks noGrp="1"/>
          </p:cNvSpPr>
          <p:nvPr>
            <p:ph type="title"/>
          </p:nvPr>
        </p:nvSpPr>
        <p:spPr/>
        <p:txBody>
          <a:bodyPr/>
          <a:lstStyle/>
          <a:p>
            <a:r>
              <a:rPr lang="en-US" altLang="zh-CN" sz="4000" dirty="0" smtClean="0">
                <a:solidFill>
                  <a:schemeClr val="tx1"/>
                </a:solidFill>
                <a:latin typeface="Times New Roman" panose="02020603050405020304" pitchFamily="18" charset="0"/>
                <a:cs typeface="Times New Roman" panose="02020603050405020304" pitchFamily="18" charset="0"/>
              </a:rPr>
              <a:t>Outline</a:t>
            </a:r>
            <a:endParaRPr lang="zh-CN" altLang="en-US" sz="4000" dirty="0">
              <a:solidFill>
                <a:schemeClr val="tx1"/>
              </a:solidFill>
              <a:latin typeface="Times New Roman" panose="02020603050405020304" pitchFamily="18" charset="0"/>
              <a:cs typeface="Times New Roman" panose="02020603050405020304" pitchFamily="18" charset="0"/>
            </a:endParaRPr>
          </a:p>
        </p:txBody>
      </p:sp>
      <p:sp>
        <p:nvSpPr>
          <p:cNvPr id="5137" name="灯片编号占位符 3"/>
          <p:cNvSpPr>
            <a:spLocks noGrp="1"/>
          </p:cNvSpPr>
          <p:nvPr>
            <p:ph type="sldNum" sz="quarter" idx="12"/>
          </p:nvPr>
        </p:nvSpPr>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DA2C7D28-A1D3-45CB-A6D8-7195BC189FC8}" type="slidenum">
              <a:rPr lang="zh-CN" altLang="en-US" smtClean="0"/>
              <a:pPr/>
              <a:t>3</a:t>
            </a:fld>
            <a:endParaRPr lang="en-US" altLang="zh-CN" dirty="0"/>
          </a:p>
        </p:txBody>
      </p:sp>
      <p:grpSp>
        <p:nvGrpSpPr>
          <p:cNvPr id="23" name="组合 63"/>
          <p:cNvGrpSpPr/>
          <p:nvPr/>
        </p:nvGrpSpPr>
        <p:grpSpPr bwMode="auto">
          <a:xfrm>
            <a:off x="1448945" y="1505851"/>
            <a:ext cx="7083495" cy="632072"/>
            <a:chOff x="1752601" y="2187341"/>
            <a:chExt cx="7604652" cy="631663"/>
          </a:xfrm>
        </p:grpSpPr>
        <p:sp>
          <p:nvSpPr>
            <p:cNvPr id="64"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ln>
            <a:effectLst>
              <a:outerShdw dist="135003" dir="2928844" algn="ctr" rotWithShape="0">
                <a:srgbClr val="000000">
                  <a:alpha val="50000"/>
                </a:srgbClr>
              </a:outerShdw>
            </a:effectLst>
          </p:spPr>
          <p:txBody>
            <a:bodyPr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5149" name="Text Box 9"/>
            <p:cNvSpPr txBox="1">
              <a:spLocks noChangeArrowheads="1"/>
            </p:cNvSpPr>
            <p:nvPr/>
          </p:nvSpPr>
          <p:spPr bwMode="gray">
            <a:xfrm>
              <a:off x="3656540" y="2187341"/>
              <a:ext cx="5700713" cy="57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dirty="0">
                  <a:solidFill>
                    <a:srgbClr val="000000"/>
                  </a:solidFill>
                  <a:ea typeface="黑体" panose="02010609060101010101" pitchFamily="2" charset="-122"/>
                  <a:cs typeface="Times New Roman" panose="02020603050405020304" pitchFamily="18" charset="0"/>
                </a:rPr>
                <a:t> </a:t>
              </a:r>
              <a:r>
                <a:rPr lang="en-US" altLang="zh-CN" sz="3200" dirty="0" smtClean="0">
                  <a:solidFill>
                    <a:srgbClr val="FF0000"/>
                  </a:solidFill>
                  <a:ea typeface="黑体" panose="02010609060101010101" pitchFamily="2" charset="-122"/>
                  <a:cs typeface="Times New Roman" panose="02020603050405020304" pitchFamily="18" charset="0"/>
                </a:rPr>
                <a:t>Introduction</a:t>
              </a:r>
              <a:r>
                <a:rPr lang="en-US" altLang="zh-CN" sz="3200" dirty="0" smtClean="0">
                  <a:solidFill>
                    <a:srgbClr val="000000"/>
                  </a:solidFill>
                  <a:ea typeface="黑体" panose="02010609060101010101" pitchFamily="2" charset="-122"/>
                  <a:cs typeface="Times New Roman" panose="02020603050405020304" pitchFamily="18" charset="0"/>
                </a:rPr>
                <a:t> </a:t>
              </a:r>
              <a:r>
                <a:rPr lang="en-US" altLang="zh-CN" sz="3200" dirty="0">
                  <a:solidFill>
                    <a:srgbClr val="000000"/>
                  </a:solidFill>
                  <a:latin typeface="黑体" panose="02010609060101010101" pitchFamily="2" charset="-122"/>
                  <a:ea typeface="黑体" panose="02010609060101010101" pitchFamily="2" charset="-122"/>
                </a:rPr>
                <a:t>	</a:t>
              </a:r>
              <a:endParaRPr lang="zh-CN" altLang="en-US" sz="3200" dirty="0">
                <a:solidFill>
                  <a:srgbClr val="000000"/>
                </a:solidFill>
                <a:latin typeface="黑体" panose="02010609060101010101" pitchFamily="2" charset="-122"/>
                <a:ea typeface="黑体" panose="02010609060101010101" pitchFamily="2" charset="-122"/>
              </a:endParaRPr>
            </a:p>
          </p:txBody>
        </p:sp>
      </p:grpSp>
      <p:grpSp>
        <p:nvGrpSpPr>
          <p:cNvPr id="24" name="Group 65"/>
          <p:cNvGrpSpPr/>
          <p:nvPr/>
        </p:nvGrpSpPr>
        <p:grpSpPr bwMode="auto">
          <a:xfrm>
            <a:off x="1121800" y="1450991"/>
            <a:ext cx="842963" cy="881063"/>
            <a:chOff x="2800" y="1645"/>
            <a:chExt cx="836" cy="875"/>
          </a:xfrm>
        </p:grpSpPr>
        <p:sp>
          <p:nvSpPr>
            <p:cNvPr id="90" name="Oval 66"/>
            <p:cNvSpPr>
              <a:spLocks noChangeArrowheads="1"/>
            </p:cNvSpPr>
            <p:nvPr/>
          </p:nvSpPr>
          <p:spPr bwMode="gray">
            <a:xfrm>
              <a:off x="2800" y="1645"/>
              <a:ext cx="183" cy="776"/>
            </a:xfrm>
            <a:prstGeom prst="ellipse">
              <a:avLst/>
            </a:prstGeom>
            <a:gradFill rotWithShape="1">
              <a:gsLst>
                <a:gs pos="0">
                  <a:srgbClr val="FFFFFF"/>
                </a:gs>
                <a:gs pos="50000">
                  <a:srgbClr val="83A6A7"/>
                </a:gs>
                <a:gs pos="100000">
                  <a:srgbClr val="FFFFFF"/>
                </a:gs>
              </a:gsLst>
              <a:lin ang="2700000" scaled="1"/>
            </a:gradFill>
            <a:ln w="38100" algn="ctr">
              <a:noFill/>
              <a:round/>
            </a:ln>
          </p:spPr>
          <p:txBody>
            <a:bodyPr wrap="none" anchor="ctr">
              <a:spAutoFit/>
            </a:bodyP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91" name="Oval 67"/>
            <p:cNvSpPr>
              <a:spLocks noChangeArrowheads="1"/>
            </p:cNvSpPr>
            <p:nvPr/>
          </p:nvSpPr>
          <p:spPr bwMode="gray">
            <a:xfrm>
              <a:off x="2800" y="1645"/>
              <a:ext cx="183" cy="776"/>
            </a:xfrm>
            <a:prstGeom prst="ellipse">
              <a:avLst/>
            </a:prstGeom>
            <a:gradFill rotWithShape="1">
              <a:gsLst>
                <a:gs pos="0">
                  <a:srgbClr val="83A6A7">
                    <a:alpha val="32001"/>
                  </a:srgbClr>
                </a:gs>
                <a:gs pos="100000">
                  <a:srgbClr val="000000">
                    <a:alpha val="89998"/>
                  </a:srgbClr>
                </a:gs>
              </a:gsLst>
              <a:lin ang="2700000" scaled="1"/>
            </a:gradFill>
            <a:ln w="38100" algn="ctr">
              <a:noFill/>
              <a:round/>
            </a:ln>
          </p:spPr>
          <p:txBody>
            <a:bodyPr wrap="none" anchor="ctr">
              <a:spAutoFit/>
            </a:bodyP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92" name="Oval 68"/>
            <p:cNvSpPr>
              <a:spLocks noChangeArrowheads="1"/>
            </p:cNvSpPr>
            <p:nvPr/>
          </p:nvSpPr>
          <p:spPr bwMode="gray">
            <a:xfrm>
              <a:off x="2847" y="1703"/>
              <a:ext cx="789" cy="776"/>
            </a:xfrm>
            <a:prstGeom prst="ellipse">
              <a:avLst/>
            </a:prstGeom>
            <a:gradFill rotWithShape="1">
              <a:gsLst>
                <a:gs pos="0">
                  <a:srgbClr val="475A5A"/>
                </a:gs>
                <a:gs pos="50000">
                  <a:srgbClr val="83A6A7"/>
                </a:gs>
                <a:gs pos="100000">
                  <a:srgbClr val="475A5A"/>
                </a:gs>
              </a:gsLst>
              <a:lin ang="18900000" scaled="1"/>
            </a:gradFill>
            <a:ln w="38100" algn="ctr">
              <a:noFill/>
              <a:round/>
            </a:ln>
          </p:spPr>
          <p:txBody>
            <a:bodyPr anchor="ctr">
              <a:spAutoFit/>
            </a:bodyP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93" name="Oval 69"/>
            <p:cNvSpPr>
              <a:spLocks noChangeArrowheads="1"/>
            </p:cNvSpPr>
            <p:nvPr/>
          </p:nvSpPr>
          <p:spPr bwMode="gray">
            <a:xfrm>
              <a:off x="2847" y="1706"/>
              <a:ext cx="789" cy="776"/>
            </a:xfrm>
            <a:prstGeom prst="ellipse">
              <a:avLst/>
            </a:prstGeom>
            <a:gradFill rotWithShape="1">
              <a:gsLst>
                <a:gs pos="0">
                  <a:srgbClr val="53696A"/>
                </a:gs>
                <a:gs pos="100000">
                  <a:srgbClr val="83A6A7">
                    <a:alpha val="0"/>
                  </a:srgbClr>
                </a:gs>
              </a:gsLst>
              <a:lin ang="2700000" scaled="1"/>
            </a:gradFill>
            <a:ln w="38100" algn="ctr">
              <a:noFill/>
              <a:round/>
            </a:ln>
          </p:spPr>
          <p:txBody>
            <a:bodyPr anchor="ctr">
              <a:spAutoFit/>
            </a:bodyP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94" name="Oval 70"/>
            <p:cNvSpPr>
              <a:spLocks noChangeArrowheads="1"/>
            </p:cNvSpPr>
            <p:nvPr/>
          </p:nvSpPr>
          <p:spPr bwMode="gray">
            <a:xfrm>
              <a:off x="2888" y="1744"/>
              <a:ext cx="708" cy="776"/>
            </a:xfrm>
            <a:prstGeom prst="ellipse">
              <a:avLst/>
            </a:prstGeom>
            <a:solidFill>
              <a:srgbClr val="000000"/>
            </a:solidFill>
            <a:ln w="38100" algn="ctr">
              <a:noFill/>
              <a:round/>
            </a:ln>
          </p:spPr>
          <p:txBody>
            <a:bodyPr anchor="ctr">
              <a:spAutoFit/>
            </a:bodyP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grpSp>
          <p:nvGrpSpPr>
            <p:cNvPr id="25" name="Group 71"/>
            <p:cNvGrpSpPr/>
            <p:nvPr/>
          </p:nvGrpSpPr>
          <p:grpSpPr bwMode="auto">
            <a:xfrm>
              <a:off x="2899" y="1735"/>
              <a:ext cx="687" cy="688"/>
              <a:chOff x="4166" y="1706"/>
              <a:chExt cx="1252" cy="1252"/>
            </a:xfrm>
          </p:grpSpPr>
          <p:sp>
            <p:nvSpPr>
              <p:cNvPr id="96" name="Oval 72"/>
              <p:cNvSpPr>
                <a:spLocks noChangeArrowheads="1"/>
              </p:cNvSpPr>
              <p:nvPr/>
            </p:nvSpPr>
            <p:spPr bwMode="gray">
              <a:xfrm>
                <a:off x="4166" y="1706"/>
                <a:ext cx="1251" cy="1251"/>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97" name="Oval 73"/>
              <p:cNvSpPr>
                <a:spLocks noChangeArrowheads="1"/>
              </p:cNvSpPr>
              <p:nvPr/>
            </p:nvSpPr>
            <p:spPr bwMode="gray">
              <a:xfrm>
                <a:off x="4184" y="1711"/>
                <a:ext cx="1219" cy="1214"/>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98" name="Oval 74"/>
              <p:cNvSpPr>
                <a:spLocks noChangeArrowheads="1"/>
              </p:cNvSpPr>
              <p:nvPr/>
            </p:nvSpPr>
            <p:spPr bwMode="gray">
              <a:xfrm>
                <a:off x="4195" y="1726"/>
                <a:ext cx="1162" cy="1142"/>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99" name="Oval 75"/>
              <p:cNvSpPr>
                <a:spLocks noChangeArrowheads="1"/>
              </p:cNvSpPr>
              <p:nvPr/>
            </p:nvSpPr>
            <p:spPr bwMode="gray">
              <a:xfrm>
                <a:off x="4264" y="1757"/>
                <a:ext cx="1033" cy="927"/>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grpSp>
      </p:grpSp>
      <p:sp>
        <p:nvSpPr>
          <p:cNvPr id="5135" name="矩形 62"/>
          <p:cNvSpPr>
            <a:spLocks noChangeArrowheads="1"/>
          </p:cNvSpPr>
          <p:nvPr/>
        </p:nvSpPr>
        <p:spPr bwMode="auto">
          <a:xfrm>
            <a:off x="1342693" y="1610714"/>
            <a:ext cx="3914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3200" dirty="0">
                <a:solidFill>
                  <a:srgbClr val="000000"/>
                </a:solidFill>
                <a:latin typeface="黑体" panose="02010609060101010101" pitchFamily="2" charset="-122"/>
                <a:ea typeface="黑体" panose="02010609060101010101" pitchFamily="2" charset="-122"/>
              </a:rPr>
              <a:t>1</a:t>
            </a:r>
            <a:endParaRPr lang="zh-CN" altLang="en-US" sz="3200" dirty="0">
              <a:latin typeface="黑体" panose="02010609060101010101" pitchFamily="2" charset="-122"/>
              <a:ea typeface="黑体" panose="02010609060101010101" pitchFamily="2" charset="-122"/>
            </a:endParaRP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643" y="3847257"/>
            <a:ext cx="841375" cy="877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 name="矩形 62"/>
          <p:cNvSpPr>
            <a:spLocks noChangeArrowheads="1"/>
          </p:cNvSpPr>
          <p:nvPr/>
        </p:nvSpPr>
        <p:spPr bwMode="auto">
          <a:xfrm>
            <a:off x="1328716" y="3996353"/>
            <a:ext cx="3914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3200" dirty="0">
                <a:solidFill>
                  <a:srgbClr val="000000"/>
                </a:solidFill>
                <a:latin typeface="黑体" panose="02010609060101010101" pitchFamily="2" charset="-122"/>
                <a:ea typeface="黑体" panose="02010609060101010101" pitchFamily="2" charset="-122"/>
              </a:rPr>
              <a:t>3</a:t>
            </a:r>
            <a:endParaRPr lang="zh-CN" altLang="en-US" sz="3200" dirty="0">
              <a:latin typeface="黑体" panose="02010609060101010101" pitchFamily="2" charset="-122"/>
              <a:ea typeface="黑体" panose="02010609060101010101" pitchFamily="2" charset="-122"/>
            </a:endParaRPr>
          </a:p>
        </p:txBody>
      </p:sp>
      <p:pic>
        <p:nvPicPr>
          <p:cNvPr id="73"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2298" y="5220295"/>
            <a:ext cx="1335267" cy="1692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0253688"/>
      </p:ext>
    </p:extLst>
  </p:cSld>
  <p:clrMapOvr>
    <a:masterClrMapping/>
  </p:clrMapOvr>
  <p:transition advTm="2704"/>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OLTP, OLAP</a:t>
            </a:r>
            <a:endParaRPr lang="zh-CN" altLang="en-US" dirty="0"/>
          </a:p>
        </p:txBody>
      </p:sp>
      <p:sp>
        <p:nvSpPr>
          <p:cNvPr id="3" name="内容占位符 2"/>
          <p:cNvSpPr>
            <a:spLocks noGrp="1"/>
          </p:cNvSpPr>
          <p:nvPr>
            <p:ph idx="1"/>
          </p:nvPr>
        </p:nvSpPr>
        <p:spPr/>
        <p:txBody>
          <a:bodyPr/>
          <a:lstStyle/>
          <a:p>
            <a:r>
              <a:rPr lang="en-US" altLang="zh-CN" dirty="0" smtClean="0"/>
              <a:t>Online Transaction Processing</a:t>
            </a:r>
          </a:p>
          <a:p>
            <a:endParaRPr lang="en-US" altLang="zh-CN" dirty="0"/>
          </a:p>
          <a:p>
            <a:r>
              <a:rPr lang="en-US" altLang="zh-CN" dirty="0" smtClean="0"/>
              <a:t>Online Analysis Processing</a:t>
            </a:r>
          </a:p>
          <a:p>
            <a:endParaRPr lang="en-US" altLang="zh-CN" dirty="0"/>
          </a:p>
          <a:p>
            <a:r>
              <a:rPr lang="en-US" altLang="zh-CN" dirty="0" smtClean="0"/>
              <a:t>ETL</a:t>
            </a:r>
          </a:p>
          <a:p>
            <a:pPr lvl="1"/>
            <a:r>
              <a:rPr lang="en-US" altLang="zh-CN" dirty="0" smtClean="0"/>
              <a:t>Extract, transform, load</a:t>
            </a:r>
          </a:p>
          <a:p>
            <a:endParaRPr lang="en-US" altLang="zh-CN" dirty="0"/>
          </a:p>
          <a:p>
            <a:r>
              <a:rPr lang="en-US" altLang="zh-CN" dirty="0" smtClean="0"/>
              <a:t>Disadvantages</a:t>
            </a:r>
          </a:p>
          <a:p>
            <a:pPr lvl="1"/>
            <a:r>
              <a:rPr lang="en-US" altLang="zh-CN" dirty="0" smtClean="0"/>
              <a:t>Need to deploy 2 systems</a:t>
            </a:r>
          </a:p>
          <a:p>
            <a:pPr lvl="1"/>
            <a:r>
              <a:rPr lang="en-US" altLang="zh-CN" dirty="0" smtClean="0"/>
              <a:t>Development is complicate</a:t>
            </a:r>
          </a:p>
          <a:p>
            <a:pPr lvl="1"/>
            <a:r>
              <a:rPr lang="en-US" altLang="zh-CN" dirty="0" smtClean="0"/>
              <a:t>AP side data is out of date</a:t>
            </a:r>
          </a:p>
        </p:txBody>
      </p:sp>
      <p:sp>
        <p:nvSpPr>
          <p:cNvPr id="4" name="灯片编号占位符 3"/>
          <p:cNvSpPr>
            <a:spLocks noGrp="1"/>
          </p:cNvSpPr>
          <p:nvPr>
            <p:ph type="sldNum" sz="quarter" idx="12"/>
          </p:nvPr>
        </p:nvSpPr>
        <p:spPr/>
        <p:txBody>
          <a:bodyPr/>
          <a:lstStyle/>
          <a:p>
            <a:pPr>
              <a:defRPr/>
            </a:pPr>
            <a:fld id="{262E079A-18BC-42B2-A6C0-61BFA2EC9C47}" type="slidenum">
              <a:rPr lang="zh-CN" altLang="en-US" smtClean="0"/>
              <a:t>4</a:t>
            </a:fld>
            <a:endParaRPr lang="en-US" altLang="zh-CN"/>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8148" y="1932739"/>
            <a:ext cx="3851920" cy="3940810"/>
          </a:xfrm>
          <a:prstGeom prst="rect">
            <a:avLst/>
          </a:prstGeom>
        </p:spPr>
      </p:pic>
      <p:sp>
        <p:nvSpPr>
          <p:cNvPr id="6" name="文本框 5"/>
          <p:cNvSpPr txBox="1"/>
          <p:nvPr/>
        </p:nvSpPr>
        <p:spPr>
          <a:xfrm>
            <a:off x="6300192" y="6021186"/>
            <a:ext cx="1447832" cy="338554"/>
          </a:xfrm>
          <a:prstGeom prst="rect">
            <a:avLst/>
          </a:prstGeom>
          <a:noFill/>
        </p:spPr>
        <p:txBody>
          <a:bodyPr wrap="none" rtlCol="0">
            <a:spAutoFit/>
          </a:bodyPr>
          <a:lstStyle/>
          <a:p>
            <a:r>
              <a:rPr lang="en-US" altLang="zh-CN" sz="1600" b="0" dirty="0" smtClean="0"/>
              <a:t>Source: </a:t>
            </a:r>
            <a:r>
              <a:rPr lang="en-US" altLang="zh-CN" sz="1600" b="0" dirty="0" err="1" smtClean="0"/>
              <a:t>gartner</a:t>
            </a:r>
            <a:endParaRPr lang="zh-CN" altLang="en-US" sz="1600" b="0" dirty="0"/>
          </a:p>
        </p:txBody>
      </p:sp>
    </p:spTree>
    <p:extLst>
      <p:ext uri="{BB962C8B-B14F-4D97-AF65-F5344CB8AC3E}">
        <p14:creationId xmlns:p14="http://schemas.microsoft.com/office/powerpoint/2010/main" val="2267600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fade">
                                      <p:cBhvr>
                                        <p:cTn id="31" dur="500"/>
                                        <p:tgtEl>
                                          <p:spTgt spid="3">
                                            <p:txEl>
                                              <p:pRg st="9" end="9"/>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fade">
                                      <p:cBhvr>
                                        <p:cTn id="3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HTAP</a:t>
            </a:r>
            <a:endParaRPr lang="zh-CN" altLang="en-US" dirty="0"/>
          </a:p>
        </p:txBody>
      </p:sp>
      <p:sp>
        <p:nvSpPr>
          <p:cNvPr id="3" name="内容占位符 2"/>
          <p:cNvSpPr>
            <a:spLocks noGrp="1"/>
          </p:cNvSpPr>
          <p:nvPr>
            <p:ph idx="1"/>
          </p:nvPr>
        </p:nvSpPr>
        <p:spPr/>
        <p:txBody>
          <a:bodyPr/>
          <a:lstStyle/>
          <a:p>
            <a:r>
              <a:rPr lang="en-US" altLang="zh-CN" dirty="0"/>
              <a:t>What if we build </a:t>
            </a:r>
            <a:r>
              <a:rPr lang="en-US" altLang="zh-CN" dirty="0" smtClean="0"/>
              <a:t>one </a:t>
            </a:r>
            <a:r>
              <a:rPr lang="en-US" altLang="zh-CN" dirty="0"/>
              <a:t>system</a:t>
            </a:r>
          </a:p>
          <a:p>
            <a:pPr lvl="1"/>
            <a:r>
              <a:rPr lang="en-US" altLang="zh-CN" dirty="0"/>
              <a:t>Processing TP and AP at the same </a:t>
            </a:r>
            <a:r>
              <a:rPr lang="en-US" altLang="zh-CN" dirty="0" smtClean="0"/>
              <a:t>time</a:t>
            </a:r>
          </a:p>
          <a:p>
            <a:pPr lvl="1"/>
            <a:endParaRPr lang="en-US" altLang="zh-CN" dirty="0"/>
          </a:p>
          <a:p>
            <a:r>
              <a:rPr lang="en-US" altLang="zh-CN" dirty="0" smtClean="0"/>
              <a:t>Advantages</a:t>
            </a:r>
          </a:p>
          <a:p>
            <a:pPr lvl="1"/>
            <a:r>
              <a:rPr lang="en-US" altLang="zh-CN" dirty="0" smtClean="0"/>
              <a:t>Uniform interface, friendly to programmers</a:t>
            </a:r>
          </a:p>
          <a:p>
            <a:pPr lvl="1"/>
            <a:r>
              <a:rPr lang="en-US" altLang="zh-CN" dirty="0" smtClean="0"/>
              <a:t>Real-Time analytic</a:t>
            </a:r>
            <a:endParaRPr lang="en-US" altLang="zh-CN" dirty="0"/>
          </a:p>
          <a:p>
            <a:pPr lvl="1"/>
            <a:r>
              <a:rPr lang="en-US" altLang="zh-CN" dirty="0"/>
              <a:t>Less data duplication</a:t>
            </a:r>
          </a:p>
          <a:p>
            <a:pPr lvl="1"/>
            <a:endParaRPr lang="zh-CN" altLang="en-US" dirty="0" smtClean="0"/>
          </a:p>
          <a:p>
            <a:endParaRPr lang="zh-CN" altLang="en-US" dirty="0"/>
          </a:p>
        </p:txBody>
      </p:sp>
      <p:sp>
        <p:nvSpPr>
          <p:cNvPr id="4" name="灯片编号占位符 3"/>
          <p:cNvSpPr>
            <a:spLocks noGrp="1"/>
          </p:cNvSpPr>
          <p:nvPr>
            <p:ph type="sldNum" sz="quarter" idx="12"/>
          </p:nvPr>
        </p:nvSpPr>
        <p:spPr/>
        <p:txBody>
          <a:bodyPr/>
          <a:lstStyle/>
          <a:p>
            <a:pPr>
              <a:defRPr/>
            </a:pPr>
            <a:fld id="{262E079A-18BC-42B2-A6C0-61BFA2EC9C47}" type="slidenum">
              <a:rPr lang="zh-CN" altLang="en-US" smtClean="0"/>
              <a:t>5</a:t>
            </a:fld>
            <a:endParaRPr lang="en-US" altLang="zh-CN"/>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8739" y="3506629"/>
            <a:ext cx="3884119" cy="3147610"/>
          </a:xfrm>
          <a:prstGeom prst="rect">
            <a:avLst/>
          </a:prstGeom>
        </p:spPr>
      </p:pic>
      <p:sp>
        <p:nvSpPr>
          <p:cNvPr id="6" name="文本框 5"/>
          <p:cNvSpPr txBox="1"/>
          <p:nvPr/>
        </p:nvSpPr>
        <p:spPr>
          <a:xfrm>
            <a:off x="6292520" y="6474822"/>
            <a:ext cx="1447832" cy="338554"/>
          </a:xfrm>
          <a:prstGeom prst="rect">
            <a:avLst/>
          </a:prstGeom>
          <a:noFill/>
        </p:spPr>
        <p:txBody>
          <a:bodyPr wrap="none" rtlCol="0">
            <a:spAutoFit/>
          </a:bodyPr>
          <a:lstStyle/>
          <a:p>
            <a:r>
              <a:rPr lang="en-US" altLang="zh-CN" sz="1600" b="0" dirty="0" smtClean="0"/>
              <a:t>Source: </a:t>
            </a:r>
            <a:r>
              <a:rPr lang="en-US" altLang="zh-CN" sz="1600" b="0" dirty="0" err="1" smtClean="0"/>
              <a:t>gartner</a:t>
            </a:r>
            <a:endParaRPr lang="zh-CN" altLang="en-US" sz="1600" b="0" dirty="0"/>
          </a:p>
        </p:txBody>
      </p:sp>
    </p:spTree>
    <p:extLst>
      <p:ext uri="{BB962C8B-B14F-4D97-AF65-F5344CB8AC3E}">
        <p14:creationId xmlns:p14="http://schemas.microsoft.com/office/powerpoint/2010/main" val="3024619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Goals</a:t>
            </a:r>
            <a:endParaRPr lang="zh-CN" altLang="en-US" dirty="0"/>
          </a:p>
        </p:txBody>
      </p:sp>
      <p:sp>
        <p:nvSpPr>
          <p:cNvPr id="3" name="内容占位符 2"/>
          <p:cNvSpPr>
            <a:spLocks noGrp="1"/>
          </p:cNvSpPr>
          <p:nvPr>
            <p:ph idx="1"/>
          </p:nvPr>
        </p:nvSpPr>
        <p:spPr/>
        <p:txBody>
          <a:bodyPr/>
          <a:lstStyle/>
          <a:p>
            <a:pPr marL="514350" indent="-514350">
              <a:buFont typeface="+mj-lt"/>
              <a:buAutoNum type="arabicPeriod"/>
            </a:pPr>
            <a:r>
              <a:rPr lang="en-US" altLang="zh-CN" dirty="0"/>
              <a:t>High Performance </a:t>
            </a:r>
            <a:r>
              <a:rPr lang="en-US" altLang="zh-CN" dirty="0" smtClean="0"/>
              <a:t>OLTP/OLAP</a:t>
            </a:r>
          </a:p>
          <a:p>
            <a:pPr marL="514350" indent="-514350">
              <a:buFont typeface="+mj-lt"/>
              <a:buAutoNum type="arabicPeriod"/>
            </a:pPr>
            <a:endParaRPr lang="en-US" altLang="zh-CN" dirty="0"/>
          </a:p>
          <a:p>
            <a:pPr marL="514350" indent="-514350">
              <a:buFont typeface="+mj-lt"/>
              <a:buAutoNum type="arabicPeriod"/>
            </a:pPr>
            <a:r>
              <a:rPr lang="en-US" altLang="zh-CN" dirty="0" smtClean="0">
                <a:solidFill>
                  <a:srgbClr val="FF0000"/>
                </a:solidFill>
              </a:rPr>
              <a:t>Wait-Free Latency</a:t>
            </a:r>
          </a:p>
          <a:p>
            <a:pPr marL="914400" lvl="1" indent="-457200">
              <a:buFont typeface="+mj-lt"/>
              <a:buAutoNum type="arabicPeriod"/>
            </a:pPr>
            <a:r>
              <a:rPr lang="en-US" altLang="zh-CN" dirty="0" smtClean="0"/>
              <a:t>TP is wait-free</a:t>
            </a:r>
          </a:p>
          <a:p>
            <a:pPr marL="914400" lvl="1" indent="-457200">
              <a:buFont typeface="+mj-lt"/>
              <a:buAutoNum type="arabicPeriod"/>
            </a:pPr>
            <a:r>
              <a:rPr lang="en-US" altLang="zh-CN" dirty="0" smtClean="0"/>
              <a:t>AP is wait-free</a:t>
            </a:r>
          </a:p>
          <a:p>
            <a:pPr marL="514350" indent="-514350">
              <a:buFont typeface="+mj-lt"/>
              <a:buAutoNum type="arabicPeriod"/>
            </a:pPr>
            <a:endParaRPr lang="en-US" altLang="zh-CN" dirty="0"/>
          </a:p>
          <a:p>
            <a:pPr marL="514350" indent="-514350">
              <a:buFont typeface="+mj-lt"/>
              <a:buAutoNum type="arabicPeriod"/>
            </a:pPr>
            <a:r>
              <a:rPr lang="en-US" altLang="zh-CN" dirty="0" smtClean="0">
                <a:solidFill>
                  <a:srgbClr val="FF0000"/>
                </a:solidFill>
              </a:rPr>
              <a:t>Freshness of data</a:t>
            </a:r>
          </a:p>
          <a:p>
            <a:pPr marL="914400" lvl="1" indent="-457200">
              <a:buFont typeface="+mj-lt"/>
              <a:buAutoNum type="arabicPeriod"/>
            </a:pPr>
            <a:r>
              <a:rPr lang="en-US" altLang="zh-CN" dirty="0" smtClean="0">
                <a:solidFill>
                  <a:srgbClr val="FF0000"/>
                </a:solidFill>
              </a:rPr>
              <a:t>The AP data should keep up-to-date.</a:t>
            </a:r>
          </a:p>
          <a:p>
            <a:pPr marL="914400" lvl="1" indent="-457200">
              <a:buFont typeface="+mj-lt"/>
              <a:buAutoNum type="arabicPeriod"/>
            </a:pPr>
            <a:r>
              <a:rPr lang="en-US" altLang="zh-CN" dirty="0" smtClean="0">
                <a:solidFill>
                  <a:srgbClr val="FF0000"/>
                </a:solidFill>
              </a:rPr>
              <a:t>Data should be transformed frequently</a:t>
            </a:r>
          </a:p>
          <a:p>
            <a:endParaRPr lang="en-US" altLang="zh-CN" dirty="0" smtClean="0"/>
          </a:p>
        </p:txBody>
      </p:sp>
      <p:sp>
        <p:nvSpPr>
          <p:cNvPr id="4" name="灯片编号占位符 3"/>
          <p:cNvSpPr>
            <a:spLocks noGrp="1"/>
          </p:cNvSpPr>
          <p:nvPr>
            <p:ph type="sldNum" sz="quarter" idx="12"/>
          </p:nvPr>
        </p:nvSpPr>
        <p:spPr/>
        <p:txBody>
          <a:bodyPr/>
          <a:lstStyle/>
          <a:p>
            <a:pPr>
              <a:defRPr/>
            </a:pPr>
            <a:fld id="{262E079A-18BC-42B2-A6C0-61BFA2EC9C47}" type="slidenum">
              <a:rPr lang="zh-CN" altLang="en-US" smtClean="0"/>
              <a:t>6</a:t>
            </a:fld>
            <a:endParaRPr lang="en-US" altLang="zh-CN"/>
          </a:p>
        </p:txBody>
      </p:sp>
    </p:spTree>
    <p:extLst>
      <p:ext uri="{BB962C8B-B14F-4D97-AF65-F5344CB8AC3E}">
        <p14:creationId xmlns:p14="http://schemas.microsoft.com/office/powerpoint/2010/main" val="900400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Analogy</a:t>
            </a:r>
            <a:endParaRPr lang="zh-CN" altLang="en-US" dirty="0"/>
          </a:p>
        </p:txBody>
      </p:sp>
      <p:sp>
        <p:nvSpPr>
          <p:cNvPr id="4" name="灯片编号占位符 3"/>
          <p:cNvSpPr>
            <a:spLocks noGrp="1"/>
          </p:cNvSpPr>
          <p:nvPr>
            <p:ph type="sldNum" sz="quarter" idx="12"/>
          </p:nvPr>
        </p:nvSpPr>
        <p:spPr/>
        <p:txBody>
          <a:bodyPr/>
          <a:lstStyle/>
          <a:p>
            <a:pPr>
              <a:defRPr/>
            </a:pPr>
            <a:fld id="{262E079A-18BC-42B2-A6C0-61BFA2EC9C47}" type="slidenum">
              <a:rPr lang="zh-CN" altLang="en-US" smtClean="0"/>
              <a:t>7</a:t>
            </a:fld>
            <a:endParaRPr lang="en-US" altLang="zh-CN"/>
          </a:p>
        </p:txBody>
      </p:sp>
      <p:sp>
        <p:nvSpPr>
          <p:cNvPr id="3" name="内容占位符 2"/>
          <p:cNvSpPr>
            <a:spLocks noGrp="1"/>
          </p:cNvSpPr>
          <p:nvPr>
            <p:ph idx="1"/>
          </p:nvPr>
        </p:nvSpPr>
        <p:spPr/>
        <p:txBody>
          <a:bodyPr/>
          <a:lstStyle/>
          <a:p>
            <a:endParaRPr lang="zh-CN" altLang="en-US"/>
          </a:p>
        </p:txBody>
      </p:sp>
      <p:pic>
        <p:nvPicPr>
          <p:cNvPr id="1026" name="Picture 2" descr="https://1gq2m146tf69x3sb12bb8v2c-wpengine.netdna-ssl.com/wp-content/uploads/2015/08/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313" y="1083622"/>
            <a:ext cx="8382000" cy="55880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接箭头连接符 6"/>
          <p:cNvCxnSpPr/>
          <p:nvPr/>
        </p:nvCxnSpPr>
        <p:spPr bwMode="auto">
          <a:xfrm>
            <a:off x="7740352" y="3501008"/>
            <a:ext cx="424730" cy="753228"/>
          </a:xfrm>
          <a:prstGeom prst="straightConnector1">
            <a:avLst/>
          </a:prstGeom>
          <a:solidFill>
            <a:schemeClr val="accent1"/>
          </a:solidFill>
          <a:ln w="9525" cap="flat" cmpd="sng" algn="ctr">
            <a:solidFill>
              <a:schemeClr val="tx1"/>
            </a:solidFill>
            <a:prstDash val="solid"/>
            <a:miter lim="800000"/>
            <a:headEnd type="none" w="med" len="med"/>
            <a:tailEnd type="triangle"/>
          </a:ln>
        </p:spPr>
      </p:cxnSp>
      <p:sp>
        <p:nvSpPr>
          <p:cNvPr id="10" name="文本框 9"/>
          <p:cNvSpPr txBox="1"/>
          <p:nvPr/>
        </p:nvSpPr>
        <p:spPr>
          <a:xfrm>
            <a:off x="6917900" y="3018934"/>
            <a:ext cx="1566070" cy="461665"/>
          </a:xfrm>
          <a:prstGeom prst="rect">
            <a:avLst/>
          </a:prstGeom>
          <a:noFill/>
        </p:spPr>
        <p:txBody>
          <a:bodyPr wrap="none" rtlCol="0">
            <a:spAutoFit/>
          </a:bodyPr>
          <a:lstStyle/>
          <a:p>
            <a:r>
              <a:rPr lang="en-US" altLang="zh-CN" dirty="0" smtClean="0"/>
              <a:t>OLTP side</a:t>
            </a:r>
            <a:endParaRPr lang="zh-CN" altLang="en-US" dirty="0"/>
          </a:p>
        </p:txBody>
      </p:sp>
      <p:cxnSp>
        <p:nvCxnSpPr>
          <p:cNvPr id="12" name="直接箭头连接符 11"/>
          <p:cNvCxnSpPr/>
          <p:nvPr/>
        </p:nvCxnSpPr>
        <p:spPr bwMode="auto">
          <a:xfrm flipH="1">
            <a:off x="755576" y="3877622"/>
            <a:ext cx="122860" cy="847455"/>
          </a:xfrm>
          <a:prstGeom prst="straightConnector1">
            <a:avLst/>
          </a:prstGeom>
          <a:solidFill>
            <a:schemeClr val="accent1"/>
          </a:solidFill>
          <a:ln w="9525" cap="flat" cmpd="sng" algn="ctr">
            <a:solidFill>
              <a:schemeClr val="tx1"/>
            </a:solidFill>
            <a:prstDash val="solid"/>
            <a:miter lim="800000"/>
            <a:headEnd type="none" w="med" len="med"/>
            <a:tailEnd type="triangle"/>
          </a:ln>
        </p:spPr>
      </p:cxnSp>
      <p:sp>
        <p:nvSpPr>
          <p:cNvPr id="14" name="文本框 13"/>
          <p:cNvSpPr txBox="1"/>
          <p:nvPr/>
        </p:nvSpPr>
        <p:spPr>
          <a:xfrm>
            <a:off x="133195" y="3312612"/>
            <a:ext cx="1611980" cy="461665"/>
          </a:xfrm>
          <a:prstGeom prst="rect">
            <a:avLst/>
          </a:prstGeom>
          <a:noFill/>
        </p:spPr>
        <p:txBody>
          <a:bodyPr wrap="none" rtlCol="0">
            <a:spAutoFit/>
          </a:bodyPr>
          <a:lstStyle/>
          <a:p>
            <a:r>
              <a:rPr lang="en-US" altLang="zh-CN" dirty="0" smtClean="0"/>
              <a:t>OLAP side</a:t>
            </a:r>
            <a:endParaRPr lang="zh-CN" altLang="en-US" dirty="0"/>
          </a:p>
        </p:txBody>
      </p:sp>
      <p:cxnSp>
        <p:nvCxnSpPr>
          <p:cNvPr id="15" name="直接箭头连接符 14"/>
          <p:cNvCxnSpPr/>
          <p:nvPr/>
        </p:nvCxnSpPr>
        <p:spPr bwMode="auto">
          <a:xfrm flipH="1">
            <a:off x="6821411" y="5313959"/>
            <a:ext cx="192978" cy="605543"/>
          </a:xfrm>
          <a:prstGeom prst="straightConnector1">
            <a:avLst/>
          </a:prstGeom>
          <a:solidFill>
            <a:schemeClr val="accent1"/>
          </a:solidFill>
          <a:ln w="9525" cap="flat" cmpd="sng" algn="ctr">
            <a:solidFill>
              <a:schemeClr val="tx1"/>
            </a:solidFill>
            <a:prstDash val="solid"/>
            <a:miter lim="800000"/>
            <a:headEnd type="none" w="med" len="med"/>
            <a:tailEnd type="triangle"/>
          </a:ln>
        </p:spPr>
      </p:cxnSp>
      <p:sp>
        <p:nvSpPr>
          <p:cNvPr id="17" name="文本框 16"/>
          <p:cNvSpPr txBox="1"/>
          <p:nvPr/>
        </p:nvSpPr>
        <p:spPr>
          <a:xfrm>
            <a:off x="6185245" y="5022867"/>
            <a:ext cx="1767472" cy="461665"/>
          </a:xfrm>
          <a:prstGeom prst="rect">
            <a:avLst/>
          </a:prstGeom>
          <a:noFill/>
        </p:spPr>
        <p:txBody>
          <a:bodyPr wrap="none" rtlCol="0">
            <a:spAutoFit/>
          </a:bodyPr>
          <a:lstStyle/>
          <a:p>
            <a:r>
              <a:rPr lang="en-US" altLang="zh-CN" dirty="0" smtClean="0"/>
              <a:t>ETL “boat”</a:t>
            </a:r>
            <a:endParaRPr lang="zh-CN" altLang="en-US" dirty="0"/>
          </a:p>
        </p:txBody>
      </p:sp>
      <p:cxnSp>
        <p:nvCxnSpPr>
          <p:cNvPr id="19" name="直接箭头连接符 18"/>
          <p:cNvCxnSpPr/>
          <p:nvPr/>
        </p:nvCxnSpPr>
        <p:spPr bwMode="auto">
          <a:xfrm flipH="1">
            <a:off x="3347864" y="3830508"/>
            <a:ext cx="122860" cy="847455"/>
          </a:xfrm>
          <a:prstGeom prst="straightConnector1">
            <a:avLst/>
          </a:prstGeom>
          <a:solidFill>
            <a:schemeClr val="accent1"/>
          </a:solidFill>
          <a:ln w="9525" cap="flat" cmpd="sng" algn="ctr">
            <a:solidFill>
              <a:schemeClr val="tx1"/>
            </a:solidFill>
            <a:prstDash val="solid"/>
            <a:miter lim="800000"/>
            <a:headEnd type="none" w="med" len="med"/>
            <a:tailEnd type="triangle"/>
          </a:ln>
        </p:spPr>
      </p:cxnSp>
      <p:sp>
        <p:nvSpPr>
          <p:cNvPr id="18" name="文本框 17"/>
          <p:cNvSpPr txBox="1"/>
          <p:nvPr/>
        </p:nvSpPr>
        <p:spPr>
          <a:xfrm>
            <a:off x="2257892" y="3312612"/>
            <a:ext cx="4429674" cy="461665"/>
          </a:xfrm>
          <a:prstGeom prst="rect">
            <a:avLst/>
          </a:prstGeom>
          <a:noFill/>
        </p:spPr>
        <p:txBody>
          <a:bodyPr wrap="none" rtlCol="0">
            <a:spAutoFit/>
          </a:bodyPr>
          <a:lstStyle/>
          <a:p>
            <a:r>
              <a:rPr lang="en-US" altLang="zh-CN" dirty="0" smtClean="0"/>
              <a:t>High speed Road, HTAP designs</a:t>
            </a:r>
            <a:endParaRPr lang="zh-CN" altLang="en-US" dirty="0"/>
          </a:p>
        </p:txBody>
      </p:sp>
    </p:spTree>
    <p:extLst>
      <p:ext uri="{BB962C8B-B14F-4D97-AF65-F5344CB8AC3E}">
        <p14:creationId xmlns:p14="http://schemas.microsoft.com/office/powerpoint/2010/main" val="3934261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500" fill="hold"/>
                                        <p:tgtEl>
                                          <p:spTgt spid="17"/>
                                        </p:tgtEl>
                                        <p:attrNameLst>
                                          <p:attrName>ppt_x</p:attrName>
                                        </p:attrNameLst>
                                      </p:cBhvr>
                                      <p:tavLst>
                                        <p:tav tm="0">
                                          <p:val>
                                            <p:strVal val="#ppt_x"/>
                                          </p:val>
                                        </p:tav>
                                        <p:tav tm="100000">
                                          <p:val>
                                            <p:strVal val="#ppt_x"/>
                                          </p:val>
                                        </p:tav>
                                      </p:tavLst>
                                    </p:anim>
                                    <p:anim calcmode="lin" valueType="num">
                                      <p:cBhvr additive="base">
                                        <p:cTn id="3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ppt_x"/>
                                          </p:val>
                                        </p:tav>
                                        <p:tav tm="100000">
                                          <p:val>
                                            <p:strVal val="#ppt_x"/>
                                          </p:val>
                                        </p:tav>
                                      </p:tavLst>
                                    </p:anim>
                                    <p:anim calcmode="lin" valueType="num">
                                      <p:cBhvr additive="base">
                                        <p:cTn id="36" dur="500" fill="hold"/>
                                        <p:tgtEl>
                                          <p:spTgt spid="1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 calcmode="lin" valueType="num">
                                      <p:cBhvr additive="base">
                                        <p:cTn id="39" dur="500" fill="hold"/>
                                        <p:tgtEl>
                                          <p:spTgt spid="18"/>
                                        </p:tgtEl>
                                        <p:attrNameLst>
                                          <p:attrName>ppt_x</p:attrName>
                                        </p:attrNameLst>
                                      </p:cBhvr>
                                      <p:tavLst>
                                        <p:tav tm="0">
                                          <p:val>
                                            <p:strVal val="#ppt_x"/>
                                          </p:val>
                                        </p:tav>
                                        <p:tav tm="100000">
                                          <p:val>
                                            <p:strVal val="#ppt_x"/>
                                          </p:val>
                                        </p:tav>
                                      </p:tavLst>
                                    </p:anim>
                                    <p:anim calcmode="lin" valueType="num">
                                      <p:cBhvr additive="base">
                                        <p:cTn id="4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p:bldP spid="17"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 name="组合 63"/>
          <p:cNvGrpSpPr/>
          <p:nvPr/>
        </p:nvGrpSpPr>
        <p:grpSpPr bwMode="auto">
          <a:xfrm>
            <a:off x="1343727" y="3933056"/>
            <a:ext cx="6627308" cy="609599"/>
            <a:chOff x="1538826" y="1463751"/>
            <a:chExt cx="7259281" cy="609206"/>
          </a:xfrm>
        </p:grpSpPr>
        <p:sp>
          <p:nvSpPr>
            <p:cNvPr id="71" name="AutoShape 4"/>
            <p:cNvSpPr>
              <a:spLocks noChangeArrowheads="1"/>
            </p:cNvSpPr>
            <p:nvPr/>
          </p:nvSpPr>
          <p:spPr bwMode="gray">
            <a:xfrm>
              <a:off x="1863907" y="1463751"/>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ln>
            <a:effectLst>
              <a:outerShdw dist="135003" dir="2928844" algn="ctr" rotWithShape="0">
                <a:srgbClr val="000000">
                  <a:alpha val="50000"/>
                </a:srgbClr>
              </a:outerShdw>
            </a:effectLst>
          </p:spPr>
          <p:txBody>
            <a:bodyPr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72" name="Text Box 9"/>
            <p:cNvSpPr txBox="1">
              <a:spLocks noChangeArrowheads="1"/>
            </p:cNvSpPr>
            <p:nvPr/>
          </p:nvSpPr>
          <p:spPr bwMode="gray">
            <a:xfrm>
              <a:off x="1538826" y="1476155"/>
              <a:ext cx="6739288" cy="584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dirty="0">
                  <a:solidFill>
                    <a:srgbClr val="000000"/>
                  </a:solidFill>
                  <a:latin typeface="黑体" panose="02010609060101010101" pitchFamily="2" charset="-122"/>
                  <a:ea typeface="黑体" panose="02010609060101010101" pitchFamily="2" charset="-122"/>
                </a:rPr>
                <a:t> </a:t>
              </a:r>
              <a:r>
                <a:rPr lang="en-US" altLang="zh-CN" sz="3200" dirty="0">
                  <a:solidFill>
                    <a:srgbClr val="000000"/>
                  </a:solidFill>
                  <a:ea typeface="黑体" panose="02010609060101010101" pitchFamily="2" charset="-122"/>
                  <a:cs typeface="Times New Roman" panose="02020603050405020304" pitchFamily="18" charset="0"/>
                </a:rPr>
                <a:t>Experiments</a:t>
              </a:r>
              <a:endParaRPr lang="zh-CN" altLang="en-US" sz="3200" dirty="0">
                <a:solidFill>
                  <a:srgbClr val="000000"/>
                </a:solidFill>
                <a:ea typeface="黑体" panose="02010609060101010101" pitchFamily="2" charset="-122"/>
                <a:cs typeface="Times New Roman" panose="02020603050405020304" pitchFamily="18" charset="0"/>
              </a:endParaRPr>
            </a:p>
          </p:txBody>
        </p:sp>
      </p:grpSp>
      <p:grpSp>
        <p:nvGrpSpPr>
          <p:cNvPr id="4" name="组合 63"/>
          <p:cNvGrpSpPr/>
          <p:nvPr/>
        </p:nvGrpSpPr>
        <p:grpSpPr bwMode="auto">
          <a:xfrm>
            <a:off x="107504" y="2801459"/>
            <a:ext cx="8424936" cy="627541"/>
            <a:chOff x="386489" y="2209798"/>
            <a:chExt cx="9142674" cy="627136"/>
          </a:xfrm>
        </p:grpSpPr>
        <p:sp>
          <p:nvSpPr>
            <p:cNvPr id="2" name="AutoShape 4"/>
            <p:cNvSpPr>
              <a:spLocks noChangeArrowheads="1"/>
            </p:cNvSpPr>
            <p:nvPr/>
          </p:nvSpPr>
          <p:spPr bwMode="gray">
            <a:xfrm>
              <a:off x="1752602" y="2209798"/>
              <a:ext cx="7167328"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ln>
            <a:effectLst>
              <a:outerShdw dist="135003" dir="2928844" algn="ctr" rotWithShape="0">
                <a:srgbClr val="000000">
                  <a:alpha val="50000"/>
                </a:srgbClr>
              </a:outerShdw>
            </a:effectLst>
          </p:spPr>
          <p:txBody>
            <a:bodyPr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5187" name="Text Box 9"/>
            <p:cNvSpPr txBox="1">
              <a:spLocks noChangeArrowheads="1"/>
            </p:cNvSpPr>
            <p:nvPr/>
          </p:nvSpPr>
          <p:spPr bwMode="gray">
            <a:xfrm>
              <a:off x="386489" y="2252537"/>
              <a:ext cx="9142674" cy="584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dirty="0">
                  <a:solidFill>
                    <a:srgbClr val="000000"/>
                  </a:solidFill>
                  <a:latin typeface="黑体" panose="02010609060101010101" pitchFamily="2" charset="-122"/>
                  <a:ea typeface="黑体" panose="02010609060101010101" pitchFamily="2" charset="-122"/>
                </a:rPr>
                <a:t> </a:t>
              </a:r>
              <a:r>
                <a:rPr lang="en-US" altLang="zh-CN" sz="3200" dirty="0" smtClean="0">
                  <a:solidFill>
                    <a:srgbClr val="FF0000"/>
                  </a:solidFill>
                  <a:ea typeface="黑体" panose="02010609060101010101" pitchFamily="2" charset="-122"/>
                  <a:cs typeface="Times New Roman" panose="02020603050405020304" pitchFamily="18" charset="0"/>
                </a:rPr>
                <a:t>WHTAP</a:t>
              </a:r>
              <a:endParaRPr lang="zh-CN" altLang="en-US" sz="3200" dirty="0">
                <a:solidFill>
                  <a:srgbClr val="FF0000"/>
                </a:solidFill>
                <a:ea typeface="黑体" panose="02010609060101010101" pitchFamily="2" charset="-122"/>
                <a:cs typeface="Times New Roman" panose="02020603050405020304" pitchFamily="18" charset="0"/>
              </a:endParaRPr>
            </a:p>
          </p:txBody>
        </p:sp>
      </p:grpSp>
      <p:grpSp>
        <p:nvGrpSpPr>
          <p:cNvPr id="5" name="组合 66"/>
          <p:cNvGrpSpPr/>
          <p:nvPr/>
        </p:nvGrpSpPr>
        <p:grpSpPr bwMode="auto">
          <a:xfrm>
            <a:off x="1650268" y="5164591"/>
            <a:ext cx="6476427" cy="640673"/>
            <a:chOff x="1752601" y="2209798"/>
            <a:chExt cx="7110035" cy="640258"/>
          </a:xfrm>
        </p:grpSpPr>
        <p:sp>
          <p:nvSpPr>
            <p:cNvPr id="67"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ln>
            <a:effectLst>
              <a:outerShdw dist="135003" dir="2928844" algn="ctr" rotWithShape="0">
                <a:srgbClr val="000000">
                  <a:alpha val="50000"/>
                </a:srgbClr>
              </a:outerShdw>
            </a:effectLst>
          </p:spPr>
          <p:txBody>
            <a:bodyPr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5185" name="Text Box 9"/>
            <p:cNvSpPr txBox="1">
              <a:spLocks noChangeArrowheads="1"/>
            </p:cNvSpPr>
            <p:nvPr/>
          </p:nvSpPr>
          <p:spPr bwMode="gray">
            <a:xfrm>
              <a:off x="3161923" y="2265659"/>
              <a:ext cx="5700713" cy="584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dirty="0">
                  <a:solidFill>
                    <a:srgbClr val="000000"/>
                  </a:solidFill>
                  <a:latin typeface="黑体" panose="02010609060101010101" pitchFamily="2" charset="-122"/>
                  <a:ea typeface="黑体" panose="02010609060101010101" pitchFamily="2" charset="-122"/>
                </a:rPr>
                <a:t> </a:t>
              </a:r>
              <a:r>
                <a:rPr lang="en-US" altLang="zh-CN" sz="3200" dirty="0" smtClean="0">
                  <a:solidFill>
                    <a:srgbClr val="000000"/>
                  </a:solidFill>
                  <a:ea typeface="黑体" panose="02010609060101010101" pitchFamily="2" charset="-122"/>
                  <a:cs typeface="Times New Roman" panose="02020603050405020304" pitchFamily="18" charset="0"/>
                </a:rPr>
                <a:t>Contributions </a:t>
              </a:r>
              <a:endParaRPr lang="zh-CN" altLang="en-US" sz="3200" dirty="0">
                <a:solidFill>
                  <a:srgbClr val="000000"/>
                </a:solidFill>
                <a:ea typeface="黑体" panose="02010609060101010101" pitchFamily="2" charset="-122"/>
                <a:cs typeface="Times New Roman" panose="02020603050405020304" pitchFamily="18" charset="0"/>
              </a:endParaRPr>
            </a:p>
          </p:txBody>
        </p:sp>
      </p:grpSp>
      <p:grpSp>
        <p:nvGrpSpPr>
          <p:cNvPr id="7" name="组合 5"/>
          <p:cNvGrpSpPr/>
          <p:nvPr/>
        </p:nvGrpSpPr>
        <p:grpSpPr bwMode="auto">
          <a:xfrm rot="-5400000">
            <a:off x="-729189" y="3872000"/>
            <a:ext cx="4464494" cy="170835"/>
            <a:chOff x="0" y="3259138"/>
            <a:chExt cx="9144000" cy="195262"/>
          </a:xfrm>
        </p:grpSpPr>
        <p:sp>
          <p:nvSpPr>
            <p:cNvPr id="76" name="Rectangle 3"/>
            <p:cNvSpPr>
              <a:spLocks noChangeArrowheads="1"/>
            </p:cNvSpPr>
            <p:nvPr/>
          </p:nvSpPr>
          <p:spPr bwMode="gray">
            <a:xfrm>
              <a:off x="1" y="3259139"/>
              <a:ext cx="9144000" cy="53643"/>
            </a:xfrm>
            <a:prstGeom prst="rect">
              <a:avLst/>
            </a:prstGeom>
            <a:gradFill rotWithShape="1">
              <a:gsLst>
                <a:gs pos="0">
                  <a:srgbClr val="808080"/>
                </a:gs>
                <a:gs pos="100000">
                  <a:srgbClr val="ECECEC"/>
                </a:gs>
              </a:gsLst>
              <a:lin ang="5400000" scaled="1"/>
            </a:gradFill>
            <a:ln w="9525" algn="ctr">
              <a:noFill/>
              <a:miter lim="800000"/>
            </a:ln>
          </p:spPr>
          <p:txBody>
            <a:bodyPr vert="eaVert"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77" name="Rectangle 4"/>
            <p:cNvSpPr>
              <a:spLocks noChangeArrowheads="1"/>
            </p:cNvSpPr>
            <p:nvPr/>
          </p:nvSpPr>
          <p:spPr bwMode="gray">
            <a:xfrm>
              <a:off x="0" y="3310636"/>
              <a:ext cx="9144000" cy="143764"/>
            </a:xfrm>
            <a:prstGeom prst="rect">
              <a:avLst/>
            </a:prstGeom>
            <a:gradFill rotWithShape="1">
              <a:gsLst>
                <a:gs pos="0">
                  <a:srgbClr val="CFCFCF"/>
                </a:gs>
                <a:gs pos="100000">
                  <a:srgbClr val="5F5F5F"/>
                </a:gs>
              </a:gsLst>
              <a:lin ang="5400000" scaled="1"/>
            </a:gradFill>
            <a:ln w="9525" algn="ctr">
              <a:noFill/>
              <a:miter lim="800000"/>
            </a:ln>
          </p:spPr>
          <p:txBody>
            <a:bodyPr vert="eaVert"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grpSp>
      <p:grpSp>
        <p:nvGrpSpPr>
          <p:cNvPr id="8" name="Group 65"/>
          <p:cNvGrpSpPr/>
          <p:nvPr/>
        </p:nvGrpSpPr>
        <p:grpSpPr bwMode="auto">
          <a:xfrm>
            <a:off x="1086743" y="2763961"/>
            <a:ext cx="842962" cy="881063"/>
            <a:chOff x="2800" y="1645"/>
            <a:chExt cx="836" cy="875"/>
          </a:xfrm>
        </p:grpSpPr>
        <p:sp>
          <p:nvSpPr>
            <p:cNvPr id="13" name="Oval 66"/>
            <p:cNvSpPr>
              <a:spLocks noChangeArrowheads="1"/>
            </p:cNvSpPr>
            <p:nvPr/>
          </p:nvSpPr>
          <p:spPr bwMode="gray">
            <a:xfrm>
              <a:off x="2800" y="1645"/>
              <a:ext cx="183" cy="776"/>
            </a:xfrm>
            <a:prstGeom prst="ellipse">
              <a:avLst/>
            </a:prstGeom>
            <a:gradFill rotWithShape="1">
              <a:gsLst>
                <a:gs pos="0">
                  <a:srgbClr val="FFFFFF"/>
                </a:gs>
                <a:gs pos="50000">
                  <a:srgbClr val="83A6A7"/>
                </a:gs>
                <a:gs pos="100000">
                  <a:srgbClr val="FFFFFF"/>
                </a:gs>
              </a:gsLst>
              <a:lin ang="2700000" scaled="1"/>
            </a:gradFill>
            <a:ln w="38100" algn="ctr">
              <a:noFill/>
              <a:round/>
            </a:ln>
          </p:spPr>
          <p:txBody>
            <a:bodyPr wrap="none" anchor="ctr">
              <a:spAutoFit/>
            </a:bodyP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14" name="Oval 67"/>
            <p:cNvSpPr>
              <a:spLocks noChangeArrowheads="1"/>
            </p:cNvSpPr>
            <p:nvPr/>
          </p:nvSpPr>
          <p:spPr bwMode="gray">
            <a:xfrm>
              <a:off x="2800" y="1645"/>
              <a:ext cx="183" cy="776"/>
            </a:xfrm>
            <a:prstGeom prst="ellipse">
              <a:avLst/>
            </a:prstGeom>
            <a:gradFill rotWithShape="1">
              <a:gsLst>
                <a:gs pos="0">
                  <a:srgbClr val="83A6A7">
                    <a:alpha val="32001"/>
                  </a:srgbClr>
                </a:gs>
                <a:gs pos="100000">
                  <a:srgbClr val="000000">
                    <a:alpha val="89998"/>
                  </a:srgbClr>
                </a:gs>
              </a:gsLst>
              <a:lin ang="2700000" scaled="1"/>
            </a:gradFill>
            <a:ln w="38100" algn="ctr">
              <a:noFill/>
              <a:round/>
            </a:ln>
          </p:spPr>
          <p:txBody>
            <a:bodyPr wrap="none" anchor="ctr">
              <a:spAutoFit/>
            </a:bodyP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15" name="Oval 68"/>
            <p:cNvSpPr>
              <a:spLocks noChangeArrowheads="1"/>
            </p:cNvSpPr>
            <p:nvPr/>
          </p:nvSpPr>
          <p:spPr bwMode="gray">
            <a:xfrm>
              <a:off x="2847" y="1703"/>
              <a:ext cx="789" cy="776"/>
            </a:xfrm>
            <a:prstGeom prst="ellipse">
              <a:avLst/>
            </a:prstGeom>
            <a:gradFill rotWithShape="1">
              <a:gsLst>
                <a:gs pos="0">
                  <a:srgbClr val="475A5A"/>
                </a:gs>
                <a:gs pos="50000">
                  <a:srgbClr val="83A6A7"/>
                </a:gs>
                <a:gs pos="100000">
                  <a:srgbClr val="475A5A"/>
                </a:gs>
              </a:gsLst>
              <a:lin ang="18900000" scaled="1"/>
            </a:gradFill>
            <a:ln w="38100" algn="ctr">
              <a:noFill/>
              <a:round/>
            </a:ln>
          </p:spPr>
          <p:txBody>
            <a:bodyPr anchor="ctr">
              <a:spAutoFit/>
            </a:bodyP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16" name="Oval 69"/>
            <p:cNvSpPr>
              <a:spLocks noChangeArrowheads="1"/>
            </p:cNvSpPr>
            <p:nvPr/>
          </p:nvSpPr>
          <p:spPr bwMode="gray">
            <a:xfrm>
              <a:off x="2847" y="1706"/>
              <a:ext cx="789" cy="776"/>
            </a:xfrm>
            <a:prstGeom prst="ellipse">
              <a:avLst/>
            </a:prstGeom>
            <a:gradFill rotWithShape="1">
              <a:gsLst>
                <a:gs pos="0">
                  <a:srgbClr val="53696A"/>
                </a:gs>
                <a:gs pos="100000">
                  <a:srgbClr val="83A6A7">
                    <a:alpha val="0"/>
                  </a:srgbClr>
                </a:gs>
              </a:gsLst>
              <a:lin ang="2700000" scaled="1"/>
            </a:gradFill>
            <a:ln w="38100" algn="ctr">
              <a:noFill/>
              <a:round/>
            </a:ln>
          </p:spPr>
          <p:txBody>
            <a:bodyPr anchor="ctr">
              <a:spAutoFit/>
            </a:bodyP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17" name="Oval 70"/>
            <p:cNvSpPr>
              <a:spLocks noChangeArrowheads="1"/>
            </p:cNvSpPr>
            <p:nvPr/>
          </p:nvSpPr>
          <p:spPr bwMode="gray">
            <a:xfrm>
              <a:off x="2888" y="1744"/>
              <a:ext cx="708" cy="776"/>
            </a:xfrm>
            <a:prstGeom prst="ellipse">
              <a:avLst/>
            </a:prstGeom>
            <a:solidFill>
              <a:srgbClr val="000000"/>
            </a:solidFill>
            <a:ln w="38100" algn="ctr">
              <a:noFill/>
              <a:round/>
            </a:ln>
          </p:spPr>
          <p:txBody>
            <a:bodyPr anchor="ctr">
              <a:spAutoFit/>
            </a:bodyP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grpSp>
          <p:nvGrpSpPr>
            <p:cNvPr id="9" name="Group 71"/>
            <p:cNvGrpSpPr/>
            <p:nvPr/>
          </p:nvGrpSpPr>
          <p:grpSpPr bwMode="auto">
            <a:xfrm>
              <a:off x="2899" y="1735"/>
              <a:ext cx="687" cy="688"/>
              <a:chOff x="4166" y="1706"/>
              <a:chExt cx="1252" cy="1252"/>
            </a:xfrm>
          </p:grpSpPr>
          <p:sp>
            <p:nvSpPr>
              <p:cNvPr id="18" name="Oval 72"/>
              <p:cNvSpPr>
                <a:spLocks noChangeArrowheads="1"/>
              </p:cNvSpPr>
              <p:nvPr/>
            </p:nvSpPr>
            <p:spPr bwMode="gray">
              <a:xfrm>
                <a:off x="4166" y="1706"/>
                <a:ext cx="1251" cy="1251"/>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19" name="Oval 73"/>
              <p:cNvSpPr>
                <a:spLocks noChangeArrowheads="1"/>
              </p:cNvSpPr>
              <p:nvPr/>
            </p:nvSpPr>
            <p:spPr bwMode="gray">
              <a:xfrm>
                <a:off x="4184" y="1711"/>
                <a:ext cx="1219" cy="1214"/>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20" name="Oval 74"/>
              <p:cNvSpPr>
                <a:spLocks noChangeArrowheads="1"/>
              </p:cNvSpPr>
              <p:nvPr/>
            </p:nvSpPr>
            <p:spPr bwMode="gray">
              <a:xfrm>
                <a:off x="4195" y="1726"/>
                <a:ext cx="1162" cy="1142"/>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21" name="Oval 75"/>
              <p:cNvSpPr>
                <a:spLocks noChangeArrowheads="1"/>
              </p:cNvSpPr>
              <p:nvPr/>
            </p:nvSpPr>
            <p:spPr bwMode="gray">
              <a:xfrm>
                <a:off x="4264" y="1757"/>
                <a:ext cx="1033" cy="927"/>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grpSp>
      </p:grpSp>
      <p:grpSp>
        <p:nvGrpSpPr>
          <p:cNvPr id="12" name="Group 65"/>
          <p:cNvGrpSpPr/>
          <p:nvPr/>
        </p:nvGrpSpPr>
        <p:grpSpPr bwMode="auto">
          <a:xfrm>
            <a:off x="1068402" y="5068217"/>
            <a:ext cx="842962" cy="881063"/>
            <a:chOff x="2800" y="1645"/>
            <a:chExt cx="836" cy="875"/>
          </a:xfrm>
        </p:grpSpPr>
        <p:sp>
          <p:nvSpPr>
            <p:cNvPr id="112" name="Oval 66"/>
            <p:cNvSpPr>
              <a:spLocks noChangeArrowheads="1"/>
            </p:cNvSpPr>
            <p:nvPr/>
          </p:nvSpPr>
          <p:spPr bwMode="gray">
            <a:xfrm>
              <a:off x="2800" y="1645"/>
              <a:ext cx="183" cy="776"/>
            </a:xfrm>
            <a:prstGeom prst="ellipse">
              <a:avLst/>
            </a:prstGeom>
            <a:gradFill rotWithShape="1">
              <a:gsLst>
                <a:gs pos="0">
                  <a:srgbClr val="FFFFFF"/>
                </a:gs>
                <a:gs pos="50000">
                  <a:srgbClr val="83A6A7"/>
                </a:gs>
                <a:gs pos="100000">
                  <a:srgbClr val="FFFFFF"/>
                </a:gs>
              </a:gsLst>
              <a:lin ang="2700000" scaled="1"/>
            </a:gradFill>
            <a:ln w="38100" algn="ctr">
              <a:noFill/>
              <a:round/>
            </a:ln>
          </p:spPr>
          <p:txBody>
            <a:bodyPr wrap="none" anchor="ctr">
              <a:spAutoFit/>
            </a:bodyP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113" name="Oval 67"/>
            <p:cNvSpPr>
              <a:spLocks noChangeArrowheads="1"/>
            </p:cNvSpPr>
            <p:nvPr/>
          </p:nvSpPr>
          <p:spPr bwMode="gray">
            <a:xfrm>
              <a:off x="2800" y="1645"/>
              <a:ext cx="183" cy="776"/>
            </a:xfrm>
            <a:prstGeom prst="ellipse">
              <a:avLst/>
            </a:prstGeom>
            <a:gradFill rotWithShape="1">
              <a:gsLst>
                <a:gs pos="0">
                  <a:srgbClr val="83A6A7">
                    <a:alpha val="32001"/>
                  </a:srgbClr>
                </a:gs>
                <a:gs pos="100000">
                  <a:srgbClr val="000000">
                    <a:alpha val="89998"/>
                  </a:srgbClr>
                </a:gs>
              </a:gsLst>
              <a:lin ang="2700000" scaled="1"/>
            </a:gradFill>
            <a:ln w="38100" algn="ctr">
              <a:noFill/>
              <a:round/>
            </a:ln>
          </p:spPr>
          <p:txBody>
            <a:bodyPr wrap="none" anchor="ctr">
              <a:spAutoFit/>
            </a:bodyP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114" name="Oval 68"/>
            <p:cNvSpPr>
              <a:spLocks noChangeArrowheads="1"/>
            </p:cNvSpPr>
            <p:nvPr/>
          </p:nvSpPr>
          <p:spPr bwMode="gray">
            <a:xfrm>
              <a:off x="2847" y="1703"/>
              <a:ext cx="789" cy="776"/>
            </a:xfrm>
            <a:prstGeom prst="ellipse">
              <a:avLst/>
            </a:prstGeom>
            <a:gradFill rotWithShape="1">
              <a:gsLst>
                <a:gs pos="0">
                  <a:srgbClr val="475A5A"/>
                </a:gs>
                <a:gs pos="50000">
                  <a:srgbClr val="83A6A7"/>
                </a:gs>
                <a:gs pos="100000">
                  <a:srgbClr val="475A5A"/>
                </a:gs>
              </a:gsLst>
              <a:lin ang="18900000" scaled="1"/>
            </a:gradFill>
            <a:ln w="38100" algn="ctr">
              <a:noFill/>
              <a:round/>
            </a:ln>
          </p:spPr>
          <p:txBody>
            <a:bodyPr anchor="ctr">
              <a:spAutoFit/>
            </a:bodyP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115" name="Oval 69"/>
            <p:cNvSpPr>
              <a:spLocks noChangeArrowheads="1"/>
            </p:cNvSpPr>
            <p:nvPr/>
          </p:nvSpPr>
          <p:spPr bwMode="gray">
            <a:xfrm>
              <a:off x="2847" y="1706"/>
              <a:ext cx="789" cy="776"/>
            </a:xfrm>
            <a:prstGeom prst="ellipse">
              <a:avLst/>
            </a:prstGeom>
            <a:gradFill rotWithShape="1">
              <a:gsLst>
                <a:gs pos="0">
                  <a:srgbClr val="53696A"/>
                </a:gs>
                <a:gs pos="100000">
                  <a:srgbClr val="83A6A7">
                    <a:alpha val="0"/>
                  </a:srgbClr>
                </a:gs>
              </a:gsLst>
              <a:lin ang="2700000" scaled="1"/>
            </a:gradFill>
            <a:ln w="38100" algn="ctr">
              <a:noFill/>
              <a:round/>
            </a:ln>
          </p:spPr>
          <p:txBody>
            <a:bodyPr anchor="ctr">
              <a:spAutoFit/>
            </a:bodyP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116" name="Oval 70"/>
            <p:cNvSpPr>
              <a:spLocks noChangeArrowheads="1"/>
            </p:cNvSpPr>
            <p:nvPr/>
          </p:nvSpPr>
          <p:spPr bwMode="gray">
            <a:xfrm>
              <a:off x="2888" y="1744"/>
              <a:ext cx="708" cy="776"/>
            </a:xfrm>
            <a:prstGeom prst="ellipse">
              <a:avLst/>
            </a:prstGeom>
            <a:solidFill>
              <a:srgbClr val="000000"/>
            </a:solidFill>
            <a:ln w="38100" algn="ctr">
              <a:noFill/>
              <a:round/>
            </a:ln>
          </p:spPr>
          <p:txBody>
            <a:bodyPr anchor="ctr">
              <a:spAutoFit/>
            </a:bodyP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grpSp>
          <p:nvGrpSpPr>
            <p:cNvPr id="22" name="Group 71"/>
            <p:cNvGrpSpPr/>
            <p:nvPr/>
          </p:nvGrpSpPr>
          <p:grpSpPr bwMode="auto">
            <a:xfrm>
              <a:off x="2899" y="1735"/>
              <a:ext cx="687" cy="688"/>
              <a:chOff x="4166" y="1706"/>
              <a:chExt cx="1252" cy="1252"/>
            </a:xfrm>
          </p:grpSpPr>
          <p:sp>
            <p:nvSpPr>
              <p:cNvPr id="118" name="Oval 72"/>
              <p:cNvSpPr>
                <a:spLocks noChangeArrowheads="1"/>
              </p:cNvSpPr>
              <p:nvPr/>
            </p:nvSpPr>
            <p:spPr bwMode="gray">
              <a:xfrm>
                <a:off x="4166" y="1706"/>
                <a:ext cx="1251" cy="1251"/>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119" name="Oval 73"/>
              <p:cNvSpPr>
                <a:spLocks noChangeArrowheads="1"/>
              </p:cNvSpPr>
              <p:nvPr/>
            </p:nvSpPr>
            <p:spPr bwMode="gray">
              <a:xfrm>
                <a:off x="4184" y="1711"/>
                <a:ext cx="1219" cy="1214"/>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120" name="Oval 74"/>
              <p:cNvSpPr>
                <a:spLocks noChangeArrowheads="1"/>
              </p:cNvSpPr>
              <p:nvPr/>
            </p:nvSpPr>
            <p:spPr bwMode="gray">
              <a:xfrm>
                <a:off x="4195" y="1726"/>
                <a:ext cx="1162" cy="1142"/>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121" name="Oval 75"/>
              <p:cNvSpPr>
                <a:spLocks noChangeArrowheads="1"/>
              </p:cNvSpPr>
              <p:nvPr/>
            </p:nvSpPr>
            <p:spPr bwMode="gray">
              <a:xfrm>
                <a:off x="4264" y="1757"/>
                <a:ext cx="1033" cy="927"/>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grpSp>
      </p:grpSp>
      <p:sp>
        <p:nvSpPr>
          <p:cNvPr id="5129" name="矩形 62"/>
          <p:cNvSpPr>
            <a:spLocks noChangeArrowheads="1"/>
          </p:cNvSpPr>
          <p:nvPr/>
        </p:nvSpPr>
        <p:spPr bwMode="auto">
          <a:xfrm>
            <a:off x="1342693" y="2844225"/>
            <a:ext cx="3914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3200" dirty="0">
                <a:solidFill>
                  <a:srgbClr val="000000"/>
                </a:solidFill>
                <a:latin typeface="黑体" panose="02010609060101010101" pitchFamily="2" charset="-122"/>
                <a:ea typeface="黑体" panose="02010609060101010101" pitchFamily="2" charset="-122"/>
              </a:rPr>
              <a:t>2</a:t>
            </a:r>
            <a:endParaRPr lang="zh-CN" altLang="en-US" sz="3200" dirty="0">
              <a:latin typeface="黑体" panose="02010609060101010101" pitchFamily="2" charset="-122"/>
              <a:ea typeface="黑体" panose="02010609060101010101" pitchFamily="2" charset="-122"/>
            </a:endParaRPr>
          </a:p>
        </p:txBody>
      </p:sp>
      <p:sp>
        <p:nvSpPr>
          <p:cNvPr id="5130" name="矩形 65"/>
          <p:cNvSpPr>
            <a:spLocks noChangeArrowheads="1"/>
          </p:cNvSpPr>
          <p:nvPr/>
        </p:nvSpPr>
        <p:spPr bwMode="auto">
          <a:xfrm>
            <a:off x="1306324" y="5220489"/>
            <a:ext cx="3914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3200" dirty="0">
                <a:latin typeface="黑体" panose="02010609060101010101" pitchFamily="2" charset="-122"/>
                <a:ea typeface="黑体" panose="02010609060101010101" pitchFamily="2" charset="-122"/>
              </a:rPr>
              <a:t>4</a:t>
            </a:r>
            <a:endParaRPr lang="zh-CN" altLang="en-US" sz="3200" dirty="0">
              <a:latin typeface="黑体" panose="02010609060101010101" pitchFamily="2" charset="-122"/>
              <a:ea typeface="黑体" panose="02010609060101010101" pitchFamily="2" charset="-122"/>
            </a:endParaRPr>
          </a:p>
        </p:txBody>
      </p:sp>
      <p:sp>
        <p:nvSpPr>
          <p:cNvPr id="75" name="标题 1"/>
          <p:cNvSpPr>
            <a:spLocks noGrp="1"/>
          </p:cNvSpPr>
          <p:nvPr>
            <p:ph type="title"/>
          </p:nvPr>
        </p:nvSpPr>
        <p:spPr/>
        <p:txBody>
          <a:bodyPr/>
          <a:lstStyle/>
          <a:p>
            <a:r>
              <a:rPr lang="en-US" altLang="zh-CN" sz="4000" dirty="0" smtClean="0">
                <a:solidFill>
                  <a:schemeClr val="tx1"/>
                </a:solidFill>
                <a:latin typeface="Times New Roman" panose="02020603050405020304" pitchFamily="18" charset="0"/>
                <a:cs typeface="Times New Roman" panose="02020603050405020304" pitchFamily="18" charset="0"/>
              </a:rPr>
              <a:t>Outline</a:t>
            </a:r>
            <a:endParaRPr lang="zh-CN" altLang="en-US" sz="4000" dirty="0">
              <a:solidFill>
                <a:schemeClr val="tx1"/>
              </a:solidFill>
              <a:latin typeface="Times New Roman" panose="02020603050405020304" pitchFamily="18" charset="0"/>
              <a:cs typeface="Times New Roman" panose="02020603050405020304" pitchFamily="18" charset="0"/>
            </a:endParaRPr>
          </a:p>
        </p:txBody>
      </p:sp>
      <p:sp>
        <p:nvSpPr>
          <p:cNvPr id="5137" name="灯片编号占位符 3"/>
          <p:cNvSpPr>
            <a:spLocks noGrp="1"/>
          </p:cNvSpPr>
          <p:nvPr>
            <p:ph type="sldNum" sz="quarter" idx="12"/>
          </p:nvPr>
        </p:nvSpPr>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DA2C7D28-A1D3-45CB-A6D8-7195BC189FC8}" type="slidenum">
              <a:rPr lang="zh-CN" altLang="en-US" smtClean="0"/>
              <a:pPr/>
              <a:t>8</a:t>
            </a:fld>
            <a:endParaRPr lang="en-US" altLang="zh-CN" dirty="0"/>
          </a:p>
        </p:txBody>
      </p:sp>
      <p:grpSp>
        <p:nvGrpSpPr>
          <p:cNvPr id="23" name="组合 63"/>
          <p:cNvGrpSpPr/>
          <p:nvPr/>
        </p:nvGrpSpPr>
        <p:grpSpPr bwMode="auto">
          <a:xfrm>
            <a:off x="1448945" y="1505851"/>
            <a:ext cx="7083495" cy="632072"/>
            <a:chOff x="1752601" y="2187341"/>
            <a:chExt cx="7604652" cy="631663"/>
          </a:xfrm>
        </p:grpSpPr>
        <p:sp>
          <p:nvSpPr>
            <p:cNvPr id="64"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ln>
            <a:effectLst>
              <a:outerShdw dist="135003" dir="2928844" algn="ctr" rotWithShape="0">
                <a:srgbClr val="000000">
                  <a:alpha val="50000"/>
                </a:srgbClr>
              </a:outerShdw>
            </a:effectLst>
          </p:spPr>
          <p:txBody>
            <a:bodyPr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5149" name="Text Box 9"/>
            <p:cNvSpPr txBox="1">
              <a:spLocks noChangeArrowheads="1"/>
            </p:cNvSpPr>
            <p:nvPr/>
          </p:nvSpPr>
          <p:spPr bwMode="gray">
            <a:xfrm>
              <a:off x="3656540" y="2187341"/>
              <a:ext cx="5700713" cy="57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dirty="0">
                  <a:solidFill>
                    <a:srgbClr val="000000"/>
                  </a:solidFill>
                  <a:ea typeface="黑体" panose="02010609060101010101" pitchFamily="2" charset="-122"/>
                  <a:cs typeface="Times New Roman" panose="02020603050405020304" pitchFamily="18" charset="0"/>
                </a:rPr>
                <a:t> </a:t>
              </a:r>
              <a:r>
                <a:rPr lang="en-US" altLang="zh-CN" sz="3200" dirty="0" smtClean="0">
                  <a:solidFill>
                    <a:srgbClr val="000000"/>
                  </a:solidFill>
                  <a:ea typeface="黑体" panose="02010609060101010101" pitchFamily="2" charset="-122"/>
                  <a:cs typeface="Times New Roman" panose="02020603050405020304" pitchFamily="18" charset="0"/>
                </a:rPr>
                <a:t>Introduction </a:t>
              </a:r>
              <a:r>
                <a:rPr lang="en-US" altLang="zh-CN" sz="3200" dirty="0">
                  <a:solidFill>
                    <a:srgbClr val="000000"/>
                  </a:solidFill>
                  <a:latin typeface="黑体" panose="02010609060101010101" pitchFamily="2" charset="-122"/>
                  <a:ea typeface="黑体" panose="02010609060101010101" pitchFamily="2" charset="-122"/>
                </a:rPr>
                <a:t>	</a:t>
              </a:r>
              <a:endParaRPr lang="zh-CN" altLang="en-US" sz="3200" dirty="0">
                <a:solidFill>
                  <a:srgbClr val="000000"/>
                </a:solidFill>
                <a:latin typeface="黑体" panose="02010609060101010101" pitchFamily="2" charset="-122"/>
                <a:ea typeface="黑体" panose="02010609060101010101" pitchFamily="2" charset="-122"/>
              </a:endParaRPr>
            </a:p>
          </p:txBody>
        </p:sp>
      </p:grpSp>
      <p:grpSp>
        <p:nvGrpSpPr>
          <p:cNvPr id="24" name="Group 65"/>
          <p:cNvGrpSpPr/>
          <p:nvPr/>
        </p:nvGrpSpPr>
        <p:grpSpPr bwMode="auto">
          <a:xfrm>
            <a:off x="1121800" y="1450991"/>
            <a:ext cx="842963" cy="881063"/>
            <a:chOff x="2800" y="1645"/>
            <a:chExt cx="836" cy="875"/>
          </a:xfrm>
        </p:grpSpPr>
        <p:sp>
          <p:nvSpPr>
            <p:cNvPr id="90" name="Oval 66"/>
            <p:cNvSpPr>
              <a:spLocks noChangeArrowheads="1"/>
            </p:cNvSpPr>
            <p:nvPr/>
          </p:nvSpPr>
          <p:spPr bwMode="gray">
            <a:xfrm>
              <a:off x="2800" y="1645"/>
              <a:ext cx="183" cy="776"/>
            </a:xfrm>
            <a:prstGeom prst="ellipse">
              <a:avLst/>
            </a:prstGeom>
            <a:gradFill rotWithShape="1">
              <a:gsLst>
                <a:gs pos="0">
                  <a:srgbClr val="FFFFFF"/>
                </a:gs>
                <a:gs pos="50000">
                  <a:srgbClr val="83A6A7"/>
                </a:gs>
                <a:gs pos="100000">
                  <a:srgbClr val="FFFFFF"/>
                </a:gs>
              </a:gsLst>
              <a:lin ang="2700000" scaled="1"/>
            </a:gradFill>
            <a:ln w="38100" algn="ctr">
              <a:noFill/>
              <a:round/>
            </a:ln>
          </p:spPr>
          <p:txBody>
            <a:bodyPr wrap="none" anchor="ctr">
              <a:spAutoFit/>
            </a:bodyP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91" name="Oval 67"/>
            <p:cNvSpPr>
              <a:spLocks noChangeArrowheads="1"/>
            </p:cNvSpPr>
            <p:nvPr/>
          </p:nvSpPr>
          <p:spPr bwMode="gray">
            <a:xfrm>
              <a:off x="2800" y="1645"/>
              <a:ext cx="183" cy="776"/>
            </a:xfrm>
            <a:prstGeom prst="ellipse">
              <a:avLst/>
            </a:prstGeom>
            <a:gradFill rotWithShape="1">
              <a:gsLst>
                <a:gs pos="0">
                  <a:srgbClr val="83A6A7">
                    <a:alpha val="32001"/>
                  </a:srgbClr>
                </a:gs>
                <a:gs pos="100000">
                  <a:srgbClr val="000000">
                    <a:alpha val="89998"/>
                  </a:srgbClr>
                </a:gs>
              </a:gsLst>
              <a:lin ang="2700000" scaled="1"/>
            </a:gradFill>
            <a:ln w="38100" algn="ctr">
              <a:noFill/>
              <a:round/>
            </a:ln>
          </p:spPr>
          <p:txBody>
            <a:bodyPr wrap="none" anchor="ctr">
              <a:spAutoFit/>
            </a:bodyP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92" name="Oval 68"/>
            <p:cNvSpPr>
              <a:spLocks noChangeArrowheads="1"/>
            </p:cNvSpPr>
            <p:nvPr/>
          </p:nvSpPr>
          <p:spPr bwMode="gray">
            <a:xfrm>
              <a:off x="2847" y="1703"/>
              <a:ext cx="789" cy="776"/>
            </a:xfrm>
            <a:prstGeom prst="ellipse">
              <a:avLst/>
            </a:prstGeom>
            <a:gradFill rotWithShape="1">
              <a:gsLst>
                <a:gs pos="0">
                  <a:srgbClr val="475A5A"/>
                </a:gs>
                <a:gs pos="50000">
                  <a:srgbClr val="83A6A7"/>
                </a:gs>
                <a:gs pos="100000">
                  <a:srgbClr val="475A5A"/>
                </a:gs>
              </a:gsLst>
              <a:lin ang="18900000" scaled="1"/>
            </a:gradFill>
            <a:ln w="38100" algn="ctr">
              <a:noFill/>
              <a:round/>
            </a:ln>
          </p:spPr>
          <p:txBody>
            <a:bodyPr anchor="ctr">
              <a:spAutoFit/>
            </a:bodyP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93" name="Oval 69"/>
            <p:cNvSpPr>
              <a:spLocks noChangeArrowheads="1"/>
            </p:cNvSpPr>
            <p:nvPr/>
          </p:nvSpPr>
          <p:spPr bwMode="gray">
            <a:xfrm>
              <a:off x="2847" y="1706"/>
              <a:ext cx="789" cy="776"/>
            </a:xfrm>
            <a:prstGeom prst="ellipse">
              <a:avLst/>
            </a:prstGeom>
            <a:gradFill rotWithShape="1">
              <a:gsLst>
                <a:gs pos="0">
                  <a:srgbClr val="53696A"/>
                </a:gs>
                <a:gs pos="100000">
                  <a:srgbClr val="83A6A7">
                    <a:alpha val="0"/>
                  </a:srgbClr>
                </a:gs>
              </a:gsLst>
              <a:lin ang="2700000" scaled="1"/>
            </a:gradFill>
            <a:ln w="38100" algn="ctr">
              <a:noFill/>
              <a:round/>
            </a:ln>
          </p:spPr>
          <p:txBody>
            <a:bodyPr anchor="ctr">
              <a:spAutoFit/>
            </a:bodyP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94" name="Oval 70"/>
            <p:cNvSpPr>
              <a:spLocks noChangeArrowheads="1"/>
            </p:cNvSpPr>
            <p:nvPr/>
          </p:nvSpPr>
          <p:spPr bwMode="gray">
            <a:xfrm>
              <a:off x="2888" y="1744"/>
              <a:ext cx="708" cy="776"/>
            </a:xfrm>
            <a:prstGeom prst="ellipse">
              <a:avLst/>
            </a:prstGeom>
            <a:solidFill>
              <a:srgbClr val="000000"/>
            </a:solidFill>
            <a:ln w="38100" algn="ctr">
              <a:noFill/>
              <a:round/>
            </a:ln>
          </p:spPr>
          <p:txBody>
            <a:bodyPr anchor="ctr">
              <a:spAutoFit/>
            </a:bodyP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grpSp>
          <p:nvGrpSpPr>
            <p:cNvPr id="25" name="Group 71"/>
            <p:cNvGrpSpPr/>
            <p:nvPr/>
          </p:nvGrpSpPr>
          <p:grpSpPr bwMode="auto">
            <a:xfrm>
              <a:off x="2899" y="1735"/>
              <a:ext cx="687" cy="688"/>
              <a:chOff x="4166" y="1706"/>
              <a:chExt cx="1252" cy="1252"/>
            </a:xfrm>
          </p:grpSpPr>
          <p:sp>
            <p:nvSpPr>
              <p:cNvPr id="96" name="Oval 72"/>
              <p:cNvSpPr>
                <a:spLocks noChangeArrowheads="1"/>
              </p:cNvSpPr>
              <p:nvPr/>
            </p:nvSpPr>
            <p:spPr bwMode="gray">
              <a:xfrm>
                <a:off x="4166" y="1706"/>
                <a:ext cx="1251" cy="1251"/>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97" name="Oval 73"/>
              <p:cNvSpPr>
                <a:spLocks noChangeArrowheads="1"/>
              </p:cNvSpPr>
              <p:nvPr/>
            </p:nvSpPr>
            <p:spPr bwMode="gray">
              <a:xfrm>
                <a:off x="4184" y="1711"/>
                <a:ext cx="1219" cy="1214"/>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98" name="Oval 74"/>
              <p:cNvSpPr>
                <a:spLocks noChangeArrowheads="1"/>
              </p:cNvSpPr>
              <p:nvPr/>
            </p:nvSpPr>
            <p:spPr bwMode="gray">
              <a:xfrm>
                <a:off x="4195" y="1726"/>
                <a:ext cx="1162" cy="1142"/>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sp>
            <p:nvSpPr>
              <p:cNvPr id="99" name="Oval 75"/>
              <p:cNvSpPr>
                <a:spLocks noChangeArrowheads="1"/>
              </p:cNvSpPr>
              <p:nvPr/>
            </p:nvSpPr>
            <p:spPr bwMode="gray">
              <a:xfrm>
                <a:off x="4264" y="1757"/>
                <a:ext cx="1033" cy="927"/>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pPr eaLnBrk="1" fontAlgn="auto" hangingPunct="1">
                  <a:spcBef>
                    <a:spcPts val="0"/>
                  </a:spcBef>
                  <a:spcAft>
                    <a:spcPts val="0"/>
                  </a:spcAft>
                  <a:defRPr/>
                </a:pPr>
                <a:endParaRPr lang="zh-CN" altLang="en-US" sz="3200" kern="0">
                  <a:solidFill>
                    <a:sysClr val="windowText" lastClr="000000"/>
                  </a:solidFill>
                  <a:latin typeface="+mn-ea"/>
                  <a:ea typeface="+mn-ea"/>
                </a:endParaRPr>
              </a:p>
            </p:txBody>
          </p:sp>
        </p:grpSp>
      </p:grpSp>
      <p:sp>
        <p:nvSpPr>
          <p:cNvPr id="5135" name="矩形 62"/>
          <p:cNvSpPr>
            <a:spLocks noChangeArrowheads="1"/>
          </p:cNvSpPr>
          <p:nvPr/>
        </p:nvSpPr>
        <p:spPr bwMode="auto">
          <a:xfrm>
            <a:off x="1342693" y="1610714"/>
            <a:ext cx="3914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3200" dirty="0">
                <a:solidFill>
                  <a:srgbClr val="000000"/>
                </a:solidFill>
                <a:latin typeface="黑体" panose="02010609060101010101" pitchFamily="2" charset="-122"/>
                <a:ea typeface="黑体" panose="02010609060101010101" pitchFamily="2" charset="-122"/>
              </a:rPr>
              <a:t>1</a:t>
            </a:r>
            <a:endParaRPr lang="zh-CN" altLang="en-US" sz="3200" dirty="0">
              <a:latin typeface="黑体" panose="02010609060101010101" pitchFamily="2" charset="-122"/>
              <a:ea typeface="黑体" panose="02010609060101010101" pitchFamily="2" charset="-122"/>
            </a:endParaRP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643" y="3847257"/>
            <a:ext cx="841375" cy="877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 name="矩形 62"/>
          <p:cNvSpPr>
            <a:spLocks noChangeArrowheads="1"/>
          </p:cNvSpPr>
          <p:nvPr/>
        </p:nvSpPr>
        <p:spPr bwMode="auto">
          <a:xfrm>
            <a:off x="1328716" y="3996353"/>
            <a:ext cx="3914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3200" dirty="0">
                <a:solidFill>
                  <a:srgbClr val="000000"/>
                </a:solidFill>
                <a:latin typeface="黑体" panose="02010609060101010101" pitchFamily="2" charset="-122"/>
                <a:ea typeface="黑体" panose="02010609060101010101" pitchFamily="2" charset="-122"/>
              </a:rPr>
              <a:t>3</a:t>
            </a:r>
            <a:endParaRPr lang="zh-CN" altLang="en-US" sz="3200" dirty="0">
              <a:latin typeface="黑体" panose="02010609060101010101" pitchFamily="2" charset="-122"/>
              <a:ea typeface="黑体" panose="02010609060101010101" pitchFamily="2" charset="-122"/>
            </a:endParaRPr>
          </a:p>
        </p:txBody>
      </p:sp>
      <p:pic>
        <p:nvPicPr>
          <p:cNvPr id="73"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2298" y="5220295"/>
            <a:ext cx="1335267" cy="1692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7101112"/>
      </p:ext>
    </p:extLst>
  </p:cSld>
  <p:clrMapOvr>
    <a:masterClrMapping/>
  </p:clrMapOvr>
  <p:transition advTm="2704"/>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16045"/>
            <a:ext cx="8352928" cy="533400"/>
          </a:xfrm>
        </p:spPr>
        <p:txBody>
          <a:bodyPr/>
          <a:lstStyle/>
          <a:p>
            <a:pPr algn="l"/>
            <a:r>
              <a:rPr lang="en-US" altLang="zh-CN" dirty="0" smtClean="0"/>
              <a:t>WHTAP dual-snapshot architecture</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pPr>
              <a:defRPr/>
            </a:pPr>
            <a:fld id="{262E079A-18BC-42B2-A6C0-61BFA2EC9C47}" type="slidenum">
              <a:rPr lang="zh-CN" altLang="en-US" smtClean="0"/>
              <a:t>9</a:t>
            </a:fld>
            <a:endParaRPr lang="en-US" altLang="zh-CN"/>
          </a:p>
        </p:txBody>
      </p:sp>
      <p:pic>
        <p:nvPicPr>
          <p:cNvPr id="5" name="图片 4"/>
          <p:cNvPicPr>
            <a:picLocks noChangeAspect="1"/>
          </p:cNvPicPr>
          <p:nvPr/>
        </p:nvPicPr>
        <p:blipFill>
          <a:blip r:embed="rId3"/>
          <a:stretch>
            <a:fillRect/>
          </a:stretch>
        </p:blipFill>
        <p:spPr>
          <a:xfrm>
            <a:off x="107504" y="1772816"/>
            <a:ext cx="8928992" cy="3530825"/>
          </a:xfrm>
          <a:prstGeom prst="rect">
            <a:avLst/>
          </a:prstGeom>
        </p:spPr>
      </p:pic>
      <p:sp>
        <p:nvSpPr>
          <p:cNvPr id="6" name="文本框 5"/>
          <p:cNvSpPr txBox="1"/>
          <p:nvPr/>
        </p:nvSpPr>
        <p:spPr>
          <a:xfrm>
            <a:off x="1043609" y="5456252"/>
            <a:ext cx="7763814" cy="1200329"/>
          </a:xfrm>
          <a:prstGeom prst="rect">
            <a:avLst/>
          </a:prstGeom>
          <a:noFill/>
        </p:spPr>
        <p:txBody>
          <a:bodyPr wrap="square" rtlCol="0">
            <a:spAutoFit/>
          </a:bodyPr>
          <a:lstStyle/>
          <a:p>
            <a:r>
              <a:rPr lang="en-US" altLang="zh-CN" dirty="0" smtClean="0"/>
              <a:t>3- Record current period Delta Snapshot</a:t>
            </a:r>
          </a:p>
          <a:p>
            <a:r>
              <a:rPr lang="en-US" altLang="zh-CN" dirty="0" smtClean="0"/>
              <a:t>4- Merge last period Delta Snapshot</a:t>
            </a:r>
          </a:p>
          <a:p>
            <a:r>
              <a:rPr lang="en-US" altLang="zh-CN" dirty="0" smtClean="0">
                <a:solidFill>
                  <a:srgbClr val="FF0000"/>
                </a:solidFill>
              </a:rPr>
              <a:t>The shorter the period is, the AP data is more fresher</a:t>
            </a:r>
            <a:endParaRPr lang="zh-CN" altLang="en-US" dirty="0">
              <a:solidFill>
                <a:srgbClr val="FF0000"/>
              </a:solidFill>
            </a:endParaRPr>
          </a:p>
        </p:txBody>
      </p:sp>
    </p:spTree>
    <p:extLst>
      <p:ext uri="{BB962C8B-B14F-4D97-AF65-F5344CB8AC3E}">
        <p14:creationId xmlns:p14="http://schemas.microsoft.com/office/powerpoint/2010/main" val="1446721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黑体"/>
        <a:cs typeface=""/>
      </a:majorFont>
      <a:minorFont>
        <a:latin typeface="Tahoma"/>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9925</TotalTime>
  <Words>1422</Words>
  <Application>Microsoft Office PowerPoint</Application>
  <PresentationFormat>全屏显示(4:3)</PresentationFormat>
  <Paragraphs>215</Paragraphs>
  <Slides>20</Slides>
  <Notes>16</Notes>
  <HiddenSlides>2</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20</vt:i4>
      </vt:variant>
    </vt:vector>
  </HeadingPairs>
  <TitlesOfParts>
    <vt:vector size="30" baseType="lpstr">
      <vt:lpstr>HY강B</vt:lpstr>
      <vt:lpstr>黑体</vt:lpstr>
      <vt:lpstr>华文楷体</vt:lpstr>
      <vt:lpstr>宋体</vt:lpstr>
      <vt:lpstr>Arial</vt:lpstr>
      <vt:lpstr>Tahoma</vt:lpstr>
      <vt:lpstr>Times New Roman</vt:lpstr>
      <vt:lpstr>Wingdings</vt:lpstr>
      <vt:lpstr>Wingdings 2</vt:lpstr>
      <vt:lpstr>Blends</vt:lpstr>
      <vt:lpstr>PowerPoint 演示文稿</vt:lpstr>
      <vt:lpstr>Outline</vt:lpstr>
      <vt:lpstr>Outline</vt:lpstr>
      <vt:lpstr>OLTP, OLAP</vt:lpstr>
      <vt:lpstr>HTAP</vt:lpstr>
      <vt:lpstr>Goals</vt:lpstr>
      <vt:lpstr>Analogy</vt:lpstr>
      <vt:lpstr>Outline</vt:lpstr>
      <vt:lpstr>WHTAP dual-snapshot architecture</vt:lpstr>
      <vt:lpstr>Tree-based Storage Engine</vt:lpstr>
      <vt:lpstr>Varaint OCC + Dual Snapshot</vt:lpstr>
      <vt:lpstr>State Controller Running Example</vt:lpstr>
      <vt:lpstr>PowerPoint 演示文稿</vt:lpstr>
      <vt:lpstr>Outline</vt:lpstr>
      <vt:lpstr>Setup</vt:lpstr>
      <vt:lpstr>Evaluation, fixing AP’s workload</vt:lpstr>
      <vt:lpstr>Evaluation, fixing TP’s workload</vt:lpstr>
      <vt:lpstr>Outline</vt:lpstr>
      <vt:lpstr>PowerPoint 演示文稿</vt:lpstr>
      <vt:lpstr>PowerPoint 演示文稿</vt:lpstr>
    </vt:vector>
  </TitlesOfParts>
  <Company>Tsinghua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2010年国家杰出青年基金项目答辩</dc:title>
  <dc:creator>S</dc:creator>
  <cp:lastModifiedBy>T Bombehub</cp:lastModifiedBy>
  <cp:revision>4425</cp:revision>
  <cp:lastPrinted>2017-07-02T13:21:00Z</cp:lastPrinted>
  <dcterms:created xsi:type="dcterms:W3CDTF">1999-04-23T05:13:00Z</dcterms:created>
  <dcterms:modified xsi:type="dcterms:W3CDTF">2019-04-23T06:51:32Z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2052-10.1.0.6689</vt:lpwstr>
  </property>
</Properties>
</file>