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notesSlides/notesSlide266.xml" ContentType="application/vnd.openxmlformats-officedocument.presentationml.notesSlide+xml"/>
  <Override PartName="/ppt/notesSlides/notesSlide267.xml" ContentType="application/vnd.openxmlformats-officedocument.presentationml.notesSlide+xml"/>
  <Override PartName="/ppt/notesSlides/notesSlide268.xml" ContentType="application/vnd.openxmlformats-officedocument.presentationml.notesSlide+xml"/>
  <Override PartName="/ppt/notesSlides/notesSlide269.xml" ContentType="application/vnd.openxmlformats-officedocument.presentationml.notesSlide+xml"/>
  <Override PartName="/ppt/notesSlides/notesSlide270.xml" ContentType="application/vnd.openxmlformats-officedocument.presentationml.notesSlide+xml"/>
  <Override PartName="/ppt/notesSlides/notesSlide271.xml" ContentType="application/vnd.openxmlformats-officedocument.presentationml.notesSlide+xml"/>
  <Override PartName="/ppt/notesSlides/notesSlide272.xml" ContentType="application/vnd.openxmlformats-officedocument.presentationml.notesSlide+xml"/>
  <Override PartName="/ppt/notesSlides/notesSlide273.xml" ContentType="application/vnd.openxmlformats-officedocument.presentationml.notesSlide+xml"/>
  <Override PartName="/ppt/notesSlides/notesSlide274.xml" ContentType="application/vnd.openxmlformats-officedocument.presentationml.notesSlide+xml"/>
  <Override PartName="/ppt/notesSlides/notesSlide275.xml" ContentType="application/vnd.openxmlformats-officedocument.presentationml.notesSlide+xml"/>
  <Override PartName="/ppt/notesSlides/notesSlide276.xml" ContentType="application/vnd.openxmlformats-officedocument.presentationml.notesSlide+xml"/>
  <Override PartName="/ppt/notesSlides/notesSlide277.xml" ContentType="application/vnd.openxmlformats-officedocument.presentationml.notesSlide+xml"/>
  <Override PartName="/ppt/notesSlides/notesSlide278.xml" ContentType="application/vnd.openxmlformats-officedocument.presentationml.notesSlide+xml"/>
  <Override PartName="/ppt/notesSlides/notesSlide279.xml" ContentType="application/vnd.openxmlformats-officedocument.presentationml.notesSlide+xml"/>
  <Override PartName="/ppt/notesSlides/notesSlide280.xml" ContentType="application/vnd.openxmlformats-officedocument.presentationml.notesSlide+xml"/>
  <Override PartName="/ppt/notesSlides/notesSlide2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85"/>
  </p:notesMasterIdLst>
  <p:handoutMasterIdLst>
    <p:handoutMasterId r:id="rId286"/>
  </p:handoutMasterIdLst>
  <p:sldIdLst>
    <p:sldId id="642" r:id="rId2"/>
    <p:sldId id="643" r:id="rId3"/>
    <p:sldId id="644" r:id="rId4"/>
    <p:sldId id="645" r:id="rId5"/>
    <p:sldId id="646" r:id="rId6"/>
    <p:sldId id="647" r:id="rId7"/>
    <p:sldId id="648" r:id="rId8"/>
    <p:sldId id="649" r:id="rId9"/>
    <p:sldId id="650" r:id="rId10"/>
    <p:sldId id="651" r:id="rId11"/>
    <p:sldId id="652" r:id="rId12"/>
    <p:sldId id="653" r:id="rId13"/>
    <p:sldId id="654" r:id="rId14"/>
    <p:sldId id="655" r:id="rId15"/>
    <p:sldId id="656" r:id="rId16"/>
    <p:sldId id="657" r:id="rId17"/>
    <p:sldId id="658" r:id="rId18"/>
    <p:sldId id="659" r:id="rId19"/>
    <p:sldId id="660" r:id="rId20"/>
    <p:sldId id="661" r:id="rId21"/>
    <p:sldId id="906" r:id="rId22"/>
    <p:sldId id="907" r:id="rId23"/>
    <p:sldId id="908" r:id="rId24"/>
    <p:sldId id="909" r:id="rId25"/>
    <p:sldId id="910" r:id="rId26"/>
    <p:sldId id="911" r:id="rId27"/>
    <p:sldId id="912" r:id="rId28"/>
    <p:sldId id="913" r:id="rId29"/>
    <p:sldId id="914" r:id="rId30"/>
    <p:sldId id="915" r:id="rId31"/>
    <p:sldId id="916" r:id="rId32"/>
    <p:sldId id="917" r:id="rId33"/>
    <p:sldId id="918" r:id="rId34"/>
    <p:sldId id="919" r:id="rId35"/>
    <p:sldId id="920" r:id="rId36"/>
    <p:sldId id="921" r:id="rId37"/>
    <p:sldId id="922" r:id="rId38"/>
    <p:sldId id="923" r:id="rId39"/>
    <p:sldId id="924" r:id="rId40"/>
    <p:sldId id="662" r:id="rId41"/>
    <p:sldId id="663" r:id="rId42"/>
    <p:sldId id="664" r:id="rId43"/>
    <p:sldId id="665" r:id="rId44"/>
    <p:sldId id="666" r:id="rId45"/>
    <p:sldId id="667" r:id="rId46"/>
    <p:sldId id="668" r:id="rId47"/>
    <p:sldId id="669" r:id="rId48"/>
    <p:sldId id="670" r:id="rId49"/>
    <p:sldId id="671" r:id="rId50"/>
    <p:sldId id="672" r:id="rId51"/>
    <p:sldId id="673" r:id="rId52"/>
    <p:sldId id="674" r:id="rId53"/>
    <p:sldId id="675" r:id="rId54"/>
    <p:sldId id="676" r:id="rId55"/>
    <p:sldId id="677" r:id="rId56"/>
    <p:sldId id="678" r:id="rId57"/>
    <p:sldId id="679" r:id="rId58"/>
    <p:sldId id="680" r:id="rId59"/>
    <p:sldId id="681" r:id="rId60"/>
    <p:sldId id="682" r:id="rId61"/>
    <p:sldId id="683" r:id="rId62"/>
    <p:sldId id="684" r:id="rId63"/>
    <p:sldId id="685" r:id="rId64"/>
    <p:sldId id="686" r:id="rId65"/>
    <p:sldId id="687" r:id="rId66"/>
    <p:sldId id="688" r:id="rId67"/>
    <p:sldId id="689" r:id="rId68"/>
    <p:sldId id="690" r:id="rId69"/>
    <p:sldId id="691" r:id="rId70"/>
    <p:sldId id="692" r:id="rId71"/>
    <p:sldId id="693" r:id="rId72"/>
    <p:sldId id="694" r:id="rId73"/>
    <p:sldId id="695" r:id="rId74"/>
    <p:sldId id="696" r:id="rId75"/>
    <p:sldId id="697" r:id="rId76"/>
    <p:sldId id="698" r:id="rId77"/>
    <p:sldId id="699" r:id="rId78"/>
    <p:sldId id="700" r:id="rId79"/>
    <p:sldId id="701" r:id="rId80"/>
    <p:sldId id="702" r:id="rId81"/>
    <p:sldId id="703" r:id="rId82"/>
    <p:sldId id="704" r:id="rId83"/>
    <p:sldId id="705" r:id="rId84"/>
    <p:sldId id="706" r:id="rId85"/>
    <p:sldId id="707" r:id="rId86"/>
    <p:sldId id="708" r:id="rId87"/>
    <p:sldId id="709" r:id="rId88"/>
    <p:sldId id="710" r:id="rId89"/>
    <p:sldId id="711" r:id="rId90"/>
    <p:sldId id="712" r:id="rId91"/>
    <p:sldId id="713" r:id="rId92"/>
    <p:sldId id="714" r:id="rId93"/>
    <p:sldId id="715" r:id="rId94"/>
    <p:sldId id="716" r:id="rId95"/>
    <p:sldId id="717" r:id="rId96"/>
    <p:sldId id="718" r:id="rId97"/>
    <p:sldId id="719" r:id="rId98"/>
    <p:sldId id="720" r:id="rId99"/>
    <p:sldId id="721" r:id="rId100"/>
    <p:sldId id="722" r:id="rId101"/>
    <p:sldId id="723" r:id="rId102"/>
    <p:sldId id="724" r:id="rId103"/>
    <p:sldId id="725" r:id="rId104"/>
    <p:sldId id="726" r:id="rId105"/>
    <p:sldId id="727" r:id="rId106"/>
    <p:sldId id="728" r:id="rId107"/>
    <p:sldId id="729" r:id="rId108"/>
    <p:sldId id="730" r:id="rId109"/>
    <p:sldId id="731" r:id="rId110"/>
    <p:sldId id="732" r:id="rId111"/>
    <p:sldId id="733" r:id="rId112"/>
    <p:sldId id="734" r:id="rId113"/>
    <p:sldId id="735" r:id="rId114"/>
    <p:sldId id="736" r:id="rId115"/>
    <p:sldId id="737" r:id="rId116"/>
    <p:sldId id="738" r:id="rId117"/>
    <p:sldId id="739" r:id="rId118"/>
    <p:sldId id="740" r:id="rId119"/>
    <p:sldId id="741" r:id="rId120"/>
    <p:sldId id="742" r:id="rId121"/>
    <p:sldId id="743" r:id="rId122"/>
    <p:sldId id="744" r:id="rId123"/>
    <p:sldId id="745" r:id="rId124"/>
    <p:sldId id="746" r:id="rId125"/>
    <p:sldId id="747" r:id="rId126"/>
    <p:sldId id="748" r:id="rId127"/>
    <p:sldId id="749" r:id="rId128"/>
    <p:sldId id="750" r:id="rId129"/>
    <p:sldId id="751" r:id="rId130"/>
    <p:sldId id="752" r:id="rId131"/>
    <p:sldId id="753" r:id="rId132"/>
    <p:sldId id="754" r:id="rId133"/>
    <p:sldId id="755" r:id="rId134"/>
    <p:sldId id="756" r:id="rId135"/>
    <p:sldId id="757" r:id="rId136"/>
    <p:sldId id="758" r:id="rId137"/>
    <p:sldId id="759" r:id="rId138"/>
    <p:sldId id="760" r:id="rId139"/>
    <p:sldId id="761" r:id="rId140"/>
    <p:sldId id="762" r:id="rId141"/>
    <p:sldId id="763" r:id="rId142"/>
    <p:sldId id="764" r:id="rId143"/>
    <p:sldId id="765" r:id="rId144"/>
    <p:sldId id="766" r:id="rId145"/>
    <p:sldId id="767" r:id="rId146"/>
    <p:sldId id="768" r:id="rId147"/>
    <p:sldId id="769" r:id="rId148"/>
    <p:sldId id="770" r:id="rId149"/>
    <p:sldId id="771" r:id="rId150"/>
    <p:sldId id="772" r:id="rId151"/>
    <p:sldId id="773" r:id="rId152"/>
    <p:sldId id="774" r:id="rId153"/>
    <p:sldId id="775" r:id="rId154"/>
    <p:sldId id="776" r:id="rId155"/>
    <p:sldId id="777" r:id="rId156"/>
    <p:sldId id="778" r:id="rId157"/>
    <p:sldId id="779" r:id="rId158"/>
    <p:sldId id="780" r:id="rId159"/>
    <p:sldId id="781" r:id="rId160"/>
    <p:sldId id="782" r:id="rId161"/>
    <p:sldId id="783" r:id="rId162"/>
    <p:sldId id="784" r:id="rId163"/>
    <p:sldId id="785" r:id="rId164"/>
    <p:sldId id="786" r:id="rId165"/>
    <p:sldId id="787" r:id="rId166"/>
    <p:sldId id="788" r:id="rId167"/>
    <p:sldId id="789" r:id="rId168"/>
    <p:sldId id="790" r:id="rId169"/>
    <p:sldId id="791" r:id="rId170"/>
    <p:sldId id="792" r:id="rId171"/>
    <p:sldId id="793" r:id="rId172"/>
    <p:sldId id="794" r:id="rId173"/>
    <p:sldId id="795" r:id="rId174"/>
    <p:sldId id="796" r:id="rId175"/>
    <p:sldId id="797" r:id="rId176"/>
    <p:sldId id="798" r:id="rId177"/>
    <p:sldId id="799" r:id="rId178"/>
    <p:sldId id="800" r:id="rId179"/>
    <p:sldId id="801" r:id="rId180"/>
    <p:sldId id="802" r:id="rId181"/>
    <p:sldId id="803" r:id="rId182"/>
    <p:sldId id="804" r:id="rId183"/>
    <p:sldId id="805" r:id="rId184"/>
    <p:sldId id="806" r:id="rId185"/>
    <p:sldId id="807" r:id="rId186"/>
    <p:sldId id="808" r:id="rId187"/>
    <p:sldId id="809" r:id="rId188"/>
    <p:sldId id="810" r:id="rId189"/>
    <p:sldId id="811" r:id="rId190"/>
    <p:sldId id="812" r:id="rId191"/>
    <p:sldId id="813" r:id="rId192"/>
    <p:sldId id="814" r:id="rId193"/>
    <p:sldId id="815" r:id="rId194"/>
    <p:sldId id="816" r:id="rId195"/>
    <p:sldId id="817" r:id="rId196"/>
    <p:sldId id="818" r:id="rId197"/>
    <p:sldId id="819" r:id="rId198"/>
    <p:sldId id="820" r:id="rId199"/>
    <p:sldId id="821" r:id="rId200"/>
    <p:sldId id="822" r:id="rId201"/>
    <p:sldId id="823" r:id="rId202"/>
    <p:sldId id="824" r:id="rId203"/>
    <p:sldId id="825" r:id="rId204"/>
    <p:sldId id="826" r:id="rId205"/>
    <p:sldId id="827" r:id="rId206"/>
    <p:sldId id="828" r:id="rId207"/>
    <p:sldId id="829" r:id="rId208"/>
    <p:sldId id="830" r:id="rId209"/>
    <p:sldId id="831" r:id="rId210"/>
    <p:sldId id="832" r:id="rId211"/>
    <p:sldId id="833" r:id="rId212"/>
    <p:sldId id="834" r:id="rId213"/>
    <p:sldId id="835" r:id="rId214"/>
    <p:sldId id="836" r:id="rId215"/>
    <p:sldId id="837" r:id="rId216"/>
    <p:sldId id="838" r:id="rId217"/>
    <p:sldId id="839" r:id="rId218"/>
    <p:sldId id="840" r:id="rId219"/>
    <p:sldId id="841" r:id="rId220"/>
    <p:sldId id="842" r:id="rId221"/>
    <p:sldId id="843" r:id="rId222"/>
    <p:sldId id="844" r:id="rId223"/>
    <p:sldId id="845" r:id="rId224"/>
    <p:sldId id="846" r:id="rId225"/>
    <p:sldId id="847" r:id="rId226"/>
    <p:sldId id="848" r:id="rId227"/>
    <p:sldId id="849" r:id="rId228"/>
    <p:sldId id="850" r:id="rId229"/>
    <p:sldId id="851" r:id="rId230"/>
    <p:sldId id="852" r:id="rId231"/>
    <p:sldId id="853" r:id="rId232"/>
    <p:sldId id="854" r:id="rId233"/>
    <p:sldId id="855" r:id="rId234"/>
    <p:sldId id="856" r:id="rId235"/>
    <p:sldId id="857" r:id="rId236"/>
    <p:sldId id="858" r:id="rId237"/>
    <p:sldId id="859" r:id="rId238"/>
    <p:sldId id="860" r:id="rId239"/>
    <p:sldId id="861" r:id="rId240"/>
    <p:sldId id="862" r:id="rId241"/>
    <p:sldId id="863" r:id="rId242"/>
    <p:sldId id="864" r:id="rId243"/>
    <p:sldId id="865" r:id="rId244"/>
    <p:sldId id="866" r:id="rId245"/>
    <p:sldId id="867" r:id="rId246"/>
    <p:sldId id="868" r:id="rId247"/>
    <p:sldId id="869" r:id="rId248"/>
    <p:sldId id="870" r:id="rId249"/>
    <p:sldId id="871" r:id="rId250"/>
    <p:sldId id="872" r:id="rId251"/>
    <p:sldId id="873" r:id="rId252"/>
    <p:sldId id="874" r:id="rId253"/>
    <p:sldId id="875" r:id="rId254"/>
    <p:sldId id="876" r:id="rId255"/>
    <p:sldId id="877" r:id="rId256"/>
    <p:sldId id="878" r:id="rId257"/>
    <p:sldId id="879" r:id="rId258"/>
    <p:sldId id="880" r:id="rId259"/>
    <p:sldId id="881" r:id="rId260"/>
    <p:sldId id="882" r:id="rId261"/>
    <p:sldId id="883" r:id="rId262"/>
    <p:sldId id="884" r:id="rId263"/>
    <p:sldId id="885" r:id="rId264"/>
    <p:sldId id="886" r:id="rId265"/>
    <p:sldId id="887" r:id="rId266"/>
    <p:sldId id="888" r:id="rId267"/>
    <p:sldId id="889" r:id="rId268"/>
    <p:sldId id="890" r:id="rId269"/>
    <p:sldId id="891" r:id="rId270"/>
    <p:sldId id="892" r:id="rId271"/>
    <p:sldId id="893" r:id="rId272"/>
    <p:sldId id="894" r:id="rId273"/>
    <p:sldId id="895" r:id="rId274"/>
    <p:sldId id="896" r:id="rId275"/>
    <p:sldId id="897" r:id="rId276"/>
    <p:sldId id="898" r:id="rId277"/>
    <p:sldId id="899" r:id="rId278"/>
    <p:sldId id="900" r:id="rId279"/>
    <p:sldId id="901" r:id="rId280"/>
    <p:sldId id="902" r:id="rId281"/>
    <p:sldId id="903" r:id="rId282"/>
    <p:sldId id="904" r:id="rId283"/>
    <p:sldId id="905" r:id="rId284"/>
  </p:sldIdLst>
  <p:sldSz cx="9906000" cy="6858000" type="A4"/>
  <p:notesSz cx="6669088" cy="9926638"/>
  <p:defaultTextStyle>
    <a:defPPr>
      <a:defRPr lang="en-US"/>
    </a:defPPr>
    <a:lvl1pPr algn="l" rtl="0" eaLnBrk="0" fontAlgn="base" hangingPunct="0">
      <a:spcBef>
        <a:spcPct val="20000"/>
      </a:spcBef>
      <a:spcAft>
        <a:spcPct val="0"/>
      </a:spcAft>
      <a:buClr>
        <a:schemeClr val="folHlink"/>
      </a:buClr>
      <a:buFont typeface="Wingdings" pitchFamily="2" charset="2"/>
      <a:defRPr kumimoji="1" sz="2000" b="1" kern="1200">
        <a:solidFill>
          <a:srgbClr val="000000"/>
        </a:solidFill>
        <a:latin typeface="Courier New" pitchFamily="49" charset="0"/>
        <a:ea typeface="+mn-ea"/>
        <a:cs typeface="+mn-cs"/>
      </a:defRPr>
    </a:lvl1pPr>
    <a:lvl2pPr marL="457200" algn="l" rtl="0" eaLnBrk="0" fontAlgn="base" hangingPunct="0">
      <a:spcBef>
        <a:spcPct val="20000"/>
      </a:spcBef>
      <a:spcAft>
        <a:spcPct val="0"/>
      </a:spcAft>
      <a:buClr>
        <a:schemeClr val="folHlink"/>
      </a:buClr>
      <a:buFont typeface="Wingdings" pitchFamily="2" charset="2"/>
      <a:defRPr kumimoji="1" sz="2000" b="1" kern="1200">
        <a:solidFill>
          <a:srgbClr val="000000"/>
        </a:solidFill>
        <a:latin typeface="Courier New" pitchFamily="49" charset="0"/>
        <a:ea typeface="+mn-ea"/>
        <a:cs typeface="+mn-cs"/>
      </a:defRPr>
    </a:lvl2pPr>
    <a:lvl3pPr marL="914400" algn="l" rtl="0" eaLnBrk="0" fontAlgn="base" hangingPunct="0">
      <a:spcBef>
        <a:spcPct val="20000"/>
      </a:spcBef>
      <a:spcAft>
        <a:spcPct val="0"/>
      </a:spcAft>
      <a:buClr>
        <a:schemeClr val="folHlink"/>
      </a:buClr>
      <a:buFont typeface="Wingdings" pitchFamily="2" charset="2"/>
      <a:defRPr kumimoji="1" sz="2000" b="1" kern="1200">
        <a:solidFill>
          <a:srgbClr val="000000"/>
        </a:solidFill>
        <a:latin typeface="Courier New" pitchFamily="49" charset="0"/>
        <a:ea typeface="+mn-ea"/>
        <a:cs typeface="+mn-cs"/>
      </a:defRPr>
    </a:lvl3pPr>
    <a:lvl4pPr marL="1371600" algn="l" rtl="0" eaLnBrk="0" fontAlgn="base" hangingPunct="0">
      <a:spcBef>
        <a:spcPct val="20000"/>
      </a:spcBef>
      <a:spcAft>
        <a:spcPct val="0"/>
      </a:spcAft>
      <a:buClr>
        <a:schemeClr val="folHlink"/>
      </a:buClr>
      <a:buFont typeface="Wingdings" pitchFamily="2" charset="2"/>
      <a:defRPr kumimoji="1" sz="2000" b="1" kern="1200">
        <a:solidFill>
          <a:srgbClr val="000000"/>
        </a:solidFill>
        <a:latin typeface="Courier New" pitchFamily="49" charset="0"/>
        <a:ea typeface="+mn-ea"/>
        <a:cs typeface="+mn-cs"/>
      </a:defRPr>
    </a:lvl4pPr>
    <a:lvl5pPr marL="1828800" algn="l" rtl="0" eaLnBrk="0" fontAlgn="base" hangingPunct="0">
      <a:spcBef>
        <a:spcPct val="20000"/>
      </a:spcBef>
      <a:spcAft>
        <a:spcPct val="0"/>
      </a:spcAft>
      <a:buClr>
        <a:schemeClr val="folHlink"/>
      </a:buClr>
      <a:buFont typeface="Wingdings" pitchFamily="2" charset="2"/>
      <a:defRPr kumimoji="1" sz="2000" b="1" kern="1200">
        <a:solidFill>
          <a:srgbClr val="000000"/>
        </a:solidFill>
        <a:latin typeface="Courier New" pitchFamily="49" charset="0"/>
        <a:ea typeface="+mn-ea"/>
        <a:cs typeface="+mn-cs"/>
      </a:defRPr>
    </a:lvl5pPr>
    <a:lvl6pPr marL="2286000" algn="l" defTabSz="914400" rtl="0" eaLnBrk="1" latinLnBrk="0" hangingPunct="1">
      <a:defRPr kumimoji="1" sz="2000" b="1" kern="1200">
        <a:solidFill>
          <a:srgbClr val="000000"/>
        </a:solidFill>
        <a:latin typeface="Courier New" pitchFamily="49" charset="0"/>
        <a:ea typeface="+mn-ea"/>
        <a:cs typeface="+mn-cs"/>
      </a:defRPr>
    </a:lvl6pPr>
    <a:lvl7pPr marL="2743200" algn="l" defTabSz="914400" rtl="0" eaLnBrk="1" latinLnBrk="0" hangingPunct="1">
      <a:defRPr kumimoji="1" sz="2000" b="1" kern="1200">
        <a:solidFill>
          <a:srgbClr val="000000"/>
        </a:solidFill>
        <a:latin typeface="Courier New" pitchFamily="49" charset="0"/>
        <a:ea typeface="+mn-ea"/>
        <a:cs typeface="+mn-cs"/>
      </a:defRPr>
    </a:lvl7pPr>
    <a:lvl8pPr marL="3200400" algn="l" defTabSz="914400" rtl="0" eaLnBrk="1" latinLnBrk="0" hangingPunct="1">
      <a:defRPr kumimoji="1" sz="2000" b="1" kern="1200">
        <a:solidFill>
          <a:srgbClr val="000000"/>
        </a:solidFill>
        <a:latin typeface="Courier New" pitchFamily="49" charset="0"/>
        <a:ea typeface="+mn-ea"/>
        <a:cs typeface="+mn-cs"/>
      </a:defRPr>
    </a:lvl8pPr>
    <a:lvl9pPr marL="3657600" algn="l" defTabSz="914400" rtl="0" eaLnBrk="1" latinLnBrk="0" hangingPunct="1">
      <a:defRPr kumimoji="1" sz="2000" b="1" kern="1200">
        <a:solidFill>
          <a:srgbClr val="000000"/>
        </a:solidFill>
        <a:latin typeface="Courier New"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00"/>
    <a:srgbClr val="008000"/>
    <a:srgbClr val="000099"/>
    <a:srgbClr val="FFCC99"/>
    <a:srgbClr val="FF9900"/>
    <a:srgbClr val="FFFF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70" autoAdjust="0"/>
    <p:restoredTop sz="85227" autoAdjust="0"/>
  </p:normalViewPr>
  <p:slideViewPr>
    <p:cSldViewPr snapToGrid="0">
      <p:cViewPr varScale="1">
        <p:scale>
          <a:sx n="95" d="100"/>
          <a:sy n="95" d="100"/>
        </p:scale>
        <p:origin x="-1440" y="-96"/>
      </p:cViewPr>
      <p:guideLst>
        <p:guide orient="horz" pos="2160"/>
        <p:guide pos="312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8" d="100"/>
          <a:sy n="78" d="100"/>
        </p:scale>
        <p:origin x="-3354" y="-90"/>
      </p:cViewPr>
      <p:guideLst>
        <p:guide orient="horz" pos="3102"/>
        <p:guide pos="2099"/>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tableStyles" Target="tableStyles.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287" Type="http://schemas.openxmlformats.org/officeDocument/2006/relationships/presProps" Target="pres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slide" Target="slides/slide28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23.xml"/><Relationship Id="rId13" Type="http://schemas.openxmlformats.org/officeDocument/2006/relationships/slide" Target="slides/slide131.xml"/><Relationship Id="rId18" Type="http://schemas.openxmlformats.org/officeDocument/2006/relationships/slide" Target="slides/slide145.xml"/><Relationship Id="rId26" Type="http://schemas.openxmlformats.org/officeDocument/2006/relationships/slide" Target="slides/slide180.xml"/><Relationship Id="rId3" Type="http://schemas.openxmlformats.org/officeDocument/2006/relationships/slide" Target="slides/slide117.xml"/><Relationship Id="rId21" Type="http://schemas.openxmlformats.org/officeDocument/2006/relationships/slide" Target="slides/slide150.xml"/><Relationship Id="rId7" Type="http://schemas.openxmlformats.org/officeDocument/2006/relationships/slide" Target="slides/slide122.xml"/><Relationship Id="rId12" Type="http://schemas.openxmlformats.org/officeDocument/2006/relationships/slide" Target="slides/slide129.xml"/><Relationship Id="rId17" Type="http://schemas.openxmlformats.org/officeDocument/2006/relationships/slide" Target="slides/slide143.xml"/><Relationship Id="rId25" Type="http://schemas.openxmlformats.org/officeDocument/2006/relationships/slide" Target="slides/slide175.xml"/><Relationship Id="rId2" Type="http://schemas.openxmlformats.org/officeDocument/2006/relationships/slide" Target="slides/slide115.xml"/><Relationship Id="rId16" Type="http://schemas.openxmlformats.org/officeDocument/2006/relationships/slide" Target="slides/slide141.xml"/><Relationship Id="rId20" Type="http://schemas.openxmlformats.org/officeDocument/2006/relationships/slide" Target="slides/slide149.xml"/><Relationship Id="rId1" Type="http://schemas.openxmlformats.org/officeDocument/2006/relationships/slide" Target="slides/slide113.xml"/><Relationship Id="rId6" Type="http://schemas.openxmlformats.org/officeDocument/2006/relationships/slide" Target="slides/slide121.xml"/><Relationship Id="rId11" Type="http://schemas.openxmlformats.org/officeDocument/2006/relationships/slide" Target="slides/slide127.xml"/><Relationship Id="rId24" Type="http://schemas.openxmlformats.org/officeDocument/2006/relationships/slide" Target="slides/slide169.xml"/><Relationship Id="rId5" Type="http://schemas.openxmlformats.org/officeDocument/2006/relationships/slide" Target="slides/slide120.xml"/><Relationship Id="rId15" Type="http://schemas.openxmlformats.org/officeDocument/2006/relationships/slide" Target="slides/slide138.xml"/><Relationship Id="rId23" Type="http://schemas.openxmlformats.org/officeDocument/2006/relationships/slide" Target="slides/slide166.xml"/><Relationship Id="rId28" Type="http://schemas.openxmlformats.org/officeDocument/2006/relationships/slide" Target="slides/slide185.xml"/><Relationship Id="rId10" Type="http://schemas.openxmlformats.org/officeDocument/2006/relationships/slide" Target="slides/slide125.xml"/><Relationship Id="rId19" Type="http://schemas.openxmlformats.org/officeDocument/2006/relationships/slide" Target="slides/slide147.xml"/><Relationship Id="rId4" Type="http://schemas.openxmlformats.org/officeDocument/2006/relationships/slide" Target="slides/slide119.xml"/><Relationship Id="rId9" Type="http://schemas.openxmlformats.org/officeDocument/2006/relationships/slide" Target="slides/slide124.xml"/><Relationship Id="rId14" Type="http://schemas.openxmlformats.org/officeDocument/2006/relationships/slide" Target="slides/slide134.xml"/><Relationship Id="rId22" Type="http://schemas.openxmlformats.org/officeDocument/2006/relationships/slide" Target="slides/slide151.xml"/><Relationship Id="rId27" Type="http://schemas.openxmlformats.org/officeDocument/2006/relationships/slide" Target="slides/slide18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8" name="Rectangle 10"/>
          <p:cNvSpPr>
            <a:spLocks noGrp="1" noChangeArrowheads="1"/>
          </p:cNvSpPr>
          <p:nvPr>
            <p:ph type="sldNum" sz="quarter" idx="3"/>
          </p:nvPr>
        </p:nvSpPr>
        <p:spPr bwMode="auto">
          <a:xfrm>
            <a:off x="377825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FontTx/>
              <a:buNone/>
              <a:defRPr kumimoji="0" sz="1200" b="0">
                <a:solidFill>
                  <a:schemeClr val="tx1"/>
                </a:solidFill>
                <a:latin typeface="Times New Roman" pitchFamily="18" charset="0"/>
              </a:defRPr>
            </a:lvl1pPr>
          </a:lstStyle>
          <a:p>
            <a:pPr>
              <a:defRPr/>
            </a:pPr>
            <a:fld id="{0175C04E-FC13-45C2-B773-DD31910A271C}" type="slidenum">
              <a:rPr lang="hr-HR"/>
              <a:pPr>
                <a:defRPr/>
              </a:pPr>
              <a:t>‹#›</a:t>
            </a:fld>
            <a:endParaRPr lang="hr-HR" dirty="0"/>
          </a:p>
        </p:txBody>
      </p:sp>
    </p:spTree>
    <p:extLst>
      <p:ext uri="{BB962C8B-B14F-4D97-AF65-F5344CB8AC3E}">
        <p14:creationId xmlns:p14="http://schemas.microsoft.com/office/powerpoint/2010/main" val="365655139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337" tIns="45668" rIns="91337" bIns="45668" numCol="1" anchor="ctr" anchorCtr="0" compatLnSpc="1">
            <a:prstTxWarp prst="textNoShape">
              <a:avLst/>
            </a:prstTxWarp>
          </a:bodyPr>
          <a:lstStyle>
            <a:lvl1pPr defTabSz="912813">
              <a:spcBef>
                <a:spcPct val="0"/>
              </a:spcBef>
              <a:buClrTx/>
              <a:buFontTx/>
              <a:buNone/>
              <a:defRPr kumimoji="0" sz="1200" b="0">
                <a:latin typeface="Times New Roman" pitchFamily="18" charset="0"/>
              </a:defRPr>
            </a:lvl1pPr>
          </a:lstStyle>
          <a:p>
            <a:pPr>
              <a:defRPr/>
            </a:pPr>
            <a:endParaRPr lang="en-US"/>
          </a:p>
        </p:txBody>
      </p:sp>
      <p:sp>
        <p:nvSpPr>
          <p:cNvPr id="47107" name="Rectangle 3"/>
          <p:cNvSpPr>
            <a:spLocks noGrp="1" noChangeArrowheads="1"/>
          </p:cNvSpPr>
          <p:nvPr>
            <p:ph type="dt" idx="1"/>
          </p:nvPr>
        </p:nvSpPr>
        <p:spPr bwMode="auto">
          <a:xfrm>
            <a:off x="3779838" y="0"/>
            <a:ext cx="2889250" cy="496888"/>
          </a:xfrm>
          <a:prstGeom prst="rect">
            <a:avLst/>
          </a:prstGeom>
          <a:noFill/>
          <a:ln w="9525">
            <a:noFill/>
            <a:miter lim="800000"/>
            <a:headEnd/>
            <a:tailEnd/>
          </a:ln>
          <a:effectLst/>
        </p:spPr>
        <p:txBody>
          <a:bodyPr vert="horz" wrap="square" lIns="91337" tIns="45668" rIns="91337" bIns="45668" numCol="1" anchor="ctr" anchorCtr="0" compatLnSpc="1">
            <a:prstTxWarp prst="textNoShape">
              <a:avLst/>
            </a:prstTxWarp>
          </a:bodyPr>
          <a:lstStyle>
            <a:lvl1pPr algn="r" defTabSz="912813">
              <a:spcBef>
                <a:spcPct val="0"/>
              </a:spcBef>
              <a:buClrTx/>
              <a:buFontTx/>
              <a:buNone/>
              <a:defRPr kumimoji="0" sz="1200" b="0">
                <a:latin typeface="Times New Roman" pitchFamily="18" charset="0"/>
              </a:defRPr>
            </a:lvl1pPr>
          </a:lstStyle>
          <a:p>
            <a:pPr>
              <a:defRPr/>
            </a:pPr>
            <a:endParaRPr lang="en-US"/>
          </a:p>
        </p:txBody>
      </p:sp>
      <p:sp>
        <p:nvSpPr>
          <p:cNvPr id="27652" name="Rectangle 4"/>
          <p:cNvSpPr>
            <a:spLocks noGrp="1" noRot="1" noChangeAspect="1" noChangeArrowheads="1" noTextEdit="1"/>
          </p:cNvSpPr>
          <p:nvPr>
            <p:ph type="sldImg" idx="2"/>
          </p:nvPr>
        </p:nvSpPr>
        <p:spPr bwMode="auto">
          <a:xfrm>
            <a:off x="654050" y="747713"/>
            <a:ext cx="5367338" cy="3717925"/>
          </a:xfrm>
          <a:prstGeom prst="rect">
            <a:avLst/>
          </a:prstGeom>
          <a:noFill/>
          <a:ln w="9525">
            <a:solidFill>
              <a:srgbClr val="000000"/>
            </a:solidFill>
            <a:miter lim="800000"/>
            <a:headEnd/>
            <a:tailEnd/>
          </a:ln>
        </p:spPr>
      </p:sp>
      <p:sp>
        <p:nvSpPr>
          <p:cNvPr id="47109" name="Rectangle 5"/>
          <p:cNvSpPr>
            <a:spLocks noGrp="1" noChangeArrowheads="1"/>
          </p:cNvSpPr>
          <p:nvPr>
            <p:ph type="body" sz="quarter" idx="3"/>
          </p:nvPr>
        </p:nvSpPr>
        <p:spPr bwMode="auto">
          <a:xfrm>
            <a:off x="889000" y="4716463"/>
            <a:ext cx="4891088" cy="4462462"/>
          </a:xfrm>
          <a:prstGeom prst="rect">
            <a:avLst/>
          </a:prstGeom>
          <a:noFill/>
          <a:ln w="9525">
            <a:noFill/>
            <a:miter lim="800000"/>
            <a:headEnd/>
            <a:tailEnd/>
          </a:ln>
          <a:effectLst/>
        </p:spPr>
        <p:txBody>
          <a:bodyPr vert="horz" wrap="square" lIns="91337" tIns="45668" rIns="91337" bIns="45668"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7110" name="Rectangle 6"/>
          <p:cNvSpPr>
            <a:spLocks noGrp="1" noChangeArrowheads="1"/>
          </p:cNvSpPr>
          <p:nvPr>
            <p:ph type="ftr" sz="quarter" idx="4"/>
          </p:nvPr>
        </p:nvSpPr>
        <p:spPr bwMode="auto">
          <a:xfrm>
            <a:off x="0" y="9429750"/>
            <a:ext cx="2889250" cy="496888"/>
          </a:xfrm>
          <a:prstGeom prst="rect">
            <a:avLst/>
          </a:prstGeom>
          <a:noFill/>
          <a:ln w="9525">
            <a:noFill/>
            <a:miter lim="800000"/>
            <a:headEnd/>
            <a:tailEnd/>
          </a:ln>
          <a:effectLst/>
        </p:spPr>
        <p:txBody>
          <a:bodyPr vert="horz" wrap="square" lIns="91337" tIns="45668" rIns="91337" bIns="45668" numCol="1" anchor="b" anchorCtr="0" compatLnSpc="1">
            <a:prstTxWarp prst="textNoShape">
              <a:avLst/>
            </a:prstTxWarp>
          </a:bodyPr>
          <a:lstStyle>
            <a:lvl1pPr defTabSz="912813">
              <a:spcBef>
                <a:spcPct val="0"/>
              </a:spcBef>
              <a:buClrTx/>
              <a:buFontTx/>
              <a:buNone/>
              <a:defRPr kumimoji="0" sz="1200" b="0">
                <a:latin typeface="Times New Roman" pitchFamily="18" charset="0"/>
              </a:defRPr>
            </a:lvl1pPr>
          </a:lstStyle>
          <a:p>
            <a:pPr>
              <a:defRPr/>
            </a:pPr>
            <a:endParaRPr lang="en-US"/>
          </a:p>
        </p:txBody>
      </p:sp>
      <p:sp>
        <p:nvSpPr>
          <p:cNvPr id="47111" name="Rectangle 7"/>
          <p:cNvSpPr>
            <a:spLocks noGrp="1" noChangeArrowheads="1"/>
          </p:cNvSpPr>
          <p:nvPr>
            <p:ph type="sldNum" sz="quarter" idx="5"/>
          </p:nvPr>
        </p:nvSpPr>
        <p:spPr bwMode="auto">
          <a:xfrm>
            <a:off x="3779838" y="9429750"/>
            <a:ext cx="2889250" cy="496888"/>
          </a:xfrm>
          <a:prstGeom prst="rect">
            <a:avLst/>
          </a:prstGeom>
          <a:noFill/>
          <a:ln w="9525">
            <a:noFill/>
            <a:miter lim="800000"/>
            <a:headEnd/>
            <a:tailEnd/>
          </a:ln>
          <a:effectLst/>
        </p:spPr>
        <p:txBody>
          <a:bodyPr vert="horz" wrap="square" lIns="91337" tIns="45668" rIns="91337" bIns="45668" numCol="1" anchor="b" anchorCtr="0" compatLnSpc="1">
            <a:prstTxWarp prst="textNoShape">
              <a:avLst/>
            </a:prstTxWarp>
          </a:bodyPr>
          <a:lstStyle>
            <a:lvl1pPr algn="r" defTabSz="912813">
              <a:spcBef>
                <a:spcPct val="0"/>
              </a:spcBef>
              <a:buClrTx/>
              <a:buFontTx/>
              <a:buNone/>
              <a:defRPr kumimoji="0" sz="1200" b="0">
                <a:latin typeface="Times New Roman" pitchFamily="18" charset="0"/>
              </a:defRPr>
            </a:lvl1pPr>
          </a:lstStyle>
          <a:p>
            <a:pPr>
              <a:defRPr/>
            </a:pPr>
            <a:fld id="{16B7FBEC-EF36-46DE-8DB2-6386341FE794}" type="slidenum">
              <a:rPr lang="en-US"/>
              <a:pPr>
                <a:defRPr/>
              </a:pPr>
              <a:t>‹#›</a:t>
            </a:fld>
            <a:endParaRPr lang="en-US"/>
          </a:p>
        </p:txBody>
      </p:sp>
    </p:spTree>
    <p:extLst>
      <p:ext uri="{BB962C8B-B14F-4D97-AF65-F5344CB8AC3E}">
        <p14:creationId xmlns:p14="http://schemas.microsoft.com/office/powerpoint/2010/main" val="4041615932"/>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8" Type="http://schemas.openxmlformats.org/officeDocument/2006/relationships/hyperlink" Target="http://en.wikipedia.org/wiki/GNU" TargetMode="External"/><Relationship Id="rId3" Type="http://schemas.openxmlformats.org/officeDocument/2006/relationships/hyperlink" Target="http://en.wikipedia.org/wiki/BWIA_West_Indies_Airways" TargetMode="External"/><Relationship Id="rId7" Type="http://schemas.openxmlformats.org/officeDocument/2006/relationships/hyperlink" Target="http://en.wikipedia.org/wiki/PHP" TargetMode="External"/><Relationship Id="rId2" Type="http://schemas.openxmlformats.org/officeDocument/2006/relationships/slide" Target="../slides/slide113.xml"/><Relationship Id="rId1" Type="http://schemas.openxmlformats.org/officeDocument/2006/relationships/notesMaster" Target="../notesMasters/notesMaster1.xml"/><Relationship Id="rId6" Type="http://schemas.openxmlformats.org/officeDocument/2006/relationships/hyperlink" Target="http://en.wikipedia.org/wiki/Saab_Automobile" TargetMode="External"/><Relationship Id="rId5" Type="http://schemas.openxmlformats.org/officeDocument/2006/relationships/hyperlink" Target="http://en.wikipedia.org/wiki/SAAB" TargetMode="External"/><Relationship Id="rId4" Type="http://schemas.openxmlformats.org/officeDocument/2006/relationships/hyperlink" Target="http://en.wikipedia.org/wiki/VISA_(credit_card)" TargetMode="Externa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3" Type="http://schemas.openxmlformats.org/officeDocument/2006/relationships/hyperlink" Target="http://en.wikipedia.org/wiki/Fibonacci" TargetMode="External"/><Relationship Id="rId2" Type="http://schemas.openxmlformats.org/officeDocument/2006/relationships/slide" Target="../slides/slide123.xml"/><Relationship Id="rId1" Type="http://schemas.openxmlformats.org/officeDocument/2006/relationships/notesMaster" Target="../notesMasters/notesMaster1.xml"/><Relationship Id="rId6" Type="http://schemas.openxmlformats.org/officeDocument/2006/relationships/hyperlink" Target="http://en.wikipedia.org/wiki/Fibonacci_number" TargetMode="External"/><Relationship Id="rId5" Type="http://schemas.openxmlformats.org/officeDocument/2006/relationships/hyperlink" Target="http://en.wikipedia.org/wiki/1202" TargetMode="External"/><Relationship Id="rId4" Type="http://schemas.openxmlformats.org/officeDocument/2006/relationships/hyperlink" Target="http://en.wikipedia.org/wiki/Liber_Abaci" TargetMode="Externa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3" Type="http://schemas.openxmlformats.org/officeDocument/2006/relationships/hyperlink" Target="http://en.wikipedia.org/wiki/The_Tortoise_and_the_Hare" TargetMode="External"/><Relationship Id="rId2" Type="http://schemas.openxmlformats.org/officeDocument/2006/relationships/slide" Target="../slides/slide161.xml"/><Relationship Id="rId1" Type="http://schemas.openxmlformats.org/officeDocument/2006/relationships/notesMaster" Target="../notesMasters/notesMaster1.xml"/><Relationship Id="rId6" Type="http://schemas.openxmlformats.org/officeDocument/2006/relationships/hyperlink" Target="http://en.wikipedia.org/wiki/Quicksort" TargetMode="External"/><Relationship Id="rId5" Type="http://schemas.openxmlformats.org/officeDocument/2006/relationships/hyperlink" Target="http://en.wikipedia.org/wiki/Comb_sort" TargetMode="External"/><Relationship Id="rId4" Type="http://schemas.openxmlformats.org/officeDocument/2006/relationships/hyperlink" Target="http://en.wikipedia.org/wiki/Cocktail_sort" TargetMode="Externa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8" Type="http://schemas.openxmlformats.org/officeDocument/2006/relationships/hyperlink" Target="http://www.answers.com/topic/memory-psych-in-encyclopedia" TargetMode="External"/><Relationship Id="rId3" Type="http://schemas.openxmlformats.org/officeDocument/2006/relationships/hyperlink" Target="http://www.answers.com/topic/address-space" TargetMode="External"/><Relationship Id="rId7" Type="http://schemas.openxmlformats.org/officeDocument/2006/relationships/hyperlink" Target="http://www.answers.com/topic/code-2"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www.answers.com/topic/data" TargetMode="External"/><Relationship Id="rId5" Type="http://schemas.openxmlformats.org/officeDocument/2006/relationships/hyperlink" Target="http://www.answers.com/topic/computer-1" TargetMode="External"/><Relationship Id="rId10" Type="http://schemas.openxmlformats.org/officeDocument/2006/relationships/hyperlink" Target="http://www.answers.com/topic/virtual-address-space" TargetMode="External"/><Relationship Id="rId4" Type="http://schemas.openxmlformats.org/officeDocument/2006/relationships/hyperlink" Target="http://www.answers.com/topic/process-computing" TargetMode="External"/><Relationship Id="rId9" Type="http://schemas.openxmlformats.org/officeDocument/2006/relationships/hyperlink" Target="http://www.answers.com/topic/runtime" TargetMode="Externa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2" Type="http://schemas.openxmlformats.org/officeDocument/2006/relationships/slide" Target="../slides/slide278.xml"/><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2" Type="http://schemas.openxmlformats.org/officeDocument/2006/relationships/slide" Target="../slides/slide28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8" Type="http://schemas.openxmlformats.org/officeDocument/2006/relationships/hyperlink" Target="http://hr.wikipedia.org/wiki/Hicham_El_Guerrouj" TargetMode="External"/><Relationship Id="rId3" Type="http://schemas.openxmlformats.org/officeDocument/2006/relationships/hyperlink" Target="http://hr.wikipedia.org/w/index.php?title=DIN_31635&amp;action=edit" TargetMode="External"/><Relationship Id="rId7" Type="http://schemas.openxmlformats.org/officeDocument/2006/relationships/hyperlink" Target="http://hr.wikipedia.org/wiki/Europa" TargetMode="External"/><Relationship Id="rId2" Type="http://schemas.openxmlformats.org/officeDocument/2006/relationships/slide" Target="../slides/slide41.xml"/><Relationship Id="rId1" Type="http://schemas.openxmlformats.org/officeDocument/2006/relationships/notesMaster" Target="../notesMasters/notesMaster1.xml"/><Relationship Id="rId6" Type="http://schemas.openxmlformats.org/officeDocument/2006/relationships/hyperlink" Target="http://hr.wikipedia.org/w/index.php?title=A%C5%A1-%C5%A0ams&amp;action=edit" TargetMode="External"/><Relationship Id="rId11" Type="http://schemas.openxmlformats.org/officeDocument/2006/relationships/hyperlink" Target="http://hr.wikipedia.org/wiki/Engleska" TargetMode="External"/><Relationship Id="rId5" Type="http://schemas.openxmlformats.org/officeDocument/2006/relationships/hyperlink" Target="http://hr.wikipedia.org/w/index.php?title=Sura&amp;action=edit" TargetMode="External"/><Relationship Id="rId10" Type="http://schemas.openxmlformats.org/officeDocument/2006/relationships/hyperlink" Target="http://hr.wikipedia.org/w/index.php?title=Omar_Sharif&amp;action=edit" TargetMode="External"/><Relationship Id="rId4" Type="http://schemas.openxmlformats.org/officeDocument/2006/relationships/hyperlink" Target="http://hr.wikipedia.org/w/index.php?title=ISO_233&amp;action=edit" TargetMode="External"/><Relationship Id="rId9" Type="http://schemas.openxmlformats.org/officeDocument/2006/relationships/hyperlink" Target="http://hr.wikipedia.org/wiki/Francuska" TargetMode="Externa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655638" y="747713"/>
            <a:ext cx="5368925" cy="3717925"/>
          </a:xfrm>
          <a:ln/>
        </p:spPr>
      </p:sp>
      <p:sp>
        <p:nvSpPr>
          <p:cNvPr id="75779" name="Rectangle 3"/>
          <p:cNvSpPr>
            <a:spLocks noGrp="1" noChangeArrowheads="1"/>
          </p:cNvSpPr>
          <p:nvPr>
            <p:ph type="body" idx="1"/>
          </p:nvPr>
        </p:nvSpPr>
        <p:spPr>
          <a:noFill/>
          <a:ln/>
        </p:spPr>
        <p:txBody>
          <a:bodyPr/>
          <a:lstStyle/>
          <a:p>
            <a:pPr eaLnBrk="1" hangingPunct="1"/>
            <a:r>
              <a:rPr lang="hr-HR" smtClean="0"/>
              <a:t>ovo za rulet je prepisano sa starih slajdova – što to znači?</a:t>
            </a: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655638" y="747713"/>
            <a:ext cx="5368925" cy="3717925"/>
          </a:xfrm>
          <a:ln/>
        </p:spPr>
      </p:sp>
      <p:sp>
        <p:nvSpPr>
          <p:cNvPr id="76803"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655638" y="747713"/>
            <a:ext cx="5368925" cy="3717925"/>
          </a:xfrm>
          <a:ln/>
        </p:spPr>
      </p:sp>
      <p:sp>
        <p:nvSpPr>
          <p:cNvPr id="77827"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655638" y="747713"/>
            <a:ext cx="5368925" cy="3717925"/>
          </a:xfrm>
          <a:ln/>
        </p:spPr>
      </p:sp>
      <p:sp>
        <p:nvSpPr>
          <p:cNvPr id="78851"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655638" y="747713"/>
            <a:ext cx="5368925" cy="3717925"/>
          </a:xfrm>
          <a:ln/>
        </p:spPr>
      </p:sp>
      <p:sp>
        <p:nvSpPr>
          <p:cNvPr id="79875"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655638" y="747713"/>
            <a:ext cx="5368925" cy="3717925"/>
          </a:xfrm>
          <a:ln/>
        </p:spPr>
      </p:sp>
      <p:sp>
        <p:nvSpPr>
          <p:cNvPr id="81923"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655638" y="747713"/>
            <a:ext cx="5368925" cy="3717925"/>
          </a:xfrm>
          <a:ln/>
        </p:spPr>
      </p:sp>
      <p:sp>
        <p:nvSpPr>
          <p:cNvPr id="82947"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655638" y="747713"/>
            <a:ext cx="5368925" cy="3717925"/>
          </a:xfrm>
          <a:ln/>
        </p:spPr>
      </p:sp>
      <p:sp>
        <p:nvSpPr>
          <p:cNvPr id="83971"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655638" y="747713"/>
            <a:ext cx="5368925" cy="3717925"/>
          </a:xfrm>
          <a:ln/>
        </p:spPr>
      </p:sp>
      <p:sp>
        <p:nvSpPr>
          <p:cNvPr id="84995"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649288" y="744538"/>
            <a:ext cx="5376862" cy="3722687"/>
          </a:xfrm>
          <a:ln/>
        </p:spPr>
      </p:sp>
      <p:sp>
        <p:nvSpPr>
          <p:cNvPr id="40963" name="Rectangle 3"/>
          <p:cNvSpPr>
            <a:spLocks noGrp="1" noChangeArrowheads="1"/>
          </p:cNvSpPr>
          <p:nvPr>
            <p:ph type="body" idx="1"/>
          </p:nvPr>
        </p:nvSpPr>
        <p:spPr>
          <a:xfrm>
            <a:off x="889000" y="4714875"/>
            <a:ext cx="4891088" cy="4467225"/>
          </a:xfrm>
          <a:noFill/>
          <a:ln/>
        </p:spPr>
        <p:txBody>
          <a:bodyPr/>
          <a:lstStyle/>
          <a:p>
            <a:pPr eaLnBrk="1" hangingPunct="1"/>
            <a:endParaRPr lang="hr-HR" smtClean="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655638" y="747713"/>
            <a:ext cx="5368925" cy="3717925"/>
          </a:xfrm>
          <a:ln/>
        </p:spPr>
      </p:sp>
      <p:sp>
        <p:nvSpPr>
          <p:cNvPr id="86019"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655638" y="747713"/>
            <a:ext cx="5368925" cy="3717925"/>
          </a:xfrm>
          <a:ln/>
        </p:spPr>
      </p:sp>
      <p:sp>
        <p:nvSpPr>
          <p:cNvPr id="87043"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654050" y="747713"/>
            <a:ext cx="5370513" cy="3717925"/>
          </a:xfrm>
          <a:ln/>
        </p:spPr>
      </p:sp>
      <p:sp>
        <p:nvSpPr>
          <p:cNvPr id="51203"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654050" y="747713"/>
            <a:ext cx="5370513" cy="3717925"/>
          </a:xfrm>
          <a:ln/>
        </p:spPr>
      </p:sp>
      <p:sp>
        <p:nvSpPr>
          <p:cNvPr id="52227" name="Rectangle 3"/>
          <p:cNvSpPr>
            <a:spLocks noGrp="1" noChangeArrowheads="1"/>
          </p:cNvSpPr>
          <p:nvPr>
            <p:ph type="body" idx="1"/>
          </p:nvPr>
        </p:nvSpPr>
        <p:spPr>
          <a:noFill/>
          <a:ln/>
        </p:spPr>
        <p:txBody>
          <a:bodyPr/>
          <a:lstStyle/>
          <a:p>
            <a:pPr eaLnBrk="1" hangingPunct="1"/>
            <a:r>
              <a:rPr lang="hr-HR" smtClean="0"/>
              <a:t>Mislil sam da više osamnaestogodišnjaka zna kaj je rekurzija, prošlogodišnja spoznaja me potresla... Eventualno su čuli za SAAB i VISU, ovo ostalo tek pokoji...</a:t>
            </a:r>
          </a:p>
          <a:p>
            <a:pPr eaLnBrk="1" hangingPunct="1"/>
            <a:endParaRPr lang="hr-HR" smtClean="0"/>
          </a:p>
          <a:p>
            <a:pPr eaLnBrk="1" hangingPunct="1"/>
            <a:r>
              <a:rPr lang="hr-HR" smtClean="0"/>
              <a:t>Rekurzivne kratice:</a:t>
            </a:r>
          </a:p>
          <a:p>
            <a:pPr eaLnBrk="1" hangingPunct="1"/>
            <a:r>
              <a:rPr lang="hr-HR" smtClean="0"/>
              <a:t>BWIA — </a:t>
            </a:r>
            <a:r>
              <a:rPr lang="hr-HR" smtClean="0">
                <a:hlinkClick r:id="rId3" tooltip="BWIA West Indies Airways"/>
              </a:rPr>
              <a:t>BWIA West Indies Airways</a:t>
            </a:r>
            <a:r>
              <a:rPr lang="hr-HR" smtClean="0"/>
              <a:t> (formerly British West Indian Airways) </a:t>
            </a:r>
          </a:p>
          <a:p>
            <a:pPr eaLnBrk="1" hangingPunct="1"/>
            <a:r>
              <a:rPr lang="hr-HR" smtClean="0">
                <a:hlinkClick r:id="rId4" tooltip="VISA (credit card)"/>
              </a:rPr>
              <a:t>VISA</a:t>
            </a:r>
            <a:r>
              <a:rPr lang="hr-HR" smtClean="0"/>
              <a:t> — Visa International Service Association </a:t>
            </a:r>
          </a:p>
          <a:p>
            <a:pPr eaLnBrk="1" hangingPunct="1"/>
            <a:r>
              <a:rPr lang="hr-HR" smtClean="0">
                <a:hlinkClick r:id="rId5" tooltip="SAAB"/>
              </a:rPr>
              <a:t>SAAB</a:t>
            </a:r>
            <a:r>
              <a:rPr lang="hr-HR" smtClean="0"/>
              <a:t> — </a:t>
            </a:r>
            <a:r>
              <a:rPr lang="hr-HR" smtClean="0">
                <a:hlinkClick r:id="rId6" tooltip="Saab Automobile"/>
              </a:rPr>
              <a:t>Saab Automobile</a:t>
            </a:r>
            <a:r>
              <a:rPr lang="hr-HR" smtClean="0"/>
              <a:t> Aktiebolaget (Formerly Svenska Aeroplan Aktiebolaget.) </a:t>
            </a:r>
          </a:p>
          <a:p>
            <a:pPr eaLnBrk="1" hangingPunct="1"/>
            <a:r>
              <a:rPr lang="hr-HR" smtClean="0">
                <a:hlinkClick r:id="rId7" tooltip="PHP"/>
              </a:rPr>
              <a:t>PHP</a:t>
            </a:r>
            <a:r>
              <a:rPr lang="hr-HR" smtClean="0"/>
              <a:t> — PHP: Hypertext Preprocessor (originally </a:t>
            </a:r>
            <a:r>
              <a:rPr lang="hr-HR" i="1" smtClean="0"/>
              <a:t>"Personal Home Page" tools</a:t>
            </a:r>
            <a:r>
              <a:rPr lang="hr-HR" smtClean="0"/>
              <a:t>, officially changed for PHP 3) </a:t>
            </a:r>
          </a:p>
          <a:p>
            <a:pPr eaLnBrk="1" hangingPunct="1"/>
            <a:r>
              <a:rPr lang="hr-HR" smtClean="0">
                <a:hlinkClick r:id="rId8" tooltip="GNU"/>
              </a:rPr>
              <a:t>GNU</a:t>
            </a:r>
            <a:r>
              <a:rPr lang="hr-HR" smtClean="0"/>
              <a:t> — GNU's Not Unix </a:t>
            </a: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654050" y="747713"/>
            <a:ext cx="5370513" cy="3717925"/>
          </a:xfrm>
          <a:ln/>
        </p:spPr>
      </p:sp>
      <p:sp>
        <p:nvSpPr>
          <p:cNvPr id="53251"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654050" y="747713"/>
            <a:ext cx="5370513" cy="3717925"/>
          </a:xfrm>
          <a:ln/>
        </p:spPr>
      </p:sp>
      <p:sp>
        <p:nvSpPr>
          <p:cNvPr id="54275"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654050" y="747713"/>
            <a:ext cx="5370513" cy="3717925"/>
          </a:xfrm>
          <a:ln/>
        </p:spPr>
      </p:sp>
      <p:sp>
        <p:nvSpPr>
          <p:cNvPr id="55299"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654050" y="747713"/>
            <a:ext cx="5370513" cy="3717925"/>
          </a:xfrm>
          <a:ln/>
        </p:spPr>
      </p:sp>
      <p:sp>
        <p:nvSpPr>
          <p:cNvPr id="56323" name="Rectangle 3"/>
          <p:cNvSpPr>
            <a:spLocks noGrp="1" noChangeArrowheads="1"/>
          </p:cNvSpPr>
          <p:nvPr>
            <p:ph type="body" idx="1"/>
          </p:nvPr>
        </p:nvSpPr>
        <p:spPr>
          <a:noFill/>
          <a:ln/>
        </p:spPr>
        <p:txBody>
          <a:bodyPr/>
          <a:lstStyle/>
          <a:p>
            <a:pPr eaLnBrk="1" hangingPunct="1"/>
            <a:r>
              <a:rPr lang="en-US" smtClean="0"/>
              <a:t>Mo</a:t>
            </a:r>
            <a:r>
              <a:rPr lang="hr-HR" smtClean="0"/>
              <a:t>že biti negativna za dovoljno velike argumente ali ne provjeravamo.</a:t>
            </a:r>
          </a:p>
          <a:p>
            <a:pPr eaLnBrk="1" hangingPunct="1"/>
            <a:endParaRPr lang="hr-HR" smtClean="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654050" y="747713"/>
            <a:ext cx="5370513" cy="3717925"/>
          </a:xfrm>
          <a:ln/>
        </p:spPr>
      </p:sp>
      <p:sp>
        <p:nvSpPr>
          <p:cNvPr id="57347"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654050" y="747713"/>
            <a:ext cx="5370513" cy="3717925"/>
          </a:xfrm>
          <a:ln/>
        </p:spPr>
      </p:sp>
      <p:sp>
        <p:nvSpPr>
          <p:cNvPr id="58371"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649288" y="744538"/>
            <a:ext cx="5376862" cy="3722687"/>
          </a:xfrm>
          <a:ln/>
        </p:spPr>
      </p:sp>
      <p:sp>
        <p:nvSpPr>
          <p:cNvPr id="41987" name="Rectangle 3"/>
          <p:cNvSpPr>
            <a:spLocks noGrp="1" noChangeArrowheads="1"/>
          </p:cNvSpPr>
          <p:nvPr>
            <p:ph type="body" idx="1"/>
          </p:nvPr>
        </p:nvSpPr>
        <p:spPr>
          <a:xfrm>
            <a:off x="889000" y="4714875"/>
            <a:ext cx="4891088" cy="4467225"/>
          </a:xfrm>
          <a:noFill/>
          <a:ln/>
        </p:spPr>
        <p:txBody>
          <a:bodyPr/>
          <a:lstStyle/>
          <a:p>
            <a:pPr eaLnBrk="1" hangingPunct="1"/>
            <a:r>
              <a:rPr lang="en-US" smtClean="0"/>
              <a:t>potencija kao umno</a:t>
            </a:r>
            <a:r>
              <a:rPr lang="hr-HR" smtClean="0"/>
              <a:t>žak prethodnika i osnovice</a:t>
            </a:r>
          </a:p>
          <a:p>
            <a:pPr eaLnBrk="1" hangingPunct="1"/>
            <a:r>
              <a:rPr lang="hr-HR" smtClean="0"/>
              <a:t>Kontrola: čitanje matrice jednom naredbom fread</a:t>
            </a: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654050" y="747713"/>
            <a:ext cx="5370513" cy="3717925"/>
          </a:xfrm>
          <a:ln/>
        </p:spPr>
      </p:sp>
      <p:sp>
        <p:nvSpPr>
          <p:cNvPr id="59395"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654050" y="747713"/>
            <a:ext cx="5370513" cy="3717925"/>
          </a:xfrm>
          <a:ln/>
        </p:spPr>
      </p:sp>
      <p:sp>
        <p:nvSpPr>
          <p:cNvPr id="60419"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654050" y="747713"/>
            <a:ext cx="5370513" cy="3717925"/>
          </a:xfrm>
          <a:ln/>
        </p:spPr>
      </p:sp>
      <p:sp>
        <p:nvSpPr>
          <p:cNvPr id="61443"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654050" y="747713"/>
            <a:ext cx="5370513" cy="3717925"/>
          </a:xfrm>
          <a:ln/>
        </p:spPr>
      </p:sp>
      <p:sp>
        <p:nvSpPr>
          <p:cNvPr id="62467" name="Rectangle 3"/>
          <p:cNvSpPr>
            <a:spLocks noGrp="1" noChangeArrowheads="1"/>
          </p:cNvSpPr>
          <p:nvPr>
            <p:ph type="body" idx="1"/>
          </p:nvPr>
        </p:nvSpPr>
        <p:spPr>
          <a:noFill/>
          <a:ln/>
        </p:spPr>
        <p:txBody>
          <a:bodyPr/>
          <a:lstStyle/>
          <a:p>
            <a:pPr eaLnBrk="1" hangingPunct="1"/>
            <a:r>
              <a:rPr lang="hr-HR" smtClean="0"/>
              <a:t>http://en.wikipedia.org/wiki/Fibonacci_number</a:t>
            </a:r>
          </a:p>
          <a:p>
            <a:pPr eaLnBrk="1" hangingPunct="1"/>
            <a:r>
              <a:rPr lang="hr-HR" smtClean="0"/>
              <a:t>In the West, the sequence was first studied by Leonardo of Pisa, known as </a:t>
            </a:r>
            <a:r>
              <a:rPr lang="hr-HR" smtClean="0">
                <a:hlinkClick r:id="rId3" tooltip="Fibonacci"/>
              </a:rPr>
              <a:t>Fibonacci</a:t>
            </a:r>
            <a:r>
              <a:rPr lang="hr-HR" smtClean="0"/>
              <a:t>, in his </a:t>
            </a:r>
            <a:r>
              <a:rPr lang="hr-HR" smtClean="0">
                <a:hlinkClick r:id="rId4" tooltip="Liber Abaci"/>
              </a:rPr>
              <a:t>Liber Abaci</a:t>
            </a:r>
            <a:r>
              <a:rPr lang="hr-HR" smtClean="0"/>
              <a:t> (</a:t>
            </a:r>
            <a:r>
              <a:rPr lang="hr-HR" smtClean="0">
                <a:hlinkClick r:id="rId5" tooltip="1202"/>
              </a:rPr>
              <a:t>1202</a:t>
            </a:r>
            <a:r>
              <a:rPr lang="hr-HR" smtClean="0"/>
              <a:t>)</a:t>
            </a:r>
            <a:r>
              <a:rPr lang="hr-HR" smtClean="0">
                <a:hlinkClick r:id="rId6"/>
              </a:rPr>
              <a:t>[3]</a:t>
            </a:r>
            <a:r>
              <a:rPr lang="hr-HR" smtClean="0"/>
              <a:t>. He considers the growth of an idealised (biologically unrealistic) rabbit population, assuming that:</a:t>
            </a:r>
          </a:p>
          <a:p>
            <a:pPr eaLnBrk="1" hangingPunct="1"/>
            <a:r>
              <a:rPr lang="hr-HR" smtClean="0"/>
              <a:t>in the first month there is just one newly-born pair, </a:t>
            </a:r>
          </a:p>
          <a:p>
            <a:pPr eaLnBrk="1" hangingPunct="1"/>
            <a:r>
              <a:rPr lang="hr-HR" smtClean="0"/>
              <a:t>new-born pairs become fertile from their second month on </a:t>
            </a:r>
          </a:p>
          <a:p>
            <a:pPr eaLnBrk="1" hangingPunct="1"/>
            <a:r>
              <a:rPr lang="hr-HR" smtClean="0"/>
              <a:t>each month every fertile pair begets a new pair, and </a:t>
            </a:r>
          </a:p>
          <a:p>
            <a:pPr eaLnBrk="1" hangingPunct="1"/>
            <a:r>
              <a:rPr lang="hr-HR" smtClean="0"/>
              <a:t>the rabbits never die </a:t>
            </a:r>
          </a:p>
          <a:p>
            <a:pPr eaLnBrk="1" hangingPunct="1"/>
            <a:r>
              <a:rPr lang="hr-HR" smtClean="0"/>
              <a:t>Let the population at month </a:t>
            </a:r>
            <a:r>
              <a:rPr lang="hr-HR" i="1" smtClean="0"/>
              <a:t>n</a:t>
            </a:r>
            <a:r>
              <a:rPr lang="hr-HR" smtClean="0"/>
              <a:t> be </a:t>
            </a:r>
            <a:r>
              <a:rPr lang="hr-HR" i="1" smtClean="0"/>
              <a:t>F</a:t>
            </a:r>
            <a:r>
              <a:rPr lang="hr-HR" smtClean="0"/>
              <a:t>(</a:t>
            </a:r>
            <a:r>
              <a:rPr lang="hr-HR" i="1" smtClean="0"/>
              <a:t>n</a:t>
            </a:r>
            <a:r>
              <a:rPr lang="hr-HR" smtClean="0"/>
              <a:t>). At this time, only rabbits who were alive at month </a:t>
            </a:r>
            <a:r>
              <a:rPr lang="hr-HR" i="1" smtClean="0"/>
              <a:t>n</a:t>
            </a:r>
            <a:r>
              <a:rPr lang="hr-HR" smtClean="0"/>
              <a:t>−2 are fertile and produce offspring, so </a:t>
            </a:r>
            <a:r>
              <a:rPr lang="hr-HR" i="1" smtClean="0"/>
              <a:t>F</a:t>
            </a:r>
            <a:r>
              <a:rPr lang="hr-HR" smtClean="0"/>
              <a:t>(</a:t>
            </a:r>
            <a:r>
              <a:rPr lang="hr-HR" i="1" smtClean="0"/>
              <a:t>n</a:t>
            </a:r>
            <a:r>
              <a:rPr lang="hr-HR" smtClean="0"/>
              <a:t>−2) pairs are added to the current population of </a:t>
            </a:r>
            <a:r>
              <a:rPr lang="hr-HR" i="1" smtClean="0"/>
              <a:t>F</a:t>
            </a:r>
            <a:r>
              <a:rPr lang="hr-HR" smtClean="0"/>
              <a:t>(</a:t>
            </a:r>
            <a:r>
              <a:rPr lang="hr-HR" i="1" smtClean="0"/>
              <a:t>n</a:t>
            </a:r>
            <a:r>
              <a:rPr lang="hr-HR" smtClean="0"/>
              <a:t>−1). Thus the total is </a:t>
            </a:r>
            <a:r>
              <a:rPr lang="hr-HR" i="1" smtClean="0"/>
              <a:t>F</a:t>
            </a:r>
            <a:r>
              <a:rPr lang="hr-HR" smtClean="0"/>
              <a:t>(</a:t>
            </a:r>
            <a:r>
              <a:rPr lang="hr-HR" i="1" smtClean="0"/>
              <a:t>n</a:t>
            </a:r>
            <a:r>
              <a:rPr lang="hr-HR" smtClean="0"/>
              <a:t>) = </a:t>
            </a:r>
            <a:r>
              <a:rPr lang="hr-HR" i="1" smtClean="0"/>
              <a:t>F</a:t>
            </a:r>
            <a:r>
              <a:rPr lang="hr-HR" smtClean="0"/>
              <a:t>(</a:t>
            </a:r>
            <a:r>
              <a:rPr lang="hr-HR" i="1" smtClean="0"/>
              <a:t>n</a:t>
            </a:r>
            <a:r>
              <a:rPr lang="hr-HR" smtClean="0"/>
              <a:t>−1) + </a:t>
            </a:r>
            <a:r>
              <a:rPr lang="hr-HR" i="1" smtClean="0"/>
              <a:t>F</a:t>
            </a:r>
            <a:r>
              <a:rPr lang="hr-HR" smtClean="0"/>
              <a:t>(</a:t>
            </a:r>
            <a:r>
              <a:rPr lang="hr-HR" i="1" smtClean="0"/>
              <a:t>n</a:t>
            </a:r>
            <a:r>
              <a:rPr lang="hr-HR" smtClean="0"/>
              <a:t>−2).</a:t>
            </a:r>
            <a:r>
              <a:rPr lang="hr-HR" smtClean="0">
                <a:hlinkClick r:id="rId6"/>
              </a:rPr>
              <a:t>[4]</a:t>
            </a:r>
            <a:endParaRPr lang="hr-HR" smtClean="0"/>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654050" y="747713"/>
            <a:ext cx="5370513" cy="3717925"/>
          </a:xfrm>
          <a:ln/>
        </p:spPr>
      </p:sp>
      <p:sp>
        <p:nvSpPr>
          <p:cNvPr id="63491" name="Rectangle 3"/>
          <p:cNvSpPr>
            <a:spLocks noGrp="1" noChangeArrowheads="1"/>
          </p:cNvSpPr>
          <p:nvPr>
            <p:ph type="body" idx="1"/>
          </p:nvPr>
        </p:nvSpPr>
        <p:spPr>
          <a:noFill/>
          <a:ln/>
        </p:spPr>
        <p:txBody>
          <a:bodyPr/>
          <a:lstStyle/>
          <a:p>
            <a:pPr eaLnBrk="1" hangingPunct="1"/>
            <a:r>
              <a:rPr lang="hr-HR" smtClean="0"/>
              <a:t>ovo je cool dok se iscrtava </a:t>
            </a:r>
            <a:r>
              <a:rPr lang="hr-HR" smtClean="0">
                <a:sym typeface="Wingdings" pitchFamily="2" charset="2"/>
              </a:rPr>
              <a:t></a:t>
            </a:r>
            <a:endParaRPr lang="hr-HR" smtClean="0"/>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654050" y="747713"/>
            <a:ext cx="5370513" cy="3717925"/>
          </a:xfrm>
          <a:ln/>
        </p:spPr>
      </p:sp>
      <p:sp>
        <p:nvSpPr>
          <p:cNvPr id="64515"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654050" y="747713"/>
            <a:ext cx="5370513" cy="3717925"/>
          </a:xfrm>
          <a:ln/>
        </p:spPr>
      </p:sp>
      <p:sp>
        <p:nvSpPr>
          <p:cNvPr id="65539"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654050" y="747713"/>
            <a:ext cx="5370513" cy="3717925"/>
          </a:xfrm>
          <a:ln/>
        </p:spPr>
      </p:sp>
      <p:sp>
        <p:nvSpPr>
          <p:cNvPr id="66563"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654050" y="747713"/>
            <a:ext cx="5370513" cy="3717925"/>
          </a:xfrm>
          <a:ln/>
        </p:spPr>
      </p:sp>
      <p:sp>
        <p:nvSpPr>
          <p:cNvPr id="67587"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654050" y="747713"/>
            <a:ext cx="5370513" cy="3717925"/>
          </a:xfrm>
          <a:ln/>
        </p:spPr>
      </p:sp>
      <p:sp>
        <p:nvSpPr>
          <p:cNvPr id="68611"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649288" y="744538"/>
            <a:ext cx="5376862" cy="3722687"/>
          </a:xfrm>
          <a:ln/>
        </p:spPr>
      </p:sp>
      <p:sp>
        <p:nvSpPr>
          <p:cNvPr id="43011" name="Rectangle 3"/>
          <p:cNvSpPr>
            <a:spLocks noGrp="1" noChangeArrowheads="1"/>
          </p:cNvSpPr>
          <p:nvPr>
            <p:ph type="body" idx="1"/>
          </p:nvPr>
        </p:nvSpPr>
        <p:spPr>
          <a:xfrm>
            <a:off x="889000" y="4714875"/>
            <a:ext cx="4891088" cy="4467225"/>
          </a:xfrm>
          <a:noFill/>
          <a:ln/>
        </p:spPr>
        <p:txBody>
          <a:bodyPr/>
          <a:lstStyle/>
          <a:p>
            <a:pPr eaLnBrk="1" hangingPunct="1"/>
            <a:endParaRPr lang="hr-HR" smtClean="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654050" y="747713"/>
            <a:ext cx="5370513" cy="3717925"/>
          </a:xfrm>
          <a:ln/>
        </p:spPr>
      </p:sp>
      <p:sp>
        <p:nvSpPr>
          <p:cNvPr id="69635"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654050" y="747713"/>
            <a:ext cx="5370513" cy="3717925"/>
          </a:xfrm>
          <a:ln/>
        </p:spPr>
      </p:sp>
      <p:sp>
        <p:nvSpPr>
          <p:cNvPr id="70659"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654050" y="747713"/>
            <a:ext cx="5370513" cy="3717925"/>
          </a:xfrm>
          <a:ln/>
        </p:spPr>
      </p:sp>
      <p:sp>
        <p:nvSpPr>
          <p:cNvPr id="71683"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654050" y="747713"/>
            <a:ext cx="5370513" cy="3717925"/>
          </a:xfrm>
          <a:ln/>
        </p:spPr>
      </p:sp>
      <p:sp>
        <p:nvSpPr>
          <p:cNvPr id="72707"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654050" y="747713"/>
            <a:ext cx="5370513" cy="3717925"/>
          </a:xfrm>
          <a:ln/>
        </p:spPr>
      </p:sp>
      <p:sp>
        <p:nvSpPr>
          <p:cNvPr id="73731"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654050" y="747713"/>
            <a:ext cx="5370513" cy="3717925"/>
          </a:xfrm>
          <a:ln/>
        </p:spPr>
      </p:sp>
      <p:sp>
        <p:nvSpPr>
          <p:cNvPr id="74755"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654050" y="747713"/>
            <a:ext cx="5370513" cy="3717925"/>
          </a:xfrm>
          <a:ln/>
        </p:spPr>
      </p:sp>
      <p:sp>
        <p:nvSpPr>
          <p:cNvPr id="75779" name="Rectangle 3"/>
          <p:cNvSpPr>
            <a:spLocks noGrp="1" noChangeArrowheads="1"/>
          </p:cNvSpPr>
          <p:nvPr>
            <p:ph type="body" idx="1"/>
          </p:nvPr>
        </p:nvSpPr>
        <p:spPr>
          <a:noFill/>
          <a:ln/>
        </p:spPr>
        <p:txBody>
          <a:bodyPr/>
          <a:lstStyle/>
          <a:p>
            <a:pPr eaLnBrk="1" hangingPunct="1"/>
            <a:r>
              <a:rPr lang="hr-HR" smtClean="0"/>
              <a:t>meni je najmiliji onaj</a:t>
            </a:r>
          </a:p>
          <a:p>
            <a:pPr eaLnBrk="1" hangingPunct="1"/>
            <a:r>
              <a:rPr lang="hr-HR" smtClean="0"/>
              <a:t>U BEJRUTU ARAPI KIPARA U TUR JEBU</a:t>
            </a:r>
          </a:p>
          <a:p>
            <a:pPr eaLnBrk="1" hangingPunct="1"/>
            <a:r>
              <a:rPr lang="hr-HR" smtClean="0"/>
              <a:t>al mislim da nije oportuno pisat ga na slajd, možda samo početak napisat na ploču </a:t>
            </a:r>
            <a:r>
              <a:rPr lang="hr-HR" smtClean="0">
                <a:sym typeface="Wingdings" pitchFamily="2" charset="2"/>
              </a:rPr>
              <a:t></a:t>
            </a:r>
            <a:endParaRPr lang="hr-HR" smtClean="0"/>
          </a:p>
          <a:p>
            <a:pPr eaLnBrk="1" hangingPunct="1"/>
            <a:r>
              <a:rPr lang="hr-HR" smtClean="0"/>
              <a:t>prošle godine je ovaj primjer bio totalna katastrofa jer sam ga pokupil negde bogtepita gdi... i onda sam metiljal po ploči dok nisu pošizili i oni i ja</a:t>
            </a:r>
          </a:p>
          <a:p>
            <a:pPr eaLnBrk="1" hangingPunct="1"/>
            <a:r>
              <a:rPr lang="hr-HR" smtClean="0"/>
              <a:t>tko to? pa, GG, jasno.</a:t>
            </a:r>
          </a:p>
          <a:p>
            <a:pPr eaLnBrk="1" hangingPunct="1"/>
            <a:endParaRPr lang="hr-HR" smtClean="0"/>
          </a:p>
          <a:p>
            <a:pPr eaLnBrk="1" hangingPunct="1"/>
            <a:r>
              <a:rPr lang="hr-HR" smtClean="0"/>
              <a:t>DK je sredil malo source, al se snebival pri pogledu na divotu tipa </a:t>
            </a:r>
          </a:p>
          <a:p>
            <a:pPr eaLnBrk="1" hangingPunct="1"/>
            <a:endParaRPr lang="hr-HR" smtClean="0"/>
          </a:p>
          <a:p>
            <a:pPr eaLnBrk="1" hangingPunct="1"/>
            <a:r>
              <a:rPr lang="hr-HR" smtClean="0"/>
              <a:t>do{ *end |= 32; } while(*++end);</a:t>
            </a:r>
          </a:p>
          <a:p>
            <a:pPr eaLnBrk="1" hangingPunct="1"/>
            <a:endParaRPr lang="hr-HR" smtClean="0"/>
          </a:p>
          <a:p>
            <a:pPr eaLnBrk="1" hangingPunct="1"/>
            <a:r>
              <a:rPr lang="hr-HR" smtClean="0"/>
              <a:t>kakvo srce mora imat čovjek da izbaci ovak lijep redak?! </a:t>
            </a:r>
            <a:r>
              <a:rPr lang="hr-HR" smtClean="0">
                <a:sym typeface="Wingdings" pitchFamily="2" charset="2"/>
              </a:rPr>
              <a:t> zlo, zlo, zlo </a:t>
            </a:r>
            <a:endParaRPr lang="hr-HR" smtClean="0"/>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654050" y="747713"/>
            <a:ext cx="5370513" cy="3717925"/>
          </a:xfrm>
          <a:ln/>
        </p:spPr>
      </p:sp>
      <p:sp>
        <p:nvSpPr>
          <p:cNvPr id="76803"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654050" y="747713"/>
            <a:ext cx="5370513" cy="3717925"/>
          </a:xfrm>
          <a:ln/>
        </p:spPr>
      </p:sp>
      <p:sp>
        <p:nvSpPr>
          <p:cNvPr id="77827" name="Rectangle 3"/>
          <p:cNvSpPr>
            <a:spLocks noGrp="1" noChangeArrowheads="1"/>
          </p:cNvSpPr>
          <p:nvPr>
            <p:ph type="body" idx="1"/>
          </p:nvPr>
        </p:nvSpPr>
        <p:spPr>
          <a:noFill/>
          <a:ln/>
        </p:spPr>
        <p:txBody>
          <a:bodyPr/>
          <a:lstStyle/>
          <a:p>
            <a:pPr eaLnBrk="1" hangingPunct="1"/>
            <a:r>
              <a:rPr lang="hr-HR" smtClean="0"/>
              <a:t>ovo ak stignete, al možda bolje ostavit za one koje zanima nešto više, npr. za dimitrija bjelicu</a:t>
            </a: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654050" y="747713"/>
            <a:ext cx="5370513" cy="3717925"/>
          </a:xfrm>
          <a:ln/>
        </p:spPr>
      </p:sp>
      <p:sp>
        <p:nvSpPr>
          <p:cNvPr id="78851" name="Rectangle 3"/>
          <p:cNvSpPr>
            <a:spLocks noGrp="1" noChangeArrowheads="1"/>
          </p:cNvSpPr>
          <p:nvPr>
            <p:ph type="body" idx="1"/>
          </p:nvPr>
        </p:nvSpPr>
        <p:spPr>
          <a:noFill/>
          <a:ln/>
        </p:spPr>
        <p:txBody>
          <a:bodyPr/>
          <a:lstStyle/>
          <a:p>
            <a:pPr eaLnBrk="1" hangingPunct="1"/>
            <a:r>
              <a:rPr lang="hr-HR" smtClean="0"/>
              <a:t>isto ko i za crne kraljice...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649288" y="744538"/>
            <a:ext cx="5376862" cy="3722687"/>
          </a:xfrm>
          <a:ln/>
        </p:spPr>
      </p:sp>
      <p:sp>
        <p:nvSpPr>
          <p:cNvPr id="44035" name="Rectangle 3"/>
          <p:cNvSpPr>
            <a:spLocks noGrp="1" noChangeArrowheads="1"/>
          </p:cNvSpPr>
          <p:nvPr>
            <p:ph type="body" idx="1"/>
          </p:nvPr>
        </p:nvSpPr>
        <p:spPr>
          <a:xfrm>
            <a:off x="889000" y="4714875"/>
            <a:ext cx="4891088" cy="4467225"/>
          </a:xfrm>
          <a:noFill/>
          <a:ln/>
        </p:spPr>
        <p:txBody>
          <a:bodyPr/>
          <a:lstStyle/>
          <a:p>
            <a:pPr eaLnBrk="1" hangingPunct="1"/>
            <a:r>
              <a:rPr lang="hr-HR" smtClean="0"/>
              <a:t>stara.txt sadrži 5 punih i jedan prazan redak na kraju</a:t>
            </a: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654050" y="747713"/>
            <a:ext cx="5370513" cy="3717925"/>
          </a:xfrm>
          <a:ln/>
        </p:spPr>
      </p:sp>
      <p:sp>
        <p:nvSpPr>
          <p:cNvPr id="79875"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654050" y="747713"/>
            <a:ext cx="5370513" cy="3717925"/>
          </a:xfrm>
          <a:ln/>
        </p:spPr>
      </p:sp>
      <p:sp>
        <p:nvSpPr>
          <p:cNvPr id="80899" name="Rectangle 3"/>
          <p:cNvSpPr>
            <a:spLocks noGrp="1" noChangeArrowheads="1"/>
          </p:cNvSpPr>
          <p:nvPr>
            <p:ph type="body" idx="1"/>
          </p:nvPr>
        </p:nvSpPr>
        <p:spPr>
          <a:noFill/>
          <a:ln/>
        </p:spPr>
        <p:txBody>
          <a:bodyPr/>
          <a:lstStyle/>
          <a:p>
            <a:pPr eaLnBrk="1" hangingPunct="1"/>
            <a:r>
              <a:rPr lang="hr-HR" smtClean="0">
                <a:latin typeface="Arial" charset="0"/>
              </a:rPr>
              <a:t>Laž!</a:t>
            </a:r>
          </a:p>
          <a:p>
            <a:pPr eaLnBrk="1" hangingPunct="1"/>
            <a:r>
              <a:rPr lang="hr-HR" smtClean="0">
                <a:latin typeface="Arial" charset="0"/>
              </a:rPr>
              <a:t>Unutrašnja petlja više nema što mijenjati, samo zbraja elemente u granicama koje su postavile vanjske petlje.</a:t>
            </a:r>
          </a:p>
          <a:p>
            <a:pPr eaLnBrk="1" hangingPunct="1"/>
            <a:endParaRPr lang="hr-HR" smtClean="0">
              <a:latin typeface="Arial" charset="0"/>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654050" y="747713"/>
            <a:ext cx="5370513" cy="3717925"/>
          </a:xfrm>
          <a:ln/>
        </p:spPr>
      </p:sp>
      <p:sp>
        <p:nvSpPr>
          <p:cNvPr id="81923"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654050" y="747713"/>
            <a:ext cx="5370513" cy="3717925"/>
          </a:xfrm>
          <a:ln/>
        </p:spPr>
      </p:sp>
      <p:sp>
        <p:nvSpPr>
          <p:cNvPr id="82947"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654050" y="747713"/>
            <a:ext cx="5370513" cy="3717925"/>
          </a:xfrm>
          <a:ln/>
        </p:spPr>
      </p:sp>
      <p:sp>
        <p:nvSpPr>
          <p:cNvPr id="83971"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654050" y="747713"/>
            <a:ext cx="5370513" cy="3717925"/>
          </a:xfrm>
          <a:ln/>
        </p:spPr>
      </p:sp>
      <p:sp>
        <p:nvSpPr>
          <p:cNvPr id="84995"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654050" y="747713"/>
            <a:ext cx="5370513" cy="3717925"/>
          </a:xfrm>
          <a:ln/>
        </p:spPr>
      </p:sp>
      <p:sp>
        <p:nvSpPr>
          <p:cNvPr id="86019" name="Rectangle 3"/>
          <p:cNvSpPr>
            <a:spLocks noGrp="1" noChangeArrowheads="1"/>
          </p:cNvSpPr>
          <p:nvPr>
            <p:ph type="body" idx="1"/>
          </p:nvPr>
        </p:nvSpPr>
        <p:spPr>
          <a:noFill/>
          <a:ln/>
        </p:spPr>
        <p:txBody>
          <a:bodyPr/>
          <a:lstStyle/>
          <a:p>
            <a:pPr eaLnBrk="1" hangingPunct="1"/>
            <a:r>
              <a:rPr lang="hr-HR" smtClean="0">
                <a:latin typeface="Arial" charset="0"/>
              </a:rPr>
              <a:t>Logika:</a:t>
            </a:r>
          </a:p>
          <a:p>
            <a:pPr eaLnBrk="1" hangingPunct="1"/>
            <a:r>
              <a:rPr lang="hr-HR" smtClean="0">
                <a:latin typeface="Arial" charset="0"/>
              </a:rPr>
              <a:t>Osnovni zaključak je da će najveći zbroj dati onaj niz brojeva u kojem nema dovoljno negativnih da bi bilo koji parcijalni zbroj bio manji od nule jer bi u protivnom bilo bolje početi zbrajati iza tih negativnih brojeva.</a:t>
            </a:r>
          </a:p>
          <a:p>
            <a:pPr eaLnBrk="1" hangingPunct="1"/>
            <a:r>
              <a:rPr lang="hr-HR" smtClean="0">
                <a:latin typeface="Arial" charset="0"/>
              </a:rPr>
              <a:t>Ako je dosadašnji (trenutačni) zbroj &gt;0, pridodan ostatku niza može dovesti do novog najvećeg zbroja pa trenutačni zbroj treba zadržati. Samo ako se pojave negativni brojevi koji bi trenutačni zbroj smanjili na &lt;0 treba trenutačni zbroj resetirati na =0 jer tako neće smanjiti rezultat kad se pridoda najvećem zbroju u ostatku niza. Da će stvarno biti pronađen najveći zbroj bilo kojeg podniza osigurava se pamćenjem najvećeg zabilježenog zbroja. Ako se, nakon postizanja dotadašnjeg maksimuma, trenutačni zbroj smanji zbog negativnih brojeva, ali ne padne ispod nule, bit će manji od najvećeg zabilježenog, ali još uvijek može dovesti do novog najvećeg. Čak i ako se dodavanjem preostalih brojeva ne nađe veći zbroj, najveći zabilježeni će ostati zapamćen.</a:t>
            </a: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654050" y="747713"/>
            <a:ext cx="5370513" cy="3717925"/>
          </a:xfrm>
          <a:ln/>
        </p:spPr>
      </p:sp>
      <p:sp>
        <p:nvSpPr>
          <p:cNvPr id="87043"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654050" y="747713"/>
            <a:ext cx="5370513" cy="3717925"/>
          </a:xfrm>
          <a:ln/>
        </p:spPr>
      </p:sp>
      <p:sp>
        <p:nvSpPr>
          <p:cNvPr id="88067"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654050" y="747713"/>
            <a:ext cx="5370513" cy="3717925"/>
          </a:xfrm>
          <a:ln/>
        </p:spPr>
      </p:sp>
      <p:sp>
        <p:nvSpPr>
          <p:cNvPr id="89091"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654050" y="747713"/>
            <a:ext cx="5370513" cy="3717925"/>
          </a:xfrm>
          <a:ln/>
        </p:spPr>
      </p:sp>
      <p:sp>
        <p:nvSpPr>
          <p:cNvPr id="90115" name="Rectangle 3"/>
          <p:cNvSpPr>
            <a:spLocks noGrp="1" noChangeArrowheads="1"/>
          </p:cNvSpPr>
          <p:nvPr>
            <p:ph type="body" idx="1"/>
          </p:nvPr>
        </p:nvSpPr>
        <p:spPr>
          <a:noFill/>
          <a:ln/>
        </p:spPr>
        <p:txBody>
          <a:bodyPr/>
          <a:lstStyle/>
          <a:p>
            <a:pPr eaLnBrk="1" hangingPunct="1"/>
            <a:r>
              <a:rPr lang="hr-HR" smtClean="0"/>
              <a:t>ovo nikad ne stižem...</a:t>
            </a: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654050" y="747713"/>
            <a:ext cx="5370513" cy="3717925"/>
          </a:xfrm>
          <a:ln/>
        </p:spPr>
      </p:sp>
      <p:sp>
        <p:nvSpPr>
          <p:cNvPr id="91139" name="Rectangle 3"/>
          <p:cNvSpPr>
            <a:spLocks noGrp="1" noChangeArrowheads="1"/>
          </p:cNvSpPr>
          <p:nvPr>
            <p:ph type="body" idx="1"/>
          </p:nvPr>
        </p:nvSpPr>
        <p:spPr>
          <a:noFill/>
          <a:ln/>
        </p:spPr>
        <p:txBody>
          <a:bodyPr/>
          <a:lstStyle/>
          <a:p>
            <a:pPr eaLnBrk="1" hangingPunct="1"/>
            <a:r>
              <a:rPr lang="hr-HR" smtClean="0"/>
              <a:t>ovo isto, turbo komplicirano, srećom da ne stižem ispredavat ovo, sumnjam da bi skontali, to nek gruntaju oni koji žele znati malo više</a:t>
            </a:r>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4D6777BF-B8E8-4C3D-8A20-7AF018C2029B}" type="slidenum">
              <a:rPr kumimoji="0" lang="en-US" sz="1200" b="0">
                <a:latin typeface="Times New Roman" pitchFamily="18" charset="0"/>
              </a:rPr>
              <a:pPr algn="r" defTabSz="912813">
                <a:spcBef>
                  <a:spcPct val="0"/>
                </a:spcBef>
                <a:buClrTx/>
                <a:buFontTx/>
                <a:buNone/>
              </a:pPr>
              <a:t>152</a:t>
            </a:fld>
            <a:endParaRPr kumimoji="0" lang="en-US" sz="1200" b="0">
              <a:latin typeface="Times New Roman" pitchFamily="18" charset="0"/>
            </a:endParaRPr>
          </a:p>
        </p:txBody>
      </p:sp>
      <p:sp>
        <p:nvSpPr>
          <p:cNvPr id="46083" name="Rectangle 2"/>
          <p:cNvSpPr>
            <a:spLocks noGrp="1" noRot="1" noChangeAspect="1" noChangeArrowheads="1" noTextEdit="1"/>
          </p:cNvSpPr>
          <p:nvPr>
            <p:ph type="sldImg"/>
          </p:nvPr>
        </p:nvSpPr>
        <p:spPr>
          <a:xfrm>
            <a:off x="654050" y="747713"/>
            <a:ext cx="5370513" cy="3717925"/>
          </a:xfrm>
          <a:ln/>
        </p:spPr>
      </p:sp>
      <p:sp>
        <p:nvSpPr>
          <p:cNvPr id="46084" name="Rectangle 3"/>
          <p:cNvSpPr>
            <a:spLocks noGrp="1" noChangeArrowheads="1"/>
          </p:cNvSpPr>
          <p:nvPr>
            <p:ph type="body" idx="1"/>
          </p:nvPr>
        </p:nvSpPr>
        <p:spPr>
          <a:noFill/>
          <a:ln/>
        </p:spPr>
        <p:txBody>
          <a:bodyPr lIns="91324" tIns="45661" rIns="91324" bIns="45661"/>
          <a:lstStyle/>
          <a:p>
            <a:r>
              <a:rPr lang="hr-HR" smtClean="0"/>
              <a:t>Zadatak 1 – Koja je složenost </a:t>
            </a:r>
            <a:r>
              <a:rPr lang="hr-HR" i="1" smtClean="0"/>
              <a:t>selection</a:t>
            </a:r>
            <a:r>
              <a:rPr lang="hr-HR" smtClean="0"/>
              <a:t>, </a:t>
            </a:r>
            <a:r>
              <a:rPr lang="hr-HR" i="1" smtClean="0"/>
              <a:t>insertion</a:t>
            </a:r>
            <a:r>
              <a:rPr lang="hr-HR" smtClean="0"/>
              <a:t> i </a:t>
            </a:r>
            <a:r>
              <a:rPr lang="hr-HR" i="1" smtClean="0"/>
              <a:t>bubble</a:t>
            </a:r>
            <a:r>
              <a:rPr lang="hr-HR" smtClean="0"/>
              <a:t> algoritama sortiranja?</a:t>
            </a:r>
          </a:p>
          <a:p>
            <a:r>
              <a:rPr lang="hr-HR" smtClean="0"/>
              <a:t>Zadatak 2 – Koja je složenost </a:t>
            </a:r>
            <a:r>
              <a:rPr lang="hr-HR" i="1" smtClean="0"/>
              <a:t>merge sort</a:t>
            </a:r>
            <a:r>
              <a:rPr lang="hr-HR" smtClean="0"/>
              <a:t> algoritma sortiranja?</a:t>
            </a:r>
            <a:endParaRPr lang="hr-HR" smtClean="0">
              <a:latin typeface="Arial" charset="0"/>
            </a:endParaRPr>
          </a:p>
          <a:p>
            <a:r>
              <a:rPr lang="hr-HR" smtClean="0">
                <a:latin typeface="Arial" charset="0"/>
              </a:rPr>
              <a:t>Zadatak 3</a:t>
            </a:r>
            <a:r>
              <a:rPr lang="hr-HR" smtClean="0"/>
              <a:t> –</a:t>
            </a:r>
            <a:r>
              <a:rPr lang="hr-HR" smtClean="0">
                <a:latin typeface="Arial" charset="0"/>
              </a:rPr>
              <a:t> Koliko se zamjena napravi u postupku sortiranja biranjem (</a:t>
            </a:r>
            <a:r>
              <a:rPr lang="hr-HR" i="1" smtClean="0">
                <a:latin typeface="Arial" charset="0"/>
              </a:rPr>
              <a:t>selection sort</a:t>
            </a:r>
            <a:r>
              <a:rPr lang="hr-HR" smtClean="0">
                <a:latin typeface="Arial" charset="0"/>
              </a:rPr>
              <a:t>) koji uzlazno sortira prikazani niz brojeva?</a:t>
            </a:r>
          </a:p>
          <a:p>
            <a:r>
              <a:rPr lang="hr-HR" smtClean="0"/>
              <a:t>Zadatak 4 – Koji će sort polje sortirati prolazeći kroz sljedeće faze:  </a:t>
            </a:r>
          </a:p>
          <a:p>
            <a:r>
              <a:rPr lang="hr-HR" smtClean="0"/>
              <a:t>Zadatak 5 – Zadana su prva tri koraka poboljšanog bubble sorta. Koji je četvrti?</a:t>
            </a:r>
          </a:p>
          <a:p>
            <a:r>
              <a:rPr lang="hr-HR" smtClean="0"/>
              <a:t>Zadatak 6 – Koji od 5 ponuđenih sortova odabrati za niz 1,3,2,5,4,7,6….?</a:t>
            </a:r>
          </a:p>
          <a:p>
            <a:r>
              <a:rPr lang="hr-HR" smtClean="0"/>
              <a:t>Zadatak 7 – Shell sort. Koje su prve dvije zamjene?</a:t>
            </a:r>
          </a:p>
          <a:p>
            <a:r>
              <a:rPr lang="hr-HR" smtClean="0"/>
              <a:t>Zadatak 8 – Shell Sort (3. ponuđena odgovora) – koji od tih pokazuje ShellSort s koracima 2,1</a:t>
            </a:r>
          </a:p>
          <a:p>
            <a:r>
              <a:rPr lang="hr-HR" smtClean="0"/>
              <a:t>Zadatak 9 – Napravi medijan i stavi stožer na predszadnje mjesto</a:t>
            </a:r>
          </a:p>
          <a:p>
            <a:r>
              <a:rPr lang="hr-HR" smtClean="0"/>
              <a:t>Zadatak 10 – Quick sort, napravljen medijan, kako izgleda polje nakon prve podjele</a:t>
            </a:r>
          </a:p>
          <a:p>
            <a:endParaRPr lang="hr-HR" smtClean="0"/>
          </a:p>
          <a:p>
            <a:r>
              <a:rPr lang="hr-HR" smtClean="0"/>
              <a:t>(nemam pojma kaj je ovo </a:t>
            </a:r>
            <a:r>
              <a:rPr lang="hr-HR" smtClean="0">
                <a:sym typeface="Wingdings" pitchFamily="2" charset="2"/>
              </a:rPr>
              <a:t>) GG</a:t>
            </a:r>
            <a:endParaRPr lang="hr-HR" smtClean="0"/>
          </a:p>
          <a:p>
            <a:pPr eaLnBrk="1" hangingPunct="1"/>
            <a:endParaRPr lang="hr-HR" smtClean="0"/>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654050" y="747713"/>
            <a:ext cx="5370513" cy="3717925"/>
          </a:xfrm>
          <a:ln/>
        </p:spPr>
      </p:sp>
      <p:sp>
        <p:nvSpPr>
          <p:cNvPr id="47107" name="Rectangle 3"/>
          <p:cNvSpPr>
            <a:spLocks noGrp="1" noChangeArrowheads="1"/>
          </p:cNvSpPr>
          <p:nvPr>
            <p:ph type="body" idx="1"/>
          </p:nvPr>
        </p:nvSpPr>
        <p:spPr>
          <a:noFill/>
          <a:ln/>
        </p:spPr>
        <p:txBody>
          <a:bodyPr lIns="91324" tIns="45661" rIns="91324" bIns="45661"/>
          <a:lstStyle/>
          <a:p>
            <a:pPr eaLnBrk="1" hangingPunct="1"/>
            <a:r>
              <a:rPr lang="hr-HR" smtClean="0"/>
              <a:t>izbačeno sa slajda: radix, comb i slično, da ih ne zbunimo</a:t>
            </a:r>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654050" y="747713"/>
            <a:ext cx="5370513" cy="3717925"/>
          </a:xfrm>
          <a:ln/>
        </p:spPr>
      </p:sp>
      <p:sp>
        <p:nvSpPr>
          <p:cNvPr id="48131"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654050" y="747713"/>
            <a:ext cx="5370513" cy="3717925"/>
          </a:xfrm>
          <a:ln/>
        </p:spPr>
      </p:sp>
      <p:sp>
        <p:nvSpPr>
          <p:cNvPr id="49155"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54050" y="747713"/>
            <a:ext cx="5370513" cy="3717925"/>
          </a:xfrm>
          <a:ln/>
        </p:spPr>
      </p:sp>
      <p:sp>
        <p:nvSpPr>
          <p:cNvPr id="50179"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654050" y="747713"/>
            <a:ext cx="5370513" cy="3717925"/>
          </a:xfrm>
          <a:ln/>
        </p:spPr>
      </p:sp>
      <p:sp>
        <p:nvSpPr>
          <p:cNvPr id="51203" name="Rectangle 3"/>
          <p:cNvSpPr>
            <a:spLocks noGrp="1" noChangeArrowheads="1"/>
          </p:cNvSpPr>
          <p:nvPr>
            <p:ph type="body" idx="1"/>
          </p:nvPr>
        </p:nvSpPr>
        <p:spPr>
          <a:noFill/>
          <a:ln/>
        </p:spPr>
        <p:txBody>
          <a:bodyPr lIns="91324" tIns="45661" rIns="91324" bIns="45661"/>
          <a:lstStyle/>
          <a:p>
            <a:pPr eaLnBrk="1" hangingPunct="1"/>
            <a:r>
              <a:rPr lang="hr-HR" smtClean="0"/>
              <a:t>ove točkice zbunjuju ljude – probajte ovo gledati da je svaka točkica stupac od osi x do te točkice. onda sortirate stupce. os y je vrijednost stupca, os x je n-ti takav stupac (točka). get it?</a:t>
            </a:r>
          </a:p>
          <a:p>
            <a:pPr eaLnBrk="1" hangingPunct="1"/>
            <a:endParaRPr lang="hr-HR" smtClean="0"/>
          </a:p>
          <a:p>
            <a:pPr eaLnBrk="1" hangingPunct="1"/>
            <a:r>
              <a:rPr lang="hr-HR" smtClean="0"/>
              <a:t>žvaken zi bubble gume everi dej? jes aj žvak.</a:t>
            </a: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654050" y="747713"/>
            <a:ext cx="5370513" cy="3717925"/>
          </a:xfrm>
          <a:ln/>
        </p:spPr>
      </p:sp>
      <p:sp>
        <p:nvSpPr>
          <p:cNvPr id="52227"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654050" y="747713"/>
            <a:ext cx="5370513" cy="3717925"/>
          </a:xfrm>
          <a:ln/>
        </p:spPr>
      </p:sp>
      <p:sp>
        <p:nvSpPr>
          <p:cNvPr id="53251"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654050" y="747713"/>
            <a:ext cx="5370513" cy="3717925"/>
          </a:xfrm>
          <a:ln/>
        </p:spPr>
      </p:sp>
      <p:sp>
        <p:nvSpPr>
          <p:cNvPr id="54275"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654050" y="747713"/>
            <a:ext cx="5370513" cy="3717925"/>
          </a:xfrm>
          <a:ln/>
        </p:spPr>
      </p:sp>
      <p:sp>
        <p:nvSpPr>
          <p:cNvPr id="55299" name="Rectangle 3"/>
          <p:cNvSpPr>
            <a:spLocks noGrp="1" noChangeArrowheads="1"/>
          </p:cNvSpPr>
          <p:nvPr>
            <p:ph type="body" idx="1"/>
          </p:nvPr>
        </p:nvSpPr>
        <p:spPr>
          <a:noFill/>
          <a:ln/>
        </p:spPr>
        <p:txBody>
          <a:bodyPr lIns="91324" tIns="45661" rIns="91324" bIns="45661"/>
          <a:lstStyle/>
          <a:p>
            <a:pPr eaLnBrk="1" hangingPunct="1"/>
            <a:r>
              <a:rPr lang="hr-HR" b="1" smtClean="0"/>
              <a:t>Strahil je izrazio rezervaciju prema zečevima i škornjačama, tak da je ovo pending removal</a:t>
            </a:r>
          </a:p>
          <a:p>
            <a:pPr eaLnBrk="1" hangingPunct="1"/>
            <a:r>
              <a:rPr lang="en-US" b="1" smtClean="0"/>
              <a:t>Rabbits and turtles</a:t>
            </a:r>
          </a:p>
          <a:p>
            <a:pPr eaLnBrk="1" hangingPunct="1"/>
            <a:r>
              <a:rPr lang="en-US" smtClean="0"/>
              <a:t>The positions of the elements in bubble sort will play a large part in determining its performance. Large elements at the top of the list do not pose a problem, as they are quickly swapped downwards. Small elements at the bottom, however, as mentioned earlier, move to the top extremely slowly. This has led to these types of elements being named </a:t>
            </a:r>
            <a:r>
              <a:rPr lang="en-US" smtClean="0">
                <a:hlinkClick r:id="rId3" tooltip="The Tortoise and the Hare"/>
              </a:rPr>
              <a:t>rabbits and turtles</a:t>
            </a:r>
            <a:r>
              <a:rPr lang="en-US" smtClean="0"/>
              <a:t>, respectively.</a:t>
            </a:r>
          </a:p>
          <a:p>
            <a:pPr eaLnBrk="1" hangingPunct="1"/>
            <a:r>
              <a:rPr lang="en-US" smtClean="0"/>
              <a:t>Various efforts have been made to eliminate turtles to improve upon the speed of bubble sort. </a:t>
            </a:r>
            <a:r>
              <a:rPr lang="en-US" smtClean="0">
                <a:hlinkClick r:id="rId4" tooltip="Cocktail sort"/>
              </a:rPr>
              <a:t>Cocktail sort</a:t>
            </a:r>
            <a:r>
              <a:rPr lang="en-US" smtClean="0"/>
              <a:t> does pretty well, but it still retains </a:t>
            </a:r>
            <a:r>
              <a:rPr lang="en-US" i="1" smtClean="0"/>
              <a:t>O(n</a:t>
            </a:r>
            <a:r>
              <a:rPr lang="en-US" i="1" baseline="30000" smtClean="0"/>
              <a:t>2</a:t>
            </a:r>
            <a:r>
              <a:rPr lang="en-US" i="1" smtClean="0"/>
              <a:t>)</a:t>
            </a:r>
            <a:r>
              <a:rPr lang="en-US" smtClean="0"/>
              <a:t> worst-case complexity. </a:t>
            </a:r>
            <a:r>
              <a:rPr lang="en-US" smtClean="0">
                <a:hlinkClick r:id="rId5" tooltip="Comb sort"/>
              </a:rPr>
              <a:t>Comb sort</a:t>
            </a:r>
            <a:r>
              <a:rPr lang="en-US" smtClean="0"/>
              <a:t> compares elements large gaps apart and can move turtles extremely quickly, before proceeding to smaller and smaller gaps to smoothen out the list. Its average speed is comparable to faster algorithms like </a:t>
            </a:r>
            <a:r>
              <a:rPr lang="en-US" smtClean="0">
                <a:hlinkClick r:id="rId6" tooltip="Quicksort"/>
              </a:rPr>
              <a:t>Quicksort</a:t>
            </a:r>
            <a:r>
              <a:rPr lang="en-US" smtClean="0"/>
              <a:t>.</a:t>
            </a:r>
          </a:p>
          <a:p>
            <a:pPr eaLnBrk="1" hangingPunct="1"/>
            <a:endParaRPr lang="hr-HR" smtClean="0"/>
          </a:p>
          <a:p>
            <a:pPr eaLnBrk="1" hangingPunct="1"/>
            <a:r>
              <a:rPr lang="hr-HR" smtClean="0"/>
              <a:t>Ovo je nekad tu bilo, ali je maknuto jer je overkill:</a:t>
            </a:r>
          </a:p>
          <a:p>
            <a:r>
              <a:rPr lang="hr-HR" smtClean="0"/>
              <a:t>poboljšanja: </a:t>
            </a:r>
          </a:p>
          <a:p>
            <a:pPr lvl="1"/>
            <a:r>
              <a:rPr lang="hr-HR" smtClean="0"/>
              <a:t>koktel-sort (</a:t>
            </a:r>
            <a:r>
              <a:rPr lang="hr-HR" i="1" smtClean="0"/>
              <a:t>cocktail sort</a:t>
            </a:r>
            <a:r>
              <a:rPr lang="hr-HR" smtClean="0"/>
              <a:t>) – alternira: velike na kraj, male na početak </a:t>
            </a:r>
          </a:p>
          <a:p>
            <a:pPr lvl="1"/>
            <a:r>
              <a:rPr lang="hr-HR" smtClean="0"/>
              <a:t>sort češljanjem (</a:t>
            </a:r>
            <a:r>
              <a:rPr lang="hr-HR" i="1" smtClean="0"/>
              <a:t>comb sort</a:t>
            </a:r>
            <a:r>
              <a:rPr lang="hr-HR" smtClean="0"/>
              <a:t>) – uspoređuje udaljenije elemente</a:t>
            </a:r>
          </a:p>
          <a:p>
            <a:pPr eaLnBrk="1" hangingPunct="1"/>
            <a:endParaRPr lang="hr-HR" smtClean="0"/>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654050" y="747713"/>
            <a:ext cx="5370513" cy="3717925"/>
          </a:xfrm>
          <a:ln/>
        </p:spPr>
      </p:sp>
      <p:sp>
        <p:nvSpPr>
          <p:cNvPr id="56323"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654050" y="747713"/>
            <a:ext cx="5370513" cy="3717925"/>
          </a:xfrm>
          <a:ln/>
        </p:spPr>
      </p:sp>
      <p:sp>
        <p:nvSpPr>
          <p:cNvPr id="57347"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654050" y="747713"/>
            <a:ext cx="5370513" cy="3717925"/>
          </a:xfrm>
          <a:ln/>
        </p:spPr>
      </p:sp>
      <p:sp>
        <p:nvSpPr>
          <p:cNvPr id="58371"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654050" y="747713"/>
            <a:ext cx="5370513" cy="3717925"/>
          </a:xfrm>
          <a:ln/>
        </p:spPr>
      </p:sp>
      <p:sp>
        <p:nvSpPr>
          <p:cNvPr id="59395"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9AE02A74-5061-44EE-9714-7AF8E23A9147}" type="slidenum">
              <a:rPr kumimoji="0" lang="en-US" sz="1200" b="0">
                <a:latin typeface="Times New Roman" pitchFamily="18" charset="0"/>
              </a:rPr>
              <a:pPr algn="r" defTabSz="912813">
                <a:spcBef>
                  <a:spcPct val="0"/>
                </a:spcBef>
                <a:buClrTx/>
                <a:buFontTx/>
                <a:buNone/>
              </a:pPr>
              <a:t>166</a:t>
            </a:fld>
            <a:endParaRPr kumimoji="0" lang="en-US" sz="1200" b="0">
              <a:latin typeface="Times New Roman" pitchFamily="18" charset="0"/>
            </a:endParaRPr>
          </a:p>
        </p:txBody>
      </p:sp>
      <p:sp>
        <p:nvSpPr>
          <p:cNvPr id="60419" name="Rectangle 2"/>
          <p:cNvSpPr>
            <a:spLocks noGrp="1" noRot="1" noChangeAspect="1" noChangeArrowheads="1" noTextEdit="1"/>
          </p:cNvSpPr>
          <p:nvPr>
            <p:ph type="sldImg"/>
          </p:nvPr>
        </p:nvSpPr>
        <p:spPr>
          <a:xfrm>
            <a:off x="654050" y="747713"/>
            <a:ext cx="5370513" cy="3717925"/>
          </a:xfrm>
          <a:ln/>
        </p:spPr>
      </p:sp>
      <p:sp>
        <p:nvSpPr>
          <p:cNvPr id="60420"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654050" y="747713"/>
            <a:ext cx="5370513" cy="3717925"/>
          </a:xfrm>
          <a:ln/>
        </p:spPr>
      </p:sp>
      <p:sp>
        <p:nvSpPr>
          <p:cNvPr id="61443"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654050" y="747713"/>
            <a:ext cx="5370513" cy="3717925"/>
          </a:xfrm>
          <a:ln/>
        </p:spPr>
      </p:sp>
      <p:sp>
        <p:nvSpPr>
          <p:cNvPr id="62467"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F4C42538-7CF2-4059-8250-931269D9A647}" type="slidenum">
              <a:rPr kumimoji="0" lang="en-US" sz="1200" b="0">
                <a:latin typeface="Times New Roman" pitchFamily="18" charset="0"/>
              </a:rPr>
              <a:pPr algn="r" defTabSz="912813">
                <a:spcBef>
                  <a:spcPct val="0"/>
                </a:spcBef>
                <a:buClrTx/>
                <a:buFontTx/>
                <a:buNone/>
              </a:pPr>
              <a:t>169</a:t>
            </a:fld>
            <a:endParaRPr kumimoji="0" lang="en-US" sz="1200" b="0">
              <a:latin typeface="Times New Roman" pitchFamily="18" charset="0"/>
            </a:endParaRPr>
          </a:p>
        </p:txBody>
      </p:sp>
      <p:sp>
        <p:nvSpPr>
          <p:cNvPr id="63491" name="Rectangle 2"/>
          <p:cNvSpPr>
            <a:spLocks noGrp="1" noRot="1" noChangeAspect="1" noChangeArrowheads="1" noTextEdit="1"/>
          </p:cNvSpPr>
          <p:nvPr>
            <p:ph type="sldImg"/>
          </p:nvPr>
        </p:nvSpPr>
        <p:spPr>
          <a:xfrm>
            <a:off x="654050" y="747713"/>
            <a:ext cx="5370513" cy="3717925"/>
          </a:xfrm>
          <a:ln/>
        </p:spPr>
      </p:sp>
      <p:sp>
        <p:nvSpPr>
          <p:cNvPr id="63492"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654050" y="747713"/>
            <a:ext cx="5370513" cy="3717925"/>
          </a:xfrm>
          <a:ln/>
        </p:spPr>
      </p:sp>
      <p:sp>
        <p:nvSpPr>
          <p:cNvPr id="64515"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030B4D58-45C4-408E-9C5F-46CE0184B54A}" type="slidenum">
              <a:rPr kumimoji="0" lang="en-US" sz="1200" b="0">
                <a:latin typeface="Times New Roman" pitchFamily="18" charset="0"/>
              </a:rPr>
              <a:pPr algn="r" defTabSz="912813">
                <a:spcBef>
                  <a:spcPct val="0"/>
                </a:spcBef>
                <a:buClrTx/>
                <a:buFontTx/>
                <a:buNone/>
              </a:pPr>
              <a:t>171</a:t>
            </a:fld>
            <a:endParaRPr kumimoji="0" lang="en-US" sz="1200" b="0">
              <a:latin typeface="Times New Roman" pitchFamily="18" charset="0"/>
            </a:endParaRPr>
          </a:p>
        </p:txBody>
      </p:sp>
      <p:sp>
        <p:nvSpPr>
          <p:cNvPr id="65539" name="Rectangle 2"/>
          <p:cNvSpPr>
            <a:spLocks noGrp="1" noRot="1" noChangeAspect="1" noChangeArrowheads="1" noTextEdit="1"/>
          </p:cNvSpPr>
          <p:nvPr>
            <p:ph type="sldImg"/>
          </p:nvPr>
        </p:nvSpPr>
        <p:spPr>
          <a:xfrm>
            <a:off x="654050" y="747713"/>
            <a:ext cx="5370513" cy="3717925"/>
          </a:xfrm>
          <a:ln/>
        </p:spPr>
      </p:sp>
      <p:sp>
        <p:nvSpPr>
          <p:cNvPr id="65540" name="Rectangle 3"/>
          <p:cNvSpPr>
            <a:spLocks noGrp="1" noChangeArrowheads="1"/>
          </p:cNvSpPr>
          <p:nvPr>
            <p:ph type="body" idx="1"/>
          </p:nvPr>
        </p:nvSpPr>
        <p:spPr>
          <a:noFill/>
          <a:ln/>
        </p:spPr>
        <p:txBody>
          <a:bodyPr lIns="91324" tIns="45661" rIns="91324" bIns="45661"/>
          <a:lstStyle/>
          <a:p>
            <a:pPr eaLnBrk="1" hangingPunct="1"/>
            <a:r>
              <a:rPr lang="hr-HR" smtClean="0"/>
              <a:t>Hedervary-sort </a:t>
            </a:r>
            <a:r>
              <a:rPr lang="hr-HR" smtClean="0">
                <a:sym typeface="Wingdings" pitchFamily="2" charset="2"/>
              </a:rPr>
              <a:t></a:t>
            </a:r>
            <a:endParaRPr lang="hr-HR" smtClean="0"/>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654050" y="747713"/>
            <a:ext cx="5370513" cy="3717925"/>
          </a:xfrm>
          <a:ln/>
        </p:spPr>
      </p:sp>
      <p:sp>
        <p:nvSpPr>
          <p:cNvPr id="66563"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654050" y="747713"/>
            <a:ext cx="5370513" cy="3717925"/>
          </a:xfrm>
          <a:ln/>
        </p:spPr>
      </p:sp>
      <p:sp>
        <p:nvSpPr>
          <p:cNvPr id="67587"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654050" y="747713"/>
            <a:ext cx="5370513" cy="3717925"/>
          </a:xfrm>
          <a:ln/>
        </p:spPr>
      </p:sp>
      <p:sp>
        <p:nvSpPr>
          <p:cNvPr id="68611"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94EF5BCD-A5FD-49A3-BDFD-2A732C37E50A}" type="slidenum">
              <a:rPr kumimoji="0" lang="en-US" sz="1200" b="0">
                <a:latin typeface="Times New Roman" pitchFamily="18" charset="0"/>
              </a:rPr>
              <a:pPr algn="r" defTabSz="912813">
                <a:spcBef>
                  <a:spcPct val="0"/>
                </a:spcBef>
                <a:buClrTx/>
                <a:buFontTx/>
                <a:buNone/>
              </a:pPr>
              <a:t>175</a:t>
            </a:fld>
            <a:endParaRPr kumimoji="0" lang="en-US" sz="1200" b="0">
              <a:latin typeface="Times New Roman" pitchFamily="18" charset="0"/>
            </a:endParaRPr>
          </a:p>
        </p:txBody>
      </p:sp>
      <p:sp>
        <p:nvSpPr>
          <p:cNvPr id="69635" name="Rectangle 2"/>
          <p:cNvSpPr>
            <a:spLocks noGrp="1" noRot="1" noChangeAspect="1" noChangeArrowheads="1" noTextEdit="1"/>
          </p:cNvSpPr>
          <p:nvPr>
            <p:ph type="sldImg"/>
          </p:nvPr>
        </p:nvSpPr>
        <p:spPr>
          <a:xfrm>
            <a:off x="654050" y="747713"/>
            <a:ext cx="5370513" cy="3717925"/>
          </a:xfrm>
          <a:ln/>
        </p:spPr>
      </p:sp>
      <p:sp>
        <p:nvSpPr>
          <p:cNvPr id="69636" name="Rectangle 3"/>
          <p:cNvSpPr>
            <a:spLocks noGrp="1" noChangeArrowheads="1"/>
          </p:cNvSpPr>
          <p:nvPr>
            <p:ph type="body" idx="1"/>
          </p:nvPr>
        </p:nvSpPr>
        <p:spPr>
          <a:noFill/>
          <a:ln/>
        </p:spPr>
        <p:txBody>
          <a:bodyPr lIns="91324" tIns="45661" rIns="91324" bIns="45661"/>
          <a:lstStyle/>
          <a:p>
            <a:pPr eaLnBrk="1" hangingPunct="1"/>
            <a:r>
              <a:rPr lang="hr-HR" smtClean="0"/>
              <a:t>ovi quicksortovi gore imaju drugačije metode odabira pivota, možda ih ne zbunjivati s tim...</a:t>
            </a:r>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A48820DD-F391-401B-A9E0-87BB4D6E3D82}" type="slidenum">
              <a:rPr kumimoji="0" lang="en-US" sz="1200" b="0">
                <a:latin typeface="Times New Roman" pitchFamily="18" charset="0"/>
              </a:rPr>
              <a:pPr algn="r" defTabSz="912813">
                <a:spcBef>
                  <a:spcPct val="0"/>
                </a:spcBef>
                <a:buClrTx/>
                <a:buFontTx/>
                <a:buNone/>
              </a:pPr>
              <a:t>176</a:t>
            </a:fld>
            <a:endParaRPr kumimoji="0" lang="en-US" sz="1200" b="0">
              <a:latin typeface="Times New Roman" pitchFamily="18" charset="0"/>
            </a:endParaRPr>
          </a:p>
        </p:txBody>
      </p:sp>
      <p:sp>
        <p:nvSpPr>
          <p:cNvPr id="70659" name="Rectangle 2"/>
          <p:cNvSpPr>
            <a:spLocks noGrp="1" noRot="1" noChangeAspect="1" noChangeArrowheads="1" noTextEdit="1"/>
          </p:cNvSpPr>
          <p:nvPr>
            <p:ph type="sldImg"/>
          </p:nvPr>
        </p:nvSpPr>
        <p:spPr>
          <a:xfrm>
            <a:off x="654050" y="747713"/>
            <a:ext cx="5370513" cy="3717925"/>
          </a:xfrm>
          <a:ln/>
        </p:spPr>
      </p:sp>
      <p:sp>
        <p:nvSpPr>
          <p:cNvPr id="70660"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654050" y="747713"/>
            <a:ext cx="5370513" cy="3717925"/>
          </a:xfrm>
          <a:ln/>
        </p:spPr>
      </p:sp>
      <p:sp>
        <p:nvSpPr>
          <p:cNvPr id="71683"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654050" y="747713"/>
            <a:ext cx="5370513" cy="3717925"/>
          </a:xfrm>
          <a:ln/>
        </p:spPr>
      </p:sp>
      <p:sp>
        <p:nvSpPr>
          <p:cNvPr id="72707"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654050" y="747713"/>
            <a:ext cx="5370513" cy="3717925"/>
          </a:xfrm>
          <a:ln/>
        </p:spPr>
      </p:sp>
      <p:sp>
        <p:nvSpPr>
          <p:cNvPr id="73731"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1F5681FA-4E3B-4D3E-A835-40672510A3EA}" type="slidenum">
              <a:rPr kumimoji="0" lang="en-US" sz="1200" b="0">
                <a:latin typeface="Times New Roman" pitchFamily="18" charset="0"/>
              </a:rPr>
              <a:pPr algn="r" defTabSz="912813">
                <a:spcBef>
                  <a:spcPct val="0"/>
                </a:spcBef>
                <a:buClrTx/>
                <a:buFontTx/>
                <a:buNone/>
              </a:pPr>
              <a:t>180</a:t>
            </a:fld>
            <a:endParaRPr kumimoji="0" lang="en-US" sz="1200" b="0">
              <a:latin typeface="Times New Roman" pitchFamily="18" charset="0"/>
            </a:endParaRPr>
          </a:p>
        </p:txBody>
      </p:sp>
      <p:sp>
        <p:nvSpPr>
          <p:cNvPr id="74755" name="Rectangle 2"/>
          <p:cNvSpPr>
            <a:spLocks noGrp="1" noRot="1" noChangeAspect="1" noChangeArrowheads="1" noTextEdit="1"/>
          </p:cNvSpPr>
          <p:nvPr>
            <p:ph type="sldImg"/>
          </p:nvPr>
        </p:nvSpPr>
        <p:spPr>
          <a:xfrm>
            <a:off x="654050" y="747713"/>
            <a:ext cx="5370513" cy="3717925"/>
          </a:xfrm>
          <a:ln/>
        </p:spPr>
      </p:sp>
      <p:sp>
        <p:nvSpPr>
          <p:cNvPr id="74756"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654050" y="747713"/>
            <a:ext cx="5370513" cy="3717925"/>
          </a:xfrm>
          <a:ln/>
        </p:spPr>
      </p:sp>
      <p:sp>
        <p:nvSpPr>
          <p:cNvPr id="75779"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654050" y="747713"/>
            <a:ext cx="5370513" cy="3717925"/>
          </a:xfrm>
          <a:ln/>
        </p:spPr>
      </p:sp>
      <p:sp>
        <p:nvSpPr>
          <p:cNvPr id="76803" name="Rectangle 3"/>
          <p:cNvSpPr>
            <a:spLocks noGrp="1" noChangeArrowheads="1"/>
          </p:cNvSpPr>
          <p:nvPr>
            <p:ph type="body" idx="1"/>
          </p:nvPr>
        </p:nvSpPr>
        <p:spPr>
          <a:noFill/>
          <a:ln/>
        </p:spPr>
        <p:txBody>
          <a:bodyPr lIns="91324" tIns="45661" rIns="91324" bIns="45661"/>
          <a:lstStyle/>
          <a:p>
            <a:pPr eaLnBrk="1" hangingPunct="1"/>
            <a:r>
              <a:rPr lang="hr-HR" smtClean="0"/>
              <a:t>možda ovdje (ili ranije) treba objasniti kaj znači da je sort stabilan? </a:t>
            </a:r>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654050" y="747713"/>
            <a:ext cx="5370513" cy="3717925"/>
          </a:xfrm>
          <a:ln/>
        </p:spPr>
      </p:sp>
      <p:sp>
        <p:nvSpPr>
          <p:cNvPr id="77827"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66C428B2-2B6C-47AB-83D0-BBB0047F8574}" type="slidenum">
              <a:rPr kumimoji="0" lang="en-US" sz="1200" b="0">
                <a:latin typeface="Times New Roman" pitchFamily="18" charset="0"/>
              </a:rPr>
              <a:pPr algn="r" defTabSz="912813">
                <a:spcBef>
                  <a:spcPct val="0"/>
                </a:spcBef>
                <a:buClrTx/>
                <a:buFontTx/>
                <a:buNone/>
              </a:pPr>
              <a:t>184</a:t>
            </a:fld>
            <a:endParaRPr kumimoji="0" lang="en-US" sz="1200" b="0">
              <a:latin typeface="Times New Roman" pitchFamily="18" charset="0"/>
            </a:endParaRPr>
          </a:p>
        </p:txBody>
      </p:sp>
      <p:sp>
        <p:nvSpPr>
          <p:cNvPr id="78851" name="Rectangle 2"/>
          <p:cNvSpPr>
            <a:spLocks noGrp="1" noRot="1" noChangeAspect="1" noChangeArrowheads="1" noTextEdit="1"/>
          </p:cNvSpPr>
          <p:nvPr>
            <p:ph type="sldImg"/>
          </p:nvPr>
        </p:nvSpPr>
        <p:spPr>
          <a:xfrm>
            <a:off x="654050" y="747713"/>
            <a:ext cx="5370513" cy="3717925"/>
          </a:xfrm>
          <a:ln/>
        </p:spPr>
      </p:sp>
      <p:sp>
        <p:nvSpPr>
          <p:cNvPr id="78852"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E7E60151-7B97-4F5A-B384-9F4C6FAA75E7}" type="slidenum">
              <a:rPr kumimoji="0" lang="en-US" sz="1200" b="0">
                <a:latin typeface="Times New Roman" pitchFamily="18" charset="0"/>
              </a:rPr>
              <a:pPr algn="r" defTabSz="912813">
                <a:spcBef>
                  <a:spcPct val="0"/>
                </a:spcBef>
                <a:buClrTx/>
                <a:buFontTx/>
                <a:buNone/>
              </a:pPr>
              <a:t>185</a:t>
            </a:fld>
            <a:endParaRPr kumimoji="0" lang="en-US" sz="1200" b="0">
              <a:latin typeface="Times New Roman" pitchFamily="18" charset="0"/>
            </a:endParaRPr>
          </a:p>
        </p:txBody>
      </p:sp>
      <p:sp>
        <p:nvSpPr>
          <p:cNvPr id="79875" name="Rectangle 2"/>
          <p:cNvSpPr>
            <a:spLocks noGrp="1" noRot="1" noChangeAspect="1" noChangeArrowheads="1" noTextEdit="1"/>
          </p:cNvSpPr>
          <p:nvPr>
            <p:ph type="sldImg"/>
          </p:nvPr>
        </p:nvSpPr>
        <p:spPr>
          <a:xfrm>
            <a:off x="654050" y="747713"/>
            <a:ext cx="5370513" cy="3717925"/>
          </a:xfrm>
          <a:ln/>
        </p:spPr>
      </p:sp>
      <p:sp>
        <p:nvSpPr>
          <p:cNvPr id="79876"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0E4AFFCF-8792-45B5-B06A-AED56CE6A6F6}" type="slidenum">
              <a:rPr kumimoji="0" lang="en-US" sz="1200" b="0">
                <a:latin typeface="Times New Roman" pitchFamily="18" charset="0"/>
              </a:rPr>
              <a:pPr algn="r" defTabSz="912813">
                <a:spcBef>
                  <a:spcPct val="0"/>
                </a:spcBef>
                <a:buClrTx/>
                <a:buFontTx/>
                <a:buNone/>
              </a:pPr>
              <a:t>186</a:t>
            </a:fld>
            <a:endParaRPr kumimoji="0" lang="en-US" sz="1200" b="0">
              <a:latin typeface="Times New Roman" pitchFamily="18" charset="0"/>
            </a:endParaRPr>
          </a:p>
        </p:txBody>
      </p:sp>
      <p:sp>
        <p:nvSpPr>
          <p:cNvPr id="28675" name="Rectangle 2"/>
          <p:cNvSpPr>
            <a:spLocks noGrp="1" noRot="1" noChangeAspect="1" noChangeArrowheads="1" noTextEdit="1"/>
          </p:cNvSpPr>
          <p:nvPr>
            <p:ph type="sldImg"/>
          </p:nvPr>
        </p:nvSpPr>
        <p:spPr>
          <a:xfrm>
            <a:off x="654050" y="747713"/>
            <a:ext cx="5370513" cy="3717925"/>
          </a:xfrm>
          <a:ln/>
        </p:spPr>
      </p:sp>
      <p:sp>
        <p:nvSpPr>
          <p:cNvPr id="28676"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B9A453FA-DEC2-4DC1-8F03-D77F89E1F48A}" type="slidenum">
              <a:rPr kumimoji="0" lang="en-US" sz="1200" b="0">
                <a:latin typeface="Times New Roman" pitchFamily="18" charset="0"/>
              </a:rPr>
              <a:pPr algn="r" defTabSz="912813">
                <a:spcBef>
                  <a:spcPct val="0"/>
                </a:spcBef>
                <a:buClrTx/>
                <a:buFontTx/>
                <a:buNone/>
              </a:pPr>
              <a:t>187</a:t>
            </a:fld>
            <a:endParaRPr kumimoji="0" lang="en-US" sz="1200" b="0">
              <a:latin typeface="Times New Roman" pitchFamily="18" charset="0"/>
            </a:endParaRPr>
          </a:p>
        </p:txBody>
      </p:sp>
      <p:sp>
        <p:nvSpPr>
          <p:cNvPr id="29699" name="Rectangle 2"/>
          <p:cNvSpPr>
            <a:spLocks noGrp="1" noRot="1" noChangeAspect="1" noChangeArrowheads="1" noTextEdit="1"/>
          </p:cNvSpPr>
          <p:nvPr>
            <p:ph type="sldImg"/>
          </p:nvPr>
        </p:nvSpPr>
        <p:spPr>
          <a:xfrm>
            <a:off x="654050" y="747713"/>
            <a:ext cx="5370513" cy="3717925"/>
          </a:xfrm>
          <a:ln/>
        </p:spPr>
      </p:sp>
      <p:sp>
        <p:nvSpPr>
          <p:cNvPr id="29700"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494D4FDE-40D9-46D3-9458-E3AEBC51737A}" type="slidenum">
              <a:rPr kumimoji="0" lang="en-US" sz="1200" b="0">
                <a:latin typeface="Times New Roman" pitchFamily="18" charset="0"/>
              </a:rPr>
              <a:pPr algn="r" defTabSz="912813">
                <a:spcBef>
                  <a:spcPct val="0"/>
                </a:spcBef>
                <a:buClrTx/>
                <a:buFontTx/>
                <a:buNone/>
              </a:pPr>
              <a:t>188</a:t>
            </a:fld>
            <a:endParaRPr kumimoji="0" lang="en-US" sz="1200" b="0">
              <a:latin typeface="Times New Roman" pitchFamily="18" charset="0"/>
            </a:endParaRPr>
          </a:p>
        </p:txBody>
      </p:sp>
      <p:sp>
        <p:nvSpPr>
          <p:cNvPr id="30723" name="Rectangle 2"/>
          <p:cNvSpPr>
            <a:spLocks noGrp="1" noRot="1" noChangeAspect="1" noChangeArrowheads="1" noTextEdit="1"/>
          </p:cNvSpPr>
          <p:nvPr>
            <p:ph type="sldImg"/>
          </p:nvPr>
        </p:nvSpPr>
        <p:spPr>
          <a:xfrm>
            <a:off x="654050" y="747713"/>
            <a:ext cx="5370513" cy="3717925"/>
          </a:xfrm>
          <a:ln/>
        </p:spPr>
      </p:sp>
      <p:sp>
        <p:nvSpPr>
          <p:cNvPr id="30724"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654050" y="747713"/>
            <a:ext cx="5370513" cy="3717925"/>
          </a:xfrm>
          <a:ln/>
        </p:spPr>
      </p:sp>
      <p:sp>
        <p:nvSpPr>
          <p:cNvPr id="31747" name="Rectangle 3"/>
          <p:cNvSpPr>
            <a:spLocks noGrp="1" noChangeArrowheads="1"/>
          </p:cNvSpPr>
          <p:nvPr>
            <p:ph type="body" idx="1"/>
          </p:nvPr>
        </p:nvSpPr>
        <p:spPr>
          <a:noFill/>
          <a:ln/>
        </p:spPr>
        <p:txBody>
          <a:bodyPr lIns="91324" tIns="45661" rIns="91324" bIns="45661"/>
          <a:lstStyle/>
          <a:p>
            <a:pPr eaLnBrk="1" hangingPunct="1"/>
            <a:r>
              <a:rPr lang="hr-HR" smtClean="0"/>
              <a:t>ova animacija je redizajnirana, jer stog-&gt;vrh nije pointer nego int, pa da one strelice ne zbune nedužni narod.</a:t>
            </a:r>
          </a:p>
          <a:p>
            <a:pPr eaLnBrk="1" hangingPunct="1"/>
            <a:r>
              <a:rPr lang="hr-HR" smtClean="0"/>
              <a:t>animacija po kodu ide samo u prvom i zadnjem pozivu funkcije, inače bi se istelil crtajuć to...</a:t>
            </a:r>
          </a:p>
          <a:p>
            <a:pPr eaLnBrk="1" hangingPunct="1"/>
            <a:r>
              <a:rPr lang="hr-HR" smtClean="0"/>
              <a:t>pitajte ih da sami odrede složenost, zato je ovo razdvojeno, prvo ide pitanje, odgovor tek na klik miškom.</a:t>
            </a:r>
          </a:p>
          <a:p>
            <a:pPr eaLnBrk="1" hangingPunct="1"/>
            <a:r>
              <a:rPr lang="hr-HR" smtClean="0"/>
              <a:t>i da, na animaciji nema varijable element, da ne radimo overkill, mislim, kom to nije jasno, klat (što bi reko groš).</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pPr eaLnBrk="1" hangingPunct="1"/>
            <a:r>
              <a:rPr lang="hr-HR" smtClean="0"/>
              <a:t>Pri dohvatu po negativnom mbr nema provjere rezultata fseek, a čita se sa zadnje pozicije</a:t>
            </a:r>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654050" y="747713"/>
            <a:ext cx="5370513" cy="3717925"/>
          </a:xfrm>
          <a:ln/>
        </p:spPr>
      </p:sp>
      <p:sp>
        <p:nvSpPr>
          <p:cNvPr id="32771" name="Rectangle 3"/>
          <p:cNvSpPr>
            <a:spLocks noGrp="1" noChangeArrowheads="1"/>
          </p:cNvSpPr>
          <p:nvPr>
            <p:ph type="body" idx="1"/>
          </p:nvPr>
        </p:nvSpPr>
        <p:spPr>
          <a:noFill/>
          <a:ln/>
        </p:spPr>
        <p:txBody>
          <a:bodyPr lIns="91324" tIns="45661" rIns="91324" bIns="45661"/>
          <a:lstStyle/>
          <a:p>
            <a:pPr eaLnBrk="1" hangingPunct="1"/>
            <a:r>
              <a:rPr lang="hr-HR" smtClean="0"/>
              <a:t>animacija promijenjena, kao i na prethodnom slajdu</a:t>
            </a:r>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21A45529-D286-4349-A05D-3FC113BD4242}" type="slidenum">
              <a:rPr kumimoji="0" lang="en-US" sz="1200" b="0">
                <a:latin typeface="Times New Roman" pitchFamily="18" charset="0"/>
              </a:rPr>
              <a:pPr algn="r" defTabSz="912813">
                <a:spcBef>
                  <a:spcPct val="0"/>
                </a:spcBef>
                <a:buClrTx/>
                <a:buFontTx/>
                <a:buNone/>
              </a:pPr>
              <a:t>191</a:t>
            </a:fld>
            <a:endParaRPr kumimoji="0" lang="en-US" sz="1200" b="0">
              <a:latin typeface="Times New Roman" pitchFamily="18" charset="0"/>
            </a:endParaRPr>
          </a:p>
        </p:txBody>
      </p:sp>
      <p:sp>
        <p:nvSpPr>
          <p:cNvPr id="33795" name="Rectangle 2"/>
          <p:cNvSpPr>
            <a:spLocks noGrp="1" noRot="1" noChangeAspect="1" noChangeArrowheads="1" noTextEdit="1"/>
          </p:cNvSpPr>
          <p:nvPr>
            <p:ph type="sldImg"/>
          </p:nvPr>
        </p:nvSpPr>
        <p:spPr>
          <a:xfrm>
            <a:off x="654050" y="747713"/>
            <a:ext cx="5370513" cy="3717925"/>
          </a:xfrm>
          <a:ln/>
        </p:spPr>
      </p:sp>
      <p:sp>
        <p:nvSpPr>
          <p:cNvPr id="33796"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654050" y="747713"/>
            <a:ext cx="5370513" cy="3717925"/>
          </a:xfrm>
          <a:ln/>
        </p:spPr>
      </p:sp>
      <p:sp>
        <p:nvSpPr>
          <p:cNvPr id="34819"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7AD461ED-BD43-4119-99FF-CE2EF87BEF03}" type="slidenum">
              <a:rPr kumimoji="0" lang="en-US" sz="1200" b="0">
                <a:latin typeface="Times New Roman" pitchFamily="18" charset="0"/>
              </a:rPr>
              <a:pPr algn="r" defTabSz="912813">
                <a:spcBef>
                  <a:spcPct val="0"/>
                </a:spcBef>
                <a:buClrTx/>
                <a:buFontTx/>
                <a:buNone/>
              </a:pPr>
              <a:t>193</a:t>
            </a:fld>
            <a:endParaRPr kumimoji="0" lang="en-US" sz="1200" b="0">
              <a:latin typeface="Times New Roman" pitchFamily="18" charset="0"/>
            </a:endParaRPr>
          </a:p>
        </p:txBody>
      </p:sp>
      <p:sp>
        <p:nvSpPr>
          <p:cNvPr id="35843" name="Rectangle 2"/>
          <p:cNvSpPr>
            <a:spLocks noGrp="1" noRot="1" noChangeAspect="1" noChangeArrowheads="1" noTextEdit="1"/>
          </p:cNvSpPr>
          <p:nvPr>
            <p:ph type="sldImg"/>
          </p:nvPr>
        </p:nvSpPr>
        <p:spPr>
          <a:xfrm>
            <a:off x="654050" y="747713"/>
            <a:ext cx="5370513" cy="3717925"/>
          </a:xfrm>
          <a:ln/>
        </p:spPr>
      </p:sp>
      <p:sp>
        <p:nvSpPr>
          <p:cNvPr id="35844" name="Rectangle 3"/>
          <p:cNvSpPr>
            <a:spLocks noGrp="1" noChangeArrowheads="1"/>
          </p:cNvSpPr>
          <p:nvPr>
            <p:ph type="body" idx="1"/>
          </p:nvPr>
        </p:nvSpPr>
        <p:spPr>
          <a:noFill/>
          <a:ln/>
        </p:spPr>
        <p:txBody>
          <a:bodyPr lIns="91324" tIns="45661" rIns="91324" bIns="45661"/>
          <a:lstStyle/>
          <a:p>
            <a:pPr eaLnBrk="1" hangingPunct="1"/>
            <a:endParaRPr lang="en-GB" smtClean="0"/>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0010961C-984B-4D41-96AE-56A7B7D33195}" type="slidenum">
              <a:rPr kumimoji="0" lang="en-US" sz="1200" b="0">
                <a:latin typeface="Times New Roman" pitchFamily="18" charset="0"/>
              </a:rPr>
              <a:pPr algn="r" defTabSz="912813">
                <a:spcBef>
                  <a:spcPct val="0"/>
                </a:spcBef>
                <a:buClrTx/>
                <a:buFontTx/>
                <a:buNone/>
              </a:pPr>
              <a:t>194</a:t>
            </a:fld>
            <a:endParaRPr kumimoji="0" lang="en-US" sz="1200" b="0">
              <a:latin typeface="Times New Roman" pitchFamily="18" charset="0"/>
            </a:endParaRPr>
          </a:p>
        </p:txBody>
      </p:sp>
      <p:sp>
        <p:nvSpPr>
          <p:cNvPr id="36867" name="Rectangle 2"/>
          <p:cNvSpPr>
            <a:spLocks noGrp="1" noRot="1" noChangeAspect="1" noChangeArrowheads="1" noTextEdit="1"/>
          </p:cNvSpPr>
          <p:nvPr>
            <p:ph type="sldImg"/>
          </p:nvPr>
        </p:nvSpPr>
        <p:spPr>
          <a:xfrm>
            <a:off x="654050" y="747713"/>
            <a:ext cx="5370513" cy="3717925"/>
          </a:xfrm>
          <a:ln/>
        </p:spPr>
      </p:sp>
      <p:sp>
        <p:nvSpPr>
          <p:cNvPr id="36868"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654050" y="747713"/>
            <a:ext cx="5370513" cy="3717925"/>
          </a:xfrm>
          <a:ln/>
        </p:spPr>
      </p:sp>
      <p:sp>
        <p:nvSpPr>
          <p:cNvPr id="37891"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654050" y="747713"/>
            <a:ext cx="5370513" cy="3717925"/>
          </a:xfrm>
          <a:ln/>
        </p:spPr>
      </p:sp>
      <p:sp>
        <p:nvSpPr>
          <p:cNvPr id="38915"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D17CC17E-5AC3-470A-9B8D-13A9A7D5DC6E}" type="slidenum">
              <a:rPr kumimoji="0" lang="en-US" sz="1200" b="0">
                <a:latin typeface="Times New Roman" pitchFamily="18" charset="0"/>
              </a:rPr>
              <a:pPr algn="r" defTabSz="912813">
                <a:spcBef>
                  <a:spcPct val="0"/>
                </a:spcBef>
                <a:buClrTx/>
                <a:buFontTx/>
                <a:buNone/>
              </a:pPr>
              <a:t>197</a:t>
            </a:fld>
            <a:endParaRPr kumimoji="0" lang="en-US" sz="1200" b="0">
              <a:latin typeface="Times New Roman" pitchFamily="18" charset="0"/>
            </a:endParaRPr>
          </a:p>
        </p:txBody>
      </p:sp>
      <p:sp>
        <p:nvSpPr>
          <p:cNvPr id="39939" name="Rectangle 2"/>
          <p:cNvSpPr>
            <a:spLocks noGrp="1" noRot="1" noChangeAspect="1" noChangeArrowheads="1" noTextEdit="1"/>
          </p:cNvSpPr>
          <p:nvPr>
            <p:ph type="sldImg"/>
          </p:nvPr>
        </p:nvSpPr>
        <p:spPr>
          <a:xfrm>
            <a:off x="654050" y="747713"/>
            <a:ext cx="5370513" cy="3717925"/>
          </a:xfrm>
          <a:ln/>
        </p:spPr>
      </p:sp>
      <p:sp>
        <p:nvSpPr>
          <p:cNvPr id="39940"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654050" y="747713"/>
            <a:ext cx="5370513" cy="3717925"/>
          </a:xfrm>
          <a:ln/>
        </p:spPr>
      </p:sp>
      <p:sp>
        <p:nvSpPr>
          <p:cNvPr id="40963"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654050" y="747713"/>
            <a:ext cx="5370513" cy="3717925"/>
          </a:xfrm>
          <a:ln/>
        </p:spPr>
      </p:sp>
      <p:sp>
        <p:nvSpPr>
          <p:cNvPr id="41987"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p:spPr>
        <p:txBody>
          <a:bodyPr/>
          <a:lstStyle/>
          <a:p>
            <a:pPr eaLnBrk="1" hangingPunct="1"/>
            <a:endParaRPr lang="hr-HR" dirty="0" smtClean="0"/>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654050" y="747713"/>
            <a:ext cx="5370513" cy="3717925"/>
          </a:xfrm>
          <a:ln/>
        </p:spPr>
      </p:sp>
      <p:sp>
        <p:nvSpPr>
          <p:cNvPr id="43011"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654050" y="747713"/>
            <a:ext cx="5370513" cy="3717925"/>
          </a:xfrm>
          <a:ln/>
        </p:spPr>
      </p:sp>
      <p:sp>
        <p:nvSpPr>
          <p:cNvPr id="44035"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F3619B8D-8025-4CF2-B2BA-344E0C5CAFC8}" type="slidenum">
              <a:rPr kumimoji="0" lang="en-US" sz="1200" b="0">
                <a:latin typeface="Times New Roman" pitchFamily="18" charset="0"/>
              </a:rPr>
              <a:pPr algn="r" defTabSz="912813">
                <a:spcBef>
                  <a:spcPct val="0"/>
                </a:spcBef>
                <a:buClrTx/>
                <a:buFontTx/>
                <a:buNone/>
              </a:pPr>
              <a:t>204</a:t>
            </a:fld>
            <a:endParaRPr kumimoji="0" lang="en-US" sz="1200" b="0">
              <a:latin typeface="Times New Roman" pitchFamily="18" charset="0"/>
            </a:endParaRPr>
          </a:p>
        </p:txBody>
      </p:sp>
      <p:sp>
        <p:nvSpPr>
          <p:cNvPr id="25603" name="Rectangle 2"/>
          <p:cNvSpPr>
            <a:spLocks noGrp="1" noRot="1" noChangeAspect="1" noChangeArrowheads="1" noTextEdit="1"/>
          </p:cNvSpPr>
          <p:nvPr>
            <p:ph type="sldImg"/>
          </p:nvPr>
        </p:nvSpPr>
        <p:spPr>
          <a:xfrm>
            <a:off x="654050" y="747713"/>
            <a:ext cx="5370513" cy="3717925"/>
          </a:xfrm>
          <a:ln/>
        </p:spPr>
      </p:sp>
      <p:sp>
        <p:nvSpPr>
          <p:cNvPr id="25604"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C62E01A8-18B4-4AA5-A3D8-DB7A6A389A65}" type="slidenum">
              <a:rPr kumimoji="0" lang="en-US" sz="1200" b="0">
                <a:latin typeface="Times New Roman" pitchFamily="18" charset="0"/>
              </a:rPr>
              <a:pPr algn="r" defTabSz="912813">
                <a:spcBef>
                  <a:spcPct val="0"/>
                </a:spcBef>
                <a:buClrTx/>
                <a:buFontTx/>
                <a:buNone/>
              </a:pPr>
              <a:t>205</a:t>
            </a:fld>
            <a:endParaRPr kumimoji="0" lang="en-US" sz="1200" b="0">
              <a:latin typeface="Times New Roman" pitchFamily="18" charset="0"/>
            </a:endParaRPr>
          </a:p>
        </p:txBody>
      </p:sp>
      <p:sp>
        <p:nvSpPr>
          <p:cNvPr id="26627" name="Rectangle 2"/>
          <p:cNvSpPr>
            <a:spLocks noGrp="1" noRot="1" noChangeAspect="1" noChangeArrowheads="1" noTextEdit="1"/>
          </p:cNvSpPr>
          <p:nvPr>
            <p:ph type="sldImg"/>
          </p:nvPr>
        </p:nvSpPr>
        <p:spPr>
          <a:xfrm>
            <a:off x="654050" y="747713"/>
            <a:ext cx="5370513" cy="3717925"/>
          </a:xfrm>
          <a:ln/>
        </p:spPr>
      </p:sp>
      <p:sp>
        <p:nvSpPr>
          <p:cNvPr id="26628"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654050" y="747713"/>
            <a:ext cx="5370513" cy="3717925"/>
          </a:xfrm>
          <a:ln/>
        </p:spPr>
      </p:sp>
      <p:sp>
        <p:nvSpPr>
          <p:cNvPr id="27651"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654050" y="747713"/>
            <a:ext cx="5370513" cy="3717925"/>
          </a:xfrm>
          <a:ln/>
        </p:spPr>
      </p:sp>
      <p:sp>
        <p:nvSpPr>
          <p:cNvPr id="28675"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654050" y="747713"/>
            <a:ext cx="5370513" cy="3717925"/>
          </a:xfrm>
          <a:ln/>
        </p:spPr>
      </p:sp>
      <p:sp>
        <p:nvSpPr>
          <p:cNvPr id="29699" name="Rectangle 3"/>
          <p:cNvSpPr>
            <a:spLocks noGrp="1" noChangeArrowheads="1"/>
          </p:cNvSpPr>
          <p:nvPr>
            <p:ph type="body" idx="1"/>
          </p:nvPr>
        </p:nvSpPr>
        <p:spPr>
          <a:noFill/>
          <a:ln/>
        </p:spPr>
        <p:txBody>
          <a:bodyPr lIns="91324" tIns="45661" rIns="91324" bIns="45661"/>
          <a:lstStyle/>
          <a:p>
            <a:pPr eaLnBrk="1" hangingPunct="1"/>
            <a:r>
              <a:rPr lang="hr-HR" smtClean="0"/>
              <a:t>prazan – ulaz=izlaz</a:t>
            </a:r>
          </a:p>
          <a:p>
            <a:pPr eaLnBrk="1" hangingPunct="1"/>
            <a:r>
              <a:rPr lang="hr-HR" smtClean="0"/>
              <a:t>kad se dodaje element, ulaz++, izlaz pokazuje na prazno</a:t>
            </a:r>
          </a:p>
        </p:txBody>
      </p:sp>
    </p:spTree>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654050" y="747713"/>
            <a:ext cx="5370513" cy="3717925"/>
          </a:xfrm>
          <a:ln/>
        </p:spPr>
      </p:sp>
      <p:sp>
        <p:nvSpPr>
          <p:cNvPr id="30723" name="Rectangle 3"/>
          <p:cNvSpPr>
            <a:spLocks noGrp="1" noChangeArrowheads="1"/>
          </p:cNvSpPr>
          <p:nvPr>
            <p:ph type="body" idx="1"/>
          </p:nvPr>
        </p:nvSpPr>
        <p:spPr>
          <a:noFill/>
          <a:ln/>
        </p:spPr>
        <p:txBody>
          <a:bodyPr lIns="91324" tIns="45661" rIns="91324" bIns="45661"/>
          <a:lstStyle/>
          <a:p>
            <a:pPr eaLnBrk="1" hangingPunct="1"/>
            <a:r>
              <a:rPr lang="hr-HR" smtClean="0"/>
              <a:t>puno mi je polje – izlaz za 1 veći od ulaza. </a:t>
            </a:r>
          </a:p>
          <a:p>
            <a:pPr eaLnBrk="1" hangingPunct="1"/>
            <a:r>
              <a:rPr lang="hr-HR" smtClean="0"/>
              <a:t>pitanje? zašto se ne može dodat još jedan element na prazno mjesto? onda je izlaz = ulaz, al to nam je prazno polje. dakle, mora ovak</a:t>
            </a:r>
          </a:p>
        </p:txBody>
      </p:sp>
    </p:spTree>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654050" y="747713"/>
            <a:ext cx="5370513" cy="3717925"/>
          </a:xfrm>
          <a:ln/>
        </p:spPr>
      </p:sp>
      <p:sp>
        <p:nvSpPr>
          <p:cNvPr id="31747"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654050" y="747713"/>
            <a:ext cx="5370513" cy="3717925"/>
          </a:xfrm>
          <a:ln/>
        </p:spPr>
      </p:sp>
      <p:sp>
        <p:nvSpPr>
          <p:cNvPr id="32771"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654050" y="747713"/>
            <a:ext cx="5368925" cy="3717925"/>
          </a:xfrm>
          <a:ln/>
        </p:spPr>
      </p:sp>
      <p:sp>
        <p:nvSpPr>
          <p:cNvPr id="30723"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654050" y="747713"/>
            <a:ext cx="5370513" cy="3717925"/>
          </a:xfrm>
          <a:ln/>
        </p:spPr>
      </p:sp>
      <p:sp>
        <p:nvSpPr>
          <p:cNvPr id="33795"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654050" y="747713"/>
            <a:ext cx="5370513" cy="3717925"/>
          </a:xfrm>
          <a:ln/>
        </p:spPr>
      </p:sp>
      <p:sp>
        <p:nvSpPr>
          <p:cNvPr id="34819"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654050" y="747713"/>
            <a:ext cx="5370513" cy="3717925"/>
          </a:xfrm>
          <a:ln/>
        </p:spPr>
      </p:sp>
      <p:sp>
        <p:nvSpPr>
          <p:cNvPr id="35843"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655638" y="747713"/>
            <a:ext cx="5368925" cy="3717925"/>
          </a:xfrm>
          <a:ln/>
        </p:spPr>
      </p:sp>
      <p:sp>
        <p:nvSpPr>
          <p:cNvPr id="36867" name="Rectangle 3"/>
          <p:cNvSpPr>
            <a:spLocks noGrp="1" noChangeArrowheads="1"/>
          </p:cNvSpPr>
          <p:nvPr>
            <p:ph type="body" idx="1"/>
          </p:nvPr>
        </p:nvSpPr>
        <p:spPr>
          <a:noFill/>
          <a:ln/>
        </p:spPr>
        <p:txBody>
          <a:bodyPr lIns="91316" tIns="45656" rIns="91316" bIns="45656"/>
          <a:lstStyle/>
          <a:p>
            <a:pPr eaLnBrk="1" hangingPunct="1"/>
            <a:endParaRPr lang="hr-HR" smtClean="0"/>
          </a:p>
        </p:txBody>
      </p:sp>
    </p:spTree>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655638" y="747713"/>
            <a:ext cx="5368925" cy="3717925"/>
          </a:xfrm>
          <a:ln/>
        </p:spPr>
      </p:sp>
      <p:sp>
        <p:nvSpPr>
          <p:cNvPr id="37891" name="Rectangle 3"/>
          <p:cNvSpPr>
            <a:spLocks noGrp="1" noChangeArrowheads="1"/>
          </p:cNvSpPr>
          <p:nvPr>
            <p:ph type="body" idx="1"/>
          </p:nvPr>
        </p:nvSpPr>
        <p:spPr>
          <a:noFill/>
          <a:ln/>
        </p:spPr>
        <p:txBody>
          <a:bodyPr lIns="91316" tIns="45656" rIns="91316" bIns="45656"/>
          <a:lstStyle/>
          <a:p>
            <a:pPr eaLnBrk="1" hangingPunct="1"/>
            <a:r>
              <a:rPr lang="hr-HR" smtClean="0"/>
              <a:t>Kaj je tu mijenjano?</a:t>
            </a:r>
          </a:p>
        </p:txBody>
      </p:sp>
    </p:spTree>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655638" y="747713"/>
            <a:ext cx="5368925" cy="3717925"/>
          </a:xfrm>
          <a:ln/>
        </p:spPr>
      </p:sp>
      <p:sp>
        <p:nvSpPr>
          <p:cNvPr id="38915" name="Rectangle 3"/>
          <p:cNvSpPr>
            <a:spLocks noGrp="1" noChangeArrowheads="1"/>
          </p:cNvSpPr>
          <p:nvPr>
            <p:ph type="body" idx="1"/>
          </p:nvPr>
        </p:nvSpPr>
        <p:spPr>
          <a:noFill/>
          <a:ln/>
        </p:spPr>
        <p:txBody>
          <a:bodyPr lIns="91316" tIns="45656" rIns="91316" bIns="45656"/>
          <a:lstStyle/>
          <a:p>
            <a:pPr eaLnBrk="1" hangingPunct="1"/>
            <a:endParaRPr lang="hr-HR" smtClean="0"/>
          </a:p>
        </p:txBody>
      </p:sp>
    </p:spTree>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655638" y="747713"/>
            <a:ext cx="5368925" cy="3717925"/>
          </a:xfrm>
          <a:ln/>
        </p:spPr>
      </p:sp>
      <p:sp>
        <p:nvSpPr>
          <p:cNvPr id="39939" name="Rectangle 3"/>
          <p:cNvSpPr>
            <a:spLocks noGrp="1" noChangeArrowheads="1"/>
          </p:cNvSpPr>
          <p:nvPr>
            <p:ph type="body" idx="1"/>
          </p:nvPr>
        </p:nvSpPr>
        <p:spPr>
          <a:noFill/>
          <a:ln/>
        </p:spPr>
        <p:txBody>
          <a:bodyPr lIns="91316" tIns="45656" rIns="91316" bIns="45656"/>
          <a:lstStyle/>
          <a:p>
            <a:pPr eaLnBrk="1" hangingPunct="1"/>
            <a:r>
              <a:rPr lang="hr-HR" smtClean="0"/>
              <a:t>Pitanje za studente: što se događa kad se nad praznim redom pokuša izvršiti još jedna operacija skidanja iz reda? (red-&gt;izlaz ==NULL, ergo return 0)</a:t>
            </a:r>
          </a:p>
        </p:txBody>
      </p:sp>
    </p:spTree>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A5A4C615-27E2-4984-9CFC-6723C57F82E0}" type="slidenum">
              <a:rPr kumimoji="0" lang="en-US" sz="1200" b="0">
                <a:latin typeface="Times New Roman" pitchFamily="18" charset="0"/>
              </a:rPr>
              <a:pPr algn="r" defTabSz="912813">
                <a:spcBef>
                  <a:spcPct val="0"/>
                </a:spcBef>
                <a:buClrTx/>
                <a:buFontTx/>
                <a:buNone/>
              </a:pPr>
              <a:t>219</a:t>
            </a:fld>
            <a:endParaRPr kumimoji="0" lang="en-US" sz="1200" b="0">
              <a:latin typeface="Times New Roman" pitchFamily="18" charset="0"/>
            </a:endParaRPr>
          </a:p>
        </p:txBody>
      </p:sp>
      <p:sp>
        <p:nvSpPr>
          <p:cNvPr id="30723" name="Rectangle 2"/>
          <p:cNvSpPr>
            <a:spLocks noGrp="1" noRot="1" noChangeAspect="1" noChangeArrowheads="1" noTextEdit="1"/>
          </p:cNvSpPr>
          <p:nvPr>
            <p:ph type="sldImg"/>
          </p:nvPr>
        </p:nvSpPr>
        <p:spPr>
          <a:xfrm>
            <a:off x="654050" y="747713"/>
            <a:ext cx="5370513" cy="3717925"/>
          </a:xfrm>
          <a:ln/>
        </p:spPr>
      </p:sp>
      <p:sp>
        <p:nvSpPr>
          <p:cNvPr id="30724"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FFA917D8-A131-42CA-A02A-0C8039592023}" type="slidenum">
              <a:rPr kumimoji="0" lang="en-US" sz="1200" b="0">
                <a:latin typeface="Times New Roman" pitchFamily="18" charset="0"/>
              </a:rPr>
              <a:pPr algn="r" defTabSz="912813">
                <a:spcBef>
                  <a:spcPct val="0"/>
                </a:spcBef>
                <a:buClrTx/>
                <a:buFontTx/>
                <a:buNone/>
              </a:pPr>
              <a:t>220</a:t>
            </a:fld>
            <a:endParaRPr kumimoji="0" lang="en-US" sz="1200" b="0">
              <a:latin typeface="Times New Roman" pitchFamily="18" charset="0"/>
            </a:endParaRPr>
          </a:p>
        </p:txBody>
      </p:sp>
      <p:sp>
        <p:nvSpPr>
          <p:cNvPr id="31747" name="Rectangle 2"/>
          <p:cNvSpPr>
            <a:spLocks noGrp="1" noRot="1" noChangeAspect="1" noChangeArrowheads="1" noTextEdit="1"/>
          </p:cNvSpPr>
          <p:nvPr>
            <p:ph type="sldImg"/>
          </p:nvPr>
        </p:nvSpPr>
        <p:spPr>
          <a:xfrm>
            <a:off x="654050" y="747713"/>
            <a:ext cx="5370513" cy="3717925"/>
          </a:xfrm>
          <a:ln/>
        </p:spPr>
      </p:sp>
      <p:sp>
        <p:nvSpPr>
          <p:cNvPr id="31748"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654050" y="747713"/>
            <a:ext cx="5370513" cy="3717925"/>
          </a:xfrm>
          <a:ln/>
        </p:spPr>
      </p:sp>
      <p:sp>
        <p:nvSpPr>
          <p:cNvPr id="32771"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654050" y="747713"/>
            <a:ext cx="5368925" cy="3717925"/>
          </a:xfrm>
          <a:ln/>
        </p:spPr>
      </p:sp>
      <p:sp>
        <p:nvSpPr>
          <p:cNvPr id="31747" name="Rectangle 3"/>
          <p:cNvSpPr>
            <a:spLocks noGrp="1" noChangeArrowheads="1"/>
          </p:cNvSpPr>
          <p:nvPr>
            <p:ph type="body" idx="1"/>
          </p:nvPr>
        </p:nvSpPr>
        <p:spPr>
          <a:noFill/>
          <a:ln/>
        </p:spPr>
        <p:txBody>
          <a:bodyPr/>
          <a:lstStyle/>
          <a:p>
            <a:pPr marL="228600" indent="-228600" eaLnBrk="1" hangingPunct="1"/>
            <a:r>
              <a:rPr lang="hr-HR" b="1" smtClean="0"/>
              <a:t>User virtual address space</a:t>
            </a:r>
            <a:r>
              <a:rPr lang="hr-HR" smtClean="0"/>
              <a:t> is a specific form of </a:t>
            </a:r>
            <a:r>
              <a:rPr lang="hr-HR" smtClean="0">
                <a:hlinkClick r:id="rId3"/>
              </a:rPr>
              <a:t>address space</a:t>
            </a:r>
            <a:r>
              <a:rPr lang="hr-HR" smtClean="0"/>
              <a:t> or memory allocation. Every </a:t>
            </a:r>
            <a:r>
              <a:rPr lang="hr-HR" smtClean="0">
                <a:hlinkClick r:id="rId4"/>
              </a:rPr>
              <a:t>process</a:t>
            </a:r>
            <a:r>
              <a:rPr lang="hr-HR" smtClean="0"/>
              <a:t> that runs on a </a:t>
            </a:r>
            <a:r>
              <a:rPr lang="hr-HR" smtClean="0">
                <a:hlinkClick r:id="rId5"/>
              </a:rPr>
              <a:t>computer</a:t>
            </a:r>
            <a:r>
              <a:rPr lang="hr-HR" smtClean="0"/>
              <a:t> system has some </a:t>
            </a:r>
            <a:r>
              <a:rPr lang="hr-HR" smtClean="0">
                <a:hlinkClick r:id="rId6"/>
              </a:rPr>
              <a:t>data</a:t>
            </a:r>
            <a:r>
              <a:rPr lang="hr-HR" smtClean="0"/>
              <a:t> and some </a:t>
            </a:r>
            <a:r>
              <a:rPr lang="hr-HR" smtClean="0">
                <a:hlinkClick r:id="rId7"/>
              </a:rPr>
              <a:t>code</a:t>
            </a:r>
            <a:r>
              <a:rPr lang="hr-HR" smtClean="0"/>
              <a:t> associated to it which is loaded into </a:t>
            </a:r>
            <a:r>
              <a:rPr lang="hr-HR" smtClean="0">
                <a:hlinkClick r:id="rId8"/>
              </a:rPr>
              <a:t>memory</a:t>
            </a:r>
            <a:r>
              <a:rPr lang="hr-HR" smtClean="0"/>
              <a:t> at </a:t>
            </a:r>
            <a:r>
              <a:rPr lang="hr-HR" smtClean="0">
                <a:hlinkClick r:id="rId9"/>
              </a:rPr>
              <a:t>runtime</a:t>
            </a:r>
            <a:r>
              <a:rPr lang="hr-HR" smtClean="0"/>
              <a:t>. The part of the </a:t>
            </a:r>
            <a:r>
              <a:rPr lang="hr-HR" smtClean="0">
                <a:hlinkClick r:id="rId10"/>
              </a:rPr>
              <a:t>virtual address space</a:t>
            </a:r>
            <a:r>
              <a:rPr lang="hr-HR" smtClean="0"/>
              <a:t> of the process that corresponds to the process data and code in the memory is called the user virtual address space for that process. </a:t>
            </a:r>
          </a:p>
          <a:p>
            <a:pPr marL="228600" indent="-228600" eaLnBrk="1" hangingPunct="1"/>
            <a:endParaRPr lang="hr-HR" smtClean="0"/>
          </a:p>
          <a:p>
            <a:pPr marL="228600" indent="-228600" eaLnBrk="1" hangingPunct="1"/>
            <a:r>
              <a:rPr lang="hr-HR" smtClean="0"/>
              <a:t>Whenever a process is created, the kernel provides a chunk of physical memory which can be located anywhere at all. However, through the magic of virtual memory (VM), the process believes it has all the memory on the computer. You might have heard "virtual memory" in the context of using hard drive space as memory when RAM runs out. That's called virtual memory too, but is largely unrelated to what we're talking about. The VM we're concerned with consists of the following principles:</a:t>
            </a:r>
          </a:p>
          <a:p>
            <a:pPr marL="228600" indent="-228600" eaLnBrk="1" hangingPunct="1"/>
            <a:r>
              <a:rPr lang="hr-HR" smtClean="0"/>
              <a:t>Each process is given physical memory called the process's </a:t>
            </a:r>
            <a:r>
              <a:rPr lang="hr-HR" i="1" smtClean="0"/>
              <a:t>virtual memory space</a:t>
            </a:r>
            <a:r>
              <a:rPr lang="hr-HR" smtClean="0"/>
              <a:t>. </a:t>
            </a:r>
          </a:p>
          <a:p>
            <a:pPr marL="228600" indent="-228600" eaLnBrk="1" hangingPunct="1"/>
            <a:r>
              <a:rPr lang="hr-HR" smtClean="0"/>
              <a:t>A process is unaware of the details of its physical memory (i.e. where it physically resides). All the process knows is how big the chunk is and that its chunk begins at address 0. </a:t>
            </a:r>
          </a:p>
          <a:p>
            <a:pPr marL="228600" indent="-228600" eaLnBrk="1" hangingPunct="1"/>
            <a:r>
              <a:rPr lang="hr-HR" smtClean="0"/>
              <a:t>Each process is unaware of any other chunks of VM belonging to other processes. </a:t>
            </a:r>
          </a:p>
          <a:p>
            <a:pPr marL="228600" indent="-228600" eaLnBrk="1" hangingPunct="1"/>
            <a:r>
              <a:rPr lang="hr-HR" smtClean="0"/>
              <a:t>Even if the process </a:t>
            </a:r>
            <a:r>
              <a:rPr lang="hr-HR" i="1" smtClean="0"/>
              <a:t>did</a:t>
            </a:r>
            <a:r>
              <a:rPr lang="hr-HR" smtClean="0"/>
              <a:t> know about other chunks of VM, it's physically prevented from accessing that memory. </a:t>
            </a:r>
          </a:p>
          <a:p>
            <a:pPr marL="228600" indent="-228600" eaLnBrk="1" hangingPunct="1"/>
            <a:r>
              <a:rPr lang="hr-HR" smtClean="0"/>
              <a:t>Each time a process wants to read or write to memory, its request must be translated from a VM address to a physical memory address. Conversely, when the kernel needs to access the VM of a process, it must translate a physical memory address into a VM address. There are two major issues with this:</a:t>
            </a:r>
          </a:p>
          <a:p>
            <a:pPr marL="228600" indent="-228600" eaLnBrk="1" hangingPunct="1"/>
            <a:r>
              <a:rPr lang="hr-HR" smtClean="0"/>
              <a:t>Computers constantly access memory, so translations are </a:t>
            </a:r>
            <a:r>
              <a:rPr lang="hr-HR" i="1" smtClean="0"/>
              <a:t>very</a:t>
            </a:r>
            <a:r>
              <a:rPr lang="hr-HR" smtClean="0"/>
              <a:t> common; they must be lighting fast. </a:t>
            </a:r>
          </a:p>
          <a:p>
            <a:pPr marL="228600" indent="-228600" eaLnBrk="1" hangingPunct="1"/>
            <a:r>
              <a:rPr lang="hr-HR" smtClean="0"/>
              <a:t>How can the OS </a:t>
            </a:r>
            <a:r>
              <a:rPr lang="hr-HR" i="1" smtClean="0"/>
              <a:t>ensure</a:t>
            </a:r>
            <a:r>
              <a:rPr lang="hr-HR" smtClean="0"/>
              <a:t> that a process doesn't trample on another process's VM? </a:t>
            </a:r>
          </a:p>
          <a:p>
            <a:pPr marL="228600" indent="-228600" eaLnBrk="1" hangingPunct="1"/>
            <a:r>
              <a:rPr lang="hr-HR" smtClean="0"/>
              <a:t>The answer to both questions lies in the fact that the OS doesn't manage VM by itself; it gets help from the CPU. Many CPUs contain a device called an MMU: a memory management unit. The MMU and the OS are jointly responsible for managing VM, translating between virtual and physical addresses, enforcing permissions on which processes are allowed to access which memory locations, and enforcing read/write permissions on sections of a VM space, even for the process that owns that space.</a:t>
            </a:r>
          </a:p>
          <a:p>
            <a:pPr marL="228600" indent="-228600" eaLnBrk="1" hangingPunct="1"/>
            <a:r>
              <a:rPr lang="hr-HR" smtClean="0"/>
              <a:t>It used to be the case that Linux could only be ported to architectures that had an MMU (so Linux wouldn't run on, say, an x286). However, in 1998, Linux was ported to the 68000 which had no MMU. This paved the way for embedded Linux and Linux on devices such as the Palm Pilot.</a:t>
            </a:r>
          </a:p>
          <a:p>
            <a:pPr marL="228600" indent="-228600" eaLnBrk="1" hangingPunct="1"/>
            <a:endParaRPr lang="hr-HR" smtClean="0"/>
          </a:p>
          <a:p>
            <a:pPr marL="228600" indent="-228600" eaLnBrk="1" hangingPunct="1"/>
            <a:r>
              <a:rPr lang="hr-HR" smtClean="0"/>
              <a:t>kako rade debuggeri: OS im dopusti da gledaju virtualnu memoriju drugog procesa!</a:t>
            </a:r>
          </a:p>
          <a:p>
            <a:pPr marL="228600" indent="-228600" eaLnBrk="1" hangingPunct="1"/>
            <a:r>
              <a:rPr lang="hr-HR" smtClean="0"/>
              <a:t>virtualna memorija je razlog zbog čega kad se pokrenu 2 ista programa, varijable budu na istim adresama.</a:t>
            </a:r>
          </a:p>
        </p:txBody>
      </p:sp>
    </p:spTree>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654050" y="747713"/>
            <a:ext cx="5370513" cy="3717925"/>
          </a:xfrm>
          <a:ln/>
        </p:spPr>
      </p:sp>
      <p:sp>
        <p:nvSpPr>
          <p:cNvPr id="33795" name="Rectangle 3"/>
          <p:cNvSpPr>
            <a:spLocks noGrp="1" noChangeArrowheads="1"/>
          </p:cNvSpPr>
          <p:nvPr>
            <p:ph type="body" idx="1"/>
          </p:nvPr>
        </p:nvSpPr>
        <p:spPr>
          <a:noFill/>
          <a:ln/>
        </p:spPr>
        <p:txBody>
          <a:bodyPr/>
          <a:lstStyle/>
          <a:p>
            <a:pPr eaLnBrk="1" hangingPunct="1"/>
            <a:r>
              <a:rPr lang="hr-HR" smtClean="0"/>
              <a:t>ono kaj dolazi iz pozivnog programa je crveno, ostalo je crno</a:t>
            </a:r>
          </a:p>
        </p:txBody>
      </p:sp>
    </p:spTree>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654050" y="747713"/>
            <a:ext cx="5370513" cy="3717925"/>
          </a:xfrm>
          <a:ln/>
        </p:spPr>
      </p:sp>
      <p:sp>
        <p:nvSpPr>
          <p:cNvPr id="34819"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654050" y="747713"/>
            <a:ext cx="5370513" cy="3717925"/>
          </a:xfrm>
          <a:ln/>
        </p:spPr>
      </p:sp>
      <p:sp>
        <p:nvSpPr>
          <p:cNvPr id="35843"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654050" y="747713"/>
            <a:ext cx="5370513" cy="3717925"/>
          </a:xfrm>
          <a:ln/>
        </p:spPr>
      </p:sp>
      <p:sp>
        <p:nvSpPr>
          <p:cNvPr id="36867"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654050" y="747713"/>
            <a:ext cx="5370513" cy="3717925"/>
          </a:xfrm>
          <a:ln/>
        </p:spPr>
      </p:sp>
      <p:sp>
        <p:nvSpPr>
          <p:cNvPr id="37891"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654050" y="747713"/>
            <a:ext cx="5370513" cy="3717925"/>
          </a:xfrm>
          <a:ln/>
        </p:spPr>
      </p:sp>
      <p:sp>
        <p:nvSpPr>
          <p:cNvPr id="38915"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654050" y="747713"/>
            <a:ext cx="5370513" cy="3717925"/>
          </a:xfrm>
          <a:ln/>
        </p:spPr>
      </p:sp>
      <p:sp>
        <p:nvSpPr>
          <p:cNvPr id="39939"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C1B8C271-0187-465F-87B8-BBFB4C59947E}" type="slidenum">
              <a:rPr kumimoji="0" lang="en-US" sz="1200" b="0">
                <a:latin typeface="Times New Roman" pitchFamily="18" charset="0"/>
              </a:rPr>
              <a:pPr algn="r" defTabSz="912813">
                <a:spcBef>
                  <a:spcPct val="0"/>
                </a:spcBef>
                <a:buClrTx/>
                <a:buFontTx/>
                <a:buNone/>
              </a:pPr>
              <a:t>229</a:t>
            </a:fld>
            <a:endParaRPr kumimoji="0" lang="en-US" sz="1200" b="0">
              <a:latin typeface="Times New Roman" pitchFamily="18" charset="0"/>
            </a:endParaRPr>
          </a:p>
        </p:txBody>
      </p:sp>
      <p:sp>
        <p:nvSpPr>
          <p:cNvPr id="40963" name="Rectangle 2"/>
          <p:cNvSpPr>
            <a:spLocks noGrp="1" noRot="1" noChangeAspect="1" noChangeArrowheads="1" noTextEdit="1"/>
          </p:cNvSpPr>
          <p:nvPr>
            <p:ph type="sldImg"/>
          </p:nvPr>
        </p:nvSpPr>
        <p:spPr>
          <a:xfrm>
            <a:off x="654050" y="747713"/>
            <a:ext cx="5370513" cy="3717925"/>
          </a:xfrm>
          <a:ln/>
        </p:spPr>
      </p:sp>
      <p:sp>
        <p:nvSpPr>
          <p:cNvPr id="40964"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9565C8CC-49AF-4DD2-AC8A-B75D435431A0}" type="slidenum">
              <a:rPr kumimoji="0" lang="en-US" sz="1200" b="0">
                <a:latin typeface="Times New Roman" pitchFamily="18" charset="0"/>
              </a:rPr>
              <a:pPr algn="r" defTabSz="912813">
                <a:spcBef>
                  <a:spcPct val="0"/>
                </a:spcBef>
                <a:buClrTx/>
                <a:buFontTx/>
                <a:buNone/>
              </a:pPr>
              <a:t>230</a:t>
            </a:fld>
            <a:endParaRPr kumimoji="0" lang="en-US" sz="1200" b="0">
              <a:latin typeface="Times New Roman" pitchFamily="18" charset="0"/>
            </a:endParaRPr>
          </a:p>
        </p:txBody>
      </p:sp>
      <p:sp>
        <p:nvSpPr>
          <p:cNvPr id="41987" name="Rectangle 2"/>
          <p:cNvSpPr>
            <a:spLocks noGrp="1" noRot="1" noChangeAspect="1" noChangeArrowheads="1" noTextEdit="1"/>
          </p:cNvSpPr>
          <p:nvPr>
            <p:ph type="sldImg"/>
          </p:nvPr>
        </p:nvSpPr>
        <p:spPr>
          <a:xfrm>
            <a:off x="654050" y="747713"/>
            <a:ext cx="5370513" cy="3717925"/>
          </a:xfrm>
          <a:ln/>
        </p:spPr>
      </p:sp>
      <p:sp>
        <p:nvSpPr>
          <p:cNvPr id="41988"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DCC4FCCF-994B-47D6-9871-29C50797DA68}" type="slidenum">
              <a:rPr kumimoji="0" lang="en-US" sz="1200" b="0">
                <a:latin typeface="Times New Roman" pitchFamily="18" charset="0"/>
              </a:rPr>
              <a:pPr algn="r" defTabSz="912813">
                <a:spcBef>
                  <a:spcPct val="0"/>
                </a:spcBef>
                <a:buClrTx/>
                <a:buFontTx/>
                <a:buNone/>
              </a:pPr>
              <a:t>231</a:t>
            </a:fld>
            <a:endParaRPr kumimoji="0" lang="en-US" sz="1200" b="0">
              <a:latin typeface="Times New Roman" pitchFamily="18" charset="0"/>
            </a:endParaRPr>
          </a:p>
        </p:txBody>
      </p:sp>
      <p:sp>
        <p:nvSpPr>
          <p:cNvPr id="43011" name="Rectangle 2"/>
          <p:cNvSpPr>
            <a:spLocks noGrp="1" noRot="1" noChangeAspect="1" noChangeArrowheads="1" noTextEdit="1"/>
          </p:cNvSpPr>
          <p:nvPr>
            <p:ph type="sldImg"/>
          </p:nvPr>
        </p:nvSpPr>
        <p:spPr>
          <a:xfrm>
            <a:off x="654050" y="747713"/>
            <a:ext cx="5370513" cy="3717925"/>
          </a:xfrm>
          <a:ln/>
        </p:spPr>
      </p:sp>
      <p:sp>
        <p:nvSpPr>
          <p:cNvPr id="43012" name="Rectangle 3"/>
          <p:cNvSpPr>
            <a:spLocks noGrp="1" noChangeArrowheads="1"/>
          </p:cNvSpPr>
          <p:nvPr>
            <p:ph type="body" idx="1"/>
          </p:nvPr>
        </p:nvSpPr>
        <p:spPr>
          <a:noFill/>
          <a:ln/>
        </p:spPr>
        <p:txBody>
          <a:bodyPr lIns="91324" tIns="45661" rIns="91324" bIns="45661"/>
          <a:lstStyle/>
          <a:p>
            <a:pPr eaLnBrk="1" hangingPunct="1"/>
            <a:r>
              <a:rPr lang="hr-HR" smtClean="0">
                <a:latin typeface="Arial" charset="0"/>
              </a:rPr>
              <a:t>Boris: Ovo bi trebalo izbaciti. Nema smisla kod reda, a i implementacija nije sukladna novoj implementaciji reda</a:t>
            </a:r>
            <a:endParaRPr lang="en-GB"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654050" y="747713"/>
            <a:ext cx="5368925" cy="3717925"/>
          </a:xfrm>
          <a:ln/>
        </p:spPr>
      </p:sp>
      <p:sp>
        <p:nvSpPr>
          <p:cNvPr id="32771" name="Rectangle 3"/>
          <p:cNvSpPr>
            <a:spLocks noGrp="1" noChangeArrowheads="1"/>
          </p:cNvSpPr>
          <p:nvPr>
            <p:ph type="body" idx="1"/>
          </p:nvPr>
        </p:nvSpPr>
        <p:spPr>
          <a:noFill/>
          <a:ln/>
        </p:spPr>
        <p:txBody>
          <a:bodyPr/>
          <a:lstStyle/>
          <a:p>
            <a:pPr eaLnBrk="1" hangingPunct="1"/>
            <a:r>
              <a:rPr lang="hr-HR" smtClean="0"/>
              <a:t>ovo ovisi o operacijskom sustavu, slajdovi su preuzeti s Princetona prošle godine – nema više na netu.</a:t>
            </a:r>
          </a:p>
          <a:p>
            <a:pPr eaLnBrk="1" hangingPunct="1"/>
            <a:r>
              <a:rPr lang="hr-HR" smtClean="0"/>
              <a:t>Sparc: http://www.cs.purdue.edu/homes/cs354/LectureNotes/Spring2000/2/</a:t>
            </a:r>
          </a:p>
          <a:p>
            <a:pPr eaLnBrk="1" hangingPunct="1"/>
            <a:endParaRPr lang="hr-HR" smtClean="0"/>
          </a:p>
          <a:p>
            <a:pPr eaLnBrk="1" hangingPunct="1"/>
            <a:r>
              <a:rPr lang="hr-HR" smtClean="0"/>
              <a:t>Pokazati da osim stacka postoje i druga područja, poglavito heap – iz njega ide memorija u mallocu.</a:t>
            </a:r>
          </a:p>
          <a:p>
            <a:pPr eaLnBrk="1" hangingPunct="1"/>
            <a:endParaRPr lang="hr-HR" smtClean="0"/>
          </a:p>
          <a:p>
            <a:pPr eaLnBrk="1" hangingPunct="1"/>
            <a:r>
              <a:rPr lang="hr-HR" smtClean="0"/>
              <a:t>niže i više adrese – ne nužno 0x00000000 i 0xFFFFFFFF – ovo na slajdu piše samo tu – I shall say this only once – ;) al vi nemojte, naglasite im to, pogotovo kod stacka</a:t>
            </a:r>
          </a:p>
          <a:p>
            <a:pPr eaLnBrk="1" hangingPunct="1"/>
            <a:endParaRPr lang="hr-HR" smtClean="0"/>
          </a:p>
          <a:p>
            <a:pPr eaLnBrk="1" hangingPunct="1"/>
            <a:r>
              <a:rPr lang="hr-HR" smtClean="0"/>
              <a:t>If, during execution, the heap grows into the stack (or visa versa) then the program will probably fail to operate correctly. Some operating systems are able to automatically detect this event and correct for it by adding some more memory into the gap. </a:t>
            </a:r>
          </a:p>
          <a:p>
            <a:pPr eaLnBrk="1" hangingPunct="1"/>
            <a:r>
              <a:rPr lang="hr-HR" smtClean="0"/>
              <a:t>r= read, w=write, x=execute:</a:t>
            </a:r>
          </a:p>
          <a:p>
            <a:pPr eaLnBrk="1" hangingPunct="1"/>
            <a:r>
              <a:rPr lang="hr-HR" smtClean="0"/>
              <a:t>"Text" is (r, x)</a:t>
            </a:r>
            <a:br>
              <a:rPr lang="hr-HR" smtClean="0"/>
            </a:br>
            <a:r>
              <a:rPr lang="hr-HR" smtClean="0"/>
              <a:t>"Data" is (r, w, x)</a:t>
            </a:r>
            <a:br>
              <a:rPr lang="hr-HR" smtClean="0"/>
            </a:br>
            <a:r>
              <a:rPr lang="hr-HR" smtClean="0"/>
              <a:t>"BSS" is (r, w, x)</a:t>
            </a:r>
            <a:br>
              <a:rPr lang="hr-HR" smtClean="0"/>
            </a:br>
            <a:r>
              <a:rPr lang="hr-HR" smtClean="0"/>
              <a:t>"Heap" is (r, w, x)</a:t>
            </a:r>
            <a:br>
              <a:rPr lang="hr-HR" smtClean="0"/>
            </a:br>
            <a:r>
              <a:rPr lang="hr-HR" smtClean="0"/>
              <a:t>"Shared Libraries" are (r, x)</a:t>
            </a:r>
            <a:br>
              <a:rPr lang="hr-HR" smtClean="0"/>
            </a:br>
            <a:r>
              <a:rPr lang="hr-HR" smtClean="0"/>
              <a:t>"Stack" is (r, w, x) </a:t>
            </a:r>
          </a:p>
          <a:p>
            <a:pPr eaLnBrk="1" hangingPunct="1"/>
            <a:endParaRPr lang="hr-HR" smtClean="0"/>
          </a:p>
          <a:p>
            <a:pPr eaLnBrk="1" hangingPunct="1"/>
            <a:r>
              <a:rPr lang="hr-HR" smtClean="0"/>
              <a:t>Most recent systems randomize the fixed end of the stack. This makes it harder for some kinds of malware, and reduces cache conflicts on multi- processors. Also, the kernel's STACK_TOP is a compile-time configuration parameter. On x86 the kernel and the user share a 4GB address space. Many desktop systems choose 0xC0000000, but many server systems choose 0x80000000 or some other number, to give the kernel more room to handle the page tables etc. for large amounts of physical RAM used by more processes [hundreds] than typically found on a desktop system. </a:t>
            </a:r>
          </a:p>
          <a:p>
            <a:pPr eaLnBrk="1" hangingPunct="1"/>
            <a:endParaRPr lang="hr-HR" smtClean="0"/>
          </a:p>
        </p:txBody>
      </p:sp>
    </p:spTree>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D83B2FA4-FB86-4756-8636-4F97162CFC4F}" type="slidenum">
              <a:rPr kumimoji="0" lang="en-US" sz="1200" b="0">
                <a:latin typeface="Times New Roman" pitchFamily="18" charset="0"/>
              </a:rPr>
              <a:pPr algn="r" defTabSz="912813">
                <a:spcBef>
                  <a:spcPct val="0"/>
                </a:spcBef>
                <a:buClrTx/>
                <a:buFontTx/>
                <a:buNone/>
              </a:pPr>
              <a:t>232</a:t>
            </a:fld>
            <a:endParaRPr kumimoji="0" lang="en-US" sz="1200" b="0">
              <a:latin typeface="Times New Roman" pitchFamily="18" charset="0"/>
            </a:endParaRPr>
          </a:p>
        </p:txBody>
      </p:sp>
      <p:sp>
        <p:nvSpPr>
          <p:cNvPr id="44035" name="Rectangle 2"/>
          <p:cNvSpPr>
            <a:spLocks noGrp="1" noRot="1" noChangeAspect="1" noChangeArrowheads="1" noTextEdit="1"/>
          </p:cNvSpPr>
          <p:nvPr>
            <p:ph type="sldImg"/>
          </p:nvPr>
        </p:nvSpPr>
        <p:spPr>
          <a:xfrm>
            <a:off x="654050" y="747713"/>
            <a:ext cx="5370513" cy="3717925"/>
          </a:xfrm>
          <a:ln/>
        </p:spPr>
      </p:sp>
      <p:sp>
        <p:nvSpPr>
          <p:cNvPr id="44036" name="Rectangle 3"/>
          <p:cNvSpPr>
            <a:spLocks noGrp="1" noChangeArrowheads="1"/>
          </p:cNvSpPr>
          <p:nvPr>
            <p:ph type="body" idx="1"/>
          </p:nvPr>
        </p:nvSpPr>
        <p:spPr>
          <a:noFill/>
          <a:ln/>
        </p:spPr>
        <p:txBody>
          <a:bodyPr lIns="91324" tIns="45661" rIns="91324" bIns="45661"/>
          <a:lstStyle/>
          <a:p>
            <a:pPr eaLnBrk="1" hangingPunct="1"/>
            <a:endParaRPr lang="en-GB" smtClean="0"/>
          </a:p>
        </p:txBody>
      </p:sp>
    </p:spTree>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654050" y="747713"/>
            <a:ext cx="5370513" cy="3717925"/>
          </a:xfrm>
          <a:ln/>
        </p:spPr>
      </p:sp>
      <p:sp>
        <p:nvSpPr>
          <p:cNvPr id="45059"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7DAA8A09-2A90-4BE3-A25C-35101CEAF8FF}" type="slidenum">
              <a:rPr kumimoji="0" lang="en-US" sz="1200" b="0">
                <a:latin typeface="Times New Roman" pitchFamily="18" charset="0"/>
              </a:rPr>
              <a:pPr algn="r" defTabSz="912813">
                <a:spcBef>
                  <a:spcPct val="0"/>
                </a:spcBef>
                <a:buClrTx/>
                <a:buFontTx/>
                <a:buNone/>
              </a:pPr>
              <a:t>234</a:t>
            </a:fld>
            <a:endParaRPr kumimoji="0" lang="en-US" sz="1200" b="0">
              <a:latin typeface="Times New Roman" pitchFamily="18" charset="0"/>
            </a:endParaRPr>
          </a:p>
        </p:txBody>
      </p:sp>
      <p:sp>
        <p:nvSpPr>
          <p:cNvPr id="46083" name="Rectangle 2"/>
          <p:cNvSpPr>
            <a:spLocks noGrp="1" noRot="1" noChangeAspect="1" noChangeArrowheads="1" noTextEdit="1"/>
          </p:cNvSpPr>
          <p:nvPr>
            <p:ph type="sldImg"/>
          </p:nvPr>
        </p:nvSpPr>
        <p:spPr>
          <a:xfrm>
            <a:off x="654050" y="747713"/>
            <a:ext cx="5370513" cy="3717925"/>
          </a:xfrm>
          <a:ln/>
        </p:spPr>
      </p:sp>
      <p:sp>
        <p:nvSpPr>
          <p:cNvPr id="46084" name="Rectangle 3"/>
          <p:cNvSpPr>
            <a:spLocks noGrp="1" noChangeArrowheads="1"/>
          </p:cNvSpPr>
          <p:nvPr>
            <p:ph type="body" idx="1"/>
          </p:nvPr>
        </p:nvSpPr>
        <p:spPr>
          <a:noFill/>
          <a:ln/>
        </p:spPr>
        <p:txBody>
          <a:bodyPr lIns="91324" tIns="45661" rIns="91324" bIns="45661"/>
          <a:lstStyle/>
          <a:p>
            <a:pPr eaLnBrk="1" hangingPunct="1"/>
            <a:endParaRPr lang="en-GB" smtClean="0"/>
          </a:p>
        </p:txBody>
      </p:sp>
    </p:spTree>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654050" y="747713"/>
            <a:ext cx="5370513" cy="3717925"/>
          </a:xfrm>
          <a:ln/>
        </p:spPr>
      </p:sp>
      <p:sp>
        <p:nvSpPr>
          <p:cNvPr id="47107"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E8533DE7-E2EF-4B58-9A9D-F2E838179A31}" type="slidenum">
              <a:rPr kumimoji="0" lang="en-US" sz="1200" b="0">
                <a:latin typeface="Times New Roman" pitchFamily="18" charset="0"/>
              </a:rPr>
              <a:pPr algn="r" defTabSz="912813">
                <a:spcBef>
                  <a:spcPct val="0"/>
                </a:spcBef>
                <a:buClrTx/>
                <a:buFontTx/>
                <a:buNone/>
              </a:pPr>
              <a:t>236</a:t>
            </a:fld>
            <a:endParaRPr kumimoji="0" lang="en-US" sz="1200" b="0">
              <a:latin typeface="Times New Roman" pitchFamily="18" charset="0"/>
            </a:endParaRPr>
          </a:p>
        </p:txBody>
      </p:sp>
      <p:sp>
        <p:nvSpPr>
          <p:cNvPr id="48131" name="Rectangle 2"/>
          <p:cNvSpPr>
            <a:spLocks noGrp="1" noRot="1" noChangeAspect="1" noChangeArrowheads="1" noTextEdit="1"/>
          </p:cNvSpPr>
          <p:nvPr>
            <p:ph type="sldImg"/>
          </p:nvPr>
        </p:nvSpPr>
        <p:spPr>
          <a:xfrm>
            <a:off x="654050" y="747713"/>
            <a:ext cx="5370513" cy="3717925"/>
          </a:xfrm>
          <a:ln/>
        </p:spPr>
      </p:sp>
      <p:sp>
        <p:nvSpPr>
          <p:cNvPr id="48132" name="Rectangle 3"/>
          <p:cNvSpPr>
            <a:spLocks noGrp="1" noChangeArrowheads="1"/>
          </p:cNvSpPr>
          <p:nvPr>
            <p:ph type="body" idx="1"/>
          </p:nvPr>
        </p:nvSpPr>
        <p:spPr>
          <a:noFill/>
          <a:ln/>
        </p:spPr>
        <p:txBody>
          <a:bodyPr lIns="91324" tIns="45661" rIns="91324" bIns="45661"/>
          <a:lstStyle/>
          <a:p>
            <a:pPr eaLnBrk="1" hangingPunct="1"/>
            <a:endParaRPr lang="en-GB" smtClean="0"/>
          </a:p>
        </p:txBody>
      </p:sp>
    </p:spTree>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654050" y="747713"/>
            <a:ext cx="5370513" cy="3717925"/>
          </a:xfrm>
          <a:ln/>
        </p:spPr>
      </p:sp>
      <p:sp>
        <p:nvSpPr>
          <p:cNvPr id="49155"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C516F157-62B5-477F-9FD8-F41543EDEC62}" type="slidenum">
              <a:rPr kumimoji="0" lang="en-US" sz="1200" b="0">
                <a:latin typeface="Times New Roman" pitchFamily="18" charset="0"/>
              </a:rPr>
              <a:pPr algn="r" defTabSz="912813">
                <a:spcBef>
                  <a:spcPct val="0"/>
                </a:spcBef>
                <a:buClrTx/>
                <a:buFontTx/>
                <a:buNone/>
              </a:pPr>
              <a:t>238</a:t>
            </a:fld>
            <a:endParaRPr kumimoji="0" lang="en-US" sz="1200" b="0">
              <a:latin typeface="Times New Roman" pitchFamily="18" charset="0"/>
            </a:endParaRPr>
          </a:p>
        </p:txBody>
      </p:sp>
      <p:sp>
        <p:nvSpPr>
          <p:cNvPr id="50179" name="Rectangle 2"/>
          <p:cNvSpPr>
            <a:spLocks noGrp="1" noRot="1" noChangeAspect="1" noChangeArrowheads="1" noTextEdit="1"/>
          </p:cNvSpPr>
          <p:nvPr>
            <p:ph type="sldImg"/>
          </p:nvPr>
        </p:nvSpPr>
        <p:spPr>
          <a:xfrm>
            <a:off x="654050" y="747713"/>
            <a:ext cx="5370513" cy="3717925"/>
          </a:xfrm>
          <a:ln/>
        </p:spPr>
      </p:sp>
      <p:sp>
        <p:nvSpPr>
          <p:cNvPr id="50180" name="Rectangle 3"/>
          <p:cNvSpPr>
            <a:spLocks noGrp="1" noChangeArrowheads="1"/>
          </p:cNvSpPr>
          <p:nvPr>
            <p:ph type="body" idx="1"/>
          </p:nvPr>
        </p:nvSpPr>
        <p:spPr>
          <a:noFill/>
          <a:ln/>
        </p:spPr>
        <p:txBody>
          <a:bodyPr lIns="91324" tIns="45661" rIns="91324" bIns="45661"/>
          <a:lstStyle/>
          <a:p>
            <a:pPr eaLnBrk="1" hangingPunct="1"/>
            <a:endParaRPr lang="en-GB" smtClean="0"/>
          </a:p>
        </p:txBody>
      </p:sp>
    </p:spTree>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935C6274-B264-4453-8472-0BD911C8C901}" type="slidenum">
              <a:rPr kumimoji="0" lang="en-US" sz="1200" b="0">
                <a:latin typeface="Times New Roman" pitchFamily="18" charset="0"/>
              </a:rPr>
              <a:pPr algn="r" defTabSz="912813">
                <a:spcBef>
                  <a:spcPct val="0"/>
                </a:spcBef>
                <a:buClrTx/>
                <a:buFontTx/>
                <a:buNone/>
              </a:pPr>
              <a:t>239</a:t>
            </a:fld>
            <a:endParaRPr kumimoji="0" lang="en-US" sz="1200" b="0">
              <a:latin typeface="Times New Roman" pitchFamily="18" charset="0"/>
            </a:endParaRPr>
          </a:p>
        </p:txBody>
      </p:sp>
      <p:sp>
        <p:nvSpPr>
          <p:cNvPr id="38915" name="Rectangle 2"/>
          <p:cNvSpPr>
            <a:spLocks noGrp="1" noRot="1" noChangeAspect="1" noChangeArrowheads="1" noTextEdit="1"/>
          </p:cNvSpPr>
          <p:nvPr>
            <p:ph type="sldImg"/>
          </p:nvPr>
        </p:nvSpPr>
        <p:spPr>
          <a:xfrm>
            <a:off x="654050" y="747713"/>
            <a:ext cx="5370513" cy="3717925"/>
          </a:xfrm>
          <a:ln/>
        </p:spPr>
      </p:sp>
      <p:sp>
        <p:nvSpPr>
          <p:cNvPr id="38916"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7A788EE9-10A4-4E3F-832C-3FCBE99CA912}" type="slidenum">
              <a:rPr kumimoji="0" lang="en-US" sz="1200" b="0">
                <a:latin typeface="Times New Roman" pitchFamily="18" charset="0"/>
              </a:rPr>
              <a:pPr algn="r" defTabSz="912813">
                <a:spcBef>
                  <a:spcPct val="0"/>
                </a:spcBef>
                <a:buClrTx/>
                <a:buFontTx/>
                <a:buNone/>
              </a:pPr>
              <a:t>240</a:t>
            </a:fld>
            <a:endParaRPr kumimoji="0" lang="en-US" sz="1200" b="0">
              <a:latin typeface="Times New Roman" pitchFamily="18" charset="0"/>
            </a:endParaRPr>
          </a:p>
        </p:txBody>
      </p:sp>
      <p:sp>
        <p:nvSpPr>
          <p:cNvPr id="39939" name="Rectangle 2"/>
          <p:cNvSpPr>
            <a:spLocks noGrp="1" noRot="1" noChangeAspect="1" noChangeArrowheads="1" noTextEdit="1"/>
          </p:cNvSpPr>
          <p:nvPr>
            <p:ph type="sldImg"/>
          </p:nvPr>
        </p:nvSpPr>
        <p:spPr>
          <a:xfrm>
            <a:off x="654050" y="747713"/>
            <a:ext cx="5370513" cy="3717925"/>
          </a:xfrm>
          <a:ln/>
        </p:spPr>
      </p:sp>
      <p:sp>
        <p:nvSpPr>
          <p:cNvPr id="39940" name="Rectangle 3"/>
          <p:cNvSpPr>
            <a:spLocks noGrp="1" noChangeArrowheads="1"/>
          </p:cNvSpPr>
          <p:nvPr>
            <p:ph type="body" idx="1"/>
          </p:nvPr>
        </p:nvSpPr>
        <p:spPr>
          <a:noFill/>
          <a:ln/>
        </p:spPr>
        <p:txBody>
          <a:bodyPr lIns="91324" tIns="45661" rIns="91324" bIns="45661"/>
          <a:lstStyle/>
          <a:p>
            <a:pPr eaLnBrk="1" hangingPunct="1"/>
            <a:endParaRPr lang="en-GB" smtClean="0"/>
          </a:p>
        </p:txBody>
      </p:sp>
    </p:spTree>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654050" y="747713"/>
            <a:ext cx="5370513" cy="3717925"/>
          </a:xfrm>
          <a:ln/>
        </p:spPr>
      </p:sp>
      <p:sp>
        <p:nvSpPr>
          <p:cNvPr id="40963"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654050" y="747713"/>
            <a:ext cx="5368925" cy="3717925"/>
          </a:xfrm>
          <a:ln/>
        </p:spPr>
      </p:sp>
      <p:sp>
        <p:nvSpPr>
          <p:cNvPr id="33795" name="Rectangle 3"/>
          <p:cNvSpPr>
            <a:spLocks noGrp="1" noChangeArrowheads="1"/>
          </p:cNvSpPr>
          <p:nvPr>
            <p:ph type="body" idx="1"/>
          </p:nvPr>
        </p:nvSpPr>
        <p:spPr>
          <a:noFill/>
          <a:ln/>
        </p:spPr>
        <p:txBody>
          <a:bodyPr/>
          <a:lstStyle/>
          <a:p>
            <a:pPr eaLnBrk="1" hangingPunct="1"/>
            <a:r>
              <a:rPr lang="hr-HR" smtClean="0"/>
              <a:t>dalje neću pisati gdje su više, a gdje niže adrese – gore su niže, dolje su više, ispod svega je kernel i ostala čudesa – radi se o VIRTUALNOJ memoriji, ne fizičkoj!</a:t>
            </a:r>
          </a:p>
          <a:p>
            <a:pPr eaLnBrk="1" hangingPunct="1"/>
            <a:r>
              <a:rPr lang="hr-HR" smtClean="0"/>
              <a:t>dodatno, između heapa i stacka se stavljaju dijeljene biblioteke (shared libraries)</a:t>
            </a:r>
          </a:p>
          <a:p>
            <a:pPr eaLnBrk="1" hangingPunct="1"/>
            <a:r>
              <a:rPr lang="hr-HR" smtClean="0"/>
              <a:t>text je read-only (+execute) i program ne može u taj dio pisati</a:t>
            </a:r>
          </a:p>
        </p:txBody>
      </p:sp>
    </p:spTree>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654050" y="747713"/>
            <a:ext cx="5370513" cy="3717925"/>
          </a:xfrm>
          <a:ln/>
        </p:spPr>
      </p:sp>
      <p:sp>
        <p:nvSpPr>
          <p:cNvPr id="41987"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654050" y="747713"/>
            <a:ext cx="5370513" cy="3717925"/>
          </a:xfrm>
          <a:ln/>
        </p:spPr>
      </p:sp>
      <p:sp>
        <p:nvSpPr>
          <p:cNvPr id="43011"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9D92EA2A-9162-4553-B859-7BC0BD9E8F3C}" type="slidenum">
              <a:rPr kumimoji="0" lang="en-US" sz="1200" b="0">
                <a:latin typeface="Times New Roman" pitchFamily="18" charset="0"/>
              </a:rPr>
              <a:pPr algn="r" defTabSz="912813">
                <a:spcBef>
                  <a:spcPct val="0"/>
                </a:spcBef>
                <a:buClrTx/>
                <a:buFontTx/>
                <a:buNone/>
              </a:pPr>
              <a:t>244</a:t>
            </a:fld>
            <a:endParaRPr kumimoji="0" lang="en-US" sz="1200" b="0">
              <a:latin typeface="Times New Roman" pitchFamily="18" charset="0"/>
            </a:endParaRPr>
          </a:p>
        </p:txBody>
      </p:sp>
      <p:sp>
        <p:nvSpPr>
          <p:cNvPr id="44035" name="Rectangle 2"/>
          <p:cNvSpPr>
            <a:spLocks noGrp="1" noRot="1" noChangeAspect="1" noChangeArrowheads="1" noTextEdit="1"/>
          </p:cNvSpPr>
          <p:nvPr>
            <p:ph type="sldImg"/>
          </p:nvPr>
        </p:nvSpPr>
        <p:spPr>
          <a:xfrm>
            <a:off x="654050" y="747713"/>
            <a:ext cx="5370513" cy="3717925"/>
          </a:xfrm>
          <a:ln/>
        </p:spPr>
      </p:sp>
      <p:sp>
        <p:nvSpPr>
          <p:cNvPr id="44036" name="Rectangle 3"/>
          <p:cNvSpPr>
            <a:spLocks noGrp="1" noChangeArrowheads="1"/>
          </p:cNvSpPr>
          <p:nvPr>
            <p:ph type="body" idx="1"/>
          </p:nvPr>
        </p:nvSpPr>
        <p:spPr>
          <a:noFill/>
          <a:ln/>
        </p:spPr>
        <p:txBody>
          <a:bodyPr lIns="91324" tIns="45661" rIns="91324" bIns="45661"/>
          <a:lstStyle/>
          <a:p>
            <a:pPr eaLnBrk="1" hangingPunct="1"/>
            <a:endParaRPr lang="en-GB" smtClean="0"/>
          </a:p>
        </p:txBody>
      </p:sp>
    </p:spTree>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25F137BA-2E0C-4615-973A-5A171BC94EFF}" type="slidenum">
              <a:rPr kumimoji="0" lang="en-US" sz="1200" b="0">
                <a:latin typeface="Times New Roman" pitchFamily="18" charset="0"/>
              </a:rPr>
              <a:pPr algn="r" defTabSz="912813">
                <a:spcBef>
                  <a:spcPct val="0"/>
                </a:spcBef>
                <a:buClrTx/>
                <a:buFontTx/>
                <a:buNone/>
              </a:pPr>
              <a:t>245</a:t>
            </a:fld>
            <a:endParaRPr kumimoji="0" lang="en-US" sz="1200" b="0">
              <a:latin typeface="Times New Roman" pitchFamily="18" charset="0"/>
            </a:endParaRPr>
          </a:p>
        </p:txBody>
      </p:sp>
      <p:sp>
        <p:nvSpPr>
          <p:cNvPr id="45059" name="Rectangle 2"/>
          <p:cNvSpPr>
            <a:spLocks noGrp="1" noRot="1" noChangeAspect="1" noChangeArrowheads="1" noTextEdit="1"/>
          </p:cNvSpPr>
          <p:nvPr>
            <p:ph type="sldImg"/>
          </p:nvPr>
        </p:nvSpPr>
        <p:spPr>
          <a:xfrm>
            <a:off x="654050" y="747713"/>
            <a:ext cx="5370513" cy="3717925"/>
          </a:xfrm>
          <a:ln/>
        </p:spPr>
      </p:sp>
      <p:sp>
        <p:nvSpPr>
          <p:cNvPr id="45060" name="Rectangle 3"/>
          <p:cNvSpPr>
            <a:spLocks noGrp="1" noChangeArrowheads="1"/>
          </p:cNvSpPr>
          <p:nvPr>
            <p:ph type="body" idx="1"/>
          </p:nvPr>
        </p:nvSpPr>
        <p:spPr>
          <a:noFill/>
          <a:ln/>
        </p:spPr>
        <p:txBody>
          <a:bodyPr lIns="91324" tIns="45661" rIns="91324" bIns="45661"/>
          <a:lstStyle/>
          <a:p>
            <a:pPr eaLnBrk="1" hangingPunct="1"/>
            <a:endParaRPr lang="en-GB" smtClean="0"/>
          </a:p>
        </p:txBody>
      </p:sp>
    </p:spTree>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654050" y="747713"/>
            <a:ext cx="5370513" cy="3717925"/>
          </a:xfrm>
          <a:ln/>
        </p:spPr>
      </p:sp>
      <p:sp>
        <p:nvSpPr>
          <p:cNvPr id="46083"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0B6C844E-5ED8-4B22-966A-63CD6BF1A066}" type="slidenum">
              <a:rPr kumimoji="0" lang="en-US" sz="1200" b="0">
                <a:latin typeface="Times New Roman" pitchFamily="18" charset="0"/>
              </a:rPr>
              <a:pPr algn="r" defTabSz="912813">
                <a:spcBef>
                  <a:spcPct val="0"/>
                </a:spcBef>
                <a:buClrTx/>
                <a:buFontTx/>
                <a:buNone/>
              </a:pPr>
              <a:t>247</a:t>
            </a:fld>
            <a:endParaRPr kumimoji="0" lang="en-US" sz="1200" b="0">
              <a:latin typeface="Times New Roman" pitchFamily="18" charset="0"/>
            </a:endParaRPr>
          </a:p>
        </p:txBody>
      </p:sp>
      <p:sp>
        <p:nvSpPr>
          <p:cNvPr id="47107" name="Rectangle 2"/>
          <p:cNvSpPr>
            <a:spLocks noGrp="1" noRot="1" noChangeAspect="1" noChangeArrowheads="1" noTextEdit="1"/>
          </p:cNvSpPr>
          <p:nvPr>
            <p:ph type="sldImg"/>
          </p:nvPr>
        </p:nvSpPr>
        <p:spPr>
          <a:xfrm>
            <a:off x="654050" y="747713"/>
            <a:ext cx="5370513" cy="3717925"/>
          </a:xfrm>
          <a:ln/>
        </p:spPr>
      </p:sp>
      <p:sp>
        <p:nvSpPr>
          <p:cNvPr id="47108" name="Rectangle 3"/>
          <p:cNvSpPr>
            <a:spLocks noGrp="1" noChangeArrowheads="1"/>
          </p:cNvSpPr>
          <p:nvPr>
            <p:ph type="body" idx="1"/>
          </p:nvPr>
        </p:nvSpPr>
        <p:spPr>
          <a:noFill/>
          <a:ln/>
        </p:spPr>
        <p:txBody>
          <a:bodyPr lIns="91324" tIns="45661" rIns="91324" bIns="45661"/>
          <a:lstStyle/>
          <a:p>
            <a:pPr eaLnBrk="1" hangingPunct="1"/>
            <a:endParaRPr lang="en-GB" smtClean="0"/>
          </a:p>
        </p:txBody>
      </p:sp>
    </p:spTree>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654050" y="747713"/>
            <a:ext cx="5370513" cy="3717925"/>
          </a:xfrm>
          <a:ln/>
        </p:spPr>
      </p:sp>
      <p:sp>
        <p:nvSpPr>
          <p:cNvPr id="48131"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654050" y="747713"/>
            <a:ext cx="5370513" cy="3717925"/>
          </a:xfrm>
          <a:ln/>
        </p:spPr>
      </p:sp>
      <p:sp>
        <p:nvSpPr>
          <p:cNvPr id="49155"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41BCF3F1-E15C-4E59-9219-16FC44D3DD66}" type="slidenum">
              <a:rPr kumimoji="0" lang="en-US" sz="1200" b="0">
                <a:latin typeface="Times New Roman" pitchFamily="18" charset="0"/>
              </a:rPr>
              <a:pPr algn="r" defTabSz="912813">
                <a:spcBef>
                  <a:spcPct val="0"/>
                </a:spcBef>
                <a:buClrTx/>
                <a:buFontTx/>
                <a:buNone/>
              </a:pPr>
              <a:t>250</a:t>
            </a:fld>
            <a:endParaRPr kumimoji="0" lang="en-US" sz="1200" b="0">
              <a:latin typeface="Times New Roman" pitchFamily="18" charset="0"/>
            </a:endParaRPr>
          </a:p>
        </p:txBody>
      </p:sp>
      <p:sp>
        <p:nvSpPr>
          <p:cNvPr id="50179" name="Rectangle 2"/>
          <p:cNvSpPr>
            <a:spLocks noGrp="1" noRot="1" noChangeAspect="1" noChangeArrowheads="1" noTextEdit="1"/>
          </p:cNvSpPr>
          <p:nvPr>
            <p:ph type="sldImg"/>
          </p:nvPr>
        </p:nvSpPr>
        <p:spPr>
          <a:xfrm>
            <a:off x="654050" y="747713"/>
            <a:ext cx="5370513" cy="3717925"/>
          </a:xfrm>
          <a:ln/>
        </p:spPr>
      </p:sp>
      <p:sp>
        <p:nvSpPr>
          <p:cNvPr id="50180" name="Rectangle 3"/>
          <p:cNvSpPr>
            <a:spLocks noGrp="1" noChangeArrowheads="1"/>
          </p:cNvSpPr>
          <p:nvPr>
            <p:ph type="body" idx="1"/>
          </p:nvPr>
        </p:nvSpPr>
        <p:spPr>
          <a:noFill/>
          <a:ln/>
        </p:spPr>
        <p:txBody>
          <a:bodyPr lIns="91324" tIns="45661" rIns="91324" bIns="45661"/>
          <a:lstStyle/>
          <a:p>
            <a:pPr eaLnBrk="1" hangingPunct="1"/>
            <a:endParaRPr lang="en-GB" smtClean="0"/>
          </a:p>
        </p:txBody>
      </p:sp>
    </p:spTree>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654050" y="747713"/>
            <a:ext cx="5370513" cy="3717925"/>
          </a:xfrm>
          <a:ln/>
        </p:spPr>
      </p:sp>
      <p:sp>
        <p:nvSpPr>
          <p:cNvPr id="51203"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654050" y="747713"/>
            <a:ext cx="5368925" cy="3717925"/>
          </a:xfrm>
          <a:ln/>
        </p:spPr>
      </p:sp>
      <p:sp>
        <p:nvSpPr>
          <p:cNvPr id="34819" name="Rectangle 3"/>
          <p:cNvSpPr>
            <a:spLocks noGrp="1" noChangeArrowheads="1"/>
          </p:cNvSpPr>
          <p:nvPr>
            <p:ph type="body" idx="1"/>
          </p:nvPr>
        </p:nvSpPr>
        <p:spPr>
          <a:noFill/>
          <a:ln/>
        </p:spPr>
        <p:txBody>
          <a:bodyPr/>
          <a:lstStyle/>
          <a:p>
            <a:pPr eaLnBrk="1" hangingPunct="1"/>
            <a:r>
              <a:rPr lang="hr-HR" smtClean="0"/>
              <a:t>naglasak: radi se o </a:t>
            </a:r>
            <a:r>
              <a:rPr lang="hr-HR" b="1" smtClean="0"/>
              <a:t>globalnim</a:t>
            </a:r>
            <a:r>
              <a:rPr lang="hr-HR" smtClean="0"/>
              <a:t> i </a:t>
            </a:r>
            <a:r>
              <a:rPr lang="hr-HR" b="1" smtClean="0"/>
              <a:t>statičkim</a:t>
            </a:r>
            <a:r>
              <a:rPr lang="hr-HR" smtClean="0"/>
              <a:t> </a:t>
            </a:r>
            <a:r>
              <a:rPr lang="hr-HR" b="1" smtClean="0"/>
              <a:t>lokalnim</a:t>
            </a:r>
            <a:r>
              <a:rPr lang="hr-HR" smtClean="0"/>
              <a:t> varijablama!</a:t>
            </a:r>
          </a:p>
          <a:p>
            <a:pPr eaLnBrk="1" hangingPunct="1"/>
            <a:r>
              <a:rPr lang="hr-HR" smtClean="0"/>
              <a:t>podsjetiti ih što su globalne, a što statičke varijable.</a:t>
            </a:r>
          </a:p>
          <a:p>
            <a:pPr eaLnBrk="1" hangingPunct="1"/>
            <a:r>
              <a:rPr lang="hr-HR" smtClean="0"/>
              <a:t>BSS = Block Started by Symbol – ne treba objašnjavati što i zašto se tako zove, mislim da je iz dana asemblera ostalo... nebitno za cijelu priču...</a:t>
            </a:r>
          </a:p>
          <a:p>
            <a:pPr eaLnBrk="1" hangingPunct="1"/>
            <a:endParaRPr lang="hr-HR" smtClean="0"/>
          </a:p>
          <a:p>
            <a:pPr eaLnBrk="1" hangingPunct="1"/>
            <a:r>
              <a:rPr lang="hr-HR" smtClean="0"/>
              <a:t>to znači da sve što se deklarira u mainu, zapravo ide u </a:t>
            </a:r>
            <a:r>
              <a:rPr lang="hr-HR" b="1" smtClean="0"/>
              <a:t>stack</a:t>
            </a:r>
            <a:r>
              <a:rPr lang="hr-HR" smtClean="0"/>
              <a:t> – nešto što na slajdovima prethodnih godina nije bilo spominjano, možda će pitati</a:t>
            </a:r>
          </a:p>
        </p:txBody>
      </p:sp>
    </p:spTree>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654050" y="747713"/>
            <a:ext cx="5370513" cy="3717925"/>
          </a:xfrm>
          <a:ln/>
        </p:spPr>
      </p:sp>
      <p:sp>
        <p:nvSpPr>
          <p:cNvPr id="52227"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D0711725-F622-4FE9-A148-16631D0EE2F3}" type="slidenum">
              <a:rPr kumimoji="0" lang="en-US" sz="1200" b="0">
                <a:latin typeface="Times New Roman" pitchFamily="18" charset="0"/>
              </a:rPr>
              <a:pPr algn="r" defTabSz="912813">
                <a:spcBef>
                  <a:spcPct val="0"/>
                </a:spcBef>
                <a:buClrTx/>
                <a:buFontTx/>
                <a:buNone/>
              </a:pPr>
              <a:t>253</a:t>
            </a:fld>
            <a:endParaRPr kumimoji="0" lang="en-US" sz="1200" b="0">
              <a:latin typeface="Times New Roman" pitchFamily="18" charset="0"/>
            </a:endParaRPr>
          </a:p>
        </p:txBody>
      </p:sp>
      <p:sp>
        <p:nvSpPr>
          <p:cNvPr id="53251" name="Rectangle 2"/>
          <p:cNvSpPr>
            <a:spLocks noGrp="1" noRot="1" noChangeAspect="1" noChangeArrowheads="1" noTextEdit="1"/>
          </p:cNvSpPr>
          <p:nvPr>
            <p:ph type="sldImg"/>
          </p:nvPr>
        </p:nvSpPr>
        <p:spPr>
          <a:xfrm>
            <a:off x="654050" y="747713"/>
            <a:ext cx="5370513" cy="3717925"/>
          </a:xfrm>
          <a:ln/>
        </p:spPr>
      </p:sp>
      <p:sp>
        <p:nvSpPr>
          <p:cNvPr id="53252" name="Rectangle 3"/>
          <p:cNvSpPr>
            <a:spLocks noGrp="1" noChangeArrowheads="1"/>
          </p:cNvSpPr>
          <p:nvPr>
            <p:ph type="body" idx="1"/>
          </p:nvPr>
        </p:nvSpPr>
        <p:spPr>
          <a:noFill/>
          <a:ln/>
        </p:spPr>
        <p:txBody>
          <a:bodyPr lIns="91324" tIns="45661" rIns="91324" bIns="45661"/>
          <a:lstStyle/>
          <a:p>
            <a:pPr eaLnBrk="1" hangingPunct="1"/>
            <a:endParaRPr lang="en-GB" smtClean="0"/>
          </a:p>
        </p:txBody>
      </p:sp>
    </p:spTree>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654050" y="747713"/>
            <a:ext cx="5370513" cy="3717925"/>
          </a:xfrm>
          <a:ln/>
        </p:spPr>
      </p:sp>
      <p:sp>
        <p:nvSpPr>
          <p:cNvPr id="54275"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654050" y="747713"/>
            <a:ext cx="5370513" cy="3717925"/>
          </a:xfrm>
          <a:ln/>
        </p:spPr>
      </p:sp>
      <p:sp>
        <p:nvSpPr>
          <p:cNvPr id="55299"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654050" y="747713"/>
            <a:ext cx="5370513" cy="3717925"/>
          </a:xfrm>
          <a:ln/>
        </p:spPr>
      </p:sp>
      <p:sp>
        <p:nvSpPr>
          <p:cNvPr id="56323"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654050" y="747713"/>
            <a:ext cx="5370513" cy="3717925"/>
          </a:xfrm>
          <a:ln/>
        </p:spPr>
      </p:sp>
      <p:sp>
        <p:nvSpPr>
          <p:cNvPr id="57347"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6A9CACF2-80EF-4046-882A-B103EA8CD3F3}" type="slidenum">
              <a:rPr kumimoji="0" lang="en-US" sz="1200" b="0">
                <a:latin typeface="Times New Roman" pitchFamily="18" charset="0"/>
              </a:rPr>
              <a:pPr algn="r" defTabSz="912813">
                <a:spcBef>
                  <a:spcPct val="0"/>
                </a:spcBef>
                <a:buClrTx/>
                <a:buFontTx/>
                <a:buNone/>
              </a:pPr>
              <a:t>258</a:t>
            </a:fld>
            <a:endParaRPr kumimoji="0" lang="en-US" sz="1200" b="0">
              <a:latin typeface="Times New Roman" pitchFamily="18" charset="0"/>
            </a:endParaRPr>
          </a:p>
        </p:txBody>
      </p:sp>
      <p:sp>
        <p:nvSpPr>
          <p:cNvPr id="58371" name="Rectangle 2"/>
          <p:cNvSpPr>
            <a:spLocks noGrp="1" noRot="1" noChangeAspect="1" noChangeArrowheads="1" noTextEdit="1"/>
          </p:cNvSpPr>
          <p:nvPr>
            <p:ph type="sldImg"/>
          </p:nvPr>
        </p:nvSpPr>
        <p:spPr>
          <a:xfrm>
            <a:off x="654050" y="747713"/>
            <a:ext cx="5370513" cy="3717925"/>
          </a:xfrm>
          <a:ln/>
        </p:spPr>
      </p:sp>
      <p:sp>
        <p:nvSpPr>
          <p:cNvPr id="58372" name="Rectangle 3"/>
          <p:cNvSpPr>
            <a:spLocks noGrp="1" noChangeArrowheads="1"/>
          </p:cNvSpPr>
          <p:nvPr>
            <p:ph type="body" idx="1"/>
          </p:nvPr>
        </p:nvSpPr>
        <p:spPr>
          <a:noFill/>
          <a:ln/>
        </p:spPr>
        <p:txBody>
          <a:bodyPr lIns="91324" tIns="45661" rIns="91324" bIns="45661"/>
          <a:lstStyle/>
          <a:p>
            <a:pPr eaLnBrk="1" hangingPunct="1"/>
            <a:endParaRPr lang="en-GB" smtClean="0"/>
          </a:p>
        </p:txBody>
      </p:sp>
    </p:spTree>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654050" y="747713"/>
            <a:ext cx="5370513" cy="3717925"/>
          </a:xfrm>
          <a:ln/>
        </p:spPr>
      </p:sp>
      <p:sp>
        <p:nvSpPr>
          <p:cNvPr id="59395"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654050" y="747713"/>
            <a:ext cx="5370513" cy="3717925"/>
          </a:xfrm>
          <a:ln/>
        </p:spPr>
      </p:sp>
      <p:sp>
        <p:nvSpPr>
          <p:cNvPr id="60419"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654050" y="747713"/>
            <a:ext cx="5370513" cy="3717925"/>
          </a:xfrm>
          <a:ln/>
        </p:spPr>
      </p:sp>
      <p:sp>
        <p:nvSpPr>
          <p:cNvPr id="61443"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654050" y="747713"/>
            <a:ext cx="5368925" cy="3717925"/>
          </a:xfrm>
          <a:ln/>
        </p:spPr>
      </p:sp>
      <p:sp>
        <p:nvSpPr>
          <p:cNvPr id="35843" name="Rectangle 3"/>
          <p:cNvSpPr>
            <a:spLocks noGrp="1" noChangeArrowheads="1"/>
          </p:cNvSpPr>
          <p:nvPr>
            <p:ph type="body" idx="1"/>
          </p:nvPr>
        </p:nvSpPr>
        <p:spPr>
          <a:noFill/>
          <a:ln/>
        </p:spPr>
        <p:txBody>
          <a:bodyPr/>
          <a:lstStyle/>
          <a:p>
            <a:pPr eaLnBrk="1" hangingPunct="1"/>
            <a:r>
              <a:rPr lang="hr-HR" smtClean="0"/>
              <a:t>ne alocira se p u heapu, nego prostor čiju početnu adresu vraća malloc; p je u stacku jer je lokalan za funkciju</a:t>
            </a:r>
          </a:p>
          <a:p>
            <a:pPr eaLnBrk="1" hangingPunct="1"/>
            <a:endParaRPr lang="hr-HR" smtClean="0"/>
          </a:p>
          <a:p>
            <a:pPr eaLnBrk="1" hangingPunct="1"/>
            <a:r>
              <a:rPr lang="hr-HR" smtClean="0"/>
              <a:t>sigurnost: buffer overflow – može se spomenuti – FYI: http://www.cosc.brocku.ca/~cspress/HelloWorld/1999/04-apr/attack_class.html</a:t>
            </a:r>
          </a:p>
        </p:txBody>
      </p:sp>
    </p:spTree>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654050" y="747713"/>
            <a:ext cx="5370513" cy="3717925"/>
          </a:xfrm>
          <a:ln/>
        </p:spPr>
      </p:sp>
      <p:sp>
        <p:nvSpPr>
          <p:cNvPr id="62467"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03F8F445-EAF9-4FC2-860E-B4B1D48CA98B}" type="slidenum">
              <a:rPr kumimoji="0" lang="en-US" sz="1200" b="0">
                <a:latin typeface="Times New Roman" pitchFamily="18" charset="0"/>
              </a:rPr>
              <a:pPr algn="r" defTabSz="912813">
                <a:spcBef>
                  <a:spcPct val="0"/>
                </a:spcBef>
                <a:buClrTx/>
                <a:buFontTx/>
                <a:buNone/>
              </a:pPr>
              <a:t>263</a:t>
            </a:fld>
            <a:endParaRPr kumimoji="0" lang="en-US" sz="1200" b="0">
              <a:latin typeface="Times New Roman" pitchFamily="18" charset="0"/>
            </a:endParaRPr>
          </a:p>
        </p:txBody>
      </p:sp>
      <p:sp>
        <p:nvSpPr>
          <p:cNvPr id="63491" name="Rectangle 2"/>
          <p:cNvSpPr>
            <a:spLocks noGrp="1" noRot="1" noChangeAspect="1" noChangeArrowheads="1" noTextEdit="1"/>
          </p:cNvSpPr>
          <p:nvPr>
            <p:ph type="sldImg"/>
          </p:nvPr>
        </p:nvSpPr>
        <p:spPr>
          <a:xfrm>
            <a:off x="654050" y="747713"/>
            <a:ext cx="5370513" cy="3717925"/>
          </a:xfrm>
          <a:ln/>
        </p:spPr>
      </p:sp>
      <p:sp>
        <p:nvSpPr>
          <p:cNvPr id="63492" name="Rectangle 3"/>
          <p:cNvSpPr>
            <a:spLocks noGrp="1" noChangeArrowheads="1"/>
          </p:cNvSpPr>
          <p:nvPr>
            <p:ph type="body" idx="1"/>
          </p:nvPr>
        </p:nvSpPr>
        <p:spPr>
          <a:noFill/>
          <a:ln/>
        </p:spPr>
        <p:txBody>
          <a:bodyPr lIns="91324" tIns="45661" rIns="91324" bIns="45661"/>
          <a:lstStyle/>
          <a:p>
            <a:pPr eaLnBrk="1" hangingPunct="1"/>
            <a:endParaRPr lang="en-GB" smtClean="0"/>
          </a:p>
        </p:txBody>
      </p:sp>
    </p:spTree>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654050" y="747713"/>
            <a:ext cx="5370513" cy="3717925"/>
          </a:xfrm>
          <a:ln/>
        </p:spPr>
      </p:sp>
      <p:sp>
        <p:nvSpPr>
          <p:cNvPr id="64515"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2D41AD72-FB8D-496B-8356-9E07CE1FCB87}" type="slidenum">
              <a:rPr kumimoji="0" lang="en-US" sz="1200" b="0">
                <a:latin typeface="Times New Roman" pitchFamily="18" charset="0"/>
              </a:rPr>
              <a:pPr algn="r" defTabSz="912813">
                <a:spcBef>
                  <a:spcPct val="0"/>
                </a:spcBef>
                <a:buClrTx/>
                <a:buFontTx/>
                <a:buNone/>
              </a:pPr>
              <a:t>265</a:t>
            </a:fld>
            <a:endParaRPr kumimoji="0" lang="en-US" sz="1200" b="0">
              <a:latin typeface="Times New Roman" pitchFamily="18" charset="0"/>
            </a:endParaRPr>
          </a:p>
        </p:txBody>
      </p:sp>
      <p:sp>
        <p:nvSpPr>
          <p:cNvPr id="65539" name="Rectangle 2"/>
          <p:cNvSpPr>
            <a:spLocks noGrp="1" noRot="1" noChangeAspect="1" noChangeArrowheads="1" noTextEdit="1"/>
          </p:cNvSpPr>
          <p:nvPr>
            <p:ph type="sldImg"/>
          </p:nvPr>
        </p:nvSpPr>
        <p:spPr>
          <a:xfrm>
            <a:off x="654050" y="747713"/>
            <a:ext cx="5370513" cy="3717925"/>
          </a:xfrm>
          <a:ln/>
        </p:spPr>
      </p:sp>
      <p:sp>
        <p:nvSpPr>
          <p:cNvPr id="65540" name="Rectangle 3"/>
          <p:cNvSpPr>
            <a:spLocks noGrp="1" noChangeArrowheads="1"/>
          </p:cNvSpPr>
          <p:nvPr>
            <p:ph type="body" idx="1"/>
          </p:nvPr>
        </p:nvSpPr>
        <p:spPr>
          <a:noFill/>
          <a:ln/>
        </p:spPr>
        <p:txBody>
          <a:bodyPr lIns="91324" tIns="45661" rIns="91324" bIns="45661"/>
          <a:lstStyle/>
          <a:p>
            <a:pPr eaLnBrk="1" hangingPunct="1"/>
            <a:endParaRPr lang="en-GB" smtClean="0"/>
          </a:p>
        </p:txBody>
      </p:sp>
    </p:spTree>
  </p:cSld>
  <p:clrMapOvr>
    <a:masterClrMapping/>
  </p:clrMapOvr>
</p:notes>
</file>

<file path=ppt/notesSlides/notesSlide2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654050" y="747713"/>
            <a:ext cx="5370513" cy="3717925"/>
          </a:xfrm>
          <a:ln/>
        </p:spPr>
      </p:sp>
      <p:sp>
        <p:nvSpPr>
          <p:cNvPr id="66563"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2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260F41A6-8958-4D8D-9BBD-D6470635FCD2}" type="slidenum">
              <a:rPr kumimoji="0" lang="en-US" sz="1200" b="0">
                <a:latin typeface="Times New Roman" pitchFamily="18" charset="0"/>
              </a:rPr>
              <a:pPr algn="r" defTabSz="912813">
                <a:spcBef>
                  <a:spcPct val="0"/>
                </a:spcBef>
                <a:buClrTx/>
                <a:buFontTx/>
                <a:buNone/>
              </a:pPr>
              <a:t>267</a:t>
            </a:fld>
            <a:endParaRPr kumimoji="0" lang="en-US" sz="1200" b="0">
              <a:latin typeface="Times New Roman" pitchFamily="18" charset="0"/>
            </a:endParaRPr>
          </a:p>
        </p:txBody>
      </p:sp>
      <p:sp>
        <p:nvSpPr>
          <p:cNvPr id="67587" name="Rectangle 2"/>
          <p:cNvSpPr>
            <a:spLocks noGrp="1" noRot="1" noChangeAspect="1" noChangeArrowheads="1" noTextEdit="1"/>
          </p:cNvSpPr>
          <p:nvPr>
            <p:ph type="sldImg"/>
          </p:nvPr>
        </p:nvSpPr>
        <p:spPr>
          <a:xfrm>
            <a:off x="654050" y="747713"/>
            <a:ext cx="5370513" cy="3717925"/>
          </a:xfrm>
          <a:ln/>
        </p:spPr>
      </p:sp>
      <p:sp>
        <p:nvSpPr>
          <p:cNvPr id="67588" name="Rectangle 3"/>
          <p:cNvSpPr>
            <a:spLocks noGrp="1" noChangeArrowheads="1"/>
          </p:cNvSpPr>
          <p:nvPr>
            <p:ph type="body" idx="1"/>
          </p:nvPr>
        </p:nvSpPr>
        <p:spPr>
          <a:noFill/>
          <a:ln/>
        </p:spPr>
        <p:txBody>
          <a:bodyPr lIns="91324" tIns="45661" rIns="91324" bIns="45661"/>
          <a:lstStyle/>
          <a:p>
            <a:pPr eaLnBrk="1" hangingPunct="1"/>
            <a:endParaRPr lang="en-GB" smtClean="0"/>
          </a:p>
        </p:txBody>
      </p:sp>
    </p:spTree>
  </p:cSld>
  <p:clrMapOvr>
    <a:masterClrMapping/>
  </p:clrMapOvr>
</p:notes>
</file>

<file path=ppt/notesSlides/notesSlide2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E2C69614-DF4A-4704-8F81-28E24CC2B1F8}" type="slidenum">
              <a:rPr kumimoji="0" lang="en-US" sz="1200" b="0">
                <a:latin typeface="Times New Roman" pitchFamily="18" charset="0"/>
              </a:rPr>
              <a:pPr algn="r" defTabSz="912813">
                <a:spcBef>
                  <a:spcPct val="0"/>
                </a:spcBef>
                <a:buClrTx/>
                <a:buFontTx/>
                <a:buNone/>
              </a:pPr>
              <a:t>268</a:t>
            </a:fld>
            <a:endParaRPr kumimoji="0" lang="en-US" sz="1200" b="0">
              <a:latin typeface="Times New Roman" pitchFamily="18" charset="0"/>
            </a:endParaRPr>
          </a:p>
        </p:txBody>
      </p:sp>
      <p:sp>
        <p:nvSpPr>
          <p:cNvPr id="26627" name="Rectangle 2"/>
          <p:cNvSpPr>
            <a:spLocks noGrp="1" noRot="1" noChangeAspect="1" noChangeArrowheads="1" noTextEdit="1"/>
          </p:cNvSpPr>
          <p:nvPr>
            <p:ph type="sldImg"/>
          </p:nvPr>
        </p:nvSpPr>
        <p:spPr>
          <a:xfrm>
            <a:off x="654050" y="747713"/>
            <a:ext cx="5370513" cy="3717925"/>
          </a:xfrm>
          <a:ln/>
        </p:spPr>
      </p:sp>
      <p:sp>
        <p:nvSpPr>
          <p:cNvPr id="26628"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2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BA85B9FE-5EE4-4560-919F-71D96990A372}" type="slidenum">
              <a:rPr kumimoji="0" lang="en-US" sz="1200" b="0">
                <a:latin typeface="Times New Roman" pitchFamily="18" charset="0"/>
              </a:rPr>
              <a:pPr algn="r" defTabSz="912813">
                <a:spcBef>
                  <a:spcPct val="0"/>
                </a:spcBef>
                <a:buClrTx/>
                <a:buFontTx/>
                <a:buNone/>
              </a:pPr>
              <a:t>269</a:t>
            </a:fld>
            <a:endParaRPr kumimoji="0" lang="en-US" sz="1200" b="0">
              <a:latin typeface="Times New Roman" pitchFamily="18" charset="0"/>
            </a:endParaRPr>
          </a:p>
        </p:txBody>
      </p:sp>
      <p:sp>
        <p:nvSpPr>
          <p:cNvPr id="27651" name="Rectangle 2"/>
          <p:cNvSpPr>
            <a:spLocks noGrp="1" noRot="1" noChangeAspect="1" noChangeArrowheads="1" noTextEdit="1"/>
          </p:cNvSpPr>
          <p:nvPr>
            <p:ph type="sldImg"/>
          </p:nvPr>
        </p:nvSpPr>
        <p:spPr>
          <a:xfrm>
            <a:off x="654050" y="747713"/>
            <a:ext cx="5370513" cy="3717925"/>
          </a:xfrm>
          <a:ln/>
        </p:spPr>
      </p:sp>
      <p:sp>
        <p:nvSpPr>
          <p:cNvPr id="27652"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2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654050" y="747713"/>
            <a:ext cx="5370513" cy="3717925"/>
          </a:xfrm>
          <a:ln/>
        </p:spPr>
      </p:sp>
      <p:sp>
        <p:nvSpPr>
          <p:cNvPr id="28675"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2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4E9AFFFB-C510-411F-8CD7-43974757BF94}" type="slidenum">
              <a:rPr kumimoji="0" lang="en-US" sz="1200" b="0">
                <a:latin typeface="Times New Roman" pitchFamily="18" charset="0"/>
              </a:rPr>
              <a:pPr algn="r" defTabSz="912813">
                <a:spcBef>
                  <a:spcPct val="0"/>
                </a:spcBef>
                <a:buClrTx/>
                <a:buFontTx/>
                <a:buNone/>
              </a:pPr>
              <a:t>271</a:t>
            </a:fld>
            <a:endParaRPr kumimoji="0" lang="en-US" sz="1200" b="0">
              <a:latin typeface="Times New Roman" pitchFamily="18" charset="0"/>
            </a:endParaRPr>
          </a:p>
        </p:txBody>
      </p:sp>
      <p:sp>
        <p:nvSpPr>
          <p:cNvPr id="29699" name="Rectangle 2"/>
          <p:cNvSpPr>
            <a:spLocks noGrp="1" noRot="1" noChangeAspect="1" noChangeArrowheads="1" noTextEdit="1"/>
          </p:cNvSpPr>
          <p:nvPr>
            <p:ph type="sldImg"/>
          </p:nvPr>
        </p:nvSpPr>
        <p:spPr>
          <a:xfrm>
            <a:off x="654050" y="747713"/>
            <a:ext cx="5370513" cy="3717925"/>
          </a:xfrm>
          <a:ln/>
        </p:spPr>
      </p:sp>
      <p:sp>
        <p:nvSpPr>
          <p:cNvPr id="29700"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654050" y="747713"/>
            <a:ext cx="5368925" cy="3717925"/>
          </a:xfrm>
          <a:ln/>
        </p:spPr>
      </p:sp>
      <p:sp>
        <p:nvSpPr>
          <p:cNvPr id="36867" name="Rectangle 3"/>
          <p:cNvSpPr>
            <a:spLocks noGrp="1" noChangeArrowheads="1"/>
          </p:cNvSpPr>
          <p:nvPr>
            <p:ph type="body" idx="1"/>
          </p:nvPr>
        </p:nvSpPr>
        <p:spPr>
          <a:noFill/>
          <a:ln/>
        </p:spPr>
        <p:txBody>
          <a:bodyPr/>
          <a:lstStyle/>
          <a:p>
            <a:pPr eaLnBrk="1" hangingPunct="1"/>
            <a:r>
              <a:rPr lang="hr-HR" smtClean="0"/>
              <a:t>dakle, tu treba naglasiti da stack raste prema </a:t>
            </a:r>
            <a:r>
              <a:rPr lang="hr-HR" b="1" smtClean="0"/>
              <a:t>nižim</a:t>
            </a:r>
            <a:r>
              <a:rPr lang="hr-HR" smtClean="0"/>
              <a:t> adresama</a:t>
            </a:r>
          </a:p>
          <a:p>
            <a:pPr eaLnBrk="1" hangingPunct="1"/>
            <a:r>
              <a:rPr lang="hr-HR" smtClean="0"/>
              <a:t>On most common architectures (x86/Pentium, SPARC, MIPS, Alpha) the stack grows down; that is, variables pushed on to the stack are stored in memory locations lower than those of older values. </a:t>
            </a:r>
          </a:p>
          <a:p>
            <a:pPr eaLnBrk="1" hangingPunct="1"/>
            <a:r>
              <a:rPr lang="hr-HR" smtClean="0"/>
              <a:t>u ovom primjeru, p se alocira u stacku, ali se memorija na koju pokazuje alocira na heapu (prethodni slajd) jer se alocira mallocom. </a:t>
            </a:r>
          </a:p>
          <a:p>
            <a:pPr eaLnBrk="1" hangingPunct="1"/>
            <a:endParaRPr lang="hr-HR" smtClean="0"/>
          </a:p>
          <a:p>
            <a:pPr eaLnBrk="1" hangingPunct="1"/>
            <a:r>
              <a:rPr lang="hr-HR" smtClean="0"/>
              <a:t>FYI:</a:t>
            </a:r>
          </a:p>
          <a:p>
            <a:pPr eaLnBrk="1" hangingPunct="1"/>
            <a:r>
              <a:rPr lang="hr-HR" smtClean="0"/>
              <a:t>položaj stacka ovisi o OS-u – npr Windows, pogotovo Vista rade randomizaciju adresnog prostora radi sigurnosti: http://en.wikipedia.org/wiki/Address_space_layout_randomization</a:t>
            </a:r>
          </a:p>
          <a:p>
            <a:pPr eaLnBrk="1" hangingPunct="1"/>
            <a:endParaRPr lang="hr-HR" smtClean="0"/>
          </a:p>
          <a:p>
            <a:pPr eaLnBrk="1" hangingPunct="1"/>
            <a:r>
              <a:rPr lang="hr-HR" smtClean="0"/>
              <a:t>sigurnost: buffer overflow – može se spomenuti – FYI: http://www.cosc.brocku.ca/~cspress/HelloWorld/1999/04-apr/attack_class.html</a:t>
            </a:r>
          </a:p>
          <a:p>
            <a:pPr eaLnBrk="1" hangingPunct="1"/>
            <a:endParaRPr lang="hr-HR" smtClean="0"/>
          </a:p>
        </p:txBody>
      </p:sp>
    </p:spTree>
  </p:cSld>
  <p:clrMapOvr>
    <a:masterClrMapping/>
  </p:clrMapOvr>
</p:notes>
</file>

<file path=ppt/notesSlides/notesSlide2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D43D5413-66F3-4246-8473-808619F9AB0A}" type="slidenum">
              <a:rPr kumimoji="0" lang="en-US" sz="1200" b="0">
                <a:latin typeface="Times New Roman" pitchFamily="18" charset="0"/>
              </a:rPr>
              <a:pPr algn="r" defTabSz="912813">
                <a:spcBef>
                  <a:spcPct val="0"/>
                </a:spcBef>
                <a:buClrTx/>
                <a:buFontTx/>
                <a:buNone/>
              </a:pPr>
              <a:t>272</a:t>
            </a:fld>
            <a:endParaRPr kumimoji="0" lang="en-US" sz="1200" b="0">
              <a:latin typeface="Times New Roman" pitchFamily="18" charset="0"/>
            </a:endParaRPr>
          </a:p>
        </p:txBody>
      </p:sp>
      <p:sp>
        <p:nvSpPr>
          <p:cNvPr id="30723" name="Rectangle 2"/>
          <p:cNvSpPr>
            <a:spLocks noGrp="1" noRot="1" noChangeAspect="1" noChangeArrowheads="1" noTextEdit="1"/>
          </p:cNvSpPr>
          <p:nvPr>
            <p:ph type="sldImg"/>
          </p:nvPr>
        </p:nvSpPr>
        <p:spPr>
          <a:xfrm>
            <a:off x="654050" y="747713"/>
            <a:ext cx="5370513" cy="3717925"/>
          </a:xfrm>
          <a:ln/>
        </p:spPr>
      </p:sp>
      <p:sp>
        <p:nvSpPr>
          <p:cNvPr id="30724"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2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654050" y="747713"/>
            <a:ext cx="5370513" cy="3717925"/>
          </a:xfrm>
          <a:ln/>
        </p:spPr>
      </p:sp>
      <p:sp>
        <p:nvSpPr>
          <p:cNvPr id="31747"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2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13295351-7A72-4CC4-8174-CCD15919AB10}" type="slidenum">
              <a:rPr kumimoji="0" lang="en-US" sz="1200" b="0">
                <a:latin typeface="Times New Roman" pitchFamily="18" charset="0"/>
              </a:rPr>
              <a:pPr algn="r" defTabSz="912813">
                <a:spcBef>
                  <a:spcPct val="0"/>
                </a:spcBef>
                <a:buClrTx/>
                <a:buFontTx/>
                <a:buNone/>
              </a:pPr>
              <a:t>274</a:t>
            </a:fld>
            <a:endParaRPr kumimoji="0" lang="en-US" sz="1200" b="0">
              <a:latin typeface="Times New Roman" pitchFamily="18" charset="0"/>
            </a:endParaRPr>
          </a:p>
        </p:txBody>
      </p:sp>
      <p:sp>
        <p:nvSpPr>
          <p:cNvPr id="32771" name="Rectangle 2"/>
          <p:cNvSpPr>
            <a:spLocks noGrp="1" noRot="1" noChangeAspect="1" noChangeArrowheads="1" noTextEdit="1"/>
          </p:cNvSpPr>
          <p:nvPr>
            <p:ph type="sldImg"/>
          </p:nvPr>
        </p:nvSpPr>
        <p:spPr>
          <a:xfrm>
            <a:off x="654050" y="747713"/>
            <a:ext cx="5370513" cy="3717925"/>
          </a:xfrm>
          <a:ln/>
        </p:spPr>
      </p:sp>
      <p:sp>
        <p:nvSpPr>
          <p:cNvPr id="32772"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2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654050" y="747713"/>
            <a:ext cx="5370513" cy="3717925"/>
          </a:xfrm>
          <a:ln/>
        </p:spPr>
      </p:sp>
      <p:sp>
        <p:nvSpPr>
          <p:cNvPr id="33795"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2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FE62B8FA-D16C-4A7C-BAC2-E9B61D5778B7}" type="slidenum">
              <a:rPr kumimoji="0" lang="en-US" sz="1200" b="0">
                <a:latin typeface="Times New Roman" pitchFamily="18" charset="0"/>
              </a:rPr>
              <a:pPr algn="r" defTabSz="912813">
                <a:spcBef>
                  <a:spcPct val="0"/>
                </a:spcBef>
                <a:buClrTx/>
                <a:buFontTx/>
                <a:buNone/>
              </a:pPr>
              <a:t>276</a:t>
            </a:fld>
            <a:endParaRPr kumimoji="0" lang="en-US" sz="1200" b="0">
              <a:latin typeface="Times New Roman" pitchFamily="18" charset="0"/>
            </a:endParaRPr>
          </a:p>
        </p:txBody>
      </p:sp>
      <p:sp>
        <p:nvSpPr>
          <p:cNvPr id="34819" name="Rectangle 2"/>
          <p:cNvSpPr>
            <a:spLocks noGrp="1" noRot="1" noChangeAspect="1" noChangeArrowheads="1" noTextEdit="1"/>
          </p:cNvSpPr>
          <p:nvPr>
            <p:ph type="sldImg"/>
          </p:nvPr>
        </p:nvSpPr>
        <p:spPr>
          <a:xfrm>
            <a:off x="654050" y="747713"/>
            <a:ext cx="5370513" cy="3717925"/>
          </a:xfrm>
          <a:ln/>
        </p:spPr>
      </p:sp>
      <p:sp>
        <p:nvSpPr>
          <p:cNvPr id="34820"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2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799D5FF3-3A67-4CA7-8900-1E049D327918}" type="slidenum">
              <a:rPr kumimoji="0" lang="en-US" sz="1200" b="0">
                <a:latin typeface="Times New Roman" pitchFamily="18" charset="0"/>
              </a:rPr>
              <a:pPr algn="r" defTabSz="912813">
                <a:spcBef>
                  <a:spcPct val="0"/>
                </a:spcBef>
                <a:buClrTx/>
                <a:buFontTx/>
                <a:buNone/>
              </a:pPr>
              <a:t>277</a:t>
            </a:fld>
            <a:endParaRPr kumimoji="0" lang="en-US" sz="1200" b="0">
              <a:latin typeface="Times New Roman" pitchFamily="18" charset="0"/>
            </a:endParaRPr>
          </a:p>
        </p:txBody>
      </p:sp>
      <p:sp>
        <p:nvSpPr>
          <p:cNvPr id="35843" name="Rectangle 2"/>
          <p:cNvSpPr>
            <a:spLocks noGrp="1" noRot="1" noChangeAspect="1" noChangeArrowheads="1" noTextEdit="1"/>
          </p:cNvSpPr>
          <p:nvPr>
            <p:ph type="sldImg"/>
          </p:nvPr>
        </p:nvSpPr>
        <p:spPr>
          <a:xfrm>
            <a:off x="654050" y="747713"/>
            <a:ext cx="5370513" cy="3717925"/>
          </a:xfrm>
          <a:ln/>
        </p:spPr>
      </p:sp>
      <p:sp>
        <p:nvSpPr>
          <p:cNvPr id="35844"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2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BEE002C9-D501-410B-BBB6-FEF2D2088936}" type="slidenum">
              <a:rPr kumimoji="0" lang="en-US" sz="1200" b="0">
                <a:latin typeface="Times New Roman" pitchFamily="18" charset="0"/>
              </a:rPr>
              <a:pPr algn="r" defTabSz="912813">
                <a:spcBef>
                  <a:spcPct val="0"/>
                </a:spcBef>
                <a:buClrTx/>
                <a:buFontTx/>
                <a:buNone/>
              </a:pPr>
              <a:t>278</a:t>
            </a:fld>
            <a:endParaRPr kumimoji="0" lang="en-US" sz="1200" b="0">
              <a:latin typeface="Times New Roman" pitchFamily="18" charset="0"/>
            </a:endParaRPr>
          </a:p>
        </p:txBody>
      </p:sp>
      <p:sp>
        <p:nvSpPr>
          <p:cNvPr id="36867" name="Rectangle 2"/>
          <p:cNvSpPr>
            <a:spLocks noGrp="1" noRot="1" noChangeAspect="1" noChangeArrowheads="1" noTextEdit="1"/>
          </p:cNvSpPr>
          <p:nvPr>
            <p:ph type="sldImg"/>
          </p:nvPr>
        </p:nvSpPr>
        <p:spPr>
          <a:xfrm>
            <a:off x="654050" y="747713"/>
            <a:ext cx="5370513" cy="3717925"/>
          </a:xfrm>
          <a:ln/>
        </p:spPr>
      </p:sp>
      <p:sp>
        <p:nvSpPr>
          <p:cNvPr id="36868"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2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654050" y="747713"/>
            <a:ext cx="5370513" cy="3717925"/>
          </a:xfrm>
          <a:ln/>
        </p:spPr>
      </p:sp>
      <p:sp>
        <p:nvSpPr>
          <p:cNvPr id="37891"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2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4A284DD0-3945-4B62-8A37-ECCDE0F5DE14}" type="slidenum">
              <a:rPr kumimoji="0" lang="en-US" sz="1200" b="0">
                <a:latin typeface="Times New Roman" pitchFamily="18" charset="0"/>
              </a:rPr>
              <a:pPr algn="r" defTabSz="912813">
                <a:spcBef>
                  <a:spcPct val="0"/>
                </a:spcBef>
                <a:buClrTx/>
                <a:buFontTx/>
                <a:buNone/>
              </a:pPr>
              <a:t>280</a:t>
            </a:fld>
            <a:endParaRPr kumimoji="0" lang="en-US" sz="1200" b="0">
              <a:latin typeface="Times New Roman" pitchFamily="18" charset="0"/>
            </a:endParaRPr>
          </a:p>
        </p:txBody>
      </p:sp>
      <p:sp>
        <p:nvSpPr>
          <p:cNvPr id="38915" name="Rectangle 2"/>
          <p:cNvSpPr>
            <a:spLocks noGrp="1" noRot="1" noChangeAspect="1" noChangeArrowheads="1" noTextEdit="1"/>
          </p:cNvSpPr>
          <p:nvPr>
            <p:ph type="sldImg"/>
          </p:nvPr>
        </p:nvSpPr>
        <p:spPr>
          <a:xfrm>
            <a:off x="654050" y="747713"/>
            <a:ext cx="5370513" cy="3717925"/>
          </a:xfrm>
          <a:ln/>
        </p:spPr>
      </p:sp>
      <p:sp>
        <p:nvSpPr>
          <p:cNvPr id="38916"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2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BA375E14-540D-451A-8910-8D6BB3BDD077}" type="slidenum">
              <a:rPr kumimoji="0" lang="en-US" sz="1200" b="0">
                <a:latin typeface="Times New Roman" pitchFamily="18" charset="0"/>
              </a:rPr>
              <a:pPr algn="r" defTabSz="912813">
                <a:spcBef>
                  <a:spcPct val="0"/>
                </a:spcBef>
                <a:buClrTx/>
                <a:buFontTx/>
                <a:buNone/>
              </a:pPr>
              <a:t>281</a:t>
            </a:fld>
            <a:endParaRPr kumimoji="0" lang="en-US" sz="1200" b="0">
              <a:latin typeface="Times New Roman" pitchFamily="18" charset="0"/>
            </a:endParaRPr>
          </a:p>
        </p:txBody>
      </p:sp>
      <p:sp>
        <p:nvSpPr>
          <p:cNvPr id="39939" name="Rectangle 2"/>
          <p:cNvSpPr>
            <a:spLocks noGrp="1" noRot="1" noChangeAspect="1" noChangeArrowheads="1" noTextEdit="1"/>
          </p:cNvSpPr>
          <p:nvPr>
            <p:ph type="sldImg"/>
          </p:nvPr>
        </p:nvSpPr>
        <p:spPr>
          <a:xfrm>
            <a:off x="654050" y="747713"/>
            <a:ext cx="5370513" cy="3717925"/>
          </a:xfrm>
          <a:ln/>
        </p:spPr>
      </p:sp>
      <p:sp>
        <p:nvSpPr>
          <p:cNvPr id="39940"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646113" y="746125"/>
            <a:ext cx="5375275" cy="3721100"/>
          </a:xfrm>
          <a:ln/>
        </p:spPr>
      </p:sp>
      <p:sp>
        <p:nvSpPr>
          <p:cNvPr id="37891" name="Rectangle 3"/>
          <p:cNvSpPr>
            <a:spLocks noGrp="1" noChangeArrowheads="1"/>
          </p:cNvSpPr>
          <p:nvPr>
            <p:ph type="body" idx="1"/>
          </p:nvPr>
        </p:nvSpPr>
        <p:spPr>
          <a:xfrm>
            <a:off x="890588" y="4714875"/>
            <a:ext cx="4887912" cy="4465638"/>
          </a:xfrm>
          <a:noFill/>
          <a:ln/>
        </p:spPr>
        <p:txBody>
          <a:bodyPr/>
          <a:lstStyle/>
          <a:p>
            <a:pPr eaLnBrk="1" hangingPunct="1"/>
            <a:r>
              <a:rPr lang="hr-HR" smtClean="0"/>
              <a:t>u starim slajdovima je bilo void main</a:t>
            </a:r>
          </a:p>
        </p:txBody>
      </p:sp>
    </p:spTree>
  </p:cSld>
  <p:clrMapOvr>
    <a:masterClrMapping/>
  </p:clrMapOvr>
</p:notes>
</file>

<file path=ppt/notesSlides/notesSlide2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654050" y="747713"/>
            <a:ext cx="5370513" cy="3717925"/>
          </a:xfrm>
          <a:ln/>
        </p:spPr>
      </p:sp>
      <p:sp>
        <p:nvSpPr>
          <p:cNvPr id="40963"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2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txBox="1">
            <a:spLocks noGrp="1" noChangeArrowheads="1"/>
          </p:cNvSpPr>
          <p:nvPr/>
        </p:nvSpPr>
        <p:spPr bwMode="auto">
          <a:xfrm>
            <a:off x="3779838" y="9429750"/>
            <a:ext cx="2889250" cy="496888"/>
          </a:xfrm>
          <a:prstGeom prst="rect">
            <a:avLst/>
          </a:prstGeom>
          <a:noFill/>
          <a:ln w="9525">
            <a:noFill/>
            <a:miter lim="800000"/>
            <a:headEnd/>
            <a:tailEnd/>
          </a:ln>
        </p:spPr>
        <p:txBody>
          <a:bodyPr lIns="91324" tIns="45661" rIns="91324" bIns="45661" anchor="b"/>
          <a:lstStyle/>
          <a:p>
            <a:pPr algn="r" defTabSz="912813">
              <a:spcBef>
                <a:spcPct val="0"/>
              </a:spcBef>
              <a:buClrTx/>
              <a:buFontTx/>
              <a:buNone/>
            </a:pPr>
            <a:fld id="{3D41B6F2-0DFE-4477-9AC7-8313C7899695}" type="slidenum">
              <a:rPr kumimoji="0" lang="en-US" sz="1200" b="0">
                <a:latin typeface="Times New Roman" pitchFamily="18" charset="0"/>
              </a:rPr>
              <a:pPr algn="r" defTabSz="912813">
                <a:spcBef>
                  <a:spcPct val="0"/>
                </a:spcBef>
                <a:buClrTx/>
                <a:buFontTx/>
                <a:buNone/>
              </a:pPr>
              <a:t>283</a:t>
            </a:fld>
            <a:endParaRPr kumimoji="0" lang="en-US" sz="1200" b="0">
              <a:latin typeface="Times New Roman" pitchFamily="18" charset="0"/>
            </a:endParaRPr>
          </a:p>
        </p:txBody>
      </p:sp>
      <p:sp>
        <p:nvSpPr>
          <p:cNvPr id="41987" name="Rectangle 2"/>
          <p:cNvSpPr>
            <a:spLocks noGrp="1" noRot="1" noChangeAspect="1" noChangeArrowheads="1" noTextEdit="1"/>
          </p:cNvSpPr>
          <p:nvPr>
            <p:ph type="sldImg"/>
          </p:nvPr>
        </p:nvSpPr>
        <p:spPr>
          <a:xfrm>
            <a:off x="654050" y="747713"/>
            <a:ext cx="5370513" cy="3717925"/>
          </a:xfrm>
          <a:ln/>
        </p:spPr>
      </p:sp>
      <p:sp>
        <p:nvSpPr>
          <p:cNvPr id="41988" name="Rectangle 3"/>
          <p:cNvSpPr>
            <a:spLocks noGrp="1" noChangeArrowheads="1"/>
          </p:cNvSpPr>
          <p:nvPr>
            <p:ph type="body" idx="1"/>
          </p:nvPr>
        </p:nvSpPr>
        <p:spPr>
          <a:noFill/>
          <a:ln/>
        </p:spPr>
        <p:txBody>
          <a:bodyPr lIns="91324" tIns="45661" rIns="91324" bIns="45661"/>
          <a:lstStyle/>
          <a:p>
            <a:pPr eaLnBrk="1" hangingPunct="1"/>
            <a:endParaRPr lang="hr-HR"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646113" y="746125"/>
            <a:ext cx="5375275" cy="3721100"/>
          </a:xfrm>
          <a:ln/>
        </p:spPr>
      </p:sp>
      <p:sp>
        <p:nvSpPr>
          <p:cNvPr id="38915" name="Rectangle 3"/>
          <p:cNvSpPr>
            <a:spLocks noGrp="1" noChangeArrowheads="1"/>
          </p:cNvSpPr>
          <p:nvPr>
            <p:ph type="body" idx="1"/>
          </p:nvPr>
        </p:nvSpPr>
        <p:spPr>
          <a:xfrm>
            <a:off x="890588" y="4714875"/>
            <a:ext cx="4887912" cy="4465638"/>
          </a:xfrm>
          <a:noFill/>
          <a:ln/>
        </p:spPr>
        <p:txBody>
          <a:bodyPr/>
          <a:lstStyle/>
          <a:p>
            <a:pPr eaLnBrk="1" hangingPunct="1"/>
            <a:r>
              <a:rPr lang="hr-HR" smtClean="0"/>
              <a:t>nećemo pričati o base pointeru, registrima i inom.... to the bare basics...</a:t>
            </a:r>
          </a:p>
          <a:p>
            <a:pPr eaLnBrk="1" hangingPunct="1"/>
            <a:r>
              <a:rPr lang="hr-HR" smtClean="0"/>
              <a:t>http://www.osdev.org/wiki/Stack</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654050" y="747713"/>
            <a:ext cx="5368925" cy="3717925"/>
          </a:xfrm>
          <a:ln/>
        </p:spPr>
      </p:sp>
      <p:sp>
        <p:nvSpPr>
          <p:cNvPr id="39939" name="Rectangle 3"/>
          <p:cNvSpPr>
            <a:spLocks noGrp="1" noChangeArrowheads="1"/>
          </p:cNvSpPr>
          <p:nvPr>
            <p:ph type="body" idx="1"/>
          </p:nvPr>
        </p:nvSpPr>
        <p:spPr>
          <a:noFill/>
          <a:ln/>
        </p:spPr>
        <p:txBody>
          <a:bodyPr/>
          <a:lstStyle/>
          <a:p>
            <a:pPr eaLnBrk="1" hangingPunct="1"/>
            <a:r>
              <a:rPr lang="hr-HR" smtClean="0"/>
              <a:t>nešto smo pričali da treba izbaciti priču o base-pointeru, nek ostane da ga se spomene skupa s registrima, sljedeći slajd definira što ćemo i zašto zanemarivati</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654050" y="747713"/>
            <a:ext cx="5368925" cy="3717925"/>
          </a:xfrm>
          <a:ln/>
        </p:spPr>
      </p:sp>
      <p:sp>
        <p:nvSpPr>
          <p:cNvPr id="40963" name="Rectangle 3"/>
          <p:cNvSpPr>
            <a:spLocks noGrp="1" noChangeArrowheads="1"/>
          </p:cNvSpPr>
          <p:nvPr>
            <p:ph type="body" idx="1"/>
          </p:nvPr>
        </p:nvSpPr>
        <p:spPr>
          <a:noFill/>
          <a:ln/>
        </p:spPr>
        <p:txBody>
          <a:bodyPr/>
          <a:lstStyle/>
          <a:p>
            <a:pPr eaLnBrk="1" hangingPunct="1"/>
            <a:r>
              <a:rPr lang="hr-HR" smtClean="0"/>
              <a:t>iz dosadašnjih slajdova nigdje se nije moglo zaključiti da main stavlja svoj stack frame na stack. dapače, kad se ulazilo u funkciju, slika je prikazivala prazan stog.</a:t>
            </a:r>
          </a:p>
          <a:p>
            <a:pPr eaLnBrk="1" hangingPunct="1"/>
            <a:r>
              <a:rPr lang="hr-HR" smtClean="0"/>
              <a:t>ovdje ispravljam tu nepravdu, ali kažem da ćemo u daljnjim prikazima zanemarivati taj stack i nastavljam koristiti ušminkane stare slike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646113" y="746125"/>
            <a:ext cx="5375275" cy="3721100"/>
          </a:xfrm>
          <a:ln/>
        </p:spPr>
      </p:sp>
      <p:sp>
        <p:nvSpPr>
          <p:cNvPr id="41987" name="Rectangle 3"/>
          <p:cNvSpPr>
            <a:spLocks noGrp="1" noChangeArrowheads="1"/>
          </p:cNvSpPr>
          <p:nvPr>
            <p:ph type="body" idx="1"/>
          </p:nvPr>
        </p:nvSpPr>
        <p:spPr>
          <a:xfrm>
            <a:off x="890588" y="4714875"/>
            <a:ext cx="4887912" cy="4465638"/>
          </a:xfrm>
          <a:noFill/>
          <a:ln/>
        </p:spPr>
        <p:txBody>
          <a:bodyPr/>
          <a:lstStyle/>
          <a:p>
            <a:pPr eaLnBrk="1" hangingPunct="1"/>
            <a:r>
              <a:rPr lang="hr-HR" smtClean="0"/>
              <a:t>a), b) i c) su adrese sljedeće instrukcije, tj. adrese na koje se trebamo vratiti nakon povratka iz funkcije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646113" y="746125"/>
            <a:ext cx="5375275" cy="3721100"/>
          </a:xfrm>
          <a:ln/>
        </p:spPr>
      </p:sp>
      <p:sp>
        <p:nvSpPr>
          <p:cNvPr id="43011" name="Rectangle 3"/>
          <p:cNvSpPr>
            <a:spLocks noGrp="1" noChangeArrowheads="1"/>
          </p:cNvSpPr>
          <p:nvPr>
            <p:ph type="body" idx="1"/>
          </p:nvPr>
        </p:nvSpPr>
        <p:spPr>
          <a:xfrm>
            <a:off x="890588" y="4714875"/>
            <a:ext cx="4887912" cy="4465638"/>
          </a:xfrm>
          <a:noFill/>
          <a:ln/>
        </p:spPr>
        <p:txBody>
          <a:bodyPr/>
          <a:lstStyle/>
          <a:p>
            <a:pPr eaLnBrk="1" hangingPunct="1"/>
            <a:endParaRPr lang="hr-HR"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646113" y="746125"/>
            <a:ext cx="5375275" cy="3721100"/>
          </a:xfrm>
          <a:ln/>
        </p:spPr>
      </p:sp>
      <p:sp>
        <p:nvSpPr>
          <p:cNvPr id="44035" name="Rectangle 3"/>
          <p:cNvSpPr>
            <a:spLocks noGrp="1" noChangeArrowheads="1"/>
          </p:cNvSpPr>
          <p:nvPr>
            <p:ph type="body" idx="1"/>
          </p:nvPr>
        </p:nvSpPr>
        <p:spPr>
          <a:xfrm>
            <a:off x="890588" y="4714875"/>
            <a:ext cx="4887912" cy="4465638"/>
          </a:xfrm>
          <a:noFill/>
          <a:ln/>
        </p:spPr>
        <p:txBody>
          <a:bodyPr/>
          <a:lstStyle/>
          <a:p>
            <a:pPr eaLnBrk="1" hangingPunct="1"/>
            <a:endParaRPr lang="hr-HR"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646113" y="746125"/>
            <a:ext cx="5375275" cy="3721100"/>
          </a:xfrm>
          <a:ln/>
        </p:spPr>
      </p:sp>
      <p:sp>
        <p:nvSpPr>
          <p:cNvPr id="45059" name="Rectangle 3"/>
          <p:cNvSpPr>
            <a:spLocks noGrp="1" noChangeArrowheads="1"/>
          </p:cNvSpPr>
          <p:nvPr>
            <p:ph type="body" idx="1"/>
          </p:nvPr>
        </p:nvSpPr>
        <p:spPr>
          <a:xfrm>
            <a:off x="890588" y="4714875"/>
            <a:ext cx="4887912" cy="4465638"/>
          </a:xfrm>
          <a:noFill/>
          <a:ln/>
        </p:spPr>
        <p:txBody>
          <a:bodyPr/>
          <a:lstStyle/>
          <a:p>
            <a:pPr eaLnBrk="1" hangingPunct="1"/>
            <a:endParaRPr lang="hr-HR"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646113" y="746125"/>
            <a:ext cx="5375275" cy="3721100"/>
          </a:xfrm>
          <a:ln/>
        </p:spPr>
      </p:sp>
      <p:sp>
        <p:nvSpPr>
          <p:cNvPr id="46083" name="Rectangle 3"/>
          <p:cNvSpPr>
            <a:spLocks noGrp="1" noChangeArrowheads="1"/>
          </p:cNvSpPr>
          <p:nvPr>
            <p:ph type="body" idx="1"/>
          </p:nvPr>
        </p:nvSpPr>
        <p:spPr>
          <a:xfrm>
            <a:off x="890588" y="4714875"/>
            <a:ext cx="4887912" cy="4465638"/>
          </a:xfrm>
          <a:noFill/>
          <a:ln/>
        </p:spPr>
        <p:txBody>
          <a:bodyPr/>
          <a:lstStyle/>
          <a:p>
            <a:pPr eaLnBrk="1" hangingPunct="1"/>
            <a:r>
              <a:rPr lang="hr-HR" smtClean="0"/>
              <a:t>sve je animirano, provjerite prije pokazivanja...</a:t>
            </a:r>
          </a:p>
          <a:p>
            <a:pPr eaLnBrk="1" hangingPunct="1"/>
            <a:r>
              <a:rPr lang="hr-HR" smtClean="0"/>
              <a:t>e sad, int x je ostavljeno da bude globalna varijabla – zašto?</a:t>
            </a:r>
          </a:p>
          <a:p>
            <a:pPr eaLnBrk="1" hangingPunct="1"/>
            <a:r>
              <a:rPr lang="hr-HR" smtClean="0"/>
              <a:t>mislim, zašto je ostavljen... </a:t>
            </a:r>
          </a:p>
          <a:p>
            <a:pPr eaLnBrk="1" hangingPunct="1"/>
            <a:r>
              <a:rPr lang="hr-HR" smtClean="0"/>
              <a:t>zato kaj zapravo ako stavimo int x lokalno u main, x se onda strpa na stack. main je isto funkcija ko i svaka druga i njene lokalne varijable idu u stack frame za main, tak da onda ne bi bila korektna animacija. ovo je i prilika da ih se malo zdrma s lokalnim i globalnim varijablama... 0.2 boda nikad nisu naodmet </a:t>
            </a:r>
            <a:r>
              <a:rPr lang="hr-HR" smtClean="0">
                <a:sym typeface="Wingdings" pitchFamily="2" charset="2"/>
              </a:rPr>
              <a:t></a:t>
            </a:r>
            <a:endParaRPr lang="hr-HR"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646113" y="746125"/>
            <a:ext cx="5375275" cy="3721100"/>
          </a:xfrm>
          <a:ln/>
        </p:spPr>
      </p:sp>
      <p:sp>
        <p:nvSpPr>
          <p:cNvPr id="47107" name="Rectangle 3"/>
          <p:cNvSpPr>
            <a:spLocks noGrp="1" noChangeArrowheads="1"/>
          </p:cNvSpPr>
          <p:nvPr>
            <p:ph type="body" idx="1"/>
          </p:nvPr>
        </p:nvSpPr>
        <p:spPr>
          <a:xfrm>
            <a:off x="890588" y="4714875"/>
            <a:ext cx="4887912" cy="4465638"/>
          </a:xfrm>
          <a:noFill/>
          <a:ln/>
        </p:spPr>
        <p:txBody>
          <a:bodyPr/>
          <a:lstStyle/>
          <a:p>
            <a:pPr eaLnBrk="1" hangingPunct="1"/>
            <a:r>
              <a:rPr lang="hr-HR" smtClean="0"/>
              <a:t>jasno je da su adrese 0x100 i 0x102 sumanute, ali naglasiti da se radi o ilustraciji</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654050" y="747713"/>
            <a:ext cx="5368925" cy="3717925"/>
          </a:xfrm>
          <a:ln/>
        </p:spPr>
      </p:sp>
      <p:sp>
        <p:nvSpPr>
          <p:cNvPr id="48131"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654050" y="747713"/>
            <a:ext cx="5368925" cy="3717925"/>
          </a:xfrm>
          <a:ln/>
        </p:spPr>
      </p:sp>
      <p:sp>
        <p:nvSpPr>
          <p:cNvPr id="49155"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655638" y="747713"/>
            <a:ext cx="5368925" cy="3717925"/>
          </a:xfrm>
          <a:ln/>
        </p:spPr>
      </p:sp>
      <p:sp>
        <p:nvSpPr>
          <p:cNvPr id="45059"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655638" y="747713"/>
            <a:ext cx="5368925" cy="3717925"/>
          </a:xfrm>
          <a:ln/>
        </p:spPr>
      </p:sp>
      <p:sp>
        <p:nvSpPr>
          <p:cNvPr id="46083" name="Rectangle 3"/>
          <p:cNvSpPr>
            <a:spLocks noGrp="1" noChangeArrowheads="1"/>
          </p:cNvSpPr>
          <p:nvPr>
            <p:ph type="body" idx="1"/>
          </p:nvPr>
        </p:nvSpPr>
        <p:spPr>
          <a:noFill/>
          <a:ln/>
        </p:spPr>
        <p:txBody>
          <a:bodyPr/>
          <a:lstStyle/>
          <a:p>
            <a:pPr eaLnBrk="1" hangingPunct="1"/>
            <a:r>
              <a:rPr lang="hr-HR" smtClean="0"/>
              <a:t>abu stavljaju ispred imena najstarijeg sina – dakle Jafar je bio najstariji sin našeg Muhameda, sina Muse. </a:t>
            </a:r>
            <a:r>
              <a:rPr lang="hr-HR" smtClean="0">
                <a:sym typeface="Wingdings" pitchFamily="2" charset="2"/>
              </a:rPr>
              <a:t></a:t>
            </a:r>
          </a:p>
          <a:p>
            <a:pPr eaLnBrk="1" hangingPunct="1"/>
            <a:r>
              <a:rPr lang="hr-HR" smtClean="0">
                <a:sym typeface="Wingdings" pitchFamily="2" charset="2"/>
              </a:rPr>
              <a:t>Što se tiče transkripcije:</a:t>
            </a:r>
          </a:p>
          <a:p>
            <a:pPr eaLnBrk="1" hangingPunct="1"/>
            <a:endParaRPr lang="hr-HR" smtClean="0">
              <a:sym typeface="Wingdings" pitchFamily="2" charset="2"/>
            </a:endParaRPr>
          </a:p>
          <a:p>
            <a:pPr eaLnBrk="1" hangingPunct="1"/>
            <a:r>
              <a:rPr lang="hr-HR" smtClean="0">
                <a:sym typeface="Wingdings" pitchFamily="2" charset="2"/>
              </a:rPr>
              <a:t>Postoji više propisanih standarda za transliteraciju arapskih imena, kao </a:t>
            </a:r>
            <a:r>
              <a:rPr lang="hr-HR" smtClean="0">
                <a:sym typeface="Wingdings" pitchFamily="2" charset="2"/>
                <a:hlinkClick r:id="rId3" tooltip="DIN 31635"/>
              </a:rPr>
              <a:t>DIN 31635</a:t>
            </a:r>
            <a:r>
              <a:rPr lang="hr-HR" smtClean="0">
                <a:sym typeface="Wingdings" pitchFamily="2" charset="2"/>
              </a:rPr>
              <a:t> ili </a:t>
            </a:r>
            <a:r>
              <a:rPr lang="hr-HR" smtClean="0">
                <a:sym typeface="Wingdings" pitchFamily="2" charset="2"/>
                <a:hlinkClick r:id="rId4" tooltip="ISO 233"/>
              </a:rPr>
              <a:t>ISO 233</a:t>
            </a:r>
            <a:r>
              <a:rPr lang="hr-HR" smtClean="0">
                <a:sym typeface="Wingdings" pitchFamily="2" charset="2"/>
              </a:rPr>
              <a:t>. Ipak u većini slučajeva, npr. u novinama ili knjigama, može se naći transkribirana inačica naziva, npr. </a:t>
            </a:r>
            <a:r>
              <a:rPr lang="hr-HR" smtClean="0">
                <a:sym typeface="Wingdings" pitchFamily="2" charset="2"/>
                <a:hlinkClick r:id="rId5" tooltip="Sura"/>
              </a:rPr>
              <a:t>sura</a:t>
            </a:r>
            <a:r>
              <a:rPr lang="hr-HR" smtClean="0">
                <a:sym typeface="Wingdings" pitchFamily="2" charset="2"/>
              </a:rPr>
              <a:t> </a:t>
            </a:r>
            <a:r>
              <a:rPr lang="hr-HR" smtClean="0">
                <a:sym typeface="Wingdings" pitchFamily="2" charset="2"/>
                <a:hlinkClick r:id="rId6" tooltip="Aš-Šams"/>
              </a:rPr>
              <a:t>aš-Šams</a:t>
            </a:r>
            <a:r>
              <a:rPr lang="hr-HR" smtClean="0">
                <a:sym typeface="Wingdings" pitchFamily="2" charset="2"/>
              </a:rPr>
              <a:t> / ash-shams (engleski) / asch-Schams (njemački) / asj-Sjams (nizozemski) / ach-chams (francuski).</a:t>
            </a:r>
          </a:p>
          <a:p>
            <a:pPr eaLnBrk="1" hangingPunct="1"/>
            <a:r>
              <a:rPr lang="hr-HR" smtClean="0">
                <a:sym typeface="Wingdings" pitchFamily="2" charset="2"/>
              </a:rPr>
              <a:t>Budući da je velik broj današnjih arapskih zemalja bio kolonijalni posjed nekih </a:t>
            </a:r>
            <a:r>
              <a:rPr lang="hr-HR" smtClean="0">
                <a:sym typeface="Wingdings" pitchFamily="2" charset="2"/>
                <a:hlinkClick r:id="rId7" tooltip="Europa"/>
              </a:rPr>
              <a:t>europskih</a:t>
            </a:r>
            <a:r>
              <a:rPr lang="hr-HR" smtClean="0">
                <a:sym typeface="Wingdings" pitchFamily="2" charset="2"/>
              </a:rPr>
              <a:t> zemalja, mnoge u transliteraciji arapskih imena koriste jezična pravila svojih bivših kolonizatora. Primjerice: </a:t>
            </a:r>
            <a:r>
              <a:rPr lang="hr-HR" smtClean="0">
                <a:sym typeface="Wingdings" pitchFamily="2" charset="2"/>
                <a:hlinkClick r:id="rId8" tooltip="Hicham El Guerrouj"/>
              </a:rPr>
              <a:t>Hicham El Guerrouj</a:t>
            </a:r>
            <a:r>
              <a:rPr lang="hr-HR" smtClean="0">
                <a:sym typeface="Wingdings" pitchFamily="2" charset="2"/>
              </a:rPr>
              <a:t> (</a:t>
            </a:r>
            <a:r>
              <a:rPr lang="hr-HR" smtClean="0">
                <a:sym typeface="Wingdings" pitchFamily="2" charset="2"/>
                <a:hlinkClick r:id="rId9" tooltip="Francuska"/>
              </a:rPr>
              <a:t>francuska</a:t>
            </a:r>
            <a:r>
              <a:rPr lang="hr-HR" smtClean="0">
                <a:sym typeface="Wingdings" pitchFamily="2" charset="2"/>
              </a:rPr>
              <a:t> transliteracija) ili </a:t>
            </a:r>
            <a:r>
              <a:rPr lang="hr-HR" smtClean="0">
                <a:sym typeface="Wingdings" pitchFamily="2" charset="2"/>
                <a:hlinkClick r:id="rId10" tooltip="Omar Sharif"/>
              </a:rPr>
              <a:t>Omar Sharif</a:t>
            </a:r>
            <a:r>
              <a:rPr lang="hr-HR" smtClean="0">
                <a:sym typeface="Wingdings" pitchFamily="2" charset="2"/>
              </a:rPr>
              <a:t> (</a:t>
            </a:r>
            <a:r>
              <a:rPr lang="hr-HR" smtClean="0">
                <a:sym typeface="Wingdings" pitchFamily="2" charset="2"/>
                <a:hlinkClick r:id="rId11" tooltip="Engleska"/>
              </a:rPr>
              <a:t>engleska</a:t>
            </a:r>
            <a:r>
              <a:rPr lang="hr-HR" smtClean="0">
                <a:sym typeface="Wingdings" pitchFamily="2" charset="2"/>
              </a:rPr>
              <a:t> transliteracija).</a:t>
            </a:r>
          </a:p>
          <a:p>
            <a:pPr eaLnBrk="1" hangingPunct="1"/>
            <a:r>
              <a:rPr lang="hr-HR" smtClean="0">
                <a:sym typeface="Wingdings" pitchFamily="2" charset="2"/>
              </a:rPr>
              <a:t>U hrvatskoj je jezičnoj praksi fonetiziranje arapskih imena.</a:t>
            </a:r>
          </a:p>
          <a:p>
            <a:pPr eaLnBrk="1" hangingPunct="1"/>
            <a:endParaRPr lang="hr-HR" smtClean="0">
              <a:sym typeface="Wingdings" pitchFamily="2" charset="2"/>
            </a:endParaRPr>
          </a:p>
          <a:p>
            <a:pPr eaLnBrk="1" hangingPunct="1"/>
            <a:r>
              <a:rPr lang="hr-HR" smtClean="0">
                <a:sym typeface="Wingdings" pitchFamily="2" charset="2"/>
              </a:rPr>
              <a:t>Dakle, abu Žafar Muhamed ibn Musa al Kovarizmi? Rođen u Kovarizmu, današnjoj Kivi u Uzbeikstanu?</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655638" y="747713"/>
            <a:ext cx="5368925" cy="3717925"/>
          </a:xfrm>
          <a:ln/>
        </p:spPr>
      </p:sp>
      <p:sp>
        <p:nvSpPr>
          <p:cNvPr id="47107" name="Rectangle 3"/>
          <p:cNvSpPr>
            <a:spLocks noGrp="1" noChangeArrowheads="1"/>
          </p:cNvSpPr>
          <p:nvPr>
            <p:ph type="body" idx="1"/>
          </p:nvPr>
        </p:nvSpPr>
        <p:spPr>
          <a:noFill/>
          <a:ln/>
        </p:spPr>
        <p:txBody>
          <a:bodyPr/>
          <a:lstStyle/>
          <a:p>
            <a:pPr eaLnBrk="1" hangingPunct="1"/>
            <a:r>
              <a:rPr lang="hr-HR" smtClean="0"/>
              <a:t>moj arapski prijatelj kaže da se jabr čita žabr... tko će znati...</a:t>
            </a:r>
          </a:p>
          <a:p>
            <a:pPr eaLnBrk="1" hangingPunct="1"/>
            <a:r>
              <a:rPr lang="hr-HR" smtClean="0"/>
              <a:t>eto, što sve Arapi dadoše svijetu, uz koncept sveučilišta, teleskop, sat, kompas, barut, papir, sapun, tkaninu, vjetrenjače, vodovod i kanalizaciju, ceste, navodnjavanje, vino, cijepljenje i zdravstvenu zaštitu, decimalni sustav, brojke, papir, rižu, šećer, pamuk, cameru obscuru, optiku, jakne, gitaru, kavu, parfem, alkohol, higijenu, modernu kemiju... i šah... </a:t>
            </a:r>
            <a:r>
              <a:rPr lang="hr-HR" smtClean="0">
                <a:sym typeface="Wingdings" pitchFamily="2" charset="2"/>
              </a:rPr>
              <a:t></a:t>
            </a:r>
            <a:endParaRPr lang="hr-HR"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655638" y="747713"/>
            <a:ext cx="5368925" cy="3717925"/>
          </a:xfrm>
          <a:ln/>
        </p:spPr>
      </p:sp>
      <p:sp>
        <p:nvSpPr>
          <p:cNvPr id="48131"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655638" y="747713"/>
            <a:ext cx="5368925" cy="3717925"/>
          </a:xfrm>
          <a:ln/>
        </p:spPr>
      </p:sp>
      <p:sp>
        <p:nvSpPr>
          <p:cNvPr id="49155"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55638" y="747713"/>
            <a:ext cx="5368925" cy="3717925"/>
          </a:xfrm>
          <a:ln/>
        </p:spPr>
      </p:sp>
      <p:sp>
        <p:nvSpPr>
          <p:cNvPr id="50179"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655638" y="747713"/>
            <a:ext cx="5368925" cy="3717925"/>
          </a:xfrm>
          <a:ln/>
        </p:spPr>
      </p:sp>
      <p:sp>
        <p:nvSpPr>
          <p:cNvPr id="51203"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655638" y="747713"/>
            <a:ext cx="5368925" cy="3717925"/>
          </a:xfrm>
          <a:ln/>
        </p:spPr>
      </p:sp>
      <p:sp>
        <p:nvSpPr>
          <p:cNvPr id="52227"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654050" y="747713"/>
            <a:ext cx="5370513" cy="3717925"/>
          </a:xfrm>
          <a:ln/>
        </p:spPr>
      </p:sp>
      <p:sp>
        <p:nvSpPr>
          <p:cNvPr id="53251"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655638" y="747713"/>
            <a:ext cx="5368925" cy="3717925"/>
          </a:xfrm>
          <a:ln/>
        </p:spPr>
      </p:sp>
      <p:sp>
        <p:nvSpPr>
          <p:cNvPr id="54275"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655638" y="747713"/>
            <a:ext cx="5368925" cy="3717925"/>
          </a:xfrm>
          <a:ln/>
        </p:spPr>
      </p:sp>
      <p:sp>
        <p:nvSpPr>
          <p:cNvPr id="55299"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655638" y="747713"/>
            <a:ext cx="5368925" cy="3717925"/>
          </a:xfrm>
          <a:ln/>
        </p:spPr>
      </p:sp>
      <p:sp>
        <p:nvSpPr>
          <p:cNvPr id="56323"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655638" y="747713"/>
            <a:ext cx="5368925" cy="3717925"/>
          </a:xfrm>
          <a:ln/>
        </p:spPr>
      </p:sp>
      <p:sp>
        <p:nvSpPr>
          <p:cNvPr id="57347"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655638" y="747713"/>
            <a:ext cx="5368925" cy="3717925"/>
          </a:xfrm>
          <a:ln/>
        </p:spPr>
      </p:sp>
      <p:sp>
        <p:nvSpPr>
          <p:cNvPr id="58371"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655638" y="747713"/>
            <a:ext cx="5368925" cy="3717925"/>
          </a:xfrm>
          <a:ln/>
        </p:spPr>
      </p:sp>
      <p:sp>
        <p:nvSpPr>
          <p:cNvPr id="59395" name="Rectangle 3"/>
          <p:cNvSpPr>
            <a:spLocks noGrp="1" noChangeArrowheads="1"/>
          </p:cNvSpPr>
          <p:nvPr>
            <p:ph type="body" idx="1"/>
          </p:nvPr>
        </p:nvSpPr>
        <p:spPr>
          <a:noFill/>
          <a:ln/>
        </p:spPr>
        <p:txBody>
          <a:bodyPr/>
          <a:lstStyle/>
          <a:p>
            <a:pPr eaLnBrk="1" hangingPunct="1"/>
            <a:r>
              <a:rPr lang="hr-HR" smtClean="0"/>
              <a:t>1 stolica - O(1)</a:t>
            </a:r>
          </a:p>
          <a:p>
            <a:pPr eaLnBrk="1" hangingPunct="1"/>
            <a:r>
              <a:rPr lang="hr-HR" smtClean="0"/>
              <a:t>n stolica - O(n)</a:t>
            </a:r>
          </a:p>
          <a:p>
            <a:pPr eaLnBrk="1" hangingPunct="1"/>
            <a:r>
              <a:rPr lang="hr-HR" smtClean="0"/>
              <a:t>n stolica iz A u B: pitanje oće reć ovo: nosimo stolicu iz A u B i ostavimo je na vratima (to je rad 1) ; odemo u A po novu , donesemo je do B (1) . sad moramo ovu s vrata stavit u b (+1 u drugom koraku). U trećem, odemo u A i donesemo je u B (1), pri donošenju moramo pomaknut one dvije koje su već u B (+2); u četvrtom, donesemo iz A u B, to je 1, kad ju donesemo u B, moramo pomaknuti 3 stolice (+3). Odatle:</a:t>
            </a:r>
          </a:p>
          <a:p>
            <a:pPr eaLnBrk="1" hangingPunct="1"/>
            <a:endParaRPr lang="hr-HR" smtClean="0"/>
          </a:p>
          <a:p>
            <a:pPr eaLnBrk="1" hangingPunct="1"/>
            <a:r>
              <a:rPr lang="hr-HR" smtClean="0"/>
              <a:t>1 + (1+1) + (1+2) + (1+3) + ... (1 + n-1) = 1 +2 + 3 + 4 + ... + n = n(n+1)/2 = n</a:t>
            </a:r>
            <a:r>
              <a:rPr lang="hr-HR" baseline="30000" smtClean="0"/>
              <a:t>2</a:t>
            </a:r>
            <a:r>
              <a:rPr lang="hr-HR" smtClean="0"/>
              <a:t>/2 + n/2 = O(n</a:t>
            </a:r>
            <a:r>
              <a:rPr lang="hr-HR" baseline="30000" smtClean="0"/>
              <a:t>2</a:t>
            </a:r>
            <a:r>
              <a:rPr lang="hr-HR" smtClean="0"/>
              <a:t>)</a:t>
            </a:r>
          </a:p>
          <a:p>
            <a:pPr eaLnBrk="1" hangingPunct="1"/>
            <a:endParaRPr lang="hr-HR" smtClean="0"/>
          </a:p>
          <a:p>
            <a:pPr eaLnBrk="1" hangingPunct="1"/>
            <a:r>
              <a:rPr lang="hr-HR" smtClean="0"/>
              <a:t>I think I got it! :-)</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655638" y="747713"/>
            <a:ext cx="5368925" cy="3717925"/>
          </a:xfrm>
          <a:ln/>
        </p:spPr>
      </p:sp>
      <p:sp>
        <p:nvSpPr>
          <p:cNvPr id="60419"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655638" y="747713"/>
            <a:ext cx="5368925" cy="3717925"/>
          </a:xfrm>
          <a:ln/>
        </p:spPr>
      </p:sp>
      <p:sp>
        <p:nvSpPr>
          <p:cNvPr id="61443"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655638" y="747713"/>
            <a:ext cx="5368925" cy="3717925"/>
          </a:xfrm>
          <a:ln/>
        </p:spPr>
      </p:sp>
      <p:sp>
        <p:nvSpPr>
          <p:cNvPr id="62467" name="Rectangle 3"/>
          <p:cNvSpPr>
            <a:spLocks noGrp="1" noChangeArrowheads="1"/>
          </p:cNvSpPr>
          <p:nvPr>
            <p:ph type="body" idx="1"/>
          </p:nvPr>
        </p:nvSpPr>
        <p:spPr>
          <a:noFill/>
          <a:ln/>
        </p:spPr>
        <p:txBody>
          <a:bodyPr/>
          <a:lstStyle/>
          <a:p>
            <a:pPr eaLnBrk="1" hangingPunct="1"/>
            <a:r>
              <a:rPr lang="hr-HR" smtClean="0"/>
              <a:t>Početak ažuriran prema mailu prof. Mangera (pa dorađen by DK).</a:t>
            </a:r>
          </a:p>
          <a:p>
            <a:pPr eaLnBrk="1" hangingPunct="1"/>
            <a:endParaRPr lang="hr-HR" smtClean="0"/>
          </a:p>
          <a:p>
            <a:pPr eaLnBrk="1" hangingPunct="1"/>
            <a:r>
              <a:rPr lang="hr-HR" smtClean="0"/>
              <a:t>Vrijedi: O(1) &lt; O(log n) &lt; O(n) &lt; .... u smislu da uvijek postoje funkcije veceg reda velicine koje za dovoljno veliki n premašuju sve funkcije manjeg reda veličine. </a:t>
            </a:r>
          </a:p>
          <a:p>
            <a:pPr eaLnBrk="1" hangingPunct="1"/>
            <a:endParaRPr lang="hr-HR" smtClean="0"/>
          </a:p>
          <a:p>
            <a:pPr eaLnBrk="1" hangingPunct="1"/>
            <a:r>
              <a:rPr lang="hr-HR" smtClean="0"/>
              <a:t>DK ubacio faktorijele.</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655638" y="747713"/>
            <a:ext cx="5368925" cy="3717925"/>
          </a:xfrm>
          <a:ln/>
        </p:spPr>
      </p:sp>
      <p:sp>
        <p:nvSpPr>
          <p:cNvPr id="63491" name="Rectangle 3"/>
          <p:cNvSpPr>
            <a:spLocks noGrp="1" noChangeArrowheads="1"/>
          </p:cNvSpPr>
          <p:nvPr>
            <p:ph type="body" idx="1"/>
          </p:nvPr>
        </p:nvSpPr>
        <p:spPr>
          <a:noFill/>
          <a:ln/>
        </p:spPr>
        <p:txBody>
          <a:bodyPr/>
          <a:lstStyle/>
          <a:p>
            <a:pPr eaLnBrk="1" hangingPunct="1"/>
            <a:r>
              <a:rPr lang="hr-HR" smtClean="0"/>
              <a:t>pojasnio DK</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655638" y="747713"/>
            <a:ext cx="5368925" cy="3717925"/>
          </a:xfrm>
          <a:ln/>
        </p:spPr>
      </p:sp>
      <p:sp>
        <p:nvSpPr>
          <p:cNvPr id="64515" name="Rectangle 3"/>
          <p:cNvSpPr>
            <a:spLocks noGrp="1" noChangeArrowheads="1"/>
          </p:cNvSpPr>
          <p:nvPr>
            <p:ph type="body" idx="1"/>
          </p:nvPr>
        </p:nvSpPr>
        <p:spPr>
          <a:noFill/>
          <a:ln/>
        </p:spPr>
        <p:txBody>
          <a:bodyPr/>
          <a:lstStyle/>
          <a:p>
            <a:pPr eaLnBrk="1" hangingPunct="1"/>
            <a:r>
              <a:rPr lang="hr-HR" smtClean="0"/>
              <a:t>E, kako to sa sortiranjem: treba n pronaći prvi po abecedi nad skupom od prosječno n/2 elemenata (ako sam dobro prenio sadržaj razgovora s DK)</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655638" y="747713"/>
            <a:ext cx="5368925" cy="3717925"/>
          </a:xfrm>
          <a:ln/>
        </p:spPr>
      </p:sp>
      <p:sp>
        <p:nvSpPr>
          <p:cNvPr id="65539" name="Rectangle 3"/>
          <p:cNvSpPr>
            <a:spLocks noGrp="1" noChangeArrowheads="1"/>
          </p:cNvSpPr>
          <p:nvPr>
            <p:ph type="body" idx="1"/>
          </p:nvPr>
        </p:nvSpPr>
        <p:spPr>
          <a:noFill/>
          <a:ln/>
        </p:spPr>
        <p:txBody>
          <a:bodyPr/>
          <a:lstStyle/>
          <a:p>
            <a:pPr eaLnBrk="1" hangingPunct="1"/>
            <a:r>
              <a:rPr lang="hr-HR" smtClean="0"/>
              <a:t>tu je ranije (mislim) krivo pisalo f ~ o(g(x)) - il je ~ ili je o, je li tako?</a:t>
            </a:r>
          </a:p>
          <a:p>
            <a:pPr eaLnBrk="1" hangingPunct="1"/>
            <a:r>
              <a:rPr lang="hr-HR" smtClean="0"/>
              <a:t>asimptota = nestižnica</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655638" y="747713"/>
            <a:ext cx="5368925" cy="3717925"/>
          </a:xfrm>
          <a:ln/>
        </p:spPr>
      </p:sp>
      <p:sp>
        <p:nvSpPr>
          <p:cNvPr id="66563"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655638" y="747713"/>
            <a:ext cx="5368925" cy="3717925"/>
          </a:xfrm>
          <a:ln/>
        </p:spPr>
      </p:sp>
      <p:sp>
        <p:nvSpPr>
          <p:cNvPr id="67587" name="Rectangle 3"/>
          <p:cNvSpPr>
            <a:spLocks noGrp="1" noChangeArrowheads="1"/>
          </p:cNvSpPr>
          <p:nvPr>
            <p:ph type="body" idx="1"/>
          </p:nvPr>
        </p:nvSpPr>
        <p:spPr>
          <a:noFill/>
          <a:ln/>
        </p:spPr>
        <p:txBody>
          <a:bodyPr/>
          <a:lstStyle/>
          <a:p>
            <a:pPr eaLnBrk="1" hangingPunct="1"/>
            <a:r>
              <a:rPr lang="hr-HR" smtClean="0"/>
              <a:t>logaritamska skala, redom funkcije sa slajda 19, osim faktorijela </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655638" y="747713"/>
            <a:ext cx="5368925" cy="3717925"/>
          </a:xfrm>
          <a:ln/>
        </p:spPr>
      </p:sp>
      <p:sp>
        <p:nvSpPr>
          <p:cNvPr id="68611"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655638" y="747713"/>
            <a:ext cx="5368925" cy="3717925"/>
          </a:xfrm>
          <a:ln/>
        </p:spPr>
      </p:sp>
      <p:sp>
        <p:nvSpPr>
          <p:cNvPr id="69635"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655638" y="747713"/>
            <a:ext cx="5368925" cy="3717925"/>
          </a:xfrm>
          <a:ln/>
        </p:spPr>
      </p:sp>
      <p:sp>
        <p:nvSpPr>
          <p:cNvPr id="70659"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655638" y="747713"/>
            <a:ext cx="5368925" cy="3717925"/>
          </a:xfrm>
          <a:ln/>
        </p:spPr>
      </p:sp>
      <p:sp>
        <p:nvSpPr>
          <p:cNvPr id="71683" name="Rectangle 3"/>
          <p:cNvSpPr>
            <a:spLocks noGrp="1" noChangeArrowheads="1"/>
          </p:cNvSpPr>
          <p:nvPr>
            <p:ph type="body" idx="1"/>
          </p:nvPr>
        </p:nvSpPr>
        <p:spPr>
          <a:noFill/>
          <a:ln/>
        </p:spPr>
        <p:txBody>
          <a:bodyPr/>
          <a:lstStyle/>
          <a:p>
            <a:pPr eaLnBrk="1" hangingPunct="1"/>
            <a:r>
              <a:rPr lang="hr-HR" smtClean="0"/>
              <a:t>Prerađeno prema mailu prof. Mangera.</a:t>
            </a:r>
          </a:p>
          <a:p>
            <a:pPr eaLnBrk="1" hangingPunct="1"/>
            <a:endParaRPr lang="hr-HR" smtClean="0"/>
          </a:p>
          <a:p>
            <a:pPr eaLnBrk="1" hangingPunct="1"/>
            <a:r>
              <a:rPr lang="hr-HR" smtClean="0"/>
              <a:t>Tko zna? Krešo zna.</a:t>
            </a:r>
          </a:p>
          <a:p>
            <a:pPr eaLnBrk="1" hangingPunct="1"/>
            <a:endParaRPr lang="hr-HR" smtClean="0"/>
          </a:p>
          <a:p>
            <a:pPr eaLnBrk="1" hangingPunct="1"/>
            <a:r>
              <a:rPr lang="hr-HR" smtClean="0"/>
              <a:t>a) O(n) </a:t>
            </a:r>
          </a:p>
          <a:p>
            <a:pPr eaLnBrk="1" hangingPunct="1"/>
            <a:r>
              <a:rPr lang="hr-HR" smtClean="0"/>
              <a:t>b) n/2 + 2 ~ n/2  (kaže zadatak asimptotsko - znači da je bitan koeficijent?)</a:t>
            </a:r>
          </a:p>
          <a:p>
            <a:pPr eaLnBrk="1" hangingPunct="1"/>
            <a:r>
              <a:rPr lang="hr-HR" smtClean="0"/>
              <a:t>c) ~ 1 </a:t>
            </a:r>
          </a:p>
          <a:p>
            <a:pPr eaLnBrk="1" hangingPunct="1"/>
            <a:r>
              <a:rPr lang="hr-HR" smtClean="0"/>
              <a:t>d) n + 2 ~ n, ovo 2 zbog 2 naredbe unutar if</a:t>
            </a:r>
          </a:p>
          <a:p>
            <a:pPr eaLnBrk="1" hangingPunct="1"/>
            <a:r>
              <a:rPr lang="hr-HR" smtClean="0"/>
              <a:t>e) b je jednak zadnjem elementu (n+2); kad b nema, onda je n</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655638" y="747713"/>
            <a:ext cx="5368925" cy="3717925"/>
          </a:xfrm>
          <a:ln/>
        </p:spPr>
      </p:sp>
      <p:sp>
        <p:nvSpPr>
          <p:cNvPr id="72707" name="Rectangle 3"/>
          <p:cNvSpPr>
            <a:spLocks noGrp="1" noChangeArrowheads="1"/>
          </p:cNvSpPr>
          <p:nvPr>
            <p:ph type="body" idx="1"/>
          </p:nvPr>
        </p:nvSpPr>
        <p:spPr>
          <a:noFill/>
          <a:ln/>
        </p:spPr>
        <p:txBody>
          <a:bodyPr/>
          <a:lstStyle/>
          <a:p>
            <a:pPr eaLnBrk="1" hangingPunct="1">
              <a:lnSpc>
                <a:spcPct val="90000"/>
              </a:lnSpc>
            </a:pPr>
            <a:r>
              <a:rPr lang="hr-HR" smtClean="0"/>
              <a:t>Rješenje: </a:t>
            </a:r>
            <a:r>
              <a:rPr lang="hr-HR" smtClean="0">
                <a:solidFill>
                  <a:srgbClr val="FF0000"/>
                </a:solidFill>
              </a:rPr>
              <a:t>O(log n)</a:t>
            </a:r>
            <a:endParaRPr lang="hr-HR"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655638" y="747713"/>
            <a:ext cx="5368925" cy="3717925"/>
          </a:xfrm>
          <a:ln/>
        </p:spPr>
      </p:sp>
      <p:sp>
        <p:nvSpPr>
          <p:cNvPr id="73731" name="Rectangle 3"/>
          <p:cNvSpPr>
            <a:spLocks noGrp="1" noChangeArrowheads="1"/>
          </p:cNvSpPr>
          <p:nvPr>
            <p:ph type="body" idx="1"/>
          </p:nvPr>
        </p:nvSpPr>
        <p:spPr>
          <a:noFill/>
          <a:ln/>
        </p:spPr>
        <p:txBody>
          <a:bodyPr/>
          <a:lstStyle/>
          <a:p>
            <a:pPr eaLnBrk="1" hangingPunct="1"/>
            <a:r>
              <a:rPr lang="hr-HR" smtClean="0"/>
              <a:t>Ovo je skroz prerađeno, one moje matematičke fore su brutalno izbačene, Bogu hvala! :)</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655638" y="747713"/>
            <a:ext cx="5368925" cy="3717925"/>
          </a:xfrm>
          <a:ln/>
        </p:spPr>
      </p:sp>
      <p:sp>
        <p:nvSpPr>
          <p:cNvPr id="74755" name="Rectangle 3"/>
          <p:cNvSpPr>
            <a:spLocks noGrp="1" noChangeArrowheads="1"/>
          </p:cNvSpPr>
          <p:nvPr>
            <p:ph type="body" idx="1"/>
          </p:nvPr>
        </p:nvSpPr>
        <p:spPr>
          <a:noFill/>
          <a:ln/>
        </p:spPr>
        <p:txBody>
          <a:bodyPr/>
          <a:lstStyle/>
          <a:p>
            <a:pPr eaLnBrk="1" hangingPunct="1"/>
            <a:r>
              <a:rPr lang="hr-HR" smtClean="0"/>
              <a:t>Dodao DK, prema SR.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649288" y="744538"/>
            <a:ext cx="5376862" cy="3722687"/>
          </a:xfrm>
          <a:ln/>
        </p:spPr>
      </p:sp>
      <p:sp>
        <p:nvSpPr>
          <p:cNvPr id="36867" name="Rectangle 3"/>
          <p:cNvSpPr>
            <a:spLocks noGrp="1" noChangeArrowheads="1"/>
          </p:cNvSpPr>
          <p:nvPr>
            <p:ph type="body" idx="1"/>
          </p:nvPr>
        </p:nvSpPr>
        <p:spPr>
          <a:xfrm>
            <a:off x="889000" y="4714875"/>
            <a:ext cx="4891088" cy="4467225"/>
          </a:xfrm>
          <a:noFill/>
          <a:ln/>
        </p:spPr>
        <p:txBody>
          <a:bodyPr/>
          <a:lstStyle/>
          <a:p>
            <a:pPr eaLnBrk="1" hangingPunct="1"/>
            <a:endParaRPr lang="hr-HR"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655638" y="747713"/>
            <a:ext cx="5368925" cy="3717925"/>
          </a:xfrm>
          <a:ln/>
        </p:spPr>
      </p:sp>
      <p:sp>
        <p:nvSpPr>
          <p:cNvPr id="75779" name="Rectangle 3"/>
          <p:cNvSpPr>
            <a:spLocks noGrp="1" noChangeArrowheads="1"/>
          </p:cNvSpPr>
          <p:nvPr>
            <p:ph type="body" idx="1"/>
          </p:nvPr>
        </p:nvSpPr>
        <p:spPr>
          <a:noFill/>
          <a:ln/>
        </p:spPr>
        <p:txBody>
          <a:bodyPr/>
          <a:lstStyle/>
          <a:p>
            <a:pPr eaLnBrk="1" hangingPunct="1"/>
            <a:r>
              <a:rPr lang="hr-HR" smtClean="0"/>
              <a:t>E sad. Nakon višeminutnog gruntanja, dokučili smo priču. Ideja je ova: S lijeve strane imamo složenosti. Trebamo problem za 1 sat. Raspolažemo s 3 računala, brzina x, 100x i 1000x. Za svaku složenost imamo Ni ulaznih podataka. </a:t>
            </a:r>
          </a:p>
          <a:p>
            <a:pPr eaLnBrk="1" hangingPunct="1"/>
            <a:r>
              <a:rPr lang="hr-HR" smtClean="0"/>
              <a:t>Prvi red, složenost n:</a:t>
            </a:r>
          </a:p>
          <a:p>
            <a:pPr eaLnBrk="1" hangingPunct="1"/>
            <a:endParaRPr lang="hr-HR" smtClean="0"/>
          </a:p>
          <a:p>
            <a:pPr eaLnBrk="1" hangingPunct="1"/>
            <a:r>
              <a:rPr lang="hr-HR" smtClean="0"/>
              <a:t>imamo N1 broj podataka, složenost je N1. Sa 100x bržim računalom za 1 sat mogli bismo obraditi 100*N1 podataka, s 1000x bržim 1000*N1 podataka. Jasno.</a:t>
            </a:r>
          </a:p>
          <a:p>
            <a:pPr eaLnBrk="1" hangingPunct="1"/>
            <a:endParaRPr lang="hr-HR" smtClean="0"/>
          </a:p>
          <a:p>
            <a:pPr eaLnBrk="1" hangingPunct="1"/>
            <a:r>
              <a:rPr lang="hr-HR" smtClean="0"/>
              <a:t>složenost n</a:t>
            </a:r>
            <a:r>
              <a:rPr lang="hr-HR" baseline="30000" smtClean="0"/>
              <a:t>2</a:t>
            </a:r>
            <a:r>
              <a:rPr lang="hr-HR" smtClean="0"/>
              <a:t>:</a:t>
            </a:r>
          </a:p>
          <a:p>
            <a:pPr eaLnBrk="1" hangingPunct="1"/>
            <a:r>
              <a:rPr lang="hr-HR" smtClean="0"/>
              <a:t>Imamo N2 ulaznih podataka koje obradimo u 1 sat na računalu 1x. Na 100x računalu u 1 sat možemo obraditi 10*N2 podataka, na 1000x korijen iz 1000 puta N2.</a:t>
            </a:r>
          </a:p>
          <a:p>
            <a:pPr eaLnBrk="1" hangingPunct="1"/>
            <a:endParaRPr lang="hr-HR" smtClean="0"/>
          </a:p>
          <a:p>
            <a:pPr eaLnBrk="1" hangingPunct="1"/>
            <a:r>
              <a:rPr lang="hr-HR" smtClean="0"/>
              <a:t>složenost n</a:t>
            </a:r>
            <a:r>
              <a:rPr lang="hr-HR" baseline="30000" smtClean="0"/>
              <a:t>2</a:t>
            </a:r>
            <a:r>
              <a:rPr lang="hr-HR" smtClean="0"/>
              <a:t>:</a:t>
            </a:r>
          </a:p>
          <a:p>
            <a:pPr eaLnBrk="1" hangingPunct="1"/>
            <a:r>
              <a:rPr lang="hr-HR" smtClean="0"/>
              <a:t>N3 ulaza - računalo 1x - u 1 sat N3</a:t>
            </a:r>
            <a:r>
              <a:rPr lang="hr-HR" baseline="30000" smtClean="0"/>
              <a:t>3</a:t>
            </a:r>
            <a:r>
              <a:rPr lang="hr-HR" smtClean="0"/>
              <a:t>, 100x: (a * N3)</a:t>
            </a:r>
            <a:r>
              <a:rPr lang="hr-HR" baseline="30000" smtClean="0"/>
              <a:t>3</a:t>
            </a:r>
            <a:r>
              <a:rPr lang="hr-HR" smtClean="0"/>
              <a:t>=100*N3</a:t>
            </a:r>
            <a:r>
              <a:rPr lang="hr-HR" baseline="30000" smtClean="0"/>
              <a:t>3</a:t>
            </a:r>
            <a:r>
              <a:rPr lang="hr-HR" smtClean="0"/>
              <a:t> - a=4.64, dakle uz ulaz 4.64*N3 ćemo za 1 h napraviti isti posao kao na računalu 1x; 1000x - a=10</a:t>
            </a:r>
          </a:p>
          <a:p>
            <a:pPr eaLnBrk="1" hangingPunct="1"/>
            <a:endParaRPr lang="hr-HR" smtClean="0"/>
          </a:p>
          <a:p>
            <a:pPr eaLnBrk="1" hangingPunct="1"/>
            <a:r>
              <a:rPr lang="hr-HR" smtClean="0"/>
              <a:t>2</a:t>
            </a:r>
            <a:r>
              <a:rPr lang="hr-HR" baseline="30000" smtClean="0"/>
              <a:t>n</a:t>
            </a:r>
            <a:r>
              <a:rPr lang="hr-HR" smtClean="0"/>
              <a:t>:</a:t>
            </a:r>
          </a:p>
          <a:p>
            <a:pPr eaLnBrk="1" hangingPunct="1"/>
            <a:r>
              <a:rPr lang="hr-HR" smtClean="0"/>
              <a:t>N4 ulaza - računalo 1x u 1 sat 2</a:t>
            </a:r>
            <a:r>
              <a:rPr lang="hr-HR" baseline="30000" smtClean="0"/>
              <a:t>N4</a:t>
            </a:r>
            <a:r>
              <a:rPr lang="hr-HR" smtClean="0"/>
              <a:t>; 100x: 2</a:t>
            </a:r>
            <a:r>
              <a:rPr lang="hr-HR" baseline="30000" smtClean="0"/>
              <a:t>(x)</a:t>
            </a:r>
            <a:r>
              <a:rPr lang="hr-HR" smtClean="0"/>
              <a:t>=100*2</a:t>
            </a:r>
            <a:r>
              <a:rPr lang="hr-HR" baseline="30000" smtClean="0"/>
              <a:t>N4</a:t>
            </a:r>
            <a:r>
              <a:rPr lang="hr-HR" smtClean="0"/>
              <a:t> =2 </a:t>
            </a:r>
            <a:r>
              <a:rPr lang="hr-HR" baseline="30000" smtClean="0"/>
              <a:t>(6.64+N4)</a:t>
            </a:r>
            <a:r>
              <a:rPr lang="hr-HR" smtClean="0"/>
              <a:t>, dakle za broj podataka N4+6.64 treba nam 100x jači comp. Još gore, ako na broj ulaznih podataka N4 dodamo tek 10 podataka, treba nam 1000x jači comp da u 1 sat obavimo posao.</a:t>
            </a:r>
          </a:p>
          <a:p>
            <a:pPr eaLnBrk="1" hangingPunct="1"/>
            <a:endParaRPr lang="hr-HR" smtClean="0"/>
          </a:p>
          <a:p>
            <a:pPr eaLnBrk="1" hangingPunct="1"/>
            <a:r>
              <a:rPr lang="hr-HR" smtClean="0"/>
              <a:t>3</a:t>
            </a:r>
            <a:r>
              <a:rPr lang="hr-HR" baseline="30000" smtClean="0"/>
              <a:t>n</a:t>
            </a:r>
            <a:r>
              <a:rPr lang="hr-HR" smtClean="0"/>
              <a:t>:</a:t>
            </a:r>
          </a:p>
          <a:p>
            <a:pPr eaLnBrk="1" hangingPunct="1"/>
            <a:r>
              <a:rPr lang="hr-HR" smtClean="0"/>
              <a:t>ajmo braćo, možemo i sami za vježbu! :-)</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655638" y="747713"/>
            <a:ext cx="5368925" cy="3717925"/>
          </a:xfrm>
          <a:ln/>
        </p:spPr>
      </p:sp>
      <p:sp>
        <p:nvSpPr>
          <p:cNvPr id="76803" name="Rectangle 3"/>
          <p:cNvSpPr>
            <a:spLocks noGrp="1" noChangeArrowheads="1"/>
          </p:cNvSpPr>
          <p:nvPr>
            <p:ph type="body" idx="1"/>
          </p:nvPr>
        </p:nvSpPr>
        <p:spPr>
          <a:noFill/>
          <a:ln/>
        </p:spPr>
        <p:txBody>
          <a:bodyPr/>
          <a:lstStyle/>
          <a:p>
            <a:pPr eaLnBrk="1" hangingPunct="1"/>
            <a:r>
              <a:rPr lang="hr-HR" smtClean="0"/>
              <a:t>Zgodno! Tamnijom žutom (narančastom?) pozadinom označene su komponente s najvećim udjelom za zadani n.</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655638" y="747713"/>
            <a:ext cx="5368925" cy="3717925"/>
          </a:xfrm>
          <a:ln/>
        </p:spPr>
      </p:sp>
      <p:sp>
        <p:nvSpPr>
          <p:cNvPr id="77827" name="Rectangle 3"/>
          <p:cNvSpPr>
            <a:spLocks noGrp="1" noChangeArrowheads="1"/>
          </p:cNvSpPr>
          <p:nvPr>
            <p:ph type="body" idx="1"/>
          </p:nvPr>
        </p:nvSpPr>
        <p:spPr>
          <a:noFill/>
          <a:ln/>
        </p:spPr>
        <p:txBody>
          <a:bodyPr/>
          <a:lstStyle/>
          <a:p>
            <a:pPr eaLnBrk="1" hangingPunct="1"/>
            <a:r>
              <a:rPr lang="hr-HR" smtClean="0"/>
              <a:t>Primijetite da je konstatna velika, a n mali i da se svejedno vidi utjecaj n-a.</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655638" y="747713"/>
            <a:ext cx="5368925" cy="3717925"/>
          </a:xfrm>
          <a:ln/>
        </p:spPr>
      </p:sp>
      <p:sp>
        <p:nvSpPr>
          <p:cNvPr id="78851"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655638" y="747713"/>
            <a:ext cx="5368925" cy="3717925"/>
          </a:xfrm>
          <a:ln/>
        </p:spPr>
      </p:sp>
      <p:sp>
        <p:nvSpPr>
          <p:cNvPr id="49155"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55638" y="747713"/>
            <a:ext cx="5368925" cy="3717925"/>
          </a:xfrm>
          <a:ln/>
        </p:spPr>
      </p:sp>
      <p:sp>
        <p:nvSpPr>
          <p:cNvPr id="50179"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655638" y="747713"/>
            <a:ext cx="5368925" cy="3717925"/>
          </a:xfrm>
          <a:ln/>
        </p:spPr>
      </p:sp>
      <p:sp>
        <p:nvSpPr>
          <p:cNvPr id="51203" name="Rectangle 3"/>
          <p:cNvSpPr>
            <a:spLocks noGrp="1" noChangeArrowheads="1"/>
          </p:cNvSpPr>
          <p:nvPr>
            <p:ph type="body" idx="1"/>
          </p:nvPr>
        </p:nvSpPr>
        <p:spPr>
          <a:noFill/>
          <a:ln/>
        </p:spPr>
        <p:txBody>
          <a:bodyPr/>
          <a:lstStyle/>
          <a:p>
            <a:pPr eaLnBrk="1" hangingPunct="1"/>
            <a:r>
              <a:rPr lang="hr-HR" smtClean="0"/>
              <a:t>slijedno pretraživanje ispituje N zapisa pri neuspješnom traženju i prosječno N/2 zapisa u uspješnom</a:t>
            </a:r>
          </a:p>
          <a:p>
            <a:pPr eaLnBrk="1" hangingPunct="1"/>
            <a:r>
              <a:rPr lang="hr-HR" smtClean="0"/>
              <a:t>svaki broj može biti tražen s jednakom vjerojatnošću - (1+2+...+N) / N = (N + 1) * (N/2) / N = (N+1) / 2 - prosječno</a:t>
            </a:r>
          </a:p>
          <a:p>
            <a:pPr eaLnBrk="1" hangingPunct="1"/>
            <a:endParaRPr lang="hr-HR" smtClean="0"/>
          </a:p>
          <a:p>
            <a:pPr eaLnBrk="1" hangingPunct="1"/>
            <a:r>
              <a:rPr lang="hr-HR" smtClean="0"/>
              <a:t>asimptotski? ~ n/2?</a:t>
            </a:r>
          </a:p>
          <a:p>
            <a:pPr eaLnBrk="1" hangingPunct="1"/>
            <a:endParaRPr lang="hr-HR"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655638" y="747713"/>
            <a:ext cx="5368925" cy="3717925"/>
          </a:xfrm>
          <a:ln/>
        </p:spPr>
      </p:sp>
      <p:sp>
        <p:nvSpPr>
          <p:cNvPr id="52227" name="Rectangle 3"/>
          <p:cNvSpPr>
            <a:spLocks noGrp="1" noChangeArrowheads="1"/>
          </p:cNvSpPr>
          <p:nvPr>
            <p:ph type="body" idx="1"/>
          </p:nvPr>
        </p:nvSpPr>
        <p:spPr>
          <a:noFill/>
          <a:ln/>
        </p:spPr>
        <p:txBody>
          <a:bodyPr/>
          <a:lstStyle/>
          <a:p>
            <a:pPr eaLnBrk="1" hangingPunct="1"/>
            <a:r>
              <a:rPr lang="hr-HR" smtClean="0"/>
              <a:t>ispituje N zapisa u najgorem slučaju i oko N/2 zapisa u prosjeku</a:t>
            </a:r>
          </a:p>
          <a:p>
            <a:pPr eaLnBrk="1" hangingPunct="1"/>
            <a:r>
              <a:rPr lang="hr-HR" smtClean="0"/>
              <a:t>neuspješno: </a:t>
            </a:r>
          </a:p>
          <a:p>
            <a:pPr eaLnBrk="1" hangingPunct="1"/>
            <a:r>
              <a:rPr lang="hr-HR" smtClean="0"/>
              <a:t>- pretraga se može završiti na bilo kojem od N+1 intervala koje određuje N brojeva. </a:t>
            </a:r>
          </a:p>
          <a:p>
            <a:pPr eaLnBrk="1" hangingPunct="1"/>
            <a:r>
              <a:rPr lang="hr-HR" smtClean="0"/>
              <a:t>(1+2+3+... + N + N) / N = ((N+1)*N/2 + N )/ N = (N+3)/ 2</a:t>
            </a:r>
          </a:p>
          <a:p>
            <a:pPr eaLnBrk="1" hangingPunct="1"/>
            <a:endParaRPr lang="hr-HR" smtClean="0"/>
          </a:p>
          <a:p>
            <a:pPr eaLnBrk="1" hangingPunct="1"/>
            <a:r>
              <a:rPr lang="hr-HR" smtClean="0"/>
              <a:t>Složenost sortiranja ne uzimati u obzir.</a:t>
            </a:r>
          </a:p>
          <a:p>
            <a:pPr eaLnBrk="1" hangingPunct="1"/>
            <a:endParaRPr lang="hr-HR" smtClean="0"/>
          </a:p>
          <a:p>
            <a:pPr eaLnBrk="1" hangingPunct="1"/>
            <a:r>
              <a:rPr lang="hr-HR" smtClean="0"/>
              <a:t>- najbolje O(1)</a:t>
            </a:r>
          </a:p>
          <a:p>
            <a:pPr eaLnBrk="1" hangingPunct="1"/>
            <a:r>
              <a:rPr lang="hr-HR" smtClean="0"/>
              <a:t>- prosječno  ~n/2 ili O(n)</a:t>
            </a:r>
          </a:p>
          <a:p>
            <a:pPr eaLnBrk="1" hangingPunct="1"/>
            <a:r>
              <a:rPr lang="hr-HR" smtClean="0"/>
              <a:t>- najlošije ~ n ili O(n)</a:t>
            </a:r>
          </a:p>
          <a:p>
            <a:pPr eaLnBrk="1" hangingPunct="1"/>
            <a:r>
              <a:rPr lang="hr-HR" smtClean="0"/>
              <a:t/>
            </a:r>
            <a:br>
              <a:rPr lang="hr-HR" smtClean="0"/>
            </a:br>
            <a:r>
              <a:rPr lang="hr-HR" smtClean="0"/>
              <a:t>Ili?</a:t>
            </a:r>
            <a:br>
              <a:rPr lang="hr-HR" smtClean="0"/>
            </a:br>
            <a:endParaRPr lang="hr-HR" smtClean="0"/>
          </a:p>
          <a:p>
            <a:pPr eaLnBrk="1" hangingPunct="1"/>
            <a:r>
              <a:rPr lang="hr-HR" smtClean="0"/>
              <a:t>Ovdje ih se može cimnut i da napišu kakav kod, onako, za bodove iz aktivnosti...</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655638" y="747713"/>
            <a:ext cx="5368925" cy="3717925"/>
          </a:xfrm>
          <a:ln/>
        </p:spPr>
      </p:sp>
      <p:sp>
        <p:nvSpPr>
          <p:cNvPr id="53251" name="Rectangle 3"/>
          <p:cNvSpPr>
            <a:spLocks noGrp="1" noChangeArrowheads="1"/>
          </p:cNvSpPr>
          <p:nvPr>
            <p:ph type="body" idx="1"/>
          </p:nvPr>
        </p:nvSpPr>
        <p:spPr>
          <a:noFill/>
          <a:ln/>
        </p:spPr>
        <p:txBody>
          <a:bodyPr/>
          <a:lstStyle/>
          <a:p>
            <a:pPr lvl="1" eaLnBrk="1" hangingPunct="1"/>
            <a:r>
              <a:rPr lang="hr-HR" smtClean="0"/>
              <a:t>1. Rješenje: </a:t>
            </a:r>
            <a:r>
              <a:rPr lang="hr-HR" smtClean="0">
                <a:solidFill>
                  <a:srgbClr val="FF0000"/>
                </a:solidFill>
              </a:rPr>
              <a:t>Nema pojma!</a:t>
            </a:r>
            <a:r>
              <a:rPr lang="hr-HR" smtClean="0"/>
              <a:t> Slijednim pretraživanjem treba pregledati prosječno </a:t>
            </a:r>
            <a:r>
              <a:rPr lang="hr-HR" smtClean="0">
                <a:solidFill>
                  <a:srgbClr val="FF0000"/>
                </a:solidFill>
              </a:rPr>
              <a:t>n/2</a:t>
            </a:r>
            <a:r>
              <a:rPr lang="hr-HR" smtClean="0"/>
              <a:t> elemenata. Dakle, po definiciji vrijedi </a:t>
            </a:r>
            <a:r>
              <a:rPr lang="hr-HR" i="1" smtClean="0">
                <a:solidFill>
                  <a:srgbClr val="FF0000"/>
                </a:solidFill>
              </a:rPr>
              <a:t>O(n) </a:t>
            </a:r>
            <a:r>
              <a:rPr lang="hr-HR" smtClean="0">
                <a:solidFill>
                  <a:srgbClr val="FF0000"/>
                </a:solidFill>
              </a:rPr>
              <a:t>!</a:t>
            </a:r>
          </a:p>
          <a:p>
            <a:pPr eaLnBrk="1" hangingPunct="1"/>
            <a:r>
              <a:rPr lang="hr-HR" smtClean="0"/>
              <a:t>2. Rješenje: Na početku. Potrebna je jedna usporedba. </a:t>
            </a:r>
            <a:r>
              <a:rPr lang="hr-HR" i="1" smtClean="0">
                <a:solidFill>
                  <a:srgbClr val="FF0000"/>
                </a:solidFill>
              </a:rPr>
              <a:t>O(1) </a:t>
            </a:r>
          </a:p>
          <a:p>
            <a:pPr eaLnBrk="1" hangingPunct="1"/>
            <a:r>
              <a:rPr lang="hr-HR" smtClean="0"/>
              <a:t>3. Rješenje: Na kraju. Potrebno je </a:t>
            </a:r>
            <a:r>
              <a:rPr lang="hr-HR" i="1" smtClean="0">
                <a:solidFill>
                  <a:srgbClr val="FF0000"/>
                </a:solidFill>
              </a:rPr>
              <a:t>n</a:t>
            </a:r>
            <a:r>
              <a:rPr lang="hr-HR" smtClean="0"/>
              <a:t> usporedbi. </a:t>
            </a:r>
            <a:r>
              <a:rPr lang="hr-HR" i="1" smtClean="0">
                <a:solidFill>
                  <a:srgbClr val="FF0000"/>
                </a:solidFill>
              </a:rPr>
              <a:t>O(n) </a:t>
            </a:r>
          </a:p>
          <a:p>
            <a:pPr eaLnBrk="1" hangingPunct="1"/>
            <a:endParaRPr lang="hr-HR" smtClean="0"/>
          </a:p>
          <a:p>
            <a:pPr eaLnBrk="1" hangingPunct="1"/>
            <a:r>
              <a:rPr lang="hr-HR" smtClean="0"/>
              <a:t>Tko će smisliti još pitanja? </a:t>
            </a:r>
            <a:r>
              <a:rPr lang="hr-HR" smtClean="0">
                <a:sym typeface="Wingdings" pitchFamily="2" charset="2"/>
              </a:rPr>
              <a:t></a:t>
            </a:r>
            <a:endParaRPr lang="hr-HR"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655638" y="747713"/>
            <a:ext cx="5368925" cy="3717925"/>
          </a:xfrm>
          <a:ln/>
        </p:spPr>
      </p:sp>
      <p:sp>
        <p:nvSpPr>
          <p:cNvPr id="54275" name="Rectangle 3"/>
          <p:cNvSpPr>
            <a:spLocks noGrp="1" noChangeArrowheads="1"/>
          </p:cNvSpPr>
          <p:nvPr>
            <p:ph type="body" idx="1"/>
          </p:nvPr>
        </p:nvSpPr>
        <p:spPr>
          <a:noFill/>
          <a:ln/>
        </p:spPr>
        <p:txBody>
          <a:bodyPr/>
          <a:lstStyle/>
          <a:p>
            <a:pPr eaLnBrk="1" hangingPunct="1"/>
            <a:r>
              <a:rPr lang="hr-HR" smtClean="0"/>
              <a:t>engleski: jump search</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655638" y="747713"/>
            <a:ext cx="5368925" cy="3717925"/>
          </a:xfrm>
          <a:ln/>
        </p:spPr>
      </p:sp>
      <p:sp>
        <p:nvSpPr>
          <p:cNvPr id="55299" name="Rectangle 3"/>
          <p:cNvSpPr>
            <a:spLocks noGrp="1" noChangeArrowheads="1"/>
          </p:cNvSpPr>
          <p:nvPr>
            <p:ph type="body" idx="1"/>
          </p:nvPr>
        </p:nvSpPr>
        <p:spPr>
          <a:noFill/>
          <a:ln/>
        </p:spPr>
        <p:txBody>
          <a:bodyPr/>
          <a:lstStyle/>
          <a:p>
            <a:pPr eaLnBrk="1" hangingPunct="1"/>
            <a:r>
              <a:rPr lang="hr-HR" smtClean="0"/>
              <a:t>ilustracija priče - Tomislav je napravio primjer u direktoriju CitanjePoBlokovima, stvar funkcionira za BLOK = 60, kao u ovom primjeru, u sljedećem slajdu se računa optimalna veličina bloka, pa se možete i s tim igrati.</a:t>
            </a:r>
          </a:p>
          <a:p>
            <a:pPr eaLnBrk="1" hangingPunct="1"/>
            <a:endParaRPr lang="hr-HR" smtClean="0"/>
          </a:p>
          <a:p>
            <a:pPr eaLnBrk="1" hangingPunct="1"/>
            <a:r>
              <a:rPr lang="hr-HR" smtClean="0"/>
              <a:t>Napomena: popravljen je primjer, sva slova su pretvorena u bezkvaka</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655638" y="747713"/>
            <a:ext cx="5368925" cy="3717925"/>
          </a:xfrm>
          <a:ln/>
        </p:spPr>
      </p:sp>
      <p:sp>
        <p:nvSpPr>
          <p:cNvPr id="56323" name="Rectangle 3"/>
          <p:cNvSpPr>
            <a:spLocks noGrp="1" noChangeArrowheads="1"/>
          </p:cNvSpPr>
          <p:nvPr>
            <p:ph type="body" idx="1"/>
          </p:nvPr>
        </p:nvSpPr>
        <p:spPr>
          <a:noFill/>
          <a:ln/>
        </p:spPr>
        <p:txBody>
          <a:bodyPr/>
          <a:lstStyle/>
          <a:p>
            <a:pPr lvl="1" eaLnBrk="1" hangingPunct="1">
              <a:lnSpc>
                <a:spcPct val="110000"/>
              </a:lnSpc>
            </a:pPr>
            <a:r>
              <a:rPr lang="hr-HR" smtClean="0"/>
              <a:t>Rješenje:  korijen iz 6935 = 83,27 </a:t>
            </a:r>
          </a:p>
          <a:p>
            <a:pPr eaLnBrk="1" hangingPunct="1"/>
            <a:r>
              <a:rPr lang="hr-HR" smtClean="0"/>
              <a:t>Optimalna vrijednost za B je √</a:t>
            </a:r>
            <a:r>
              <a:rPr lang="hr-HR" i="1" smtClean="0"/>
              <a:t>F. Budući da oba koraka algoritma pretraže najviše </a:t>
            </a:r>
            <a:r>
              <a:rPr lang="hr-HR" smtClean="0"/>
              <a:t>√</a:t>
            </a:r>
            <a:r>
              <a:rPr lang="hr-HR" i="1" smtClean="0"/>
              <a:t>F zapisa, algoritam se izvrši u O(</a:t>
            </a:r>
            <a:r>
              <a:rPr lang="hr-HR" smtClean="0"/>
              <a:t>√</a:t>
            </a:r>
            <a:r>
              <a:rPr lang="hr-HR" i="1" smtClean="0"/>
              <a:t>F), što je bolje od slijednog, a lošije od binarnog pretraživanja.</a:t>
            </a:r>
          </a:p>
          <a:p>
            <a:pPr eaLnBrk="1" hangingPunct="1"/>
            <a:r>
              <a:rPr lang="hr-HR" smtClean="0"/>
              <a:t>No, prednost je da se pri čitanju po blokovima vraćamo unazad samo jednom, dok kod binarnog to možemo raditi do log F puta, što je bitno kad skok unazad traje znatno duže od skoka naprijed. </a:t>
            </a:r>
          </a:p>
          <a:p>
            <a:pPr eaLnBrk="1" hangingPunct="1"/>
            <a:r>
              <a:rPr lang="hr-HR" smtClean="0"/>
              <a:t>Ako se napravi više razina blokova prije nego se pretvori u slijedno pretraživanje, optimalna veličina bloka m</a:t>
            </a:r>
            <a:r>
              <a:rPr lang="hr-HR" baseline="-25000" smtClean="0"/>
              <a:t>L </a:t>
            </a:r>
            <a:r>
              <a:rPr lang="hr-HR" smtClean="0"/>
              <a:t>za L-tu razinu (počevši od 1) je n</a:t>
            </a:r>
            <a:r>
              <a:rPr lang="hr-HR" baseline="30000" smtClean="0"/>
              <a:t>(k-L)/ k</a:t>
            </a:r>
            <a:r>
              <a:rPr lang="hr-HR" smtClean="0"/>
              <a:t>. Modificirani algoritam tada izvodi k skokova unazad i traje O(kn </a:t>
            </a:r>
            <a:r>
              <a:rPr lang="hr-HR" baseline="30000" smtClean="0"/>
              <a:t>(1/k+1)</a:t>
            </a:r>
            <a:r>
              <a:rPr lang="hr-HR" smtClean="0"/>
              <a:t> )</a:t>
            </a:r>
          </a:p>
          <a:p>
            <a:pPr eaLnBrk="1" hangingPunct="1"/>
            <a:endParaRPr lang="hr-HR" smtClean="0"/>
          </a:p>
          <a:p>
            <a:pPr eaLnBrk="1" hangingPunct="1"/>
            <a:r>
              <a:rPr lang="hr-HR" smtClean="0"/>
              <a:t>izvor: http://en.wikipedia.org/wiki/Jump_search</a:t>
            </a:r>
          </a:p>
          <a:p>
            <a:pPr eaLnBrk="1" hangingPunct="1"/>
            <a:endParaRPr lang="hr-HR" smtClean="0"/>
          </a:p>
          <a:p>
            <a:pPr eaLnBrk="1" hangingPunct="1"/>
            <a:endParaRPr lang="hr-HR"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655638" y="747713"/>
            <a:ext cx="5368925" cy="3717925"/>
          </a:xfrm>
          <a:ln/>
        </p:spPr>
      </p:sp>
      <p:sp>
        <p:nvSpPr>
          <p:cNvPr id="57347" name="Rectangle 3"/>
          <p:cNvSpPr>
            <a:spLocks noGrp="1" noChangeArrowheads="1"/>
          </p:cNvSpPr>
          <p:nvPr>
            <p:ph type="body" idx="1"/>
          </p:nvPr>
        </p:nvSpPr>
        <p:spPr>
          <a:noFill/>
          <a:ln/>
        </p:spPr>
        <p:txBody>
          <a:bodyPr/>
          <a:lstStyle/>
          <a:p>
            <a:pPr eaLnBrk="1" hangingPunct="1"/>
            <a:r>
              <a:rPr lang="hr-HR" smtClean="0"/>
              <a:t>log2 n i log n - isto - 1/log 2 je konstanta &gt; 0 koja se može ispustiti</a:t>
            </a: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655638" y="747713"/>
            <a:ext cx="5368925" cy="3717925"/>
          </a:xfrm>
          <a:ln/>
        </p:spPr>
      </p:sp>
      <p:sp>
        <p:nvSpPr>
          <p:cNvPr id="58371" name="Rectangle 3"/>
          <p:cNvSpPr>
            <a:spLocks noGrp="1" noChangeArrowheads="1"/>
          </p:cNvSpPr>
          <p:nvPr>
            <p:ph type="body" idx="1"/>
          </p:nvPr>
        </p:nvSpPr>
        <p:spPr>
          <a:noFill/>
          <a:ln/>
        </p:spPr>
        <p:txBody>
          <a:bodyPr/>
          <a:lstStyle/>
          <a:p>
            <a:pPr eaLnBrk="1" hangingPunct="1"/>
            <a:r>
              <a:rPr lang="hr-HR" smtClean="0"/>
              <a:t>primjer - provjerite! :)</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655638" y="747713"/>
            <a:ext cx="5368925" cy="3717925"/>
          </a:xfrm>
          <a:ln/>
        </p:spPr>
      </p:sp>
      <p:sp>
        <p:nvSpPr>
          <p:cNvPr id="59395" name="Rectangle 3"/>
          <p:cNvSpPr>
            <a:spLocks noGrp="1" noChangeArrowheads="1"/>
          </p:cNvSpPr>
          <p:nvPr>
            <p:ph type="body" idx="1"/>
          </p:nvPr>
        </p:nvSpPr>
        <p:spPr>
          <a:noFill/>
          <a:ln/>
        </p:spPr>
        <p:txBody>
          <a:bodyPr/>
          <a:lstStyle/>
          <a:p>
            <a:pPr eaLnBrk="1" hangingPunct="1"/>
            <a:r>
              <a:rPr lang="hr-HR" smtClean="0"/>
              <a:t>Finding the middle is often coded as </a:t>
            </a:r>
          </a:p>
          <a:p>
            <a:pPr eaLnBrk="1" hangingPunct="1"/>
            <a:r>
              <a:rPr lang="hr-HR" smtClean="0"/>
              <a:t>mid = (high + low)/2;</a:t>
            </a:r>
          </a:p>
          <a:p>
            <a:pPr eaLnBrk="1" hangingPunct="1"/>
            <a:endParaRPr lang="hr-HR" smtClean="0"/>
          </a:p>
          <a:p>
            <a:pPr eaLnBrk="1" hangingPunct="1"/>
            <a:r>
              <a:rPr lang="hr-HR" smtClean="0"/>
              <a:t>This overflows if high and low are close to the largest expressible integer. </a:t>
            </a:r>
          </a:p>
          <a:p>
            <a:pPr eaLnBrk="1" hangingPunct="1"/>
            <a:r>
              <a:rPr lang="hr-HR" smtClean="0"/>
              <a:t>The following gives the same result and never overflows, if high and low are non-negative. </a:t>
            </a:r>
          </a:p>
          <a:p>
            <a:pPr eaLnBrk="1" hangingPunct="1"/>
            <a:endParaRPr lang="hr-HR" smtClean="0"/>
          </a:p>
          <a:p>
            <a:pPr eaLnBrk="1" hangingPunct="1"/>
            <a:r>
              <a:rPr lang="hr-HR" smtClean="0"/>
              <a:t>mid = low + (high - low)/2; </a:t>
            </a: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655638" y="747713"/>
            <a:ext cx="5368925" cy="3717925"/>
          </a:xfrm>
          <a:ln/>
        </p:spPr>
      </p:sp>
      <p:sp>
        <p:nvSpPr>
          <p:cNvPr id="60419" name="Rectangle 3"/>
          <p:cNvSpPr>
            <a:spLocks noGrp="1" noChangeArrowheads="1"/>
          </p:cNvSpPr>
          <p:nvPr>
            <p:ph type="body" idx="1"/>
          </p:nvPr>
        </p:nvSpPr>
        <p:spPr>
          <a:noFill/>
          <a:ln/>
        </p:spPr>
        <p:txBody>
          <a:bodyPr/>
          <a:lstStyle/>
          <a:p>
            <a:pPr lvl="1" eaLnBrk="1" hangingPunct="1">
              <a:lnSpc>
                <a:spcPct val="110000"/>
              </a:lnSpc>
            </a:pPr>
            <a:r>
              <a:rPr lang="hr-HR" smtClean="0"/>
              <a:t>Molim provjerite je li jasno što pisac hoće pitati?</a:t>
            </a:r>
          </a:p>
          <a:p>
            <a:pPr lvl="1" eaLnBrk="1" hangingPunct="1">
              <a:lnSpc>
                <a:spcPct val="110000"/>
              </a:lnSpc>
            </a:pPr>
            <a:endParaRPr lang="hr-HR" smtClean="0"/>
          </a:p>
          <a:p>
            <a:pPr lvl="1" eaLnBrk="1" hangingPunct="1">
              <a:lnSpc>
                <a:spcPct val="110000"/>
              </a:lnSpc>
            </a:pPr>
            <a:r>
              <a:rPr lang="hr-HR" smtClean="0"/>
              <a:t>1. najbolje: O(1), ostalo O(log n)</a:t>
            </a:r>
            <a:endParaRPr lang="hr-HR" smtClean="0">
              <a:solidFill>
                <a:srgbClr val="FF0000"/>
              </a:solidFill>
            </a:endParaRPr>
          </a:p>
          <a:p>
            <a:pPr lvl="1" eaLnBrk="1" hangingPunct="1">
              <a:lnSpc>
                <a:spcPct val="110000"/>
              </a:lnSpc>
            </a:pPr>
            <a:r>
              <a:rPr lang="hr-HR" smtClean="0">
                <a:solidFill>
                  <a:srgbClr val="FF0000"/>
                </a:solidFill>
              </a:rPr>
              <a:t>2. 13 koraka</a:t>
            </a:r>
            <a:r>
              <a:rPr lang="hr-HR" smtClean="0"/>
              <a:t> - log</a:t>
            </a:r>
            <a:r>
              <a:rPr lang="hr-HR" baseline="-25000" smtClean="0"/>
              <a:t>2</a:t>
            </a:r>
            <a:r>
              <a:rPr lang="hr-HR" smtClean="0"/>
              <a:t>6935=12,75</a:t>
            </a:r>
          </a:p>
          <a:p>
            <a:pPr lvl="1" eaLnBrk="1" hangingPunct="1">
              <a:lnSpc>
                <a:spcPct val="110000"/>
              </a:lnSpc>
            </a:pPr>
            <a:r>
              <a:rPr lang="hr-HR" smtClean="0"/>
              <a:t>3. Ne, ako je npr. traženi zapis na prvom mjestu</a:t>
            </a:r>
          </a:p>
          <a:p>
            <a:pPr lvl="2" eaLnBrk="1" hangingPunct="1">
              <a:lnSpc>
                <a:spcPct val="110000"/>
              </a:lnSpc>
            </a:pPr>
            <a:r>
              <a:rPr lang="hr-HR" smtClean="0"/>
              <a:t>slijednim pretraživanjem element će biti pronađen u </a:t>
            </a:r>
            <a:r>
              <a:rPr lang="hr-HR" smtClean="0">
                <a:solidFill>
                  <a:srgbClr val="FF0000"/>
                </a:solidFill>
              </a:rPr>
              <a:t>prvom</a:t>
            </a:r>
            <a:r>
              <a:rPr lang="hr-HR" smtClean="0"/>
              <a:t> koraku</a:t>
            </a:r>
          </a:p>
          <a:p>
            <a:pPr lvl="2" eaLnBrk="1" hangingPunct="1">
              <a:lnSpc>
                <a:spcPct val="110000"/>
              </a:lnSpc>
            </a:pPr>
            <a:r>
              <a:rPr lang="hr-HR" smtClean="0"/>
              <a:t>binarnim pretraživanjem bit će pronađen u </a:t>
            </a:r>
            <a:r>
              <a:rPr lang="hr-HR" smtClean="0">
                <a:solidFill>
                  <a:srgbClr val="FF0000"/>
                </a:solidFill>
              </a:rPr>
              <a:t>log</a:t>
            </a:r>
            <a:r>
              <a:rPr lang="hr-HR" baseline="-25000" smtClean="0">
                <a:solidFill>
                  <a:srgbClr val="FF0000"/>
                </a:solidFill>
              </a:rPr>
              <a:t>2</a:t>
            </a:r>
            <a:r>
              <a:rPr lang="hr-HR" smtClean="0">
                <a:solidFill>
                  <a:srgbClr val="FF0000"/>
                </a:solidFill>
              </a:rPr>
              <a:t>n</a:t>
            </a:r>
            <a:r>
              <a:rPr lang="hr-HR" smtClean="0"/>
              <a:t> koraka</a:t>
            </a:r>
          </a:p>
          <a:p>
            <a:pPr eaLnBrk="1" hangingPunct="1"/>
            <a:endParaRPr lang="hr-HR"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655638" y="747713"/>
            <a:ext cx="5368925" cy="3717925"/>
          </a:xfrm>
          <a:ln/>
        </p:spPr>
      </p:sp>
      <p:sp>
        <p:nvSpPr>
          <p:cNvPr id="61443" name="Rectangle 3"/>
          <p:cNvSpPr>
            <a:spLocks noGrp="1" noChangeArrowheads="1"/>
          </p:cNvSpPr>
          <p:nvPr>
            <p:ph type="body" idx="1"/>
          </p:nvPr>
        </p:nvSpPr>
        <p:spPr>
          <a:noFill/>
          <a:ln/>
        </p:spPr>
        <p:txBody>
          <a:bodyPr/>
          <a:lstStyle/>
          <a:p>
            <a:pPr lvl="1" eaLnBrk="1" hangingPunct="1"/>
            <a:r>
              <a:rPr lang="hr-HR" smtClean="0"/>
              <a:t>Rješenje se pojavi animirano – prekriveno je bijelim pravokutnikom.</a:t>
            </a:r>
          </a:p>
          <a:p>
            <a:pPr lvl="1" eaLnBrk="1" hangingPunct="1"/>
            <a:endParaRPr lang="hr-HR" smtClean="0"/>
          </a:p>
          <a:p>
            <a:pPr lvl="1" eaLnBrk="1" hangingPunct="1"/>
            <a:r>
              <a:rPr lang="hr-HR" smtClean="0"/>
              <a:t>Rješenje: ima više smisla sortirati i binarno pretraživati!</a:t>
            </a:r>
          </a:p>
          <a:p>
            <a:pPr lvl="2" eaLnBrk="1" hangingPunct="1"/>
            <a:r>
              <a:rPr lang="hr-HR" i="1" smtClean="0">
                <a:solidFill>
                  <a:srgbClr val="800080"/>
                </a:solidFill>
              </a:rPr>
              <a:t>n</a:t>
            </a:r>
            <a:r>
              <a:rPr lang="hr-HR" smtClean="0"/>
              <a:t> slijednih pretraživanja: </a:t>
            </a:r>
            <a:r>
              <a:rPr lang="hr-HR" i="1" smtClean="0">
                <a:solidFill>
                  <a:srgbClr val="800080"/>
                </a:solidFill>
              </a:rPr>
              <a:t>n</a:t>
            </a:r>
            <a:r>
              <a:rPr lang="hr-HR" i="1" smtClean="0"/>
              <a:t> * </a:t>
            </a:r>
            <a:r>
              <a:rPr lang="hr-HR" i="1" smtClean="0">
                <a:solidFill>
                  <a:srgbClr val="FF6600"/>
                </a:solidFill>
              </a:rPr>
              <a:t>O(n)</a:t>
            </a:r>
            <a:r>
              <a:rPr lang="hr-HR" i="1" smtClean="0"/>
              <a:t> = </a:t>
            </a:r>
            <a:r>
              <a:rPr lang="hr-HR" sz="1600" i="1" smtClean="0"/>
              <a:t>O(n</a:t>
            </a:r>
            <a:r>
              <a:rPr lang="hr-HR" sz="1600" i="1" baseline="30000" smtClean="0"/>
              <a:t>2</a:t>
            </a:r>
            <a:r>
              <a:rPr lang="hr-HR" sz="1600" i="1" smtClean="0"/>
              <a:t>)</a:t>
            </a:r>
          </a:p>
          <a:p>
            <a:pPr lvl="2" eaLnBrk="1" hangingPunct="1"/>
            <a:r>
              <a:rPr lang="hr-HR" smtClean="0">
                <a:solidFill>
                  <a:srgbClr val="006600"/>
                </a:solidFill>
              </a:rPr>
              <a:t>sort</a:t>
            </a:r>
            <a:r>
              <a:rPr lang="hr-HR" smtClean="0"/>
              <a:t> + </a:t>
            </a:r>
            <a:r>
              <a:rPr lang="hr-HR" smtClean="0">
                <a:solidFill>
                  <a:schemeClr val="bg1"/>
                </a:solidFill>
              </a:rPr>
              <a:t>binarno</a:t>
            </a:r>
            <a:r>
              <a:rPr lang="hr-HR" smtClean="0"/>
              <a:t>: </a:t>
            </a:r>
            <a:r>
              <a:rPr lang="hr-HR" i="1" smtClean="0">
                <a:solidFill>
                  <a:srgbClr val="006600"/>
                </a:solidFill>
              </a:rPr>
              <a:t>O(n log</a:t>
            </a:r>
            <a:r>
              <a:rPr lang="hr-HR" i="1" baseline="-25000" smtClean="0">
                <a:solidFill>
                  <a:srgbClr val="006600"/>
                </a:solidFill>
              </a:rPr>
              <a:t> </a:t>
            </a:r>
            <a:r>
              <a:rPr lang="hr-HR" i="1" smtClean="0">
                <a:solidFill>
                  <a:srgbClr val="006600"/>
                </a:solidFill>
              </a:rPr>
              <a:t>n)</a:t>
            </a:r>
            <a:r>
              <a:rPr lang="hr-HR" i="1" smtClean="0"/>
              <a:t> + </a:t>
            </a:r>
            <a:r>
              <a:rPr lang="hr-HR" i="1" smtClean="0">
                <a:solidFill>
                  <a:srgbClr val="800080"/>
                </a:solidFill>
              </a:rPr>
              <a:t>n</a:t>
            </a:r>
            <a:r>
              <a:rPr lang="hr-HR" i="1" smtClean="0"/>
              <a:t> * </a:t>
            </a:r>
            <a:r>
              <a:rPr lang="hr-HR" i="1" smtClean="0">
                <a:solidFill>
                  <a:schemeClr val="bg1"/>
                </a:solidFill>
              </a:rPr>
              <a:t>O (log</a:t>
            </a:r>
            <a:r>
              <a:rPr lang="hr-HR" i="1" baseline="-25000" smtClean="0">
                <a:solidFill>
                  <a:schemeClr val="bg1"/>
                </a:solidFill>
              </a:rPr>
              <a:t> </a:t>
            </a:r>
            <a:r>
              <a:rPr lang="hr-HR" i="1" smtClean="0">
                <a:solidFill>
                  <a:schemeClr val="bg1"/>
                </a:solidFill>
              </a:rPr>
              <a:t>n)</a:t>
            </a:r>
            <a:r>
              <a:rPr lang="hr-HR" i="1" smtClean="0"/>
              <a:t> = </a:t>
            </a:r>
            <a:r>
              <a:rPr lang="hr-HR" sz="1600" i="1" smtClean="0"/>
              <a:t>O(n log</a:t>
            </a:r>
            <a:r>
              <a:rPr lang="hr-HR" sz="1600" i="1" baseline="-25000" smtClean="0"/>
              <a:t> </a:t>
            </a:r>
            <a:r>
              <a:rPr lang="hr-HR" sz="1600" i="1" smtClean="0"/>
              <a:t>n)</a:t>
            </a:r>
          </a:p>
          <a:p>
            <a:pPr lvl="2" eaLnBrk="1" hangingPunct="1">
              <a:spcBef>
                <a:spcPct val="50000"/>
              </a:spcBef>
            </a:pPr>
            <a:r>
              <a:rPr lang="hr-HR" sz="1600" b="1" smtClean="0"/>
              <a:t>				</a:t>
            </a:r>
            <a:r>
              <a:rPr lang="hr-HR" sz="1600" i="1" smtClean="0">
                <a:solidFill>
                  <a:srgbClr val="990000"/>
                </a:solidFill>
              </a:rPr>
              <a:t>O(n log</a:t>
            </a:r>
            <a:r>
              <a:rPr lang="hr-HR" sz="1600" i="1" baseline="-25000" smtClean="0">
                <a:solidFill>
                  <a:srgbClr val="990000"/>
                </a:solidFill>
              </a:rPr>
              <a:t> </a:t>
            </a:r>
            <a:r>
              <a:rPr lang="hr-HR" sz="1600" i="1" smtClean="0">
                <a:solidFill>
                  <a:srgbClr val="990000"/>
                </a:solidFill>
              </a:rPr>
              <a:t>n) &lt; O(n</a:t>
            </a:r>
            <a:r>
              <a:rPr lang="hr-HR" sz="1600" i="1" baseline="30000" smtClean="0">
                <a:solidFill>
                  <a:srgbClr val="990000"/>
                </a:solidFill>
              </a:rPr>
              <a:t>2</a:t>
            </a:r>
            <a:r>
              <a:rPr lang="hr-HR" sz="1600" i="1" smtClean="0">
                <a:solidFill>
                  <a:srgbClr val="990000"/>
                </a:solidFill>
              </a:rPr>
              <a:t>)</a:t>
            </a:r>
          </a:p>
          <a:p>
            <a:pPr eaLnBrk="1" hangingPunct="1"/>
            <a:endParaRPr lang="hr-HR"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655638" y="747713"/>
            <a:ext cx="5368925" cy="3717925"/>
          </a:xfrm>
          <a:ln/>
        </p:spPr>
      </p:sp>
      <p:sp>
        <p:nvSpPr>
          <p:cNvPr id="62467" name="Rectangle 3"/>
          <p:cNvSpPr>
            <a:spLocks noGrp="1" noChangeArrowheads="1"/>
          </p:cNvSpPr>
          <p:nvPr>
            <p:ph type="body" idx="1"/>
          </p:nvPr>
        </p:nvSpPr>
        <p:spPr>
          <a:noFill/>
          <a:ln/>
        </p:spPr>
        <p:txBody>
          <a:bodyPr/>
          <a:lstStyle/>
          <a:p>
            <a:pPr eaLnBrk="1" hangingPunct="1"/>
            <a:r>
              <a:rPr lang="hr-HR" smtClean="0"/>
              <a:t>nema ilustracije- malo krede i spužve neće nikog ubiti </a:t>
            </a:r>
            <a:r>
              <a:rPr lang="hr-HR" smtClean="0">
                <a:sym typeface="Wingdings" pitchFamily="2" charset="2"/>
              </a:rPr>
              <a:t></a:t>
            </a:r>
            <a:endParaRPr lang="hr-HR"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655638" y="747713"/>
            <a:ext cx="5368925" cy="3717925"/>
          </a:xfrm>
          <a:ln/>
        </p:spPr>
      </p:sp>
      <p:sp>
        <p:nvSpPr>
          <p:cNvPr id="63491" name="Rectangle 3"/>
          <p:cNvSpPr>
            <a:spLocks noGrp="1" noChangeArrowheads="1"/>
          </p:cNvSpPr>
          <p:nvPr>
            <p:ph type="body" idx="1"/>
          </p:nvPr>
        </p:nvSpPr>
        <p:spPr>
          <a:noFill/>
          <a:ln/>
        </p:spPr>
        <p:txBody>
          <a:bodyPr/>
          <a:lstStyle/>
          <a:p>
            <a:pPr eaLnBrk="1" hangingPunct="1"/>
            <a:r>
              <a:rPr lang="hr-HR" smtClean="0"/>
              <a:t>ovo s brisanjem su uvijek radili – podsjetiti ih na primjer kad su matični broj postavili na 0 kao oznaku da je zapis prazan</a:t>
            </a: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655638" y="747713"/>
            <a:ext cx="5368925" cy="3717925"/>
          </a:xfrm>
          <a:ln/>
        </p:spPr>
      </p:sp>
      <p:sp>
        <p:nvSpPr>
          <p:cNvPr id="64515"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655638" y="747713"/>
            <a:ext cx="5368925" cy="3717925"/>
          </a:xfrm>
          <a:ln/>
        </p:spPr>
      </p:sp>
      <p:sp>
        <p:nvSpPr>
          <p:cNvPr id="65539"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655638" y="747713"/>
            <a:ext cx="5368925" cy="3717925"/>
          </a:xfrm>
          <a:ln/>
        </p:spPr>
      </p:sp>
      <p:sp>
        <p:nvSpPr>
          <p:cNvPr id="66563"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655638" y="747713"/>
            <a:ext cx="5368925" cy="3717925"/>
          </a:xfrm>
          <a:ln/>
        </p:spPr>
      </p:sp>
      <p:sp>
        <p:nvSpPr>
          <p:cNvPr id="67587" name="Rectangle 3"/>
          <p:cNvSpPr>
            <a:spLocks noGrp="1" noChangeArrowheads="1"/>
          </p:cNvSpPr>
          <p:nvPr>
            <p:ph type="body" idx="1"/>
          </p:nvPr>
        </p:nvSpPr>
        <p:spPr>
          <a:noFill/>
          <a:ln/>
        </p:spPr>
        <p:txBody>
          <a:bodyPr/>
          <a:lstStyle/>
          <a:p>
            <a:pPr eaLnBrk="1" hangingPunct="1"/>
            <a:r>
              <a:rPr lang="hr-HR" smtClean="0"/>
              <a:t>ideja - posložiti imena u odgovarajuće pretince - 4 pretinca na raspolaganju</a:t>
            </a:r>
          </a:p>
          <a:p>
            <a:pPr eaLnBrk="1" hangingPunct="1"/>
            <a:endParaRPr lang="hr-HR" smtClean="0"/>
          </a:p>
          <a:p>
            <a:pPr eaLnBrk="1" hangingPunct="1"/>
            <a:r>
              <a:rPr lang="hr-HR" smtClean="0"/>
              <a:t>hashing kritiziram na slajdu 55, jer ne valja funkcija... :)</a:t>
            </a:r>
          </a:p>
          <a:p>
            <a:pPr eaLnBrk="1" hangingPunct="1"/>
            <a:r>
              <a:rPr lang="hr-HR" smtClean="0"/>
              <a:t>pitanje? što kad zadnji element ne stane?</a:t>
            </a:r>
          </a:p>
          <a:p>
            <a:pPr eaLnBrk="1" hangingPunct="1">
              <a:buFontTx/>
              <a:buChar char="-"/>
            </a:pPr>
            <a:r>
              <a:rPr lang="hr-HR" smtClean="0"/>
              <a:t>separate chaining – ulančavanje?</a:t>
            </a:r>
          </a:p>
          <a:p>
            <a:pPr eaLnBrk="1" hangingPunct="1">
              <a:buFontTx/>
              <a:buChar char="-"/>
            </a:pPr>
            <a:r>
              <a:rPr lang="hr-HR" smtClean="0"/>
              <a:t>linear probing - ???</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655638" y="747713"/>
            <a:ext cx="5368925" cy="3717925"/>
          </a:xfrm>
          <a:ln/>
        </p:spPr>
      </p:sp>
      <p:sp>
        <p:nvSpPr>
          <p:cNvPr id="68611" name="Rectangle 3"/>
          <p:cNvSpPr>
            <a:spLocks noGrp="1" noChangeArrowheads="1"/>
          </p:cNvSpPr>
          <p:nvPr>
            <p:ph type="body" idx="1"/>
          </p:nvPr>
        </p:nvSpPr>
        <p:spPr>
          <a:noFill/>
          <a:ln/>
        </p:spPr>
        <p:txBody>
          <a:bodyPr/>
          <a:lstStyle/>
          <a:p>
            <a:pPr eaLnBrk="1" hangingPunct="1"/>
            <a:r>
              <a:rPr lang="hr-HR" smtClean="0"/>
              <a:t>Gdje ubaciti priču o složenosti hashinga?</a:t>
            </a:r>
          </a:p>
          <a:p>
            <a:pPr eaLnBrk="1" hangingPunct="1"/>
            <a:r>
              <a:rPr lang="hr-HR" smtClean="0"/>
              <a:t>Kad reći da je dobro za M uzeti veliki prost broj? Mersenneovi brojevi? 2</a:t>
            </a:r>
            <a:r>
              <a:rPr lang="hr-HR" baseline="30000" smtClean="0"/>
              <a:t>t</a:t>
            </a:r>
            <a:r>
              <a:rPr lang="hr-HR" smtClean="0"/>
              <a:t>-1, t = 1, 3, 5, 7, 11, 13, 17....</a:t>
            </a:r>
          </a:p>
          <a:p>
            <a:pPr eaLnBrk="1" hangingPunct="1"/>
            <a:r>
              <a:rPr lang="hr-HR" smtClean="0"/>
              <a:t>Kad reći zašto nije dobro da M bude npr. višekratnik broja 2...</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655638" y="747713"/>
            <a:ext cx="5368925" cy="3717925"/>
          </a:xfrm>
          <a:ln/>
        </p:spPr>
      </p:sp>
      <p:sp>
        <p:nvSpPr>
          <p:cNvPr id="69635"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655638" y="747713"/>
            <a:ext cx="5368925" cy="3717925"/>
          </a:xfrm>
          <a:ln/>
        </p:spPr>
      </p:sp>
      <p:sp>
        <p:nvSpPr>
          <p:cNvPr id="70659" name="Rectangle 3"/>
          <p:cNvSpPr>
            <a:spLocks noGrp="1" noChangeArrowheads="1"/>
          </p:cNvSpPr>
          <p:nvPr>
            <p:ph type="body" idx="1"/>
          </p:nvPr>
        </p:nvSpPr>
        <p:spPr>
          <a:noFill/>
          <a:ln/>
        </p:spPr>
        <p:txBody>
          <a:bodyPr/>
          <a:lstStyle/>
          <a:p>
            <a:pPr eaLnBrk="1" hangingPunct="1"/>
            <a:r>
              <a:rPr lang="hr-HR" smtClean="0"/>
              <a:t>ulančavanje = separate chaining?</a:t>
            </a:r>
          </a:p>
          <a:p>
            <a:pPr eaLnBrk="1" hangingPunct="1"/>
            <a:r>
              <a:rPr lang="hr-HR" smtClean="0"/>
              <a:t>open addressing?</a:t>
            </a: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655638" y="747713"/>
            <a:ext cx="5368925" cy="3717925"/>
          </a:xfrm>
          <a:ln/>
        </p:spPr>
      </p:sp>
      <p:sp>
        <p:nvSpPr>
          <p:cNvPr id="71683" name="Rectangle 3"/>
          <p:cNvSpPr>
            <a:spLocks noGrp="1" noChangeArrowheads="1"/>
          </p:cNvSpPr>
          <p:nvPr>
            <p:ph type="body" idx="1"/>
          </p:nvPr>
        </p:nvSpPr>
        <p:spPr>
          <a:noFill/>
          <a:ln/>
        </p:spPr>
        <p:txBody>
          <a:bodyPr/>
          <a:lstStyle/>
          <a:p>
            <a:pPr eaLnBrk="1" hangingPunct="1"/>
            <a:r>
              <a:rPr lang="hr-HR" smtClean="0"/>
              <a:t>dobar izraz – “bit će upućeno x zapisa” – onda vrijedi formula, prema Sedgewicku je dana samo za separate chaining.</a:t>
            </a:r>
          </a:p>
          <a:p>
            <a:pPr eaLnBrk="1" hangingPunct="1"/>
            <a:r>
              <a:rPr lang="hr-HR" smtClean="0"/>
              <a:t>C = broj zapisa u jednom pretincu</a:t>
            </a:r>
          </a:p>
          <a:p>
            <a:pPr eaLnBrk="1" hangingPunct="1"/>
            <a:r>
              <a:rPr lang="hr-HR" smtClean="0"/>
              <a:t>predzadnji  bullet: birthday paradox - zgodna ilustracija - koliko ljudi treba biti u nekoj prostoriji, da bi vjerojatnost da dvoje ljudi ima rođendan istog dana bila veća od 50% - 24 osobe</a:t>
            </a:r>
          </a:p>
          <a:p>
            <a:pPr eaLnBrk="1" hangingPunct="1"/>
            <a:r>
              <a:rPr lang="hr-HR" smtClean="0"/>
              <a:t>(zanimljivo je i koliko ljudi mora biti u prostoriji da bi vjerojatnost da 2 ljudi rođ ima isti dan bila veća od 99% - 60 ljudi)</a:t>
            </a:r>
          </a:p>
          <a:p>
            <a:pPr eaLnBrk="1" hangingPunct="1"/>
            <a:r>
              <a:rPr lang="hr-HR" smtClean="0"/>
              <a:t>zadnji bullet: analogija - koliko sličica Životinjskog carstva treba skupiti prije nego se kompletira album (npr. za 250 sličica treba kupiti 1381 čokoladu!) :)</a:t>
            </a:r>
          </a:p>
          <a:p>
            <a:pPr eaLnBrk="1" hangingPunct="1"/>
            <a:endParaRPr lang="hr-HR"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655638" y="747713"/>
            <a:ext cx="5368925" cy="3717925"/>
          </a:xfrm>
          <a:ln/>
        </p:spPr>
      </p:sp>
      <p:sp>
        <p:nvSpPr>
          <p:cNvPr id="72707"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655638" y="747713"/>
            <a:ext cx="5368925" cy="3717925"/>
          </a:xfrm>
          <a:ln/>
        </p:spPr>
      </p:sp>
      <p:sp>
        <p:nvSpPr>
          <p:cNvPr id="73731" name="Rectangle 3"/>
          <p:cNvSpPr>
            <a:spLocks noGrp="1" noChangeArrowheads="1"/>
          </p:cNvSpPr>
          <p:nvPr>
            <p:ph type="body" idx="1"/>
          </p:nvPr>
        </p:nvSpPr>
        <p:spPr>
          <a:noFill/>
          <a:ln/>
        </p:spPr>
        <p:txBody>
          <a:bodyPr/>
          <a:lstStyle/>
          <a:p>
            <a:pPr eaLnBrk="1" hangingPunct="1"/>
            <a:r>
              <a:rPr lang="hr-HR" smtClean="0"/>
              <a:t>Radi se o funkcijji koja izračunava vrijednost iz sume ascii elemenata ulaznog niza</a:t>
            </a:r>
          </a:p>
          <a:p>
            <a:pPr eaLnBrk="1" hangingPunct="1"/>
            <a:r>
              <a:rPr lang="hr-HR" smtClean="0"/>
              <a:t>1. zadovoljava - suma ovisi o ulaznim brojkama</a:t>
            </a:r>
          </a:p>
          <a:p>
            <a:pPr eaLnBrk="1" hangingPunct="1"/>
            <a:r>
              <a:rPr lang="hr-HR" smtClean="0"/>
              <a:t>2. zadovoljava - zbraja svaki znak</a:t>
            </a:r>
          </a:p>
          <a:p>
            <a:pPr eaLnBrk="1" hangingPunct="1"/>
            <a:r>
              <a:rPr lang="hr-HR" smtClean="0"/>
              <a:t>3. narušava - nije očito, ali na velikom skupu podataka narušava, jer tekst sadrži određena statistička svojstva... </a:t>
            </a:r>
          </a:p>
          <a:p>
            <a:pPr eaLnBrk="1" hangingPunct="1"/>
            <a:r>
              <a:rPr lang="hr-HR" smtClean="0"/>
              <a:t>4. narušava - npr. Mirna i Miran oboje daju 2 - male promjene rezultiraju istom izlaznom vrijednošću</a:t>
            </a:r>
          </a:p>
          <a:p>
            <a:pPr eaLnBrk="1" hangingPunct="1"/>
            <a:r>
              <a:rPr lang="hr-HR" smtClean="0"/>
              <a:t>Kalpić: Sumiranjem ASCII kodova se gubi informacija. Trebali bi biti ponderirani položajem. Inače se anagrami preslikavaju u istu adresu, ali ne samo anagrami. </a:t>
            </a: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655638" y="747713"/>
            <a:ext cx="5368925" cy="3717925"/>
          </a:xfrm>
          <a:ln/>
        </p:spPr>
      </p:sp>
      <p:sp>
        <p:nvSpPr>
          <p:cNvPr id="74755" name="Rectangle 3"/>
          <p:cNvSpPr>
            <a:spLocks noGrp="1" noChangeArrowheads="1"/>
          </p:cNvSpPr>
          <p:nvPr>
            <p:ph type="body" idx="1"/>
          </p:nvPr>
        </p:nvSpPr>
        <p:spPr>
          <a:noFill/>
          <a:ln/>
        </p:spPr>
        <p:txBody>
          <a:bodyPr/>
          <a:lstStyle/>
          <a:p>
            <a:pPr eaLnBrk="1" hangingPunct="1"/>
            <a:endParaRPr lang="hr-HR"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33"/>
          <p:cNvSpPr>
            <a:spLocks noChangeArrowheads="1"/>
          </p:cNvSpPr>
          <p:nvPr userDrawn="1"/>
        </p:nvSpPr>
        <p:spPr bwMode="auto">
          <a:xfrm>
            <a:off x="179388" y="5661025"/>
            <a:ext cx="8424862" cy="673100"/>
          </a:xfrm>
          <a:prstGeom prst="rect">
            <a:avLst/>
          </a:prstGeom>
          <a:noFill/>
          <a:ln w="9525">
            <a:noFill/>
            <a:miter lim="800000"/>
            <a:headEnd/>
            <a:tailEnd/>
          </a:ln>
          <a:effectLst/>
        </p:spPr>
        <p:txBody>
          <a:bodyPr/>
          <a:lstStyle/>
          <a:p>
            <a:pPr>
              <a:buSzPct val="75000"/>
              <a:buFont typeface="Monotype Sorts" pitchFamily="2" charset="2"/>
              <a:buNone/>
              <a:defRPr/>
            </a:pPr>
            <a:endParaRPr lang="en-GB" sz="2800" b="0">
              <a:effectLst>
                <a:outerShdw blurRad="38100" dist="38100" dir="2700000" algn="tl">
                  <a:srgbClr val="C0C0C0"/>
                </a:outerShdw>
              </a:effectLst>
              <a:latin typeface="Arial Narrow" pitchFamily="34" charset="0"/>
            </a:endParaRPr>
          </a:p>
        </p:txBody>
      </p:sp>
      <p:sp>
        <p:nvSpPr>
          <p:cNvPr id="5" name="Line 1035"/>
          <p:cNvSpPr>
            <a:spLocks noChangeShapeType="1"/>
          </p:cNvSpPr>
          <p:nvPr userDrawn="1"/>
        </p:nvSpPr>
        <p:spPr bwMode="auto">
          <a:xfrm flipH="1" flipV="1">
            <a:off x="2627313" y="260350"/>
            <a:ext cx="0" cy="6264275"/>
          </a:xfrm>
          <a:prstGeom prst="line">
            <a:avLst/>
          </a:prstGeom>
          <a:noFill/>
          <a:ln w="76200">
            <a:solidFill>
              <a:srgbClr val="000000"/>
            </a:solidFill>
            <a:round/>
            <a:headEnd/>
            <a:tailEnd/>
          </a:ln>
          <a:effectLst>
            <a:outerShdw dist="107763" dir="2700000" algn="ctr" rotWithShape="0">
              <a:srgbClr val="D70505"/>
            </a:outerShdw>
          </a:effectLst>
        </p:spPr>
        <p:txBody>
          <a:bodyPr wrap="none" anchor="ctr"/>
          <a:lstStyle/>
          <a:p>
            <a:pPr>
              <a:defRPr/>
            </a:pPr>
            <a:endParaRPr lang="hr-HR"/>
          </a:p>
        </p:txBody>
      </p:sp>
      <p:graphicFrame>
        <p:nvGraphicFramePr>
          <p:cNvPr id="6" name="Object 1037"/>
          <p:cNvGraphicFramePr>
            <a:graphicFrameLocks noChangeAspect="1"/>
          </p:cNvGraphicFramePr>
          <p:nvPr/>
        </p:nvGraphicFramePr>
        <p:xfrm>
          <a:off x="1023938" y="333375"/>
          <a:ext cx="617537" cy="1008063"/>
        </p:xfrm>
        <a:graphic>
          <a:graphicData uri="http://schemas.openxmlformats.org/presentationml/2006/ole">
            <mc:AlternateContent xmlns:mc="http://schemas.openxmlformats.org/markup-compatibility/2006">
              <mc:Choice xmlns:v="urn:schemas-microsoft-com:vml" Requires="v">
                <p:oleObj spid="_x0000_s65549" name="Picture" r:id="rId3" imgW="708104" imgH="1156204" progId="Word.Picture.8">
                  <p:embed/>
                </p:oleObj>
              </mc:Choice>
              <mc:Fallback>
                <p:oleObj name="Picture" r:id="rId3" imgW="708104" imgH="1156204" progId="Word.Picture.8">
                  <p:embed/>
                  <p:pic>
                    <p:nvPicPr>
                      <p:cNvPr id="0" name="Object 10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938" y="333375"/>
                        <a:ext cx="617537"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6" name="Rectangle 4"/>
          <p:cNvSpPr>
            <a:spLocks noGrp="1" noChangeArrowheads="1"/>
          </p:cNvSpPr>
          <p:nvPr>
            <p:ph type="subTitle" idx="1"/>
          </p:nvPr>
        </p:nvSpPr>
        <p:spPr>
          <a:xfrm>
            <a:off x="2916238" y="3886200"/>
            <a:ext cx="5565775" cy="1752600"/>
          </a:xfrm>
        </p:spPr>
        <p:txBody>
          <a:bodyPr/>
          <a:lstStyle>
            <a:lvl1pPr marL="0" indent="0">
              <a:buFont typeface="Monotype Sorts" pitchFamily="2" charset="2"/>
              <a:buNone/>
              <a:defRPr/>
            </a:lvl1pPr>
          </a:lstStyle>
          <a:p>
            <a:r>
              <a:rPr lang="en-US"/>
              <a:t>Click to edit Master subtitle style</a:t>
            </a:r>
          </a:p>
        </p:txBody>
      </p:sp>
      <p:sp>
        <p:nvSpPr>
          <p:cNvPr id="904206" name="Rectangle 1038"/>
          <p:cNvSpPr>
            <a:spLocks noGrp="1" noChangeArrowheads="1"/>
          </p:cNvSpPr>
          <p:nvPr>
            <p:ph type="ctrTitle"/>
          </p:nvPr>
        </p:nvSpPr>
        <p:spPr>
          <a:xfrm>
            <a:off x="2914650" y="1916113"/>
            <a:ext cx="5978525" cy="1503362"/>
          </a:xfrm>
        </p:spPr>
        <p:txBody>
          <a:bodyPr lIns="91440" tIns="45720" rIns="91440" bIns="45720" anchor="ctr"/>
          <a:lstStyle>
            <a:lvl1pPr>
              <a:defRPr sz="4000"/>
            </a:lvl1pPr>
          </a:lstStyle>
          <a:p>
            <a:r>
              <a:rPr lang="en-GB" dirty="0"/>
              <a:t>Click to edit Master title style</a:t>
            </a:r>
          </a:p>
        </p:txBody>
      </p:sp>
      <p:sp>
        <p:nvSpPr>
          <p:cNvPr id="2" name="Slide Number Placeholder 1"/>
          <p:cNvSpPr>
            <a:spLocks noGrp="1"/>
          </p:cNvSpPr>
          <p:nvPr>
            <p:ph type="sldNum" sz="quarter" idx="10"/>
          </p:nvPr>
        </p:nvSpPr>
        <p:spPr>
          <a:xfrm>
            <a:off x="7823200" y="6524625"/>
            <a:ext cx="1809749" cy="217488"/>
          </a:xfrm>
        </p:spPr>
        <p:txBody>
          <a:bodyPr/>
          <a:lstStyle/>
          <a:p>
            <a:fld id="{54C157E3-C5F1-4D43-B47A-2EBECF08E22B}" type="slidenum">
              <a:rPr lang="hr-HR" smtClean="0"/>
              <a:pPr/>
              <a:t>‹#›</a:t>
            </a:fld>
            <a:endParaRPr lang="hr-HR" dirty="0"/>
          </a:p>
        </p:txBody>
      </p:sp>
    </p:spTree>
  </p:cSld>
  <p:clrMapOvr>
    <a:masterClrMapping/>
  </p:clrMapOvr>
  <p:transition>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Rectangle 17"/>
          <p:cNvSpPr>
            <a:spLocks noGrp="1" noChangeArrowheads="1"/>
          </p:cNvSpPr>
          <p:nvPr>
            <p:ph type="sldNum" sz="quarter" idx="11"/>
          </p:nvPr>
        </p:nvSpPr>
        <p:spPr>
          <a:xfrm>
            <a:off x="7509934" y="6524625"/>
            <a:ext cx="2123016" cy="217488"/>
          </a:xfrm>
          <a:ln/>
        </p:spPr>
        <p:txBody>
          <a:bodyPr/>
          <a:lstStyle>
            <a:lvl1pPr>
              <a:defRPr/>
            </a:lvl1pPr>
          </a:lstStyle>
          <a:p>
            <a:fld id="{C0366BC5-5EEE-4557-A9C4-013800B889C2}" type="slidenum">
              <a:rPr lang="hr-HR" smtClean="0"/>
              <a:pPr/>
              <a:t>‹#›</a:t>
            </a:fld>
            <a:endParaRPr lang="hr-HR" dirty="0"/>
          </a:p>
        </p:txBody>
      </p:sp>
    </p:spTree>
  </p:cSld>
  <p:clrMapOvr>
    <a:masterClrMapping/>
  </p:clrMapOvr>
  <p:transition>
    <p:wip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975" y="0"/>
            <a:ext cx="2339975" cy="6308725"/>
          </a:xfrm>
        </p:spPr>
        <p:txBody>
          <a:bodyPr vert="eaVert"/>
          <a:lstStyle/>
          <a:p>
            <a:r>
              <a:rPr lang="en-US" smtClean="0"/>
              <a:t>Click to edit Master title style</a:t>
            </a:r>
            <a:endParaRPr lang="hr-HR"/>
          </a:p>
        </p:txBody>
      </p:sp>
      <p:sp>
        <p:nvSpPr>
          <p:cNvPr id="3" name="Vertical Text Placeholder 2"/>
          <p:cNvSpPr>
            <a:spLocks noGrp="1"/>
          </p:cNvSpPr>
          <p:nvPr>
            <p:ph type="body" orient="vert" idx="1"/>
          </p:nvPr>
        </p:nvSpPr>
        <p:spPr>
          <a:xfrm>
            <a:off x="273050" y="0"/>
            <a:ext cx="6867525" cy="63087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Rectangle 17"/>
          <p:cNvSpPr>
            <a:spLocks noGrp="1" noChangeArrowheads="1"/>
          </p:cNvSpPr>
          <p:nvPr>
            <p:ph type="sldNum" sz="quarter" idx="11"/>
          </p:nvPr>
        </p:nvSpPr>
        <p:spPr>
          <a:xfrm>
            <a:off x="7509934" y="6524625"/>
            <a:ext cx="2123016" cy="217488"/>
          </a:xfrm>
          <a:ln/>
        </p:spPr>
        <p:txBody>
          <a:bodyPr/>
          <a:lstStyle>
            <a:lvl1pPr>
              <a:defRPr/>
            </a:lvl1pPr>
          </a:lstStyle>
          <a:p>
            <a:fld id="{4624285F-2233-4B1B-B54F-B586311EBB75}" type="slidenum">
              <a:rPr lang="hr-HR" smtClean="0"/>
              <a:pPr/>
              <a:t>‹#›</a:t>
            </a:fld>
            <a:endParaRPr lang="hr-HR" dirty="0"/>
          </a:p>
        </p:txBody>
      </p:sp>
    </p:spTree>
  </p:cSld>
  <p:clrMapOvr>
    <a:masterClrMapping/>
  </p:clrMapOvr>
  <p:transition>
    <p:wip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3050" y="0"/>
            <a:ext cx="9288463" cy="617538"/>
          </a:xfrm>
        </p:spPr>
        <p:txBody>
          <a:bodyPr/>
          <a:lstStyle/>
          <a:p>
            <a:r>
              <a:rPr lang="en-US" smtClean="0"/>
              <a:t>Click to edit Master title style</a:t>
            </a:r>
            <a:endParaRPr lang="hr-HR"/>
          </a:p>
        </p:txBody>
      </p:sp>
      <p:sp>
        <p:nvSpPr>
          <p:cNvPr id="3" name="Table Placeholder 2"/>
          <p:cNvSpPr>
            <a:spLocks noGrp="1"/>
          </p:cNvSpPr>
          <p:nvPr>
            <p:ph type="tbl" idx="1"/>
          </p:nvPr>
        </p:nvSpPr>
        <p:spPr>
          <a:xfrm>
            <a:off x="273050" y="981075"/>
            <a:ext cx="9359900" cy="5327650"/>
          </a:xfrm>
        </p:spPr>
        <p:txBody>
          <a:bodyPr/>
          <a:lstStyle/>
          <a:p>
            <a:pPr lvl="0"/>
            <a:endParaRPr lang="hr-HR" noProof="0" smtClean="0"/>
          </a:p>
        </p:txBody>
      </p:sp>
      <p:sp>
        <p:nvSpPr>
          <p:cNvPr id="5" name="Rectangle 17"/>
          <p:cNvSpPr>
            <a:spLocks noGrp="1" noChangeArrowheads="1"/>
          </p:cNvSpPr>
          <p:nvPr>
            <p:ph type="sldNum" sz="quarter" idx="11"/>
          </p:nvPr>
        </p:nvSpPr>
        <p:spPr>
          <a:xfrm>
            <a:off x="7526868" y="6524625"/>
            <a:ext cx="2106082" cy="217488"/>
          </a:xfrm>
          <a:ln/>
        </p:spPr>
        <p:txBody>
          <a:bodyPr/>
          <a:lstStyle>
            <a:lvl1pPr>
              <a:defRPr/>
            </a:lvl1pPr>
          </a:lstStyle>
          <a:p>
            <a:fld id="{7866BF27-DAB2-4FCB-B0A7-030045218C40}" type="slidenum">
              <a:rPr lang="hr-HR" smtClean="0"/>
              <a:pPr/>
              <a:t>‹#›</a:t>
            </a:fld>
            <a:endParaRPr lang="hr-HR" dirty="0"/>
          </a:p>
        </p:txBody>
      </p:sp>
    </p:spTree>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3050" y="0"/>
            <a:ext cx="9288463" cy="617538"/>
          </a:xfrm>
        </p:spPr>
        <p:txBody>
          <a:bodyPr/>
          <a:lstStyle/>
          <a:p>
            <a:r>
              <a:rPr lang="en-US" smtClean="0"/>
              <a:t>Click to edit Master title style</a:t>
            </a:r>
            <a:endParaRPr lang="hr-HR"/>
          </a:p>
        </p:txBody>
      </p:sp>
      <p:sp>
        <p:nvSpPr>
          <p:cNvPr id="3" name="Text Placeholder 2"/>
          <p:cNvSpPr>
            <a:spLocks noGrp="1"/>
          </p:cNvSpPr>
          <p:nvPr>
            <p:ph type="body" sz="half" idx="1"/>
          </p:nvPr>
        </p:nvSpPr>
        <p:spPr>
          <a:xfrm>
            <a:off x="273050" y="981075"/>
            <a:ext cx="4603750" cy="5327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5029200" y="981075"/>
            <a:ext cx="4603750" cy="5327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6" name="Rectangle 17"/>
          <p:cNvSpPr>
            <a:spLocks noGrp="1" noChangeArrowheads="1"/>
          </p:cNvSpPr>
          <p:nvPr>
            <p:ph type="sldNum" sz="quarter" idx="11"/>
          </p:nvPr>
        </p:nvSpPr>
        <p:spPr>
          <a:xfrm>
            <a:off x="7747000" y="6524625"/>
            <a:ext cx="1885949" cy="217488"/>
          </a:xfrm>
          <a:ln/>
        </p:spPr>
        <p:txBody>
          <a:bodyPr/>
          <a:lstStyle>
            <a:lvl1pPr>
              <a:defRPr/>
            </a:lvl1pPr>
          </a:lstStyle>
          <a:p>
            <a:fld id="{5F9D75C9-088C-4096-84EB-B6A11491922A}" type="slidenum">
              <a:rPr lang="hr-HR" smtClean="0"/>
              <a:pPr/>
              <a:t>‹#›</a:t>
            </a:fld>
            <a:endParaRPr lang="hr-HR" dirty="0"/>
          </a:p>
        </p:txBody>
      </p:sp>
    </p:spTree>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273050" y="0"/>
            <a:ext cx="9288463" cy="617538"/>
          </a:xfrm>
        </p:spPr>
        <p:txBody>
          <a:bodyPr/>
          <a:lstStyle/>
          <a:p>
            <a:r>
              <a:rPr lang="en-US" smtClean="0"/>
              <a:t>Click to edit Master title style</a:t>
            </a:r>
            <a:endParaRPr lang="hr-HR"/>
          </a:p>
        </p:txBody>
      </p:sp>
      <p:sp>
        <p:nvSpPr>
          <p:cNvPr id="3" name="Text Placeholder 2"/>
          <p:cNvSpPr>
            <a:spLocks noGrp="1"/>
          </p:cNvSpPr>
          <p:nvPr>
            <p:ph type="body" sz="half" idx="1"/>
          </p:nvPr>
        </p:nvSpPr>
        <p:spPr>
          <a:xfrm>
            <a:off x="273050" y="981075"/>
            <a:ext cx="4603750" cy="5327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lipArt Placeholder 3"/>
          <p:cNvSpPr>
            <a:spLocks noGrp="1"/>
          </p:cNvSpPr>
          <p:nvPr>
            <p:ph type="clipArt" sz="half" idx="2"/>
          </p:nvPr>
        </p:nvSpPr>
        <p:spPr>
          <a:xfrm>
            <a:off x="5029200" y="981075"/>
            <a:ext cx="4603750" cy="5327650"/>
          </a:xfrm>
        </p:spPr>
        <p:txBody>
          <a:bodyPr/>
          <a:lstStyle/>
          <a:p>
            <a:pPr lvl="0"/>
            <a:endParaRPr lang="hr-HR" noProof="0" smtClean="0"/>
          </a:p>
        </p:txBody>
      </p:sp>
      <p:sp>
        <p:nvSpPr>
          <p:cNvPr id="6" name="Rectangle 17"/>
          <p:cNvSpPr>
            <a:spLocks noGrp="1" noChangeArrowheads="1"/>
          </p:cNvSpPr>
          <p:nvPr>
            <p:ph type="sldNum" sz="quarter" idx="11"/>
          </p:nvPr>
        </p:nvSpPr>
        <p:spPr>
          <a:xfrm>
            <a:off x="7840133" y="6524625"/>
            <a:ext cx="1792817" cy="217488"/>
          </a:xfrm>
          <a:ln/>
        </p:spPr>
        <p:txBody>
          <a:bodyPr/>
          <a:lstStyle>
            <a:lvl1pPr>
              <a:defRPr/>
            </a:lvl1pPr>
          </a:lstStyle>
          <a:p>
            <a:fld id="{9CC30B0B-29BC-400D-AA77-D2F39E39E3B6}" type="slidenum">
              <a:rPr lang="hr-HR" smtClean="0"/>
              <a:pPr/>
              <a:t>‹#›</a:t>
            </a:fld>
            <a:endParaRPr lang="hr-HR" dirty="0"/>
          </a:p>
        </p:txBody>
      </p:sp>
    </p:spTree>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Rectangle 17"/>
          <p:cNvSpPr>
            <a:spLocks noGrp="1" noChangeArrowheads="1"/>
          </p:cNvSpPr>
          <p:nvPr>
            <p:ph type="sldNum" sz="quarter" idx="11"/>
          </p:nvPr>
        </p:nvSpPr>
        <p:spPr>
          <a:xfrm>
            <a:off x="7848600" y="6524625"/>
            <a:ext cx="1784350" cy="217488"/>
          </a:xfrm>
        </p:spPr>
        <p:txBody>
          <a:bodyPr/>
          <a:lstStyle>
            <a:lvl1pPr>
              <a:defRPr/>
            </a:lvl1pPr>
          </a:lstStyle>
          <a:p>
            <a:fld id="{D4AD59E7-4515-4B34-A58D-745587B9CCB9}" type="slidenum">
              <a:rPr lang="hr-HR" smtClean="0"/>
              <a:pPr/>
              <a:t>‹#›</a:t>
            </a:fld>
            <a:endParaRPr lang="hr-HR" dirty="0"/>
          </a:p>
        </p:txBody>
      </p:sp>
    </p:spTree>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hr-HR"/>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Rectangle 17"/>
          <p:cNvSpPr>
            <a:spLocks noGrp="1" noChangeArrowheads="1"/>
          </p:cNvSpPr>
          <p:nvPr>
            <p:ph type="sldNum" sz="quarter" idx="11"/>
          </p:nvPr>
        </p:nvSpPr>
        <p:spPr>
          <a:xfrm>
            <a:off x="7425267" y="6524625"/>
            <a:ext cx="2207683" cy="217488"/>
          </a:xfrm>
          <a:ln/>
        </p:spPr>
        <p:txBody>
          <a:bodyPr/>
          <a:lstStyle>
            <a:lvl1pPr>
              <a:defRPr/>
            </a:lvl1pPr>
          </a:lstStyle>
          <a:p>
            <a:fld id="{7AC756D7-FC0A-48C7-88C2-F18D95FA64F9}" type="slidenum">
              <a:rPr lang="hr-HR" smtClean="0"/>
              <a:pPr/>
              <a:t>‹#›</a:t>
            </a:fld>
            <a:endParaRPr lang="hr-HR" dirty="0"/>
          </a:p>
        </p:txBody>
      </p:sp>
    </p:spTree>
  </p:cSld>
  <p:clrMapOvr>
    <a:masterClrMapping/>
  </p:clrMapOvr>
  <p:transition>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sz="half" idx="1"/>
          </p:nvPr>
        </p:nvSpPr>
        <p:spPr>
          <a:xfrm>
            <a:off x="273050" y="981075"/>
            <a:ext cx="4603750"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5029200" y="981075"/>
            <a:ext cx="4603750"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6" name="Rectangle 17"/>
          <p:cNvSpPr>
            <a:spLocks noGrp="1" noChangeArrowheads="1"/>
          </p:cNvSpPr>
          <p:nvPr>
            <p:ph type="sldNum" sz="quarter" idx="11"/>
          </p:nvPr>
        </p:nvSpPr>
        <p:spPr>
          <a:xfrm>
            <a:off x="7484533" y="6524625"/>
            <a:ext cx="2148417" cy="217488"/>
          </a:xfrm>
          <a:ln/>
        </p:spPr>
        <p:txBody>
          <a:bodyPr/>
          <a:lstStyle>
            <a:lvl1pPr>
              <a:defRPr/>
            </a:lvl1pPr>
          </a:lstStyle>
          <a:p>
            <a:fld id="{4779F4E4-872C-4A69-A457-AD7F4EB1617C}" type="slidenum">
              <a:rPr lang="hr-HR" smtClean="0"/>
              <a:pPr/>
              <a:t>‹#›</a:t>
            </a:fld>
            <a:endParaRPr lang="hr-HR" dirty="0"/>
          </a:p>
        </p:txBody>
      </p:sp>
    </p:spTree>
  </p:cSld>
  <p:clrMapOvr>
    <a:masterClrMapping/>
  </p:clrMapOvr>
  <p:transition>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hr-HR"/>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8" name="Rectangle 17"/>
          <p:cNvSpPr>
            <a:spLocks noGrp="1" noChangeArrowheads="1"/>
          </p:cNvSpPr>
          <p:nvPr>
            <p:ph type="sldNum" sz="quarter" idx="11"/>
          </p:nvPr>
        </p:nvSpPr>
        <p:spPr>
          <a:xfrm>
            <a:off x="7467600" y="6524625"/>
            <a:ext cx="2165350" cy="217488"/>
          </a:xfrm>
          <a:ln/>
        </p:spPr>
        <p:txBody>
          <a:bodyPr/>
          <a:lstStyle>
            <a:lvl1pPr>
              <a:defRPr/>
            </a:lvl1pPr>
          </a:lstStyle>
          <a:p>
            <a:fld id="{337A207E-C6F3-4B1B-B604-F4A01558B09A}" type="slidenum">
              <a:rPr lang="hr-HR" smtClean="0"/>
              <a:pPr/>
              <a:t>‹#›</a:t>
            </a:fld>
            <a:endParaRPr lang="hr-HR" dirty="0"/>
          </a:p>
        </p:txBody>
      </p:sp>
    </p:spTree>
  </p:cSld>
  <p:clrMapOvr>
    <a:masterClrMapping/>
  </p:clrMapOvr>
  <p:transition>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4" name="Rectangle 17"/>
          <p:cNvSpPr>
            <a:spLocks noGrp="1" noChangeArrowheads="1"/>
          </p:cNvSpPr>
          <p:nvPr>
            <p:ph type="sldNum" sz="quarter" idx="11"/>
          </p:nvPr>
        </p:nvSpPr>
        <p:spPr>
          <a:xfrm>
            <a:off x="7382933" y="6524625"/>
            <a:ext cx="2250017" cy="217488"/>
          </a:xfrm>
          <a:ln/>
        </p:spPr>
        <p:txBody>
          <a:bodyPr/>
          <a:lstStyle>
            <a:lvl1pPr>
              <a:defRPr/>
            </a:lvl1pPr>
          </a:lstStyle>
          <a:p>
            <a:fld id="{745713BE-29BA-419A-94CF-E246D26E1442}" type="slidenum">
              <a:rPr lang="hr-HR" smtClean="0"/>
              <a:pPr/>
              <a:t>‹#›</a:t>
            </a:fld>
            <a:endParaRPr lang="hr-HR" dirty="0"/>
          </a:p>
        </p:txBody>
      </p:sp>
    </p:spTree>
  </p:cSld>
  <p:clrMapOvr>
    <a:masterClrMapping/>
  </p:clrMapOvr>
  <p:transition>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17"/>
          <p:cNvSpPr>
            <a:spLocks noGrp="1" noChangeArrowheads="1"/>
          </p:cNvSpPr>
          <p:nvPr>
            <p:ph type="sldNum" sz="quarter" idx="11"/>
          </p:nvPr>
        </p:nvSpPr>
        <p:spPr>
          <a:xfrm>
            <a:off x="7603068" y="6524625"/>
            <a:ext cx="2029882" cy="217488"/>
          </a:xfrm>
          <a:ln/>
        </p:spPr>
        <p:txBody>
          <a:bodyPr/>
          <a:lstStyle>
            <a:lvl1pPr>
              <a:defRPr/>
            </a:lvl1pPr>
          </a:lstStyle>
          <a:p>
            <a:fld id="{A88E0379-805C-488B-A902-3710866AFB11}" type="slidenum">
              <a:rPr lang="hr-HR" smtClean="0"/>
              <a:pPr/>
              <a:t>‹#›</a:t>
            </a:fld>
            <a:endParaRPr lang="hr-HR" dirty="0"/>
          </a:p>
        </p:txBody>
      </p:sp>
    </p:spTree>
  </p:cSld>
  <p:clrMapOvr>
    <a:masterClrMapping/>
  </p:clrMapOvr>
  <p:transition>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lstStyle>
            <a:lvl1pPr algn="l">
              <a:defRPr sz="2000" b="1"/>
            </a:lvl1pPr>
          </a:lstStyle>
          <a:p>
            <a:r>
              <a:rPr lang="en-US" smtClean="0"/>
              <a:t>Click to edit Master title style</a:t>
            </a:r>
            <a:endParaRPr lang="hr-HR"/>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17"/>
          <p:cNvSpPr>
            <a:spLocks noGrp="1" noChangeArrowheads="1"/>
          </p:cNvSpPr>
          <p:nvPr>
            <p:ph type="sldNum" sz="quarter" idx="11"/>
          </p:nvPr>
        </p:nvSpPr>
        <p:spPr>
          <a:xfrm>
            <a:off x="7653868" y="6524625"/>
            <a:ext cx="1979082" cy="217488"/>
          </a:xfrm>
          <a:ln/>
        </p:spPr>
        <p:txBody>
          <a:bodyPr/>
          <a:lstStyle>
            <a:lvl1pPr>
              <a:defRPr/>
            </a:lvl1pPr>
          </a:lstStyle>
          <a:p>
            <a:fld id="{3DF02CDB-E61B-44A1-8F0F-6034D31E8534}" type="slidenum">
              <a:rPr lang="hr-HR" smtClean="0"/>
              <a:pPr/>
              <a:t>‹#›</a:t>
            </a:fld>
            <a:endParaRPr lang="hr-HR" dirty="0"/>
          </a:p>
        </p:txBody>
      </p:sp>
    </p:spTree>
  </p:cSld>
  <p:clrMapOvr>
    <a:masterClrMapping/>
  </p:clrMapOvr>
  <p:transition>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lstStyle>
            <a:lvl1pPr algn="l">
              <a:defRPr sz="2000" b="1"/>
            </a:lvl1pPr>
          </a:lstStyle>
          <a:p>
            <a:r>
              <a:rPr lang="en-US" smtClean="0"/>
              <a:t>Click to edit Master title style</a:t>
            </a:r>
            <a:endParaRPr lang="hr-HR"/>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r-HR"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17"/>
          <p:cNvSpPr>
            <a:spLocks noGrp="1" noChangeArrowheads="1"/>
          </p:cNvSpPr>
          <p:nvPr>
            <p:ph type="sldNum" sz="quarter" idx="11"/>
          </p:nvPr>
        </p:nvSpPr>
        <p:spPr>
          <a:xfrm>
            <a:off x="7416800" y="6524625"/>
            <a:ext cx="2216149" cy="217488"/>
          </a:xfrm>
          <a:ln/>
        </p:spPr>
        <p:txBody>
          <a:bodyPr/>
          <a:lstStyle>
            <a:lvl1pPr>
              <a:defRPr/>
            </a:lvl1pPr>
          </a:lstStyle>
          <a:p>
            <a:fld id="{A9EFCBF7-26CD-4642-A9C4-32B74C249DD0}" type="slidenum">
              <a:rPr lang="hr-HR" smtClean="0"/>
              <a:pPr/>
              <a:t>‹#›</a:t>
            </a:fld>
            <a:endParaRPr lang="hr-HR" dirty="0"/>
          </a:p>
        </p:txBody>
      </p:sp>
    </p:spTree>
  </p:cSld>
  <p:clrMapOvr>
    <a:masterClrMapping/>
  </p:clrMapOvr>
  <p:transition>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73050" y="0"/>
            <a:ext cx="9288463" cy="617538"/>
          </a:xfrm>
          <a:prstGeom prst="rect">
            <a:avLst/>
          </a:prstGeom>
          <a:noFill/>
          <a:ln w="9525">
            <a:noFill/>
            <a:miter lim="800000"/>
            <a:headEnd/>
            <a:tailEnd/>
          </a:ln>
        </p:spPr>
        <p:txBody>
          <a:bodyPr vert="horz" wrap="square" lIns="91426" tIns="45714" rIns="91426" bIns="45714" numCol="1" anchor="b" anchorCtr="0" compatLnSpc="1">
            <a:prstTxWarp prst="textNoShape">
              <a:avLst/>
            </a:prstTxWarp>
          </a:bodyPr>
          <a:lstStyle/>
          <a:p>
            <a:pPr lvl="0"/>
            <a:r>
              <a:rPr lang="en-US" smtClean="0"/>
              <a:t>Master title style</a:t>
            </a:r>
          </a:p>
        </p:txBody>
      </p:sp>
      <p:sp>
        <p:nvSpPr>
          <p:cNvPr id="2051" name="Rectangle 3"/>
          <p:cNvSpPr>
            <a:spLocks noGrp="1" noChangeArrowheads="1"/>
          </p:cNvSpPr>
          <p:nvPr>
            <p:ph type="body" idx="1"/>
          </p:nvPr>
        </p:nvSpPr>
        <p:spPr bwMode="auto">
          <a:xfrm>
            <a:off x="273050" y="981075"/>
            <a:ext cx="9359900" cy="5327650"/>
          </a:xfrm>
          <a:prstGeom prst="rect">
            <a:avLst/>
          </a:prstGeom>
          <a:noFill/>
          <a:ln w="9525">
            <a:noFill/>
            <a:miter lim="800000"/>
            <a:headEnd/>
            <a:tailEnd/>
          </a:ln>
        </p:spPr>
        <p:txBody>
          <a:bodyPr vert="horz" wrap="square" lIns="91426" tIns="45714" rIns="91426" bIns="45714" numCol="1" anchor="t" anchorCtr="0" compatLnSpc="1">
            <a:prstTxWarp prst="textNoShape">
              <a:avLst/>
            </a:prstTxWarp>
          </a:bodyPr>
          <a:lstStyle/>
          <a:p>
            <a:pPr lvl="0"/>
            <a:r>
              <a:rPr lang="en-US" smtClean="0"/>
              <a:t>First level</a:t>
            </a:r>
          </a:p>
          <a:p>
            <a:pPr lvl="1"/>
            <a:r>
              <a:rPr lang="en-US" smtClean="0"/>
              <a:t> Second level</a:t>
            </a:r>
          </a:p>
          <a:p>
            <a:pPr lvl="2"/>
            <a:r>
              <a:rPr lang="en-US" smtClean="0"/>
              <a:t>Third level</a:t>
            </a:r>
          </a:p>
        </p:txBody>
      </p:sp>
      <p:sp>
        <p:nvSpPr>
          <p:cNvPr id="2058" name="Line 10"/>
          <p:cNvSpPr>
            <a:spLocks noChangeShapeType="1"/>
          </p:cNvSpPr>
          <p:nvPr userDrawn="1"/>
        </p:nvSpPr>
        <p:spPr bwMode="auto">
          <a:xfrm>
            <a:off x="0" y="692150"/>
            <a:ext cx="9561513" cy="0"/>
          </a:xfrm>
          <a:prstGeom prst="line">
            <a:avLst/>
          </a:prstGeom>
          <a:noFill/>
          <a:ln w="38100">
            <a:solidFill>
              <a:srgbClr val="FF0000"/>
            </a:solidFill>
            <a:round/>
            <a:headEnd/>
            <a:tailEnd/>
          </a:ln>
          <a:effectLst>
            <a:outerShdw dist="107763" dir="2700000" algn="ctr" rotWithShape="0">
              <a:srgbClr val="808080">
                <a:alpha val="50000"/>
              </a:srgbClr>
            </a:outerShdw>
          </a:effectLst>
        </p:spPr>
        <p:txBody>
          <a:bodyPr/>
          <a:lstStyle/>
          <a:p>
            <a:pPr>
              <a:defRPr/>
            </a:pPr>
            <a:endParaRPr lang="hr-HR"/>
          </a:p>
        </p:txBody>
      </p:sp>
      <p:sp>
        <p:nvSpPr>
          <p:cNvPr id="2059" name="Line 11"/>
          <p:cNvSpPr>
            <a:spLocks noChangeShapeType="1"/>
          </p:cNvSpPr>
          <p:nvPr userDrawn="1"/>
        </p:nvSpPr>
        <p:spPr bwMode="auto">
          <a:xfrm>
            <a:off x="128588" y="6453188"/>
            <a:ext cx="9561512" cy="0"/>
          </a:xfrm>
          <a:prstGeom prst="line">
            <a:avLst/>
          </a:prstGeom>
          <a:noFill/>
          <a:ln w="38100">
            <a:solidFill>
              <a:srgbClr val="FF0000"/>
            </a:solidFill>
            <a:round/>
            <a:headEnd/>
            <a:tailEnd/>
          </a:ln>
          <a:effectLst>
            <a:outerShdw dist="107763" dir="2700000" algn="ctr" rotWithShape="0">
              <a:srgbClr val="808080">
                <a:alpha val="50000"/>
              </a:srgbClr>
            </a:outerShdw>
          </a:effectLst>
        </p:spPr>
        <p:txBody>
          <a:bodyPr/>
          <a:lstStyle/>
          <a:p>
            <a:pPr>
              <a:defRPr/>
            </a:pPr>
            <a:endParaRPr lang="hr-HR"/>
          </a:p>
        </p:txBody>
      </p:sp>
      <p:sp>
        <p:nvSpPr>
          <p:cNvPr id="2065" name="Rectangle 17"/>
          <p:cNvSpPr>
            <a:spLocks noGrp="1" noChangeArrowheads="1"/>
          </p:cNvSpPr>
          <p:nvPr>
            <p:ph type="sldNum" sz="quarter" idx="4"/>
          </p:nvPr>
        </p:nvSpPr>
        <p:spPr bwMode="auto">
          <a:xfrm>
            <a:off x="8483600" y="6524625"/>
            <a:ext cx="1149349" cy="217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kumimoji="0" sz="1200" b="0">
                <a:latin typeface="Arial Narrow" pitchFamily="34" charset="0"/>
              </a:defRPr>
            </a:lvl1pPr>
          </a:lstStyle>
          <a:p>
            <a:fld id="{54C157E3-C5F1-4D43-B47A-2EBECF08E22B}" type="slidenum">
              <a:rPr lang="hr-HR" smtClean="0"/>
              <a:pPr/>
              <a:t>‹#›</a:t>
            </a:fld>
            <a:endParaRPr lang="hr-HR" dirty="0"/>
          </a:p>
        </p:txBody>
      </p:sp>
    </p:spTree>
  </p:cSld>
  <p:clrMap bg1="dk2" tx1="lt1" bg2="dk1" tx2="lt2" accent1="accent1" accent2="accent2" accent3="accent3" accent4="accent4" accent5="accent5" accent6="accent6" hlink="hlink" folHlink="folHlink"/>
  <p:sldLayoutIdLst>
    <p:sldLayoutId id="2147483788" r:id="rId1"/>
    <p:sldLayoutId id="2147483789" r:id="rId2"/>
    <p:sldLayoutId id="2147483787" r:id="rId3"/>
    <p:sldLayoutId id="2147483786" r:id="rId4"/>
    <p:sldLayoutId id="2147483785" r:id="rId5"/>
    <p:sldLayoutId id="2147483784" r:id="rId6"/>
    <p:sldLayoutId id="2147483783" r:id="rId7"/>
    <p:sldLayoutId id="2147483782" r:id="rId8"/>
    <p:sldLayoutId id="2147483781" r:id="rId9"/>
    <p:sldLayoutId id="2147483780" r:id="rId10"/>
    <p:sldLayoutId id="2147483779" r:id="rId11"/>
    <p:sldLayoutId id="2147483778" r:id="rId12"/>
    <p:sldLayoutId id="2147483777" r:id="rId13"/>
    <p:sldLayoutId id="2147483776" r:id="rId14"/>
  </p:sldLayoutIdLst>
  <p:transition>
    <p:wipe/>
  </p:transition>
  <p:timing>
    <p:tnLst>
      <p:par>
        <p:cTn id="1" dur="indefinite" restart="never" nodeType="tmRoot"/>
      </p:par>
    </p:tnLst>
  </p:timing>
  <p:hf hdr="0" ftr="0" dt="0"/>
  <p:txStyles>
    <p:titleStyle>
      <a:lvl1pPr algn="l" rtl="0" eaLnBrk="0" fontAlgn="base" hangingPunct="0">
        <a:spcBef>
          <a:spcPct val="0"/>
        </a:spcBef>
        <a:spcAft>
          <a:spcPct val="0"/>
        </a:spcAft>
        <a:defRPr kumimoji="1" sz="2800">
          <a:solidFill>
            <a:srgbClr val="00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2800">
          <a:solidFill>
            <a:srgbClr val="000000"/>
          </a:solidFill>
          <a:effectLst>
            <a:outerShdw blurRad="38100" dist="38100" dir="2700000" algn="tl">
              <a:srgbClr val="C0C0C0"/>
            </a:outerShdw>
          </a:effectLst>
          <a:latin typeface="Arial Narrow" pitchFamily="34" charset="0"/>
        </a:defRPr>
      </a:lvl2pPr>
      <a:lvl3pPr algn="l" rtl="0" eaLnBrk="0" fontAlgn="base" hangingPunct="0">
        <a:spcBef>
          <a:spcPct val="0"/>
        </a:spcBef>
        <a:spcAft>
          <a:spcPct val="0"/>
        </a:spcAft>
        <a:defRPr kumimoji="1" sz="2800">
          <a:solidFill>
            <a:srgbClr val="000000"/>
          </a:solidFill>
          <a:effectLst>
            <a:outerShdw blurRad="38100" dist="38100" dir="2700000" algn="tl">
              <a:srgbClr val="C0C0C0"/>
            </a:outerShdw>
          </a:effectLst>
          <a:latin typeface="Arial Narrow" pitchFamily="34" charset="0"/>
        </a:defRPr>
      </a:lvl3pPr>
      <a:lvl4pPr algn="l" rtl="0" eaLnBrk="0" fontAlgn="base" hangingPunct="0">
        <a:spcBef>
          <a:spcPct val="0"/>
        </a:spcBef>
        <a:spcAft>
          <a:spcPct val="0"/>
        </a:spcAft>
        <a:defRPr kumimoji="1" sz="2800">
          <a:solidFill>
            <a:srgbClr val="000000"/>
          </a:solidFill>
          <a:effectLst>
            <a:outerShdw blurRad="38100" dist="38100" dir="2700000" algn="tl">
              <a:srgbClr val="C0C0C0"/>
            </a:outerShdw>
          </a:effectLst>
          <a:latin typeface="Arial Narrow" pitchFamily="34" charset="0"/>
        </a:defRPr>
      </a:lvl4pPr>
      <a:lvl5pPr algn="l" rtl="0" eaLnBrk="0" fontAlgn="base" hangingPunct="0">
        <a:spcBef>
          <a:spcPct val="0"/>
        </a:spcBef>
        <a:spcAft>
          <a:spcPct val="0"/>
        </a:spcAft>
        <a:defRPr kumimoji="1" sz="2800">
          <a:solidFill>
            <a:srgbClr val="000000"/>
          </a:solidFill>
          <a:effectLst>
            <a:outerShdw blurRad="38100" dist="38100" dir="2700000" algn="tl">
              <a:srgbClr val="C0C0C0"/>
            </a:outerShdw>
          </a:effectLst>
          <a:latin typeface="Arial Narrow" pitchFamily="34" charset="0"/>
        </a:defRPr>
      </a:lvl5pPr>
      <a:lvl6pPr marL="457200" algn="l" rtl="0" eaLnBrk="0" fontAlgn="base" hangingPunct="0">
        <a:spcBef>
          <a:spcPct val="0"/>
        </a:spcBef>
        <a:spcAft>
          <a:spcPct val="0"/>
        </a:spcAft>
        <a:defRPr kumimoji="1" sz="2800">
          <a:solidFill>
            <a:srgbClr val="000000"/>
          </a:solidFill>
          <a:effectLst>
            <a:outerShdw blurRad="38100" dist="38100" dir="2700000" algn="tl">
              <a:srgbClr val="C0C0C0"/>
            </a:outerShdw>
          </a:effectLst>
          <a:latin typeface="Arial Narrow" pitchFamily="34" charset="0"/>
        </a:defRPr>
      </a:lvl6pPr>
      <a:lvl7pPr marL="914400" algn="l" rtl="0" eaLnBrk="0" fontAlgn="base" hangingPunct="0">
        <a:spcBef>
          <a:spcPct val="0"/>
        </a:spcBef>
        <a:spcAft>
          <a:spcPct val="0"/>
        </a:spcAft>
        <a:defRPr kumimoji="1" sz="2800">
          <a:solidFill>
            <a:srgbClr val="000000"/>
          </a:solidFill>
          <a:effectLst>
            <a:outerShdw blurRad="38100" dist="38100" dir="2700000" algn="tl">
              <a:srgbClr val="C0C0C0"/>
            </a:outerShdw>
          </a:effectLst>
          <a:latin typeface="Arial Narrow" pitchFamily="34" charset="0"/>
        </a:defRPr>
      </a:lvl7pPr>
      <a:lvl8pPr marL="1371600" algn="l" rtl="0" eaLnBrk="0" fontAlgn="base" hangingPunct="0">
        <a:spcBef>
          <a:spcPct val="0"/>
        </a:spcBef>
        <a:spcAft>
          <a:spcPct val="0"/>
        </a:spcAft>
        <a:defRPr kumimoji="1" sz="2800">
          <a:solidFill>
            <a:srgbClr val="000000"/>
          </a:solidFill>
          <a:effectLst>
            <a:outerShdw blurRad="38100" dist="38100" dir="2700000" algn="tl">
              <a:srgbClr val="C0C0C0"/>
            </a:outerShdw>
          </a:effectLst>
          <a:latin typeface="Arial Narrow" pitchFamily="34" charset="0"/>
        </a:defRPr>
      </a:lvl8pPr>
      <a:lvl9pPr marL="1828800" algn="l" rtl="0" eaLnBrk="0" fontAlgn="base" hangingPunct="0">
        <a:spcBef>
          <a:spcPct val="0"/>
        </a:spcBef>
        <a:spcAft>
          <a:spcPct val="0"/>
        </a:spcAft>
        <a:defRPr kumimoji="1" sz="2800">
          <a:solidFill>
            <a:srgbClr val="000000"/>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folHlink"/>
        </a:buClr>
        <a:buSzPct val="75000"/>
        <a:buFont typeface="Monotype Sorts" pitchFamily="2" charset="2"/>
        <a:buChar char="n"/>
        <a:defRPr kumimoji="1" sz="28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rgbClr val="FF0000"/>
        </a:buClr>
        <a:buSzPct val="80000"/>
        <a:buFont typeface="Wingdings" pitchFamily="2" charset="2"/>
        <a:buChar char="l"/>
        <a:defRPr kumimoji="1" sz="2400">
          <a:solidFill>
            <a:srgbClr val="000000"/>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folHlink"/>
        </a:buClr>
        <a:buSzPct val="60000"/>
        <a:buChar char="–"/>
        <a:defRPr kumimoji="1" sz="2000">
          <a:solidFill>
            <a:srgbClr val="000000"/>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har char="–"/>
        <a:defRPr kumimoji="1" sz="2000">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folHlink"/>
        </a:buClr>
        <a:buSzPct val="50000"/>
        <a:buFont typeface="Monotype Sorts" pitchFamily="2" charset="2"/>
        <a:buChar char="n"/>
        <a:defRPr kumimoji="1">
          <a:solidFill>
            <a:schemeClr val="tx1"/>
          </a:solidFill>
          <a:effectLst>
            <a:outerShdw blurRad="38100" dist="38100" dir="2700000" algn="tl">
              <a:srgbClr val="C0C0C0"/>
            </a:outerShdw>
          </a:effectLst>
          <a:latin typeface="+mn-lt"/>
        </a:defRPr>
      </a:lvl9pPr>
    </p:bodyStyle>
    <p:otherStyle>
      <a:defPPr>
        <a:defRPr lang="sr-Latn-C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1.xml"/><Relationship Id="rId1" Type="http://schemas.openxmlformats.org/officeDocument/2006/relationships/slideLayout" Target="../slideLayouts/slideLayout14.xml"/></Relationships>
</file>

<file path=ppt/slides/_rels/slide122.xml.rels><?xml version="1.0" encoding="UTF-8" standalone="yes"?>
<Relationships xmlns="http://schemas.openxmlformats.org/package/2006/relationships"><Relationship Id="rId8" Type="http://schemas.openxmlformats.org/officeDocument/2006/relationships/hyperlink" Target="http://muttaqun.com/arabic/audio/5.au" TargetMode="External"/><Relationship Id="rId13" Type="http://schemas.openxmlformats.org/officeDocument/2006/relationships/hyperlink" Target="http://muttaqun.com/arabic/audio/10.au" TargetMode="External"/><Relationship Id="rId3" Type="http://schemas.openxmlformats.org/officeDocument/2006/relationships/hyperlink" Target="http://muttaqun.com/arabic/audio/0.au" TargetMode="External"/><Relationship Id="rId7" Type="http://schemas.openxmlformats.org/officeDocument/2006/relationships/hyperlink" Target="http://muttaqun.com/arabic/audio/4.au" TargetMode="External"/><Relationship Id="rId12" Type="http://schemas.openxmlformats.org/officeDocument/2006/relationships/hyperlink" Target="http://muttaqun.com/arabic/audio/9.au" TargetMode="External"/><Relationship Id="rId2" Type="http://schemas.openxmlformats.org/officeDocument/2006/relationships/notesSlide" Target="../notesSlides/notesSlide122.xml"/><Relationship Id="rId1" Type="http://schemas.openxmlformats.org/officeDocument/2006/relationships/slideLayout" Target="../slideLayouts/slideLayout4.xml"/><Relationship Id="rId6" Type="http://schemas.openxmlformats.org/officeDocument/2006/relationships/hyperlink" Target="http://muttaqun.com/arabic/audio/3.au" TargetMode="External"/><Relationship Id="rId11" Type="http://schemas.openxmlformats.org/officeDocument/2006/relationships/hyperlink" Target="http://muttaqun.com/arabic/audio/8.au" TargetMode="External"/><Relationship Id="rId5" Type="http://schemas.openxmlformats.org/officeDocument/2006/relationships/hyperlink" Target="http://muttaqun.com/arabic/audio/2.au" TargetMode="External"/><Relationship Id="rId10" Type="http://schemas.openxmlformats.org/officeDocument/2006/relationships/hyperlink" Target="http://muttaqun.com/arabic/audio/7.au" TargetMode="External"/><Relationship Id="rId4" Type="http://schemas.openxmlformats.org/officeDocument/2006/relationships/hyperlink" Target="http://muttaqun.com/arabic/audio/1.au" TargetMode="External"/><Relationship Id="rId9" Type="http://schemas.openxmlformats.org/officeDocument/2006/relationships/hyperlink" Target="http://muttaqun.com/arabic/audio/6.au" TargetMode="Externa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14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4.wmf"/><Relationship Id="rId4" Type="http://schemas.openxmlformats.org/officeDocument/2006/relationships/oleObject" Target="../embeddings/oleObject6.bin"/></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155.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6.wmf"/><Relationship Id="rId4" Type="http://schemas.openxmlformats.org/officeDocument/2006/relationships/oleObject" Target="../embeddings/oleObject7.bin"/></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57.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159.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18.wmf"/><Relationship Id="rId4"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62.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3" Type="http://schemas.openxmlformats.org/officeDocument/2006/relationships/notesSlide" Target="../notesSlides/notesSlide164.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20.wmf"/><Relationship Id="rId4" Type="http://schemas.openxmlformats.org/officeDocument/2006/relationships/oleObject" Target="../embeddings/oleObject9.bin"/></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70.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7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1.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222.xml"/><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223.xml"/><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224.xml"/><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225.xml"/><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226.xml"/><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22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228.xml"/><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29.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30.xml"/><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31.xml"/><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32.xml"/><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33.xml"/><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34.xml"/><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35.xml"/><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236.xml"/><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3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238.xml"/><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239.xml"/><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40.xml"/><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41.xml"/><Relationship Id="rId1" Type="http://schemas.openxmlformats.org/officeDocument/2006/relationships/slideLayout" Target="../slideLayouts/slideLayout7.xml"/><Relationship Id="rId4" Type="http://schemas.openxmlformats.org/officeDocument/2006/relationships/image" Target="../media/image24.jpeg"/></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42.xml"/><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43.xml"/><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244.xml"/><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45.xml"/><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46.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24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248.xml"/><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249.xml"/><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250.xml"/><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251.xml"/><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252.xml"/><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253.xml"/><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notesSlide" Target="../notesSlides/notesSlide254.xml"/><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255.xml"/><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2" Type="http://schemas.openxmlformats.org/officeDocument/2006/relationships/notesSlide" Target="../notesSlides/notesSlide256.xml"/><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25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258.xml"/><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259.xml"/><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260.xml"/><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261.xml"/><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262.xml"/><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263.xml"/><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264.xml"/><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265.xml"/><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266.xml"/><Relationship Id="rId1" Type="http://schemas.openxmlformats.org/officeDocument/2006/relationships/slideLayout" Target="../slideLayouts/slideLayout1.xml"/></Relationships>
</file>

<file path=ppt/slides/_rels/slide269.xml.rels><?xml version="1.0" encoding="UTF-8" standalone="yes"?>
<Relationships xmlns="http://schemas.openxmlformats.org/package/2006/relationships"><Relationship Id="rId2" Type="http://schemas.openxmlformats.org/officeDocument/2006/relationships/notesSlide" Target="../notesSlides/notesSlide26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2" Type="http://schemas.openxmlformats.org/officeDocument/2006/relationships/notesSlide" Target="../notesSlides/notesSlide268.xml"/><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269.xml"/><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notesSlide" Target="../notesSlides/notesSlide270.xml"/><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2" Type="http://schemas.openxmlformats.org/officeDocument/2006/relationships/notesSlide" Target="../notesSlides/notesSlide271.xml"/><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272.xml"/><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2" Type="http://schemas.openxmlformats.org/officeDocument/2006/relationships/notesSlide" Target="../notesSlides/notesSlide273.xml"/><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2" Type="http://schemas.openxmlformats.org/officeDocument/2006/relationships/notesSlide" Target="../notesSlides/notesSlide274.xml"/><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3" Type="http://schemas.openxmlformats.org/officeDocument/2006/relationships/notesSlide" Target="../notesSlides/notesSlide275.xml"/><Relationship Id="rId7" Type="http://schemas.openxmlformats.org/officeDocument/2006/relationships/image" Target="../media/image26.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1.bin"/><Relationship Id="rId5" Type="http://schemas.openxmlformats.org/officeDocument/2006/relationships/image" Target="../media/image25.wmf"/><Relationship Id="rId4" Type="http://schemas.openxmlformats.org/officeDocument/2006/relationships/oleObject" Target="../embeddings/oleObject10.bin"/></Relationships>
</file>

<file path=ppt/slides/_rels/slide278.xml.rels><?xml version="1.0" encoding="UTF-8" standalone="yes"?>
<Relationships xmlns="http://schemas.openxmlformats.org/package/2006/relationships"><Relationship Id="rId2" Type="http://schemas.openxmlformats.org/officeDocument/2006/relationships/notesSlide" Target="../notesSlides/notesSlide276.xml"/><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2" Type="http://schemas.openxmlformats.org/officeDocument/2006/relationships/notesSlide" Target="../notesSlides/notesSlide27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2" Type="http://schemas.openxmlformats.org/officeDocument/2006/relationships/notesSlide" Target="../notesSlides/notesSlide278.xml"/><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2" Type="http://schemas.openxmlformats.org/officeDocument/2006/relationships/notesSlide" Target="../notesSlides/notesSlide279.xml"/><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2" Type="http://schemas.openxmlformats.org/officeDocument/2006/relationships/notesSlide" Target="../notesSlides/notesSlide280.xml"/><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2" Type="http://schemas.openxmlformats.org/officeDocument/2006/relationships/notesSlide" Target="../notesSlides/notesSlide28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96.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9.wmf"/><Relationship Id="rId4" Type="http://schemas.openxmlformats.org/officeDocument/2006/relationships/oleObject" Target="../embeddings/oleObject3.bin"/><Relationship Id="rId9" Type="http://schemas.openxmlformats.org/officeDocument/2006/relationships/image" Target="../media/image11.wmf"/></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8" name="Rectangle 6"/>
          <p:cNvSpPr>
            <a:spLocks noGrp="1" noChangeArrowheads="1"/>
          </p:cNvSpPr>
          <p:nvPr>
            <p:ph type="ctrTitle"/>
          </p:nvPr>
        </p:nvSpPr>
        <p:spPr/>
        <p:txBody>
          <a:bodyPr/>
          <a:lstStyle/>
          <a:p>
            <a:r>
              <a:rPr lang="hr-HR" dirty="0" smtClean="0"/>
              <a:t>Utvrđivanje gradiva iz PIPI-ja</a:t>
            </a:r>
            <a:endParaRPr lang="en-US" dirty="0" smtClean="0"/>
          </a:p>
        </p:txBody>
      </p:sp>
      <p:sp>
        <p:nvSpPr>
          <p:cNvPr id="924679" name="Rectangle 7"/>
          <p:cNvSpPr>
            <a:spLocks noGrp="1" noChangeArrowheads="1"/>
          </p:cNvSpPr>
          <p:nvPr>
            <p:ph type="subTitle" idx="1"/>
          </p:nvPr>
        </p:nvSpPr>
        <p:spPr/>
        <p:txBody>
          <a:bodyPr/>
          <a:lstStyle/>
          <a:p>
            <a:pPr>
              <a:defRPr/>
            </a:pPr>
            <a:r>
              <a:rPr lang="hr-HR" dirty="0" smtClean="0"/>
              <a:t>Pokazivači </a:t>
            </a:r>
          </a:p>
          <a:p>
            <a:pPr>
              <a:defRPr/>
            </a:pPr>
            <a:r>
              <a:rPr lang="hr-HR" dirty="0" smtClean="0"/>
              <a:t>Datoteke</a:t>
            </a:r>
          </a:p>
          <a:p>
            <a:pPr>
              <a:defRPr/>
            </a:pPr>
            <a:r>
              <a:rPr lang="hr-HR" dirty="0" smtClean="0"/>
              <a:t>Dinamička rezervacija memorije</a:t>
            </a:r>
          </a:p>
        </p:txBody>
      </p:sp>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5620" name="Rectangle 4"/>
          <p:cNvSpPr>
            <a:spLocks noGrp="1" noChangeArrowheads="1"/>
          </p:cNvSpPr>
          <p:nvPr>
            <p:ph type="title"/>
          </p:nvPr>
        </p:nvSpPr>
        <p:spPr/>
        <p:txBody>
          <a:bodyPr/>
          <a:lstStyle/>
          <a:p>
            <a:r>
              <a:rPr lang="hr-HR" smtClean="0"/>
              <a:t>Oslobađanje memorije</a:t>
            </a:r>
          </a:p>
        </p:txBody>
      </p:sp>
      <p:sp>
        <p:nvSpPr>
          <p:cNvPr id="1775621" name="Rectangle 5"/>
          <p:cNvSpPr>
            <a:spLocks noGrp="1" noChangeArrowheads="1"/>
          </p:cNvSpPr>
          <p:nvPr>
            <p:ph type="body" idx="1"/>
          </p:nvPr>
        </p:nvSpPr>
        <p:spPr/>
        <p:txBody>
          <a:bodyPr/>
          <a:lstStyle/>
          <a:p>
            <a:endParaRPr lang="hr-HR" smtClean="0"/>
          </a:p>
          <a:p>
            <a:endParaRPr lang="hr-HR" smtClean="0"/>
          </a:p>
          <a:p>
            <a:endParaRPr lang="hr-HR" smtClean="0"/>
          </a:p>
          <a:p>
            <a:r>
              <a:rPr lang="hr-HR" smtClean="0"/>
              <a:t>oslobađa blok memorije na koji pokazuje pokazivač </a:t>
            </a:r>
            <a:r>
              <a:rPr lang="hr-HR" b="1" smtClean="0">
                <a:solidFill>
                  <a:srgbClr val="FF0000"/>
                </a:solidFill>
                <a:latin typeface="Courier New" pitchFamily="49" charset="0"/>
              </a:rPr>
              <a:t>block</a:t>
            </a:r>
          </a:p>
          <a:p>
            <a:r>
              <a:rPr lang="hr-HR" smtClean="0"/>
              <a:t>pokazivač </a:t>
            </a:r>
            <a:r>
              <a:rPr lang="hr-HR" b="1" smtClean="0">
                <a:solidFill>
                  <a:srgbClr val="FF0000"/>
                </a:solidFill>
                <a:latin typeface="Courier New" pitchFamily="49" charset="0"/>
              </a:rPr>
              <a:t>block</a:t>
            </a:r>
            <a:r>
              <a:rPr lang="hr-HR" smtClean="0"/>
              <a:t> smije biti samo jedan od pokazivača nastalih prethodnim pozivima funkcije </a:t>
            </a:r>
            <a:r>
              <a:rPr lang="hr-HR" b="1" smtClean="0">
                <a:solidFill>
                  <a:srgbClr val="FF0000"/>
                </a:solidFill>
                <a:latin typeface="Courier New" pitchFamily="49" charset="0"/>
              </a:rPr>
              <a:t>malloc</a:t>
            </a:r>
            <a:r>
              <a:rPr lang="hr-HR" smtClean="0"/>
              <a:t> ili </a:t>
            </a:r>
            <a:r>
              <a:rPr lang="hr-HR" b="1" smtClean="0">
                <a:solidFill>
                  <a:srgbClr val="FF0000"/>
                </a:solidFill>
                <a:latin typeface="Courier New" pitchFamily="49" charset="0"/>
              </a:rPr>
              <a:t>realloc</a:t>
            </a:r>
            <a:endParaRPr lang="hr-HR" smtClean="0"/>
          </a:p>
          <a:p>
            <a:endParaRPr lang="hr-HR" smtClean="0"/>
          </a:p>
          <a:p>
            <a:endParaRPr lang="hr-HR" smtClean="0"/>
          </a:p>
        </p:txBody>
      </p:sp>
      <p:sp>
        <p:nvSpPr>
          <p:cNvPr id="1775622" name="Rectangle 6"/>
          <p:cNvSpPr>
            <a:spLocks noChangeArrowheads="1"/>
          </p:cNvSpPr>
          <p:nvPr/>
        </p:nvSpPr>
        <p:spPr bwMode="auto">
          <a:xfrm>
            <a:off x="738188" y="1357313"/>
            <a:ext cx="5040312" cy="992187"/>
          </a:xfrm>
          <a:prstGeom prst="rect">
            <a:avLst/>
          </a:prstGeom>
          <a:solidFill>
            <a:srgbClr val="FFCC99">
              <a:alpha val="39999"/>
            </a:srgbClr>
          </a:solidFill>
          <a:ln w="9525">
            <a:solidFill>
              <a:srgbClr val="FF9900"/>
            </a:solidFill>
            <a:miter lim="800000"/>
            <a:headEnd/>
            <a:tailEnd/>
          </a:ln>
          <a:effectLst/>
        </p:spPr>
        <p:txBody>
          <a:bodyPr wrap="none" anchor="ctr"/>
          <a:lstStyle/>
          <a:p>
            <a:pPr>
              <a:defRPr/>
            </a:pPr>
            <a:r>
              <a:rPr lang="hr-HR" sz="2400">
                <a:solidFill>
                  <a:srgbClr val="FF0000"/>
                </a:solidFill>
                <a:effectLst>
                  <a:outerShdw blurRad="38100" dist="38100" dir="2700000" algn="tl">
                    <a:srgbClr val="000000"/>
                  </a:outerShdw>
                </a:effectLst>
              </a:rPr>
              <a:t>#include &lt;malloc.h&gt; </a:t>
            </a:r>
          </a:p>
          <a:p>
            <a:pPr>
              <a:defRPr/>
            </a:pPr>
            <a:r>
              <a:rPr lang="hr-HR" sz="2400">
                <a:solidFill>
                  <a:srgbClr val="FF0000"/>
                </a:solidFill>
                <a:effectLst>
                  <a:outerShdw blurRad="38100" dist="38100" dir="2700000" algn="tl">
                    <a:srgbClr val="000000"/>
                  </a:outerShdw>
                </a:effectLst>
              </a:rPr>
              <a:t>void free (void *block);</a:t>
            </a:r>
            <a:endParaRPr lang="hr-HR" sz="2400"/>
          </a:p>
        </p:txBody>
      </p:sp>
      <p:sp>
        <p:nvSpPr>
          <p:cNvPr id="3" name="Slide Number Placeholder 2"/>
          <p:cNvSpPr>
            <a:spLocks noGrp="1"/>
          </p:cNvSpPr>
          <p:nvPr>
            <p:ph type="sldNum" sz="quarter" idx="11"/>
          </p:nvPr>
        </p:nvSpPr>
        <p:spPr/>
        <p:txBody>
          <a:bodyPr/>
          <a:lstStyle/>
          <a:p>
            <a:fld id="{D4AD59E7-4515-4B34-A58D-745587B9CCB9}" type="slidenum">
              <a:rPr lang="hr-HR" smtClean="0"/>
              <a:pPr/>
              <a:t>10</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7954" name="Rectangle 2"/>
          <p:cNvSpPr>
            <a:spLocks noGrp="1" noChangeArrowheads="1"/>
          </p:cNvSpPr>
          <p:nvPr>
            <p:ph type="title"/>
          </p:nvPr>
        </p:nvSpPr>
        <p:spPr/>
        <p:txBody>
          <a:bodyPr/>
          <a:lstStyle/>
          <a:p>
            <a:pPr>
              <a:defRPr/>
            </a:pPr>
            <a:r>
              <a:rPr lang="hr-HR" smtClean="0"/>
              <a:t>Primjer transformacije ključa u adresu</a:t>
            </a:r>
          </a:p>
        </p:txBody>
      </p:sp>
      <p:sp>
        <p:nvSpPr>
          <p:cNvPr id="1917955" name="Rectangle 3"/>
          <p:cNvSpPr>
            <a:spLocks noGrp="1" noChangeArrowheads="1"/>
          </p:cNvSpPr>
          <p:nvPr>
            <p:ph type="body" idx="1"/>
          </p:nvPr>
        </p:nvSpPr>
        <p:spPr/>
        <p:txBody>
          <a:bodyPr/>
          <a:lstStyle/>
          <a:p>
            <a:pPr>
              <a:defRPr/>
            </a:pPr>
            <a:r>
              <a:rPr lang="hr-HR" smtClean="0"/>
              <a:t>6 znamenkasti ključ, 7000 pretinaca; ključ: 172148</a:t>
            </a:r>
          </a:p>
          <a:p>
            <a:pPr>
              <a:defRPr/>
            </a:pPr>
            <a:r>
              <a:rPr lang="hr-HR" smtClean="0"/>
              <a:t>metoda: središnje znamenke kvadrata ključa</a:t>
            </a:r>
          </a:p>
          <a:p>
            <a:pPr lvl="1">
              <a:defRPr/>
            </a:pPr>
            <a:r>
              <a:rPr lang="hr-HR" smtClean="0"/>
              <a:t>kvadrat ključa daje 12 znamenkasti broj. Koriste se </a:t>
            </a:r>
            <a:r>
              <a:rPr lang="hr-HR" smtClean="0">
                <a:solidFill>
                  <a:srgbClr val="CC3300"/>
                </a:solidFill>
              </a:rPr>
              <a:t>5. do 8.</a:t>
            </a:r>
            <a:r>
              <a:rPr lang="hr-HR" smtClean="0"/>
              <a:t> znamenka</a:t>
            </a:r>
          </a:p>
          <a:p>
            <a:pPr lvl="1">
              <a:buFont typeface="Wingdings" pitchFamily="2" charset="2"/>
              <a:buNone/>
              <a:defRPr/>
            </a:pPr>
            <a:r>
              <a:rPr lang="hr-HR" smtClean="0"/>
              <a:t>	172148</a:t>
            </a:r>
            <a:r>
              <a:rPr lang="hr-HR" baseline="30000" smtClean="0"/>
              <a:t>2 </a:t>
            </a:r>
            <a:r>
              <a:rPr lang="hr-HR" smtClean="0"/>
              <a:t> = </a:t>
            </a:r>
            <a:r>
              <a:rPr lang="hr-HR" smtClean="0">
                <a:solidFill>
                  <a:srgbClr val="FF0000"/>
                </a:solidFill>
              </a:rPr>
              <a:t>0</a:t>
            </a:r>
            <a:r>
              <a:rPr lang="hr-HR" smtClean="0">
                <a:solidFill>
                  <a:srgbClr val="000099"/>
                </a:solidFill>
              </a:rPr>
              <a:t>296</a:t>
            </a:r>
            <a:r>
              <a:rPr lang="hr-HR" sz="3200" smtClean="0">
                <a:solidFill>
                  <a:srgbClr val="000099"/>
                </a:solidFill>
              </a:rPr>
              <a:t>3493</a:t>
            </a:r>
            <a:r>
              <a:rPr lang="hr-HR" smtClean="0">
                <a:solidFill>
                  <a:srgbClr val="000099"/>
                </a:solidFill>
              </a:rPr>
              <a:t>3904</a:t>
            </a:r>
          </a:p>
          <a:p>
            <a:pPr lvl="1">
              <a:defRPr/>
            </a:pPr>
            <a:r>
              <a:rPr lang="hr-HR" smtClean="0"/>
              <a:t>središnje 4 znamenke treba transformirati u interval </a:t>
            </a:r>
            <a:r>
              <a:rPr lang="hr-HR" smtClean="0">
                <a:solidFill>
                  <a:srgbClr val="CC3300"/>
                </a:solidFill>
              </a:rPr>
              <a:t>[0, 6999]</a:t>
            </a:r>
            <a:endParaRPr lang="hr-HR" smtClean="0"/>
          </a:p>
          <a:p>
            <a:pPr lvl="2">
              <a:defRPr/>
            </a:pPr>
            <a:r>
              <a:rPr lang="hr-HR" smtClean="0"/>
              <a:t>budući da pseudo-slučajni broj poprima vrijednosti iz intervala </a:t>
            </a:r>
            <a:r>
              <a:rPr lang="hr-HR" smtClean="0">
                <a:solidFill>
                  <a:srgbClr val="CC3300"/>
                </a:solidFill>
              </a:rPr>
              <a:t>[0, 9999]</a:t>
            </a:r>
            <a:r>
              <a:rPr lang="hr-HR" smtClean="0"/>
              <a:t>, a adrese pretinaca su iz intervala </a:t>
            </a:r>
            <a:r>
              <a:rPr lang="hr-HR" smtClean="0">
                <a:solidFill>
                  <a:srgbClr val="CC3300"/>
                </a:solidFill>
              </a:rPr>
              <a:t>[0, 6999]</a:t>
            </a:r>
            <a:r>
              <a:rPr lang="hr-HR" smtClean="0"/>
              <a:t>, faktor kojim ga se množi je 6999/9999 </a:t>
            </a:r>
            <a:r>
              <a:rPr lang="hr-HR" smtClean="0">
                <a:sym typeface="Symbol" pitchFamily="18" charset="2"/>
              </a:rPr>
              <a:t></a:t>
            </a:r>
            <a:r>
              <a:rPr lang="hr-HR" sz="2400" smtClean="0">
                <a:solidFill>
                  <a:srgbClr val="CC3300"/>
                </a:solidFill>
              </a:rPr>
              <a:t> 0.7</a:t>
            </a:r>
          </a:p>
          <a:p>
            <a:pPr lvl="1">
              <a:defRPr/>
            </a:pPr>
            <a:r>
              <a:rPr lang="hr-HR" smtClean="0"/>
              <a:t>adresa pretinca = 3493 * 0.7 = </a:t>
            </a:r>
            <a:r>
              <a:rPr lang="hr-HR" smtClean="0">
                <a:solidFill>
                  <a:srgbClr val="CC3300"/>
                </a:solidFill>
              </a:rPr>
              <a:t>2445</a:t>
            </a:r>
          </a:p>
          <a:p>
            <a:pPr lvl="1">
              <a:defRPr/>
            </a:pPr>
            <a:r>
              <a:rPr lang="hr-HR" smtClean="0"/>
              <a:t>rezultati odgovaraju onima za </a:t>
            </a:r>
            <a:r>
              <a:rPr lang="hr-HR" i="1" smtClean="0"/>
              <a:t>roulette</a:t>
            </a:r>
            <a:endParaRPr lang="hr-HR" smtClean="0"/>
          </a:p>
          <a:p>
            <a:pPr>
              <a:defRPr/>
            </a:pPr>
            <a:endParaRPr lang="hr-HR" smtClean="0"/>
          </a:p>
        </p:txBody>
      </p:sp>
      <p:sp>
        <p:nvSpPr>
          <p:cNvPr id="3" name="Slide Number Placeholder 2"/>
          <p:cNvSpPr>
            <a:spLocks noGrp="1"/>
          </p:cNvSpPr>
          <p:nvPr>
            <p:ph type="sldNum" sz="quarter" idx="11"/>
          </p:nvPr>
        </p:nvSpPr>
        <p:spPr/>
        <p:txBody>
          <a:bodyPr/>
          <a:lstStyle/>
          <a:p>
            <a:fld id="{D4AD59E7-4515-4B34-A58D-745587B9CCB9}" type="slidenum">
              <a:rPr lang="hr-HR" smtClean="0"/>
              <a:pPr/>
              <a:t>100</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0002" name="Rectangle 2"/>
          <p:cNvSpPr>
            <a:spLocks noGrp="1" noChangeArrowheads="1"/>
          </p:cNvSpPr>
          <p:nvPr>
            <p:ph type="title"/>
          </p:nvPr>
        </p:nvSpPr>
        <p:spPr/>
        <p:txBody>
          <a:bodyPr/>
          <a:lstStyle/>
          <a:p>
            <a:pPr>
              <a:defRPr/>
            </a:pPr>
            <a:r>
              <a:rPr lang="hr-HR" smtClean="0"/>
              <a:t>Metode transformacije ključa u adresu</a:t>
            </a:r>
          </a:p>
        </p:txBody>
      </p:sp>
      <p:sp>
        <p:nvSpPr>
          <p:cNvPr id="1920003" name="Rectangle 3"/>
          <p:cNvSpPr>
            <a:spLocks noGrp="1" noChangeArrowheads="1"/>
          </p:cNvSpPr>
          <p:nvPr>
            <p:ph type="body" idx="1"/>
          </p:nvPr>
        </p:nvSpPr>
        <p:spPr/>
        <p:txBody>
          <a:bodyPr/>
          <a:lstStyle/>
          <a:p>
            <a:r>
              <a:rPr lang="hr-HR" smtClean="0"/>
              <a:t>korijen iz središnjih znamenki kvadrata ključa</a:t>
            </a:r>
          </a:p>
          <a:p>
            <a:pPr lvl="1"/>
            <a:r>
              <a:rPr lang="hr-HR" smtClean="0"/>
              <a:t>za prethodni primjer nakon kvadriranja se izvadi</a:t>
            </a:r>
            <a:r>
              <a:rPr lang="hr-HR" smtClean="0">
                <a:solidFill>
                  <a:srgbClr val="FF0000"/>
                </a:solidFill>
              </a:rPr>
              <a:t> korijen iz 8 središnjih znamenki</a:t>
            </a:r>
            <a:r>
              <a:rPr lang="hr-HR" smtClean="0"/>
              <a:t>, odbace se decimale da bi se dobio četveroznamenkasti broj:</a:t>
            </a:r>
          </a:p>
          <a:p>
            <a:pPr lvl="1"/>
            <a:r>
              <a:rPr lang="hr-HR" smtClean="0"/>
              <a:t>sqrt(96349339) = 9815</a:t>
            </a:r>
          </a:p>
          <a:p>
            <a:r>
              <a:rPr lang="hr-HR" smtClean="0"/>
              <a:t>dijeljenje</a:t>
            </a:r>
          </a:p>
          <a:p>
            <a:pPr lvl="1"/>
            <a:r>
              <a:rPr lang="hr-HR" smtClean="0"/>
              <a:t>ključ se dijeli s </a:t>
            </a:r>
            <a:r>
              <a:rPr lang="hr-HR" smtClean="0">
                <a:solidFill>
                  <a:srgbClr val="FF0000"/>
                </a:solidFill>
              </a:rPr>
              <a:t>prim brojem </a:t>
            </a:r>
            <a:r>
              <a:rPr lang="hr-HR" smtClean="0"/>
              <a:t>približno jednakim broju pretinaca (npr. 6997)</a:t>
            </a:r>
          </a:p>
          <a:p>
            <a:pPr lvl="1"/>
            <a:r>
              <a:rPr lang="hr-HR" smtClean="0"/>
              <a:t>ostatak dijeljenja je adresa pretinca</a:t>
            </a:r>
          </a:p>
          <a:p>
            <a:pPr lvl="2"/>
            <a:r>
              <a:rPr lang="hr-HR" smtClean="0"/>
              <a:t>adresa pretinca = 172148 mod (6997) = 4220</a:t>
            </a:r>
          </a:p>
          <a:p>
            <a:pPr lvl="1"/>
            <a:r>
              <a:rPr lang="hr-HR" smtClean="0"/>
              <a:t>dobro se raspoređuju ključevi koji su u nizu</a:t>
            </a:r>
          </a:p>
          <a:p>
            <a:r>
              <a:rPr lang="hr-HR" smtClean="0"/>
              <a:t>posmak znamenki i zbrajanje</a:t>
            </a:r>
          </a:p>
          <a:p>
            <a:pPr lvl="1"/>
            <a:r>
              <a:rPr lang="hr-HR" smtClean="0"/>
              <a:t>npr.  ključ = 1720</a:t>
            </a:r>
            <a:r>
              <a:rPr lang="hr-HR" smtClean="0">
                <a:solidFill>
                  <a:schemeClr val="bg1"/>
                </a:solidFill>
              </a:rPr>
              <a:t>7359</a:t>
            </a:r>
          </a:p>
          <a:p>
            <a:pPr lvl="2"/>
            <a:r>
              <a:rPr lang="hr-HR" smtClean="0"/>
              <a:t>1720 + </a:t>
            </a:r>
            <a:r>
              <a:rPr lang="hr-HR" smtClean="0">
                <a:solidFill>
                  <a:schemeClr val="bg1"/>
                </a:solidFill>
              </a:rPr>
              <a:t>7359</a:t>
            </a:r>
            <a:r>
              <a:rPr lang="hr-HR" smtClean="0"/>
              <a:t> = </a:t>
            </a:r>
            <a:r>
              <a:rPr lang="hr-HR" smtClean="0">
                <a:solidFill>
                  <a:srgbClr val="CC3300"/>
                </a:solidFill>
              </a:rPr>
              <a:t>9079</a:t>
            </a:r>
          </a:p>
        </p:txBody>
      </p:sp>
      <p:sp>
        <p:nvSpPr>
          <p:cNvPr id="3" name="Slide Number Placeholder 2"/>
          <p:cNvSpPr>
            <a:spLocks noGrp="1"/>
          </p:cNvSpPr>
          <p:nvPr>
            <p:ph type="sldNum" sz="quarter" idx="11"/>
          </p:nvPr>
        </p:nvSpPr>
        <p:spPr/>
        <p:txBody>
          <a:bodyPr/>
          <a:lstStyle/>
          <a:p>
            <a:fld id="{D4AD59E7-4515-4B34-A58D-745587B9CCB9}" type="slidenum">
              <a:rPr lang="hr-HR" smtClean="0"/>
              <a:pPr/>
              <a:t>101</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2050" name="Rectangle 2"/>
          <p:cNvSpPr>
            <a:spLocks noGrp="1" noChangeArrowheads="1"/>
          </p:cNvSpPr>
          <p:nvPr>
            <p:ph type="title"/>
          </p:nvPr>
        </p:nvSpPr>
        <p:spPr/>
        <p:txBody>
          <a:bodyPr/>
          <a:lstStyle/>
          <a:p>
            <a:pPr>
              <a:defRPr/>
            </a:pPr>
            <a:r>
              <a:rPr lang="hr-HR" smtClean="0"/>
              <a:t>Metode transformacije ključa u adresu</a:t>
            </a:r>
          </a:p>
        </p:txBody>
      </p:sp>
      <p:sp>
        <p:nvSpPr>
          <p:cNvPr id="1922051" name="Rectangle 3"/>
          <p:cNvSpPr>
            <a:spLocks noGrp="1" noChangeArrowheads="1"/>
          </p:cNvSpPr>
          <p:nvPr>
            <p:ph type="body" idx="1"/>
          </p:nvPr>
        </p:nvSpPr>
        <p:spPr/>
        <p:txBody>
          <a:bodyPr/>
          <a:lstStyle/>
          <a:p>
            <a:pPr>
              <a:defRPr/>
            </a:pPr>
            <a:r>
              <a:rPr lang="hr-HR" smtClean="0"/>
              <a:t>preklapanje</a:t>
            </a:r>
          </a:p>
          <a:p>
            <a:pPr lvl="1">
              <a:defRPr/>
            </a:pPr>
            <a:r>
              <a:rPr lang="hr-HR" smtClean="0"/>
              <a:t>Preklapanje je slično posmaku, ali je prikladnije za dugačke ključeve</a:t>
            </a:r>
          </a:p>
          <a:p>
            <a:pPr lvl="1">
              <a:defRPr/>
            </a:pPr>
            <a:r>
              <a:rPr lang="hr-HR" smtClean="0"/>
              <a:t>npr.  ključ = </a:t>
            </a:r>
            <a:r>
              <a:rPr lang="hr-HR" smtClean="0">
                <a:solidFill>
                  <a:schemeClr val="bg1"/>
                </a:solidFill>
              </a:rPr>
              <a:t>172</a:t>
            </a:r>
            <a:r>
              <a:rPr lang="hr-HR" smtClean="0">
                <a:solidFill>
                  <a:srgbClr val="FF0000"/>
                </a:solidFill>
              </a:rPr>
              <a:t>407</a:t>
            </a:r>
            <a:r>
              <a:rPr lang="hr-HR" smtClean="0">
                <a:solidFill>
                  <a:srgbClr val="00A400"/>
                </a:solidFill>
              </a:rPr>
              <a:t>359</a:t>
            </a:r>
          </a:p>
          <a:p>
            <a:pPr lvl="2">
              <a:defRPr/>
            </a:pPr>
            <a:r>
              <a:rPr lang="hr-HR" b="1" smtClean="0">
                <a:solidFill>
                  <a:srgbClr val="FF0000"/>
                </a:solidFill>
              </a:rPr>
              <a:t>407</a:t>
            </a:r>
            <a:r>
              <a:rPr lang="hr-HR" b="1" smtClean="0"/>
              <a:t> + </a:t>
            </a:r>
            <a:r>
              <a:rPr lang="hr-HR" b="1" smtClean="0">
                <a:solidFill>
                  <a:srgbClr val="00A400"/>
                </a:solidFill>
              </a:rPr>
              <a:t>953</a:t>
            </a:r>
            <a:r>
              <a:rPr lang="hr-HR" b="1" smtClean="0"/>
              <a:t> + </a:t>
            </a:r>
            <a:r>
              <a:rPr lang="hr-HR" b="1" smtClean="0">
                <a:solidFill>
                  <a:schemeClr val="bg1"/>
                </a:solidFill>
              </a:rPr>
              <a:t>271 </a:t>
            </a:r>
            <a:r>
              <a:rPr lang="hr-HR" b="1" smtClean="0"/>
              <a:t>= 1631</a:t>
            </a:r>
          </a:p>
          <a:p>
            <a:pPr>
              <a:defRPr/>
            </a:pPr>
            <a:r>
              <a:rPr lang="hr-HR" smtClean="0"/>
              <a:t>izmjena baze brojanja</a:t>
            </a:r>
          </a:p>
          <a:p>
            <a:pPr lvl="1">
              <a:defRPr/>
            </a:pPr>
            <a:r>
              <a:rPr lang="hr-HR" smtClean="0"/>
              <a:t>broj se izračuna kao da ima drugu bazu brojanja B</a:t>
            </a:r>
          </a:p>
          <a:p>
            <a:pPr lvl="1">
              <a:defRPr/>
            </a:pPr>
            <a:r>
              <a:rPr lang="hr-HR" smtClean="0"/>
              <a:t>npr. B = </a:t>
            </a:r>
            <a:r>
              <a:rPr lang="hr-HR" smtClean="0">
                <a:solidFill>
                  <a:schemeClr val="bg1"/>
                </a:solidFill>
              </a:rPr>
              <a:t>11</a:t>
            </a:r>
            <a:r>
              <a:rPr lang="hr-HR" smtClean="0"/>
              <a:t>, ključ = </a:t>
            </a:r>
            <a:r>
              <a:rPr lang="hr-HR" smtClean="0">
                <a:solidFill>
                  <a:srgbClr val="FF0000"/>
                </a:solidFill>
              </a:rPr>
              <a:t>172148</a:t>
            </a:r>
          </a:p>
          <a:p>
            <a:pPr lvl="2">
              <a:defRPr/>
            </a:pPr>
            <a:r>
              <a:rPr lang="hr-HR" smtClean="0">
                <a:solidFill>
                  <a:srgbClr val="FF0000"/>
                </a:solidFill>
              </a:rPr>
              <a:t>1</a:t>
            </a:r>
            <a:r>
              <a:rPr lang="hr-HR" smtClean="0"/>
              <a:t>*</a:t>
            </a:r>
            <a:r>
              <a:rPr lang="hr-HR" smtClean="0">
                <a:solidFill>
                  <a:schemeClr val="bg1"/>
                </a:solidFill>
              </a:rPr>
              <a:t>11</a:t>
            </a:r>
            <a:r>
              <a:rPr lang="hr-HR" baseline="30000" smtClean="0"/>
              <a:t>5</a:t>
            </a:r>
            <a:r>
              <a:rPr lang="hr-HR" smtClean="0"/>
              <a:t> + </a:t>
            </a:r>
            <a:r>
              <a:rPr lang="hr-HR" smtClean="0">
                <a:solidFill>
                  <a:srgbClr val="FF0000"/>
                </a:solidFill>
              </a:rPr>
              <a:t>7</a:t>
            </a:r>
            <a:r>
              <a:rPr lang="hr-HR" smtClean="0"/>
              <a:t>*</a:t>
            </a:r>
            <a:r>
              <a:rPr lang="hr-HR" smtClean="0">
                <a:solidFill>
                  <a:schemeClr val="bg1"/>
                </a:solidFill>
              </a:rPr>
              <a:t>11</a:t>
            </a:r>
            <a:r>
              <a:rPr lang="hr-HR" baseline="30000" smtClean="0"/>
              <a:t>4</a:t>
            </a:r>
            <a:r>
              <a:rPr lang="hr-HR" smtClean="0"/>
              <a:t> + </a:t>
            </a:r>
            <a:r>
              <a:rPr lang="hr-HR" smtClean="0">
                <a:solidFill>
                  <a:srgbClr val="FF0000"/>
                </a:solidFill>
              </a:rPr>
              <a:t>2</a:t>
            </a:r>
            <a:r>
              <a:rPr lang="hr-HR" smtClean="0"/>
              <a:t>*</a:t>
            </a:r>
            <a:r>
              <a:rPr lang="hr-HR" smtClean="0">
                <a:solidFill>
                  <a:schemeClr val="bg1"/>
                </a:solidFill>
              </a:rPr>
              <a:t>11</a:t>
            </a:r>
            <a:r>
              <a:rPr lang="hr-HR" baseline="30000" smtClean="0"/>
              <a:t>3</a:t>
            </a:r>
            <a:r>
              <a:rPr lang="hr-HR" smtClean="0"/>
              <a:t> + </a:t>
            </a:r>
            <a:r>
              <a:rPr lang="hr-HR" smtClean="0">
                <a:solidFill>
                  <a:srgbClr val="FF0000"/>
                </a:solidFill>
              </a:rPr>
              <a:t>1</a:t>
            </a:r>
            <a:r>
              <a:rPr lang="hr-HR" smtClean="0"/>
              <a:t>*</a:t>
            </a:r>
            <a:r>
              <a:rPr lang="hr-HR" smtClean="0">
                <a:solidFill>
                  <a:schemeClr val="bg1"/>
                </a:solidFill>
              </a:rPr>
              <a:t>11</a:t>
            </a:r>
            <a:r>
              <a:rPr lang="hr-HR" baseline="30000" smtClean="0"/>
              <a:t>2</a:t>
            </a:r>
            <a:r>
              <a:rPr lang="hr-HR" smtClean="0"/>
              <a:t> + </a:t>
            </a:r>
            <a:r>
              <a:rPr lang="hr-HR" smtClean="0">
                <a:solidFill>
                  <a:srgbClr val="FF0000"/>
                </a:solidFill>
              </a:rPr>
              <a:t>4</a:t>
            </a:r>
            <a:r>
              <a:rPr lang="hr-HR" smtClean="0"/>
              <a:t>*</a:t>
            </a:r>
            <a:r>
              <a:rPr lang="hr-HR" smtClean="0">
                <a:solidFill>
                  <a:schemeClr val="bg1"/>
                </a:solidFill>
              </a:rPr>
              <a:t>11</a:t>
            </a:r>
            <a:r>
              <a:rPr lang="hr-HR" baseline="30000" smtClean="0"/>
              <a:t>1</a:t>
            </a:r>
            <a:r>
              <a:rPr lang="hr-HR" smtClean="0"/>
              <a:t> + </a:t>
            </a:r>
            <a:r>
              <a:rPr lang="hr-HR" smtClean="0">
                <a:solidFill>
                  <a:srgbClr val="FF0000"/>
                </a:solidFill>
              </a:rPr>
              <a:t>8</a:t>
            </a:r>
            <a:r>
              <a:rPr lang="hr-HR" smtClean="0"/>
              <a:t>*</a:t>
            </a:r>
            <a:r>
              <a:rPr lang="hr-HR" smtClean="0">
                <a:solidFill>
                  <a:schemeClr val="bg1"/>
                </a:solidFill>
              </a:rPr>
              <a:t>11</a:t>
            </a:r>
            <a:r>
              <a:rPr lang="hr-HR" baseline="30000" smtClean="0"/>
              <a:t>0</a:t>
            </a:r>
            <a:r>
              <a:rPr lang="hr-HR" smtClean="0"/>
              <a:t> = 26</a:t>
            </a:r>
            <a:r>
              <a:rPr lang="hr-HR" smtClean="0">
                <a:solidFill>
                  <a:srgbClr val="FF0000"/>
                </a:solidFill>
              </a:rPr>
              <a:t>6373</a:t>
            </a:r>
          </a:p>
          <a:p>
            <a:pPr lvl="1">
              <a:defRPr/>
            </a:pPr>
            <a:r>
              <a:rPr lang="hr-HR" smtClean="0"/>
              <a:t>odabere se potreban broj najmanje značajnih znamenki i transformira u raspon adresa: </a:t>
            </a:r>
            <a:r>
              <a:rPr lang="hr-HR" smtClean="0">
                <a:solidFill>
                  <a:srgbClr val="FF0000"/>
                </a:solidFill>
              </a:rPr>
              <a:t>adresa pretinca = 6373 * 0.7 = 4461</a:t>
            </a:r>
          </a:p>
          <a:p>
            <a:pPr>
              <a:defRPr/>
            </a:pPr>
            <a:r>
              <a:rPr lang="hr-HR" smtClean="0"/>
              <a:t>najbolji postupak se postiže simulacijom za konkretnu primjenu</a:t>
            </a:r>
          </a:p>
          <a:p>
            <a:pPr lvl="1">
              <a:defRPr/>
            </a:pPr>
            <a:r>
              <a:rPr lang="hr-HR" smtClean="0"/>
              <a:t>dijeljenje je općenito najbolje</a:t>
            </a:r>
          </a:p>
        </p:txBody>
      </p:sp>
      <p:sp>
        <p:nvSpPr>
          <p:cNvPr id="3" name="Slide Number Placeholder 2"/>
          <p:cNvSpPr>
            <a:spLocks noGrp="1"/>
          </p:cNvSpPr>
          <p:nvPr>
            <p:ph type="sldNum" sz="quarter" idx="11"/>
          </p:nvPr>
        </p:nvSpPr>
        <p:spPr/>
        <p:txBody>
          <a:bodyPr/>
          <a:lstStyle/>
          <a:p>
            <a:fld id="{D4AD59E7-4515-4B34-A58D-745587B9CCB9}" type="slidenum">
              <a:rPr lang="hr-HR" smtClean="0"/>
              <a:pPr/>
              <a:t>102</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4098" name="Rectangle 2"/>
          <p:cNvSpPr>
            <a:spLocks noGrp="1" noChangeArrowheads="1"/>
          </p:cNvSpPr>
          <p:nvPr>
            <p:ph type="title"/>
          </p:nvPr>
        </p:nvSpPr>
        <p:spPr/>
        <p:txBody>
          <a:bodyPr/>
          <a:lstStyle/>
          <a:p>
            <a:r>
              <a:rPr lang="hr-HR" smtClean="0"/>
              <a:t>Određivanje parametara</a:t>
            </a:r>
          </a:p>
        </p:txBody>
      </p:sp>
      <p:sp>
        <p:nvSpPr>
          <p:cNvPr id="1924099" name="Rectangle 3"/>
          <p:cNvSpPr>
            <a:spLocks noGrp="1" noChangeArrowheads="1"/>
          </p:cNvSpPr>
          <p:nvPr>
            <p:ph type="body" idx="1"/>
          </p:nvPr>
        </p:nvSpPr>
        <p:spPr/>
        <p:txBody>
          <a:bodyPr/>
          <a:lstStyle/>
          <a:p>
            <a:pPr>
              <a:defRPr/>
            </a:pPr>
            <a:r>
              <a:rPr lang="hr-HR" smtClean="0"/>
              <a:t>primjer:</a:t>
            </a:r>
          </a:p>
          <a:p>
            <a:pPr lvl="1">
              <a:defRPr/>
            </a:pPr>
            <a:r>
              <a:rPr lang="hr-HR" smtClean="0"/>
              <a:t>Na Fakultetu ima oko </a:t>
            </a:r>
            <a:r>
              <a:rPr lang="hr-HR" smtClean="0">
                <a:solidFill>
                  <a:srgbClr val="FF0000"/>
                </a:solidFill>
              </a:rPr>
              <a:t>350 studenata</a:t>
            </a:r>
            <a:r>
              <a:rPr lang="hr-HR" smtClean="0"/>
              <a:t>. Treba pohraniti njihov JMBG (</a:t>
            </a:r>
            <a:r>
              <a:rPr lang="hr-HR" smtClean="0">
                <a:solidFill>
                  <a:srgbClr val="FF0000"/>
                </a:solidFill>
              </a:rPr>
              <a:t>13 znakova</a:t>
            </a:r>
            <a:r>
              <a:rPr lang="hr-HR" smtClean="0"/>
              <a:t>) i prezime (</a:t>
            </a:r>
            <a:r>
              <a:rPr lang="hr-HR" smtClean="0">
                <a:solidFill>
                  <a:srgbClr val="FF0000"/>
                </a:solidFill>
              </a:rPr>
              <a:t>14 znakova</a:t>
            </a:r>
            <a:r>
              <a:rPr lang="hr-HR" smtClean="0"/>
              <a:t>), s tim da ih se može pronalaziti brzo po JMBG.</a:t>
            </a:r>
          </a:p>
          <a:p>
            <a:pPr>
              <a:defRPr/>
            </a:pPr>
            <a:r>
              <a:rPr lang="hr-HR" smtClean="0"/>
              <a:t>napomena:</a:t>
            </a:r>
          </a:p>
          <a:p>
            <a:pPr lvl="1">
              <a:defRPr/>
            </a:pPr>
            <a:r>
              <a:rPr lang="hr-HR" smtClean="0"/>
              <a:t>JMBG se sastoji od </a:t>
            </a:r>
            <a:r>
              <a:rPr lang="hr-HR" smtClean="0">
                <a:solidFill>
                  <a:srgbClr val="FF0000"/>
                </a:solidFill>
              </a:rPr>
              <a:t>13 znamenki</a:t>
            </a:r>
            <a:endParaRPr lang="hr-HR" smtClean="0"/>
          </a:p>
          <a:p>
            <a:pPr lvl="2">
              <a:defRPr/>
            </a:pPr>
            <a:r>
              <a:rPr lang="hr-HR" smtClean="0"/>
              <a:t>zadnja znamenka je kontrolni broj i može se, ali i ne mora pohranjivati ako se zna pravilo po kojem je izračunata</a:t>
            </a:r>
          </a:p>
        </p:txBody>
      </p:sp>
      <p:sp>
        <p:nvSpPr>
          <p:cNvPr id="3" name="Slide Number Placeholder 2"/>
          <p:cNvSpPr>
            <a:spLocks noGrp="1"/>
          </p:cNvSpPr>
          <p:nvPr>
            <p:ph type="sldNum" sz="quarter" idx="11"/>
          </p:nvPr>
        </p:nvSpPr>
        <p:spPr/>
        <p:txBody>
          <a:bodyPr/>
          <a:lstStyle/>
          <a:p>
            <a:fld id="{D4AD59E7-4515-4B34-A58D-745587B9CCB9}" type="slidenum">
              <a:rPr lang="hr-HR" smtClean="0"/>
              <a:pPr/>
              <a:t>103</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6146" name="Rectangle 2"/>
          <p:cNvSpPr>
            <a:spLocks noGrp="1" noChangeArrowheads="1"/>
          </p:cNvSpPr>
          <p:nvPr>
            <p:ph type="title"/>
          </p:nvPr>
        </p:nvSpPr>
        <p:spPr/>
        <p:txBody>
          <a:bodyPr/>
          <a:lstStyle/>
          <a:p>
            <a:pPr>
              <a:defRPr/>
            </a:pPr>
            <a:r>
              <a:rPr lang="hr-HR" smtClean="0"/>
              <a:t>Rješenje</a:t>
            </a:r>
          </a:p>
        </p:txBody>
      </p:sp>
      <p:sp>
        <p:nvSpPr>
          <p:cNvPr id="1926147" name="Rectangle 3"/>
          <p:cNvSpPr>
            <a:spLocks noGrp="1" noChangeArrowheads="1"/>
          </p:cNvSpPr>
          <p:nvPr>
            <p:ph type="body" idx="1"/>
          </p:nvPr>
        </p:nvSpPr>
        <p:spPr/>
        <p:txBody>
          <a:bodyPr/>
          <a:lstStyle/>
          <a:p>
            <a:pPr>
              <a:lnSpc>
                <a:spcPct val="95000"/>
              </a:lnSpc>
              <a:defRPr/>
            </a:pPr>
            <a:r>
              <a:rPr lang="hr-HR" smtClean="0"/>
              <a:t>jedan zapis sadrži 13+1 + 14+1 = </a:t>
            </a:r>
            <a:r>
              <a:rPr lang="hr-HR" smtClean="0">
                <a:solidFill>
                  <a:srgbClr val="FF0000"/>
                </a:solidFill>
              </a:rPr>
              <a:t>29 okteta</a:t>
            </a:r>
          </a:p>
          <a:p>
            <a:pPr>
              <a:lnSpc>
                <a:spcPct val="95000"/>
              </a:lnSpc>
              <a:defRPr/>
            </a:pPr>
            <a:r>
              <a:rPr lang="hr-HR" smtClean="0"/>
              <a:t>fizički blok na disku neka je veličine </a:t>
            </a:r>
            <a:r>
              <a:rPr lang="hr-HR" smtClean="0">
                <a:solidFill>
                  <a:srgbClr val="FF0000"/>
                </a:solidFill>
              </a:rPr>
              <a:t>512 okteta</a:t>
            </a:r>
          </a:p>
          <a:p>
            <a:pPr lvl="1">
              <a:lnSpc>
                <a:spcPct val="95000"/>
              </a:lnSpc>
              <a:defRPr/>
            </a:pPr>
            <a:r>
              <a:rPr lang="hr-HR" smtClean="0"/>
              <a:t>veličina pretinca trebala bi biti manja ili jednaka tom iznosu</a:t>
            </a:r>
          </a:p>
          <a:p>
            <a:pPr lvl="2">
              <a:lnSpc>
                <a:spcPct val="95000"/>
              </a:lnSpc>
              <a:defRPr/>
            </a:pPr>
            <a:r>
              <a:rPr lang="hr-HR" smtClean="0"/>
              <a:t>512/29 = </a:t>
            </a:r>
            <a:r>
              <a:rPr lang="hr-HR" smtClean="0">
                <a:solidFill>
                  <a:srgbClr val="FF0000"/>
                </a:solidFill>
              </a:rPr>
              <a:t>17.655</a:t>
            </a:r>
          </a:p>
          <a:p>
            <a:pPr lvl="1">
              <a:lnSpc>
                <a:spcPct val="95000"/>
              </a:lnSpc>
              <a:defRPr/>
            </a:pPr>
            <a:r>
              <a:rPr lang="hr-HR" smtClean="0"/>
              <a:t>slijedi da će pretinac sadržavati podatke o </a:t>
            </a:r>
            <a:r>
              <a:rPr lang="hr-HR" smtClean="0">
                <a:solidFill>
                  <a:srgbClr val="FF0000"/>
                </a:solidFill>
              </a:rPr>
              <a:t>17 studenata</a:t>
            </a:r>
            <a:r>
              <a:rPr lang="hr-HR" smtClean="0"/>
              <a:t> i </a:t>
            </a:r>
            <a:r>
              <a:rPr lang="hr-HR" smtClean="0">
                <a:solidFill>
                  <a:srgbClr val="FF0000"/>
                </a:solidFill>
              </a:rPr>
              <a:t>19</a:t>
            </a:r>
            <a:r>
              <a:rPr lang="hr-HR" smtClean="0"/>
              <a:t> okteta neiskorištenog prostora</a:t>
            </a:r>
          </a:p>
          <a:p>
            <a:pPr lvl="1">
              <a:lnSpc>
                <a:spcPct val="95000"/>
              </a:lnSpc>
              <a:defRPr/>
            </a:pPr>
            <a:r>
              <a:rPr lang="hr-HR" smtClean="0"/>
              <a:t>predvidjet će se </a:t>
            </a:r>
            <a:r>
              <a:rPr lang="hr-HR" smtClean="0">
                <a:solidFill>
                  <a:srgbClr val="FF0000"/>
                </a:solidFill>
              </a:rPr>
              <a:t>nešto veći kapacitet tablice</a:t>
            </a:r>
            <a:r>
              <a:rPr lang="hr-HR" smtClean="0"/>
              <a:t> kako bismo smanjili broj očekivanih preljeva, npr. </a:t>
            </a:r>
            <a:r>
              <a:rPr lang="hr-HR" smtClean="0">
                <a:solidFill>
                  <a:srgbClr val="FF0000"/>
                </a:solidFill>
              </a:rPr>
              <a:t>za 30%</a:t>
            </a:r>
          </a:p>
          <a:p>
            <a:pPr lvl="2">
              <a:lnSpc>
                <a:spcPct val="95000"/>
              </a:lnSpc>
              <a:defRPr/>
            </a:pPr>
            <a:r>
              <a:rPr lang="hr-HR" smtClean="0"/>
              <a:t>to znači da ima </a:t>
            </a:r>
            <a:r>
              <a:rPr lang="hr-HR" smtClean="0">
                <a:sym typeface="Symbol" pitchFamily="18" charset="2"/>
              </a:rPr>
              <a:t></a:t>
            </a:r>
            <a:r>
              <a:rPr lang="hr-HR" smtClean="0"/>
              <a:t>350/17</a:t>
            </a:r>
            <a:r>
              <a:rPr lang="hr-HR" smtClean="0">
                <a:sym typeface="Symbol" pitchFamily="18" charset="2"/>
              </a:rPr>
              <a:t></a:t>
            </a:r>
            <a:r>
              <a:rPr lang="hr-HR" smtClean="0"/>
              <a:t> *1.3 = </a:t>
            </a:r>
            <a:r>
              <a:rPr lang="hr-HR" smtClean="0">
                <a:solidFill>
                  <a:srgbClr val="FF0000"/>
                </a:solidFill>
              </a:rPr>
              <a:t>26 pretinaca</a:t>
            </a:r>
          </a:p>
          <a:p>
            <a:pPr lvl="2">
              <a:lnSpc>
                <a:spcPct val="95000"/>
              </a:lnSpc>
              <a:defRPr/>
            </a:pPr>
            <a:r>
              <a:rPr lang="hr-HR" smtClean="0"/>
              <a:t>JMBG treba transformirati u adresu pretinca iz intervala </a:t>
            </a:r>
            <a:r>
              <a:rPr lang="hr-HR" smtClean="0">
                <a:solidFill>
                  <a:srgbClr val="FF0000"/>
                </a:solidFill>
              </a:rPr>
              <a:t>[0, 25</a:t>
            </a:r>
            <a:r>
              <a:rPr lang="hr-HR" smtClean="0"/>
              <a:t>]</a:t>
            </a:r>
          </a:p>
          <a:p>
            <a:pPr lvl="1">
              <a:lnSpc>
                <a:spcPct val="95000"/>
              </a:lnSpc>
              <a:defRPr/>
            </a:pPr>
            <a:r>
              <a:rPr lang="hr-HR" smtClean="0"/>
              <a:t>JMBG je vrlo dugačak pa bi došla u obzir </a:t>
            </a:r>
            <a:r>
              <a:rPr lang="hr-HR" smtClean="0">
                <a:solidFill>
                  <a:srgbClr val="FF0000"/>
                </a:solidFill>
              </a:rPr>
              <a:t>tehnika preklapanja</a:t>
            </a:r>
          </a:p>
          <a:p>
            <a:pPr lvl="2">
              <a:lnSpc>
                <a:spcPct val="95000"/>
              </a:lnSpc>
              <a:defRPr/>
            </a:pPr>
            <a:r>
              <a:rPr lang="hr-HR" smtClean="0"/>
              <a:t>postupci se mogu i </a:t>
            </a:r>
            <a:r>
              <a:rPr lang="hr-HR" smtClean="0">
                <a:solidFill>
                  <a:srgbClr val="FF0000"/>
                </a:solidFill>
              </a:rPr>
              <a:t>kombinirati</a:t>
            </a:r>
            <a:r>
              <a:rPr lang="hr-HR" smtClean="0"/>
              <a:t> - nakon preklapanja obaviti </a:t>
            </a:r>
            <a:r>
              <a:rPr lang="hr-HR" smtClean="0">
                <a:solidFill>
                  <a:srgbClr val="FF0000"/>
                </a:solidFill>
              </a:rPr>
              <a:t>dijeljenje</a:t>
            </a:r>
            <a:endParaRPr lang="hr-HR" smtClean="0"/>
          </a:p>
          <a:p>
            <a:pPr lvl="3">
              <a:lnSpc>
                <a:spcPct val="90000"/>
              </a:lnSpc>
              <a:defRPr/>
            </a:pPr>
            <a:r>
              <a:rPr lang="hr-HR" sz="1800" smtClean="0">
                <a:solidFill>
                  <a:srgbClr val="000000"/>
                </a:solidFill>
              </a:rPr>
              <a:t>adresa će se računati dijeljenjem s prim brojem bliskim broju pretinaca, npr. </a:t>
            </a:r>
            <a:r>
              <a:rPr lang="hr-HR" sz="1800" smtClean="0">
                <a:solidFill>
                  <a:srgbClr val="FF0000"/>
                </a:solidFill>
              </a:rPr>
              <a:t>23</a:t>
            </a:r>
          </a:p>
        </p:txBody>
      </p:sp>
      <p:sp>
        <p:nvSpPr>
          <p:cNvPr id="3" name="Slide Number Placeholder 2"/>
          <p:cNvSpPr>
            <a:spLocks noGrp="1"/>
          </p:cNvSpPr>
          <p:nvPr>
            <p:ph type="sldNum" sz="quarter" idx="11"/>
          </p:nvPr>
        </p:nvSpPr>
        <p:spPr/>
        <p:txBody>
          <a:bodyPr/>
          <a:lstStyle/>
          <a:p>
            <a:fld id="{D4AD59E7-4515-4B34-A58D-745587B9CCB9}" type="slidenum">
              <a:rPr lang="hr-HR" smtClean="0"/>
              <a:pPr/>
              <a:t>104</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1506" name="Rectangle 2"/>
          <p:cNvSpPr>
            <a:spLocks noGrp="1" noChangeArrowheads="1"/>
          </p:cNvSpPr>
          <p:nvPr>
            <p:ph type="title"/>
          </p:nvPr>
        </p:nvSpPr>
        <p:spPr/>
        <p:txBody>
          <a:bodyPr/>
          <a:lstStyle/>
          <a:p>
            <a:pPr>
              <a:defRPr/>
            </a:pPr>
            <a:r>
              <a:rPr lang="hr-HR" smtClean="0"/>
              <a:t>Upisivanje zapisa u pretince tablice raspršenih adresa</a:t>
            </a:r>
          </a:p>
        </p:txBody>
      </p:sp>
      <p:sp>
        <p:nvSpPr>
          <p:cNvPr id="2581508" name="Rectangle 4"/>
          <p:cNvSpPr>
            <a:spLocks noChangeArrowheads="1"/>
          </p:cNvSpPr>
          <p:nvPr/>
        </p:nvSpPr>
        <p:spPr bwMode="auto">
          <a:xfrm>
            <a:off x="273050" y="0"/>
            <a:ext cx="9288463" cy="617538"/>
          </a:xfrm>
          <a:prstGeom prst="rect">
            <a:avLst/>
          </a:prstGeom>
          <a:noFill/>
          <a:ln w="9525">
            <a:noFill/>
            <a:miter lim="800000"/>
            <a:headEnd/>
            <a:tailEnd/>
          </a:ln>
        </p:spPr>
        <p:txBody>
          <a:bodyPr lIns="91426" tIns="45714" rIns="91426" bIns="45714" anchor="b"/>
          <a:lstStyle/>
          <a:p>
            <a:pPr>
              <a:spcBef>
                <a:spcPct val="0"/>
              </a:spcBef>
              <a:buClrTx/>
              <a:buFontTx/>
              <a:buNone/>
              <a:defRPr/>
            </a:pPr>
            <a:endParaRPr lang="hr-HR" sz="2800" b="0">
              <a:effectLst>
                <a:outerShdw blurRad="38100" dist="38100" dir="2700000" algn="tl">
                  <a:srgbClr val="C0C0C0"/>
                </a:outerShdw>
              </a:effectLst>
              <a:latin typeface="Arial Narrow" pitchFamily="34" charset="0"/>
            </a:endParaRPr>
          </a:p>
        </p:txBody>
      </p:sp>
      <p:sp>
        <p:nvSpPr>
          <p:cNvPr id="38916" name="Rectangle 5"/>
          <p:cNvSpPr>
            <a:spLocks noChangeArrowheads="1"/>
          </p:cNvSpPr>
          <p:nvPr/>
        </p:nvSpPr>
        <p:spPr bwMode="auto">
          <a:xfrm>
            <a:off x="449263" y="2000250"/>
            <a:ext cx="644525" cy="571500"/>
          </a:xfrm>
          <a:prstGeom prst="rect">
            <a:avLst/>
          </a:prstGeom>
          <a:solidFill>
            <a:srgbClr val="92D050">
              <a:alpha val="39999"/>
            </a:srgbClr>
          </a:solidFill>
          <a:ln w="9525" algn="ctr">
            <a:solidFill>
              <a:srgbClr val="008000"/>
            </a:solidFill>
            <a:miter lim="800000"/>
            <a:headEnd/>
            <a:tailEnd/>
          </a:ln>
        </p:spPr>
        <p:txBody>
          <a:bodyPr wrap="none" anchor="ctr"/>
          <a:lstStyle/>
          <a:p>
            <a:pPr algn="ctr"/>
            <a:r>
              <a:rPr lang="hr-HR" sz="1800"/>
              <a:t>JMBG</a:t>
            </a:r>
          </a:p>
        </p:txBody>
      </p:sp>
      <p:sp>
        <p:nvSpPr>
          <p:cNvPr id="38917" name="Rectangle 6"/>
          <p:cNvSpPr>
            <a:spLocks noChangeArrowheads="1"/>
          </p:cNvSpPr>
          <p:nvPr/>
        </p:nvSpPr>
        <p:spPr bwMode="auto">
          <a:xfrm>
            <a:off x="1095375" y="2000250"/>
            <a:ext cx="1285875" cy="571500"/>
          </a:xfrm>
          <a:prstGeom prst="rect">
            <a:avLst/>
          </a:prstGeom>
          <a:solidFill>
            <a:srgbClr val="92D050">
              <a:alpha val="39999"/>
            </a:srgbClr>
          </a:solidFill>
          <a:ln w="9525" algn="ctr">
            <a:solidFill>
              <a:srgbClr val="008000"/>
            </a:solidFill>
            <a:miter lim="800000"/>
            <a:headEnd/>
            <a:tailEnd/>
          </a:ln>
        </p:spPr>
        <p:txBody>
          <a:bodyPr wrap="none" anchor="ctr"/>
          <a:lstStyle/>
          <a:p>
            <a:pPr algn="ctr"/>
            <a:r>
              <a:rPr lang="hr-HR" sz="1800"/>
              <a:t>Prezime</a:t>
            </a:r>
          </a:p>
        </p:txBody>
      </p:sp>
      <p:sp>
        <p:nvSpPr>
          <p:cNvPr id="38918" name="Rectangle 7"/>
          <p:cNvSpPr>
            <a:spLocks noChangeArrowheads="1"/>
          </p:cNvSpPr>
          <p:nvPr/>
        </p:nvSpPr>
        <p:spPr bwMode="auto">
          <a:xfrm>
            <a:off x="3152775" y="3136900"/>
            <a:ext cx="1295400" cy="1150938"/>
          </a:xfrm>
          <a:prstGeom prst="rect">
            <a:avLst/>
          </a:prstGeom>
          <a:solidFill>
            <a:srgbClr val="FFCC99">
              <a:alpha val="39999"/>
            </a:srgbClr>
          </a:solidFill>
          <a:ln w="9525" algn="ctr">
            <a:solidFill>
              <a:srgbClr val="FF9900"/>
            </a:solidFill>
            <a:miter lim="800000"/>
            <a:headEnd/>
            <a:tailEnd/>
          </a:ln>
        </p:spPr>
        <p:txBody>
          <a:bodyPr wrap="none" anchor="ctr"/>
          <a:lstStyle/>
          <a:p>
            <a:pPr algn="ctr"/>
            <a:r>
              <a:rPr lang="hr-HR"/>
              <a:t>HASH</a:t>
            </a:r>
          </a:p>
        </p:txBody>
      </p:sp>
      <p:sp>
        <p:nvSpPr>
          <p:cNvPr id="38919" name="Line 8"/>
          <p:cNvSpPr>
            <a:spLocks noChangeShapeType="1"/>
          </p:cNvSpPr>
          <p:nvPr/>
        </p:nvSpPr>
        <p:spPr bwMode="auto">
          <a:xfrm>
            <a:off x="952500" y="2714625"/>
            <a:ext cx="2143125" cy="1000125"/>
          </a:xfrm>
          <a:prstGeom prst="line">
            <a:avLst/>
          </a:prstGeom>
          <a:noFill/>
          <a:ln w="9525">
            <a:solidFill>
              <a:srgbClr val="FF9900"/>
            </a:solidFill>
            <a:round/>
            <a:headEnd/>
            <a:tailEnd type="triangle" w="med" len="med"/>
          </a:ln>
        </p:spPr>
        <p:txBody>
          <a:bodyPr wrap="none" anchor="ctr"/>
          <a:lstStyle/>
          <a:p>
            <a:endParaRPr lang="en-US"/>
          </a:p>
        </p:txBody>
      </p:sp>
      <p:sp>
        <p:nvSpPr>
          <p:cNvPr id="38920" name="Line 25"/>
          <p:cNvSpPr>
            <a:spLocks noChangeShapeType="1"/>
          </p:cNvSpPr>
          <p:nvPr/>
        </p:nvSpPr>
        <p:spPr bwMode="auto">
          <a:xfrm flipV="1">
            <a:off x="4448175" y="2714625"/>
            <a:ext cx="1576388" cy="422275"/>
          </a:xfrm>
          <a:prstGeom prst="line">
            <a:avLst/>
          </a:prstGeom>
          <a:noFill/>
          <a:ln w="9525">
            <a:solidFill>
              <a:srgbClr val="FF9900"/>
            </a:solidFill>
            <a:round/>
            <a:headEnd/>
            <a:tailEnd type="triangle" w="med" len="med"/>
          </a:ln>
        </p:spPr>
        <p:txBody>
          <a:bodyPr wrap="none" anchor="ctr"/>
          <a:lstStyle/>
          <a:p>
            <a:endParaRPr lang="en-US"/>
          </a:p>
        </p:txBody>
      </p:sp>
      <p:sp>
        <p:nvSpPr>
          <p:cNvPr id="38921" name="Text Box 26"/>
          <p:cNvSpPr txBox="1">
            <a:spLocks noChangeArrowheads="1"/>
          </p:cNvSpPr>
          <p:nvPr/>
        </p:nvSpPr>
        <p:spPr bwMode="auto">
          <a:xfrm>
            <a:off x="6040438" y="2500313"/>
            <a:ext cx="269875" cy="369887"/>
          </a:xfrm>
          <a:prstGeom prst="rect">
            <a:avLst/>
          </a:prstGeom>
          <a:noFill/>
          <a:ln w="9525" algn="ctr">
            <a:noFill/>
            <a:miter lim="800000"/>
            <a:headEnd/>
            <a:tailEnd/>
          </a:ln>
        </p:spPr>
        <p:txBody>
          <a:bodyPr>
            <a:spAutoFit/>
          </a:bodyPr>
          <a:lstStyle/>
          <a:p>
            <a:pPr algn="r">
              <a:spcBef>
                <a:spcPct val="50000"/>
              </a:spcBef>
            </a:pPr>
            <a:r>
              <a:rPr lang="hr-HR" sz="1800"/>
              <a:t>0</a:t>
            </a:r>
          </a:p>
        </p:txBody>
      </p:sp>
      <p:sp>
        <p:nvSpPr>
          <p:cNvPr id="38922" name="Text Box 27"/>
          <p:cNvSpPr txBox="1">
            <a:spLocks noChangeArrowheads="1"/>
          </p:cNvSpPr>
          <p:nvPr/>
        </p:nvSpPr>
        <p:spPr bwMode="auto">
          <a:xfrm>
            <a:off x="5595938" y="5072063"/>
            <a:ext cx="714375" cy="369887"/>
          </a:xfrm>
          <a:prstGeom prst="rect">
            <a:avLst/>
          </a:prstGeom>
          <a:noFill/>
          <a:ln w="9525" algn="ctr">
            <a:noFill/>
            <a:miter lim="800000"/>
            <a:headEnd/>
            <a:tailEnd/>
          </a:ln>
        </p:spPr>
        <p:txBody>
          <a:bodyPr>
            <a:spAutoFit/>
          </a:bodyPr>
          <a:lstStyle/>
          <a:p>
            <a:pPr algn="r">
              <a:spcBef>
                <a:spcPct val="50000"/>
              </a:spcBef>
            </a:pPr>
            <a:r>
              <a:rPr lang="hr-HR" sz="1800"/>
              <a:t>M-1</a:t>
            </a:r>
          </a:p>
        </p:txBody>
      </p:sp>
      <p:sp>
        <p:nvSpPr>
          <p:cNvPr id="38923" name="Line 28"/>
          <p:cNvSpPr>
            <a:spLocks noChangeShapeType="1"/>
          </p:cNvSpPr>
          <p:nvPr/>
        </p:nvSpPr>
        <p:spPr bwMode="auto">
          <a:xfrm>
            <a:off x="4448175" y="4287838"/>
            <a:ext cx="1290638" cy="927100"/>
          </a:xfrm>
          <a:prstGeom prst="line">
            <a:avLst/>
          </a:prstGeom>
          <a:noFill/>
          <a:ln w="9525">
            <a:solidFill>
              <a:srgbClr val="FF9900"/>
            </a:solidFill>
            <a:round/>
            <a:headEnd/>
            <a:tailEnd type="triangle" w="med" len="med"/>
          </a:ln>
        </p:spPr>
        <p:txBody>
          <a:bodyPr wrap="none" anchor="ctr"/>
          <a:lstStyle/>
          <a:p>
            <a:endParaRPr lang="en-US"/>
          </a:p>
        </p:txBody>
      </p:sp>
      <p:graphicFrame>
        <p:nvGraphicFramePr>
          <p:cNvPr id="115817" name="Group 105"/>
          <p:cNvGraphicFramePr>
            <a:graphicFrameLocks noGrp="1"/>
          </p:cNvGraphicFramePr>
          <p:nvPr/>
        </p:nvGraphicFramePr>
        <p:xfrm>
          <a:off x="6453188" y="2500313"/>
          <a:ext cx="2646680" cy="2926080"/>
        </p:xfrm>
        <a:graphic>
          <a:graphicData uri="http://schemas.openxmlformats.org/drawingml/2006/table">
            <a:tbl>
              <a:tblPr/>
              <a:tblGrid>
                <a:gridCol w="347662"/>
                <a:gridCol w="349250"/>
                <a:gridCol w="347663"/>
                <a:gridCol w="349250"/>
                <a:gridCol w="347662"/>
                <a:gridCol w="347663"/>
                <a:gridCol w="349250"/>
                <a:gridCol w="208280"/>
              </a:tblGrid>
              <a:tr h="3286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1"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1"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1"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1"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1"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1"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1"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1"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6B9B8"/>
                    </a:solidFill>
                  </a:tcPr>
                </a:tc>
              </a:tr>
              <a:tr h="3286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6B9B8"/>
                    </a:solidFill>
                  </a:tcPr>
                </a:tc>
              </a:tr>
              <a:tr h="3286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6B9B8"/>
                    </a:solidFill>
                  </a:tcPr>
                </a:tc>
              </a:tr>
              <a:tr h="3286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6B9B8"/>
                    </a:solidFill>
                  </a:tcPr>
                </a:tc>
              </a:tr>
              <a:tr h="3286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6B9B8"/>
                    </a:solidFill>
                  </a:tcPr>
                </a:tc>
              </a:tr>
              <a:tr h="3286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6B9B8"/>
                    </a:solidFill>
                  </a:tcPr>
                </a:tc>
              </a:tr>
              <a:tr h="3286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6B9B8"/>
                    </a:solidFill>
                  </a:tcPr>
                </a:tc>
              </a:tr>
              <a:tr h="3286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r-HR" sz="1800" b="0" i="0" u="none" strike="noStrike" cap="none" normalizeH="0" baseline="0" dirty="0" smtClean="0">
                        <a:ln>
                          <a:noFill/>
                        </a:ln>
                        <a:solidFill>
                          <a:srgbClr val="000000"/>
                        </a:solidFill>
                        <a:effectLst/>
                        <a:latin typeface="Arial Narrow"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6B9B8"/>
                    </a:solidFill>
                  </a:tcPr>
                </a:tc>
              </a:tr>
            </a:tbl>
          </a:graphicData>
        </a:graphic>
      </p:graphicFrame>
      <p:cxnSp>
        <p:nvCxnSpPr>
          <p:cNvPr id="39007" name="Straight Arrow Connector 39"/>
          <p:cNvCxnSpPr>
            <a:cxnSpLocks noChangeShapeType="1"/>
          </p:cNvCxnSpPr>
          <p:nvPr/>
        </p:nvCxnSpPr>
        <p:spPr bwMode="auto">
          <a:xfrm>
            <a:off x="6453188" y="2214563"/>
            <a:ext cx="2428875" cy="1587"/>
          </a:xfrm>
          <a:prstGeom prst="straightConnector1">
            <a:avLst/>
          </a:prstGeom>
          <a:noFill/>
          <a:ln w="9525" algn="ctr">
            <a:solidFill>
              <a:srgbClr val="FF9900"/>
            </a:solidFill>
            <a:round/>
            <a:headEnd type="arrow" w="med" len="med"/>
            <a:tailEnd type="arrow" w="med" len="med"/>
          </a:ln>
        </p:spPr>
      </p:cxnSp>
      <p:sp>
        <p:nvSpPr>
          <p:cNvPr id="39008" name="Text Box 34"/>
          <p:cNvSpPr txBox="1">
            <a:spLocks noChangeArrowheads="1"/>
          </p:cNvSpPr>
          <p:nvPr/>
        </p:nvSpPr>
        <p:spPr bwMode="auto">
          <a:xfrm>
            <a:off x="7534275" y="1909763"/>
            <a:ext cx="287338" cy="369887"/>
          </a:xfrm>
          <a:prstGeom prst="rect">
            <a:avLst/>
          </a:prstGeom>
          <a:noFill/>
          <a:ln w="9525" algn="ctr">
            <a:noFill/>
            <a:miter lim="800000"/>
            <a:headEnd/>
            <a:tailEnd/>
          </a:ln>
        </p:spPr>
        <p:txBody>
          <a:bodyPr>
            <a:spAutoFit/>
          </a:bodyPr>
          <a:lstStyle/>
          <a:p>
            <a:pPr>
              <a:spcBef>
                <a:spcPct val="50000"/>
              </a:spcBef>
            </a:pPr>
            <a:r>
              <a:rPr lang="hr-HR" sz="1800"/>
              <a:t>C</a:t>
            </a:r>
          </a:p>
        </p:txBody>
      </p:sp>
      <p:cxnSp>
        <p:nvCxnSpPr>
          <p:cNvPr id="39009" name="Straight Arrow Connector 40"/>
          <p:cNvCxnSpPr>
            <a:cxnSpLocks noChangeShapeType="1"/>
          </p:cNvCxnSpPr>
          <p:nvPr/>
        </p:nvCxnSpPr>
        <p:spPr bwMode="auto">
          <a:xfrm>
            <a:off x="6453188" y="6143625"/>
            <a:ext cx="2625725" cy="0"/>
          </a:xfrm>
          <a:prstGeom prst="straightConnector1">
            <a:avLst/>
          </a:prstGeom>
          <a:noFill/>
          <a:ln w="9525" algn="ctr">
            <a:solidFill>
              <a:srgbClr val="FF9900"/>
            </a:solidFill>
            <a:round/>
            <a:headEnd type="arrow" w="med" len="med"/>
            <a:tailEnd type="arrow" w="med" len="med"/>
          </a:ln>
        </p:spPr>
      </p:cxnSp>
      <p:sp>
        <p:nvSpPr>
          <p:cNvPr id="39010" name="Text Box 31"/>
          <p:cNvSpPr txBox="1">
            <a:spLocks noChangeArrowheads="1"/>
          </p:cNvSpPr>
          <p:nvPr/>
        </p:nvSpPr>
        <p:spPr bwMode="auto">
          <a:xfrm>
            <a:off x="6453188" y="5838825"/>
            <a:ext cx="2646362" cy="369888"/>
          </a:xfrm>
          <a:prstGeom prst="rect">
            <a:avLst/>
          </a:prstGeom>
          <a:noFill/>
          <a:ln w="9525" algn="ctr">
            <a:noFill/>
            <a:miter lim="800000"/>
            <a:headEnd/>
            <a:tailEnd/>
          </a:ln>
        </p:spPr>
        <p:txBody>
          <a:bodyPr>
            <a:spAutoFit/>
          </a:bodyPr>
          <a:lstStyle/>
          <a:p>
            <a:pPr algn="ctr">
              <a:spcBef>
                <a:spcPct val="50000"/>
              </a:spcBef>
            </a:pPr>
            <a:r>
              <a:rPr lang="hr-HR" sz="1800"/>
              <a:t>BLOK na disku</a:t>
            </a:r>
          </a:p>
        </p:txBody>
      </p:sp>
      <p:sp>
        <p:nvSpPr>
          <p:cNvPr id="39011" name="Line 25"/>
          <p:cNvSpPr>
            <a:spLocks noChangeShapeType="1"/>
          </p:cNvSpPr>
          <p:nvPr/>
        </p:nvSpPr>
        <p:spPr bwMode="auto">
          <a:xfrm flipV="1">
            <a:off x="4452938" y="3071813"/>
            <a:ext cx="1571625" cy="350837"/>
          </a:xfrm>
          <a:prstGeom prst="line">
            <a:avLst/>
          </a:prstGeom>
          <a:noFill/>
          <a:ln w="9525">
            <a:solidFill>
              <a:srgbClr val="FF9900"/>
            </a:solidFill>
            <a:round/>
            <a:headEnd/>
            <a:tailEnd type="triangle" w="med" len="med"/>
          </a:ln>
        </p:spPr>
        <p:txBody>
          <a:bodyPr wrap="none" anchor="ctr"/>
          <a:lstStyle/>
          <a:p>
            <a:endParaRPr lang="en-US"/>
          </a:p>
        </p:txBody>
      </p:sp>
      <p:sp>
        <p:nvSpPr>
          <p:cNvPr id="39012" name="Text Box 26"/>
          <p:cNvSpPr txBox="1">
            <a:spLocks noChangeArrowheads="1"/>
          </p:cNvSpPr>
          <p:nvPr/>
        </p:nvSpPr>
        <p:spPr bwMode="auto">
          <a:xfrm>
            <a:off x="6040438" y="2928938"/>
            <a:ext cx="269875" cy="369887"/>
          </a:xfrm>
          <a:prstGeom prst="rect">
            <a:avLst/>
          </a:prstGeom>
          <a:noFill/>
          <a:ln w="9525" algn="ctr">
            <a:noFill/>
            <a:miter lim="800000"/>
            <a:headEnd/>
            <a:tailEnd/>
          </a:ln>
        </p:spPr>
        <p:txBody>
          <a:bodyPr>
            <a:spAutoFit/>
          </a:bodyPr>
          <a:lstStyle/>
          <a:p>
            <a:pPr algn="r">
              <a:spcBef>
                <a:spcPct val="50000"/>
              </a:spcBef>
            </a:pPr>
            <a:r>
              <a:rPr lang="hr-HR" sz="1800"/>
              <a:t>1</a:t>
            </a:r>
          </a:p>
        </p:txBody>
      </p:sp>
      <p:cxnSp>
        <p:nvCxnSpPr>
          <p:cNvPr id="39013" name="Straight Arrow Connector 39"/>
          <p:cNvCxnSpPr>
            <a:cxnSpLocks noChangeShapeType="1"/>
          </p:cNvCxnSpPr>
          <p:nvPr/>
        </p:nvCxnSpPr>
        <p:spPr bwMode="auto">
          <a:xfrm rot="5400000">
            <a:off x="7800975" y="3971925"/>
            <a:ext cx="2941638" cy="1588"/>
          </a:xfrm>
          <a:prstGeom prst="straightConnector1">
            <a:avLst/>
          </a:prstGeom>
          <a:noFill/>
          <a:ln w="9525" algn="ctr">
            <a:solidFill>
              <a:srgbClr val="FF9900"/>
            </a:solidFill>
            <a:round/>
            <a:headEnd type="arrow" w="med" len="med"/>
            <a:tailEnd type="arrow" w="med" len="med"/>
          </a:ln>
        </p:spPr>
      </p:cxnSp>
      <p:sp>
        <p:nvSpPr>
          <p:cNvPr id="39014" name="Text Box 34"/>
          <p:cNvSpPr txBox="1">
            <a:spLocks noChangeArrowheads="1"/>
          </p:cNvSpPr>
          <p:nvPr/>
        </p:nvSpPr>
        <p:spPr bwMode="auto">
          <a:xfrm>
            <a:off x="9345613" y="3917950"/>
            <a:ext cx="287337" cy="369888"/>
          </a:xfrm>
          <a:prstGeom prst="rect">
            <a:avLst/>
          </a:prstGeom>
          <a:noFill/>
          <a:ln w="9525" algn="ctr">
            <a:noFill/>
            <a:miter lim="800000"/>
            <a:headEnd/>
            <a:tailEnd/>
          </a:ln>
        </p:spPr>
        <p:txBody>
          <a:bodyPr>
            <a:spAutoFit/>
          </a:bodyPr>
          <a:lstStyle/>
          <a:p>
            <a:pPr>
              <a:spcBef>
                <a:spcPct val="50000"/>
              </a:spcBef>
            </a:pPr>
            <a:r>
              <a:rPr lang="hr-HR" sz="1800"/>
              <a:t>M</a:t>
            </a:r>
          </a:p>
        </p:txBody>
      </p:sp>
      <p:sp>
        <p:nvSpPr>
          <p:cNvPr id="3" name="Slide Number Placeholder 2"/>
          <p:cNvSpPr>
            <a:spLocks noGrp="1"/>
          </p:cNvSpPr>
          <p:nvPr>
            <p:ph type="sldNum" sz="quarter" idx="11"/>
          </p:nvPr>
        </p:nvSpPr>
        <p:spPr/>
        <p:txBody>
          <a:bodyPr/>
          <a:lstStyle/>
          <a:p>
            <a:fld id="{D4AD59E7-4515-4B34-A58D-745587B9CCB9}" type="slidenum">
              <a:rPr lang="hr-HR" smtClean="0"/>
              <a:pPr/>
              <a:t>105</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8194" name="Rectangle 2"/>
          <p:cNvSpPr>
            <a:spLocks noGrp="1" noChangeArrowheads="1"/>
          </p:cNvSpPr>
          <p:nvPr>
            <p:ph type="title"/>
          </p:nvPr>
        </p:nvSpPr>
        <p:spPr/>
        <p:txBody>
          <a:bodyPr/>
          <a:lstStyle/>
          <a:p>
            <a:pPr>
              <a:defRPr/>
            </a:pPr>
            <a:r>
              <a:rPr lang="hr-HR" smtClean="0"/>
              <a:t>Primjeri transformacije ključa</a:t>
            </a:r>
          </a:p>
        </p:txBody>
      </p:sp>
      <p:sp>
        <p:nvSpPr>
          <p:cNvPr id="1928195" name="Rectangle 3"/>
          <p:cNvSpPr>
            <a:spLocks noGrp="1" noChangeArrowheads="1"/>
          </p:cNvSpPr>
          <p:nvPr>
            <p:ph type="body" idx="1"/>
          </p:nvPr>
        </p:nvSpPr>
        <p:spPr/>
        <p:txBody>
          <a:bodyPr/>
          <a:lstStyle/>
          <a:p>
            <a:pPr>
              <a:defRPr/>
            </a:pPr>
            <a:endParaRPr lang="hr-HR" smtClean="0"/>
          </a:p>
          <a:p>
            <a:pPr>
              <a:defRPr/>
            </a:pPr>
            <a:endParaRPr lang="hr-HR" smtClean="0"/>
          </a:p>
          <a:p>
            <a:pPr>
              <a:defRPr/>
            </a:pPr>
            <a:endParaRPr lang="hr-HR" smtClean="0"/>
          </a:p>
          <a:p>
            <a:pPr>
              <a:defRPr/>
            </a:pPr>
            <a:endParaRPr lang="hr-HR" smtClean="0"/>
          </a:p>
          <a:p>
            <a:pPr>
              <a:defRPr/>
            </a:pPr>
            <a:endParaRPr lang="hr-HR" smtClean="0"/>
          </a:p>
          <a:p>
            <a:pPr>
              <a:defRPr/>
            </a:pPr>
            <a:endParaRPr lang="hr-HR" smtClean="0"/>
          </a:p>
          <a:p>
            <a:pPr>
              <a:defRPr/>
            </a:pPr>
            <a:endParaRPr lang="hr-HR" smtClean="0"/>
          </a:p>
          <a:p>
            <a:pPr>
              <a:defRPr/>
            </a:pPr>
            <a:endParaRPr lang="hr-HR" smtClean="0"/>
          </a:p>
          <a:p>
            <a:pPr>
              <a:defRPr/>
            </a:pPr>
            <a:r>
              <a:rPr lang="hr-HR" smtClean="0"/>
              <a:t>ako pretinac bude popunjen, prelazi se na susjedni pretinac, ciklički (</a:t>
            </a:r>
            <a:r>
              <a:rPr lang="hr-HR" i="1" smtClean="0"/>
              <a:t>bad neighbour policy</a:t>
            </a:r>
            <a:r>
              <a:rPr lang="hr-HR" smtClean="0"/>
              <a:t>)</a:t>
            </a:r>
          </a:p>
        </p:txBody>
      </p:sp>
      <p:sp>
        <p:nvSpPr>
          <p:cNvPr id="1928196" name="Rectangle 4"/>
          <p:cNvSpPr>
            <a:spLocks noChangeArrowheads="1"/>
          </p:cNvSpPr>
          <p:nvPr/>
        </p:nvSpPr>
        <p:spPr bwMode="auto">
          <a:xfrm>
            <a:off x="200025" y="908050"/>
            <a:ext cx="4608513" cy="1873250"/>
          </a:xfrm>
          <a:prstGeom prst="rect">
            <a:avLst/>
          </a:prstGeom>
          <a:solidFill>
            <a:srgbClr val="FFCC99"/>
          </a:solidFill>
          <a:ln w="9525">
            <a:solidFill>
              <a:srgbClr val="FF9900"/>
            </a:solidFill>
            <a:miter lim="800000"/>
            <a:headEnd/>
            <a:tailEnd/>
          </a:ln>
          <a:effectLst/>
        </p:spPr>
        <p:txBody>
          <a:bodyPr wrap="none" anchor="ctr"/>
          <a:lstStyle/>
          <a:p>
            <a:pPr lvl="1">
              <a:defRPr/>
            </a:pPr>
            <a:r>
              <a:rPr lang="hr-HR" sz="1800"/>
              <a:t>JMBG = </a:t>
            </a:r>
            <a:r>
              <a:rPr lang="hr-HR" sz="1800">
                <a:solidFill>
                  <a:srgbClr val="000099"/>
                </a:solidFill>
              </a:rPr>
              <a:t>1507</a:t>
            </a:r>
            <a:r>
              <a:rPr lang="hr-HR" sz="1800">
                <a:solidFill>
                  <a:srgbClr val="FF0000"/>
                </a:solidFill>
              </a:rPr>
              <a:t>9743</a:t>
            </a:r>
            <a:r>
              <a:rPr lang="hr-HR" sz="1800">
                <a:solidFill>
                  <a:srgbClr val="00A400"/>
                </a:solidFill>
              </a:rPr>
              <a:t>3006</a:t>
            </a:r>
            <a:r>
              <a:rPr lang="hr-HR" sz="1800"/>
              <a:t>x</a:t>
            </a:r>
          </a:p>
          <a:p>
            <a:pPr lvl="1">
              <a:defRPr/>
            </a:pPr>
            <a:r>
              <a:rPr lang="hr-HR" sz="1800"/>
              <a:t>	     9743</a:t>
            </a:r>
          </a:p>
          <a:p>
            <a:pPr lvl="1">
              <a:defRPr/>
            </a:pPr>
            <a:r>
              <a:rPr lang="hr-HR" sz="1800"/>
              <a:t>	     </a:t>
            </a:r>
            <a:r>
              <a:rPr lang="hr-HR" sz="1800">
                <a:solidFill>
                  <a:srgbClr val="000099"/>
                </a:solidFill>
              </a:rPr>
              <a:t>7051</a:t>
            </a:r>
            <a:r>
              <a:rPr lang="hr-HR" sz="1800"/>
              <a:t> </a:t>
            </a:r>
          </a:p>
          <a:p>
            <a:pPr lvl="1">
              <a:defRPr/>
            </a:pPr>
            <a:r>
              <a:rPr lang="hr-HR" sz="1800"/>
              <a:t>	     </a:t>
            </a:r>
            <a:r>
              <a:rPr lang="hr-HR" sz="1800" u="sng">
                <a:solidFill>
                  <a:srgbClr val="00A400"/>
                </a:solidFill>
              </a:rPr>
              <a:t>6003</a:t>
            </a:r>
            <a:endParaRPr lang="hr-HR" sz="1800">
              <a:solidFill>
                <a:srgbClr val="00A400"/>
              </a:solidFill>
            </a:endParaRPr>
          </a:p>
          <a:p>
            <a:pPr lvl="1">
              <a:defRPr/>
            </a:pPr>
            <a:r>
              <a:rPr lang="hr-HR" sz="1800"/>
              <a:t>          22797 mod (23) = 4</a:t>
            </a:r>
            <a:endParaRPr lang="hr-HR" sz="1800">
              <a:solidFill>
                <a:schemeClr val="tx1"/>
              </a:solidFill>
              <a:effectLst>
                <a:outerShdw blurRad="38100" dist="38100" dir="2700000" algn="tl">
                  <a:srgbClr val="000000"/>
                </a:outerShdw>
              </a:effectLst>
            </a:endParaRPr>
          </a:p>
        </p:txBody>
      </p:sp>
      <p:sp>
        <p:nvSpPr>
          <p:cNvPr id="1928197" name="Rectangle 5"/>
          <p:cNvSpPr>
            <a:spLocks noChangeArrowheads="1"/>
          </p:cNvSpPr>
          <p:nvPr/>
        </p:nvSpPr>
        <p:spPr bwMode="auto">
          <a:xfrm>
            <a:off x="200025" y="2924175"/>
            <a:ext cx="4608513" cy="2089150"/>
          </a:xfrm>
          <a:prstGeom prst="rect">
            <a:avLst/>
          </a:prstGeom>
          <a:solidFill>
            <a:srgbClr val="FFCC99"/>
          </a:solidFill>
          <a:ln w="9525">
            <a:solidFill>
              <a:srgbClr val="FF9900"/>
            </a:solidFill>
            <a:miter lim="800000"/>
            <a:headEnd/>
            <a:tailEnd/>
          </a:ln>
          <a:effectLst/>
        </p:spPr>
        <p:txBody>
          <a:bodyPr wrap="none" anchor="ctr"/>
          <a:lstStyle/>
          <a:p>
            <a:pPr lvl="1">
              <a:defRPr/>
            </a:pPr>
            <a:r>
              <a:rPr lang="hr-HR" sz="1800"/>
              <a:t>JMBG = </a:t>
            </a:r>
            <a:r>
              <a:rPr lang="hr-HR" sz="1800">
                <a:solidFill>
                  <a:srgbClr val="000066"/>
                </a:solidFill>
              </a:rPr>
              <a:t>1407</a:t>
            </a:r>
            <a:r>
              <a:rPr lang="hr-HR" sz="1800">
                <a:solidFill>
                  <a:srgbClr val="FF0000"/>
                </a:solidFill>
              </a:rPr>
              <a:t>9753</a:t>
            </a:r>
            <a:r>
              <a:rPr lang="hr-HR" sz="1800">
                <a:solidFill>
                  <a:srgbClr val="00A400"/>
                </a:solidFill>
              </a:rPr>
              <a:t>3007</a:t>
            </a:r>
            <a:r>
              <a:rPr lang="hr-HR" sz="1800"/>
              <a:t>x</a:t>
            </a:r>
          </a:p>
          <a:p>
            <a:pPr lvl="1">
              <a:defRPr/>
            </a:pPr>
            <a:r>
              <a:rPr lang="hr-HR" sz="1800"/>
              <a:t>  	     </a:t>
            </a:r>
            <a:r>
              <a:rPr lang="hr-HR" sz="1800">
                <a:solidFill>
                  <a:srgbClr val="FF0000"/>
                </a:solidFill>
              </a:rPr>
              <a:t>9753</a:t>
            </a:r>
          </a:p>
          <a:p>
            <a:pPr lvl="1">
              <a:defRPr/>
            </a:pPr>
            <a:r>
              <a:rPr lang="hr-HR" sz="1800"/>
              <a:t>     	     </a:t>
            </a:r>
            <a:r>
              <a:rPr lang="hr-HR" sz="1800">
                <a:solidFill>
                  <a:srgbClr val="000066"/>
                </a:solidFill>
              </a:rPr>
              <a:t>7041</a:t>
            </a:r>
          </a:p>
          <a:p>
            <a:pPr lvl="1">
              <a:defRPr/>
            </a:pPr>
            <a:r>
              <a:rPr lang="hr-HR" sz="1800"/>
              <a:t>	     </a:t>
            </a:r>
            <a:r>
              <a:rPr lang="hr-HR" sz="1800" u="sng">
                <a:solidFill>
                  <a:srgbClr val="00A400"/>
                </a:solidFill>
              </a:rPr>
              <a:t>7003</a:t>
            </a:r>
          </a:p>
          <a:p>
            <a:pPr lvl="1">
              <a:defRPr/>
            </a:pPr>
            <a:r>
              <a:rPr lang="hr-HR" sz="1800"/>
              <a:t> 	    23797 mod (23) = 15</a:t>
            </a:r>
            <a:endParaRPr lang="hr-HR" sz="1800">
              <a:solidFill>
                <a:schemeClr val="tx1"/>
              </a:solidFill>
              <a:effectLst>
                <a:outerShdw blurRad="38100" dist="38100" dir="2700000" algn="tl">
                  <a:srgbClr val="000000"/>
                </a:outerShdw>
              </a:effectLst>
            </a:endParaRPr>
          </a:p>
        </p:txBody>
      </p:sp>
      <p:sp>
        <p:nvSpPr>
          <p:cNvPr id="1928198" name="Rectangle 6"/>
          <p:cNvSpPr>
            <a:spLocks noChangeArrowheads="1"/>
          </p:cNvSpPr>
          <p:nvPr/>
        </p:nvSpPr>
        <p:spPr bwMode="auto">
          <a:xfrm>
            <a:off x="5168900" y="2924175"/>
            <a:ext cx="4391025" cy="2089150"/>
          </a:xfrm>
          <a:prstGeom prst="rect">
            <a:avLst/>
          </a:prstGeom>
          <a:solidFill>
            <a:srgbClr val="FFCC99"/>
          </a:solidFill>
          <a:ln w="9525">
            <a:solidFill>
              <a:srgbClr val="FF9900"/>
            </a:solidFill>
            <a:miter lim="800000"/>
            <a:headEnd/>
            <a:tailEnd/>
          </a:ln>
          <a:effectLst/>
        </p:spPr>
        <p:txBody>
          <a:bodyPr wrap="none" anchor="ctr"/>
          <a:lstStyle/>
          <a:p>
            <a:pPr lvl="1">
              <a:defRPr/>
            </a:pPr>
            <a:r>
              <a:rPr lang="hr-HR" sz="1800">
                <a:effectLst>
                  <a:outerShdw blurRad="38100" dist="38100" dir="2700000" algn="tl">
                    <a:srgbClr val="FFFFFF"/>
                  </a:outerShdw>
                </a:effectLst>
              </a:rPr>
              <a:t>  JMBG = </a:t>
            </a:r>
            <a:r>
              <a:rPr lang="hr-HR" sz="1800">
                <a:solidFill>
                  <a:srgbClr val="000099"/>
                </a:solidFill>
                <a:effectLst>
                  <a:outerShdw blurRad="38100" dist="38100" dir="2700000" algn="tl">
                    <a:srgbClr val="000000"/>
                  </a:outerShdw>
                </a:effectLst>
              </a:rPr>
              <a:t>1307</a:t>
            </a:r>
            <a:r>
              <a:rPr lang="hr-HR" sz="1800">
                <a:solidFill>
                  <a:srgbClr val="FF0000"/>
                </a:solidFill>
                <a:effectLst>
                  <a:outerShdw blurRad="38100" dist="38100" dir="2700000" algn="tl">
                    <a:srgbClr val="000000"/>
                  </a:outerShdw>
                </a:effectLst>
              </a:rPr>
              <a:t>9753</a:t>
            </a:r>
            <a:r>
              <a:rPr lang="hr-HR" sz="1800">
                <a:solidFill>
                  <a:srgbClr val="00A400"/>
                </a:solidFill>
                <a:effectLst>
                  <a:outerShdw blurRad="38100" dist="38100" dir="2700000" algn="tl">
                    <a:srgbClr val="000000"/>
                  </a:outerShdw>
                </a:effectLst>
              </a:rPr>
              <a:t>3007</a:t>
            </a:r>
            <a:r>
              <a:rPr lang="hr-HR" sz="1800">
                <a:effectLst>
                  <a:outerShdw blurRad="38100" dist="38100" dir="2700000" algn="tl">
                    <a:srgbClr val="FFFFFF"/>
                  </a:outerShdw>
                </a:effectLst>
              </a:rPr>
              <a:t>x</a:t>
            </a:r>
          </a:p>
          <a:p>
            <a:pPr lvl="1">
              <a:defRPr/>
            </a:pPr>
            <a:r>
              <a:rPr lang="hr-HR" sz="1800">
                <a:effectLst>
                  <a:outerShdw blurRad="38100" dist="38100" dir="2700000" algn="tl">
                    <a:srgbClr val="FFFFFF"/>
                  </a:outerShdw>
                </a:effectLst>
              </a:rPr>
              <a:t>  		</a:t>
            </a:r>
            <a:r>
              <a:rPr lang="hr-HR" sz="1800">
                <a:solidFill>
                  <a:srgbClr val="FF0000"/>
                </a:solidFill>
                <a:effectLst>
                  <a:outerShdw blurRad="38100" dist="38100" dir="2700000" algn="tl">
                    <a:srgbClr val="000000"/>
                  </a:outerShdw>
                </a:effectLst>
              </a:rPr>
              <a:t>9753</a:t>
            </a:r>
          </a:p>
          <a:p>
            <a:pPr lvl="1">
              <a:defRPr/>
            </a:pPr>
            <a:r>
              <a:rPr lang="hr-HR" sz="1800">
                <a:effectLst>
                  <a:outerShdw blurRad="38100" dist="38100" dir="2700000" algn="tl">
                    <a:srgbClr val="FFFFFF"/>
                  </a:outerShdw>
                </a:effectLst>
              </a:rPr>
              <a:t>		</a:t>
            </a:r>
            <a:r>
              <a:rPr lang="hr-HR" sz="1800">
                <a:solidFill>
                  <a:srgbClr val="000099"/>
                </a:solidFill>
                <a:effectLst>
                  <a:outerShdw blurRad="38100" dist="38100" dir="2700000" algn="tl">
                    <a:srgbClr val="000000"/>
                  </a:outerShdw>
                </a:effectLst>
              </a:rPr>
              <a:t>7031</a:t>
            </a:r>
          </a:p>
          <a:p>
            <a:pPr lvl="1">
              <a:defRPr/>
            </a:pPr>
            <a:r>
              <a:rPr lang="hr-HR" sz="1800">
                <a:effectLst>
                  <a:outerShdw blurRad="38100" dist="38100" dir="2700000" algn="tl">
                    <a:srgbClr val="FFFFFF"/>
                  </a:outerShdw>
                </a:effectLst>
              </a:rPr>
              <a:t>		</a:t>
            </a:r>
            <a:r>
              <a:rPr lang="hr-HR" sz="1800" u="sng">
                <a:solidFill>
                  <a:srgbClr val="00A400"/>
                </a:solidFill>
                <a:effectLst>
                  <a:outerShdw blurRad="38100" dist="38100" dir="2700000" algn="tl">
                    <a:srgbClr val="000000"/>
                  </a:outerShdw>
                </a:effectLst>
              </a:rPr>
              <a:t>7003</a:t>
            </a:r>
          </a:p>
          <a:p>
            <a:pPr lvl="1">
              <a:defRPr/>
            </a:pPr>
            <a:r>
              <a:rPr lang="hr-HR" sz="1800">
                <a:effectLst>
                  <a:outerShdw blurRad="38100" dist="38100" dir="2700000" algn="tl">
                    <a:srgbClr val="FFFFFF"/>
                  </a:outerShdw>
                </a:effectLst>
              </a:rPr>
              <a:t>	      23787 mod (23) = 5</a:t>
            </a:r>
          </a:p>
        </p:txBody>
      </p:sp>
      <p:sp>
        <p:nvSpPr>
          <p:cNvPr id="1928199" name="Rectangle 7"/>
          <p:cNvSpPr>
            <a:spLocks noChangeArrowheads="1"/>
          </p:cNvSpPr>
          <p:nvPr/>
        </p:nvSpPr>
        <p:spPr bwMode="auto">
          <a:xfrm>
            <a:off x="5168900" y="908050"/>
            <a:ext cx="4449763" cy="1873250"/>
          </a:xfrm>
          <a:prstGeom prst="rect">
            <a:avLst/>
          </a:prstGeom>
          <a:solidFill>
            <a:srgbClr val="FFCC99"/>
          </a:solidFill>
          <a:ln w="9525">
            <a:solidFill>
              <a:srgbClr val="FF9900"/>
            </a:solidFill>
            <a:miter lim="800000"/>
            <a:headEnd/>
            <a:tailEnd/>
          </a:ln>
          <a:effectLst/>
        </p:spPr>
        <p:txBody>
          <a:bodyPr wrap="none" anchor="ctr"/>
          <a:lstStyle/>
          <a:p>
            <a:pPr lvl="1">
              <a:defRPr/>
            </a:pPr>
            <a:r>
              <a:rPr lang="hr-HR" sz="1800">
                <a:effectLst>
                  <a:outerShdw blurRad="38100" dist="38100" dir="2700000" algn="tl">
                    <a:srgbClr val="FFFFFF"/>
                  </a:outerShdw>
                </a:effectLst>
              </a:rPr>
              <a:t>  JMBG = </a:t>
            </a:r>
            <a:r>
              <a:rPr lang="hr-HR" sz="1800">
                <a:solidFill>
                  <a:srgbClr val="000099"/>
                </a:solidFill>
                <a:effectLst>
                  <a:outerShdw blurRad="38100" dist="38100" dir="2700000" algn="tl">
                    <a:srgbClr val="000000"/>
                  </a:outerShdw>
                </a:effectLst>
              </a:rPr>
              <a:t>1307</a:t>
            </a:r>
            <a:r>
              <a:rPr lang="hr-HR" sz="1800">
                <a:solidFill>
                  <a:srgbClr val="FF0000"/>
                </a:solidFill>
                <a:effectLst>
                  <a:outerShdw blurRad="38100" dist="38100" dir="2700000" algn="tl">
                    <a:srgbClr val="000000"/>
                  </a:outerShdw>
                </a:effectLst>
              </a:rPr>
              <a:t>9753</a:t>
            </a:r>
            <a:r>
              <a:rPr lang="hr-HR" sz="1800">
                <a:solidFill>
                  <a:srgbClr val="00A400"/>
                </a:solidFill>
                <a:effectLst>
                  <a:outerShdw blurRad="38100" dist="38100" dir="2700000" algn="tl">
                    <a:srgbClr val="000000"/>
                  </a:outerShdw>
                </a:effectLst>
              </a:rPr>
              <a:t>3008</a:t>
            </a:r>
            <a:r>
              <a:rPr lang="hr-HR" sz="1800">
                <a:effectLst>
                  <a:outerShdw blurRad="38100" dist="38100" dir="2700000" algn="tl">
                    <a:srgbClr val="FFFFFF"/>
                  </a:outerShdw>
                </a:effectLst>
              </a:rPr>
              <a:t>x</a:t>
            </a:r>
          </a:p>
          <a:p>
            <a:pPr lvl="1">
              <a:defRPr/>
            </a:pPr>
            <a:r>
              <a:rPr lang="hr-HR" sz="1800">
                <a:effectLst>
                  <a:outerShdw blurRad="38100" dist="38100" dir="2700000" algn="tl">
                    <a:srgbClr val="FFFFFF"/>
                  </a:outerShdw>
                </a:effectLst>
              </a:rPr>
              <a:t> 		</a:t>
            </a:r>
            <a:r>
              <a:rPr lang="hr-HR" sz="1800">
                <a:solidFill>
                  <a:srgbClr val="FF0000"/>
                </a:solidFill>
                <a:effectLst>
                  <a:outerShdw blurRad="38100" dist="38100" dir="2700000" algn="tl">
                    <a:srgbClr val="000000"/>
                  </a:outerShdw>
                </a:effectLst>
              </a:rPr>
              <a:t>9753</a:t>
            </a:r>
          </a:p>
          <a:p>
            <a:pPr lvl="1">
              <a:defRPr/>
            </a:pPr>
            <a:r>
              <a:rPr lang="hr-HR" sz="1800">
                <a:effectLst>
                  <a:outerShdw blurRad="38100" dist="38100" dir="2700000" algn="tl">
                    <a:srgbClr val="FFFFFF"/>
                  </a:outerShdw>
                </a:effectLst>
              </a:rPr>
              <a:t>		</a:t>
            </a:r>
            <a:r>
              <a:rPr lang="hr-HR" sz="1800">
                <a:solidFill>
                  <a:srgbClr val="000099"/>
                </a:solidFill>
                <a:effectLst>
                  <a:outerShdw blurRad="38100" dist="38100" dir="2700000" algn="tl">
                    <a:srgbClr val="000000"/>
                  </a:outerShdw>
                </a:effectLst>
              </a:rPr>
              <a:t>7031</a:t>
            </a:r>
          </a:p>
          <a:p>
            <a:pPr lvl="1">
              <a:defRPr/>
            </a:pPr>
            <a:r>
              <a:rPr lang="hr-HR" sz="1800">
                <a:effectLst>
                  <a:outerShdw blurRad="38100" dist="38100" dir="2700000" algn="tl">
                    <a:srgbClr val="FFFFFF"/>
                  </a:outerShdw>
                </a:effectLst>
              </a:rPr>
              <a:t>		</a:t>
            </a:r>
            <a:r>
              <a:rPr lang="hr-HR" sz="1800" u="sng">
                <a:solidFill>
                  <a:srgbClr val="00A400"/>
                </a:solidFill>
                <a:effectLst>
                  <a:outerShdw blurRad="38100" dist="38100" dir="2700000" algn="tl">
                    <a:srgbClr val="000000"/>
                  </a:outerShdw>
                </a:effectLst>
              </a:rPr>
              <a:t>8003</a:t>
            </a:r>
          </a:p>
          <a:p>
            <a:pPr lvl="1">
              <a:defRPr/>
            </a:pPr>
            <a:r>
              <a:rPr lang="hr-HR" sz="1800">
                <a:effectLst>
                  <a:outerShdw blurRad="38100" dist="38100" dir="2700000" algn="tl">
                    <a:srgbClr val="FFFFFF"/>
                  </a:outerShdw>
                </a:effectLst>
              </a:rPr>
              <a:t>	      24787 mod (23) = 16</a:t>
            </a:r>
          </a:p>
        </p:txBody>
      </p:sp>
      <p:sp>
        <p:nvSpPr>
          <p:cNvPr id="3" name="Slide Number Placeholder 2"/>
          <p:cNvSpPr>
            <a:spLocks noGrp="1"/>
          </p:cNvSpPr>
          <p:nvPr>
            <p:ph type="sldNum" sz="quarter" idx="11"/>
          </p:nvPr>
        </p:nvSpPr>
        <p:spPr/>
        <p:txBody>
          <a:bodyPr/>
          <a:lstStyle/>
          <a:p>
            <a:fld id="{D4AD59E7-4515-4B34-A58D-745587B9CCB9}" type="slidenum">
              <a:rPr lang="hr-HR" smtClean="0"/>
              <a:pPr/>
              <a:t>106</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200025" y="860425"/>
            <a:ext cx="9217025" cy="5400675"/>
          </a:xfrm>
          <a:prstGeom prst="rect">
            <a:avLst/>
          </a:prstGeom>
          <a:solidFill>
            <a:srgbClr val="99CCFF"/>
          </a:solidFill>
          <a:ln w="9525">
            <a:solidFill>
              <a:srgbClr val="3366FF"/>
            </a:solidFill>
            <a:miter lim="800000"/>
            <a:headEnd/>
            <a:tailEnd/>
          </a:ln>
        </p:spPr>
        <p:txBody>
          <a:bodyPr wrap="none" anchor="ctr"/>
          <a:lstStyle/>
          <a:p>
            <a:endParaRPr lang="hr-HR"/>
          </a:p>
        </p:txBody>
      </p:sp>
      <p:sp>
        <p:nvSpPr>
          <p:cNvPr id="40963" name="Rectangle 3"/>
          <p:cNvSpPr>
            <a:spLocks noChangeArrowheads="1"/>
          </p:cNvSpPr>
          <p:nvPr/>
        </p:nvSpPr>
        <p:spPr bwMode="auto">
          <a:xfrm>
            <a:off x="273050" y="1284288"/>
            <a:ext cx="8928100" cy="4976812"/>
          </a:xfrm>
          <a:prstGeom prst="rect">
            <a:avLst/>
          </a:prstGeom>
          <a:solidFill>
            <a:srgbClr val="99CC00">
              <a:alpha val="50195"/>
            </a:srgbClr>
          </a:solidFill>
          <a:ln w="9525">
            <a:solidFill>
              <a:srgbClr val="339966"/>
            </a:solidFill>
            <a:miter lim="800000"/>
            <a:headEnd/>
            <a:tailEnd/>
          </a:ln>
        </p:spPr>
        <p:txBody>
          <a:bodyPr wrap="none" anchor="ctr"/>
          <a:lstStyle/>
          <a:p>
            <a:endParaRPr lang="hr-HR"/>
          </a:p>
        </p:txBody>
      </p:sp>
      <p:sp>
        <p:nvSpPr>
          <p:cNvPr id="1930244" name="Rectangle 4"/>
          <p:cNvSpPr>
            <a:spLocks noGrp="1" noChangeArrowheads="1"/>
          </p:cNvSpPr>
          <p:nvPr>
            <p:ph type="title"/>
          </p:nvPr>
        </p:nvSpPr>
        <p:spPr/>
        <p:txBody>
          <a:bodyPr/>
          <a:lstStyle/>
          <a:p>
            <a:pPr>
              <a:defRPr/>
            </a:pPr>
            <a:r>
              <a:rPr lang="hr-HR" smtClean="0"/>
              <a:t>Programsko rješenje</a:t>
            </a:r>
          </a:p>
        </p:txBody>
      </p:sp>
      <p:sp>
        <p:nvSpPr>
          <p:cNvPr id="40965" name="Rectangle 5"/>
          <p:cNvSpPr>
            <a:spLocks noChangeArrowheads="1"/>
          </p:cNvSpPr>
          <p:nvPr/>
        </p:nvSpPr>
        <p:spPr bwMode="auto">
          <a:xfrm>
            <a:off x="631825" y="2444750"/>
            <a:ext cx="8353425" cy="3816350"/>
          </a:xfrm>
          <a:prstGeom prst="rect">
            <a:avLst/>
          </a:prstGeom>
          <a:solidFill>
            <a:srgbClr val="FFCC99"/>
          </a:solidFill>
          <a:ln w="9525">
            <a:solidFill>
              <a:srgbClr val="FF9900"/>
            </a:solidFill>
            <a:miter lim="800000"/>
            <a:headEnd/>
            <a:tailEnd/>
          </a:ln>
        </p:spPr>
        <p:txBody>
          <a:bodyPr wrap="none" anchor="ctr"/>
          <a:lstStyle/>
          <a:p>
            <a:endParaRPr lang="hr-HR"/>
          </a:p>
        </p:txBody>
      </p:sp>
      <p:sp>
        <p:nvSpPr>
          <p:cNvPr id="40966" name="Rectangle 6"/>
          <p:cNvSpPr>
            <a:spLocks noChangeArrowheads="1"/>
          </p:cNvSpPr>
          <p:nvPr/>
        </p:nvSpPr>
        <p:spPr bwMode="auto">
          <a:xfrm>
            <a:off x="920750" y="3595688"/>
            <a:ext cx="7848600" cy="2665412"/>
          </a:xfrm>
          <a:prstGeom prst="rect">
            <a:avLst/>
          </a:prstGeom>
          <a:solidFill>
            <a:srgbClr val="99FFCC"/>
          </a:solidFill>
          <a:ln w="9525">
            <a:solidFill>
              <a:srgbClr val="00FFFF"/>
            </a:solidFill>
            <a:miter lim="800000"/>
            <a:headEnd/>
            <a:tailEnd/>
          </a:ln>
        </p:spPr>
        <p:txBody>
          <a:bodyPr wrap="none" anchor="ctr"/>
          <a:lstStyle/>
          <a:p>
            <a:endParaRPr lang="hr-HR"/>
          </a:p>
        </p:txBody>
      </p:sp>
      <p:sp>
        <p:nvSpPr>
          <p:cNvPr id="40967" name="Rectangle 7"/>
          <p:cNvSpPr>
            <a:spLocks noChangeArrowheads="1"/>
          </p:cNvSpPr>
          <p:nvPr/>
        </p:nvSpPr>
        <p:spPr bwMode="auto">
          <a:xfrm>
            <a:off x="1281113" y="4244975"/>
            <a:ext cx="7272337" cy="2016125"/>
          </a:xfrm>
          <a:prstGeom prst="rect">
            <a:avLst/>
          </a:prstGeom>
          <a:solidFill>
            <a:srgbClr val="FFFF99"/>
          </a:solidFill>
          <a:ln w="9525">
            <a:solidFill>
              <a:srgbClr val="FFFF00"/>
            </a:solidFill>
            <a:miter lim="800000"/>
            <a:headEnd/>
            <a:tailEnd/>
          </a:ln>
        </p:spPr>
        <p:txBody>
          <a:bodyPr wrap="none" anchor="ctr"/>
          <a:lstStyle/>
          <a:p>
            <a:endParaRPr lang="hr-HR"/>
          </a:p>
        </p:txBody>
      </p:sp>
      <p:sp>
        <p:nvSpPr>
          <p:cNvPr id="40968" name="Rectangle 8"/>
          <p:cNvSpPr>
            <a:spLocks noChangeArrowheads="1"/>
          </p:cNvSpPr>
          <p:nvPr/>
        </p:nvSpPr>
        <p:spPr bwMode="auto">
          <a:xfrm>
            <a:off x="1585913" y="4494213"/>
            <a:ext cx="6626225" cy="1152525"/>
          </a:xfrm>
          <a:prstGeom prst="rect">
            <a:avLst/>
          </a:prstGeom>
          <a:solidFill>
            <a:srgbClr val="99FF99"/>
          </a:solidFill>
          <a:ln w="9525">
            <a:solidFill>
              <a:srgbClr val="008000"/>
            </a:solidFill>
            <a:miter lim="800000"/>
            <a:headEnd/>
            <a:tailEnd/>
          </a:ln>
        </p:spPr>
        <p:txBody>
          <a:bodyPr wrap="none" anchor="ctr"/>
          <a:lstStyle/>
          <a:p>
            <a:endParaRPr lang="hr-HR"/>
          </a:p>
        </p:txBody>
      </p:sp>
      <p:sp>
        <p:nvSpPr>
          <p:cNvPr id="40969" name="Rectangle 9"/>
          <p:cNvSpPr>
            <a:spLocks noChangeArrowheads="1"/>
          </p:cNvSpPr>
          <p:nvPr/>
        </p:nvSpPr>
        <p:spPr bwMode="auto">
          <a:xfrm>
            <a:off x="631825" y="1795463"/>
            <a:ext cx="8353425" cy="360362"/>
          </a:xfrm>
          <a:prstGeom prst="rect">
            <a:avLst/>
          </a:prstGeom>
          <a:solidFill>
            <a:srgbClr val="FFCC99"/>
          </a:solidFill>
          <a:ln w="9525">
            <a:solidFill>
              <a:srgbClr val="FF9900"/>
            </a:solidFill>
            <a:miter lim="800000"/>
            <a:headEnd/>
            <a:tailEnd/>
          </a:ln>
        </p:spPr>
        <p:txBody>
          <a:bodyPr wrap="none" anchor="ctr"/>
          <a:lstStyle/>
          <a:p>
            <a:endParaRPr lang="hr-HR"/>
          </a:p>
        </p:txBody>
      </p:sp>
      <p:sp>
        <p:nvSpPr>
          <p:cNvPr id="1930250" name="Rectangle 10"/>
          <p:cNvSpPr>
            <a:spLocks noGrp="1" noChangeArrowheads="1"/>
          </p:cNvSpPr>
          <p:nvPr>
            <p:ph type="body" idx="1"/>
          </p:nvPr>
        </p:nvSpPr>
        <p:spPr/>
        <p:txBody>
          <a:bodyPr/>
          <a:lstStyle/>
          <a:p>
            <a:pPr lvl="1">
              <a:buFont typeface="Wingdings" pitchFamily="2" charset="2"/>
              <a:buNone/>
              <a:defRPr/>
            </a:pPr>
            <a:r>
              <a:rPr lang="hr-HR" sz="1600" b="1" smtClean="0">
                <a:latin typeface="Courier New" pitchFamily="49" charset="0"/>
              </a:rPr>
              <a:t>Kreiraj na disku praznu tablicu</a:t>
            </a:r>
          </a:p>
          <a:p>
            <a:pPr lvl="1">
              <a:buFont typeface="Wingdings" pitchFamily="2" charset="2"/>
              <a:buNone/>
              <a:defRPr/>
            </a:pPr>
            <a:r>
              <a:rPr lang="hr-HR" sz="1600" b="1" smtClean="0">
                <a:latin typeface="Courier New" pitchFamily="49" charset="0"/>
              </a:rPr>
              <a:t>Čitaj slijedno JMBG i prezime, dok ima podataka</a:t>
            </a:r>
          </a:p>
          <a:p>
            <a:pPr lvl="1">
              <a:buFont typeface="Wingdings" pitchFamily="2" charset="2"/>
              <a:buNone/>
              <a:defRPr/>
            </a:pPr>
            <a:r>
              <a:rPr lang="hr-HR" sz="1600" b="1" smtClean="0">
                <a:latin typeface="Courier New" pitchFamily="49" charset="0"/>
              </a:rPr>
              <a:t>  Ako je kontrolna znamenka nije ispravna</a:t>
            </a:r>
          </a:p>
          <a:p>
            <a:pPr lvl="1">
              <a:buFont typeface="Wingdings" pitchFamily="2" charset="2"/>
              <a:buNone/>
              <a:defRPr/>
            </a:pPr>
            <a:r>
              <a:rPr lang="hr-HR" sz="1600" b="1" smtClean="0">
                <a:latin typeface="Courier New" pitchFamily="49" charset="0"/>
              </a:rPr>
              <a:t>		"Neispravan JMBG"</a:t>
            </a:r>
          </a:p>
          <a:p>
            <a:pPr lvl="1">
              <a:buFont typeface="Wingdings" pitchFamily="2" charset="2"/>
              <a:buNone/>
              <a:defRPr/>
            </a:pPr>
            <a:r>
              <a:rPr lang="hr-HR" sz="1600" b="1" smtClean="0">
                <a:latin typeface="Courier New" pitchFamily="49" charset="0"/>
              </a:rPr>
              <a:t>  Inače</a:t>
            </a:r>
          </a:p>
          <a:p>
            <a:pPr lvl="1">
              <a:buFont typeface="Wingdings" pitchFamily="2" charset="2"/>
              <a:buNone/>
              <a:defRPr/>
            </a:pPr>
            <a:r>
              <a:rPr lang="hr-HR" sz="1600" b="1" smtClean="0">
                <a:latin typeface="Courier New" pitchFamily="49" charset="0"/>
              </a:rPr>
              <a:t>	  Stavi oznaku da zapis nije upisan</a:t>
            </a:r>
          </a:p>
          <a:p>
            <a:pPr lvl="1">
              <a:buFont typeface="Wingdings" pitchFamily="2" charset="2"/>
              <a:buNone/>
              <a:defRPr/>
            </a:pPr>
            <a:r>
              <a:rPr lang="hr-HR" sz="1600" b="1" smtClean="0">
                <a:latin typeface="Courier New" pitchFamily="49" charset="0"/>
              </a:rPr>
              <a:t>    Izračunaj adresu pretinca</a:t>
            </a:r>
          </a:p>
          <a:p>
            <a:pPr lvl="1">
              <a:buFont typeface="Wingdings" pitchFamily="2" charset="2"/>
              <a:buNone/>
              <a:defRPr/>
            </a:pPr>
            <a:r>
              <a:rPr lang="hr-HR" sz="1600" b="1" smtClean="0">
                <a:latin typeface="Courier New" pitchFamily="49" charset="0"/>
              </a:rPr>
              <a:t>	  Upamti izračunatu adresu kao početnu</a:t>
            </a:r>
          </a:p>
          <a:p>
            <a:pPr lvl="1">
              <a:buFont typeface="Wingdings" pitchFamily="2" charset="2"/>
              <a:buNone/>
              <a:defRPr/>
            </a:pPr>
            <a:r>
              <a:rPr lang="hr-HR" sz="1600" b="1" smtClean="0">
                <a:latin typeface="Courier New" pitchFamily="49" charset="0"/>
              </a:rPr>
              <a:t>    Ponavljaj</a:t>
            </a:r>
          </a:p>
          <a:p>
            <a:pPr lvl="1">
              <a:buFont typeface="Wingdings" pitchFamily="2" charset="2"/>
              <a:buNone/>
              <a:defRPr/>
            </a:pPr>
            <a:r>
              <a:rPr lang="hr-HR" sz="1600" b="1" smtClean="0">
                <a:latin typeface="Courier New" pitchFamily="49" charset="0"/>
              </a:rPr>
              <a:t>		   Čitaj iz pretinca upisane zapise</a:t>
            </a:r>
          </a:p>
          <a:p>
            <a:pPr lvl="1">
              <a:buFont typeface="Wingdings" pitchFamily="2" charset="2"/>
              <a:buNone/>
              <a:defRPr/>
            </a:pPr>
            <a:r>
              <a:rPr lang="hr-HR" sz="1600" b="1" smtClean="0">
                <a:latin typeface="Courier New" pitchFamily="49" charset="0"/>
              </a:rPr>
              <a:t>		   Ponavljaj za sve zapise iz pretinca</a:t>
            </a:r>
          </a:p>
          <a:p>
            <a:pPr lvl="1">
              <a:buFont typeface="Wingdings" pitchFamily="2" charset="2"/>
              <a:buNone/>
              <a:defRPr/>
            </a:pPr>
            <a:r>
              <a:rPr lang="hr-HR" sz="1600" b="1" smtClean="0">
                <a:latin typeface="Courier New" pitchFamily="49" charset="0"/>
              </a:rPr>
              <a:t>		     Ako zapis nije prazan</a:t>
            </a:r>
          </a:p>
          <a:p>
            <a:pPr lvl="1">
              <a:buFont typeface="Wingdings" pitchFamily="2" charset="2"/>
              <a:buNone/>
              <a:defRPr/>
            </a:pPr>
            <a:r>
              <a:rPr lang="hr-HR" sz="1600" b="1" smtClean="0">
                <a:latin typeface="Courier New" pitchFamily="49" charset="0"/>
              </a:rPr>
              <a:t>			Ako je upisani JMBG identičan ulaznom</a:t>
            </a:r>
          </a:p>
          <a:p>
            <a:pPr lvl="1">
              <a:buFont typeface="Wingdings" pitchFamily="2" charset="2"/>
              <a:buNone/>
              <a:defRPr/>
            </a:pPr>
            <a:r>
              <a:rPr lang="hr-HR" sz="1600" b="1" smtClean="0">
                <a:latin typeface="Courier New" pitchFamily="49" charset="0"/>
              </a:rPr>
              <a:t>			  "Zapis vec postoji"</a:t>
            </a:r>
          </a:p>
          <a:p>
            <a:pPr lvl="1">
              <a:buFont typeface="Wingdings" pitchFamily="2" charset="2"/>
              <a:buNone/>
              <a:defRPr/>
            </a:pPr>
            <a:r>
              <a:rPr lang="hr-HR" sz="1600" b="1" smtClean="0">
                <a:latin typeface="Courier New" pitchFamily="49" charset="0"/>
              </a:rPr>
              <a:t>			  Stavi oznaku da je zapis upisan</a:t>
            </a:r>
          </a:p>
          <a:p>
            <a:pPr lvl="1">
              <a:buFont typeface="Wingdings" pitchFamily="2" charset="2"/>
              <a:buNone/>
              <a:defRPr/>
            </a:pPr>
            <a:r>
              <a:rPr lang="hr-HR" sz="1600" b="1" smtClean="0">
                <a:latin typeface="Courier New" pitchFamily="49" charset="0"/>
              </a:rPr>
              <a:t>             Skok iz petlje</a:t>
            </a:r>
          </a:p>
          <a:p>
            <a:pPr lvl="1">
              <a:buFont typeface="Wingdings" pitchFamily="2" charset="2"/>
              <a:buNone/>
              <a:defRPr/>
            </a:pPr>
            <a:r>
              <a:rPr lang="hr-HR" sz="1800" b="1" smtClean="0">
                <a:effectLst/>
                <a:latin typeface="Courier New" pitchFamily="49" charset="0"/>
              </a:rPr>
              <a:t>			Inače</a:t>
            </a:r>
          </a:p>
        </p:txBody>
      </p:sp>
      <p:sp>
        <p:nvSpPr>
          <p:cNvPr id="3" name="Slide Number Placeholder 2"/>
          <p:cNvSpPr>
            <a:spLocks noGrp="1"/>
          </p:cNvSpPr>
          <p:nvPr>
            <p:ph type="sldNum" sz="quarter" idx="11"/>
          </p:nvPr>
        </p:nvSpPr>
        <p:spPr/>
        <p:txBody>
          <a:bodyPr/>
          <a:lstStyle/>
          <a:p>
            <a:fld id="{D4AD59E7-4515-4B34-A58D-745587B9CCB9}" type="slidenum">
              <a:rPr lang="hr-HR" smtClean="0"/>
              <a:pPr/>
              <a:t>107</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200025" y="1052513"/>
            <a:ext cx="9217025" cy="3889375"/>
          </a:xfrm>
          <a:prstGeom prst="rect">
            <a:avLst/>
          </a:prstGeom>
          <a:solidFill>
            <a:srgbClr val="99CCFF"/>
          </a:solidFill>
          <a:ln w="9525">
            <a:solidFill>
              <a:srgbClr val="3366FF"/>
            </a:solidFill>
            <a:miter lim="800000"/>
            <a:headEnd/>
            <a:tailEnd/>
          </a:ln>
        </p:spPr>
        <p:txBody>
          <a:bodyPr wrap="none" anchor="ctr"/>
          <a:lstStyle/>
          <a:p>
            <a:endParaRPr lang="hr-HR"/>
          </a:p>
        </p:txBody>
      </p:sp>
      <p:sp>
        <p:nvSpPr>
          <p:cNvPr id="1932291" name="Rectangle 3"/>
          <p:cNvSpPr>
            <a:spLocks noGrp="1" noChangeArrowheads="1"/>
          </p:cNvSpPr>
          <p:nvPr>
            <p:ph type="title"/>
          </p:nvPr>
        </p:nvSpPr>
        <p:spPr/>
        <p:txBody>
          <a:bodyPr/>
          <a:lstStyle/>
          <a:p>
            <a:pPr>
              <a:defRPr/>
            </a:pPr>
            <a:r>
              <a:rPr lang="hr-HR" smtClean="0"/>
              <a:t>Programsko rješenje</a:t>
            </a:r>
          </a:p>
        </p:txBody>
      </p:sp>
      <p:sp>
        <p:nvSpPr>
          <p:cNvPr id="41988" name="Rectangle 4"/>
          <p:cNvSpPr>
            <a:spLocks noChangeArrowheads="1"/>
          </p:cNvSpPr>
          <p:nvPr/>
        </p:nvSpPr>
        <p:spPr bwMode="auto">
          <a:xfrm>
            <a:off x="273050" y="1052513"/>
            <a:ext cx="8928100" cy="3457575"/>
          </a:xfrm>
          <a:prstGeom prst="rect">
            <a:avLst/>
          </a:prstGeom>
          <a:solidFill>
            <a:srgbClr val="99CC00">
              <a:alpha val="50195"/>
            </a:srgbClr>
          </a:solidFill>
          <a:ln w="9525">
            <a:solidFill>
              <a:srgbClr val="339966"/>
            </a:solidFill>
            <a:miter lim="800000"/>
            <a:headEnd/>
            <a:tailEnd/>
          </a:ln>
        </p:spPr>
        <p:txBody>
          <a:bodyPr wrap="none" anchor="ctr"/>
          <a:lstStyle/>
          <a:p>
            <a:endParaRPr lang="hr-HR"/>
          </a:p>
        </p:txBody>
      </p:sp>
      <p:sp>
        <p:nvSpPr>
          <p:cNvPr id="41989" name="Rectangle 5"/>
          <p:cNvSpPr>
            <a:spLocks noChangeArrowheads="1"/>
          </p:cNvSpPr>
          <p:nvPr/>
        </p:nvSpPr>
        <p:spPr bwMode="auto">
          <a:xfrm>
            <a:off x="631825" y="1052513"/>
            <a:ext cx="8353425" cy="3457575"/>
          </a:xfrm>
          <a:prstGeom prst="rect">
            <a:avLst/>
          </a:prstGeom>
          <a:solidFill>
            <a:srgbClr val="FFCC99"/>
          </a:solidFill>
          <a:ln w="9525">
            <a:solidFill>
              <a:srgbClr val="FF9900"/>
            </a:solidFill>
            <a:miter lim="800000"/>
            <a:headEnd/>
            <a:tailEnd/>
          </a:ln>
        </p:spPr>
        <p:txBody>
          <a:bodyPr wrap="none" anchor="ctr"/>
          <a:lstStyle/>
          <a:p>
            <a:endParaRPr lang="hr-HR"/>
          </a:p>
        </p:txBody>
      </p:sp>
      <p:sp>
        <p:nvSpPr>
          <p:cNvPr id="41990" name="Rectangle 6"/>
          <p:cNvSpPr>
            <a:spLocks noChangeArrowheads="1"/>
          </p:cNvSpPr>
          <p:nvPr/>
        </p:nvSpPr>
        <p:spPr bwMode="auto">
          <a:xfrm>
            <a:off x="920750" y="1052513"/>
            <a:ext cx="7848600" cy="3097212"/>
          </a:xfrm>
          <a:prstGeom prst="rect">
            <a:avLst/>
          </a:prstGeom>
          <a:solidFill>
            <a:srgbClr val="99FFCC"/>
          </a:solidFill>
          <a:ln w="9525">
            <a:solidFill>
              <a:srgbClr val="00FFFF"/>
            </a:solidFill>
            <a:miter lim="800000"/>
            <a:headEnd/>
            <a:tailEnd/>
          </a:ln>
        </p:spPr>
        <p:txBody>
          <a:bodyPr wrap="none" anchor="ctr"/>
          <a:lstStyle/>
          <a:p>
            <a:endParaRPr lang="hr-HR"/>
          </a:p>
        </p:txBody>
      </p:sp>
      <p:sp>
        <p:nvSpPr>
          <p:cNvPr id="41991" name="Rectangle 7"/>
          <p:cNvSpPr>
            <a:spLocks noChangeArrowheads="1"/>
          </p:cNvSpPr>
          <p:nvPr/>
        </p:nvSpPr>
        <p:spPr bwMode="auto">
          <a:xfrm>
            <a:off x="1281113" y="1052513"/>
            <a:ext cx="7272337" cy="1368425"/>
          </a:xfrm>
          <a:prstGeom prst="rect">
            <a:avLst/>
          </a:prstGeom>
          <a:solidFill>
            <a:srgbClr val="FFFF99"/>
          </a:solidFill>
          <a:ln w="9525">
            <a:solidFill>
              <a:srgbClr val="FFFF00"/>
            </a:solidFill>
            <a:miter lim="800000"/>
            <a:headEnd/>
            <a:tailEnd/>
          </a:ln>
        </p:spPr>
        <p:txBody>
          <a:bodyPr wrap="none" anchor="ctr"/>
          <a:lstStyle/>
          <a:p>
            <a:endParaRPr lang="hr-HR"/>
          </a:p>
        </p:txBody>
      </p:sp>
      <p:sp>
        <p:nvSpPr>
          <p:cNvPr id="41992" name="Rectangle 8"/>
          <p:cNvSpPr>
            <a:spLocks noChangeArrowheads="1"/>
          </p:cNvSpPr>
          <p:nvPr/>
        </p:nvSpPr>
        <p:spPr bwMode="auto">
          <a:xfrm>
            <a:off x="1281113" y="2547938"/>
            <a:ext cx="7272337" cy="1239837"/>
          </a:xfrm>
          <a:prstGeom prst="rect">
            <a:avLst/>
          </a:prstGeom>
          <a:solidFill>
            <a:srgbClr val="FFFF99"/>
          </a:solidFill>
          <a:ln w="9525">
            <a:solidFill>
              <a:srgbClr val="FFFF00"/>
            </a:solidFill>
            <a:miter lim="800000"/>
            <a:headEnd/>
            <a:tailEnd/>
          </a:ln>
        </p:spPr>
        <p:txBody>
          <a:bodyPr wrap="none" anchor="ctr"/>
          <a:lstStyle/>
          <a:p>
            <a:endParaRPr lang="hr-HR"/>
          </a:p>
        </p:txBody>
      </p:sp>
      <p:sp>
        <p:nvSpPr>
          <p:cNvPr id="41993" name="Rectangle 9"/>
          <p:cNvSpPr>
            <a:spLocks noChangeArrowheads="1"/>
          </p:cNvSpPr>
          <p:nvPr/>
        </p:nvSpPr>
        <p:spPr bwMode="auto">
          <a:xfrm>
            <a:off x="1568450" y="1052513"/>
            <a:ext cx="6697663" cy="1450975"/>
          </a:xfrm>
          <a:prstGeom prst="rect">
            <a:avLst/>
          </a:prstGeom>
          <a:solidFill>
            <a:srgbClr val="99FF99"/>
          </a:solidFill>
          <a:ln w="9525">
            <a:solidFill>
              <a:srgbClr val="008000"/>
            </a:solidFill>
            <a:miter lim="800000"/>
            <a:headEnd/>
            <a:tailEnd/>
          </a:ln>
        </p:spPr>
        <p:txBody>
          <a:bodyPr wrap="none" anchor="ctr"/>
          <a:lstStyle/>
          <a:p>
            <a:endParaRPr lang="hr-HR"/>
          </a:p>
        </p:txBody>
      </p:sp>
      <p:sp>
        <p:nvSpPr>
          <p:cNvPr id="1932298" name="Rectangle 10"/>
          <p:cNvSpPr>
            <a:spLocks noGrp="1" noChangeArrowheads="1"/>
          </p:cNvSpPr>
          <p:nvPr>
            <p:ph type="body" idx="1"/>
          </p:nvPr>
        </p:nvSpPr>
        <p:spPr/>
        <p:txBody>
          <a:bodyPr/>
          <a:lstStyle/>
          <a:p>
            <a:pPr lvl="1">
              <a:buFont typeface="Wingdings" pitchFamily="2" charset="2"/>
              <a:buNone/>
              <a:defRPr/>
            </a:pPr>
            <a:endParaRPr lang="hr-HR" sz="900" b="1" smtClean="0">
              <a:latin typeface="Courier New" pitchFamily="49" charset="0"/>
            </a:endParaRPr>
          </a:p>
          <a:p>
            <a:pPr lvl="1">
              <a:buFont typeface="Wingdings" pitchFamily="2" charset="2"/>
              <a:buNone/>
              <a:defRPr/>
            </a:pPr>
            <a:r>
              <a:rPr lang="hr-HR" sz="1800" b="1" smtClean="0">
                <a:latin typeface="Courier New" pitchFamily="49" charset="0"/>
              </a:rPr>
              <a:t>			  Upiši ulazni zapis</a:t>
            </a:r>
          </a:p>
          <a:p>
            <a:pPr lvl="1">
              <a:buFont typeface="Wingdings" pitchFamily="2" charset="2"/>
              <a:buNone/>
              <a:defRPr/>
            </a:pPr>
            <a:r>
              <a:rPr lang="hr-HR" sz="1800" b="1" smtClean="0">
                <a:latin typeface="Courier New" pitchFamily="49" charset="0"/>
              </a:rPr>
              <a:t>			  Stavi oznaku da je zapis upisan</a:t>
            </a:r>
          </a:p>
          <a:p>
            <a:pPr lvl="1">
              <a:buFont typeface="Wingdings" pitchFamily="2" charset="2"/>
              <a:buNone/>
              <a:defRPr/>
            </a:pPr>
            <a:r>
              <a:rPr lang="hr-HR" sz="1800" b="1" smtClean="0">
                <a:latin typeface="Courier New" pitchFamily="49" charset="0"/>
              </a:rPr>
              <a:t>			  Skok iz petlje</a:t>
            </a:r>
          </a:p>
          <a:p>
            <a:pPr lvl="1">
              <a:buFont typeface="Wingdings" pitchFamily="2" charset="2"/>
              <a:buNone/>
              <a:defRPr/>
            </a:pPr>
            <a:r>
              <a:rPr lang="hr-HR" sz="1800" b="1" smtClean="0">
                <a:latin typeface="Courier New" pitchFamily="49" charset="0"/>
              </a:rPr>
              <a:t>		   Ako zapis nije upisan</a:t>
            </a:r>
          </a:p>
          <a:p>
            <a:pPr lvl="1">
              <a:buFont typeface="Wingdings" pitchFamily="2" charset="2"/>
              <a:buNone/>
              <a:defRPr/>
            </a:pPr>
            <a:r>
              <a:rPr lang="hr-HR" sz="1800" b="1" smtClean="0">
                <a:latin typeface="Courier New" pitchFamily="49" charset="0"/>
              </a:rPr>
              <a:t>			Povećaj adresu pretinca za 1 i izračunaj mod</a:t>
            </a:r>
          </a:p>
          <a:p>
            <a:pPr lvl="1">
              <a:buFont typeface="Wingdings" pitchFamily="2" charset="2"/>
              <a:buNone/>
              <a:defRPr/>
            </a:pPr>
            <a:r>
              <a:rPr lang="hr-HR" sz="1800" b="1" smtClean="0">
                <a:latin typeface="Courier New" pitchFamily="49" charset="0"/>
              </a:rPr>
              <a:t>             (broja pretinaca)</a:t>
            </a:r>
          </a:p>
          <a:p>
            <a:pPr lvl="1">
              <a:buFont typeface="Wingdings" pitchFamily="2" charset="2"/>
              <a:buNone/>
              <a:defRPr/>
            </a:pPr>
            <a:r>
              <a:rPr lang="hr-HR" sz="1800" b="1" smtClean="0">
                <a:latin typeface="Courier New" pitchFamily="49" charset="0"/>
              </a:rPr>
              <a:t>			Ako je dobivena adresa jednaka početnoj adresi</a:t>
            </a:r>
          </a:p>
          <a:p>
            <a:pPr lvl="1">
              <a:buFont typeface="Wingdings" pitchFamily="2" charset="2"/>
              <a:buNone/>
              <a:defRPr/>
            </a:pPr>
            <a:r>
              <a:rPr lang="hr-HR" sz="1800" b="1" smtClean="0">
                <a:latin typeface="Courier New" pitchFamily="49" charset="0"/>
              </a:rPr>
              <a:t>			    Tablica je puna</a:t>
            </a:r>
          </a:p>
          <a:p>
            <a:pPr lvl="1">
              <a:buFont typeface="Wingdings" pitchFamily="2" charset="2"/>
              <a:buNone/>
              <a:defRPr/>
            </a:pPr>
            <a:r>
              <a:rPr lang="hr-HR" sz="1800" b="1" smtClean="0">
                <a:latin typeface="Courier New" pitchFamily="49" charset="0"/>
              </a:rPr>
              <a:t>    Dok ne bude zapis upisan ili tablica puna</a:t>
            </a:r>
          </a:p>
          <a:p>
            <a:pPr lvl="1">
              <a:buFont typeface="Wingdings" pitchFamily="2" charset="2"/>
              <a:buNone/>
              <a:defRPr/>
            </a:pPr>
            <a:r>
              <a:rPr lang="hr-HR" sz="1800" b="1" smtClean="0">
                <a:latin typeface="Courier New" pitchFamily="49" charset="0"/>
              </a:rPr>
              <a:t>Kraj</a:t>
            </a:r>
          </a:p>
          <a:p>
            <a:pPr lvl="1">
              <a:buFont typeface="Wingdings" pitchFamily="2" charset="2"/>
              <a:buNone/>
              <a:defRPr/>
            </a:pPr>
            <a:endParaRPr lang="hr-HR" sz="1800" b="1" smtClean="0">
              <a:latin typeface="Courier New" pitchFamily="49" charset="0"/>
            </a:endParaRPr>
          </a:p>
          <a:p>
            <a:pPr lvl="1">
              <a:buFont typeface="Wingdings" pitchFamily="2" charset="2"/>
              <a:buNone/>
              <a:defRPr/>
            </a:pPr>
            <a:endParaRPr lang="hr-HR" sz="1800" b="1" smtClean="0">
              <a:latin typeface="Courier New" pitchFamily="49" charset="0"/>
            </a:endParaRPr>
          </a:p>
          <a:p>
            <a:pPr lvl="1">
              <a:buFont typeface="Wingdings" pitchFamily="2" charset="2"/>
              <a:buNone/>
              <a:defRPr/>
            </a:pPr>
            <a:r>
              <a:rPr lang="hr-HR" smtClean="0">
                <a:solidFill>
                  <a:schemeClr val="folHlink"/>
                </a:solidFill>
                <a:latin typeface="Courier New" pitchFamily="49" charset="0"/>
                <a:sym typeface="Wingdings" pitchFamily="2" charset="2"/>
              </a:rPr>
              <a:t></a:t>
            </a:r>
            <a:r>
              <a:rPr lang="hr-HR" smtClean="0">
                <a:solidFill>
                  <a:schemeClr val="folHlink"/>
                </a:solidFill>
                <a:latin typeface="Courier New" pitchFamily="49" charset="0"/>
              </a:rPr>
              <a:t> Hash</a:t>
            </a:r>
          </a:p>
          <a:p>
            <a:pPr lvl="1">
              <a:buFont typeface="Wingdings" pitchFamily="2" charset="2"/>
              <a:buNone/>
              <a:defRPr/>
            </a:pPr>
            <a:endParaRPr lang="hr-HR" smtClean="0">
              <a:solidFill>
                <a:schemeClr val="folHlink"/>
              </a:solidFill>
              <a:latin typeface="Courier New" pitchFamily="49" charset="0"/>
            </a:endParaRPr>
          </a:p>
        </p:txBody>
      </p:sp>
      <p:sp>
        <p:nvSpPr>
          <p:cNvPr id="3" name="Slide Number Placeholder 2"/>
          <p:cNvSpPr>
            <a:spLocks noGrp="1"/>
          </p:cNvSpPr>
          <p:nvPr>
            <p:ph type="sldNum" sz="quarter" idx="11"/>
          </p:nvPr>
        </p:nvSpPr>
        <p:spPr/>
        <p:txBody>
          <a:bodyPr/>
          <a:lstStyle/>
          <a:p>
            <a:fld id="{D4AD59E7-4515-4B34-A58D-745587B9CCB9}" type="slidenum">
              <a:rPr lang="hr-HR" smtClean="0"/>
              <a:pPr/>
              <a:t>108</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4338" name="Rectangle 2"/>
          <p:cNvSpPr>
            <a:spLocks noGrp="1" noChangeArrowheads="1"/>
          </p:cNvSpPr>
          <p:nvPr>
            <p:ph type="title"/>
          </p:nvPr>
        </p:nvSpPr>
        <p:spPr/>
        <p:txBody>
          <a:bodyPr/>
          <a:lstStyle/>
          <a:p>
            <a:pPr>
              <a:defRPr/>
            </a:pPr>
            <a:r>
              <a:rPr lang="hr-HR" smtClean="0"/>
              <a:t>Zadaci za vježbu</a:t>
            </a:r>
          </a:p>
        </p:txBody>
      </p:sp>
      <p:sp>
        <p:nvSpPr>
          <p:cNvPr id="1934339" name="Rectangle 3"/>
          <p:cNvSpPr>
            <a:spLocks noGrp="1" noChangeArrowheads="1"/>
          </p:cNvSpPr>
          <p:nvPr>
            <p:ph type="body" idx="1"/>
          </p:nvPr>
        </p:nvSpPr>
        <p:spPr/>
        <p:txBody>
          <a:bodyPr/>
          <a:lstStyle/>
          <a:p>
            <a:pPr>
              <a:defRPr/>
            </a:pPr>
            <a:r>
              <a:rPr lang="hr-HR" sz="2400" smtClean="0"/>
              <a:t>Napisati funkciju koja će u neformatiranoj datoteci </a:t>
            </a:r>
            <a:r>
              <a:rPr lang="hr-HR" sz="2400" smtClean="0">
                <a:solidFill>
                  <a:srgbClr val="FF0000"/>
                </a:solidFill>
              </a:rPr>
              <a:t>artikli</a:t>
            </a:r>
            <a:r>
              <a:rPr lang="hr-HR" sz="2400" smtClean="0"/>
              <a:t> organiziranoj po načelu raspršenog adresiranja prebrojiti koliko ima upisanih zapisa o artiklima. Jedan zapis sadrži </a:t>
            </a:r>
            <a:r>
              <a:rPr lang="hr-HR" sz="2400" smtClean="0">
                <a:solidFill>
                  <a:srgbClr val="FF0000"/>
                </a:solidFill>
              </a:rPr>
              <a:t>šifru</a:t>
            </a:r>
            <a:r>
              <a:rPr lang="hr-HR" sz="2400" smtClean="0"/>
              <a:t> (cijeli broj), </a:t>
            </a:r>
            <a:r>
              <a:rPr lang="hr-HR" sz="2400" smtClean="0">
                <a:solidFill>
                  <a:srgbClr val="FF0000"/>
                </a:solidFill>
              </a:rPr>
              <a:t>naziv</a:t>
            </a:r>
            <a:r>
              <a:rPr lang="hr-HR" sz="2400" smtClean="0"/>
              <a:t> (50+1 znakova), </a:t>
            </a:r>
            <a:r>
              <a:rPr lang="hr-HR" sz="2400" smtClean="0">
                <a:solidFill>
                  <a:srgbClr val="FF0000"/>
                </a:solidFill>
              </a:rPr>
              <a:t>količinu</a:t>
            </a:r>
            <a:r>
              <a:rPr lang="hr-HR" sz="2400" smtClean="0"/>
              <a:t> (cijeli broj) i </a:t>
            </a:r>
            <a:r>
              <a:rPr lang="hr-HR" sz="2400" smtClean="0">
                <a:solidFill>
                  <a:srgbClr val="FF0000"/>
                </a:solidFill>
              </a:rPr>
              <a:t>cijenu</a:t>
            </a:r>
            <a:r>
              <a:rPr lang="hr-HR" sz="2400" smtClean="0"/>
              <a:t> (realni broj). Zapis je prazan ako je na mjestu šifre vrijednost </a:t>
            </a:r>
            <a:r>
              <a:rPr lang="hr-HR" sz="2400" smtClean="0">
                <a:solidFill>
                  <a:srgbClr val="FF0000"/>
                </a:solidFill>
              </a:rPr>
              <a:t>nula</a:t>
            </a:r>
            <a:r>
              <a:rPr lang="hr-HR" sz="2400" smtClean="0"/>
              <a:t>. Veličina fizičkog bloka na disku je </a:t>
            </a:r>
            <a:r>
              <a:rPr lang="hr-HR" sz="2400" smtClean="0">
                <a:solidFill>
                  <a:srgbClr val="FF0000"/>
                </a:solidFill>
              </a:rPr>
              <a:t>BLOK</a:t>
            </a:r>
            <a:r>
              <a:rPr lang="hr-HR" sz="2400" smtClean="0"/>
              <a:t>, a očekivani maksimalni broj zapisa je </a:t>
            </a:r>
            <a:r>
              <a:rPr lang="hr-HR" sz="2400" smtClean="0">
                <a:solidFill>
                  <a:srgbClr val="FF0000"/>
                </a:solidFill>
              </a:rPr>
              <a:t>MAXZAP</a:t>
            </a:r>
            <a:r>
              <a:rPr lang="hr-HR" sz="2400" smtClean="0"/>
              <a:t>. Ovi su parametri upisani u</a:t>
            </a:r>
            <a:r>
              <a:rPr lang="hr-HR" sz="2400" smtClean="0">
                <a:solidFill>
                  <a:srgbClr val="FF0000"/>
                </a:solidFill>
              </a:rPr>
              <a:t> parametri.h</a:t>
            </a:r>
            <a:r>
              <a:rPr lang="hr-HR" sz="2400" smtClean="0"/>
              <a:t>.</a:t>
            </a:r>
          </a:p>
          <a:p>
            <a:pPr>
              <a:defRPr/>
            </a:pPr>
            <a:endParaRPr lang="hr-HR" sz="2400" smtClean="0"/>
          </a:p>
          <a:p>
            <a:pPr>
              <a:defRPr/>
            </a:pPr>
            <a:r>
              <a:rPr lang="hr-HR" sz="2400" smtClean="0"/>
              <a:t>Napisati funkciju koja će u neformatiranoj datoteci organiziranoj po načelu raspršenog adresiranja odrediti gustoću pakiranja. Jedan zapis sadrži </a:t>
            </a:r>
            <a:r>
              <a:rPr lang="hr-HR" sz="2400" smtClean="0">
                <a:solidFill>
                  <a:srgbClr val="FF0000"/>
                </a:solidFill>
              </a:rPr>
              <a:t>naziv</a:t>
            </a:r>
            <a:r>
              <a:rPr lang="hr-HR" sz="2400" smtClean="0"/>
              <a:t> (50+1 znakova), </a:t>
            </a:r>
            <a:r>
              <a:rPr lang="hr-HR" sz="2400" smtClean="0">
                <a:solidFill>
                  <a:srgbClr val="FF0000"/>
                </a:solidFill>
              </a:rPr>
              <a:t>količinu</a:t>
            </a:r>
            <a:r>
              <a:rPr lang="hr-HR" sz="2400" smtClean="0"/>
              <a:t> (cijeli broj) i </a:t>
            </a:r>
            <a:r>
              <a:rPr lang="hr-HR" sz="2400" smtClean="0">
                <a:solidFill>
                  <a:srgbClr val="FF0000"/>
                </a:solidFill>
              </a:rPr>
              <a:t>cijenu</a:t>
            </a:r>
            <a:r>
              <a:rPr lang="hr-HR" sz="2400" smtClean="0"/>
              <a:t> (realni broj). Zapis je prazan ako je na mjestu količine vrijednost nula. Veličina fizičkog bloka na disku je </a:t>
            </a:r>
            <a:r>
              <a:rPr lang="hr-HR" sz="2400" smtClean="0">
                <a:solidFill>
                  <a:srgbClr val="FF0000"/>
                </a:solidFill>
              </a:rPr>
              <a:t>BLOK</a:t>
            </a:r>
            <a:r>
              <a:rPr lang="hr-HR" sz="2400" smtClean="0"/>
              <a:t>, što je definirano u </a:t>
            </a:r>
            <a:r>
              <a:rPr lang="hr-HR" sz="2400" smtClean="0">
                <a:solidFill>
                  <a:srgbClr val="FF0000"/>
                </a:solidFill>
              </a:rPr>
              <a:t>parametri.h</a:t>
            </a:r>
            <a:r>
              <a:rPr lang="hr-HR" sz="2400" smtClean="0"/>
              <a:t>. Prototip funkcije je:</a:t>
            </a:r>
          </a:p>
          <a:p>
            <a:pPr>
              <a:buFont typeface="Monotype Sorts" pitchFamily="2" charset="2"/>
              <a:buNone/>
              <a:defRPr/>
            </a:pPr>
            <a:r>
              <a:rPr lang="hr-HR" sz="2400" smtClean="0"/>
              <a:t>	</a:t>
            </a:r>
            <a:r>
              <a:rPr lang="hr-HR" sz="2400" b="1" smtClean="0">
                <a:latin typeface="Courier New" pitchFamily="49" charset="0"/>
              </a:rPr>
              <a:t>float gustoca (const char *ime_datoteke);</a:t>
            </a:r>
          </a:p>
        </p:txBody>
      </p:sp>
      <p:sp>
        <p:nvSpPr>
          <p:cNvPr id="3" name="Slide Number Placeholder 2"/>
          <p:cNvSpPr>
            <a:spLocks noGrp="1"/>
          </p:cNvSpPr>
          <p:nvPr>
            <p:ph type="sldNum" sz="quarter" idx="11"/>
          </p:nvPr>
        </p:nvSpPr>
        <p:spPr/>
        <p:txBody>
          <a:bodyPr/>
          <a:lstStyle/>
          <a:p>
            <a:fld id="{D4AD59E7-4515-4B34-A58D-745587B9CCB9}" type="slidenum">
              <a:rPr lang="hr-HR" smtClean="0"/>
              <a:pPr/>
              <a:t>109</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5062" name="Rectangle 6"/>
          <p:cNvSpPr>
            <a:spLocks noGrp="1" noChangeArrowheads="1"/>
          </p:cNvSpPr>
          <p:nvPr>
            <p:ph type="title"/>
          </p:nvPr>
        </p:nvSpPr>
        <p:spPr/>
        <p:txBody>
          <a:bodyPr/>
          <a:lstStyle/>
          <a:p>
            <a:pPr>
              <a:defRPr/>
            </a:pPr>
            <a:r>
              <a:rPr lang="hr-HR" smtClean="0"/>
              <a:t>Primjer s rezervacijom memorije</a:t>
            </a:r>
          </a:p>
        </p:txBody>
      </p:sp>
      <p:sp>
        <p:nvSpPr>
          <p:cNvPr id="1325063" name="Rectangle 7"/>
          <p:cNvSpPr>
            <a:spLocks noGrp="1" noChangeArrowheads="1"/>
          </p:cNvSpPr>
          <p:nvPr>
            <p:ph type="body" idx="1"/>
          </p:nvPr>
        </p:nvSpPr>
        <p:spPr/>
        <p:txBody>
          <a:bodyPr/>
          <a:lstStyle/>
          <a:p>
            <a:pPr>
              <a:defRPr/>
            </a:pPr>
            <a:r>
              <a:rPr lang="hr-HR" sz="2400" smtClean="0"/>
              <a:t>Na disku se nalazi </a:t>
            </a:r>
            <a:r>
              <a:rPr lang="hr-HR" sz="2400" smtClean="0">
                <a:solidFill>
                  <a:srgbClr val="FF0000"/>
                </a:solidFill>
              </a:rPr>
              <a:t>slijedna formatirana</a:t>
            </a:r>
            <a:r>
              <a:rPr lang="hr-HR" sz="2400" smtClean="0"/>
              <a:t> datoteka polje u kojoj se u svakom retku nalazi jedan cijeli broj. </a:t>
            </a:r>
          </a:p>
          <a:p>
            <a:pPr lvl="1">
              <a:defRPr/>
            </a:pPr>
            <a:r>
              <a:rPr lang="hr-HR" sz="2000" smtClean="0"/>
              <a:t>učitati sadržaj datoteke u memoriju računala  kao jednodimenzionalno polje. </a:t>
            </a:r>
          </a:p>
          <a:p>
            <a:pPr lvl="1">
              <a:defRPr/>
            </a:pPr>
            <a:r>
              <a:rPr lang="hr-HR" sz="2000" smtClean="0"/>
              <a:t>u memoriji računala formirati kvadratnu matricu kojoj su elementi prvog retka jednaki elementima učitanog jednodimenzionalnog polja, a elementi ostalih redaka potencije elemenata prvog retka (drugi redak=druga potencija, treći treća itd.)</a:t>
            </a:r>
          </a:p>
          <a:p>
            <a:pPr lvl="1">
              <a:defRPr/>
            </a:pPr>
            <a:r>
              <a:rPr lang="hr-HR" sz="2000" smtClean="0"/>
              <a:t>formiranu matricu upisati na disk u slijednu neformatiranu datoteku </a:t>
            </a:r>
            <a:r>
              <a:rPr lang="hr-HR" sz="2000" b="1" smtClean="0">
                <a:solidFill>
                  <a:srgbClr val="FF0000"/>
                </a:solidFill>
                <a:latin typeface="Courier New" pitchFamily="49" charset="0"/>
              </a:rPr>
              <a:t>npolje</a:t>
            </a:r>
            <a:r>
              <a:rPr lang="hr-HR" sz="2000" smtClean="0"/>
              <a:t> tako da na početku bude zapisan broj redaka odnosno stupaca matrice (int), a zatim elementi matrice po retcima. </a:t>
            </a:r>
          </a:p>
          <a:p>
            <a:pPr>
              <a:defRPr/>
            </a:pPr>
            <a:r>
              <a:rPr lang="hr-HR" sz="2400" smtClean="0"/>
              <a:t>Npr. datoteku </a:t>
            </a:r>
            <a:r>
              <a:rPr lang="hr-HR" sz="2000" b="1" smtClean="0">
                <a:solidFill>
                  <a:srgbClr val="FF0000"/>
                </a:solidFill>
                <a:latin typeface="Courier New" pitchFamily="49" charset="0"/>
                <a:cs typeface="Courier New" pitchFamily="49" charset="0"/>
              </a:rPr>
              <a:t>polje</a:t>
            </a:r>
            <a:r>
              <a:rPr lang="hr-HR" sz="2000" smtClean="0"/>
              <a:t> </a:t>
            </a:r>
            <a:r>
              <a:rPr lang="hr-HR" sz="2400" smtClean="0"/>
              <a:t>treba učitati u jednodimenzionalno polje i </a:t>
            </a:r>
            <a:r>
              <a:rPr lang="hr-HR" sz="2400" smtClean="0">
                <a:solidFill>
                  <a:srgbClr val="FF0000"/>
                </a:solidFill>
              </a:rPr>
              <a:t>formirati matricu</a:t>
            </a:r>
            <a:endParaRPr lang="hr-HR" sz="2400" smtClean="0"/>
          </a:p>
        </p:txBody>
      </p:sp>
      <p:sp>
        <p:nvSpPr>
          <p:cNvPr id="17412" name="Text Box 4"/>
          <p:cNvSpPr txBox="1">
            <a:spLocks noChangeArrowheads="1"/>
          </p:cNvSpPr>
          <p:nvPr/>
        </p:nvSpPr>
        <p:spPr bwMode="auto">
          <a:xfrm>
            <a:off x="2360613" y="4652963"/>
            <a:ext cx="336550" cy="1382712"/>
          </a:xfrm>
          <a:prstGeom prst="rect">
            <a:avLst/>
          </a:prstGeom>
          <a:solidFill>
            <a:srgbClr val="FFCC99"/>
          </a:solidFill>
          <a:ln w="9525">
            <a:solidFill>
              <a:srgbClr val="FF9900"/>
            </a:solidFill>
            <a:miter lim="800000"/>
            <a:headEnd/>
            <a:tailEnd/>
          </a:ln>
        </p:spPr>
        <p:txBody>
          <a:bodyPr>
            <a:spAutoFit/>
          </a:bodyPr>
          <a:lstStyle/>
          <a:p>
            <a:pPr>
              <a:spcBef>
                <a:spcPct val="0"/>
              </a:spcBef>
              <a:buClrTx/>
              <a:buFontTx/>
              <a:buNone/>
            </a:pPr>
            <a:r>
              <a:rPr kumimoji="0" lang="en-US" sz="2800"/>
              <a:t>1</a:t>
            </a:r>
          </a:p>
          <a:p>
            <a:pPr>
              <a:spcBef>
                <a:spcPct val="0"/>
              </a:spcBef>
              <a:buClrTx/>
              <a:buFontTx/>
              <a:buNone/>
            </a:pPr>
            <a:r>
              <a:rPr kumimoji="0" lang="en-US" sz="2800"/>
              <a:t>2</a:t>
            </a:r>
          </a:p>
          <a:p>
            <a:pPr>
              <a:spcBef>
                <a:spcPct val="0"/>
              </a:spcBef>
              <a:buClrTx/>
              <a:buFontTx/>
              <a:buNone/>
            </a:pPr>
            <a:r>
              <a:rPr kumimoji="0" lang="en-US" sz="2800"/>
              <a:t>3</a:t>
            </a:r>
            <a:endParaRPr kumimoji="0" lang="en-US" sz="3200">
              <a:latin typeface="Times New Roman" pitchFamily="18" charset="0"/>
            </a:endParaRPr>
          </a:p>
        </p:txBody>
      </p:sp>
      <p:sp>
        <p:nvSpPr>
          <p:cNvPr id="1325061" name="Text Box 5"/>
          <p:cNvSpPr txBox="1">
            <a:spLocks noChangeArrowheads="1"/>
          </p:cNvSpPr>
          <p:nvPr/>
        </p:nvSpPr>
        <p:spPr bwMode="auto">
          <a:xfrm>
            <a:off x="6810375" y="4643438"/>
            <a:ext cx="2160588" cy="1382712"/>
          </a:xfrm>
          <a:prstGeom prst="rect">
            <a:avLst/>
          </a:prstGeom>
          <a:solidFill>
            <a:schemeClr val="accent2">
              <a:lumMod val="60000"/>
              <a:lumOff val="40000"/>
            </a:schemeClr>
          </a:solidFill>
          <a:ln w="9525">
            <a:solidFill>
              <a:schemeClr val="accent2">
                <a:lumMod val="75000"/>
              </a:schemeClr>
            </a:solidFill>
            <a:miter lim="800000"/>
            <a:headEnd/>
            <a:tailEnd/>
          </a:ln>
          <a:effectLst/>
        </p:spPr>
        <p:txBody>
          <a:bodyPr>
            <a:spAutoFit/>
          </a:bodyPr>
          <a:lstStyle/>
          <a:p>
            <a:pPr>
              <a:spcBef>
                <a:spcPct val="0"/>
              </a:spcBef>
              <a:buClrTx/>
              <a:buFontTx/>
              <a:buNone/>
              <a:defRPr/>
            </a:pPr>
            <a:r>
              <a:rPr kumimoji="0" lang="en-US" sz="2800"/>
              <a:t> 1  2  3</a:t>
            </a:r>
          </a:p>
          <a:p>
            <a:pPr>
              <a:spcBef>
                <a:spcPct val="0"/>
              </a:spcBef>
              <a:buClrTx/>
              <a:buFontTx/>
              <a:buNone/>
              <a:defRPr/>
            </a:pPr>
            <a:r>
              <a:rPr kumimoji="0" lang="en-US" sz="2800"/>
              <a:t> 1  4  9</a:t>
            </a:r>
          </a:p>
          <a:p>
            <a:pPr>
              <a:spcBef>
                <a:spcPct val="0"/>
              </a:spcBef>
              <a:buClrTx/>
              <a:buFontTx/>
              <a:buNone/>
              <a:defRPr/>
            </a:pPr>
            <a:r>
              <a:rPr kumimoji="0" lang="en-US" sz="2800"/>
              <a:t> 1  8 27</a:t>
            </a:r>
          </a:p>
        </p:txBody>
      </p:sp>
      <p:sp>
        <p:nvSpPr>
          <p:cNvPr id="3" name="Slide Number Placeholder 2"/>
          <p:cNvSpPr>
            <a:spLocks noGrp="1"/>
          </p:cNvSpPr>
          <p:nvPr>
            <p:ph type="sldNum" sz="quarter" idx="11"/>
          </p:nvPr>
        </p:nvSpPr>
        <p:spPr/>
        <p:txBody>
          <a:bodyPr/>
          <a:lstStyle/>
          <a:p>
            <a:fld id="{D4AD59E7-4515-4B34-A58D-745587B9CCB9}" type="slidenum">
              <a:rPr lang="hr-HR" smtClean="0"/>
              <a:pPr/>
              <a:t>11</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6386" name="Rectangle 2"/>
          <p:cNvSpPr>
            <a:spLocks noGrp="1" noChangeArrowheads="1"/>
          </p:cNvSpPr>
          <p:nvPr>
            <p:ph type="title"/>
          </p:nvPr>
        </p:nvSpPr>
        <p:spPr/>
        <p:txBody>
          <a:bodyPr/>
          <a:lstStyle/>
          <a:p>
            <a:pPr>
              <a:defRPr/>
            </a:pPr>
            <a:r>
              <a:rPr lang="hr-HR" smtClean="0"/>
              <a:t>Zadaci za vježbu</a:t>
            </a:r>
          </a:p>
        </p:txBody>
      </p:sp>
      <p:sp>
        <p:nvSpPr>
          <p:cNvPr id="1936387" name="Rectangle 3"/>
          <p:cNvSpPr>
            <a:spLocks noGrp="1" noChangeArrowheads="1"/>
          </p:cNvSpPr>
          <p:nvPr>
            <p:ph type="body" idx="1"/>
          </p:nvPr>
        </p:nvSpPr>
        <p:spPr/>
        <p:txBody>
          <a:bodyPr/>
          <a:lstStyle/>
          <a:p>
            <a:r>
              <a:rPr lang="hr-HR" sz="2400" smtClean="0"/>
              <a:t>Napisati funkciju za upis </a:t>
            </a:r>
            <a:r>
              <a:rPr lang="hr-HR" sz="2400" smtClean="0">
                <a:solidFill>
                  <a:srgbClr val="FF0000"/>
                </a:solidFill>
              </a:rPr>
              <a:t>šifre</a:t>
            </a:r>
            <a:r>
              <a:rPr lang="hr-HR" sz="2400" smtClean="0"/>
              <a:t> (cijeli broj) i </a:t>
            </a:r>
            <a:r>
              <a:rPr lang="hr-HR" sz="2400" smtClean="0">
                <a:solidFill>
                  <a:srgbClr val="FF0000"/>
                </a:solidFill>
              </a:rPr>
              <a:t>naziva</a:t>
            </a:r>
            <a:r>
              <a:rPr lang="hr-HR" sz="2400" smtClean="0"/>
              <a:t> (20+1) u memorijski rezidentnu tablicu raspršenih adresa s </a:t>
            </a:r>
            <a:r>
              <a:rPr lang="hr-HR" sz="2400" smtClean="0">
                <a:solidFill>
                  <a:srgbClr val="FF0000"/>
                </a:solidFill>
              </a:rPr>
              <a:t>500 pretinaca</a:t>
            </a:r>
            <a:r>
              <a:rPr lang="hr-HR" sz="2400" smtClean="0"/>
              <a:t>. Pretinac sadrži jedan zapis. Ako je pretinac popunjen, prelazi se </a:t>
            </a:r>
            <a:r>
              <a:rPr lang="hr-HR" sz="2400" smtClean="0">
                <a:solidFill>
                  <a:srgbClr val="FF0000"/>
                </a:solidFill>
              </a:rPr>
              <a:t>ciklički</a:t>
            </a:r>
            <a:r>
              <a:rPr lang="hr-HR" sz="2400" smtClean="0"/>
              <a:t> na susjedni. Ulazni argumenti su već izračunata adresa pretinca, šifra i naziv. Funkcija vraća vrijednost 1 ako je upis obavljen, 0 ako podatak već postoji, a -1 ako je tablica popunjena pa se podatak nije mogao upisati.</a:t>
            </a:r>
          </a:p>
          <a:p>
            <a:endParaRPr lang="hr-HR" sz="2400" smtClean="0"/>
          </a:p>
          <a:p>
            <a:r>
              <a:rPr lang="hr-HR" sz="2400" smtClean="0"/>
              <a:t>Napisati funkciju za pronalaženje </a:t>
            </a:r>
            <a:r>
              <a:rPr lang="hr-HR" sz="2400" smtClean="0">
                <a:solidFill>
                  <a:srgbClr val="FF0000"/>
                </a:solidFill>
              </a:rPr>
              <a:t>šifre</a:t>
            </a:r>
            <a:r>
              <a:rPr lang="hr-HR" sz="2400" smtClean="0"/>
              <a:t> (cijeli broj) i </a:t>
            </a:r>
            <a:r>
              <a:rPr lang="hr-HR" sz="2400" smtClean="0">
                <a:solidFill>
                  <a:srgbClr val="FF0000"/>
                </a:solidFill>
              </a:rPr>
              <a:t>naziva poduzeća</a:t>
            </a:r>
            <a:r>
              <a:rPr lang="hr-HR" sz="2400" smtClean="0"/>
              <a:t> (30+1) iz memorijski rezidentne tablice raspršenih adresa s </a:t>
            </a:r>
            <a:r>
              <a:rPr lang="hr-HR" sz="2400" smtClean="0">
                <a:solidFill>
                  <a:srgbClr val="FF0000"/>
                </a:solidFill>
              </a:rPr>
              <a:t>200 pretinaca</a:t>
            </a:r>
            <a:r>
              <a:rPr lang="hr-HR" sz="2400" smtClean="0"/>
              <a:t>. Pretinac sadrži jedan zapis. Ako je pretinac popunjen, a ne sadrži traženu vrijednost ključa, prelazi se </a:t>
            </a:r>
            <a:r>
              <a:rPr lang="hr-HR" sz="2400" smtClean="0">
                <a:solidFill>
                  <a:srgbClr val="FF0000"/>
                </a:solidFill>
              </a:rPr>
              <a:t>ciklički</a:t>
            </a:r>
            <a:r>
              <a:rPr lang="hr-HR" sz="2400" smtClean="0"/>
              <a:t> na susjedni. Ulazni argumenti su već izračunata adresa pretinca i šifra. Izlazni argument je naziv poduzeća. Funkcija vraća vrijednost 1 ako je zapis pronađen, a 0 ako nije.</a:t>
            </a:r>
          </a:p>
        </p:txBody>
      </p:sp>
      <p:sp>
        <p:nvSpPr>
          <p:cNvPr id="3" name="Slide Number Placeholder 2"/>
          <p:cNvSpPr>
            <a:spLocks noGrp="1"/>
          </p:cNvSpPr>
          <p:nvPr>
            <p:ph type="sldNum" sz="quarter" idx="11"/>
          </p:nvPr>
        </p:nvSpPr>
        <p:spPr/>
        <p:txBody>
          <a:bodyPr/>
          <a:lstStyle/>
          <a:p>
            <a:fld id="{D4AD59E7-4515-4B34-A58D-745587B9CCB9}" type="slidenum">
              <a:rPr lang="hr-HR" smtClean="0"/>
              <a:pPr/>
              <a:t>110</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8434" name="Rectangle 2"/>
          <p:cNvSpPr>
            <a:spLocks noGrp="1" noChangeArrowheads="1"/>
          </p:cNvSpPr>
          <p:nvPr>
            <p:ph type="title"/>
          </p:nvPr>
        </p:nvSpPr>
        <p:spPr/>
        <p:txBody>
          <a:bodyPr/>
          <a:lstStyle/>
          <a:p>
            <a:pPr>
              <a:defRPr/>
            </a:pPr>
            <a:r>
              <a:rPr lang="hr-HR" smtClean="0"/>
              <a:t>Zadaci za vježbu</a:t>
            </a:r>
          </a:p>
        </p:txBody>
      </p:sp>
      <p:sp>
        <p:nvSpPr>
          <p:cNvPr id="1938435" name="Rectangle 3"/>
          <p:cNvSpPr>
            <a:spLocks noGrp="1" noChangeArrowheads="1"/>
          </p:cNvSpPr>
          <p:nvPr>
            <p:ph type="body" idx="1"/>
          </p:nvPr>
        </p:nvSpPr>
        <p:spPr/>
        <p:txBody>
          <a:bodyPr/>
          <a:lstStyle/>
          <a:p>
            <a:pPr>
              <a:defRPr/>
            </a:pPr>
            <a:r>
              <a:rPr lang="hr-HR" sz="2400" smtClean="0"/>
              <a:t>Napisati funkciju za transformaciju ključa koji je </a:t>
            </a:r>
            <a:r>
              <a:rPr lang="hr-HR" sz="2400" smtClean="0">
                <a:solidFill>
                  <a:srgbClr val="FF0000"/>
                </a:solidFill>
              </a:rPr>
              <a:t>telefonski broj od 7 znamenki</a:t>
            </a:r>
            <a:r>
              <a:rPr lang="hr-HR" sz="2400" smtClean="0"/>
              <a:t> u raspršene adrese. Tablica raspršenih adresa sadrži M pretinaca. Koristiti postupak </a:t>
            </a:r>
            <a:r>
              <a:rPr lang="hr-HR" sz="2400" smtClean="0">
                <a:solidFill>
                  <a:srgbClr val="FF0000"/>
                </a:solidFill>
              </a:rPr>
              <a:t>dijeljenja</a:t>
            </a:r>
            <a:r>
              <a:rPr lang="hr-HR" sz="2400" smtClean="0"/>
              <a:t>. Prototip funkcije je:</a:t>
            </a:r>
          </a:p>
          <a:p>
            <a:pPr lvl="2">
              <a:buFontTx/>
              <a:buNone/>
              <a:defRPr/>
            </a:pPr>
            <a:r>
              <a:rPr lang="hr-HR" b="1" smtClean="0">
                <a:latin typeface="Courier New" pitchFamily="49" charset="0"/>
              </a:rPr>
              <a:t>int adresa (int m, long telef);</a:t>
            </a:r>
          </a:p>
          <a:p>
            <a:pPr lvl="1">
              <a:buFont typeface="Wingdings" pitchFamily="2" charset="2"/>
              <a:buNone/>
              <a:defRPr/>
            </a:pPr>
            <a:endParaRPr lang="hr-HR" sz="2000" smtClean="0"/>
          </a:p>
          <a:p>
            <a:pPr>
              <a:defRPr/>
            </a:pPr>
            <a:r>
              <a:rPr lang="hr-HR" sz="2400" smtClean="0"/>
              <a:t>Napisati funkciju za pražnjenje neformatirane datoteke </a:t>
            </a:r>
            <a:r>
              <a:rPr lang="hr-HR" sz="2400" smtClean="0">
                <a:solidFill>
                  <a:srgbClr val="FF0000"/>
                </a:solidFill>
              </a:rPr>
              <a:t>artikli</a:t>
            </a:r>
            <a:r>
              <a:rPr lang="hr-HR" sz="2400" smtClean="0"/>
              <a:t> organizirane po načelu raspršenog adresiranja. Jedan zapis sadrži </a:t>
            </a:r>
            <a:r>
              <a:rPr lang="hr-HR" sz="2400" smtClean="0">
                <a:solidFill>
                  <a:srgbClr val="FF0000"/>
                </a:solidFill>
              </a:rPr>
              <a:t>šifru</a:t>
            </a:r>
            <a:r>
              <a:rPr lang="hr-HR" sz="2400" smtClean="0"/>
              <a:t> (četveroznamenkasti cijeli broj), </a:t>
            </a:r>
            <a:r>
              <a:rPr lang="hr-HR" sz="2400" smtClean="0">
                <a:solidFill>
                  <a:srgbClr val="FF0000"/>
                </a:solidFill>
              </a:rPr>
              <a:t>naziv</a:t>
            </a:r>
            <a:r>
              <a:rPr lang="hr-HR" sz="2400" smtClean="0"/>
              <a:t> (do 30 znakova) i </a:t>
            </a:r>
            <a:r>
              <a:rPr lang="hr-HR" sz="2400" smtClean="0">
                <a:solidFill>
                  <a:srgbClr val="FF0000"/>
                </a:solidFill>
              </a:rPr>
              <a:t>cijenu</a:t>
            </a:r>
            <a:r>
              <a:rPr lang="hr-HR" sz="2400" smtClean="0"/>
              <a:t> (realni broj). Zapis je prazan ako je na mjestu šifre vrijednost nula. Veličina fizičkog bloka na disku je </a:t>
            </a:r>
            <a:r>
              <a:rPr lang="hr-HR" sz="2400" smtClean="0">
                <a:solidFill>
                  <a:srgbClr val="FF0000"/>
                </a:solidFill>
              </a:rPr>
              <a:t>BLOK</a:t>
            </a:r>
            <a:r>
              <a:rPr lang="hr-HR" sz="2400" smtClean="0"/>
              <a:t>, a očekivani maksimalni broj zapisa je </a:t>
            </a:r>
            <a:r>
              <a:rPr lang="hr-HR" sz="2400" smtClean="0">
                <a:solidFill>
                  <a:srgbClr val="FF0000"/>
                </a:solidFill>
              </a:rPr>
              <a:t>MAXZAP</a:t>
            </a:r>
            <a:r>
              <a:rPr lang="hr-HR" sz="2400" smtClean="0"/>
              <a:t>. Ovi su parametri upisani u </a:t>
            </a:r>
            <a:r>
              <a:rPr lang="hr-HR" sz="2400" smtClean="0">
                <a:solidFill>
                  <a:srgbClr val="FF0000"/>
                </a:solidFill>
              </a:rPr>
              <a:t>parametri.h</a:t>
            </a:r>
            <a:r>
              <a:rPr lang="hr-HR" sz="2400" smtClean="0"/>
              <a:t>.</a:t>
            </a:r>
          </a:p>
          <a:p>
            <a:pPr>
              <a:defRPr/>
            </a:pPr>
            <a:endParaRPr lang="hr-HR" sz="2400" smtClean="0"/>
          </a:p>
          <a:p>
            <a:pPr>
              <a:defRPr/>
            </a:pPr>
            <a:r>
              <a:rPr lang="hr-HR" sz="2400" smtClean="0"/>
              <a:t>Napisati funkciju za izračun adrese pretinca u tablici s </a:t>
            </a:r>
            <a:r>
              <a:rPr lang="hr-HR" sz="2400" smtClean="0">
                <a:solidFill>
                  <a:srgbClr val="FF0000"/>
                </a:solidFill>
              </a:rPr>
              <a:t>500 pretinaca</a:t>
            </a:r>
            <a:r>
              <a:rPr lang="hr-HR" sz="2400" smtClean="0"/>
              <a:t>. Ključ je šifra od </a:t>
            </a:r>
            <a:r>
              <a:rPr lang="hr-HR" sz="2400" smtClean="0">
                <a:solidFill>
                  <a:srgbClr val="FF0000"/>
                </a:solidFill>
              </a:rPr>
              <a:t>4 znamenke</a:t>
            </a:r>
            <a:r>
              <a:rPr lang="hr-HR" sz="2400" smtClean="0"/>
              <a:t>, a metoda je </a:t>
            </a:r>
            <a:r>
              <a:rPr lang="hr-HR" sz="2400" smtClean="0">
                <a:solidFill>
                  <a:srgbClr val="FF0000"/>
                </a:solidFill>
              </a:rPr>
              <a:t>korijen iz srednjih znamenki kvadrata</a:t>
            </a:r>
            <a:r>
              <a:rPr lang="hr-HR" sz="2400" smtClean="0"/>
              <a:t>.</a:t>
            </a:r>
          </a:p>
        </p:txBody>
      </p:sp>
      <p:sp>
        <p:nvSpPr>
          <p:cNvPr id="3" name="Slide Number Placeholder 2"/>
          <p:cNvSpPr>
            <a:spLocks noGrp="1"/>
          </p:cNvSpPr>
          <p:nvPr>
            <p:ph type="sldNum" sz="quarter" idx="11"/>
          </p:nvPr>
        </p:nvSpPr>
        <p:spPr/>
        <p:txBody>
          <a:bodyPr/>
          <a:lstStyle/>
          <a:p>
            <a:fld id="{D4AD59E7-4515-4B34-A58D-745587B9CCB9}" type="slidenum">
              <a:rPr lang="hr-HR" smtClean="0"/>
              <a:pPr/>
              <a:t>111</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5538" name="Rectangle 2"/>
          <p:cNvSpPr>
            <a:spLocks noGrp="1" noChangeArrowheads="1"/>
          </p:cNvSpPr>
          <p:nvPr>
            <p:ph type="ctrTitle"/>
          </p:nvPr>
        </p:nvSpPr>
        <p:spPr/>
        <p:txBody>
          <a:bodyPr/>
          <a:lstStyle/>
          <a:p>
            <a:pPr>
              <a:defRPr/>
            </a:pPr>
            <a:r>
              <a:rPr lang="hr-HR" smtClean="0"/>
              <a:t>Rekurzija</a:t>
            </a:r>
          </a:p>
        </p:txBody>
      </p:sp>
      <p:sp>
        <p:nvSpPr>
          <p:cNvPr id="1985539" name="Rectangle 3"/>
          <p:cNvSpPr>
            <a:spLocks noGrp="1" noChangeArrowheads="1"/>
          </p:cNvSpPr>
          <p:nvPr>
            <p:ph type="subTitle" idx="1"/>
          </p:nvPr>
        </p:nvSpPr>
        <p:spPr/>
        <p:txBody>
          <a:bodyPr/>
          <a:lstStyle/>
          <a:p>
            <a:pPr>
              <a:defRPr/>
            </a:pPr>
            <a:endParaRPr lang="hr-HR" smtClean="0"/>
          </a:p>
        </p:txBody>
      </p:sp>
    </p:spTree>
  </p:cSld>
  <p:clrMapOvr>
    <a:masterClrMapping/>
  </p:clrMapOvr>
  <p:transition>
    <p:wip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7586" name="Rectangle 2"/>
          <p:cNvSpPr>
            <a:spLocks noGrp="1" noChangeArrowheads="1"/>
          </p:cNvSpPr>
          <p:nvPr>
            <p:ph type="title"/>
          </p:nvPr>
        </p:nvSpPr>
        <p:spPr/>
        <p:txBody>
          <a:bodyPr/>
          <a:lstStyle/>
          <a:p>
            <a:pPr>
              <a:defRPr/>
            </a:pPr>
            <a:r>
              <a:rPr lang="hr-HR" smtClean="0"/>
              <a:t>Osnovna ideja rekurzije</a:t>
            </a:r>
          </a:p>
        </p:txBody>
      </p:sp>
      <p:sp>
        <p:nvSpPr>
          <p:cNvPr id="1987587" name="Rectangle 3"/>
          <p:cNvSpPr>
            <a:spLocks noGrp="1" noChangeArrowheads="1"/>
          </p:cNvSpPr>
          <p:nvPr>
            <p:ph type="body" idx="1"/>
          </p:nvPr>
        </p:nvSpPr>
        <p:spPr/>
        <p:txBody>
          <a:bodyPr/>
          <a:lstStyle/>
          <a:p>
            <a:r>
              <a:rPr lang="hr-HR" smtClean="0"/>
              <a:t>procedura poziva samu sebe</a:t>
            </a:r>
          </a:p>
          <a:p>
            <a:pPr lvl="1"/>
            <a:r>
              <a:rPr lang="hr-HR" smtClean="0"/>
              <a:t>mora postojati završetak!</a:t>
            </a:r>
          </a:p>
          <a:p>
            <a:pPr lvl="1"/>
            <a:endParaRPr lang="hr-HR" smtClean="0"/>
          </a:p>
          <a:p>
            <a:pPr lvl="1"/>
            <a:endParaRPr lang="hr-HR" smtClean="0"/>
          </a:p>
          <a:p>
            <a:pPr lvl="1"/>
            <a:endParaRPr lang="hr-HR" smtClean="0"/>
          </a:p>
          <a:p>
            <a:r>
              <a:rPr lang="hr-HR" smtClean="0"/>
              <a:t>Zašto se dug napravljen kreditnom karticom ne može platiti istom kreditnom karticom?</a:t>
            </a:r>
          </a:p>
          <a:p>
            <a:r>
              <a:rPr lang="hr-HR" smtClean="0"/>
              <a:t>rekurzivni programi su kraći, ali je izvođenje programa dulje</a:t>
            </a:r>
          </a:p>
          <a:p>
            <a:pPr lvl="1"/>
            <a:r>
              <a:rPr lang="hr-HR" smtClean="0"/>
              <a:t>neki jezici (npr. stare verzije jezika FORTRAN) ne podržavaju rekurziju</a:t>
            </a:r>
          </a:p>
          <a:p>
            <a:r>
              <a:rPr lang="hr-HR" smtClean="0"/>
              <a:t>za pohranjivanje rezultata i povratak iz rekurzije koristi se struktura podataka stog</a:t>
            </a:r>
          </a:p>
        </p:txBody>
      </p:sp>
      <p:sp>
        <p:nvSpPr>
          <p:cNvPr id="1987588" name="Text Box 4"/>
          <p:cNvSpPr txBox="1">
            <a:spLocks noChangeArrowheads="1"/>
          </p:cNvSpPr>
          <p:nvPr/>
        </p:nvSpPr>
        <p:spPr bwMode="auto">
          <a:xfrm>
            <a:off x="273050" y="2133600"/>
            <a:ext cx="4248150" cy="1014413"/>
          </a:xfrm>
          <a:prstGeom prst="rect">
            <a:avLst/>
          </a:prstGeom>
          <a:solidFill>
            <a:srgbClr val="FFCC99">
              <a:alpha val="39999"/>
            </a:srgbClr>
          </a:solidFill>
          <a:ln w="9525" algn="ctr">
            <a:solidFill>
              <a:srgbClr val="FF0000"/>
            </a:solidFill>
            <a:miter lim="800000"/>
            <a:headEnd/>
            <a:tailEnd/>
          </a:ln>
          <a:effectLst/>
        </p:spPr>
        <p:txBody>
          <a:bodyPr>
            <a:spAutoFit/>
          </a:bodyPr>
          <a:lstStyle/>
          <a:p>
            <a:pPr>
              <a:spcBef>
                <a:spcPct val="50000"/>
              </a:spcBef>
              <a:defRPr/>
            </a:pPr>
            <a:r>
              <a:rPr lang="hr-HR" sz="2400">
                <a:effectLst>
                  <a:outerShdw blurRad="38100" dist="38100" dir="2700000" algn="tl">
                    <a:srgbClr val="FFFFFF"/>
                  </a:outerShdw>
                </a:effectLst>
              </a:rPr>
              <a:t>rekurzija:</a:t>
            </a:r>
          </a:p>
          <a:p>
            <a:pPr>
              <a:spcBef>
                <a:spcPct val="50000"/>
              </a:spcBef>
              <a:defRPr/>
            </a:pPr>
            <a:r>
              <a:rPr lang="hr-HR" sz="2400">
                <a:effectLst>
                  <a:outerShdw blurRad="38100" dist="38100" dir="2700000" algn="tl">
                    <a:srgbClr val="FFFFFF"/>
                  </a:outerShdw>
                </a:effectLst>
              </a:rPr>
              <a:t>	vidi: rekurzija</a:t>
            </a:r>
          </a:p>
        </p:txBody>
      </p:sp>
      <p:sp>
        <p:nvSpPr>
          <p:cNvPr id="1987589" name="Text Box 5"/>
          <p:cNvSpPr txBox="1">
            <a:spLocks noChangeArrowheads="1"/>
          </p:cNvSpPr>
          <p:nvPr/>
        </p:nvSpPr>
        <p:spPr bwMode="auto">
          <a:xfrm>
            <a:off x="4881563" y="1773238"/>
            <a:ext cx="4464050" cy="1379537"/>
          </a:xfrm>
          <a:prstGeom prst="rect">
            <a:avLst/>
          </a:prstGeom>
          <a:solidFill>
            <a:srgbClr val="FFCC99">
              <a:alpha val="39999"/>
            </a:srgbClr>
          </a:solidFill>
          <a:ln w="9525" algn="ctr">
            <a:solidFill>
              <a:srgbClr val="FF0000"/>
            </a:solidFill>
            <a:miter lim="800000"/>
            <a:headEnd/>
            <a:tailEnd/>
          </a:ln>
          <a:effectLst/>
        </p:spPr>
        <p:txBody>
          <a:bodyPr>
            <a:spAutoFit/>
          </a:bodyPr>
          <a:lstStyle/>
          <a:p>
            <a:pPr>
              <a:spcBef>
                <a:spcPct val="50000"/>
              </a:spcBef>
              <a:defRPr/>
            </a:pPr>
            <a:r>
              <a:rPr lang="hr-HR" sz="2400">
                <a:effectLst>
                  <a:outerShdw blurRad="38100" dist="38100" dir="2700000" algn="tl">
                    <a:srgbClr val="FFFFFF"/>
                  </a:outerShdw>
                </a:effectLst>
              </a:rPr>
              <a:t>rekurzija:</a:t>
            </a:r>
          </a:p>
          <a:p>
            <a:pPr>
              <a:spcBef>
                <a:spcPct val="50000"/>
              </a:spcBef>
              <a:defRPr/>
            </a:pPr>
            <a:r>
              <a:rPr lang="hr-HR" sz="2400">
                <a:effectLst>
                  <a:outerShdw blurRad="38100" dist="38100" dir="2700000" algn="tl">
                    <a:srgbClr val="FFFFFF"/>
                  </a:outerShdw>
                </a:effectLst>
              </a:rPr>
              <a:t>ako nije jasno što je to, vidi: rekurzija</a:t>
            </a:r>
          </a:p>
        </p:txBody>
      </p:sp>
      <p:sp>
        <p:nvSpPr>
          <p:cNvPr id="3" name="Slide Number Placeholder 2"/>
          <p:cNvSpPr>
            <a:spLocks noGrp="1"/>
          </p:cNvSpPr>
          <p:nvPr>
            <p:ph type="sldNum" sz="quarter" idx="11"/>
          </p:nvPr>
        </p:nvSpPr>
        <p:spPr/>
        <p:txBody>
          <a:bodyPr/>
          <a:lstStyle/>
          <a:p>
            <a:fld id="{D4AD59E7-4515-4B34-A58D-745587B9CCB9}" type="slidenum">
              <a:rPr lang="hr-HR" smtClean="0"/>
              <a:pPr/>
              <a:t>113</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9634" name="Rectangle 2"/>
          <p:cNvSpPr>
            <a:spLocks noGrp="1" noChangeArrowheads="1"/>
          </p:cNvSpPr>
          <p:nvPr>
            <p:ph type="title"/>
          </p:nvPr>
        </p:nvSpPr>
        <p:spPr/>
        <p:txBody>
          <a:bodyPr/>
          <a:lstStyle/>
          <a:p>
            <a:pPr>
              <a:defRPr/>
            </a:pPr>
            <a:r>
              <a:rPr lang="hr-HR" smtClean="0"/>
              <a:t>Elementarna rekurzija i sistemski stog</a:t>
            </a:r>
          </a:p>
        </p:txBody>
      </p:sp>
      <p:sp>
        <p:nvSpPr>
          <p:cNvPr id="1989635" name="Rectangle 3"/>
          <p:cNvSpPr>
            <a:spLocks noChangeArrowheads="1"/>
          </p:cNvSpPr>
          <p:nvPr/>
        </p:nvSpPr>
        <p:spPr bwMode="auto">
          <a:xfrm>
            <a:off x="128588" y="1341438"/>
            <a:ext cx="1008062" cy="1943100"/>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lang="hr-HR" sz="1800">
                <a:effectLst>
                  <a:outerShdw blurRad="38100" dist="38100" dir="2700000" algn="tl">
                    <a:srgbClr val="FFFFFF"/>
                  </a:outerShdw>
                </a:effectLst>
              </a:rPr>
              <a:t>...</a:t>
            </a:r>
          </a:p>
          <a:p>
            <a:pPr>
              <a:defRPr/>
            </a:pPr>
            <a:r>
              <a:rPr lang="hr-HR" sz="1800">
                <a:effectLst>
                  <a:outerShdw blurRad="38100" dist="38100" dir="2700000" algn="tl">
                    <a:srgbClr val="FFFFFF"/>
                  </a:outerShdw>
                </a:effectLst>
              </a:rPr>
              <a:t>f(1);</a:t>
            </a:r>
          </a:p>
          <a:p>
            <a:pPr>
              <a:defRPr/>
            </a:pPr>
            <a:r>
              <a:rPr lang="hr-HR" sz="1800">
                <a:effectLst>
                  <a:outerShdw blurRad="38100" dist="38100" dir="2700000" algn="tl">
                    <a:srgbClr val="FFFFFF"/>
                  </a:outerShdw>
                </a:effectLst>
              </a:rPr>
              <a:t>...</a:t>
            </a:r>
          </a:p>
        </p:txBody>
      </p:sp>
      <p:sp>
        <p:nvSpPr>
          <p:cNvPr id="1989636" name="Rectangle 4"/>
          <p:cNvSpPr>
            <a:spLocks noChangeArrowheads="1"/>
          </p:cNvSpPr>
          <p:nvPr/>
        </p:nvSpPr>
        <p:spPr bwMode="auto">
          <a:xfrm>
            <a:off x="1281113" y="1341438"/>
            <a:ext cx="2016125" cy="1943100"/>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lang="hr-HR" sz="1800">
                <a:effectLst>
                  <a:outerShdw blurRad="38100" dist="38100" dir="2700000" algn="tl">
                    <a:srgbClr val="FFFFFF"/>
                  </a:outerShdw>
                </a:effectLst>
              </a:rPr>
              <a:t>void f(int i)</a:t>
            </a:r>
          </a:p>
          <a:p>
            <a:pPr>
              <a:defRPr/>
            </a:pPr>
            <a:r>
              <a:rPr lang="hr-HR" sz="1800">
                <a:effectLst>
                  <a:outerShdw blurRad="38100" dist="38100" dir="2700000" algn="tl">
                    <a:srgbClr val="FFFFFF"/>
                  </a:outerShdw>
                </a:effectLst>
              </a:rPr>
              <a:t>{</a:t>
            </a:r>
          </a:p>
          <a:p>
            <a:pPr>
              <a:defRPr/>
            </a:pPr>
            <a:r>
              <a:rPr lang="hr-HR" sz="1800">
                <a:effectLst>
                  <a:outerShdw blurRad="38100" dist="38100" dir="2700000" algn="tl">
                    <a:srgbClr val="FFFFFF"/>
                  </a:outerShdw>
                </a:effectLst>
              </a:rPr>
              <a:t>  int v;</a:t>
            </a:r>
          </a:p>
          <a:p>
            <a:pPr>
              <a:defRPr/>
            </a:pPr>
            <a:r>
              <a:rPr lang="hr-HR" sz="1800">
                <a:effectLst>
                  <a:outerShdw blurRad="38100" dist="38100" dir="2700000" algn="tl">
                    <a:srgbClr val="FFFFFF"/>
                  </a:outerShdw>
                </a:effectLst>
              </a:rPr>
              <a:t>  f(i+1);</a:t>
            </a:r>
          </a:p>
          <a:p>
            <a:pPr>
              <a:defRPr/>
            </a:pPr>
            <a:r>
              <a:rPr lang="hr-HR" sz="1800">
                <a:effectLst>
                  <a:outerShdw blurRad="38100" dist="38100" dir="2700000" algn="tl">
                    <a:srgbClr val="FFFFFF"/>
                  </a:outerShdw>
                </a:effectLst>
              </a:rPr>
              <a:t>  return;</a:t>
            </a:r>
          </a:p>
          <a:p>
            <a:pPr>
              <a:defRPr/>
            </a:pPr>
            <a:r>
              <a:rPr lang="hr-HR" sz="1800">
                <a:effectLst>
                  <a:outerShdw blurRad="38100" dist="38100" dir="2700000" algn="tl">
                    <a:srgbClr val="FFFFFF"/>
                  </a:outerShdw>
                </a:effectLst>
              </a:rPr>
              <a:t>}</a:t>
            </a:r>
          </a:p>
        </p:txBody>
      </p:sp>
      <p:sp>
        <p:nvSpPr>
          <p:cNvPr id="1989637" name="Rectangle 5"/>
          <p:cNvSpPr>
            <a:spLocks noChangeArrowheads="1"/>
          </p:cNvSpPr>
          <p:nvPr/>
        </p:nvSpPr>
        <p:spPr bwMode="auto">
          <a:xfrm>
            <a:off x="3440113" y="1341438"/>
            <a:ext cx="2016125" cy="1943100"/>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lang="hr-HR" sz="1800">
                <a:effectLst>
                  <a:outerShdw blurRad="38100" dist="38100" dir="2700000" algn="tl">
                    <a:srgbClr val="FFFFFF"/>
                  </a:outerShdw>
                </a:effectLst>
              </a:rPr>
              <a:t>void f(int i)</a:t>
            </a:r>
          </a:p>
          <a:p>
            <a:pPr>
              <a:defRPr/>
            </a:pPr>
            <a:r>
              <a:rPr lang="hr-HR" sz="1800">
                <a:effectLst>
                  <a:outerShdw blurRad="38100" dist="38100" dir="2700000" algn="tl">
                    <a:srgbClr val="FFFFFF"/>
                  </a:outerShdw>
                </a:effectLst>
              </a:rPr>
              <a:t>{</a:t>
            </a:r>
          </a:p>
          <a:p>
            <a:pPr>
              <a:defRPr/>
            </a:pPr>
            <a:r>
              <a:rPr lang="hr-HR" sz="1800">
                <a:effectLst>
                  <a:outerShdw blurRad="38100" dist="38100" dir="2700000" algn="tl">
                    <a:srgbClr val="FFFFFF"/>
                  </a:outerShdw>
                </a:effectLst>
              </a:rPr>
              <a:t>  int v;</a:t>
            </a:r>
          </a:p>
          <a:p>
            <a:pPr>
              <a:defRPr/>
            </a:pPr>
            <a:r>
              <a:rPr lang="hr-HR" sz="1800">
                <a:effectLst>
                  <a:outerShdw blurRad="38100" dist="38100" dir="2700000" algn="tl">
                    <a:srgbClr val="FFFFFF"/>
                  </a:outerShdw>
                </a:effectLst>
              </a:rPr>
              <a:t>  f(i+1);</a:t>
            </a:r>
          </a:p>
          <a:p>
            <a:pPr>
              <a:defRPr/>
            </a:pPr>
            <a:r>
              <a:rPr lang="hr-HR" sz="1800">
                <a:effectLst>
                  <a:outerShdw blurRad="38100" dist="38100" dir="2700000" algn="tl">
                    <a:srgbClr val="FFFFFF"/>
                  </a:outerShdw>
                </a:effectLst>
              </a:rPr>
              <a:t>  return;</a:t>
            </a:r>
          </a:p>
          <a:p>
            <a:pPr>
              <a:defRPr/>
            </a:pPr>
            <a:r>
              <a:rPr lang="hr-HR" sz="1800">
                <a:effectLst>
                  <a:outerShdw blurRad="38100" dist="38100" dir="2700000" algn="tl">
                    <a:srgbClr val="FFFFFF"/>
                  </a:outerShdw>
                </a:effectLst>
              </a:rPr>
              <a:t>}</a:t>
            </a:r>
          </a:p>
        </p:txBody>
      </p:sp>
      <p:sp>
        <p:nvSpPr>
          <p:cNvPr id="1989638" name="Rectangle 6"/>
          <p:cNvSpPr>
            <a:spLocks noChangeArrowheads="1"/>
          </p:cNvSpPr>
          <p:nvPr/>
        </p:nvSpPr>
        <p:spPr bwMode="auto">
          <a:xfrm>
            <a:off x="5600700" y="1341438"/>
            <a:ext cx="2016125" cy="1943100"/>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lang="hr-HR" sz="1800">
                <a:effectLst>
                  <a:outerShdw blurRad="38100" dist="38100" dir="2700000" algn="tl">
                    <a:srgbClr val="FFFFFF"/>
                  </a:outerShdw>
                </a:effectLst>
              </a:rPr>
              <a:t>void f(int i)</a:t>
            </a:r>
          </a:p>
          <a:p>
            <a:pPr>
              <a:defRPr/>
            </a:pPr>
            <a:r>
              <a:rPr lang="hr-HR" sz="1800">
                <a:effectLst>
                  <a:outerShdw blurRad="38100" dist="38100" dir="2700000" algn="tl">
                    <a:srgbClr val="FFFFFF"/>
                  </a:outerShdw>
                </a:effectLst>
              </a:rPr>
              <a:t>{</a:t>
            </a:r>
          </a:p>
          <a:p>
            <a:pPr>
              <a:defRPr/>
            </a:pPr>
            <a:r>
              <a:rPr lang="hr-HR" sz="1800">
                <a:effectLst>
                  <a:outerShdw blurRad="38100" dist="38100" dir="2700000" algn="tl">
                    <a:srgbClr val="FFFFFF"/>
                  </a:outerShdw>
                </a:effectLst>
              </a:rPr>
              <a:t>  int v;</a:t>
            </a:r>
          </a:p>
          <a:p>
            <a:pPr>
              <a:defRPr/>
            </a:pPr>
            <a:r>
              <a:rPr lang="hr-HR" sz="1800">
                <a:effectLst>
                  <a:outerShdw blurRad="38100" dist="38100" dir="2700000" algn="tl">
                    <a:srgbClr val="FFFFFF"/>
                  </a:outerShdw>
                </a:effectLst>
              </a:rPr>
              <a:t>  f(i+1);</a:t>
            </a:r>
          </a:p>
          <a:p>
            <a:pPr>
              <a:defRPr/>
            </a:pPr>
            <a:r>
              <a:rPr lang="hr-HR" sz="1800">
                <a:effectLst>
                  <a:outerShdw blurRad="38100" dist="38100" dir="2700000" algn="tl">
                    <a:srgbClr val="FFFFFF"/>
                  </a:outerShdw>
                </a:effectLst>
              </a:rPr>
              <a:t>  return;</a:t>
            </a:r>
          </a:p>
          <a:p>
            <a:pPr>
              <a:defRPr/>
            </a:pPr>
            <a:r>
              <a:rPr lang="hr-HR" sz="1800">
                <a:effectLst>
                  <a:outerShdw blurRad="38100" dist="38100" dir="2700000" algn="tl">
                    <a:srgbClr val="FFFFFF"/>
                  </a:outerShdw>
                </a:effectLst>
              </a:rPr>
              <a:t>}</a:t>
            </a:r>
          </a:p>
        </p:txBody>
      </p:sp>
      <p:sp>
        <p:nvSpPr>
          <p:cNvPr id="1989639" name="Rectangle 7"/>
          <p:cNvSpPr>
            <a:spLocks noChangeArrowheads="1"/>
          </p:cNvSpPr>
          <p:nvPr/>
        </p:nvSpPr>
        <p:spPr bwMode="auto">
          <a:xfrm>
            <a:off x="7761288" y="1341438"/>
            <a:ext cx="2016125" cy="1943100"/>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lang="hr-HR" sz="1800">
                <a:effectLst>
                  <a:outerShdw blurRad="38100" dist="38100" dir="2700000" algn="tl">
                    <a:srgbClr val="FFFFFF"/>
                  </a:outerShdw>
                </a:effectLst>
              </a:rPr>
              <a:t>void f(int i)</a:t>
            </a:r>
          </a:p>
          <a:p>
            <a:pPr>
              <a:defRPr/>
            </a:pPr>
            <a:r>
              <a:rPr lang="hr-HR" sz="1800">
                <a:effectLst>
                  <a:outerShdw blurRad="38100" dist="38100" dir="2700000" algn="tl">
                    <a:srgbClr val="FFFFFF"/>
                  </a:outerShdw>
                </a:effectLst>
              </a:rPr>
              <a:t>{</a:t>
            </a:r>
          </a:p>
          <a:p>
            <a:pPr>
              <a:defRPr/>
            </a:pPr>
            <a:r>
              <a:rPr lang="hr-HR" sz="1800">
                <a:effectLst>
                  <a:outerShdw blurRad="38100" dist="38100" dir="2700000" algn="tl">
                    <a:srgbClr val="FFFFFF"/>
                  </a:outerShdw>
                </a:effectLst>
              </a:rPr>
              <a:t>  int v;</a:t>
            </a:r>
          </a:p>
          <a:p>
            <a:pPr>
              <a:defRPr/>
            </a:pPr>
            <a:r>
              <a:rPr lang="hr-HR" sz="1800">
                <a:effectLst>
                  <a:outerShdw blurRad="38100" dist="38100" dir="2700000" algn="tl">
                    <a:srgbClr val="FFFFFF"/>
                  </a:outerShdw>
                </a:effectLst>
              </a:rPr>
              <a:t>  f(i+1);</a:t>
            </a:r>
          </a:p>
          <a:p>
            <a:pPr>
              <a:defRPr/>
            </a:pPr>
            <a:r>
              <a:rPr lang="hr-HR" sz="1800">
                <a:effectLst>
                  <a:outerShdw blurRad="38100" dist="38100" dir="2700000" algn="tl">
                    <a:srgbClr val="FFFFFF"/>
                  </a:outerShdw>
                </a:effectLst>
              </a:rPr>
              <a:t>  return;</a:t>
            </a:r>
          </a:p>
          <a:p>
            <a:pPr>
              <a:defRPr/>
            </a:pPr>
            <a:r>
              <a:rPr lang="hr-HR" sz="1800">
                <a:effectLst>
                  <a:outerShdw blurRad="38100" dist="38100" dir="2700000" algn="tl">
                    <a:srgbClr val="FFFFFF"/>
                  </a:outerShdw>
                </a:effectLst>
              </a:rPr>
              <a:t>}</a:t>
            </a:r>
          </a:p>
        </p:txBody>
      </p:sp>
      <p:sp>
        <p:nvSpPr>
          <p:cNvPr id="1989640" name="Rectangle 8"/>
          <p:cNvSpPr>
            <a:spLocks noChangeArrowheads="1"/>
          </p:cNvSpPr>
          <p:nvPr/>
        </p:nvSpPr>
        <p:spPr bwMode="auto">
          <a:xfrm>
            <a:off x="1568450" y="6170613"/>
            <a:ext cx="1511300" cy="211137"/>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1</a:t>
            </a:r>
          </a:p>
        </p:txBody>
      </p:sp>
      <p:sp>
        <p:nvSpPr>
          <p:cNvPr id="1989641" name="Rectangle 9"/>
          <p:cNvSpPr>
            <a:spLocks noChangeArrowheads="1"/>
          </p:cNvSpPr>
          <p:nvPr/>
        </p:nvSpPr>
        <p:spPr bwMode="auto">
          <a:xfrm>
            <a:off x="1568450" y="5954713"/>
            <a:ext cx="1511300" cy="211137"/>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pov.adr.</a:t>
            </a:r>
          </a:p>
        </p:txBody>
      </p:sp>
      <p:sp>
        <p:nvSpPr>
          <p:cNvPr id="1989642" name="Rectangle 10"/>
          <p:cNvSpPr>
            <a:spLocks noChangeArrowheads="1"/>
          </p:cNvSpPr>
          <p:nvPr/>
        </p:nvSpPr>
        <p:spPr bwMode="auto">
          <a:xfrm>
            <a:off x="1568450" y="5743575"/>
            <a:ext cx="1511300" cy="211138"/>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v</a:t>
            </a:r>
          </a:p>
        </p:txBody>
      </p:sp>
      <p:sp>
        <p:nvSpPr>
          <p:cNvPr id="1989643" name="Rectangle 11"/>
          <p:cNvSpPr>
            <a:spLocks noChangeArrowheads="1"/>
          </p:cNvSpPr>
          <p:nvPr/>
        </p:nvSpPr>
        <p:spPr bwMode="auto">
          <a:xfrm>
            <a:off x="3729038" y="6170613"/>
            <a:ext cx="1511300" cy="211137"/>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1</a:t>
            </a:r>
          </a:p>
        </p:txBody>
      </p:sp>
      <p:sp>
        <p:nvSpPr>
          <p:cNvPr id="1989644" name="Rectangle 12"/>
          <p:cNvSpPr>
            <a:spLocks noChangeArrowheads="1"/>
          </p:cNvSpPr>
          <p:nvPr/>
        </p:nvSpPr>
        <p:spPr bwMode="auto">
          <a:xfrm>
            <a:off x="3729038" y="5954713"/>
            <a:ext cx="1511300" cy="211137"/>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pov.adr.</a:t>
            </a:r>
          </a:p>
        </p:txBody>
      </p:sp>
      <p:sp>
        <p:nvSpPr>
          <p:cNvPr id="1989645" name="Rectangle 13"/>
          <p:cNvSpPr>
            <a:spLocks noChangeArrowheads="1"/>
          </p:cNvSpPr>
          <p:nvPr/>
        </p:nvSpPr>
        <p:spPr bwMode="auto">
          <a:xfrm>
            <a:off x="3729038" y="5734050"/>
            <a:ext cx="1511300" cy="211138"/>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v</a:t>
            </a:r>
          </a:p>
        </p:txBody>
      </p:sp>
      <p:sp>
        <p:nvSpPr>
          <p:cNvPr id="1989646" name="Rectangle 14"/>
          <p:cNvSpPr>
            <a:spLocks noChangeArrowheads="1"/>
          </p:cNvSpPr>
          <p:nvPr/>
        </p:nvSpPr>
        <p:spPr bwMode="auto">
          <a:xfrm>
            <a:off x="3729038" y="5521325"/>
            <a:ext cx="1511300" cy="211138"/>
          </a:xfrm>
          <a:prstGeom prst="rect">
            <a:avLst/>
          </a:prstGeom>
          <a:solidFill>
            <a:srgbClr val="CCFF99">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2</a:t>
            </a:r>
          </a:p>
        </p:txBody>
      </p:sp>
      <p:sp>
        <p:nvSpPr>
          <p:cNvPr id="1989647" name="Rectangle 15"/>
          <p:cNvSpPr>
            <a:spLocks noChangeArrowheads="1"/>
          </p:cNvSpPr>
          <p:nvPr/>
        </p:nvSpPr>
        <p:spPr bwMode="auto">
          <a:xfrm>
            <a:off x="3729038" y="5308600"/>
            <a:ext cx="1511300" cy="211138"/>
          </a:xfrm>
          <a:prstGeom prst="rect">
            <a:avLst/>
          </a:prstGeom>
          <a:solidFill>
            <a:srgbClr val="CCFF99">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pov.adr.</a:t>
            </a:r>
          </a:p>
        </p:txBody>
      </p:sp>
      <p:sp>
        <p:nvSpPr>
          <p:cNvPr id="1989648" name="Rectangle 16"/>
          <p:cNvSpPr>
            <a:spLocks noChangeArrowheads="1"/>
          </p:cNvSpPr>
          <p:nvPr/>
        </p:nvSpPr>
        <p:spPr bwMode="auto">
          <a:xfrm>
            <a:off x="3729038" y="5094288"/>
            <a:ext cx="1511300" cy="211137"/>
          </a:xfrm>
          <a:prstGeom prst="rect">
            <a:avLst/>
          </a:prstGeom>
          <a:solidFill>
            <a:srgbClr val="CCFF99">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v</a:t>
            </a:r>
          </a:p>
        </p:txBody>
      </p:sp>
      <p:sp>
        <p:nvSpPr>
          <p:cNvPr id="1989649" name="Rectangle 17"/>
          <p:cNvSpPr>
            <a:spLocks noChangeArrowheads="1"/>
          </p:cNvSpPr>
          <p:nvPr/>
        </p:nvSpPr>
        <p:spPr bwMode="auto">
          <a:xfrm>
            <a:off x="5816600" y="6170613"/>
            <a:ext cx="1511300" cy="211137"/>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1</a:t>
            </a:r>
          </a:p>
        </p:txBody>
      </p:sp>
      <p:sp>
        <p:nvSpPr>
          <p:cNvPr id="1989650" name="Rectangle 18"/>
          <p:cNvSpPr>
            <a:spLocks noChangeArrowheads="1"/>
          </p:cNvSpPr>
          <p:nvPr/>
        </p:nvSpPr>
        <p:spPr bwMode="auto">
          <a:xfrm>
            <a:off x="5816600" y="5954713"/>
            <a:ext cx="1511300" cy="211137"/>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pov.adr.</a:t>
            </a:r>
          </a:p>
        </p:txBody>
      </p:sp>
      <p:sp>
        <p:nvSpPr>
          <p:cNvPr id="1989651" name="Rectangle 19"/>
          <p:cNvSpPr>
            <a:spLocks noChangeArrowheads="1"/>
          </p:cNvSpPr>
          <p:nvPr/>
        </p:nvSpPr>
        <p:spPr bwMode="auto">
          <a:xfrm>
            <a:off x="5816600" y="5734050"/>
            <a:ext cx="1511300" cy="211138"/>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v</a:t>
            </a:r>
          </a:p>
        </p:txBody>
      </p:sp>
      <p:sp>
        <p:nvSpPr>
          <p:cNvPr id="1989652" name="Rectangle 20"/>
          <p:cNvSpPr>
            <a:spLocks noChangeArrowheads="1"/>
          </p:cNvSpPr>
          <p:nvPr/>
        </p:nvSpPr>
        <p:spPr bwMode="auto">
          <a:xfrm>
            <a:off x="5816600" y="5521325"/>
            <a:ext cx="1511300" cy="211138"/>
          </a:xfrm>
          <a:prstGeom prst="rect">
            <a:avLst/>
          </a:prstGeom>
          <a:solidFill>
            <a:srgbClr val="CCFF99">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2</a:t>
            </a:r>
          </a:p>
        </p:txBody>
      </p:sp>
      <p:sp>
        <p:nvSpPr>
          <p:cNvPr id="1989653" name="Rectangle 21"/>
          <p:cNvSpPr>
            <a:spLocks noChangeArrowheads="1"/>
          </p:cNvSpPr>
          <p:nvPr/>
        </p:nvSpPr>
        <p:spPr bwMode="auto">
          <a:xfrm>
            <a:off x="5816600" y="5308600"/>
            <a:ext cx="1511300" cy="211138"/>
          </a:xfrm>
          <a:prstGeom prst="rect">
            <a:avLst/>
          </a:prstGeom>
          <a:solidFill>
            <a:srgbClr val="CCFF99">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pov.adr.</a:t>
            </a:r>
          </a:p>
        </p:txBody>
      </p:sp>
      <p:sp>
        <p:nvSpPr>
          <p:cNvPr id="1989654" name="Rectangle 22"/>
          <p:cNvSpPr>
            <a:spLocks noChangeArrowheads="1"/>
          </p:cNvSpPr>
          <p:nvPr/>
        </p:nvSpPr>
        <p:spPr bwMode="auto">
          <a:xfrm>
            <a:off x="5816600" y="5099050"/>
            <a:ext cx="1511300" cy="211138"/>
          </a:xfrm>
          <a:prstGeom prst="rect">
            <a:avLst/>
          </a:prstGeom>
          <a:solidFill>
            <a:srgbClr val="CCFF99">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v</a:t>
            </a:r>
          </a:p>
        </p:txBody>
      </p:sp>
      <p:sp>
        <p:nvSpPr>
          <p:cNvPr id="1989655" name="Rectangle 23"/>
          <p:cNvSpPr>
            <a:spLocks noChangeArrowheads="1"/>
          </p:cNvSpPr>
          <p:nvPr/>
        </p:nvSpPr>
        <p:spPr bwMode="auto">
          <a:xfrm>
            <a:off x="5816600" y="4887913"/>
            <a:ext cx="1511300" cy="211137"/>
          </a:xfrm>
          <a:prstGeom prst="rect">
            <a:avLst/>
          </a:prstGeom>
          <a:solidFill>
            <a:schemeClr val="tx1">
              <a:alpha val="80000"/>
            </a:scheme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3</a:t>
            </a:r>
          </a:p>
        </p:txBody>
      </p:sp>
      <p:sp>
        <p:nvSpPr>
          <p:cNvPr id="1989656" name="Rectangle 24"/>
          <p:cNvSpPr>
            <a:spLocks noChangeArrowheads="1"/>
          </p:cNvSpPr>
          <p:nvPr/>
        </p:nvSpPr>
        <p:spPr bwMode="auto">
          <a:xfrm>
            <a:off x="5816600" y="4683125"/>
            <a:ext cx="1511300" cy="211138"/>
          </a:xfrm>
          <a:prstGeom prst="rect">
            <a:avLst/>
          </a:prstGeom>
          <a:solidFill>
            <a:schemeClr val="tx1">
              <a:alpha val="80000"/>
            </a:scheme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pov.adr.</a:t>
            </a:r>
          </a:p>
        </p:txBody>
      </p:sp>
      <p:sp>
        <p:nvSpPr>
          <p:cNvPr id="1989657" name="Rectangle 25"/>
          <p:cNvSpPr>
            <a:spLocks noChangeArrowheads="1"/>
          </p:cNvSpPr>
          <p:nvPr/>
        </p:nvSpPr>
        <p:spPr bwMode="auto">
          <a:xfrm>
            <a:off x="5816600" y="4471988"/>
            <a:ext cx="1511300" cy="211137"/>
          </a:xfrm>
          <a:prstGeom prst="rect">
            <a:avLst/>
          </a:prstGeom>
          <a:solidFill>
            <a:schemeClr val="tx1">
              <a:alpha val="80000"/>
            </a:scheme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v</a:t>
            </a:r>
          </a:p>
        </p:txBody>
      </p:sp>
      <p:sp>
        <p:nvSpPr>
          <p:cNvPr id="1989658" name="Rectangle 26"/>
          <p:cNvSpPr>
            <a:spLocks noChangeArrowheads="1"/>
          </p:cNvSpPr>
          <p:nvPr/>
        </p:nvSpPr>
        <p:spPr bwMode="auto">
          <a:xfrm>
            <a:off x="7977188" y="6170613"/>
            <a:ext cx="1511300" cy="211137"/>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1</a:t>
            </a:r>
          </a:p>
        </p:txBody>
      </p:sp>
      <p:sp>
        <p:nvSpPr>
          <p:cNvPr id="1989659" name="Rectangle 27"/>
          <p:cNvSpPr>
            <a:spLocks noChangeArrowheads="1"/>
          </p:cNvSpPr>
          <p:nvPr/>
        </p:nvSpPr>
        <p:spPr bwMode="auto">
          <a:xfrm>
            <a:off x="7977188" y="5954713"/>
            <a:ext cx="1511300" cy="211137"/>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pov.adr.</a:t>
            </a:r>
          </a:p>
        </p:txBody>
      </p:sp>
      <p:sp>
        <p:nvSpPr>
          <p:cNvPr id="1989660" name="Rectangle 28"/>
          <p:cNvSpPr>
            <a:spLocks noChangeArrowheads="1"/>
          </p:cNvSpPr>
          <p:nvPr/>
        </p:nvSpPr>
        <p:spPr bwMode="auto">
          <a:xfrm>
            <a:off x="7977188" y="5734050"/>
            <a:ext cx="1511300" cy="211138"/>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v</a:t>
            </a:r>
          </a:p>
        </p:txBody>
      </p:sp>
      <p:sp>
        <p:nvSpPr>
          <p:cNvPr id="1989661" name="Rectangle 29"/>
          <p:cNvSpPr>
            <a:spLocks noChangeArrowheads="1"/>
          </p:cNvSpPr>
          <p:nvPr/>
        </p:nvSpPr>
        <p:spPr bwMode="auto">
          <a:xfrm>
            <a:off x="7977188" y="5521325"/>
            <a:ext cx="1511300" cy="211138"/>
          </a:xfrm>
          <a:prstGeom prst="rect">
            <a:avLst/>
          </a:prstGeom>
          <a:solidFill>
            <a:srgbClr val="CCFF99">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2</a:t>
            </a:r>
          </a:p>
        </p:txBody>
      </p:sp>
      <p:sp>
        <p:nvSpPr>
          <p:cNvPr id="1989662" name="Rectangle 30"/>
          <p:cNvSpPr>
            <a:spLocks noChangeArrowheads="1"/>
          </p:cNvSpPr>
          <p:nvPr/>
        </p:nvSpPr>
        <p:spPr bwMode="auto">
          <a:xfrm>
            <a:off x="7977188" y="5308600"/>
            <a:ext cx="1511300" cy="211138"/>
          </a:xfrm>
          <a:prstGeom prst="rect">
            <a:avLst/>
          </a:prstGeom>
          <a:solidFill>
            <a:srgbClr val="CCFF99">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pov.adr.</a:t>
            </a:r>
          </a:p>
        </p:txBody>
      </p:sp>
      <p:sp>
        <p:nvSpPr>
          <p:cNvPr id="1989663" name="Rectangle 31"/>
          <p:cNvSpPr>
            <a:spLocks noChangeArrowheads="1"/>
          </p:cNvSpPr>
          <p:nvPr/>
        </p:nvSpPr>
        <p:spPr bwMode="auto">
          <a:xfrm>
            <a:off x="7977188" y="5089525"/>
            <a:ext cx="1511300" cy="211138"/>
          </a:xfrm>
          <a:prstGeom prst="rect">
            <a:avLst/>
          </a:prstGeom>
          <a:solidFill>
            <a:srgbClr val="CCFF99">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v</a:t>
            </a:r>
          </a:p>
        </p:txBody>
      </p:sp>
      <p:sp>
        <p:nvSpPr>
          <p:cNvPr id="1989664" name="Rectangle 32"/>
          <p:cNvSpPr>
            <a:spLocks noChangeArrowheads="1"/>
          </p:cNvSpPr>
          <p:nvPr/>
        </p:nvSpPr>
        <p:spPr bwMode="auto">
          <a:xfrm>
            <a:off x="7977188" y="4868863"/>
            <a:ext cx="1511300" cy="211137"/>
          </a:xfrm>
          <a:prstGeom prst="rect">
            <a:avLst/>
          </a:prstGeom>
          <a:solidFill>
            <a:schemeClr val="tx1">
              <a:alpha val="80000"/>
            </a:scheme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3</a:t>
            </a:r>
          </a:p>
        </p:txBody>
      </p:sp>
      <p:sp>
        <p:nvSpPr>
          <p:cNvPr id="1989665" name="Rectangle 33"/>
          <p:cNvSpPr>
            <a:spLocks noChangeArrowheads="1"/>
          </p:cNvSpPr>
          <p:nvPr/>
        </p:nvSpPr>
        <p:spPr bwMode="auto">
          <a:xfrm>
            <a:off x="7977188" y="4664075"/>
            <a:ext cx="1511300" cy="211138"/>
          </a:xfrm>
          <a:prstGeom prst="rect">
            <a:avLst/>
          </a:prstGeom>
          <a:solidFill>
            <a:schemeClr val="tx1">
              <a:alpha val="80000"/>
            </a:scheme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pov.adr.</a:t>
            </a:r>
          </a:p>
        </p:txBody>
      </p:sp>
      <p:sp>
        <p:nvSpPr>
          <p:cNvPr id="1989666" name="Rectangle 34"/>
          <p:cNvSpPr>
            <a:spLocks noChangeArrowheads="1"/>
          </p:cNvSpPr>
          <p:nvPr/>
        </p:nvSpPr>
        <p:spPr bwMode="auto">
          <a:xfrm>
            <a:off x="7977188" y="4452938"/>
            <a:ext cx="1511300" cy="211137"/>
          </a:xfrm>
          <a:prstGeom prst="rect">
            <a:avLst/>
          </a:prstGeom>
          <a:solidFill>
            <a:schemeClr val="tx1">
              <a:alpha val="80000"/>
            </a:scheme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v</a:t>
            </a:r>
          </a:p>
        </p:txBody>
      </p:sp>
      <p:sp>
        <p:nvSpPr>
          <p:cNvPr id="1989667" name="Rectangle 35"/>
          <p:cNvSpPr>
            <a:spLocks noChangeArrowheads="1"/>
          </p:cNvSpPr>
          <p:nvPr/>
        </p:nvSpPr>
        <p:spPr bwMode="auto">
          <a:xfrm>
            <a:off x="7977188" y="4244975"/>
            <a:ext cx="1511300" cy="211138"/>
          </a:xfrm>
          <a:prstGeom prst="rect">
            <a:avLst/>
          </a:prstGeom>
          <a:solidFill>
            <a:srgbClr val="FFCCFF">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4</a:t>
            </a:r>
          </a:p>
        </p:txBody>
      </p:sp>
      <p:sp>
        <p:nvSpPr>
          <p:cNvPr id="1989668" name="Rectangle 36"/>
          <p:cNvSpPr>
            <a:spLocks noChangeArrowheads="1"/>
          </p:cNvSpPr>
          <p:nvPr/>
        </p:nvSpPr>
        <p:spPr bwMode="auto">
          <a:xfrm>
            <a:off x="7977188" y="4029075"/>
            <a:ext cx="1511300" cy="211138"/>
          </a:xfrm>
          <a:prstGeom prst="rect">
            <a:avLst/>
          </a:prstGeom>
          <a:solidFill>
            <a:srgbClr val="FFCCFF">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pov.adr.</a:t>
            </a:r>
          </a:p>
        </p:txBody>
      </p:sp>
      <p:sp>
        <p:nvSpPr>
          <p:cNvPr id="1989669" name="Rectangle 37"/>
          <p:cNvSpPr>
            <a:spLocks noChangeArrowheads="1"/>
          </p:cNvSpPr>
          <p:nvPr/>
        </p:nvSpPr>
        <p:spPr bwMode="auto">
          <a:xfrm>
            <a:off x="7978775" y="3817938"/>
            <a:ext cx="1511300" cy="211137"/>
          </a:xfrm>
          <a:prstGeom prst="rect">
            <a:avLst/>
          </a:prstGeom>
          <a:solidFill>
            <a:srgbClr val="FFCCFF">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v</a:t>
            </a:r>
          </a:p>
        </p:txBody>
      </p:sp>
      <p:grpSp>
        <p:nvGrpSpPr>
          <p:cNvPr id="2" name="Group 38"/>
          <p:cNvGrpSpPr>
            <a:grpSpLocks/>
          </p:cNvGrpSpPr>
          <p:nvPr/>
        </p:nvGrpSpPr>
        <p:grpSpPr bwMode="auto">
          <a:xfrm>
            <a:off x="1568450" y="5300663"/>
            <a:ext cx="1512888" cy="1076325"/>
            <a:chOff x="2621" y="2115"/>
            <a:chExt cx="998" cy="1678"/>
          </a:xfrm>
        </p:grpSpPr>
        <p:sp>
          <p:nvSpPr>
            <p:cNvPr id="10306" name="Line 39"/>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10307" name="Line 40"/>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10308" name="Line 41"/>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grpSp>
        <p:nvGrpSpPr>
          <p:cNvPr id="3" name="Group 42"/>
          <p:cNvGrpSpPr>
            <a:grpSpLocks/>
          </p:cNvGrpSpPr>
          <p:nvPr/>
        </p:nvGrpSpPr>
        <p:grpSpPr bwMode="auto">
          <a:xfrm>
            <a:off x="201613" y="5300663"/>
            <a:ext cx="935037" cy="1077912"/>
            <a:chOff x="2621" y="2115"/>
            <a:chExt cx="998" cy="1678"/>
          </a:xfrm>
        </p:grpSpPr>
        <p:sp>
          <p:nvSpPr>
            <p:cNvPr id="10303" name="Line 43"/>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10304" name="Line 44"/>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10305" name="Line 45"/>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grpSp>
        <p:nvGrpSpPr>
          <p:cNvPr id="4" name="Group 46"/>
          <p:cNvGrpSpPr>
            <a:grpSpLocks/>
          </p:cNvGrpSpPr>
          <p:nvPr/>
        </p:nvGrpSpPr>
        <p:grpSpPr bwMode="auto">
          <a:xfrm>
            <a:off x="3729038" y="4724400"/>
            <a:ext cx="1512887" cy="1652588"/>
            <a:chOff x="2621" y="2115"/>
            <a:chExt cx="998" cy="1678"/>
          </a:xfrm>
        </p:grpSpPr>
        <p:sp>
          <p:nvSpPr>
            <p:cNvPr id="10300" name="Line 47"/>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10301" name="Line 48"/>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10302" name="Line 49"/>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grpSp>
        <p:nvGrpSpPr>
          <p:cNvPr id="5" name="Group 50"/>
          <p:cNvGrpSpPr>
            <a:grpSpLocks/>
          </p:cNvGrpSpPr>
          <p:nvPr/>
        </p:nvGrpSpPr>
        <p:grpSpPr bwMode="auto">
          <a:xfrm>
            <a:off x="5816600" y="4076700"/>
            <a:ext cx="1512888" cy="2300288"/>
            <a:chOff x="2621" y="2115"/>
            <a:chExt cx="998" cy="1678"/>
          </a:xfrm>
        </p:grpSpPr>
        <p:sp>
          <p:nvSpPr>
            <p:cNvPr id="10297" name="Line 51"/>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10298" name="Line 52"/>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10299" name="Line 53"/>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grpSp>
        <p:nvGrpSpPr>
          <p:cNvPr id="6" name="Group 54"/>
          <p:cNvGrpSpPr>
            <a:grpSpLocks/>
          </p:cNvGrpSpPr>
          <p:nvPr/>
        </p:nvGrpSpPr>
        <p:grpSpPr bwMode="auto">
          <a:xfrm>
            <a:off x="7977188" y="3500438"/>
            <a:ext cx="1512887" cy="2876550"/>
            <a:chOff x="2621" y="2115"/>
            <a:chExt cx="998" cy="1678"/>
          </a:xfrm>
        </p:grpSpPr>
        <p:sp>
          <p:nvSpPr>
            <p:cNvPr id="10294" name="Line 55"/>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10295" name="Line 56"/>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10296" name="Line 57"/>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sp>
        <p:nvSpPr>
          <p:cNvPr id="1989690" name="Rectangle 58"/>
          <p:cNvSpPr>
            <a:spLocks noChangeArrowheads="1"/>
          </p:cNvSpPr>
          <p:nvPr/>
        </p:nvSpPr>
        <p:spPr bwMode="auto">
          <a:xfrm>
            <a:off x="200025" y="3429000"/>
            <a:ext cx="4427538" cy="476250"/>
          </a:xfrm>
          <a:prstGeom prst="rect">
            <a:avLst/>
          </a:prstGeom>
          <a:noFill/>
          <a:ln w="9525" algn="ctr">
            <a:noFill/>
            <a:miter lim="800000"/>
            <a:headEnd/>
            <a:tailEnd/>
          </a:ln>
          <a:effectLst/>
        </p:spPr>
        <p:txBody>
          <a:bodyPr wrap="none">
            <a:spAutoFit/>
          </a:bodyPr>
          <a:lstStyle/>
          <a:p>
            <a:pPr>
              <a:lnSpc>
                <a:spcPct val="105000"/>
              </a:lnSpc>
              <a:buClr>
                <a:srgbClr val="FF0000"/>
              </a:buClr>
              <a:buSzPct val="75000"/>
              <a:defRPr/>
            </a:pPr>
            <a:r>
              <a:rPr lang="en-GB" sz="2400" b="0">
                <a:solidFill>
                  <a:schemeClr val="folHlink"/>
                </a:solidFill>
                <a:effectLst>
                  <a:outerShdw blurRad="38100" dist="38100" dir="2700000" algn="tl">
                    <a:srgbClr val="C0C0C0"/>
                  </a:outerShdw>
                </a:effectLst>
                <a:sym typeface="Wingdings" pitchFamily="2" charset="2"/>
              </a:rPr>
              <a:t></a:t>
            </a:r>
            <a:r>
              <a:rPr lang="en-GB" sz="2400" b="0">
                <a:solidFill>
                  <a:schemeClr val="folHlink"/>
                </a:solidFill>
                <a:effectLst>
                  <a:outerShdw blurRad="38100" dist="38100" dir="2700000" algn="tl">
                    <a:srgbClr val="C0C0C0"/>
                  </a:outerShdw>
                </a:effectLst>
              </a:rPr>
              <a:t> ElementarnaRekurzija</a:t>
            </a:r>
          </a:p>
        </p:txBody>
      </p:sp>
      <p:sp>
        <p:nvSpPr>
          <p:cNvPr id="1989691" name="Text Box 59"/>
          <p:cNvSpPr txBox="1">
            <a:spLocks noChangeArrowheads="1"/>
          </p:cNvSpPr>
          <p:nvPr/>
        </p:nvSpPr>
        <p:spPr bwMode="auto">
          <a:xfrm>
            <a:off x="273050" y="981075"/>
            <a:ext cx="730250" cy="366713"/>
          </a:xfrm>
          <a:prstGeom prst="rect">
            <a:avLst/>
          </a:prstGeom>
          <a:noFill/>
          <a:ln w="9525" algn="ctr">
            <a:noFill/>
            <a:miter lim="800000"/>
            <a:headEnd/>
            <a:tailEnd/>
          </a:ln>
          <a:effectLst/>
        </p:spPr>
        <p:txBody>
          <a:bodyPr wrap="none">
            <a:spAutoFit/>
          </a:bodyPr>
          <a:lstStyle/>
          <a:p>
            <a:pPr>
              <a:defRPr/>
            </a:pPr>
            <a:r>
              <a:rPr lang="hr-HR" sz="1800" b="0">
                <a:effectLst>
                  <a:outerShdw blurRad="38100" dist="38100" dir="2700000" algn="tl">
                    <a:srgbClr val="C0C0C0"/>
                  </a:outerShdw>
                </a:effectLst>
              </a:rPr>
              <a:t>main</a:t>
            </a:r>
          </a:p>
        </p:txBody>
      </p:sp>
      <p:sp>
        <p:nvSpPr>
          <p:cNvPr id="1989692" name="Text Box 60"/>
          <p:cNvSpPr txBox="1">
            <a:spLocks noChangeArrowheads="1"/>
          </p:cNvSpPr>
          <p:nvPr/>
        </p:nvSpPr>
        <p:spPr bwMode="auto">
          <a:xfrm>
            <a:off x="2216150" y="981075"/>
            <a:ext cx="320675" cy="366713"/>
          </a:xfrm>
          <a:prstGeom prst="rect">
            <a:avLst/>
          </a:prstGeom>
          <a:noFill/>
          <a:ln w="9525" algn="ctr">
            <a:noFill/>
            <a:miter lim="800000"/>
            <a:headEnd/>
            <a:tailEnd/>
          </a:ln>
          <a:effectLst/>
        </p:spPr>
        <p:txBody>
          <a:bodyPr wrap="none">
            <a:spAutoFit/>
          </a:bodyPr>
          <a:lstStyle/>
          <a:p>
            <a:pPr>
              <a:defRPr/>
            </a:pPr>
            <a:r>
              <a:rPr lang="hr-HR" sz="1800" b="0">
                <a:effectLst>
                  <a:outerShdw blurRad="38100" dist="38100" dir="2700000" algn="tl">
                    <a:srgbClr val="C0C0C0"/>
                  </a:outerShdw>
                </a:effectLst>
              </a:rPr>
              <a:t>f</a:t>
            </a:r>
          </a:p>
        </p:txBody>
      </p:sp>
      <p:sp>
        <p:nvSpPr>
          <p:cNvPr id="1989693" name="Text Box 61"/>
          <p:cNvSpPr txBox="1">
            <a:spLocks noChangeArrowheads="1"/>
          </p:cNvSpPr>
          <p:nvPr/>
        </p:nvSpPr>
        <p:spPr bwMode="auto">
          <a:xfrm>
            <a:off x="4279900" y="981075"/>
            <a:ext cx="457200" cy="366713"/>
          </a:xfrm>
          <a:prstGeom prst="rect">
            <a:avLst/>
          </a:prstGeom>
          <a:noFill/>
          <a:ln w="9525" algn="ctr">
            <a:noFill/>
            <a:miter lim="800000"/>
            <a:headEnd/>
            <a:tailEnd/>
          </a:ln>
          <a:effectLst/>
        </p:spPr>
        <p:txBody>
          <a:bodyPr wrap="none">
            <a:spAutoFit/>
          </a:bodyPr>
          <a:lstStyle/>
          <a:p>
            <a:pPr>
              <a:defRPr/>
            </a:pPr>
            <a:r>
              <a:rPr lang="hr-HR" sz="1800" b="0">
                <a:effectLst>
                  <a:outerShdw blurRad="38100" dist="38100" dir="2700000" algn="tl">
                    <a:srgbClr val="C0C0C0"/>
                  </a:outerShdw>
                </a:effectLst>
              </a:rPr>
              <a:t>f’</a:t>
            </a:r>
          </a:p>
        </p:txBody>
      </p:sp>
      <p:sp>
        <p:nvSpPr>
          <p:cNvPr id="1989694" name="Text Box 62"/>
          <p:cNvSpPr txBox="1">
            <a:spLocks noChangeArrowheads="1"/>
          </p:cNvSpPr>
          <p:nvPr/>
        </p:nvSpPr>
        <p:spPr bwMode="auto">
          <a:xfrm>
            <a:off x="6303963" y="981075"/>
            <a:ext cx="593725" cy="366713"/>
          </a:xfrm>
          <a:prstGeom prst="rect">
            <a:avLst/>
          </a:prstGeom>
          <a:noFill/>
          <a:ln w="9525" algn="ctr">
            <a:noFill/>
            <a:miter lim="800000"/>
            <a:headEnd/>
            <a:tailEnd/>
          </a:ln>
          <a:effectLst/>
        </p:spPr>
        <p:txBody>
          <a:bodyPr wrap="none">
            <a:spAutoFit/>
          </a:bodyPr>
          <a:lstStyle/>
          <a:p>
            <a:pPr>
              <a:defRPr/>
            </a:pPr>
            <a:r>
              <a:rPr lang="hr-HR" sz="1800" b="0">
                <a:effectLst>
                  <a:outerShdw blurRad="38100" dist="38100" dir="2700000" algn="tl">
                    <a:srgbClr val="C0C0C0"/>
                  </a:outerShdw>
                </a:effectLst>
              </a:rPr>
              <a:t>f’’</a:t>
            </a:r>
          </a:p>
        </p:txBody>
      </p:sp>
      <p:sp>
        <p:nvSpPr>
          <p:cNvPr id="1989695" name="Text Box 63"/>
          <p:cNvSpPr txBox="1">
            <a:spLocks noChangeArrowheads="1"/>
          </p:cNvSpPr>
          <p:nvPr/>
        </p:nvSpPr>
        <p:spPr bwMode="auto">
          <a:xfrm>
            <a:off x="8408988" y="981075"/>
            <a:ext cx="730250" cy="366713"/>
          </a:xfrm>
          <a:prstGeom prst="rect">
            <a:avLst/>
          </a:prstGeom>
          <a:noFill/>
          <a:ln w="9525" algn="ctr">
            <a:noFill/>
            <a:miter lim="800000"/>
            <a:headEnd/>
            <a:tailEnd/>
          </a:ln>
          <a:effectLst/>
        </p:spPr>
        <p:txBody>
          <a:bodyPr wrap="none">
            <a:spAutoFit/>
          </a:bodyPr>
          <a:lstStyle/>
          <a:p>
            <a:pPr>
              <a:defRPr/>
            </a:pPr>
            <a:r>
              <a:rPr lang="hr-HR" sz="1800" b="0">
                <a:effectLst>
                  <a:outerShdw blurRad="38100" dist="38100" dir="2700000" algn="tl">
                    <a:srgbClr val="C0C0C0"/>
                  </a:outerShdw>
                </a:effectLst>
              </a:rPr>
              <a:t>f’’’</a:t>
            </a:r>
          </a:p>
        </p:txBody>
      </p:sp>
      <p:sp>
        <p:nvSpPr>
          <p:cNvPr id="1989696" name="Line 64"/>
          <p:cNvSpPr>
            <a:spLocks noChangeShapeType="1"/>
          </p:cNvSpPr>
          <p:nvPr/>
        </p:nvSpPr>
        <p:spPr bwMode="auto">
          <a:xfrm flipV="1">
            <a:off x="776288" y="1557338"/>
            <a:ext cx="647700" cy="719137"/>
          </a:xfrm>
          <a:prstGeom prst="line">
            <a:avLst/>
          </a:prstGeom>
          <a:noFill/>
          <a:ln w="57150">
            <a:solidFill>
              <a:srgbClr val="FF0000"/>
            </a:solidFill>
            <a:round/>
            <a:headEnd/>
            <a:tailEnd type="triangle" w="med" len="med"/>
          </a:ln>
        </p:spPr>
        <p:txBody>
          <a:bodyPr wrap="none" anchor="ctr"/>
          <a:lstStyle/>
          <a:p>
            <a:endParaRPr lang="en-US"/>
          </a:p>
        </p:txBody>
      </p:sp>
      <p:sp>
        <p:nvSpPr>
          <p:cNvPr id="1989697" name="Line 65"/>
          <p:cNvSpPr>
            <a:spLocks noChangeShapeType="1"/>
          </p:cNvSpPr>
          <p:nvPr/>
        </p:nvSpPr>
        <p:spPr bwMode="auto">
          <a:xfrm flipV="1">
            <a:off x="2505075" y="1557338"/>
            <a:ext cx="1079500" cy="862012"/>
          </a:xfrm>
          <a:prstGeom prst="line">
            <a:avLst/>
          </a:prstGeom>
          <a:noFill/>
          <a:ln w="57150">
            <a:solidFill>
              <a:srgbClr val="FF0000"/>
            </a:solidFill>
            <a:round/>
            <a:headEnd/>
            <a:tailEnd type="triangle" w="med" len="med"/>
          </a:ln>
        </p:spPr>
        <p:txBody>
          <a:bodyPr wrap="none" anchor="ctr"/>
          <a:lstStyle/>
          <a:p>
            <a:endParaRPr lang="en-US"/>
          </a:p>
        </p:txBody>
      </p:sp>
      <p:sp>
        <p:nvSpPr>
          <p:cNvPr id="1989698" name="Line 66"/>
          <p:cNvSpPr>
            <a:spLocks noChangeShapeType="1"/>
          </p:cNvSpPr>
          <p:nvPr/>
        </p:nvSpPr>
        <p:spPr bwMode="auto">
          <a:xfrm flipV="1">
            <a:off x="4592638" y="1557338"/>
            <a:ext cx="1079500" cy="862012"/>
          </a:xfrm>
          <a:prstGeom prst="line">
            <a:avLst/>
          </a:prstGeom>
          <a:noFill/>
          <a:ln w="57150">
            <a:solidFill>
              <a:srgbClr val="FF0000"/>
            </a:solidFill>
            <a:round/>
            <a:headEnd/>
            <a:tailEnd type="triangle" w="med" len="med"/>
          </a:ln>
        </p:spPr>
        <p:txBody>
          <a:bodyPr wrap="none" anchor="ctr"/>
          <a:lstStyle/>
          <a:p>
            <a:endParaRPr lang="en-US"/>
          </a:p>
        </p:txBody>
      </p:sp>
      <p:sp>
        <p:nvSpPr>
          <p:cNvPr id="1989699" name="Line 67"/>
          <p:cNvSpPr>
            <a:spLocks noChangeShapeType="1"/>
          </p:cNvSpPr>
          <p:nvPr/>
        </p:nvSpPr>
        <p:spPr bwMode="auto">
          <a:xfrm flipV="1">
            <a:off x="6824663" y="1557338"/>
            <a:ext cx="1079500" cy="862012"/>
          </a:xfrm>
          <a:prstGeom prst="line">
            <a:avLst/>
          </a:prstGeom>
          <a:noFill/>
          <a:ln w="57150">
            <a:solidFill>
              <a:srgbClr val="FF0000"/>
            </a:solidFill>
            <a:round/>
            <a:headEnd/>
            <a:tailEnd type="triangle" w="med" len="med"/>
          </a:ln>
        </p:spPr>
        <p:txBody>
          <a:bodyPr wrap="none" anchor="ctr"/>
          <a:lstStyle/>
          <a:p>
            <a:endParaRPr lang="en-US"/>
          </a:p>
        </p:txBody>
      </p:sp>
      <p:sp>
        <p:nvSpPr>
          <p:cNvPr id="1989700" name="Line 68"/>
          <p:cNvSpPr>
            <a:spLocks noChangeShapeType="1"/>
          </p:cNvSpPr>
          <p:nvPr/>
        </p:nvSpPr>
        <p:spPr bwMode="auto">
          <a:xfrm flipV="1">
            <a:off x="8985250" y="1700213"/>
            <a:ext cx="920750" cy="719137"/>
          </a:xfrm>
          <a:prstGeom prst="line">
            <a:avLst/>
          </a:prstGeom>
          <a:noFill/>
          <a:ln w="57150">
            <a:solidFill>
              <a:srgbClr val="FF0000"/>
            </a:solidFill>
            <a:round/>
            <a:headEnd/>
            <a:tailEnd type="triangle" w="med" len="med"/>
          </a:ln>
        </p:spPr>
        <p:txBody>
          <a:bodyPr wrap="none" anchor="ctr"/>
          <a:lstStyle/>
          <a:p>
            <a:endParaRPr lang="en-US"/>
          </a:p>
        </p:txBody>
      </p:sp>
      <p:sp>
        <p:nvSpPr>
          <p:cNvPr id="8" name="Slide Number Placeholder 7"/>
          <p:cNvSpPr>
            <a:spLocks noGrp="1"/>
          </p:cNvSpPr>
          <p:nvPr>
            <p:ph type="sldNum" sz="quarter" idx="11"/>
          </p:nvPr>
        </p:nvSpPr>
        <p:spPr/>
        <p:txBody>
          <a:bodyPr/>
          <a:lstStyle/>
          <a:p>
            <a:fld id="{745713BE-29BA-419A-94CF-E246D26E1442}" type="slidenum">
              <a:rPr lang="hr-HR" smtClean="0"/>
              <a:pPr/>
              <a:t>114</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989635"/>
                                        </p:tgtEl>
                                        <p:attrNameLst>
                                          <p:attrName>style.visibility</p:attrName>
                                        </p:attrNameLst>
                                      </p:cBhvr>
                                      <p:to>
                                        <p:strVal val="visible"/>
                                      </p:to>
                                    </p:set>
                                    <p:animEffect transition="in" filter="dissolve">
                                      <p:cBhvr>
                                        <p:cTn id="7" dur="500"/>
                                        <p:tgtEl>
                                          <p:spTgt spid="198963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989690"/>
                                        </p:tgtEl>
                                        <p:attrNameLst>
                                          <p:attrName>style.visibility</p:attrName>
                                        </p:attrNameLst>
                                      </p:cBhvr>
                                      <p:to>
                                        <p:strVal val="visible"/>
                                      </p:to>
                                    </p:set>
                                    <p:animEffect transition="in" filter="dissolve">
                                      <p:cBhvr>
                                        <p:cTn id="10" dur="500"/>
                                        <p:tgtEl>
                                          <p:spTgt spid="198969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989691"/>
                                        </p:tgtEl>
                                        <p:attrNameLst>
                                          <p:attrName>style.visibility</p:attrName>
                                        </p:attrNameLst>
                                      </p:cBhvr>
                                      <p:to>
                                        <p:strVal val="visible"/>
                                      </p:to>
                                    </p:set>
                                    <p:animEffect transition="in" filter="dissolve">
                                      <p:cBhvr>
                                        <p:cTn id="13" dur="500"/>
                                        <p:tgtEl>
                                          <p:spTgt spid="1989691"/>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1989692"/>
                                        </p:tgtEl>
                                        <p:attrNameLst>
                                          <p:attrName>style.visibility</p:attrName>
                                        </p:attrNameLst>
                                      </p:cBhvr>
                                      <p:to>
                                        <p:strVal val="visible"/>
                                      </p:to>
                                    </p:set>
                                    <p:animEffect transition="in" filter="dissolve">
                                      <p:cBhvr>
                                        <p:cTn id="17" dur="500"/>
                                        <p:tgtEl>
                                          <p:spTgt spid="1989692"/>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989636"/>
                                        </p:tgtEl>
                                        <p:attrNameLst>
                                          <p:attrName>style.visibility</p:attrName>
                                        </p:attrNameLst>
                                      </p:cBhvr>
                                      <p:to>
                                        <p:strVal val="visible"/>
                                      </p:to>
                                    </p:set>
                                    <p:animEffect transition="in" filter="dissolve">
                                      <p:cBhvr>
                                        <p:cTn id="20" dur="500"/>
                                        <p:tgtEl>
                                          <p:spTgt spid="1989636"/>
                                        </p:tgtEl>
                                      </p:cBhvr>
                                    </p:animEffect>
                                  </p:childTnLst>
                                </p:cTn>
                              </p:par>
                            </p:childTnLst>
                          </p:cTn>
                        </p:par>
                        <p:par>
                          <p:cTn id="21" fill="hold">
                            <p:stCondLst>
                              <p:cond delay="1000"/>
                            </p:stCondLst>
                            <p:childTnLst>
                              <p:par>
                                <p:cTn id="22" presetID="9" presetClass="entr" presetSubtype="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dissolv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989696"/>
                                        </p:tgtEl>
                                        <p:attrNameLst>
                                          <p:attrName>style.visibility</p:attrName>
                                        </p:attrNameLst>
                                      </p:cBhvr>
                                      <p:to>
                                        <p:strVal val="visible"/>
                                      </p:to>
                                    </p:set>
                                    <p:animEffect transition="in" filter="wipe(left)">
                                      <p:cBhvr>
                                        <p:cTn id="29" dur="500"/>
                                        <p:tgtEl>
                                          <p:spTgt spid="1989696"/>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xit" presetSubtype="0" fill="hold" nodeType="clickEffect">
                                  <p:stCondLst>
                                    <p:cond delay="0"/>
                                  </p:stCondLst>
                                  <p:childTnLst>
                                    <p:animEffect transition="out" filter="dissolve">
                                      <p:cBhvr>
                                        <p:cTn id="33" dur="500"/>
                                        <p:tgtEl>
                                          <p:spTgt spid="3"/>
                                        </p:tgtEl>
                                      </p:cBhvr>
                                    </p:animEffect>
                                    <p:set>
                                      <p:cBhvr>
                                        <p:cTn id="34" dur="1" fill="hold">
                                          <p:stCondLst>
                                            <p:cond delay="499"/>
                                          </p:stCondLst>
                                        </p:cTn>
                                        <p:tgtEl>
                                          <p:spTgt spid="3"/>
                                        </p:tgtEl>
                                        <p:attrNameLst>
                                          <p:attrName>style.visibility</p:attrName>
                                        </p:attrNameLst>
                                      </p:cBhvr>
                                      <p:to>
                                        <p:strVal val="hidden"/>
                                      </p:to>
                                    </p:set>
                                  </p:childTnLst>
                                </p:cTn>
                              </p:par>
                              <p:par>
                                <p:cTn id="35" presetID="9" presetClass="entr" presetSubtype="0" fill="hold"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dissolve">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1" fill="hold" grpId="0" nodeType="clickEffect">
                                  <p:stCondLst>
                                    <p:cond delay="0"/>
                                  </p:stCondLst>
                                  <p:childTnLst>
                                    <p:set>
                                      <p:cBhvr>
                                        <p:cTn id="41" dur="1" fill="hold">
                                          <p:stCondLst>
                                            <p:cond delay="0"/>
                                          </p:stCondLst>
                                        </p:cTn>
                                        <p:tgtEl>
                                          <p:spTgt spid="1989640"/>
                                        </p:tgtEl>
                                        <p:attrNameLst>
                                          <p:attrName>style.visibility</p:attrName>
                                        </p:attrNameLst>
                                      </p:cBhvr>
                                      <p:to>
                                        <p:strVal val="visible"/>
                                      </p:to>
                                    </p:set>
                                    <p:anim calcmode="lin" valueType="num">
                                      <p:cBhvr additive="base">
                                        <p:cTn id="42" dur="500" fill="hold"/>
                                        <p:tgtEl>
                                          <p:spTgt spid="1989640"/>
                                        </p:tgtEl>
                                        <p:attrNameLst>
                                          <p:attrName>ppt_x</p:attrName>
                                        </p:attrNameLst>
                                      </p:cBhvr>
                                      <p:tavLst>
                                        <p:tav tm="0">
                                          <p:val>
                                            <p:strVal val="#ppt_x"/>
                                          </p:val>
                                        </p:tav>
                                        <p:tav tm="100000">
                                          <p:val>
                                            <p:strVal val="#ppt_x"/>
                                          </p:val>
                                        </p:tav>
                                      </p:tavLst>
                                    </p:anim>
                                    <p:anim calcmode="lin" valueType="num">
                                      <p:cBhvr additive="base">
                                        <p:cTn id="43" dur="500" fill="hold"/>
                                        <p:tgtEl>
                                          <p:spTgt spid="1989640"/>
                                        </p:tgtEl>
                                        <p:attrNameLst>
                                          <p:attrName>ppt_y</p:attrName>
                                        </p:attrNameLst>
                                      </p:cBhvr>
                                      <p:tavLst>
                                        <p:tav tm="0">
                                          <p:val>
                                            <p:strVal val="0-#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1" fill="hold" grpId="0" nodeType="clickEffect">
                                  <p:stCondLst>
                                    <p:cond delay="0"/>
                                  </p:stCondLst>
                                  <p:childTnLst>
                                    <p:set>
                                      <p:cBhvr>
                                        <p:cTn id="47" dur="1" fill="hold">
                                          <p:stCondLst>
                                            <p:cond delay="0"/>
                                          </p:stCondLst>
                                        </p:cTn>
                                        <p:tgtEl>
                                          <p:spTgt spid="1989641"/>
                                        </p:tgtEl>
                                        <p:attrNameLst>
                                          <p:attrName>style.visibility</p:attrName>
                                        </p:attrNameLst>
                                      </p:cBhvr>
                                      <p:to>
                                        <p:strVal val="visible"/>
                                      </p:to>
                                    </p:set>
                                    <p:anim calcmode="lin" valueType="num">
                                      <p:cBhvr additive="base">
                                        <p:cTn id="48" dur="500" fill="hold"/>
                                        <p:tgtEl>
                                          <p:spTgt spid="1989641"/>
                                        </p:tgtEl>
                                        <p:attrNameLst>
                                          <p:attrName>ppt_x</p:attrName>
                                        </p:attrNameLst>
                                      </p:cBhvr>
                                      <p:tavLst>
                                        <p:tav tm="0">
                                          <p:val>
                                            <p:strVal val="#ppt_x"/>
                                          </p:val>
                                        </p:tav>
                                        <p:tav tm="100000">
                                          <p:val>
                                            <p:strVal val="#ppt_x"/>
                                          </p:val>
                                        </p:tav>
                                      </p:tavLst>
                                    </p:anim>
                                    <p:anim calcmode="lin" valueType="num">
                                      <p:cBhvr additive="base">
                                        <p:cTn id="49" dur="500" fill="hold"/>
                                        <p:tgtEl>
                                          <p:spTgt spid="1989641"/>
                                        </p:tgtEl>
                                        <p:attrNameLst>
                                          <p:attrName>ppt_y</p:attrName>
                                        </p:attrNameLst>
                                      </p:cBhvr>
                                      <p:tavLst>
                                        <p:tav tm="0">
                                          <p:val>
                                            <p:strVal val="0-#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1" fill="hold" grpId="0" nodeType="clickEffect">
                                  <p:stCondLst>
                                    <p:cond delay="0"/>
                                  </p:stCondLst>
                                  <p:childTnLst>
                                    <p:set>
                                      <p:cBhvr>
                                        <p:cTn id="53" dur="1" fill="hold">
                                          <p:stCondLst>
                                            <p:cond delay="0"/>
                                          </p:stCondLst>
                                        </p:cTn>
                                        <p:tgtEl>
                                          <p:spTgt spid="1989642"/>
                                        </p:tgtEl>
                                        <p:attrNameLst>
                                          <p:attrName>style.visibility</p:attrName>
                                        </p:attrNameLst>
                                      </p:cBhvr>
                                      <p:to>
                                        <p:strVal val="visible"/>
                                      </p:to>
                                    </p:set>
                                    <p:anim calcmode="lin" valueType="num">
                                      <p:cBhvr additive="base">
                                        <p:cTn id="54" dur="500" fill="hold"/>
                                        <p:tgtEl>
                                          <p:spTgt spid="1989642"/>
                                        </p:tgtEl>
                                        <p:attrNameLst>
                                          <p:attrName>ppt_x</p:attrName>
                                        </p:attrNameLst>
                                      </p:cBhvr>
                                      <p:tavLst>
                                        <p:tav tm="0">
                                          <p:val>
                                            <p:strVal val="#ppt_x"/>
                                          </p:val>
                                        </p:tav>
                                        <p:tav tm="100000">
                                          <p:val>
                                            <p:strVal val="#ppt_x"/>
                                          </p:val>
                                        </p:tav>
                                      </p:tavLst>
                                    </p:anim>
                                    <p:anim calcmode="lin" valueType="num">
                                      <p:cBhvr additive="base">
                                        <p:cTn id="55" dur="500" fill="hold"/>
                                        <p:tgtEl>
                                          <p:spTgt spid="1989642"/>
                                        </p:tgtEl>
                                        <p:attrNameLst>
                                          <p:attrName>ppt_y</p:attrName>
                                        </p:attrNameLst>
                                      </p:cBhvr>
                                      <p:tavLst>
                                        <p:tav tm="0">
                                          <p:val>
                                            <p:strVal val="0-#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989693"/>
                                        </p:tgtEl>
                                        <p:attrNameLst>
                                          <p:attrName>style.visibility</p:attrName>
                                        </p:attrNameLst>
                                      </p:cBhvr>
                                      <p:to>
                                        <p:strVal val="visible"/>
                                      </p:to>
                                    </p:set>
                                    <p:animEffect transition="in" filter="dissolve">
                                      <p:cBhvr>
                                        <p:cTn id="60" dur="500"/>
                                        <p:tgtEl>
                                          <p:spTgt spid="1989693"/>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989637"/>
                                        </p:tgtEl>
                                        <p:attrNameLst>
                                          <p:attrName>style.visibility</p:attrName>
                                        </p:attrNameLst>
                                      </p:cBhvr>
                                      <p:to>
                                        <p:strVal val="visible"/>
                                      </p:to>
                                    </p:set>
                                    <p:animEffect transition="in" filter="dissolve">
                                      <p:cBhvr>
                                        <p:cTn id="63" dur="500"/>
                                        <p:tgtEl>
                                          <p:spTgt spid="1989637"/>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989697"/>
                                        </p:tgtEl>
                                        <p:attrNameLst>
                                          <p:attrName>style.visibility</p:attrName>
                                        </p:attrNameLst>
                                      </p:cBhvr>
                                      <p:to>
                                        <p:strVal val="visible"/>
                                      </p:to>
                                    </p:set>
                                    <p:animEffect transition="in" filter="wipe(left)">
                                      <p:cBhvr>
                                        <p:cTn id="68" dur="500"/>
                                        <p:tgtEl>
                                          <p:spTgt spid="1989697"/>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xit" presetSubtype="0" fill="hold" grpId="1" nodeType="clickEffect">
                                  <p:stCondLst>
                                    <p:cond delay="0"/>
                                  </p:stCondLst>
                                  <p:childTnLst>
                                    <p:animEffect transition="out" filter="dissolve">
                                      <p:cBhvr>
                                        <p:cTn id="72" dur="500"/>
                                        <p:tgtEl>
                                          <p:spTgt spid="1989640"/>
                                        </p:tgtEl>
                                      </p:cBhvr>
                                    </p:animEffect>
                                    <p:set>
                                      <p:cBhvr>
                                        <p:cTn id="73" dur="1" fill="hold">
                                          <p:stCondLst>
                                            <p:cond delay="499"/>
                                          </p:stCondLst>
                                        </p:cTn>
                                        <p:tgtEl>
                                          <p:spTgt spid="1989640"/>
                                        </p:tgtEl>
                                        <p:attrNameLst>
                                          <p:attrName>style.visibility</p:attrName>
                                        </p:attrNameLst>
                                      </p:cBhvr>
                                      <p:to>
                                        <p:strVal val="hidden"/>
                                      </p:to>
                                    </p:set>
                                  </p:childTnLst>
                                </p:cTn>
                              </p:par>
                              <p:par>
                                <p:cTn id="74" presetID="9" presetClass="exit" presetSubtype="0" fill="hold" grpId="1" nodeType="withEffect">
                                  <p:stCondLst>
                                    <p:cond delay="0"/>
                                  </p:stCondLst>
                                  <p:childTnLst>
                                    <p:animEffect transition="out" filter="dissolve">
                                      <p:cBhvr>
                                        <p:cTn id="75" dur="500"/>
                                        <p:tgtEl>
                                          <p:spTgt spid="1989641"/>
                                        </p:tgtEl>
                                      </p:cBhvr>
                                    </p:animEffect>
                                    <p:set>
                                      <p:cBhvr>
                                        <p:cTn id="76" dur="1" fill="hold">
                                          <p:stCondLst>
                                            <p:cond delay="499"/>
                                          </p:stCondLst>
                                        </p:cTn>
                                        <p:tgtEl>
                                          <p:spTgt spid="1989641"/>
                                        </p:tgtEl>
                                        <p:attrNameLst>
                                          <p:attrName>style.visibility</p:attrName>
                                        </p:attrNameLst>
                                      </p:cBhvr>
                                      <p:to>
                                        <p:strVal val="hidden"/>
                                      </p:to>
                                    </p:set>
                                  </p:childTnLst>
                                </p:cTn>
                              </p:par>
                              <p:par>
                                <p:cTn id="77" presetID="9" presetClass="exit" presetSubtype="0" fill="hold" grpId="1" nodeType="withEffect">
                                  <p:stCondLst>
                                    <p:cond delay="0"/>
                                  </p:stCondLst>
                                  <p:childTnLst>
                                    <p:animEffect transition="out" filter="dissolve">
                                      <p:cBhvr>
                                        <p:cTn id="78" dur="500"/>
                                        <p:tgtEl>
                                          <p:spTgt spid="1989642"/>
                                        </p:tgtEl>
                                      </p:cBhvr>
                                    </p:animEffect>
                                    <p:set>
                                      <p:cBhvr>
                                        <p:cTn id="79" dur="1" fill="hold">
                                          <p:stCondLst>
                                            <p:cond delay="499"/>
                                          </p:stCondLst>
                                        </p:cTn>
                                        <p:tgtEl>
                                          <p:spTgt spid="1989642"/>
                                        </p:tgtEl>
                                        <p:attrNameLst>
                                          <p:attrName>style.visibility</p:attrName>
                                        </p:attrNameLst>
                                      </p:cBhvr>
                                      <p:to>
                                        <p:strVal val="hidden"/>
                                      </p:to>
                                    </p:set>
                                  </p:childTnLst>
                                </p:cTn>
                              </p:par>
                              <p:par>
                                <p:cTn id="80" presetID="9" presetClass="exit" presetSubtype="0" fill="hold" nodeType="withEffect">
                                  <p:stCondLst>
                                    <p:cond delay="0"/>
                                  </p:stCondLst>
                                  <p:childTnLst>
                                    <p:animEffect transition="out" filter="dissolve">
                                      <p:cBhvr>
                                        <p:cTn id="81" dur="500"/>
                                        <p:tgtEl>
                                          <p:spTgt spid="2"/>
                                        </p:tgtEl>
                                      </p:cBhvr>
                                    </p:animEffect>
                                    <p:set>
                                      <p:cBhvr>
                                        <p:cTn id="82" dur="1" fill="hold">
                                          <p:stCondLst>
                                            <p:cond delay="499"/>
                                          </p:stCondLst>
                                        </p:cTn>
                                        <p:tgtEl>
                                          <p:spTgt spid="2"/>
                                        </p:tgtEl>
                                        <p:attrNameLst>
                                          <p:attrName>style.visibility</p:attrName>
                                        </p:attrNameLst>
                                      </p:cBhvr>
                                      <p:to>
                                        <p:strVal val="hidden"/>
                                      </p:to>
                                    </p:set>
                                  </p:childTnLst>
                                </p:cTn>
                              </p:par>
                              <p:par>
                                <p:cTn id="83" presetID="9" presetClass="entr" presetSubtype="0" fill="hold" grpId="0" nodeType="withEffect">
                                  <p:stCondLst>
                                    <p:cond delay="0"/>
                                  </p:stCondLst>
                                  <p:childTnLst>
                                    <p:set>
                                      <p:cBhvr>
                                        <p:cTn id="84" dur="1" fill="hold">
                                          <p:stCondLst>
                                            <p:cond delay="0"/>
                                          </p:stCondLst>
                                        </p:cTn>
                                        <p:tgtEl>
                                          <p:spTgt spid="1989643"/>
                                        </p:tgtEl>
                                        <p:attrNameLst>
                                          <p:attrName>style.visibility</p:attrName>
                                        </p:attrNameLst>
                                      </p:cBhvr>
                                      <p:to>
                                        <p:strVal val="visible"/>
                                      </p:to>
                                    </p:set>
                                    <p:animEffect transition="in" filter="dissolve">
                                      <p:cBhvr>
                                        <p:cTn id="85" dur="500"/>
                                        <p:tgtEl>
                                          <p:spTgt spid="1989643"/>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989644"/>
                                        </p:tgtEl>
                                        <p:attrNameLst>
                                          <p:attrName>style.visibility</p:attrName>
                                        </p:attrNameLst>
                                      </p:cBhvr>
                                      <p:to>
                                        <p:strVal val="visible"/>
                                      </p:to>
                                    </p:set>
                                    <p:animEffect transition="in" filter="dissolve">
                                      <p:cBhvr>
                                        <p:cTn id="88" dur="500"/>
                                        <p:tgtEl>
                                          <p:spTgt spid="1989644"/>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989645"/>
                                        </p:tgtEl>
                                        <p:attrNameLst>
                                          <p:attrName>style.visibility</p:attrName>
                                        </p:attrNameLst>
                                      </p:cBhvr>
                                      <p:to>
                                        <p:strVal val="visible"/>
                                      </p:to>
                                    </p:set>
                                    <p:animEffect transition="in" filter="dissolve">
                                      <p:cBhvr>
                                        <p:cTn id="91" dur="500"/>
                                        <p:tgtEl>
                                          <p:spTgt spid="1989645"/>
                                        </p:tgtEl>
                                      </p:cBhvr>
                                    </p:animEffect>
                                  </p:childTnLst>
                                </p:cTn>
                              </p:par>
                              <p:par>
                                <p:cTn id="92" presetID="9" presetClass="entr" presetSubtype="0" fill="hold" nodeType="withEffect">
                                  <p:stCondLst>
                                    <p:cond delay="0"/>
                                  </p:stCondLst>
                                  <p:childTnLst>
                                    <p:set>
                                      <p:cBhvr>
                                        <p:cTn id="93" dur="1" fill="hold">
                                          <p:stCondLst>
                                            <p:cond delay="0"/>
                                          </p:stCondLst>
                                        </p:cTn>
                                        <p:tgtEl>
                                          <p:spTgt spid="4"/>
                                        </p:tgtEl>
                                        <p:attrNameLst>
                                          <p:attrName>style.visibility</p:attrName>
                                        </p:attrNameLst>
                                      </p:cBhvr>
                                      <p:to>
                                        <p:strVal val="visible"/>
                                      </p:to>
                                    </p:set>
                                    <p:animEffect transition="in" filter="dissolve">
                                      <p:cBhvr>
                                        <p:cTn id="94" dur="500"/>
                                        <p:tgtEl>
                                          <p:spTgt spid="4"/>
                                        </p:tgtEl>
                                      </p:cBhvr>
                                    </p:animEffect>
                                  </p:childTnLst>
                                </p:cTn>
                              </p:par>
                            </p:childTnLst>
                          </p:cTn>
                        </p:par>
                      </p:childTnLst>
                    </p:cTn>
                  </p:par>
                  <p:par>
                    <p:cTn id="95" fill="hold">
                      <p:stCondLst>
                        <p:cond delay="indefinite"/>
                      </p:stCondLst>
                      <p:childTnLst>
                        <p:par>
                          <p:cTn id="96" fill="hold">
                            <p:stCondLst>
                              <p:cond delay="0"/>
                            </p:stCondLst>
                            <p:childTnLst>
                              <p:par>
                                <p:cTn id="97" presetID="2" presetClass="entr" presetSubtype="1" fill="hold" grpId="0" nodeType="clickEffect">
                                  <p:stCondLst>
                                    <p:cond delay="0"/>
                                  </p:stCondLst>
                                  <p:childTnLst>
                                    <p:set>
                                      <p:cBhvr>
                                        <p:cTn id="98" dur="1" fill="hold">
                                          <p:stCondLst>
                                            <p:cond delay="0"/>
                                          </p:stCondLst>
                                        </p:cTn>
                                        <p:tgtEl>
                                          <p:spTgt spid="1989646"/>
                                        </p:tgtEl>
                                        <p:attrNameLst>
                                          <p:attrName>style.visibility</p:attrName>
                                        </p:attrNameLst>
                                      </p:cBhvr>
                                      <p:to>
                                        <p:strVal val="visible"/>
                                      </p:to>
                                    </p:set>
                                    <p:anim calcmode="lin" valueType="num">
                                      <p:cBhvr additive="base">
                                        <p:cTn id="99" dur="500" fill="hold"/>
                                        <p:tgtEl>
                                          <p:spTgt spid="1989646"/>
                                        </p:tgtEl>
                                        <p:attrNameLst>
                                          <p:attrName>ppt_x</p:attrName>
                                        </p:attrNameLst>
                                      </p:cBhvr>
                                      <p:tavLst>
                                        <p:tav tm="0">
                                          <p:val>
                                            <p:strVal val="#ppt_x"/>
                                          </p:val>
                                        </p:tav>
                                        <p:tav tm="100000">
                                          <p:val>
                                            <p:strVal val="#ppt_x"/>
                                          </p:val>
                                        </p:tav>
                                      </p:tavLst>
                                    </p:anim>
                                    <p:anim calcmode="lin" valueType="num">
                                      <p:cBhvr additive="base">
                                        <p:cTn id="100" dur="500" fill="hold"/>
                                        <p:tgtEl>
                                          <p:spTgt spid="1989646"/>
                                        </p:tgtEl>
                                        <p:attrNameLst>
                                          <p:attrName>ppt_y</p:attrName>
                                        </p:attrNameLst>
                                      </p:cBhvr>
                                      <p:tavLst>
                                        <p:tav tm="0">
                                          <p:val>
                                            <p:strVal val="0-#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1" fill="hold" grpId="0" nodeType="clickEffect">
                                  <p:stCondLst>
                                    <p:cond delay="0"/>
                                  </p:stCondLst>
                                  <p:childTnLst>
                                    <p:set>
                                      <p:cBhvr>
                                        <p:cTn id="104" dur="1" fill="hold">
                                          <p:stCondLst>
                                            <p:cond delay="0"/>
                                          </p:stCondLst>
                                        </p:cTn>
                                        <p:tgtEl>
                                          <p:spTgt spid="1989647"/>
                                        </p:tgtEl>
                                        <p:attrNameLst>
                                          <p:attrName>style.visibility</p:attrName>
                                        </p:attrNameLst>
                                      </p:cBhvr>
                                      <p:to>
                                        <p:strVal val="visible"/>
                                      </p:to>
                                    </p:set>
                                    <p:anim calcmode="lin" valueType="num">
                                      <p:cBhvr additive="base">
                                        <p:cTn id="105" dur="500" fill="hold"/>
                                        <p:tgtEl>
                                          <p:spTgt spid="1989647"/>
                                        </p:tgtEl>
                                        <p:attrNameLst>
                                          <p:attrName>ppt_x</p:attrName>
                                        </p:attrNameLst>
                                      </p:cBhvr>
                                      <p:tavLst>
                                        <p:tav tm="0">
                                          <p:val>
                                            <p:strVal val="#ppt_x"/>
                                          </p:val>
                                        </p:tav>
                                        <p:tav tm="100000">
                                          <p:val>
                                            <p:strVal val="#ppt_x"/>
                                          </p:val>
                                        </p:tav>
                                      </p:tavLst>
                                    </p:anim>
                                    <p:anim calcmode="lin" valueType="num">
                                      <p:cBhvr additive="base">
                                        <p:cTn id="106" dur="500" fill="hold"/>
                                        <p:tgtEl>
                                          <p:spTgt spid="1989647"/>
                                        </p:tgtEl>
                                        <p:attrNameLst>
                                          <p:attrName>ppt_y</p:attrName>
                                        </p:attrNameLst>
                                      </p:cBhvr>
                                      <p:tavLst>
                                        <p:tav tm="0">
                                          <p:val>
                                            <p:strVal val="0-#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1" fill="hold" grpId="0" nodeType="clickEffect">
                                  <p:stCondLst>
                                    <p:cond delay="0"/>
                                  </p:stCondLst>
                                  <p:childTnLst>
                                    <p:set>
                                      <p:cBhvr>
                                        <p:cTn id="110" dur="1" fill="hold">
                                          <p:stCondLst>
                                            <p:cond delay="0"/>
                                          </p:stCondLst>
                                        </p:cTn>
                                        <p:tgtEl>
                                          <p:spTgt spid="1989648"/>
                                        </p:tgtEl>
                                        <p:attrNameLst>
                                          <p:attrName>style.visibility</p:attrName>
                                        </p:attrNameLst>
                                      </p:cBhvr>
                                      <p:to>
                                        <p:strVal val="visible"/>
                                      </p:to>
                                    </p:set>
                                    <p:anim calcmode="lin" valueType="num">
                                      <p:cBhvr additive="base">
                                        <p:cTn id="111" dur="500" fill="hold"/>
                                        <p:tgtEl>
                                          <p:spTgt spid="1989648"/>
                                        </p:tgtEl>
                                        <p:attrNameLst>
                                          <p:attrName>ppt_x</p:attrName>
                                        </p:attrNameLst>
                                      </p:cBhvr>
                                      <p:tavLst>
                                        <p:tav tm="0">
                                          <p:val>
                                            <p:strVal val="#ppt_x"/>
                                          </p:val>
                                        </p:tav>
                                        <p:tav tm="100000">
                                          <p:val>
                                            <p:strVal val="#ppt_x"/>
                                          </p:val>
                                        </p:tav>
                                      </p:tavLst>
                                    </p:anim>
                                    <p:anim calcmode="lin" valueType="num">
                                      <p:cBhvr additive="base">
                                        <p:cTn id="112" dur="500" fill="hold"/>
                                        <p:tgtEl>
                                          <p:spTgt spid="1989648"/>
                                        </p:tgtEl>
                                        <p:attrNameLst>
                                          <p:attrName>ppt_y</p:attrName>
                                        </p:attrNameLst>
                                      </p:cBhvr>
                                      <p:tavLst>
                                        <p:tav tm="0">
                                          <p:val>
                                            <p:strVal val="0-#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1989638"/>
                                        </p:tgtEl>
                                        <p:attrNameLst>
                                          <p:attrName>style.visibility</p:attrName>
                                        </p:attrNameLst>
                                      </p:cBhvr>
                                      <p:to>
                                        <p:strVal val="visible"/>
                                      </p:to>
                                    </p:set>
                                    <p:animEffect transition="in" filter="dissolve">
                                      <p:cBhvr>
                                        <p:cTn id="117" dur="500"/>
                                        <p:tgtEl>
                                          <p:spTgt spid="1989638"/>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1989694"/>
                                        </p:tgtEl>
                                        <p:attrNameLst>
                                          <p:attrName>style.visibility</p:attrName>
                                        </p:attrNameLst>
                                      </p:cBhvr>
                                      <p:to>
                                        <p:strVal val="visible"/>
                                      </p:to>
                                    </p:set>
                                    <p:animEffect transition="in" filter="dissolve">
                                      <p:cBhvr>
                                        <p:cTn id="120" dur="500"/>
                                        <p:tgtEl>
                                          <p:spTgt spid="1989694"/>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1989698"/>
                                        </p:tgtEl>
                                        <p:attrNameLst>
                                          <p:attrName>style.visibility</p:attrName>
                                        </p:attrNameLst>
                                      </p:cBhvr>
                                      <p:to>
                                        <p:strVal val="visible"/>
                                      </p:to>
                                    </p:set>
                                    <p:animEffect transition="in" filter="wipe(left)">
                                      <p:cBhvr>
                                        <p:cTn id="125" dur="500"/>
                                        <p:tgtEl>
                                          <p:spTgt spid="1989698"/>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xit" presetSubtype="0" fill="hold" grpId="1" nodeType="clickEffect">
                                  <p:stCondLst>
                                    <p:cond delay="0"/>
                                  </p:stCondLst>
                                  <p:childTnLst>
                                    <p:animEffect transition="out" filter="dissolve">
                                      <p:cBhvr>
                                        <p:cTn id="129" dur="500"/>
                                        <p:tgtEl>
                                          <p:spTgt spid="1989643"/>
                                        </p:tgtEl>
                                      </p:cBhvr>
                                    </p:animEffect>
                                    <p:set>
                                      <p:cBhvr>
                                        <p:cTn id="130" dur="1" fill="hold">
                                          <p:stCondLst>
                                            <p:cond delay="499"/>
                                          </p:stCondLst>
                                        </p:cTn>
                                        <p:tgtEl>
                                          <p:spTgt spid="1989643"/>
                                        </p:tgtEl>
                                        <p:attrNameLst>
                                          <p:attrName>style.visibility</p:attrName>
                                        </p:attrNameLst>
                                      </p:cBhvr>
                                      <p:to>
                                        <p:strVal val="hidden"/>
                                      </p:to>
                                    </p:set>
                                  </p:childTnLst>
                                </p:cTn>
                              </p:par>
                              <p:par>
                                <p:cTn id="131" presetID="9" presetClass="exit" presetSubtype="0" fill="hold" grpId="1" nodeType="withEffect">
                                  <p:stCondLst>
                                    <p:cond delay="0"/>
                                  </p:stCondLst>
                                  <p:childTnLst>
                                    <p:animEffect transition="out" filter="dissolve">
                                      <p:cBhvr>
                                        <p:cTn id="132" dur="500"/>
                                        <p:tgtEl>
                                          <p:spTgt spid="1989644"/>
                                        </p:tgtEl>
                                      </p:cBhvr>
                                    </p:animEffect>
                                    <p:set>
                                      <p:cBhvr>
                                        <p:cTn id="133" dur="1" fill="hold">
                                          <p:stCondLst>
                                            <p:cond delay="499"/>
                                          </p:stCondLst>
                                        </p:cTn>
                                        <p:tgtEl>
                                          <p:spTgt spid="1989644"/>
                                        </p:tgtEl>
                                        <p:attrNameLst>
                                          <p:attrName>style.visibility</p:attrName>
                                        </p:attrNameLst>
                                      </p:cBhvr>
                                      <p:to>
                                        <p:strVal val="hidden"/>
                                      </p:to>
                                    </p:set>
                                  </p:childTnLst>
                                </p:cTn>
                              </p:par>
                              <p:par>
                                <p:cTn id="134" presetID="9" presetClass="exit" presetSubtype="0" fill="hold" grpId="1" nodeType="withEffect">
                                  <p:stCondLst>
                                    <p:cond delay="0"/>
                                  </p:stCondLst>
                                  <p:childTnLst>
                                    <p:animEffect transition="out" filter="dissolve">
                                      <p:cBhvr>
                                        <p:cTn id="135" dur="500"/>
                                        <p:tgtEl>
                                          <p:spTgt spid="1989645"/>
                                        </p:tgtEl>
                                      </p:cBhvr>
                                    </p:animEffect>
                                    <p:set>
                                      <p:cBhvr>
                                        <p:cTn id="136" dur="1" fill="hold">
                                          <p:stCondLst>
                                            <p:cond delay="499"/>
                                          </p:stCondLst>
                                        </p:cTn>
                                        <p:tgtEl>
                                          <p:spTgt spid="1989645"/>
                                        </p:tgtEl>
                                        <p:attrNameLst>
                                          <p:attrName>style.visibility</p:attrName>
                                        </p:attrNameLst>
                                      </p:cBhvr>
                                      <p:to>
                                        <p:strVal val="hidden"/>
                                      </p:to>
                                    </p:set>
                                  </p:childTnLst>
                                </p:cTn>
                              </p:par>
                              <p:par>
                                <p:cTn id="137" presetID="9" presetClass="exit" presetSubtype="0" fill="hold" grpId="1" nodeType="withEffect">
                                  <p:stCondLst>
                                    <p:cond delay="0"/>
                                  </p:stCondLst>
                                  <p:childTnLst>
                                    <p:animEffect transition="out" filter="dissolve">
                                      <p:cBhvr>
                                        <p:cTn id="138" dur="500"/>
                                        <p:tgtEl>
                                          <p:spTgt spid="1989646"/>
                                        </p:tgtEl>
                                      </p:cBhvr>
                                    </p:animEffect>
                                    <p:set>
                                      <p:cBhvr>
                                        <p:cTn id="139" dur="1" fill="hold">
                                          <p:stCondLst>
                                            <p:cond delay="499"/>
                                          </p:stCondLst>
                                        </p:cTn>
                                        <p:tgtEl>
                                          <p:spTgt spid="1989646"/>
                                        </p:tgtEl>
                                        <p:attrNameLst>
                                          <p:attrName>style.visibility</p:attrName>
                                        </p:attrNameLst>
                                      </p:cBhvr>
                                      <p:to>
                                        <p:strVal val="hidden"/>
                                      </p:to>
                                    </p:set>
                                  </p:childTnLst>
                                </p:cTn>
                              </p:par>
                              <p:par>
                                <p:cTn id="140" presetID="9" presetClass="exit" presetSubtype="0" fill="hold" grpId="1" nodeType="withEffect">
                                  <p:stCondLst>
                                    <p:cond delay="0"/>
                                  </p:stCondLst>
                                  <p:childTnLst>
                                    <p:animEffect transition="out" filter="dissolve">
                                      <p:cBhvr>
                                        <p:cTn id="141" dur="500"/>
                                        <p:tgtEl>
                                          <p:spTgt spid="1989647"/>
                                        </p:tgtEl>
                                      </p:cBhvr>
                                    </p:animEffect>
                                    <p:set>
                                      <p:cBhvr>
                                        <p:cTn id="142" dur="1" fill="hold">
                                          <p:stCondLst>
                                            <p:cond delay="499"/>
                                          </p:stCondLst>
                                        </p:cTn>
                                        <p:tgtEl>
                                          <p:spTgt spid="1989647"/>
                                        </p:tgtEl>
                                        <p:attrNameLst>
                                          <p:attrName>style.visibility</p:attrName>
                                        </p:attrNameLst>
                                      </p:cBhvr>
                                      <p:to>
                                        <p:strVal val="hidden"/>
                                      </p:to>
                                    </p:set>
                                  </p:childTnLst>
                                </p:cTn>
                              </p:par>
                              <p:par>
                                <p:cTn id="143" presetID="9" presetClass="exit" presetSubtype="0" fill="hold" grpId="1" nodeType="withEffect">
                                  <p:stCondLst>
                                    <p:cond delay="0"/>
                                  </p:stCondLst>
                                  <p:childTnLst>
                                    <p:animEffect transition="out" filter="dissolve">
                                      <p:cBhvr>
                                        <p:cTn id="144" dur="500"/>
                                        <p:tgtEl>
                                          <p:spTgt spid="1989648"/>
                                        </p:tgtEl>
                                      </p:cBhvr>
                                    </p:animEffect>
                                    <p:set>
                                      <p:cBhvr>
                                        <p:cTn id="145" dur="1" fill="hold">
                                          <p:stCondLst>
                                            <p:cond delay="499"/>
                                          </p:stCondLst>
                                        </p:cTn>
                                        <p:tgtEl>
                                          <p:spTgt spid="1989648"/>
                                        </p:tgtEl>
                                        <p:attrNameLst>
                                          <p:attrName>style.visibility</p:attrName>
                                        </p:attrNameLst>
                                      </p:cBhvr>
                                      <p:to>
                                        <p:strVal val="hidden"/>
                                      </p:to>
                                    </p:set>
                                  </p:childTnLst>
                                </p:cTn>
                              </p:par>
                              <p:par>
                                <p:cTn id="146" presetID="9" presetClass="exit" presetSubtype="0" fill="hold" nodeType="withEffect">
                                  <p:stCondLst>
                                    <p:cond delay="0"/>
                                  </p:stCondLst>
                                  <p:childTnLst>
                                    <p:animEffect transition="out" filter="dissolve">
                                      <p:cBhvr>
                                        <p:cTn id="147" dur="500"/>
                                        <p:tgtEl>
                                          <p:spTgt spid="4"/>
                                        </p:tgtEl>
                                      </p:cBhvr>
                                    </p:animEffect>
                                    <p:set>
                                      <p:cBhvr>
                                        <p:cTn id="148" dur="1" fill="hold">
                                          <p:stCondLst>
                                            <p:cond delay="499"/>
                                          </p:stCondLst>
                                        </p:cTn>
                                        <p:tgtEl>
                                          <p:spTgt spid="4"/>
                                        </p:tgtEl>
                                        <p:attrNameLst>
                                          <p:attrName>style.visibility</p:attrName>
                                        </p:attrNameLst>
                                      </p:cBhvr>
                                      <p:to>
                                        <p:strVal val="hidden"/>
                                      </p:to>
                                    </p:set>
                                  </p:childTnLst>
                                </p:cTn>
                              </p:par>
                              <p:par>
                                <p:cTn id="149" presetID="9" presetClass="entr" presetSubtype="0" fill="hold" grpId="0" nodeType="withEffect">
                                  <p:stCondLst>
                                    <p:cond delay="0"/>
                                  </p:stCondLst>
                                  <p:childTnLst>
                                    <p:set>
                                      <p:cBhvr>
                                        <p:cTn id="150" dur="1" fill="hold">
                                          <p:stCondLst>
                                            <p:cond delay="0"/>
                                          </p:stCondLst>
                                        </p:cTn>
                                        <p:tgtEl>
                                          <p:spTgt spid="1989649"/>
                                        </p:tgtEl>
                                        <p:attrNameLst>
                                          <p:attrName>style.visibility</p:attrName>
                                        </p:attrNameLst>
                                      </p:cBhvr>
                                      <p:to>
                                        <p:strVal val="visible"/>
                                      </p:to>
                                    </p:set>
                                    <p:animEffect transition="in" filter="dissolve">
                                      <p:cBhvr>
                                        <p:cTn id="151" dur="500"/>
                                        <p:tgtEl>
                                          <p:spTgt spid="1989649"/>
                                        </p:tgtEl>
                                      </p:cBhvr>
                                    </p:animEffect>
                                  </p:childTnLst>
                                </p:cTn>
                              </p:par>
                              <p:par>
                                <p:cTn id="152" presetID="9" presetClass="entr" presetSubtype="0" fill="hold" grpId="0" nodeType="withEffect">
                                  <p:stCondLst>
                                    <p:cond delay="0"/>
                                  </p:stCondLst>
                                  <p:childTnLst>
                                    <p:set>
                                      <p:cBhvr>
                                        <p:cTn id="153" dur="1" fill="hold">
                                          <p:stCondLst>
                                            <p:cond delay="0"/>
                                          </p:stCondLst>
                                        </p:cTn>
                                        <p:tgtEl>
                                          <p:spTgt spid="1989650"/>
                                        </p:tgtEl>
                                        <p:attrNameLst>
                                          <p:attrName>style.visibility</p:attrName>
                                        </p:attrNameLst>
                                      </p:cBhvr>
                                      <p:to>
                                        <p:strVal val="visible"/>
                                      </p:to>
                                    </p:set>
                                    <p:animEffect transition="in" filter="dissolve">
                                      <p:cBhvr>
                                        <p:cTn id="154" dur="500"/>
                                        <p:tgtEl>
                                          <p:spTgt spid="1989650"/>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1989651"/>
                                        </p:tgtEl>
                                        <p:attrNameLst>
                                          <p:attrName>style.visibility</p:attrName>
                                        </p:attrNameLst>
                                      </p:cBhvr>
                                      <p:to>
                                        <p:strVal val="visible"/>
                                      </p:to>
                                    </p:set>
                                    <p:animEffect transition="in" filter="dissolve">
                                      <p:cBhvr>
                                        <p:cTn id="157" dur="500"/>
                                        <p:tgtEl>
                                          <p:spTgt spid="1989651"/>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1989652"/>
                                        </p:tgtEl>
                                        <p:attrNameLst>
                                          <p:attrName>style.visibility</p:attrName>
                                        </p:attrNameLst>
                                      </p:cBhvr>
                                      <p:to>
                                        <p:strVal val="visible"/>
                                      </p:to>
                                    </p:set>
                                    <p:animEffect transition="in" filter="dissolve">
                                      <p:cBhvr>
                                        <p:cTn id="160" dur="500"/>
                                        <p:tgtEl>
                                          <p:spTgt spid="1989652"/>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1989653"/>
                                        </p:tgtEl>
                                        <p:attrNameLst>
                                          <p:attrName>style.visibility</p:attrName>
                                        </p:attrNameLst>
                                      </p:cBhvr>
                                      <p:to>
                                        <p:strVal val="visible"/>
                                      </p:to>
                                    </p:set>
                                    <p:animEffect transition="in" filter="dissolve">
                                      <p:cBhvr>
                                        <p:cTn id="163" dur="500"/>
                                        <p:tgtEl>
                                          <p:spTgt spid="1989653"/>
                                        </p:tgtEl>
                                      </p:cBhvr>
                                    </p:animEffect>
                                  </p:childTnLst>
                                </p:cTn>
                              </p:par>
                              <p:par>
                                <p:cTn id="164" presetID="9" presetClass="entr" presetSubtype="0" fill="hold" grpId="0" nodeType="withEffect">
                                  <p:stCondLst>
                                    <p:cond delay="0"/>
                                  </p:stCondLst>
                                  <p:childTnLst>
                                    <p:set>
                                      <p:cBhvr>
                                        <p:cTn id="165" dur="1" fill="hold">
                                          <p:stCondLst>
                                            <p:cond delay="0"/>
                                          </p:stCondLst>
                                        </p:cTn>
                                        <p:tgtEl>
                                          <p:spTgt spid="1989654"/>
                                        </p:tgtEl>
                                        <p:attrNameLst>
                                          <p:attrName>style.visibility</p:attrName>
                                        </p:attrNameLst>
                                      </p:cBhvr>
                                      <p:to>
                                        <p:strVal val="visible"/>
                                      </p:to>
                                    </p:set>
                                    <p:animEffect transition="in" filter="dissolve">
                                      <p:cBhvr>
                                        <p:cTn id="166" dur="500"/>
                                        <p:tgtEl>
                                          <p:spTgt spid="1989654"/>
                                        </p:tgtEl>
                                      </p:cBhvr>
                                    </p:animEffect>
                                  </p:childTnLst>
                                </p:cTn>
                              </p:par>
                              <p:par>
                                <p:cTn id="167" presetID="9" presetClass="entr" presetSubtype="0" fill="hold" nodeType="withEffect">
                                  <p:stCondLst>
                                    <p:cond delay="0"/>
                                  </p:stCondLst>
                                  <p:childTnLst>
                                    <p:set>
                                      <p:cBhvr>
                                        <p:cTn id="168" dur="1" fill="hold">
                                          <p:stCondLst>
                                            <p:cond delay="0"/>
                                          </p:stCondLst>
                                        </p:cTn>
                                        <p:tgtEl>
                                          <p:spTgt spid="5"/>
                                        </p:tgtEl>
                                        <p:attrNameLst>
                                          <p:attrName>style.visibility</p:attrName>
                                        </p:attrNameLst>
                                      </p:cBhvr>
                                      <p:to>
                                        <p:strVal val="visible"/>
                                      </p:to>
                                    </p:set>
                                    <p:animEffect transition="in" filter="dissolve">
                                      <p:cBhvr>
                                        <p:cTn id="169" dur="500"/>
                                        <p:tgtEl>
                                          <p:spTgt spid="5"/>
                                        </p:tgtEl>
                                      </p:cBhvr>
                                    </p:animEffect>
                                  </p:childTnLst>
                                </p:cTn>
                              </p:par>
                            </p:childTnLst>
                          </p:cTn>
                        </p:par>
                      </p:childTnLst>
                    </p:cTn>
                  </p:par>
                  <p:par>
                    <p:cTn id="170" fill="hold">
                      <p:stCondLst>
                        <p:cond delay="indefinite"/>
                      </p:stCondLst>
                      <p:childTnLst>
                        <p:par>
                          <p:cTn id="171" fill="hold">
                            <p:stCondLst>
                              <p:cond delay="0"/>
                            </p:stCondLst>
                            <p:childTnLst>
                              <p:par>
                                <p:cTn id="172" presetID="2" presetClass="entr" presetSubtype="1" fill="hold" grpId="0" nodeType="clickEffect">
                                  <p:stCondLst>
                                    <p:cond delay="0"/>
                                  </p:stCondLst>
                                  <p:childTnLst>
                                    <p:set>
                                      <p:cBhvr>
                                        <p:cTn id="173" dur="1" fill="hold">
                                          <p:stCondLst>
                                            <p:cond delay="0"/>
                                          </p:stCondLst>
                                        </p:cTn>
                                        <p:tgtEl>
                                          <p:spTgt spid="1989655"/>
                                        </p:tgtEl>
                                        <p:attrNameLst>
                                          <p:attrName>style.visibility</p:attrName>
                                        </p:attrNameLst>
                                      </p:cBhvr>
                                      <p:to>
                                        <p:strVal val="visible"/>
                                      </p:to>
                                    </p:set>
                                    <p:anim calcmode="lin" valueType="num">
                                      <p:cBhvr additive="base">
                                        <p:cTn id="174" dur="500" fill="hold"/>
                                        <p:tgtEl>
                                          <p:spTgt spid="1989655"/>
                                        </p:tgtEl>
                                        <p:attrNameLst>
                                          <p:attrName>ppt_x</p:attrName>
                                        </p:attrNameLst>
                                      </p:cBhvr>
                                      <p:tavLst>
                                        <p:tav tm="0">
                                          <p:val>
                                            <p:strVal val="#ppt_x"/>
                                          </p:val>
                                        </p:tav>
                                        <p:tav tm="100000">
                                          <p:val>
                                            <p:strVal val="#ppt_x"/>
                                          </p:val>
                                        </p:tav>
                                      </p:tavLst>
                                    </p:anim>
                                    <p:anim calcmode="lin" valueType="num">
                                      <p:cBhvr additive="base">
                                        <p:cTn id="175" dur="500" fill="hold"/>
                                        <p:tgtEl>
                                          <p:spTgt spid="1989655"/>
                                        </p:tgtEl>
                                        <p:attrNameLst>
                                          <p:attrName>ppt_y</p:attrName>
                                        </p:attrNameLst>
                                      </p:cBhvr>
                                      <p:tavLst>
                                        <p:tav tm="0">
                                          <p:val>
                                            <p:strVal val="0-#ppt_h/2"/>
                                          </p:val>
                                        </p:tav>
                                        <p:tav tm="100000">
                                          <p:val>
                                            <p:strVal val="#ppt_y"/>
                                          </p:val>
                                        </p:tav>
                                      </p:tavLst>
                                    </p:anim>
                                  </p:childTnLst>
                                </p:cTn>
                              </p:par>
                            </p:childTnLst>
                          </p:cTn>
                        </p:par>
                      </p:childTnLst>
                    </p:cTn>
                  </p:par>
                  <p:par>
                    <p:cTn id="176" fill="hold">
                      <p:stCondLst>
                        <p:cond delay="indefinite"/>
                      </p:stCondLst>
                      <p:childTnLst>
                        <p:par>
                          <p:cTn id="177" fill="hold">
                            <p:stCondLst>
                              <p:cond delay="0"/>
                            </p:stCondLst>
                            <p:childTnLst>
                              <p:par>
                                <p:cTn id="178" presetID="2" presetClass="entr" presetSubtype="1" fill="hold" grpId="0" nodeType="clickEffect">
                                  <p:stCondLst>
                                    <p:cond delay="0"/>
                                  </p:stCondLst>
                                  <p:childTnLst>
                                    <p:set>
                                      <p:cBhvr>
                                        <p:cTn id="179" dur="1" fill="hold">
                                          <p:stCondLst>
                                            <p:cond delay="0"/>
                                          </p:stCondLst>
                                        </p:cTn>
                                        <p:tgtEl>
                                          <p:spTgt spid="1989656"/>
                                        </p:tgtEl>
                                        <p:attrNameLst>
                                          <p:attrName>style.visibility</p:attrName>
                                        </p:attrNameLst>
                                      </p:cBhvr>
                                      <p:to>
                                        <p:strVal val="visible"/>
                                      </p:to>
                                    </p:set>
                                    <p:anim calcmode="lin" valueType="num">
                                      <p:cBhvr additive="base">
                                        <p:cTn id="180" dur="500" fill="hold"/>
                                        <p:tgtEl>
                                          <p:spTgt spid="1989656"/>
                                        </p:tgtEl>
                                        <p:attrNameLst>
                                          <p:attrName>ppt_x</p:attrName>
                                        </p:attrNameLst>
                                      </p:cBhvr>
                                      <p:tavLst>
                                        <p:tav tm="0">
                                          <p:val>
                                            <p:strVal val="#ppt_x"/>
                                          </p:val>
                                        </p:tav>
                                        <p:tav tm="100000">
                                          <p:val>
                                            <p:strVal val="#ppt_x"/>
                                          </p:val>
                                        </p:tav>
                                      </p:tavLst>
                                    </p:anim>
                                    <p:anim calcmode="lin" valueType="num">
                                      <p:cBhvr additive="base">
                                        <p:cTn id="181" dur="500" fill="hold"/>
                                        <p:tgtEl>
                                          <p:spTgt spid="1989656"/>
                                        </p:tgtEl>
                                        <p:attrNameLst>
                                          <p:attrName>ppt_y</p:attrName>
                                        </p:attrNameLst>
                                      </p:cBhvr>
                                      <p:tavLst>
                                        <p:tav tm="0">
                                          <p:val>
                                            <p:strVal val="0-#ppt_h/2"/>
                                          </p:val>
                                        </p:tav>
                                        <p:tav tm="100000">
                                          <p:val>
                                            <p:strVal val="#ppt_y"/>
                                          </p:val>
                                        </p:tav>
                                      </p:tavLst>
                                    </p:anim>
                                  </p:childTnLst>
                                </p:cTn>
                              </p:par>
                            </p:childTnLst>
                          </p:cTn>
                        </p:par>
                      </p:childTnLst>
                    </p:cTn>
                  </p:par>
                  <p:par>
                    <p:cTn id="182" fill="hold">
                      <p:stCondLst>
                        <p:cond delay="indefinite"/>
                      </p:stCondLst>
                      <p:childTnLst>
                        <p:par>
                          <p:cTn id="183" fill="hold">
                            <p:stCondLst>
                              <p:cond delay="0"/>
                            </p:stCondLst>
                            <p:childTnLst>
                              <p:par>
                                <p:cTn id="184" presetID="2" presetClass="entr" presetSubtype="1" fill="hold" grpId="0" nodeType="clickEffect">
                                  <p:stCondLst>
                                    <p:cond delay="0"/>
                                  </p:stCondLst>
                                  <p:childTnLst>
                                    <p:set>
                                      <p:cBhvr>
                                        <p:cTn id="185" dur="1" fill="hold">
                                          <p:stCondLst>
                                            <p:cond delay="0"/>
                                          </p:stCondLst>
                                        </p:cTn>
                                        <p:tgtEl>
                                          <p:spTgt spid="1989657"/>
                                        </p:tgtEl>
                                        <p:attrNameLst>
                                          <p:attrName>style.visibility</p:attrName>
                                        </p:attrNameLst>
                                      </p:cBhvr>
                                      <p:to>
                                        <p:strVal val="visible"/>
                                      </p:to>
                                    </p:set>
                                    <p:anim calcmode="lin" valueType="num">
                                      <p:cBhvr additive="base">
                                        <p:cTn id="186" dur="500" fill="hold"/>
                                        <p:tgtEl>
                                          <p:spTgt spid="1989657"/>
                                        </p:tgtEl>
                                        <p:attrNameLst>
                                          <p:attrName>ppt_x</p:attrName>
                                        </p:attrNameLst>
                                      </p:cBhvr>
                                      <p:tavLst>
                                        <p:tav tm="0">
                                          <p:val>
                                            <p:strVal val="#ppt_x"/>
                                          </p:val>
                                        </p:tav>
                                        <p:tav tm="100000">
                                          <p:val>
                                            <p:strVal val="#ppt_x"/>
                                          </p:val>
                                        </p:tav>
                                      </p:tavLst>
                                    </p:anim>
                                    <p:anim calcmode="lin" valueType="num">
                                      <p:cBhvr additive="base">
                                        <p:cTn id="187" dur="500" fill="hold"/>
                                        <p:tgtEl>
                                          <p:spTgt spid="1989657"/>
                                        </p:tgtEl>
                                        <p:attrNameLst>
                                          <p:attrName>ppt_y</p:attrName>
                                        </p:attrNameLst>
                                      </p:cBhvr>
                                      <p:tavLst>
                                        <p:tav tm="0">
                                          <p:val>
                                            <p:strVal val="0-#ppt_h/2"/>
                                          </p:val>
                                        </p:tav>
                                        <p:tav tm="100000">
                                          <p:val>
                                            <p:strVal val="#ppt_y"/>
                                          </p:val>
                                        </p:tav>
                                      </p:tavLst>
                                    </p:anim>
                                  </p:childTnLst>
                                </p:cTn>
                              </p:par>
                            </p:childTnLst>
                          </p:cTn>
                        </p:par>
                      </p:childTnLst>
                    </p:cTn>
                  </p:par>
                  <p:par>
                    <p:cTn id="188" fill="hold">
                      <p:stCondLst>
                        <p:cond delay="indefinite"/>
                      </p:stCondLst>
                      <p:childTnLst>
                        <p:par>
                          <p:cTn id="189" fill="hold">
                            <p:stCondLst>
                              <p:cond delay="0"/>
                            </p:stCondLst>
                            <p:childTnLst>
                              <p:par>
                                <p:cTn id="190" presetID="9" presetClass="entr" presetSubtype="0" fill="hold" grpId="0" nodeType="clickEffect">
                                  <p:stCondLst>
                                    <p:cond delay="0"/>
                                  </p:stCondLst>
                                  <p:childTnLst>
                                    <p:set>
                                      <p:cBhvr>
                                        <p:cTn id="191" dur="1" fill="hold">
                                          <p:stCondLst>
                                            <p:cond delay="0"/>
                                          </p:stCondLst>
                                        </p:cTn>
                                        <p:tgtEl>
                                          <p:spTgt spid="1989695"/>
                                        </p:tgtEl>
                                        <p:attrNameLst>
                                          <p:attrName>style.visibility</p:attrName>
                                        </p:attrNameLst>
                                      </p:cBhvr>
                                      <p:to>
                                        <p:strVal val="visible"/>
                                      </p:to>
                                    </p:set>
                                    <p:animEffect transition="in" filter="dissolve">
                                      <p:cBhvr>
                                        <p:cTn id="192" dur="500"/>
                                        <p:tgtEl>
                                          <p:spTgt spid="1989695"/>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1989639"/>
                                        </p:tgtEl>
                                        <p:attrNameLst>
                                          <p:attrName>style.visibility</p:attrName>
                                        </p:attrNameLst>
                                      </p:cBhvr>
                                      <p:to>
                                        <p:strVal val="visible"/>
                                      </p:to>
                                    </p:set>
                                    <p:animEffect transition="in" filter="dissolve">
                                      <p:cBhvr>
                                        <p:cTn id="195" dur="500"/>
                                        <p:tgtEl>
                                          <p:spTgt spid="1989639"/>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ntr" presetSubtype="8" fill="hold" grpId="0" nodeType="clickEffect">
                                  <p:stCondLst>
                                    <p:cond delay="0"/>
                                  </p:stCondLst>
                                  <p:childTnLst>
                                    <p:set>
                                      <p:cBhvr>
                                        <p:cTn id="199" dur="1" fill="hold">
                                          <p:stCondLst>
                                            <p:cond delay="0"/>
                                          </p:stCondLst>
                                        </p:cTn>
                                        <p:tgtEl>
                                          <p:spTgt spid="1989699"/>
                                        </p:tgtEl>
                                        <p:attrNameLst>
                                          <p:attrName>style.visibility</p:attrName>
                                        </p:attrNameLst>
                                      </p:cBhvr>
                                      <p:to>
                                        <p:strVal val="visible"/>
                                      </p:to>
                                    </p:set>
                                    <p:animEffect transition="in" filter="wipe(left)">
                                      <p:cBhvr>
                                        <p:cTn id="200" dur="500"/>
                                        <p:tgtEl>
                                          <p:spTgt spid="1989699"/>
                                        </p:tgtEl>
                                      </p:cBhvr>
                                    </p:animEffect>
                                  </p:childTnLst>
                                </p:cTn>
                              </p:par>
                            </p:childTnLst>
                          </p:cTn>
                        </p:par>
                      </p:childTnLst>
                    </p:cTn>
                  </p:par>
                  <p:par>
                    <p:cTn id="201" fill="hold">
                      <p:stCondLst>
                        <p:cond delay="indefinite"/>
                      </p:stCondLst>
                      <p:childTnLst>
                        <p:par>
                          <p:cTn id="202" fill="hold">
                            <p:stCondLst>
                              <p:cond delay="0"/>
                            </p:stCondLst>
                            <p:childTnLst>
                              <p:par>
                                <p:cTn id="203" presetID="9" presetClass="exit" presetSubtype="0" fill="hold" grpId="1" nodeType="clickEffect">
                                  <p:stCondLst>
                                    <p:cond delay="0"/>
                                  </p:stCondLst>
                                  <p:childTnLst>
                                    <p:animEffect transition="out" filter="dissolve">
                                      <p:cBhvr>
                                        <p:cTn id="204" dur="500"/>
                                        <p:tgtEl>
                                          <p:spTgt spid="1989649"/>
                                        </p:tgtEl>
                                      </p:cBhvr>
                                    </p:animEffect>
                                    <p:set>
                                      <p:cBhvr>
                                        <p:cTn id="205" dur="1" fill="hold">
                                          <p:stCondLst>
                                            <p:cond delay="499"/>
                                          </p:stCondLst>
                                        </p:cTn>
                                        <p:tgtEl>
                                          <p:spTgt spid="1989649"/>
                                        </p:tgtEl>
                                        <p:attrNameLst>
                                          <p:attrName>style.visibility</p:attrName>
                                        </p:attrNameLst>
                                      </p:cBhvr>
                                      <p:to>
                                        <p:strVal val="hidden"/>
                                      </p:to>
                                    </p:set>
                                  </p:childTnLst>
                                </p:cTn>
                              </p:par>
                              <p:par>
                                <p:cTn id="206" presetID="9" presetClass="exit" presetSubtype="0" fill="hold" grpId="1" nodeType="withEffect">
                                  <p:stCondLst>
                                    <p:cond delay="0"/>
                                  </p:stCondLst>
                                  <p:childTnLst>
                                    <p:animEffect transition="out" filter="dissolve">
                                      <p:cBhvr>
                                        <p:cTn id="207" dur="500"/>
                                        <p:tgtEl>
                                          <p:spTgt spid="1989650"/>
                                        </p:tgtEl>
                                      </p:cBhvr>
                                    </p:animEffect>
                                    <p:set>
                                      <p:cBhvr>
                                        <p:cTn id="208" dur="1" fill="hold">
                                          <p:stCondLst>
                                            <p:cond delay="499"/>
                                          </p:stCondLst>
                                        </p:cTn>
                                        <p:tgtEl>
                                          <p:spTgt spid="1989650"/>
                                        </p:tgtEl>
                                        <p:attrNameLst>
                                          <p:attrName>style.visibility</p:attrName>
                                        </p:attrNameLst>
                                      </p:cBhvr>
                                      <p:to>
                                        <p:strVal val="hidden"/>
                                      </p:to>
                                    </p:set>
                                  </p:childTnLst>
                                </p:cTn>
                              </p:par>
                              <p:par>
                                <p:cTn id="209" presetID="9" presetClass="exit" presetSubtype="0" fill="hold" grpId="1" nodeType="withEffect">
                                  <p:stCondLst>
                                    <p:cond delay="0"/>
                                  </p:stCondLst>
                                  <p:childTnLst>
                                    <p:animEffect transition="out" filter="dissolve">
                                      <p:cBhvr>
                                        <p:cTn id="210" dur="500"/>
                                        <p:tgtEl>
                                          <p:spTgt spid="1989651"/>
                                        </p:tgtEl>
                                      </p:cBhvr>
                                    </p:animEffect>
                                    <p:set>
                                      <p:cBhvr>
                                        <p:cTn id="211" dur="1" fill="hold">
                                          <p:stCondLst>
                                            <p:cond delay="499"/>
                                          </p:stCondLst>
                                        </p:cTn>
                                        <p:tgtEl>
                                          <p:spTgt spid="1989651"/>
                                        </p:tgtEl>
                                        <p:attrNameLst>
                                          <p:attrName>style.visibility</p:attrName>
                                        </p:attrNameLst>
                                      </p:cBhvr>
                                      <p:to>
                                        <p:strVal val="hidden"/>
                                      </p:to>
                                    </p:set>
                                  </p:childTnLst>
                                </p:cTn>
                              </p:par>
                              <p:par>
                                <p:cTn id="212" presetID="9" presetClass="exit" presetSubtype="0" fill="hold" grpId="1" nodeType="withEffect">
                                  <p:stCondLst>
                                    <p:cond delay="0"/>
                                  </p:stCondLst>
                                  <p:childTnLst>
                                    <p:animEffect transition="out" filter="dissolve">
                                      <p:cBhvr>
                                        <p:cTn id="213" dur="500"/>
                                        <p:tgtEl>
                                          <p:spTgt spid="1989652"/>
                                        </p:tgtEl>
                                      </p:cBhvr>
                                    </p:animEffect>
                                    <p:set>
                                      <p:cBhvr>
                                        <p:cTn id="214" dur="1" fill="hold">
                                          <p:stCondLst>
                                            <p:cond delay="499"/>
                                          </p:stCondLst>
                                        </p:cTn>
                                        <p:tgtEl>
                                          <p:spTgt spid="1989652"/>
                                        </p:tgtEl>
                                        <p:attrNameLst>
                                          <p:attrName>style.visibility</p:attrName>
                                        </p:attrNameLst>
                                      </p:cBhvr>
                                      <p:to>
                                        <p:strVal val="hidden"/>
                                      </p:to>
                                    </p:set>
                                  </p:childTnLst>
                                </p:cTn>
                              </p:par>
                              <p:par>
                                <p:cTn id="215" presetID="9" presetClass="exit" presetSubtype="0" fill="hold" grpId="1" nodeType="withEffect">
                                  <p:stCondLst>
                                    <p:cond delay="0"/>
                                  </p:stCondLst>
                                  <p:childTnLst>
                                    <p:animEffect transition="out" filter="dissolve">
                                      <p:cBhvr>
                                        <p:cTn id="216" dur="500"/>
                                        <p:tgtEl>
                                          <p:spTgt spid="1989653"/>
                                        </p:tgtEl>
                                      </p:cBhvr>
                                    </p:animEffect>
                                    <p:set>
                                      <p:cBhvr>
                                        <p:cTn id="217" dur="1" fill="hold">
                                          <p:stCondLst>
                                            <p:cond delay="499"/>
                                          </p:stCondLst>
                                        </p:cTn>
                                        <p:tgtEl>
                                          <p:spTgt spid="1989653"/>
                                        </p:tgtEl>
                                        <p:attrNameLst>
                                          <p:attrName>style.visibility</p:attrName>
                                        </p:attrNameLst>
                                      </p:cBhvr>
                                      <p:to>
                                        <p:strVal val="hidden"/>
                                      </p:to>
                                    </p:set>
                                  </p:childTnLst>
                                </p:cTn>
                              </p:par>
                              <p:par>
                                <p:cTn id="218" presetID="9" presetClass="exit" presetSubtype="0" fill="hold" grpId="1" nodeType="withEffect">
                                  <p:stCondLst>
                                    <p:cond delay="0"/>
                                  </p:stCondLst>
                                  <p:childTnLst>
                                    <p:animEffect transition="out" filter="dissolve">
                                      <p:cBhvr>
                                        <p:cTn id="219" dur="500"/>
                                        <p:tgtEl>
                                          <p:spTgt spid="1989654"/>
                                        </p:tgtEl>
                                      </p:cBhvr>
                                    </p:animEffect>
                                    <p:set>
                                      <p:cBhvr>
                                        <p:cTn id="220" dur="1" fill="hold">
                                          <p:stCondLst>
                                            <p:cond delay="499"/>
                                          </p:stCondLst>
                                        </p:cTn>
                                        <p:tgtEl>
                                          <p:spTgt spid="1989654"/>
                                        </p:tgtEl>
                                        <p:attrNameLst>
                                          <p:attrName>style.visibility</p:attrName>
                                        </p:attrNameLst>
                                      </p:cBhvr>
                                      <p:to>
                                        <p:strVal val="hidden"/>
                                      </p:to>
                                    </p:set>
                                  </p:childTnLst>
                                </p:cTn>
                              </p:par>
                              <p:par>
                                <p:cTn id="221" presetID="9" presetClass="exit" presetSubtype="0" fill="hold" grpId="1" nodeType="withEffect">
                                  <p:stCondLst>
                                    <p:cond delay="0"/>
                                  </p:stCondLst>
                                  <p:childTnLst>
                                    <p:animEffect transition="out" filter="dissolve">
                                      <p:cBhvr>
                                        <p:cTn id="222" dur="500"/>
                                        <p:tgtEl>
                                          <p:spTgt spid="1989655"/>
                                        </p:tgtEl>
                                      </p:cBhvr>
                                    </p:animEffect>
                                    <p:set>
                                      <p:cBhvr>
                                        <p:cTn id="223" dur="1" fill="hold">
                                          <p:stCondLst>
                                            <p:cond delay="499"/>
                                          </p:stCondLst>
                                        </p:cTn>
                                        <p:tgtEl>
                                          <p:spTgt spid="1989655"/>
                                        </p:tgtEl>
                                        <p:attrNameLst>
                                          <p:attrName>style.visibility</p:attrName>
                                        </p:attrNameLst>
                                      </p:cBhvr>
                                      <p:to>
                                        <p:strVal val="hidden"/>
                                      </p:to>
                                    </p:set>
                                  </p:childTnLst>
                                </p:cTn>
                              </p:par>
                              <p:par>
                                <p:cTn id="224" presetID="9" presetClass="exit" presetSubtype="0" fill="hold" grpId="1" nodeType="withEffect">
                                  <p:stCondLst>
                                    <p:cond delay="0"/>
                                  </p:stCondLst>
                                  <p:childTnLst>
                                    <p:animEffect transition="out" filter="dissolve">
                                      <p:cBhvr>
                                        <p:cTn id="225" dur="500"/>
                                        <p:tgtEl>
                                          <p:spTgt spid="1989656"/>
                                        </p:tgtEl>
                                      </p:cBhvr>
                                    </p:animEffect>
                                    <p:set>
                                      <p:cBhvr>
                                        <p:cTn id="226" dur="1" fill="hold">
                                          <p:stCondLst>
                                            <p:cond delay="499"/>
                                          </p:stCondLst>
                                        </p:cTn>
                                        <p:tgtEl>
                                          <p:spTgt spid="1989656"/>
                                        </p:tgtEl>
                                        <p:attrNameLst>
                                          <p:attrName>style.visibility</p:attrName>
                                        </p:attrNameLst>
                                      </p:cBhvr>
                                      <p:to>
                                        <p:strVal val="hidden"/>
                                      </p:to>
                                    </p:set>
                                  </p:childTnLst>
                                </p:cTn>
                              </p:par>
                              <p:par>
                                <p:cTn id="227" presetID="9" presetClass="exit" presetSubtype="0" fill="hold" grpId="1" nodeType="withEffect">
                                  <p:stCondLst>
                                    <p:cond delay="0"/>
                                  </p:stCondLst>
                                  <p:childTnLst>
                                    <p:animEffect transition="out" filter="dissolve">
                                      <p:cBhvr>
                                        <p:cTn id="228" dur="500"/>
                                        <p:tgtEl>
                                          <p:spTgt spid="1989657"/>
                                        </p:tgtEl>
                                      </p:cBhvr>
                                    </p:animEffect>
                                    <p:set>
                                      <p:cBhvr>
                                        <p:cTn id="229" dur="1" fill="hold">
                                          <p:stCondLst>
                                            <p:cond delay="499"/>
                                          </p:stCondLst>
                                        </p:cTn>
                                        <p:tgtEl>
                                          <p:spTgt spid="1989657"/>
                                        </p:tgtEl>
                                        <p:attrNameLst>
                                          <p:attrName>style.visibility</p:attrName>
                                        </p:attrNameLst>
                                      </p:cBhvr>
                                      <p:to>
                                        <p:strVal val="hidden"/>
                                      </p:to>
                                    </p:set>
                                  </p:childTnLst>
                                </p:cTn>
                              </p:par>
                              <p:par>
                                <p:cTn id="230" presetID="9" presetClass="exit" presetSubtype="0" fill="hold" nodeType="withEffect">
                                  <p:stCondLst>
                                    <p:cond delay="0"/>
                                  </p:stCondLst>
                                  <p:childTnLst>
                                    <p:animEffect transition="out" filter="dissolve">
                                      <p:cBhvr>
                                        <p:cTn id="231" dur="500"/>
                                        <p:tgtEl>
                                          <p:spTgt spid="5"/>
                                        </p:tgtEl>
                                      </p:cBhvr>
                                    </p:animEffect>
                                    <p:set>
                                      <p:cBhvr>
                                        <p:cTn id="232" dur="1" fill="hold">
                                          <p:stCondLst>
                                            <p:cond delay="499"/>
                                          </p:stCondLst>
                                        </p:cTn>
                                        <p:tgtEl>
                                          <p:spTgt spid="5"/>
                                        </p:tgtEl>
                                        <p:attrNameLst>
                                          <p:attrName>style.visibility</p:attrName>
                                        </p:attrNameLst>
                                      </p:cBhvr>
                                      <p:to>
                                        <p:strVal val="hidden"/>
                                      </p:to>
                                    </p:set>
                                  </p:childTnLst>
                                </p:cTn>
                              </p:par>
                            </p:childTnLst>
                          </p:cTn>
                        </p:par>
                      </p:childTnLst>
                    </p:cTn>
                  </p:par>
                  <p:par>
                    <p:cTn id="233" fill="hold">
                      <p:stCondLst>
                        <p:cond delay="indefinite"/>
                      </p:stCondLst>
                      <p:childTnLst>
                        <p:par>
                          <p:cTn id="234" fill="hold">
                            <p:stCondLst>
                              <p:cond delay="0"/>
                            </p:stCondLst>
                            <p:childTnLst>
                              <p:par>
                                <p:cTn id="235" presetID="9" presetClass="entr" presetSubtype="0" fill="hold" grpId="0" nodeType="clickEffect">
                                  <p:stCondLst>
                                    <p:cond delay="0"/>
                                  </p:stCondLst>
                                  <p:childTnLst>
                                    <p:set>
                                      <p:cBhvr>
                                        <p:cTn id="236" dur="1" fill="hold">
                                          <p:stCondLst>
                                            <p:cond delay="0"/>
                                          </p:stCondLst>
                                        </p:cTn>
                                        <p:tgtEl>
                                          <p:spTgt spid="1989658"/>
                                        </p:tgtEl>
                                        <p:attrNameLst>
                                          <p:attrName>style.visibility</p:attrName>
                                        </p:attrNameLst>
                                      </p:cBhvr>
                                      <p:to>
                                        <p:strVal val="visible"/>
                                      </p:to>
                                    </p:set>
                                    <p:animEffect transition="in" filter="dissolve">
                                      <p:cBhvr>
                                        <p:cTn id="237" dur="500"/>
                                        <p:tgtEl>
                                          <p:spTgt spid="1989658"/>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1989659"/>
                                        </p:tgtEl>
                                        <p:attrNameLst>
                                          <p:attrName>style.visibility</p:attrName>
                                        </p:attrNameLst>
                                      </p:cBhvr>
                                      <p:to>
                                        <p:strVal val="visible"/>
                                      </p:to>
                                    </p:set>
                                    <p:animEffect transition="in" filter="dissolve">
                                      <p:cBhvr>
                                        <p:cTn id="240" dur="500"/>
                                        <p:tgtEl>
                                          <p:spTgt spid="1989659"/>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1989660"/>
                                        </p:tgtEl>
                                        <p:attrNameLst>
                                          <p:attrName>style.visibility</p:attrName>
                                        </p:attrNameLst>
                                      </p:cBhvr>
                                      <p:to>
                                        <p:strVal val="visible"/>
                                      </p:to>
                                    </p:set>
                                    <p:animEffect transition="in" filter="dissolve">
                                      <p:cBhvr>
                                        <p:cTn id="243" dur="500"/>
                                        <p:tgtEl>
                                          <p:spTgt spid="1989660"/>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1989661"/>
                                        </p:tgtEl>
                                        <p:attrNameLst>
                                          <p:attrName>style.visibility</p:attrName>
                                        </p:attrNameLst>
                                      </p:cBhvr>
                                      <p:to>
                                        <p:strVal val="visible"/>
                                      </p:to>
                                    </p:set>
                                    <p:animEffect transition="in" filter="dissolve">
                                      <p:cBhvr>
                                        <p:cTn id="246" dur="500"/>
                                        <p:tgtEl>
                                          <p:spTgt spid="1989661"/>
                                        </p:tgtEl>
                                      </p:cBhvr>
                                    </p:animEffect>
                                  </p:childTnLst>
                                </p:cTn>
                              </p:par>
                              <p:par>
                                <p:cTn id="247" presetID="9" presetClass="entr" presetSubtype="0" fill="hold" grpId="0" nodeType="withEffect">
                                  <p:stCondLst>
                                    <p:cond delay="0"/>
                                  </p:stCondLst>
                                  <p:childTnLst>
                                    <p:set>
                                      <p:cBhvr>
                                        <p:cTn id="248" dur="1" fill="hold">
                                          <p:stCondLst>
                                            <p:cond delay="0"/>
                                          </p:stCondLst>
                                        </p:cTn>
                                        <p:tgtEl>
                                          <p:spTgt spid="1989662"/>
                                        </p:tgtEl>
                                        <p:attrNameLst>
                                          <p:attrName>style.visibility</p:attrName>
                                        </p:attrNameLst>
                                      </p:cBhvr>
                                      <p:to>
                                        <p:strVal val="visible"/>
                                      </p:to>
                                    </p:set>
                                    <p:animEffect transition="in" filter="dissolve">
                                      <p:cBhvr>
                                        <p:cTn id="249" dur="500"/>
                                        <p:tgtEl>
                                          <p:spTgt spid="1989662"/>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1989663"/>
                                        </p:tgtEl>
                                        <p:attrNameLst>
                                          <p:attrName>style.visibility</p:attrName>
                                        </p:attrNameLst>
                                      </p:cBhvr>
                                      <p:to>
                                        <p:strVal val="visible"/>
                                      </p:to>
                                    </p:set>
                                    <p:animEffect transition="in" filter="dissolve">
                                      <p:cBhvr>
                                        <p:cTn id="252" dur="500"/>
                                        <p:tgtEl>
                                          <p:spTgt spid="1989663"/>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1989664"/>
                                        </p:tgtEl>
                                        <p:attrNameLst>
                                          <p:attrName>style.visibility</p:attrName>
                                        </p:attrNameLst>
                                      </p:cBhvr>
                                      <p:to>
                                        <p:strVal val="visible"/>
                                      </p:to>
                                    </p:set>
                                    <p:animEffect transition="in" filter="dissolve">
                                      <p:cBhvr>
                                        <p:cTn id="255" dur="500"/>
                                        <p:tgtEl>
                                          <p:spTgt spid="1989664"/>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989665"/>
                                        </p:tgtEl>
                                        <p:attrNameLst>
                                          <p:attrName>style.visibility</p:attrName>
                                        </p:attrNameLst>
                                      </p:cBhvr>
                                      <p:to>
                                        <p:strVal val="visible"/>
                                      </p:to>
                                    </p:set>
                                    <p:animEffect transition="in" filter="dissolve">
                                      <p:cBhvr>
                                        <p:cTn id="258" dur="500"/>
                                        <p:tgtEl>
                                          <p:spTgt spid="1989665"/>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989666"/>
                                        </p:tgtEl>
                                        <p:attrNameLst>
                                          <p:attrName>style.visibility</p:attrName>
                                        </p:attrNameLst>
                                      </p:cBhvr>
                                      <p:to>
                                        <p:strVal val="visible"/>
                                      </p:to>
                                    </p:set>
                                    <p:animEffect transition="in" filter="dissolve">
                                      <p:cBhvr>
                                        <p:cTn id="261" dur="500"/>
                                        <p:tgtEl>
                                          <p:spTgt spid="1989666"/>
                                        </p:tgtEl>
                                      </p:cBhvr>
                                    </p:animEffect>
                                  </p:childTnLst>
                                </p:cTn>
                              </p:par>
                              <p:par>
                                <p:cTn id="262" presetID="9" presetClass="entr" presetSubtype="0" fill="hold" nodeType="withEffect">
                                  <p:stCondLst>
                                    <p:cond delay="0"/>
                                  </p:stCondLst>
                                  <p:childTnLst>
                                    <p:set>
                                      <p:cBhvr>
                                        <p:cTn id="263" dur="1" fill="hold">
                                          <p:stCondLst>
                                            <p:cond delay="0"/>
                                          </p:stCondLst>
                                        </p:cTn>
                                        <p:tgtEl>
                                          <p:spTgt spid="6"/>
                                        </p:tgtEl>
                                        <p:attrNameLst>
                                          <p:attrName>style.visibility</p:attrName>
                                        </p:attrNameLst>
                                      </p:cBhvr>
                                      <p:to>
                                        <p:strVal val="visible"/>
                                      </p:to>
                                    </p:set>
                                    <p:animEffect transition="in" filter="dissolve">
                                      <p:cBhvr>
                                        <p:cTn id="264" dur="500"/>
                                        <p:tgtEl>
                                          <p:spTgt spid="6"/>
                                        </p:tgtEl>
                                      </p:cBhvr>
                                    </p:animEffect>
                                  </p:childTnLst>
                                </p:cTn>
                              </p:par>
                            </p:childTnLst>
                          </p:cTn>
                        </p:par>
                      </p:childTnLst>
                    </p:cTn>
                  </p:par>
                  <p:par>
                    <p:cTn id="265" fill="hold">
                      <p:stCondLst>
                        <p:cond delay="indefinite"/>
                      </p:stCondLst>
                      <p:childTnLst>
                        <p:par>
                          <p:cTn id="266" fill="hold">
                            <p:stCondLst>
                              <p:cond delay="0"/>
                            </p:stCondLst>
                            <p:childTnLst>
                              <p:par>
                                <p:cTn id="267" presetID="2" presetClass="entr" presetSubtype="1" fill="hold" grpId="0" nodeType="clickEffect">
                                  <p:stCondLst>
                                    <p:cond delay="0"/>
                                  </p:stCondLst>
                                  <p:childTnLst>
                                    <p:set>
                                      <p:cBhvr>
                                        <p:cTn id="268" dur="1" fill="hold">
                                          <p:stCondLst>
                                            <p:cond delay="0"/>
                                          </p:stCondLst>
                                        </p:cTn>
                                        <p:tgtEl>
                                          <p:spTgt spid="1989667"/>
                                        </p:tgtEl>
                                        <p:attrNameLst>
                                          <p:attrName>style.visibility</p:attrName>
                                        </p:attrNameLst>
                                      </p:cBhvr>
                                      <p:to>
                                        <p:strVal val="visible"/>
                                      </p:to>
                                    </p:set>
                                    <p:anim calcmode="lin" valueType="num">
                                      <p:cBhvr additive="base">
                                        <p:cTn id="269" dur="500" fill="hold"/>
                                        <p:tgtEl>
                                          <p:spTgt spid="1989667"/>
                                        </p:tgtEl>
                                        <p:attrNameLst>
                                          <p:attrName>ppt_x</p:attrName>
                                        </p:attrNameLst>
                                      </p:cBhvr>
                                      <p:tavLst>
                                        <p:tav tm="0">
                                          <p:val>
                                            <p:strVal val="#ppt_x"/>
                                          </p:val>
                                        </p:tav>
                                        <p:tav tm="100000">
                                          <p:val>
                                            <p:strVal val="#ppt_x"/>
                                          </p:val>
                                        </p:tav>
                                      </p:tavLst>
                                    </p:anim>
                                    <p:anim calcmode="lin" valueType="num">
                                      <p:cBhvr additive="base">
                                        <p:cTn id="270" dur="500" fill="hold"/>
                                        <p:tgtEl>
                                          <p:spTgt spid="1989667"/>
                                        </p:tgtEl>
                                        <p:attrNameLst>
                                          <p:attrName>ppt_y</p:attrName>
                                        </p:attrNameLst>
                                      </p:cBhvr>
                                      <p:tavLst>
                                        <p:tav tm="0">
                                          <p:val>
                                            <p:strVal val="0-#ppt_h/2"/>
                                          </p:val>
                                        </p:tav>
                                        <p:tav tm="100000">
                                          <p:val>
                                            <p:strVal val="#ppt_y"/>
                                          </p:val>
                                        </p:tav>
                                      </p:tavLst>
                                    </p:anim>
                                  </p:childTnLst>
                                </p:cTn>
                              </p:par>
                            </p:childTnLst>
                          </p:cTn>
                        </p:par>
                      </p:childTnLst>
                    </p:cTn>
                  </p:par>
                  <p:par>
                    <p:cTn id="271" fill="hold">
                      <p:stCondLst>
                        <p:cond delay="indefinite"/>
                      </p:stCondLst>
                      <p:childTnLst>
                        <p:par>
                          <p:cTn id="272" fill="hold">
                            <p:stCondLst>
                              <p:cond delay="0"/>
                            </p:stCondLst>
                            <p:childTnLst>
                              <p:par>
                                <p:cTn id="273" presetID="2" presetClass="entr" presetSubtype="1" fill="hold" grpId="0" nodeType="clickEffect">
                                  <p:stCondLst>
                                    <p:cond delay="0"/>
                                  </p:stCondLst>
                                  <p:childTnLst>
                                    <p:set>
                                      <p:cBhvr>
                                        <p:cTn id="274" dur="1" fill="hold">
                                          <p:stCondLst>
                                            <p:cond delay="0"/>
                                          </p:stCondLst>
                                        </p:cTn>
                                        <p:tgtEl>
                                          <p:spTgt spid="1989668"/>
                                        </p:tgtEl>
                                        <p:attrNameLst>
                                          <p:attrName>style.visibility</p:attrName>
                                        </p:attrNameLst>
                                      </p:cBhvr>
                                      <p:to>
                                        <p:strVal val="visible"/>
                                      </p:to>
                                    </p:set>
                                    <p:anim calcmode="lin" valueType="num">
                                      <p:cBhvr additive="base">
                                        <p:cTn id="275" dur="500" fill="hold"/>
                                        <p:tgtEl>
                                          <p:spTgt spid="1989668"/>
                                        </p:tgtEl>
                                        <p:attrNameLst>
                                          <p:attrName>ppt_x</p:attrName>
                                        </p:attrNameLst>
                                      </p:cBhvr>
                                      <p:tavLst>
                                        <p:tav tm="0">
                                          <p:val>
                                            <p:strVal val="#ppt_x"/>
                                          </p:val>
                                        </p:tav>
                                        <p:tav tm="100000">
                                          <p:val>
                                            <p:strVal val="#ppt_x"/>
                                          </p:val>
                                        </p:tav>
                                      </p:tavLst>
                                    </p:anim>
                                    <p:anim calcmode="lin" valueType="num">
                                      <p:cBhvr additive="base">
                                        <p:cTn id="276" dur="500" fill="hold"/>
                                        <p:tgtEl>
                                          <p:spTgt spid="1989668"/>
                                        </p:tgtEl>
                                        <p:attrNameLst>
                                          <p:attrName>ppt_y</p:attrName>
                                        </p:attrNameLst>
                                      </p:cBhvr>
                                      <p:tavLst>
                                        <p:tav tm="0">
                                          <p:val>
                                            <p:strVal val="0-#ppt_h/2"/>
                                          </p:val>
                                        </p:tav>
                                        <p:tav tm="100000">
                                          <p:val>
                                            <p:strVal val="#ppt_y"/>
                                          </p:val>
                                        </p:tav>
                                      </p:tavLst>
                                    </p:anim>
                                  </p:childTnLst>
                                </p:cTn>
                              </p:par>
                            </p:childTnLst>
                          </p:cTn>
                        </p:par>
                      </p:childTnLst>
                    </p:cTn>
                  </p:par>
                  <p:par>
                    <p:cTn id="277" fill="hold">
                      <p:stCondLst>
                        <p:cond delay="indefinite"/>
                      </p:stCondLst>
                      <p:childTnLst>
                        <p:par>
                          <p:cTn id="278" fill="hold">
                            <p:stCondLst>
                              <p:cond delay="0"/>
                            </p:stCondLst>
                            <p:childTnLst>
                              <p:par>
                                <p:cTn id="279" presetID="2" presetClass="entr" presetSubtype="1" fill="hold" grpId="0" nodeType="clickEffect">
                                  <p:stCondLst>
                                    <p:cond delay="0"/>
                                  </p:stCondLst>
                                  <p:childTnLst>
                                    <p:set>
                                      <p:cBhvr>
                                        <p:cTn id="280" dur="1" fill="hold">
                                          <p:stCondLst>
                                            <p:cond delay="0"/>
                                          </p:stCondLst>
                                        </p:cTn>
                                        <p:tgtEl>
                                          <p:spTgt spid="1989669"/>
                                        </p:tgtEl>
                                        <p:attrNameLst>
                                          <p:attrName>style.visibility</p:attrName>
                                        </p:attrNameLst>
                                      </p:cBhvr>
                                      <p:to>
                                        <p:strVal val="visible"/>
                                      </p:to>
                                    </p:set>
                                    <p:anim calcmode="lin" valueType="num">
                                      <p:cBhvr additive="base">
                                        <p:cTn id="281" dur="500" fill="hold"/>
                                        <p:tgtEl>
                                          <p:spTgt spid="1989669"/>
                                        </p:tgtEl>
                                        <p:attrNameLst>
                                          <p:attrName>ppt_x</p:attrName>
                                        </p:attrNameLst>
                                      </p:cBhvr>
                                      <p:tavLst>
                                        <p:tav tm="0">
                                          <p:val>
                                            <p:strVal val="#ppt_x"/>
                                          </p:val>
                                        </p:tav>
                                        <p:tav tm="100000">
                                          <p:val>
                                            <p:strVal val="#ppt_x"/>
                                          </p:val>
                                        </p:tav>
                                      </p:tavLst>
                                    </p:anim>
                                    <p:anim calcmode="lin" valueType="num">
                                      <p:cBhvr additive="base">
                                        <p:cTn id="282" dur="500" fill="hold"/>
                                        <p:tgtEl>
                                          <p:spTgt spid="1989669"/>
                                        </p:tgtEl>
                                        <p:attrNameLst>
                                          <p:attrName>ppt_y</p:attrName>
                                        </p:attrNameLst>
                                      </p:cBhvr>
                                      <p:tavLst>
                                        <p:tav tm="0">
                                          <p:val>
                                            <p:strVal val="0-#ppt_h/2"/>
                                          </p:val>
                                        </p:tav>
                                        <p:tav tm="100000">
                                          <p:val>
                                            <p:strVal val="#ppt_y"/>
                                          </p:val>
                                        </p:tav>
                                      </p:tavLst>
                                    </p:anim>
                                  </p:childTnLst>
                                </p:cTn>
                              </p:par>
                            </p:childTnLst>
                          </p:cTn>
                        </p:par>
                      </p:childTnLst>
                    </p:cTn>
                  </p:par>
                  <p:par>
                    <p:cTn id="283" fill="hold">
                      <p:stCondLst>
                        <p:cond delay="indefinite"/>
                      </p:stCondLst>
                      <p:childTnLst>
                        <p:par>
                          <p:cTn id="284" fill="hold">
                            <p:stCondLst>
                              <p:cond delay="0"/>
                            </p:stCondLst>
                            <p:childTnLst>
                              <p:par>
                                <p:cTn id="285" presetID="22" presetClass="entr" presetSubtype="8" fill="hold" grpId="0" nodeType="clickEffect">
                                  <p:stCondLst>
                                    <p:cond delay="0"/>
                                  </p:stCondLst>
                                  <p:childTnLst>
                                    <p:set>
                                      <p:cBhvr>
                                        <p:cTn id="286" dur="1" fill="hold">
                                          <p:stCondLst>
                                            <p:cond delay="0"/>
                                          </p:stCondLst>
                                        </p:cTn>
                                        <p:tgtEl>
                                          <p:spTgt spid="1989700"/>
                                        </p:tgtEl>
                                        <p:attrNameLst>
                                          <p:attrName>style.visibility</p:attrName>
                                        </p:attrNameLst>
                                      </p:cBhvr>
                                      <p:to>
                                        <p:strVal val="visible"/>
                                      </p:to>
                                    </p:set>
                                    <p:animEffect transition="in" filter="wipe(left)">
                                      <p:cBhvr>
                                        <p:cTn id="287" dur="500"/>
                                        <p:tgtEl>
                                          <p:spTgt spid="198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9635" grpId="0" animBg="1"/>
      <p:bldP spid="1989636" grpId="0" animBg="1"/>
      <p:bldP spid="1989637" grpId="0" animBg="1"/>
      <p:bldP spid="1989638" grpId="0" animBg="1"/>
      <p:bldP spid="1989639" grpId="0" animBg="1"/>
      <p:bldP spid="1989640" grpId="0" animBg="1"/>
      <p:bldP spid="1989640" grpId="1" animBg="1"/>
      <p:bldP spid="1989641" grpId="0" animBg="1"/>
      <p:bldP spid="1989641" grpId="1" animBg="1"/>
      <p:bldP spid="1989642" grpId="0" animBg="1"/>
      <p:bldP spid="1989642" grpId="1" animBg="1"/>
      <p:bldP spid="1989643" grpId="0" animBg="1"/>
      <p:bldP spid="1989643" grpId="1" animBg="1"/>
      <p:bldP spid="1989644" grpId="0" animBg="1"/>
      <p:bldP spid="1989644" grpId="1" animBg="1"/>
      <p:bldP spid="1989645" grpId="0" animBg="1"/>
      <p:bldP spid="1989645" grpId="1" animBg="1"/>
      <p:bldP spid="1989646" grpId="0" animBg="1"/>
      <p:bldP spid="1989646" grpId="1" animBg="1"/>
      <p:bldP spid="1989647" grpId="0" animBg="1"/>
      <p:bldP spid="1989647" grpId="1" animBg="1"/>
      <p:bldP spid="1989648" grpId="0" animBg="1"/>
      <p:bldP spid="1989648" grpId="1" animBg="1"/>
      <p:bldP spid="1989649" grpId="0" animBg="1"/>
      <p:bldP spid="1989649" grpId="1" animBg="1"/>
      <p:bldP spid="1989650" grpId="0" animBg="1"/>
      <p:bldP spid="1989650" grpId="1" animBg="1"/>
      <p:bldP spid="1989651" grpId="0" animBg="1"/>
      <p:bldP spid="1989651" grpId="1" animBg="1"/>
      <p:bldP spid="1989652" grpId="0" animBg="1"/>
      <p:bldP spid="1989652" grpId="1" animBg="1"/>
      <p:bldP spid="1989653" grpId="0" animBg="1"/>
      <p:bldP spid="1989653" grpId="1" animBg="1"/>
      <p:bldP spid="1989654" grpId="0" animBg="1"/>
      <p:bldP spid="1989654" grpId="1" animBg="1"/>
      <p:bldP spid="1989655" grpId="0" animBg="1"/>
      <p:bldP spid="1989655" grpId="1" animBg="1"/>
      <p:bldP spid="1989656" grpId="0" animBg="1"/>
      <p:bldP spid="1989656" grpId="1" animBg="1"/>
      <p:bldP spid="1989657" grpId="0" animBg="1"/>
      <p:bldP spid="1989657" grpId="1" animBg="1"/>
      <p:bldP spid="1989658" grpId="0" animBg="1"/>
      <p:bldP spid="1989659" grpId="0" animBg="1"/>
      <p:bldP spid="1989660" grpId="0" animBg="1"/>
      <p:bldP spid="1989661" grpId="0" animBg="1"/>
      <p:bldP spid="1989662" grpId="0" animBg="1"/>
      <p:bldP spid="1989663" grpId="0" animBg="1"/>
      <p:bldP spid="1989664" grpId="0" animBg="1"/>
      <p:bldP spid="1989665" grpId="0" animBg="1"/>
      <p:bldP spid="1989666" grpId="0" animBg="1"/>
      <p:bldP spid="1989667" grpId="0" animBg="1"/>
      <p:bldP spid="1989668" grpId="0" animBg="1"/>
      <p:bldP spid="1989669" grpId="0" animBg="1"/>
      <p:bldP spid="1989690" grpId="0"/>
      <p:bldP spid="1989691" grpId="0"/>
      <p:bldP spid="1989692" grpId="0"/>
      <p:bldP spid="1989693" grpId="0"/>
      <p:bldP spid="1989694" grpId="0"/>
      <p:bldP spid="1989695" grpId="0"/>
      <p:bldP spid="1989696" grpId="0" animBg="1"/>
      <p:bldP spid="1989697" grpId="0" animBg="1"/>
      <p:bldP spid="1989698" grpId="0" animBg="1"/>
      <p:bldP spid="1989699" grpId="0" animBg="1"/>
      <p:bldP spid="1989700"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1682" name="Rectangle 2"/>
          <p:cNvSpPr>
            <a:spLocks noGrp="1" noChangeArrowheads="1"/>
          </p:cNvSpPr>
          <p:nvPr>
            <p:ph type="title"/>
          </p:nvPr>
        </p:nvSpPr>
        <p:spPr/>
        <p:txBody>
          <a:bodyPr/>
          <a:lstStyle/>
          <a:p>
            <a:pPr>
              <a:defRPr/>
            </a:pPr>
            <a:r>
              <a:rPr lang="hr-HR" smtClean="0"/>
              <a:t>Izračunavanje faktorijela</a:t>
            </a:r>
          </a:p>
        </p:txBody>
      </p:sp>
      <p:sp>
        <p:nvSpPr>
          <p:cNvPr id="1991683" name="Rectangle 3"/>
          <p:cNvSpPr>
            <a:spLocks noGrp="1" noChangeArrowheads="1"/>
          </p:cNvSpPr>
          <p:nvPr>
            <p:ph type="body" idx="1"/>
          </p:nvPr>
        </p:nvSpPr>
        <p:spPr/>
        <p:txBody>
          <a:bodyPr/>
          <a:lstStyle/>
          <a:p>
            <a:pPr>
              <a:defRPr/>
            </a:pPr>
            <a:r>
              <a:rPr lang="hr-HR" smtClean="0"/>
              <a:t>jedan od jednostavnih rekurzivnih algoritama jest izračunavanje </a:t>
            </a:r>
            <a:r>
              <a:rPr lang="hr-HR" b="1" smtClean="0">
                <a:solidFill>
                  <a:srgbClr val="FF3300"/>
                </a:solidFill>
                <a:latin typeface="Courier New" pitchFamily="49" charset="0"/>
              </a:rPr>
              <a:t>n!</a:t>
            </a:r>
            <a:r>
              <a:rPr lang="hr-HR" smtClean="0"/>
              <a:t> za </a:t>
            </a:r>
            <a:r>
              <a:rPr lang="hr-HR" b="1" smtClean="0">
                <a:solidFill>
                  <a:srgbClr val="FF0000"/>
                </a:solidFill>
                <a:latin typeface="Courier New" pitchFamily="49" charset="0"/>
              </a:rPr>
              <a:t>n &gt;= 0</a:t>
            </a:r>
          </a:p>
          <a:p>
            <a:pPr lvl="1">
              <a:defRPr/>
            </a:pPr>
            <a:r>
              <a:rPr lang="hr-HR" b="1" smtClean="0">
                <a:solidFill>
                  <a:srgbClr val="FF0000"/>
                </a:solidFill>
                <a:latin typeface="Courier New" pitchFamily="49" charset="0"/>
              </a:rPr>
              <a:t>0! = 1</a:t>
            </a:r>
          </a:p>
          <a:p>
            <a:pPr lvl="1">
              <a:defRPr/>
            </a:pPr>
            <a:r>
              <a:rPr lang="hr-HR" b="1" smtClean="0">
                <a:solidFill>
                  <a:srgbClr val="FF0000"/>
                </a:solidFill>
                <a:latin typeface="Courier New" pitchFamily="49" charset="0"/>
              </a:rPr>
              <a:t>1! = 1</a:t>
            </a:r>
          </a:p>
          <a:p>
            <a:pPr lvl="1">
              <a:defRPr/>
            </a:pPr>
            <a:r>
              <a:rPr lang="hr-HR" b="1" smtClean="0">
                <a:solidFill>
                  <a:srgbClr val="FF0000"/>
                </a:solidFill>
                <a:latin typeface="Courier New" pitchFamily="49" charset="0"/>
              </a:rPr>
              <a:t>n! = n* (n-1)!</a:t>
            </a:r>
          </a:p>
          <a:p>
            <a:pPr lvl="1">
              <a:defRPr/>
            </a:pPr>
            <a:endParaRPr lang="hr-HR" smtClean="0">
              <a:solidFill>
                <a:srgbClr val="FF0000"/>
              </a:solidFill>
            </a:endParaRPr>
          </a:p>
          <a:p>
            <a:pPr>
              <a:defRPr/>
            </a:pPr>
            <a:r>
              <a:rPr lang="hr-HR" smtClean="0"/>
              <a:t>primjer: 4!</a:t>
            </a:r>
          </a:p>
          <a:p>
            <a:pPr lvl="1">
              <a:buFont typeface="Wingdings" pitchFamily="2" charset="2"/>
              <a:buNone/>
              <a:defRPr/>
            </a:pPr>
            <a:r>
              <a:rPr lang="hr-HR" sz="2000" b="1" smtClean="0">
                <a:latin typeface="Courier New" pitchFamily="49" charset="0"/>
              </a:rPr>
              <a:t>k = fakt (4);</a:t>
            </a:r>
          </a:p>
          <a:p>
            <a:pPr lvl="1">
              <a:buFont typeface="Wingdings" pitchFamily="2" charset="2"/>
              <a:buNone/>
              <a:defRPr/>
            </a:pPr>
            <a:r>
              <a:rPr lang="hr-HR" sz="2000" b="1" smtClean="0">
                <a:latin typeface="Courier New" pitchFamily="49" charset="0"/>
              </a:rPr>
              <a:t>		= 4 * fakt (3);</a:t>
            </a:r>
          </a:p>
          <a:p>
            <a:pPr lvl="1">
              <a:buFont typeface="Wingdings" pitchFamily="2" charset="2"/>
              <a:buNone/>
              <a:defRPr/>
            </a:pPr>
            <a:r>
              <a:rPr lang="hr-HR" sz="2000" b="1" smtClean="0">
                <a:latin typeface="Courier New" pitchFamily="49" charset="0"/>
              </a:rPr>
              <a:t>         = 3 * fakt (2);</a:t>
            </a:r>
          </a:p>
          <a:p>
            <a:pPr lvl="1">
              <a:buFont typeface="Wingdings" pitchFamily="2" charset="2"/>
              <a:buNone/>
              <a:defRPr/>
            </a:pPr>
            <a:r>
              <a:rPr lang="hr-HR" sz="2000" b="1" smtClean="0">
                <a:latin typeface="Courier New" pitchFamily="49" charset="0"/>
              </a:rPr>
              <a:t>               = 2 * fakt (1);</a:t>
            </a:r>
          </a:p>
          <a:p>
            <a:pPr lvl="1">
              <a:buFont typeface="Wingdings" pitchFamily="2" charset="2"/>
              <a:buNone/>
              <a:defRPr/>
            </a:pPr>
            <a:r>
              <a:rPr lang="hr-HR" sz="2000" b="1" smtClean="0">
                <a:latin typeface="Courier New" pitchFamily="49" charset="0"/>
              </a:rPr>
              <a:t>			       	= 1 </a:t>
            </a:r>
          </a:p>
        </p:txBody>
      </p:sp>
      <p:sp>
        <p:nvSpPr>
          <p:cNvPr id="1991684" name="Rectangle 4"/>
          <p:cNvSpPr>
            <a:spLocks noChangeArrowheads="1"/>
          </p:cNvSpPr>
          <p:nvPr/>
        </p:nvSpPr>
        <p:spPr bwMode="auto">
          <a:xfrm>
            <a:off x="4808538" y="1844675"/>
            <a:ext cx="4895850" cy="3240088"/>
          </a:xfrm>
          <a:prstGeom prst="rect">
            <a:avLst/>
          </a:prstGeom>
          <a:solidFill>
            <a:srgbClr val="FFCC99">
              <a:alpha val="39999"/>
            </a:srgbClr>
          </a:solidFill>
          <a:ln w="9525" algn="ctr">
            <a:solidFill>
              <a:srgbClr val="FF9900"/>
            </a:solidFill>
            <a:miter lim="800000"/>
            <a:headEnd/>
            <a:tailEnd/>
          </a:ln>
          <a:effectLst/>
        </p:spPr>
        <p:txBody>
          <a:bodyPr wrap="none" anchor="ctr"/>
          <a:lstStyle/>
          <a:p>
            <a:pPr marL="179388" lvl="1">
              <a:defRPr/>
            </a:pPr>
            <a:r>
              <a:rPr lang="hr-HR" sz="2400">
                <a:effectLst>
                  <a:outerShdw blurRad="38100" dist="38100" dir="2700000" algn="tl">
                    <a:srgbClr val="FFFFFF"/>
                  </a:outerShdw>
                </a:effectLst>
              </a:rPr>
              <a:t>int fakt(int n){</a:t>
            </a:r>
          </a:p>
          <a:p>
            <a:pPr marL="179388" lvl="1">
              <a:defRPr/>
            </a:pPr>
            <a:r>
              <a:rPr lang="hr-HR" sz="2400">
                <a:effectLst>
                  <a:outerShdw blurRad="38100" dist="38100" dir="2700000" algn="tl">
                    <a:srgbClr val="FFFFFF"/>
                  </a:outerShdw>
                </a:effectLst>
              </a:rPr>
              <a:t>  if (n &lt;= 1) {</a:t>
            </a:r>
          </a:p>
          <a:p>
            <a:pPr marL="179388" lvl="1">
              <a:defRPr/>
            </a:pPr>
            <a:r>
              <a:rPr lang="hr-HR" sz="2400">
                <a:effectLst>
                  <a:outerShdw blurRad="38100" dist="38100" dir="2700000" algn="tl">
                    <a:srgbClr val="FFFFFF"/>
                  </a:outerShdw>
                </a:effectLst>
              </a:rPr>
              <a:t>    return 1;</a:t>
            </a:r>
          </a:p>
          <a:p>
            <a:pPr marL="179388" lvl="1">
              <a:defRPr/>
            </a:pPr>
            <a:r>
              <a:rPr lang="hr-HR" sz="2400">
                <a:effectLst>
                  <a:outerShdw blurRad="38100" dist="38100" dir="2700000" algn="tl">
                    <a:srgbClr val="FFFFFF"/>
                  </a:outerShdw>
                </a:effectLst>
              </a:rPr>
              <a:t>  } else {</a:t>
            </a:r>
          </a:p>
          <a:p>
            <a:pPr marL="179388" lvl="1">
              <a:defRPr/>
            </a:pPr>
            <a:r>
              <a:rPr lang="hr-HR" sz="2400">
                <a:effectLst>
                  <a:outerShdw blurRad="38100" dist="38100" dir="2700000" algn="tl">
                    <a:srgbClr val="FFFFFF"/>
                  </a:outerShdw>
                </a:effectLst>
              </a:rPr>
              <a:t>    return n * fakt(n-1);</a:t>
            </a:r>
          </a:p>
          <a:p>
            <a:pPr marL="179388" lvl="1">
              <a:defRPr/>
            </a:pPr>
            <a:r>
              <a:rPr lang="hr-HR" sz="2400">
                <a:effectLst>
                  <a:outerShdw blurRad="38100" dist="38100" dir="2700000" algn="tl">
                    <a:srgbClr val="FFFFFF"/>
                  </a:outerShdw>
                </a:effectLst>
              </a:rPr>
              <a:t>  }</a:t>
            </a:r>
          </a:p>
          <a:p>
            <a:pPr marL="179388" lvl="1">
              <a:defRPr/>
            </a:pPr>
            <a:r>
              <a:rPr lang="hr-HR" sz="2400">
                <a:effectLst>
                  <a:outerShdw blurRad="38100" dist="38100" dir="2700000" algn="tl">
                    <a:srgbClr val="FFFFFF"/>
                  </a:outerShdw>
                </a:effectLst>
              </a:rPr>
              <a:t>}</a:t>
            </a:r>
            <a:endParaRPr lang="hr-HR" sz="2400">
              <a:solidFill>
                <a:schemeClr val="tx1"/>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fld id="{D4AD59E7-4515-4B34-A58D-745587B9CCB9}" type="slidenum">
              <a:rPr lang="hr-HR" smtClean="0"/>
              <a:pPr/>
              <a:t>115</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3730" name="Rectangle 2"/>
          <p:cNvSpPr>
            <a:spLocks noGrp="1" noChangeArrowheads="1"/>
          </p:cNvSpPr>
          <p:nvPr>
            <p:ph type="title"/>
          </p:nvPr>
        </p:nvSpPr>
        <p:spPr/>
        <p:txBody>
          <a:bodyPr/>
          <a:lstStyle/>
          <a:p>
            <a:pPr>
              <a:defRPr/>
            </a:pPr>
            <a:r>
              <a:rPr lang="hr-HR" smtClean="0"/>
              <a:t>Izračuvananje faktorijela</a:t>
            </a:r>
          </a:p>
        </p:txBody>
      </p:sp>
      <p:sp>
        <p:nvSpPr>
          <p:cNvPr id="1993731" name="Rectangle 3"/>
          <p:cNvSpPr>
            <a:spLocks noChangeArrowheads="1"/>
          </p:cNvSpPr>
          <p:nvPr/>
        </p:nvSpPr>
        <p:spPr bwMode="auto">
          <a:xfrm>
            <a:off x="55563" y="1052513"/>
            <a:ext cx="1352550" cy="2376487"/>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lang="hr-HR" sz="1600">
                <a:effectLst>
                  <a:outerShdw blurRad="38100" dist="38100" dir="2700000" algn="tl">
                    <a:srgbClr val="FFFFFF"/>
                  </a:outerShdw>
                </a:effectLst>
              </a:rPr>
              <a:t>...</a:t>
            </a:r>
          </a:p>
          <a:p>
            <a:pPr>
              <a:defRPr/>
            </a:pPr>
            <a:r>
              <a:rPr lang="hr-HR" sz="1600">
                <a:effectLst>
                  <a:outerShdw blurRad="38100" dist="38100" dir="2700000" algn="tl">
                    <a:srgbClr val="FFFFFF"/>
                  </a:outerShdw>
                </a:effectLst>
              </a:rPr>
              <a:t>i=fakt(3);</a:t>
            </a:r>
          </a:p>
          <a:p>
            <a:pPr>
              <a:defRPr/>
            </a:pPr>
            <a:r>
              <a:rPr lang="hr-HR" sz="1600">
                <a:effectLst>
                  <a:outerShdw blurRad="38100" dist="38100" dir="2700000" algn="tl">
                    <a:srgbClr val="FFFFFF"/>
                  </a:outerShdw>
                </a:effectLst>
              </a:rPr>
              <a:t>...</a:t>
            </a:r>
          </a:p>
        </p:txBody>
      </p:sp>
      <p:sp>
        <p:nvSpPr>
          <p:cNvPr id="1993732" name="Rectangle 4"/>
          <p:cNvSpPr>
            <a:spLocks noChangeArrowheads="1"/>
          </p:cNvSpPr>
          <p:nvPr/>
        </p:nvSpPr>
        <p:spPr bwMode="auto">
          <a:xfrm>
            <a:off x="1552575" y="1052513"/>
            <a:ext cx="2663825" cy="2376487"/>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lang="hr-HR" sz="1600">
                <a:effectLst>
                  <a:outerShdw blurRad="38100" dist="38100" dir="2700000" algn="tl">
                    <a:srgbClr val="FFFFFF"/>
                  </a:outerShdw>
                </a:effectLst>
              </a:rPr>
              <a:t>int fakt(int n){</a:t>
            </a:r>
          </a:p>
          <a:p>
            <a:pPr>
              <a:defRPr/>
            </a:pPr>
            <a:r>
              <a:rPr lang="hr-HR" sz="1600">
                <a:effectLst>
                  <a:outerShdw blurRad="38100" dist="38100" dir="2700000" algn="tl">
                    <a:srgbClr val="FFFFFF"/>
                  </a:outerShdw>
                </a:effectLst>
              </a:rPr>
              <a:t>  if (n &lt;= 1) {</a:t>
            </a:r>
          </a:p>
          <a:p>
            <a:pPr>
              <a:defRPr/>
            </a:pPr>
            <a:r>
              <a:rPr lang="hr-HR" sz="1600">
                <a:effectLst>
                  <a:outerShdw blurRad="38100" dist="38100" dir="2700000" algn="tl">
                    <a:srgbClr val="FFFFFF"/>
                  </a:outerShdw>
                </a:effectLst>
              </a:rPr>
              <a:t>    return 1;</a:t>
            </a:r>
          </a:p>
          <a:p>
            <a:pPr>
              <a:defRPr/>
            </a:pPr>
            <a:r>
              <a:rPr lang="hr-HR" sz="1600">
                <a:effectLst>
                  <a:outerShdw blurRad="38100" dist="38100" dir="2700000" algn="tl">
                    <a:srgbClr val="FFFFFF"/>
                  </a:outerShdw>
                </a:effectLst>
              </a:rPr>
              <a:t>  } else {</a:t>
            </a:r>
          </a:p>
          <a:p>
            <a:pPr>
              <a:defRPr/>
            </a:pPr>
            <a:r>
              <a:rPr lang="hr-HR" sz="1600">
                <a:effectLst>
                  <a:outerShdw blurRad="38100" dist="38100" dir="2700000" algn="tl">
                    <a:srgbClr val="FFFFFF"/>
                  </a:outerShdw>
                </a:effectLst>
              </a:rPr>
              <a:t>    return </a:t>
            </a:r>
          </a:p>
          <a:p>
            <a:pPr>
              <a:defRPr/>
            </a:pPr>
            <a:r>
              <a:rPr lang="hr-HR" sz="1600">
                <a:effectLst>
                  <a:outerShdw blurRad="38100" dist="38100" dir="2700000" algn="tl">
                    <a:srgbClr val="FFFFFF"/>
                  </a:outerShdw>
                </a:effectLst>
              </a:rPr>
              <a:t>      n * fakt(n-1);</a:t>
            </a:r>
          </a:p>
          <a:p>
            <a:pPr>
              <a:defRPr/>
            </a:pPr>
            <a:r>
              <a:rPr lang="hr-HR" sz="1600">
                <a:effectLst>
                  <a:outerShdw blurRad="38100" dist="38100" dir="2700000" algn="tl">
                    <a:srgbClr val="FFFFFF"/>
                  </a:outerShdw>
                </a:effectLst>
              </a:rPr>
              <a:t>  }</a:t>
            </a:r>
          </a:p>
          <a:p>
            <a:pPr>
              <a:defRPr/>
            </a:pPr>
            <a:r>
              <a:rPr lang="hr-HR" sz="1600">
                <a:effectLst>
                  <a:outerShdw blurRad="38100" dist="38100" dir="2700000" algn="tl">
                    <a:srgbClr val="FFFFFF"/>
                  </a:outerShdw>
                </a:effectLst>
              </a:rPr>
              <a:t>}</a:t>
            </a:r>
          </a:p>
        </p:txBody>
      </p:sp>
      <p:sp>
        <p:nvSpPr>
          <p:cNvPr id="1993733" name="Rectangle 5"/>
          <p:cNvSpPr>
            <a:spLocks noChangeArrowheads="1"/>
          </p:cNvSpPr>
          <p:nvPr/>
        </p:nvSpPr>
        <p:spPr bwMode="auto">
          <a:xfrm>
            <a:off x="2289175" y="5805488"/>
            <a:ext cx="1511300" cy="431800"/>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3</a:t>
            </a:r>
          </a:p>
        </p:txBody>
      </p:sp>
      <p:sp>
        <p:nvSpPr>
          <p:cNvPr id="1993734" name="Rectangle 6"/>
          <p:cNvSpPr>
            <a:spLocks noChangeArrowheads="1"/>
          </p:cNvSpPr>
          <p:nvPr/>
        </p:nvSpPr>
        <p:spPr bwMode="auto">
          <a:xfrm>
            <a:off x="200025" y="3429000"/>
            <a:ext cx="2784475" cy="476250"/>
          </a:xfrm>
          <a:prstGeom prst="rect">
            <a:avLst/>
          </a:prstGeom>
          <a:noFill/>
          <a:ln w="9525" algn="ctr">
            <a:noFill/>
            <a:miter lim="800000"/>
            <a:headEnd/>
            <a:tailEnd/>
          </a:ln>
          <a:effectLst/>
        </p:spPr>
        <p:txBody>
          <a:bodyPr wrap="none">
            <a:spAutoFit/>
          </a:bodyPr>
          <a:lstStyle/>
          <a:p>
            <a:pPr>
              <a:lnSpc>
                <a:spcPct val="105000"/>
              </a:lnSpc>
              <a:buClr>
                <a:srgbClr val="FF0000"/>
              </a:buClr>
              <a:buSzPct val="75000"/>
              <a:defRPr/>
            </a:pPr>
            <a:r>
              <a:rPr lang="en-GB" sz="2400" b="0">
                <a:solidFill>
                  <a:schemeClr val="folHlink"/>
                </a:solidFill>
                <a:effectLst>
                  <a:outerShdw blurRad="38100" dist="38100" dir="2700000" algn="tl">
                    <a:srgbClr val="C0C0C0"/>
                  </a:outerShdw>
                </a:effectLst>
                <a:sym typeface="Wingdings" pitchFamily="2" charset="2"/>
              </a:rPr>
              <a:t></a:t>
            </a:r>
            <a:r>
              <a:rPr lang="en-GB" sz="2400" b="0">
                <a:solidFill>
                  <a:schemeClr val="folHlink"/>
                </a:solidFill>
                <a:effectLst>
                  <a:outerShdw blurRad="38100" dist="38100" dir="2700000" algn="tl">
                    <a:srgbClr val="C0C0C0"/>
                  </a:outerShdw>
                </a:effectLst>
              </a:rPr>
              <a:t> </a:t>
            </a:r>
            <a:r>
              <a:rPr lang="hr-HR" sz="2400" b="0">
                <a:solidFill>
                  <a:schemeClr val="folHlink"/>
                </a:solidFill>
                <a:effectLst>
                  <a:outerShdw blurRad="38100" dist="38100" dir="2700000" algn="tl">
                    <a:srgbClr val="C0C0C0"/>
                  </a:outerShdw>
                </a:effectLst>
              </a:rPr>
              <a:t>Faktorijeli</a:t>
            </a:r>
            <a:endParaRPr lang="en-GB" sz="2400" b="0">
              <a:solidFill>
                <a:schemeClr val="folHlink"/>
              </a:solidFill>
              <a:effectLst>
                <a:outerShdw blurRad="38100" dist="38100" dir="2700000" algn="tl">
                  <a:srgbClr val="C0C0C0"/>
                </a:outerShdw>
              </a:effectLst>
            </a:endParaRPr>
          </a:p>
        </p:txBody>
      </p:sp>
      <p:sp>
        <p:nvSpPr>
          <p:cNvPr id="1993735" name="Text Box 7"/>
          <p:cNvSpPr txBox="1">
            <a:spLocks noChangeArrowheads="1"/>
          </p:cNvSpPr>
          <p:nvPr/>
        </p:nvSpPr>
        <p:spPr bwMode="auto">
          <a:xfrm>
            <a:off x="328613" y="758825"/>
            <a:ext cx="730250" cy="366713"/>
          </a:xfrm>
          <a:prstGeom prst="rect">
            <a:avLst/>
          </a:prstGeom>
          <a:noFill/>
          <a:ln w="9525" algn="ctr">
            <a:noFill/>
            <a:miter lim="800000"/>
            <a:headEnd/>
            <a:tailEnd/>
          </a:ln>
          <a:effectLst/>
        </p:spPr>
        <p:txBody>
          <a:bodyPr wrap="none">
            <a:spAutoFit/>
          </a:bodyPr>
          <a:lstStyle/>
          <a:p>
            <a:pPr>
              <a:defRPr/>
            </a:pPr>
            <a:r>
              <a:rPr lang="hr-HR" sz="1800" b="0">
                <a:effectLst>
                  <a:outerShdw blurRad="38100" dist="38100" dir="2700000" algn="tl">
                    <a:srgbClr val="C0C0C0"/>
                  </a:outerShdw>
                </a:effectLst>
              </a:rPr>
              <a:t>main</a:t>
            </a:r>
          </a:p>
        </p:txBody>
      </p:sp>
      <p:sp>
        <p:nvSpPr>
          <p:cNvPr id="1993736" name="Line 8"/>
          <p:cNvSpPr>
            <a:spLocks noChangeShapeType="1"/>
          </p:cNvSpPr>
          <p:nvPr/>
        </p:nvSpPr>
        <p:spPr bwMode="auto">
          <a:xfrm flipV="1">
            <a:off x="831850" y="1341438"/>
            <a:ext cx="881063" cy="935037"/>
          </a:xfrm>
          <a:prstGeom prst="line">
            <a:avLst/>
          </a:prstGeom>
          <a:noFill/>
          <a:ln w="57150">
            <a:solidFill>
              <a:srgbClr val="FF0000"/>
            </a:solidFill>
            <a:round/>
            <a:headEnd/>
            <a:tailEnd type="triangle" w="med" len="med"/>
          </a:ln>
        </p:spPr>
        <p:txBody>
          <a:bodyPr wrap="none" anchor="ctr"/>
          <a:lstStyle/>
          <a:p>
            <a:endParaRPr lang="en-US"/>
          </a:p>
        </p:txBody>
      </p:sp>
      <p:sp>
        <p:nvSpPr>
          <p:cNvPr id="1993737" name="Line 9"/>
          <p:cNvSpPr>
            <a:spLocks noChangeShapeType="1"/>
          </p:cNvSpPr>
          <p:nvPr/>
        </p:nvSpPr>
        <p:spPr bwMode="auto">
          <a:xfrm flipV="1">
            <a:off x="3584575" y="1341438"/>
            <a:ext cx="1008063" cy="1223962"/>
          </a:xfrm>
          <a:prstGeom prst="line">
            <a:avLst/>
          </a:prstGeom>
          <a:noFill/>
          <a:ln w="57150">
            <a:solidFill>
              <a:srgbClr val="FF0000"/>
            </a:solidFill>
            <a:round/>
            <a:headEnd/>
            <a:tailEnd type="triangle" w="med" len="med"/>
          </a:ln>
        </p:spPr>
        <p:txBody>
          <a:bodyPr wrap="none" anchor="ctr"/>
          <a:lstStyle/>
          <a:p>
            <a:endParaRPr lang="en-US"/>
          </a:p>
        </p:txBody>
      </p:sp>
      <p:sp>
        <p:nvSpPr>
          <p:cNvPr id="1993738" name="Rectangle 10"/>
          <p:cNvSpPr>
            <a:spLocks noChangeArrowheads="1"/>
          </p:cNvSpPr>
          <p:nvPr/>
        </p:nvSpPr>
        <p:spPr bwMode="auto">
          <a:xfrm>
            <a:off x="4360863" y="1052513"/>
            <a:ext cx="2663825" cy="2376487"/>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lang="hr-HR" sz="1600">
                <a:effectLst>
                  <a:outerShdw blurRad="38100" dist="38100" dir="2700000" algn="tl">
                    <a:srgbClr val="FFFFFF"/>
                  </a:outerShdw>
                </a:effectLst>
              </a:rPr>
              <a:t>int fakt(int n){</a:t>
            </a:r>
          </a:p>
          <a:p>
            <a:pPr>
              <a:defRPr/>
            </a:pPr>
            <a:r>
              <a:rPr lang="hr-HR" sz="1600">
                <a:effectLst>
                  <a:outerShdw blurRad="38100" dist="38100" dir="2700000" algn="tl">
                    <a:srgbClr val="FFFFFF"/>
                  </a:outerShdw>
                </a:effectLst>
              </a:rPr>
              <a:t>  if (n &lt;= 1) {</a:t>
            </a:r>
          </a:p>
          <a:p>
            <a:pPr>
              <a:defRPr/>
            </a:pPr>
            <a:r>
              <a:rPr lang="hr-HR" sz="1600">
                <a:effectLst>
                  <a:outerShdw blurRad="38100" dist="38100" dir="2700000" algn="tl">
                    <a:srgbClr val="FFFFFF"/>
                  </a:outerShdw>
                </a:effectLst>
              </a:rPr>
              <a:t>    return 1;</a:t>
            </a:r>
          </a:p>
          <a:p>
            <a:pPr>
              <a:defRPr/>
            </a:pPr>
            <a:r>
              <a:rPr lang="hr-HR" sz="1600">
                <a:effectLst>
                  <a:outerShdw blurRad="38100" dist="38100" dir="2700000" algn="tl">
                    <a:srgbClr val="FFFFFF"/>
                  </a:outerShdw>
                </a:effectLst>
              </a:rPr>
              <a:t>  } else {</a:t>
            </a:r>
          </a:p>
          <a:p>
            <a:pPr>
              <a:defRPr/>
            </a:pPr>
            <a:r>
              <a:rPr lang="hr-HR" sz="1600">
                <a:effectLst>
                  <a:outerShdw blurRad="38100" dist="38100" dir="2700000" algn="tl">
                    <a:srgbClr val="FFFFFF"/>
                  </a:outerShdw>
                </a:effectLst>
              </a:rPr>
              <a:t>    return </a:t>
            </a:r>
          </a:p>
          <a:p>
            <a:pPr>
              <a:defRPr/>
            </a:pPr>
            <a:r>
              <a:rPr lang="hr-HR" sz="1600">
                <a:effectLst>
                  <a:outerShdw blurRad="38100" dist="38100" dir="2700000" algn="tl">
                    <a:srgbClr val="FFFFFF"/>
                  </a:outerShdw>
                </a:effectLst>
              </a:rPr>
              <a:t>      n * fakt(n-1);</a:t>
            </a:r>
          </a:p>
          <a:p>
            <a:pPr>
              <a:defRPr/>
            </a:pPr>
            <a:r>
              <a:rPr lang="hr-HR" sz="1600">
                <a:effectLst>
                  <a:outerShdw blurRad="38100" dist="38100" dir="2700000" algn="tl">
                    <a:srgbClr val="FFFFFF"/>
                  </a:outerShdw>
                </a:effectLst>
              </a:rPr>
              <a:t>  }</a:t>
            </a:r>
          </a:p>
          <a:p>
            <a:pPr>
              <a:defRPr/>
            </a:pPr>
            <a:r>
              <a:rPr lang="hr-HR" sz="1600">
                <a:effectLst>
                  <a:outerShdw blurRad="38100" dist="38100" dir="2700000" algn="tl">
                    <a:srgbClr val="FFFFFF"/>
                  </a:outerShdw>
                </a:effectLst>
              </a:rPr>
              <a:t>}</a:t>
            </a:r>
          </a:p>
        </p:txBody>
      </p:sp>
      <p:sp>
        <p:nvSpPr>
          <p:cNvPr id="1993739" name="Rectangle 11"/>
          <p:cNvSpPr>
            <a:spLocks noChangeArrowheads="1"/>
          </p:cNvSpPr>
          <p:nvPr/>
        </p:nvSpPr>
        <p:spPr bwMode="auto">
          <a:xfrm>
            <a:off x="7169150" y="1052513"/>
            <a:ext cx="2663825" cy="2376487"/>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lang="hr-HR" sz="1600">
                <a:effectLst>
                  <a:outerShdw blurRad="38100" dist="38100" dir="2700000" algn="tl">
                    <a:srgbClr val="FFFFFF"/>
                  </a:outerShdw>
                </a:effectLst>
              </a:rPr>
              <a:t>int fakt(int n){</a:t>
            </a:r>
          </a:p>
          <a:p>
            <a:pPr>
              <a:defRPr/>
            </a:pPr>
            <a:r>
              <a:rPr lang="hr-HR" sz="1600">
                <a:effectLst>
                  <a:outerShdw blurRad="38100" dist="38100" dir="2700000" algn="tl">
                    <a:srgbClr val="FFFFFF"/>
                  </a:outerShdw>
                </a:effectLst>
              </a:rPr>
              <a:t>  if (n &lt;= 1) {</a:t>
            </a:r>
          </a:p>
          <a:p>
            <a:pPr>
              <a:defRPr/>
            </a:pPr>
            <a:r>
              <a:rPr lang="hr-HR" sz="1600">
                <a:effectLst>
                  <a:outerShdw blurRad="38100" dist="38100" dir="2700000" algn="tl">
                    <a:srgbClr val="FFFFFF"/>
                  </a:outerShdw>
                </a:effectLst>
              </a:rPr>
              <a:t>    return 1;</a:t>
            </a:r>
          </a:p>
          <a:p>
            <a:pPr>
              <a:defRPr/>
            </a:pPr>
            <a:r>
              <a:rPr lang="hr-HR" sz="1600">
                <a:effectLst>
                  <a:outerShdw blurRad="38100" dist="38100" dir="2700000" algn="tl">
                    <a:srgbClr val="FFFFFF"/>
                  </a:outerShdw>
                </a:effectLst>
              </a:rPr>
              <a:t>  } else {</a:t>
            </a:r>
          </a:p>
          <a:p>
            <a:pPr>
              <a:defRPr/>
            </a:pPr>
            <a:r>
              <a:rPr lang="hr-HR" sz="1600">
                <a:effectLst>
                  <a:outerShdw blurRad="38100" dist="38100" dir="2700000" algn="tl">
                    <a:srgbClr val="FFFFFF"/>
                  </a:outerShdw>
                </a:effectLst>
              </a:rPr>
              <a:t>    return </a:t>
            </a:r>
          </a:p>
          <a:p>
            <a:pPr>
              <a:defRPr/>
            </a:pPr>
            <a:r>
              <a:rPr lang="hr-HR" sz="1600">
                <a:effectLst>
                  <a:outerShdw blurRad="38100" dist="38100" dir="2700000" algn="tl">
                    <a:srgbClr val="FFFFFF"/>
                  </a:outerShdw>
                </a:effectLst>
              </a:rPr>
              <a:t>      n * fakt(n-1);</a:t>
            </a:r>
          </a:p>
          <a:p>
            <a:pPr>
              <a:defRPr/>
            </a:pPr>
            <a:r>
              <a:rPr lang="hr-HR" sz="1600">
                <a:effectLst>
                  <a:outerShdw blurRad="38100" dist="38100" dir="2700000" algn="tl">
                    <a:srgbClr val="FFFFFF"/>
                  </a:outerShdw>
                </a:effectLst>
              </a:rPr>
              <a:t>  }</a:t>
            </a:r>
          </a:p>
          <a:p>
            <a:pPr>
              <a:defRPr/>
            </a:pPr>
            <a:r>
              <a:rPr lang="hr-HR" sz="1600">
                <a:effectLst>
                  <a:outerShdw blurRad="38100" dist="38100" dir="2700000" algn="tl">
                    <a:srgbClr val="FFFFFF"/>
                  </a:outerShdw>
                </a:effectLst>
              </a:rPr>
              <a:t>}</a:t>
            </a:r>
          </a:p>
        </p:txBody>
      </p:sp>
      <p:sp>
        <p:nvSpPr>
          <p:cNvPr id="1993740" name="Text Box 12"/>
          <p:cNvSpPr txBox="1">
            <a:spLocks noChangeArrowheads="1"/>
          </p:cNvSpPr>
          <p:nvPr/>
        </p:nvSpPr>
        <p:spPr bwMode="auto">
          <a:xfrm>
            <a:off x="2505075" y="758825"/>
            <a:ext cx="730250" cy="366713"/>
          </a:xfrm>
          <a:prstGeom prst="rect">
            <a:avLst/>
          </a:prstGeom>
          <a:noFill/>
          <a:ln w="9525" algn="ctr">
            <a:noFill/>
            <a:miter lim="800000"/>
            <a:headEnd/>
            <a:tailEnd/>
          </a:ln>
          <a:effectLst/>
        </p:spPr>
        <p:txBody>
          <a:bodyPr wrap="none">
            <a:spAutoFit/>
          </a:bodyPr>
          <a:lstStyle/>
          <a:p>
            <a:pPr>
              <a:defRPr/>
            </a:pPr>
            <a:r>
              <a:rPr lang="hr-HR" sz="1800" b="0">
                <a:effectLst>
                  <a:outerShdw blurRad="38100" dist="38100" dir="2700000" algn="tl">
                    <a:srgbClr val="C0C0C0"/>
                  </a:outerShdw>
                </a:effectLst>
              </a:rPr>
              <a:t>fakt</a:t>
            </a:r>
          </a:p>
        </p:txBody>
      </p:sp>
      <p:sp>
        <p:nvSpPr>
          <p:cNvPr id="1993741" name="Text Box 13"/>
          <p:cNvSpPr txBox="1">
            <a:spLocks noChangeArrowheads="1"/>
          </p:cNvSpPr>
          <p:nvPr/>
        </p:nvSpPr>
        <p:spPr bwMode="auto">
          <a:xfrm>
            <a:off x="8121650" y="765175"/>
            <a:ext cx="1003300" cy="366713"/>
          </a:xfrm>
          <a:prstGeom prst="rect">
            <a:avLst/>
          </a:prstGeom>
          <a:noFill/>
          <a:ln w="9525" algn="ctr">
            <a:noFill/>
            <a:miter lim="800000"/>
            <a:headEnd/>
            <a:tailEnd/>
          </a:ln>
          <a:effectLst/>
        </p:spPr>
        <p:txBody>
          <a:bodyPr wrap="none">
            <a:spAutoFit/>
          </a:bodyPr>
          <a:lstStyle/>
          <a:p>
            <a:pPr>
              <a:defRPr/>
            </a:pPr>
            <a:r>
              <a:rPr lang="hr-HR" sz="1800" b="0">
                <a:effectLst>
                  <a:outerShdw blurRad="38100" dist="38100" dir="2700000" algn="tl">
                    <a:srgbClr val="C0C0C0"/>
                  </a:outerShdw>
                </a:effectLst>
              </a:rPr>
              <a:t>fakt’’</a:t>
            </a:r>
          </a:p>
        </p:txBody>
      </p:sp>
      <p:sp>
        <p:nvSpPr>
          <p:cNvPr id="1993742" name="Text Box 14"/>
          <p:cNvSpPr txBox="1">
            <a:spLocks noChangeArrowheads="1"/>
          </p:cNvSpPr>
          <p:nvPr/>
        </p:nvSpPr>
        <p:spPr bwMode="auto">
          <a:xfrm>
            <a:off x="5240338" y="765175"/>
            <a:ext cx="866775" cy="366713"/>
          </a:xfrm>
          <a:prstGeom prst="rect">
            <a:avLst/>
          </a:prstGeom>
          <a:noFill/>
          <a:ln w="9525" algn="ctr">
            <a:noFill/>
            <a:miter lim="800000"/>
            <a:headEnd/>
            <a:tailEnd/>
          </a:ln>
          <a:effectLst/>
        </p:spPr>
        <p:txBody>
          <a:bodyPr wrap="none">
            <a:spAutoFit/>
          </a:bodyPr>
          <a:lstStyle/>
          <a:p>
            <a:pPr>
              <a:defRPr/>
            </a:pPr>
            <a:r>
              <a:rPr lang="hr-HR" sz="1800" b="0">
                <a:effectLst>
                  <a:outerShdw blurRad="38100" dist="38100" dir="2700000" algn="tl">
                    <a:srgbClr val="C0C0C0"/>
                  </a:outerShdw>
                </a:effectLst>
              </a:rPr>
              <a:t>fakt’</a:t>
            </a:r>
          </a:p>
        </p:txBody>
      </p:sp>
      <p:sp>
        <p:nvSpPr>
          <p:cNvPr id="1993743" name="Rectangle 15"/>
          <p:cNvSpPr>
            <a:spLocks noChangeArrowheads="1"/>
          </p:cNvSpPr>
          <p:nvPr/>
        </p:nvSpPr>
        <p:spPr bwMode="auto">
          <a:xfrm>
            <a:off x="5024438" y="5802313"/>
            <a:ext cx="1511300" cy="431800"/>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3</a:t>
            </a:r>
          </a:p>
        </p:txBody>
      </p:sp>
      <p:sp>
        <p:nvSpPr>
          <p:cNvPr id="1993744" name="Rectangle 16"/>
          <p:cNvSpPr>
            <a:spLocks noChangeArrowheads="1"/>
          </p:cNvSpPr>
          <p:nvPr/>
        </p:nvSpPr>
        <p:spPr bwMode="auto">
          <a:xfrm>
            <a:off x="5024438" y="5373688"/>
            <a:ext cx="1511300" cy="431800"/>
          </a:xfrm>
          <a:prstGeom prst="rect">
            <a:avLst/>
          </a:prstGeom>
          <a:solidFill>
            <a:srgbClr val="CCFF99">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2</a:t>
            </a:r>
          </a:p>
        </p:txBody>
      </p:sp>
      <p:sp>
        <p:nvSpPr>
          <p:cNvPr id="1993745" name="Rectangle 17"/>
          <p:cNvSpPr>
            <a:spLocks noChangeArrowheads="1"/>
          </p:cNvSpPr>
          <p:nvPr/>
        </p:nvSpPr>
        <p:spPr bwMode="auto">
          <a:xfrm>
            <a:off x="7761288" y="5805488"/>
            <a:ext cx="1511300" cy="431800"/>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3</a:t>
            </a:r>
          </a:p>
        </p:txBody>
      </p:sp>
      <p:sp>
        <p:nvSpPr>
          <p:cNvPr id="1993746" name="Rectangle 18"/>
          <p:cNvSpPr>
            <a:spLocks noChangeArrowheads="1"/>
          </p:cNvSpPr>
          <p:nvPr/>
        </p:nvSpPr>
        <p:spPr bwMode="auto">
          <a:xfrm>
            <a:off x="7761288" y="5376863"/>
            <a:ext cx="1511300" cy="431800"/>
          </a:xfrm>
          <a:prstGeom prst="rect">
            <a:avLst/>
          </a:prstGeom>
          <a:solidFill>
            <a:srgbClr val="CCFF99">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2</a:t>
            </a:r>
          </a:p>
        </p:txBody>
      </p:sp>
      <p:sp>
        <p:nvSpPr>
          <p:cNvPr id="1993747" name="Rectangle 19"/>
          <p:cNvSpPr>
            <a:spLocks noChangeArrowheads="1"/>
          </p:cNvSpPr>
          <p:nvPr/>
        </p:nvSpPr>
        <p:spPr bwMode="auto">
          <a:xfrm>
            <a:off x="7761288" y="4948238"/>
            <a:ext cx="1511300" cy="431800"/>
          </a:xfrm>
          <a:prstGeom prst="rect">
            <a:avLst/>
          </a:prstGeom>
          <a:solidFill>
            <a:schemeClr val="tx1">
              <a:alpha val="80000"/>
            </a:scheme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1</a:t>
            </a:r>
          </a:p>
        </p:txBody>
      </p:sp>
      <p:grpSp>
        <p:nvGrpSpPr>
          <p:cNvPr id="2" name="Group 20"/>
          <p:cNvGrpSpPr>
            <a:grpSpLocks/>
          </p:cNvGrpSpPr>
          <p:nvPr/>
        </p:nvGrpSpPr>
        <p:grpSpPr bwMode="auto">
          <a:xfrm>
            <a:off x="2289175" y="5160963"/>
            <a:ext cx="1512888" cy="1076325"/>
            <a:chOff x="2621" y="2115"/>
            <a:chExt cx="998" cy="1678"/>
          </a:xfrm>
        </p:grpSpPr>
        <p:sp>
          <p:nvSpPr>
            <p:cNvPr id="12328" name="Line 21"/>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12329" name="Line 22"/>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12330" name="Line 23"/>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grpSp>
        <p:nvGrpSpPr>
          <p:cNvPr id="3" name="Group 24"/>
          <p:cNvGrpSpPr>
            <a:grpSpLocks/>
          </p:cNvGrpSpPr>
          <p:nvPr/>
        </p:nvGrpSpPr>
        <p:grpSpPr bwMode="auto">
          <a:xfrm>
            <a:off x="273050" y="5445125"/>
            <a:ext cx="935038" cy="792163"/>
            <a:chOff x="2621" y="2115"/>
            <a:chExt cx="998" cy="1678"/>
          </a:xfrm>
        </p:grpSpPr>
        <p:sp>
          <p:nvSpPr>
            <p:cNvPr id="12325" name="Line 25"/>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12326" name="Line 26"/>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12327" name="Line 27"/>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grpSp>
        <p:nvGrpSpPr>
          <p:cNvPr id="4" name="Group 28"/>
          <p:cNvGrpSpPr>
            <a:grpSpLocks/>
          </p:cNvGrpSpPr>
          <p:nvPr/>
        </p:nvGrpSpPr>
        <p:grpSpPr bwMode="auto">
          <a:xfrm>
            <a:off x="5024438" y="4724400"/>
            <a:ext cx="1512887" cy="1509713"/>
            <a:chOff x="2621" y="2115"/>
            <a:chExt cx="998" cy="1678"/>
          </a:xfrm>
        </p:grpSpPr>
        <p:sp>
          <p:nvSpPr>
            <p:cNvPr id="12322" name="Line 29"/>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12323" name="Line 30"/>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12324" name="Line 31"/>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grpSp>
        <p:nvGrpSpPr>
          <p:cNvPr id="5" name="Group 32"/>
          <p:cNvGrpSpPr>
            <a:grpSpLocks/>
          </p:cNvGrpSpPr>
          <p:nvPr/>
        </p:nvGrpSpPr>
        <p:grpSpPr bwMode="auto">
          <a:xfrm>
            <a:off x="7761288" y="4437063"/>
            <a:ext cx="1512887" cy="1800225"/>
            <a:chOff x="2621" y="2115"/>
            <a:chExt cx="998" cy="1678"/>
          </a:xfrm>
        </p:grpSpPr>
        <p:sp>
          <p:nvSpPr>
            <p:cNvPr id="12319" name="Line 33"/>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12320" name="Line 34"/>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12321" name="Line 35"/>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sp>
        <p:nvSpPr>
          <p:cNvPr id="1993764" name="Line 36"/>
          <p:cNvSpPr>
            <a:spLocks noChangeShapeType="1"/>
          </p:cNvSpPr>
          <p:nvPr/>
        </p:nvSpPr>
        <p:spPr bwMode="auto">
          <a:xfrm flipV="1">
            <a:off x="6465888" y="1341438"/>
            <a:ext cx="863600" cy="1223962"/>
          </a:xfrm>
          <a:prstGeom prst="line">
            <a:avLst/>
          </a:prstGeom>
          <a:noFill/>
          <a:ln w="57150">
            <a:solidFill>
              <a:srgbClr val="FF0000"/>
            </a:solidFill>
            <a:round/>
            <a:headEnd/>
            <a:tailEnd type="triangle" w="med" len="med"/>
          </a:ln>
        </p:spPr>
        <p:txBody>
          <a:bodyPr wrap="none" anchor="ctr"/>
          <a:lstStyle/>
          <a:p>
            <a:endParaRPr lang="en-US"/>
          </a:p>
        </p:txBody>
      </p:sp>
      <p:sp>
        <p:nvSpPr>
          <p:cNvPr id="1993765" name="Line 37"/>
          <p:cNvSpPr>
            <a:spLocks noChangeShapeType="1"/>
          </p:cNvSpPr>
          <p:nvPr/>
        </p:nvSpPr>
        <p:spPr bwMode="auto">
          <a:xfrm flipH="1">
            <a:off x="6969125" y="1844675"/>
            <a:ext cx="720725" cy="863600"/>
          </a:xfrm>
          <a:prstGeom prst="line">
            <a:avLst/>
          </a:prstGeom>
          <a:noFill/>
          <a:ln w="57150">
            <a:solidFill>
              <a:schemeClr val="bg1"/>
            </a:solidFill>
            <a:round/>
            <a:headEnd/>
            <a:tailEnd type="triangle" w="med" len="med"/>
          </a:ln>
        </p:spPr>
        <p:txBody>
          <a:bodyPr wrap="none" anchor="ctr"/>
          <a:lstStyle/>
          <a:p>
            <a:endParaRPr lang="en-US"/>
          </a:p>
        </p:txBody>
      </p:sp>
      <p:sp>
        <p:nvSpPr>
          <p:cNvPr id="1993766" name="Line 38"/>
          <p:cNvSpPr>
            <a:spLocks noChangeShapeType="1"/>
          </p:cNvSpPr>
          <p:nvPr/>
        </p:nvSpPr>
        <p:spPr bwMode="auto">
          <a:xfrm flipH="1">
            <a:off x="4089400" y="2708275"/>
            <a:ext cx="1008063" cy="0"/>
          </a:xfrm>
          <a:prstGeom prst="line">
            <a:avLst/>
          </a:prstGeom>
          <a:noFill/>
          <a:ln w="57150">
            <a:solidFill>
              <a:schemeClr val="bg1"/>
            </a:solidFill>
            <a:round/>
            <a:headEnd/>
            <a:tailEnd type="triangle" w="med" len="med"/>
          </a:ln>
        </p:spPr>
        <p:txBody>
          <a:bodyPr wrap="none" anchor="ctr"/>
          <a:lstStyle/>
          <a:p>
            <a:endParaRPr lang="en-US"/>
          </a:p>
        </p:txBody>
      </p:sp>
      <p:sp>
        <p:nvSpPr>
          <p:cNvPr id="1993767" name="Line 39"/>
          <p:cNvSpPr>
            <a:spLocks noChangeShapeType="1"/>
          </p:cNvSpPr>
          <p:nvPr/>
        </p:nvSpPr>
        <p:spPr bwMode="auto">
          <a:xfrm flipH="1" flipV="1">
            <a:off x="776288" y="2349500"/>
            <a:ext cx="1655762" cy="287338"/>
          </a:xfrm>
          <a:prstGeom prst="line">
            <a:avLst/>
          </a:prstGeom>
          <a:noFill/>
          <a:ln w="57150">
            <a:solidFill>
              <a:schemeClr val="bg1"/>
            </a:solidFill>
            <a:round/>
            <a:headEnd/>
            <a:tailEnd type="triangle" w="med" len="med"/>
          </a:ln>
        </p:spPr>
        <p:txBody>
          <a:bodyPr wrap="none" anchor="ctr"/>
          <a:lstStyle/>
          <a:p>
            <a:endParaRPr lang="en-US"/>
          </a:p>
        </p:txBody>
      </p:sp>
      <p:sp>
        <p:nvSpPr>
          <p:cNvPr id="1993768" name="Text Box 40"/>
          <p:cNvSpPr txBox="1">
            <a:spLocks noChangeArrowheads="1"/>
          </p:cNvSpPr>
          <p:nvPr/>
        </p:nvSpPr>
        <p:spPr bwMode="auto">
          <a:xfrm>
            <a:off x="7165975" y="2333625"/>
            <a:ext cx="396875" cy="519113"/>
          </a:xfrm>
          <a:prstGeom prst="rect">
            <a:avLst/>
          </a:prstGeom>
          <a:noFill/>
          <a:ln w="9525" algn="ctr">
            <a:noFill/>
            <a:miter lim="800000"/>
            <a:headEnd/>
            <a:tailEnd/>
          </a:ln>
          <a:effectLst/>
        </p:spPr>
        <p:txBody>
          <a:bodyPr wrap="none">
            <a:spAutoFit/>
          </a:bodyPr>
          <a:lstStyle/>
          <a:p>
            <a:pPr>
              <a:defRPr/>
            </a:pPr>
            <a:r>
              <a:rPr lang="hr-HR" sz="2800">
                <a:solidFill>
                  <a:schemeClr val="bg1"/>
                </a:solidFill>
                <a:effectLst>
                  <a:outerShdw blurRad="38100" dist="38100" dir="2700000" algn="tl">
                    <a:srgbClr val="C0C0C0"/>
                  </a:outerShdw>
                </a:effectLst>
              </a:rPr>
              <a:t>1</a:t>
            </a:r>
          </a:p>
        </p:txBody>
      </p:sp>
      <p:sp>
        <p:nvSpPr>
          <p:cNvPr id="1993769" name="Text Box 41"/>
          <p:cNvSpPr txBox="1">
            <a:spLocks noChangeArrowheads="1"/>
          </p:cNvSpPr>
          <p:nvPr/>
        </p:nvSpPr>
        <p:spPr bwMode="auto">
          <a:xfrm>
            <a:off x="4232275" y="2708275"/>
            <a:ext cx="396875" cy="519113"/>
          </a:xfrm>
          <a:prstGeom prst="rect">
            <a:avLst/>
          </a:prstGeom>
          <a:noFill/>
          <a:ln w="9525" algn="ctr">
            <a:noFill/>
            <a:miter lim="800000"/>
            <a:headEnd/>
            <a:tailEnd/>
          </a:ln>
          <a:effectLst/>
        </p:spPr>
        <p:txBody>
          <a:bodyPr wrap="none">
            <a:spAutoFit/>
          </a:bodyPr>
          <a:lstStyle/>
          <a:p>
            <a:pPr>
              <a:defRPr/>
            </a:pPr>
            <a:r>
              <a:rPr lang="hr-HR" sz="2800">
                <a:solidFill>
                  <a:schemeClr val="bg1"/>
                </a:solidFill>
                <a:effectLst>
                  <a:outerShdw blurRad="38100" dist="38100" dir="2700000" algn="tl">
                    <a:srgbClr val="C0C0C0"/>
                  </a:outerShdw>
                </a:effectLst>
              </a:rPr>
              <a:t>2</a:t>
            </a:r>
          </a:p>
        </p:txBody>
      </p:sp>
      <p:sp>
        <p:nvSpPr>
          <p:cNvPr id="1993770" name="Text Box 42"/>
          <p:cNvSpPr txBox="1">
            <a:spLocks noChangeArrowheads="1"/>
          </p:cNvSpPr>
          <p:nvPr/>
        </p:nvSpPr>
        <p:spPr bwMode="auto">
          <a:xfrm>
            <a:off x="1136650" y="2420938"/>
            <a:ext cx="396875" cy="519112"/>
          </a:xfrm>
          <a:prstGeom prst="rect">
            <a:avLst/>
          </a:prstGeom>
          <a:noFill/>
          <a:ln w="9525" algn="ctr">
            <a:noFill/>
            <a:miter lim="800000"/>
            <a:headEnd/>
            <a:tailEnd/>
          </a:ln>
          <a:effectLst/>
        </p:spPr>
        <p:txBody>
          <a:bodyPr wrap="none">
            <a:spAutoFit/>
          </a:bodyPr>
          <a:lstStyle/>
          <a:p>
            <a:pPr>
              <a:defRPr/>
            </a:pPr>
            <a:r>
              <a:rPr lang="hr-HR" sz="2800">
                <a:solidFill>
                  <a:schemeClr val="bg1"/>
                </a:solidFill>
                <a:effectLst>
                  <a:outerShdw blurRad="38100" dist="38100" dir="2700000" algn="tl">
                    <a:srgbClr val="C0C0C0"/>
                  </a:outerShdw>
                </a:effectLst>
              </a:rPr>
              <a:t>6</a:t>
            </a:r>
          </a:p>
        </p:txBody>
      </p:sp>
      <p:sp>
        <p:nvSpPr>
          <p:cNvPr id="7" name="Slide Number Placeholder 6"/>
          <p:cNvSpPr>
            <a:spLocks noGrp="1"/>
          </p:cNvSpPr>
          <p:nvPr>
            <p:ph type="sldNum" sz="quarter" idx="11"/>
          </p:nvPr>
        </p:nvSpPr>
        <p:spPr/>
        <p:txBody>
          <a:bodyPr/>
          <a:lstStyle/>
          <a:p>
            <a:fld id="{745713BE-29BA-419A-94CF-E246D26E1442}" type="slidenum">
              <a:rPr lang="hr-HR" smtClean="0"/>
              <a:pPr/>
              <a:t>116</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993731"/>
                                        </p:tgtEl>
                                        <p:attrNameLst>
                                          <p:attrName>style.visibility</p:attrName>
                                        </p:attrNameLst>
                                      </p:cBhvr>
                                      <p:to>
                                        <p:strVal val="visible"/>
                                      </p:to>
                                    </p:set>
                                    <p:animEffect transition="in" filter="dissolve">
                                      <p:cBhvr>
                                        <p:cTn id="7" dur="500"/>
                                        <p:tgtEl>
                                          <p:spTgt spid="199373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993734"/>
                                        </p:tgtEl>
                                        <p:attrNameLst>
                                          <p:attrName>style.visibility</p:attrName>
                                        </p:attrNameLst>
                                      </p:cBhvr>
                                      <p:to>
                                        <p:strVal val="visible"/>
                                      </p:to>
                                    </p:set>
                                    <p:animEffect transition="in" filter="dissolve">
                                      <p:cBhvr>
                                        <p:cTn id="10" dur="500"/>
                                        <p:tgtEl>
                                          <p:spTgt spid="199373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993735"/>
                                        </p:tgtEl>
                                        <p:attrNameLst>
                                          <p:attrName>style.visibility</p:attrName>
                                        </p:attrNameLst>
                                      </p:cBhvr>
                                      <p:to>
                                        <p:strVal val="visible"/>
                                      </p:to>
                                    </p:set>
                                    <p:animEffect transition="in" filter="dissolve">
                                      <p:cBhvr>
                                        <p:cTn id="13" dur="500"/>
                                        <p:tgtEl>
                                          <p:spTgt spid="1993735"/>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1993740"/>
                                        </p:tgtEl>
                                        <p:attrNameLst>
                                          <p:attrName>style.visibility</p:attrName>
                                        </p:attrNameLst>
                                      </p:cBhvr>
                                      <p:to>
                                        <p:strVal val="visible"/>
                                      </p:to>
                                    </p:set>
                                    <p:animEffect transition="in" filter="dissolve">
                                      <p:cBhvr>
                                        <p:cTn id="17" dur="500"/>
                                        <p:tgtEl>
                                          <p:spTgt spid="1993740"/>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993732"/>
                                        </p:tgtEl>
                                        <p:attrNameLst>
                                          <p:attrName>style.visibility</p:attrName>
                                        </p:attrNameLst>
                                      </p:cBhvr>
                                      <p:to>
                                        <p:strVal val="visible"/>
                                      </p:to>
                                    </p:set>
                                    <p:animEffect transition="in" filter="dissolve">
                                      <p:cBhvr>
                                        <p:cTn id="20" dur="500"/>
                                        <p:tgtEl>
                                          <p:spTgt spid="1993732"/>
                                        </p:tgtEl>
                                      </p:cBhvr>
                                    </p:animEffect>
                                  </p:childTnLst>
                                </p:cTn>
                              </p:par>
                            </p:childTnLst>
                          </p:cTn>
                        </p:par>
                        <p:par>
                          <p:cTn id="21" fill="hold">
                            <p:stCondLst>
                              <p:cond delay="1000"/>
                            </p:stCondLst>
                            <p:childTnLst>
                              <p:par>
                                <p:cTn id="22" presetID="9" presetClass="entr" presetSubtype="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dissolv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993736"/>
                                        </p:tgtEl>
                                        <p:attrNameLst>
                                          <p:attrName>style.visibility</p:attrName>
                                        </p:attrNameLst>
                                      </p:cBhvr>
                                      <p:to>
                                        <p:strVal val="visible"/>
                                      </p:to>
                                    </p:set>
                                    <p:animEffect transition="in" filter="wipe(left)">
                                      <p:cBhvr>
                                        <p:cTn id="29" dur="500"/>
                                        <p:tgtEl>
                                          <p:spTgt spid="1993736"/>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xit" presetSubtype="0" fill="hold" nodeType="clickEffect">
                                  <p:stCondLst>
                                    <p:cond delay="0"/>
                                  </p:stCondLst>
                                  <p:childTnLst>
                                    <p:animEffect transition="out" filter="dissolve">
                                      <p:cBhvr>
                                        <p:cTn id="33" dur="500"/>
                                        <p:tgtEl>
                                          <p:spTgt spid="3"/>
                                        </p:tgtEl>
                                      </p:cBhvr>
                                    </p:animEffect>
                                    <p:set>
                                      <p:cBhvr>
                                        <p:cTn id="34" dur="1" fill="hold">
                                          <p:stCondLst>
                                            <p:cond delay="499"/>
                                          </p:stCondLst>
                                        </p:cTn>
                                        <p:tgtEl>
                                          <p:spTgt spid="3"/>
                                        </p:tgtEl>
                                        <p:attrNameLst>
                                          <p:attrName>style.visibility</p:attrName>
                                        </p:attrNameLst>
                                      </p:cBhvr>
                                      <p:to>
                                        <p:strVal val="hidden"/>
                                      </p:to>
                                    </p:set>
                                  </p:childTnLst>
                                </p:cTn>
                              </p:par>
                              <p:par>
                                <p:cTn id="35" presetID="9" presetClass="entr" presetSubtype="0" fill="hold"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dissolve">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1" fill="hold" grpId="0" nodeType="clickEffect">
                                  <p:stCondLst>
                                    <p:cond delay="0"/>
                                  </p:stCondLst>
                                  <p:childTnLst>
                                    <p:set>
                                      <p:cBhvr>
                                        <p:cTn id="41" dur="1" fill="hold">
                                          <p:stCondLst>
                                            <p:cond delay="0"/>
                                          </p:stCondLst>
                                        </p:cTn>
                                        <p:tgtEl>
                                          <p:spTgt spid="1993733"/>
                                        </p:tgtEl>
                                        <p:attrNameLst>
                                          <p:attrName>style.visibility</p:attrName>
                                        </p:attrNameLst>
                                      </p:cBhvr>
                                      <p:to>
                                        <p:strVal val="visible"/>
                                      </p:to>
                                    </p:set>
                                    <p:anim calcmode="lin" valueType="num">
                                      <p:cBhvr additive="base">
                                        <p:cTn id="42" dur="500" fill="hold"/>
                                        <p:tgtEl>
                                          <p:spTgt spid="1993733"/>
                                        </p:tgtEl>
                                        <p:attrNameLst>
                                          <p:attrName>ppt_x</p:attrName>
                                        </p:attrNameLst>
                                      </p:cBhvr>
                                      <p:tavLst>
                                        <p:tav tm="0">
                                          <p:val>
                                            <p:strVal val="#ppt_x"/>
                                          </p:val>
                                        </p:tav>
                                        <p:tav tm="100000">
                                          <p:val>
                                            <p:strVal val="#ppt_x"/>
                                          </p:val>
                                        </p:tav>
                                      </p:tavLst>
                                    </p:anim>
                                    <p:anim calcmode="lin" valueType="num">
                                      <p:cBhvr additive="base">
                                        <p:cTn id="43" dur="500" fill="hold"/>
                                        <p:tgtEl>
                                          <p:spTgt spid="1993733"/>
                                        </p:tgtEl>
                                        <p:attrNameLst>
                                          <p:attrName>ppt_y</p:attrName>
                                        </p:attrNameLst>
                                      </p:cBhvr>
                                      <p:tavLst>
                                        <p:tav tm="0">
                                          <p:val>
                                            <p:strVal val="0-#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993742"/>
                                        </p:tgtEl>
                                        <p:attrNameLst>
                                          <p:attrName>style.visibility</p:attrName>
                                        </p:attrNameLst>
                                      </p:cBhvr>
                                      <p:to>
                                        <p:strVal val="visible"/>
                                      </p:to>
                                    </p:set>
                                    <p:animEffect transition="in" filter="dissolve">
                                      <p:cBhvr>
                                        <p:cTn id="48" dur="500"/>
                                        <p:tgtEl>
                                          <p:spTgt spid="1993742"/>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993738"/>
                                        </p:tgtEl>
                                        <p:attrNameLst>
                                          <p:attrName>style.visibility</p:attrName>
                                        </p:attrNameLst>
                                      </p:cBhvr>
                                      <p:to>
                                        <p:strVal val="visible"/>
                                      </p:to>
                                    </p:set>
                                    <p:animEffect transition="in" filter="dissolve">
                                      <p:cBhvr>
                                        <p:cTn id="51" dur="500"/>
                                        <p:tgtEl>
                                          <p:spTgt spid="199373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993737"/>
                                        </p:tgtEl>
                                        <p:attrNameLst>
                                          <p:attrName>style.visibility</p:attrName>
                                        </p:attrNameLst>
                                      </p:cBhvr>
                                      <p:to>
                                        <p:strVal val="visible"/>
                                      </p:to>
                                    </p:set>
                                    <p:animEffect transition="in" filter="wipe(left)">
                                      <p:cBhvr>
                                        <p:cTn id="56" dur="500"/>
                                        <p:tgtEl>
                                          <p:spTgt spid="1993737"/>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xit" presetSubtype="0" fill="hold" grpId="1" nodeType="clickEffect">
                                  <p:stCondLst>
                                    <p:cond delay="0"/>
                                  </p:stCondLst>
                                  <p:childTnLst>
                                    <p:animEffect transition="out" filter="dissolve">
                                      <p:cBhvr>
                                        <p:cTn id="60" dur="500"/>
                                        <p:tgtEl>
                                          <p:spTgt spid="1993733"/>
                                        </p:tgtEl>
                                      </p:cBhvr>
                                    </p:animEffect>
                                    <p:set>
                                      <p:cBhvr>
                                        <p:cTn id="61" dur="1" fill="hold">
                                          <p:stCondLst>
                                            <p:cond delay="499"/>
                                          </p:stCondLst>
                                        </p:cTn>
                                        <p:tgtEl>
                                          <p:spTgt spid="1993733"/>
                                        </p:tgtEl>
                                        <p:attrNameLst>
                                          <p:attrName>style.visibility</p:attrName>
                                        </p:attrNameLst>
                                      </p:cBhvr>
                                      <p:to>
                                        <p:strVal val="hidden"/>
                                      </p:to>
                                    </p:set>
                                  </p:childTnLst>
                                </p:cTn>
                              </p:par>
                              <p:par>
                                <p:cTn id="62" presetID="9" presetClass="exit" presetSubtype="0" fill="hold" nodeType="withEffect">
                                  <p:stCondLst>
                                    <p:cond delay="0"/>
                                  </p:stCondLst>
                                  <p:childTnLst>
                                    <p:animEffect transition="out" filter="dissolve">
                                      <p:cBhvr>
                                        <p:cTn id="63" dur="500"/>
                                        <p:tgtEl>
                                          <p:spTgt spid="2"/>
                                        </p:tgtEl>
                                      </p:cBhvr>
                                    </p:animEffect>
                                    <p:set>
                                      <p:cBhvr>
                                        <p:cTn id="64" dur="1" fill="hold">
                                          <p:stCondLst>
                                            <p:cond delay="499"/>
                                          </p:stCondLst>
                                        </p:cTn>
                                        <p:tgtEl>
                                          <p:spTgt spid="2"/>
                                        </p:tgtEl>
                                        <p:attrNameLst>
                                          <p:attrName>style.visibility</p:attrName>
                                        </p:attrNameLst>
                                      </p:cBhvr>
                                      <p:to>
                                        <p:strVal val="hidden"/>
                                      </p:to>
                                    </p:set>
                                  </p:childTnLst>
                                </p:cTn>
                              </p:par>
                              <p:par>
                                <p:cTn id="65" presetID="9" presetClass="entr" presetSubtype="0" fill="hold" nodeType="with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dissolve">
                                      <p:cBhvr>
                                        <p:cTn id="67" dur="500"/>
                                        <p:tgtEl>
                                          <p:spTgt spid="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1993743"/>
                                        </p:tgtEl>
                                        <p:attrNameLst>
                                          <p:attrName>style.visibility</p:attrName>
                                        </p:attrNameLst>
                                      </p:cBhvr>
                                      <p:to>
                                        <p:strVal val="visible"/>
                                      </p:to>
                                    </p:set>
                                    <p:animEffect transition="in" filter="dissolve">
                                      <p:cBhvr>
                                        <p:cTn id="70" dur="500"/>
                                        <p:tgtEl>
                                          <p:spTgt spid="1993743"/>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1" fill="hold" grpId="0" nodeType="clickEffect">
                                  <p:stCondLst>
                                    <p:cond delay="0"/>
                                  </p:stCondLst>
                                  <p:childTnLst>
                                    <p:set>
                                      <p:cBhvr>
                                        <p:cTn id="74" dur="1" fill="hold">
                                          <p:stCondLst>
                                            <p:cond delay="0"/>
                                          </p:stCondLst>
                                        </p:cTn>
                                        <p:tgtEl>
                                          <p:spTgt spid="1993744"/>
                                        </p:tgtEl>
                                        <p:attrNameLst>
                                          <p:attrName>style.visibility</p:attrName>
                                        </p:attrNameLst>
                                      </p:cBhvr>
                                      <p:to>
                                        <p:strVal val="visible"/>
                                      </p:to>
                                    </p:set>
                                    <p:anim calcmode="lin" valueType="num">
                                      <p:cBhvr additive="base">
                                        <p:cTn id="75" dur="500" fill="hold"/>
                                        <p:tgtEl>
                                          <p:spTgt spid="1993744"/>
                                        </p:tgtEl>
                                        <p:attrNameLst>
                                          <p:attrName>ppt_x</p:attrName>
                                        </p:attrNameLst>
                                      </p:cBhvr>
                                      <p:tavLst>
                                        <p:tav tm="0">
                                          <p:val>
                                            <p:strVal val="#ppt_x"/>
                                          </p:val>
                                        </p:tav>
                                        <p:tav tm="100000">
                                          <p:val>
                                            <p:strVal val="#ppt_x"/>
                                          </p:val>
                                        </p:tav>
                                      </p:tavLst>
                                    </p:anim>
                                    <p:anim calcmode="lin" valueType="num">
                                      <p:cBhvr additive="base">
                                        <p:cTn id="76" dur="500" fill="hold"/>
                                        <p:tgtEl>
                                          <p:spTgt spid="1993744"/>
                                        </p:tgtEl>
                                        <p:attrNameLst>
                                          <p:attrName>ppt_y</p:attrName>
                                        </p:attrNameLst>
                                      </p:cBhvr>
                                      <p:tavLst>
                                        <p:tav tm="0">
                                          <p:val>
                                            <p:strVal val="0-#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993739"/>
                                        </p:tgtEl>
                                        <p:attrNameLst>
                                          <p:attrName>style.visibility</p:attrName>
                                        </p:attrNameLst>
                                      </p:cBhvr>
                                      <p:to>
                                        <p:strVal val="visible"/>
                                      </p:to>
                                    </p:set>
                                    <p:animEffect transition="in" filter="dissolve">
                                      <p:cBhvr>
                                        <p:cTn id="81" dur="500"/>
                                        <p:tgtEl>
                                          <p:spTgt spid="1993739"/>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1993741"/>
                                        </p:tgtEl>
                                        <p:attrNameLst>
                                          <p:attrName>style.visibility</p:attrName>
                                        </p:attrNameLst>
                                      </p:cBhvr>
                                      <p:to>
                                        <p:strVal val="visible"/>
                                      </p:to>
                                    </p:set>
                                    <p:animEffect transition="in" filter="dissolve">
                                      <p:cBhvr>
                                        <p:cTn id="84" dur="500"/>
                                        <p:tgtEl>
                                          <p:spTgt spid="1993741"/>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1993764"/>
                                        </p:tgtEl>
                                        <p:attrNameLst>
                                          <p:attrName>style.visibility</p:attrName>
                                        </p:attrNameLst>
                                      </p:cBhvr>
                                      <p:to>
                                        <p:strVal val="visible"/>
                                      </p:to>
                                    </p:set>
                                    <p:animEffect transition="in" filter="wipe(left)">
                                      <p:cBhvr>
                                        <p:cTn id="89" dur="500"/>
                                        <p:tgtEl>
                                          <p:spTgt spid="1993764"/>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xit" presetSubtype="0" fill="hold" grpId="1" nodeType="clickEffect">
                                  <p:stCondLst>
                                    <p:cond delay="0"/>
                                  </p:stCondLst>
                                  <p:childTnLst>
                                    <p:animEffect transition="out" filter="dissolve">
                                      <p:cBhvr>
                                        <p:cTn id="93" dur="500"/>
                                        <p:tgtEl>
                                          <p:spTgt spid="1993743"/>
                                        </p:tgtEl>
                                      </p:cBhvr>
                                    </p:animEffect>
                                    <p:set>
                                      <p:cBhvr>
                                        <p:cTn id="94" dur="1" fill="hold">
                                          <p:stCondLst>
                                            <p:cond delay="499"/>
                                          </p:stCondLst>
                                        </p:cTn>
                                        <p:tgtEl>
                                          <p:spTgt spid="1993743"/>
                                        </p:tgtEl>
                                        <p:attrNameLst>
                                          <p:attrName>style.visibility</p:attrName>
                                        </p:attrNameLst>
                                      </p:cBhvr>
                                      <p:to>
                                        <p:strVal val="hidden"/>
                                      </p:to>
                                    </p:set>
                                  </p:childTnLst>
                                </p:cTn>
                              </p:par>
                              <p:par>
                                <p:cTn id="95" presetID="9" presetClass="exit" presetSubtype="0" fill="hold" grpId="1" nodeType="withEffect">
                                  <p:stCondLst>
                                    <p:cond delay="0"/>
                                  </p:stCondLst>
                                  <p:childTnLst>
                                    <p:animEffect transition="out" filter="dissolve">
                                      <p:cBhvr>
                                        <p:cTn id="96" dur="500"/>
                                        <p:tgtEl>
                                          <p:spTgt spid="1993744"/>
                                        </p:tgtEl>
                                      </p:cBhvr>
                                    </p:animEffect>
                                    <p:set>
                                      <p:cBhvr>
                                        <p:cTn id="97" dur="1" fill="hold">
                                          <p:stCondLst>
                                            <p:cond delay="499"/>
                                          </p:stCondLst>
                                        </p:cTn>
                                        <p:tgtEl>
                                          <p:spTgt spid="1993744"/>
                                        </p:tgtEl>
                                        <p:attrNameLst>
                                          <p:attrName>style.visibility</p:attrName>
                                        </p:attrNameLst>
                                      </p:cBhvr>
                                      <p:to>
                                        <p:strVal val="hidden"/>
                                      </p:to>
                                    </p:set>
                                  </p:childTnLst>
                                </p:cTn>
                              </p:par>
                              <p:par>
                                <p:cTn id="98" presetID="9" presetClass="exit" presetSubtype="0" fill="hold" nodeType="withEffect">
                                  <p:stCondLst>
                                    <p:cond delay="0"/>
                                  </p:stCondLst>
                                  <p:childTnLst>
                                    <p:animEffect transition="out" filter="dissolve">
                                      <p:cBhvr>
                                        <p:cTn id="99" dur="500"/>
                                        <p:tgtEl>
                                          <p:spTgt spid="4"/>
                                        </p:tgtEl>
                                      </p:cBhvr>
                                    </p:animEffect>
                                    <p:set>
                                      <p:cBhvr>
                                        <p:cTn id="100" dur="1" fill="hold">
                                          <p:stCondLst>
                                            <p:cond delay="499"/>
                                          </p:stCondLst>
                                        </p:cTn>
                                        <p:tgtEl>
                                          <p:spTgt spid="4"/>
                                        </p:tgtEl>
                                        <p:attrNameLst>
                                          <p:attrName>style.visibility</p:attrName>
                                        </p:attrNameLst>
                                      </p:cBhvr>
                                      <p:to>
                                        <p:strVal val="hidden"/>
                                      </p:to>
                                    </p:set>
                                  </p:childTnLst>
                                </p:cTn>
                              </p:par>
                              <p:par>
                                <p:cTn id="101" presetID="9" presetClass="entr" presetSubtype="0" fill="hold" grpId="0" nodeType="withEffect">
                                  <p:stCondLst>
                                    <p:cond delay="0"/>
                                  </p:stCondLst>
                                  <p:childTnLst>
                                    <p:set>
                                      <p:cBhvr>
                                        <p:cTn id="102" dur="1" fill="hold">
                                          <p:stCondLst>
                                            <p:cond delay="0"/>
                                          </p:stCondLst>
                                        </p:cTn>
                                        <p:tgtEl>
                                          <p:spTgt spid="1993746"/>
                                        </p:tgtEl>
                                        <p:attrNameLst>
                                          <p:attrName>style.visibility</p:attrName>
                                        </p:attrNameLst>
                                      </p:cBhvr>
                                      <p:to>
                                        <p:strVal val="visible"/>
                                      </p:to>
                                    </p:set>
                                    <p:animEffect transition="in" filter="dissolve">
                                      <p:cBhvr>
                                        <p:cTn id="103" dur="500"/>
                                        <p:tgtEl>
                                          <p:spTgt spid="1993746"/>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1993745"/>
                                        </p:tgtEl>
                                        <p:attrNameLst>
                                          <p:attrName>style.visibility</p:attrName>
                                        </p:attrNameLst>
                                      </p:cBhvr>
                                      <p:to>
                                        <p:strVal val="visible"/>
                                      </p:to>
                                    </p:set>
                                    <p:animEffect transition="in" filter="dissolve">
                                      <p:cBhvr>
                                        <p:cTn id="106" dur="500"/>
                                        <p:tgtEl>
                                          <p:spTgt spid="1993745"/>
                                        </p:tgtEl>
                                      </p:cBhvr>
                                    </p:animEffect>
                                  </p:childTnLst>
                                </p:cTn>
                              </p:par>
                              <p:par>
                                <p:cTn id="107" presetID="9" presetClass="entr" presetSubtype="0" fill="hold" nodeType="withEffect">
                                  <p:stCondLst>
                                    <p:cond delay="0"/>
                                  </p:stCondLst>
                                  <p:childTnLst>
                                    <p:set>
                                      <p:cBhvr>
                                        <p:cTn id="108" dur="1" fill="hold">
                                          <p:stCondLst>
                                            <p:cond delay="0"/>
                                          </p:stCondLst>
                                        </p:cTn>
                                        <p:tgtEl>
                                          <p:spTgt spid="5"/>
                                        </p:tgtEl>
                                        <p:attrNameLst>
                                          <p:attrName>style.visibility</p:attrName>
                                        </p:attrNameLst>
                                      </p:cBhvr>
                                      <p:to>
                                        <p:strVal val="visible"/>
                                      </p:to>
                                    </p:set>
                                    <p:animEffect transition="in" filter="dissolve">
                                      <p:cBhvr>
                                        <p:cTn id="109" dur="500"/>
                                        <p:tgtEl>
                                          <p:spTgt spid="5"/>
                                        </p:tgtEl>
                                      </p:cBhvr>
                                    </p:animEffect>
                                  </p:childTnLst>
                                </p:cTn>
                              </p:par>
                            </p:childTnLst>
                          </p:cTn>
                        </p:par>
                      </p:childTnLst>
                    </p:cTn>
                  </p:par>
                  <p:par>
                    <p:cTn id="110" fill="hold">
                      <p:stCondLst>
                        <p:cond delay="indefinite"/>
                      </p:stCondLst>
                      <p:childTnLst>
                        <p:par>
                          <p:cTn id="111" fill="hold">
                            <p:stCondLst>
                              <p:cond delay="0"/>
                            </p:stCondLst>
                            <p:childTnLst>
                              <p:par>
                                <p:cTn id="112" presetID="2" presetClass="entr" presetSubtype="1" fill="hold" grpId="0" nodeType="clickEffect">
                                  <p:stCondLst>
                                    <p:cond delay="0"/>
                                  </p:stCondLst>
                                  <p:childTnLst>
                                    <p:set>
                                      <p:cBhvr>
                                        <p:cTn id="113" dur="1" fill="hold">
                                          <p:stCondLst>
                                            <p:cond delay="0"/>
                                          </p:stCondLst>
                                        </p:cTn>
                                        <p:tgtEl>
                                          <p:spTgt spid="1993747"/>
                                        </p:tgtEl>
                                        <p:attrNameLst>
                                          <p:attrName>style.visibility</p:attrName>
                                        </p:attrNameLst>
                                      </p:cBhvr>
                                      <p:to>
                                        <p:strVal val="visible"/>
                                      </p:to>
                                    </p:set>
                                    <p:anim calcmode="lin" valueType="num">
                                      <p:cBhvr additive="base">
                                        <p:cTn id="114" dur="500" fill="hold"/>
                                        <p:tgtEl>
                                          <p:spTgt spid="1993747"/>
                                        </p:tgtEl>
                                        <p:attrNameLst>
                                          <p:attrName>ppt_x</p:attrName>
                                        </p:attrNameLst>
                                      </p:cBhvr>
                                      <p:tavLst>
                                        <p:tav tm="0">
                                          <p:val>
                                            <p:strVal val="#ppt_x"/>
                                          </p:val>
                                        </p:tav>
                                        <p:tav tm="100000">
                                          <p:val>
                                            <p:strVal val="#ppt_x"/>
                                          </p:val>
                                        </p:tav>
                                      </p:tavLst>
                                    </p:anim>
                                    <p:anim calcmode="lin" valueType="num">
                                      <p:cBhvr additive="base">
                                        <p:cTn id="115" dur="500" fill="hold"/>
                                        <p:tgtEl>
                                          <p:spTgt spid="1993747"/>
                                        </p:tgtEl>
                                        <p:attrNameLst>
                                          <p:attrName>ppt_y</p:attrName>
                                        </p:attrNameLst>
                                      </p:cBhvr>
                                      <p:tavLst>
                                        <p:tav tm="0">
                                          <p:val>
                                            <p:strVal val="0-#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2" presetClass="entr" presetSubtype="2" fill="hold" grpId="0" nodeType="clickEffect">
                                  <p:stCondLst>
                                    <p:cond delay="0"/>
                                  </p:stCondLst>
                                  <p:childTnLst>
                                    <p:set>
                                      <p:cBhvr>
                                        <p:cTn id="119" dur="1" fill="hold">
                                          <p:stCondLst>
                                            <p:cond delay="0"/>
                                          </p:stCondLst>
                                        </p:cTn>
                                        <p:tgtEl>
                                          <p:spTgt spid="1993765"/>
                                        </p:tgtEl>
                                        <p:attrNameLst>
                                          <p:attrName>style.visibility</p:attrName>
                                        </p:attrNameLst>
                                      </p:cBhvr>
                                      <p:to>
                                        <p:strVal val="visible"/>
                                      </p:to>
                                    </p:set>
                                    <p:animEffect transition="in" filter="wipe(right)">
                                      <p:cBhvr>
                                        <p:cTn id="120" dur="500"/>
                                        <p:tgtEl>
                                          <p:spTgt spid="1993765"/>
                                        </p:tgtEl>
                                      </p:cBhvr>
                                    </p:animEffect>
                                  </p:childTnLst>
                                </p:cTn>
                              </p:par>
                              <p:par>
                                <p:cTn id="121" presetID="22" presetClass="entr" presetSubtype="2" fill="hold" grpId="0" nodeType="withEffect">
                                  <p:stCondLst>
                                    <p:cond delay="0"/>
                                  </p:stCondLst>
                                  <p:childTnLst>
                                    <p:set>
                                      <p:cBhvr>
                                        <p:cTn id="122" dur="1" fill="hold">
                                          <p:stCondLst>
                                            <p:cond delay="0"/>
                                          </p:stCondLst>
                                        </p:cTn>
                                        <p:tgtEl>
                                          <p:spTgt spid="1993768"/>
                                        </p:tgtEl>
                                        <p:attrNameLst>
                                          <p:attrName>style.visibility</p:attrName>
                                        </p:attrNameLst>
                                      </p:cBhvr>
                                      <p:to>
                                        <p:strVal val="visible"/>
                                      </p:to>
                                    </p:set>
                                    <p:animEffect transition="in" filter="wipe(right)">
                                      <p:cBhvr>
                                        <p:cTn id="123" dur="500"/>
                                        <p:tgtEl>
                                          <p:spTgt spid="1993768"/>
                                        </p:tgtEl>
                                      </p:cBhvr>
                                    </p:animEffect>
                                  </p:childTnLst>
                                </p:cTn>
                              </p:par>
                            </p:childTnLst>
                          </p:cTn>
                        </p:par>
                      </p:childTnLst>
                    </p:cTn>
                  </p:par>
                  <p:par>
                    <p:cTn id="124" fill="hold">
                      <p:stCondLst>
                        <p:cond delay="indefinite"/>
                      </p:stCondLst>
                      <p:childTnLst>
                        <p:par>
                          <p:cTn id="125" fill="hold">
                            <p:stCondLst>
                              <p:cond delay="0"/>
                            </p:stCondLst>
                            <p:childTnLst>
                              <p:par>
                                <p:cTn id="126" presetID="2" presetClass="exit" presetSubtype="1" fill="hold" grpId="1" nodeType="clickEffect">
                                  <p:stCondLst>
                                    <p:cond delay="0"/>
                                  </p:stCondLst>
                                  <p:childTnLst>
                                    <p:anim calcmode="lin" valueType="num">
                                      <p:cBhvr additive="base">
                                        <p:cTn id="127" dur="500"/>
                                        <p:tgtEl>
                                          <p:spTgt spid="1993747"/>
                                        </p:tgtEl>
                                        <p:attrNameLst>
                                          <p:attrName>ppt_x</p:attrName>
                                        </p:attrNameLst>
                                      </p:cBhvr>
                                      <p:tavLst>
                                        <p:tav tm="0">
                                          <p:val>
                                            <p:strVal val="ppt_x"/>
                                          </p:val>
                                        </p:tav>
                                        <p:tav tm="100000">
                                          <p:val>
                                            <p:strVal val="ppt_x"/>
                                          </p:val>
                                        </p:tav>
                                      </p:tavLst>
                                    </p:anim>
                                    <p:anim calcmode="lin" valueType="num">
                                      <p:cBhvr additive="base">
                                        <p:cTn id="128" dur="500"/>
                                        <p:tgtEl>
                                          <p:spTgt spid="1993747"/>
                                        </p:tgtEl>
                                        <p:attrNameLst>
                                          <p:attrName>ppt_y</p:attrName>
                                        </p:attrNameLst>
                                      </p:cBhvr>
                                      <p:tavLst>
                                        <p:tav tm="0">
                                          <p:val>
                                            <p:strVal val="ppt_y"/>
                                          </p:val>
                                        </p:tav>
                                        <p:tav tm="100000">
                                          <p:val>
                                            <p:strVal val="0-ppt_h/2"/>
                                          </p:val>
                                        </p:tav>
                                      </p:tavLst>
                                    </p:anim>
                                    <p:set>
                                      <p:cBhvr>
                                        <p:cTn id="129" dur="1" fill="hold">
                                          <p:stCondLst>
                                            <p:cond delay="499"/>
                                          </p:stCondLst>
                                        </p:cTn>
                                        <p:tgtEl>
                                          <p:spTgt spid="1993747"/>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9" presetClass="exit" presetSubtype="0" fill="hold" grpId="1" nodeType="clickEffect">
                                  <p:stCondLst>
                                    <p:cond delay="0"/>
                                  </p:stCondLst>
                                  <p:childTnLst>
                                    <p:animEffect transition="out" filter="dissolve">
                                      <p:cBhvr>
                                        <p:cTn id="133" dur="500"/>
                                        <p:tgtEl>
                                          <p:spTgt spid="1993745"/>
                                        </p:tgtEl>
                                      </p:cBhvr>
                                    </p:animEffect>
                                    <p:set>
                                      <p:cBhvr>
                                        <p:cTn id="134" dur="1" fill="hold">
                                          <p:stCondLst>
                                            <p:cond delay="499"/>
                                          </p:stCondLst>
                                        </p:cTn>
                                        <p:tgtEl>
                                          <p:spTgt spid="1993745"/>
                                        </p:tgtEl>
                                        <p:attrNameLst>
                                          <p:attrName>style.visibility</p:attrName>
                                        </p:attrNameLst>
                                      </p:cBhvr>
                                      <p:to>
                                        <p:strVal val="hidden"/>
                                      </p:to>
                                    </p:set>
                                  </p:childTnLst>
                                </p:cTn>
                              </p:par>
                              <p:par>
                                <p:cTn id="135" presetID="9" presetClass="exit" presetSubtype="0" fill="hold" grpId="1" nodeType="withEffect">
                                  <p:stCondLst>
                                    <p:cond delay="0"/>
                                  </p:stCondLst>
                                  <p:childTnLst>
                                    <p:animEffect transition="out" filter="dissolve">
                                      <p:cBhvr>
                                        <p:cTn id="136" dur="500"/>
                                        <p:tgtEl>
                                          <p:spTgt spid="1993746"/>
                                        </p:tgtEl>
                                      </p:cBhvr>
                                    </p:animEffect>
                                    <p:set>
                                      <p:cBhvr>
                                        <p:cTn id="137" dur="1" fill="hold">
                                          <p:stCondLst>
                                            <p:cond delay="499"/>
                                          </p:stCondLst>
                                        </p:cTn>
                                        <p:tgtEl>
                                          <p:spTgt spid="1993746"/>
                                        </p:tgtEl>
                                        <p:attrNameLst>
                                          <p:attrName>style.visibility</p:attrName>
                                        </p:attrNameLst>
                                      </p:cBhvr>
                                      <p:to>
                                        <p:strVal val="hidden"/>
                                      </p:to>
                                    </p:set>
                                  </p:childTnLst>
                                </p:cTn>
                              </p:par>
                              <p:par>
                                <p:cTn id="138" presetID="9" presetClass="exit" presetSubtype="0" fill="hold" grpId="2" nodeType="withEffect">
                                  <p:stCondLst>
                                    <p:cond delay="0"/>
                                  </p:stCondLst>
                                  <p:childTnLst>
                                    <p:animEffect transition="out" filter="dissolve">
                                      <p:cBhvr>
                                        <p:cTn id="139" dur="500"/>
                                        <p:tgtEl>
                                          <p:spTgt spid="1993747"/>
                                        </p:tgtEl>
                                      </p:cBhvr>
                                    </p:animEffect>
                                    <p:set>
                                      <p:cBhvr>
                                        <p:cTn id="140" dur="1" fill="hold">
                                          <p:stCondLst>
                                            <p:cond delay="499"/>
                                          </p:stCondLst>
                                        </p:cTn>
                                        <p:tgtEl>
                                          <p:spTgt spid="1993747"/>
                                        </p:tgtEl>
                                        <p:attrNameLst>
                                          <p:attrName>style.visibility</p:attrName>
                                        </p:attrNameLst>
                                      </p:cBhvr>
                                      <p:to>
                                        <p:strVal val="hidden"/>
                                      </p:to>
                                    </p:set>
                                  </p:childTnLst>
                                </p:cTn>
                              </p:par>
                              <p:par>
                                <p:cTn id="141" presetID="9" presetClass="exit" presetSubtype="0" fill="hold" nodeType="withEffect">
                                  <p:stCondLst>
                                    <p:cond delay="0"/>
                                  </p:stCondLst>
                                  <p:childTnLst>
                                    <p:animEffect transition="out" filter="dissolve">
                                      <p:cBhvr>
                                        <p:cTn id="142" dur="500"/>
                                        <p:tgtEl>
                                          <p:spTgt spid="5"/>
                                        </p:tgtEl>
                                      </p:cBhvr>
                                    </p:animEffect>
                                    <p:set>
                                      <p:cBhvr>
                                        <p:cTn id="143" dur="1" fill="hold">
                                          <p:stCondLst>
                                            <p:cond delay="499"/>
                                          </p:stCondLst>
                                        </p:cTn>
                                        <p:tgtEl>
                                          <p:spTgt spid="5"/>
                                        </p:tgtEl>
                                        <p:attrNameLst>
                                          <p:attrName>style.visibility</p:attrName>
                                        </p:attrNameLst>
                                      </p:cBhvr>
                                      <p:to>
                                        <p:strVal val="hidden"/>
                                      </p:to>
                                    </p:set>
                                  </p:childTnLst>
                                </p:cTn>
                              </p:par>
                              <p:par>
                                <p:cTn id="144" presetID="9" presetClass="entr" presetSubtype="0" fill="hold" grpId="2" nodeType="withEffect">
                                  <p:stCondLst>
                                    <p:cond delay="0"/>
                                  </p:stCondLst>
                                  <p:childTnLst>
                                    <p:set>
                                      <p:cBhvr>
                                        <p:cTn id="145" dur="1" fill="hold">
                                          <p:stCondLst>
                                            <p:cond delay="0"/>
                                          </p:stCondLst>
                                        </p:cTn>
                                        <p:tgtEl>
                                          <p:spTgt spid="1993743"/>
                                        </p:tgtEl>
                                        <p:attrNameLst>
                                          <p:attrName>style.visibility</p:attrName>
                                        </p:attrNameLst>
                                      </p:cBhvr>
                                      <p:to>
                                        <p:strVal val="visible"/>
                                      </p:to>
                                    </p:set>
                                    <p:animEffect transition="in" filter="dissolve">
                                      <p:cBhvr>
                                        <p:cTn id="146" dur="500"/>
                                        <p:tgtEl>
                                          <p:spTgt spid="1993743"/>
                                        </p:tgtEl>
                                      </p:cBhvr>
                                    </p:animEffect>
                                  </p:childTnLst>
                                </p:cTn>
                              </p:par>
                              <p:par>
                                <p:cTn id="147" presetID="9" presetClass="entr" presetSubtype="0" fill="hold" grpId="2" nodeType="withEffect">
                                  <p:stCondLst>
                                    <p:cond delay="0"/>
                                  </p:stCondLst>
                                  <p:childTnLst>
                                    <p:set>
                                      <p:cBhvr>
                                        <p:cTn id="148" dur="1" fill="hold">
                                          <p:stCondLst>
                                            <p:cond delay="0"/>
                                          </p:stCondLst>
                                        </p:cTn>
                                        <p:tgtEl>
                                          <p:spTgt spid="1993744"/>
                                        </p:tgtEl>
                                        <p:attrNameLst>
                                          <p:attrName>style.visibility</p:attrName>
                                        </p:attrNameLst>
                                      </p:cBhvr>
                                      <p:to>
                                        <p:strVal val="visible"/>
                                      </p:to>
                                    </p:set>
                                    <p:animEffect transition="in" filter="dissolve">
                                      <p:cBhvr>
                                        <p:cTn id="149" dur="500"/>
                                        <p:tgtEl>
                                          <p:spTgt spid="1993744"/>
                                        </p:tgtEl>
                                      </p:cBhvr>
                                    </p:animEffect>
                                  </p:childTnLst>
                                </p:cTn>
                              </p:par>
                              <p:par>
                                <p:cTn id="150" presetID="9" presetClass="entr" presetSubtype="0" fill="hold" nodeType="withEffect">
                                  <p:stCondLst>
                                    <p:cond delay="0"/>
                                  </p:stCondLst>
                                  <p:childTnLst>
                                    <p:set>
                                      <p:cBhvr>
                                        <p:cTn id="151" dur="1" fill="hold">
                                          <p:stCondLst>
                                            <p:cond delay="0"/>
                                          </p:stCondLst>
                                        </p:cTn>
                                        <p:tgtEl>
                                          <p:spTgt spid="4"/>
                                        </p:tgtEl>
                                        <p:attrNameLst>
                                          <p:attrName>style.visibility</p:attrName>
                                        </p:attrNameLst>
                                      </p:cBhvr>
                                      <p:to>
                                        <p:strVal val="visible"/>
                                      </p:to>
                                    </p:set>
                                    <p:animEffect transition="in" filter="dissolve">
                                      <p:cBhvr>
                                        <p:cTn id="152" dur="500"/>
                                        <p:tgtEl>
                                          <p:spTgt spid="4"/>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2" fill="hold" grpId="0" nodeType="clickEffect">
                                  <p:stCondLst>
                                    <p:cond delay="0"/>
                                  </p:stCondLst>
                                  <p:childTnLst>
                                    <p:set>
                                      <p:cBhvr>
                                        <p:cTn id="156" dur="1" fill="hold">
                                          <p:stCondLst>
                                            <p:cond delay="0"/>
                                          </p:stCondLst>
                                        </p:cTn>
                                        <p:tgtEl>
                                          <p:spTgt spid="1993766"/>
                                        </p:tgtEl>
                                        <p:attrNameLst>
                                          <p:attrName>style.visibility</p:attrName>
                                        </p:attrNameLst>
                                      </p:cBhvr>
                                      <p:to>
                                        <p:strVal val="visible"/>
                                      </p:to>
                                    </p:set>
                                    <p:animEffect transition="in" filter="wipe(right)">
                                      <p:cBhvr>
                                        <p:cTn id="157" dur="500"/>
                                        <p:tgtEl>
                                          <p:spTgt spid="1993766"/>
                                        </p:tgtEl>
                                      </p:cBhvr>
                                    </p:animEffect>
                                  </p:childTnLst>
                                </p:cTn>
                              </p:par>
                              <p:par>
                                <p:cTn id="158" presetID="22" presetClass="entr" presetSubtype="2" fill="hold" grpId="0" nodeType="withEffect">
                                  <p:stCondLst>
                                    <p:cond delay="0"/>
                                  </p:stCondLst>
                                  <p:childTnLst>
                                    <p:set>
                                      <p:cBhvr>
                                        <p:cTn id="159" dur="1" fill="hold">
                                          <p:stCondLst>
                                            <p:cond delay="0"/>
                                          </p:stCondLst>
                                        </p:cTn>
                                        <p:tgtEl>
                                          <p:spTgt spid="1993769"/>
                                        </p:tgtEl>
                                        <p:attrNameLst>
                                          <p:attrName>style.visibility</p:attrName>
                                        </p:attrNameLst>
                                      </p:cBhvr>
                                      <p:to>
                                        <p:strVal val="visible"/>
                                      </p:to>
                                    </p:set>
                                    <p:animEffect transition="in" filter="wipe(right)">
                                      <p:cBhvr>
                                        <p:cTn id="160" dur="500"/>
                                        <p:tgtEl>
                                          <p:spTgt spid="1993769"/>
                                        </p:tgtEl>
                                      </p:cBhvr>
                                    </p:animEffect>
                                  </p:childTnLst>
                                </p:cTn>
                              </p:par>
                            </p:childTnLst>
                          </p:cTn>
                        </p:par>
                      </p:childTnLst>
                    </p:cTn>
                  </p:par>
                  <p:par>
                    <p:cTn id="161" fill="hold">
                      <p:stCondLst>
                        <p:cond delay="indefinite"/>
                      </p:stCondLst>
                      <p:childTnLst>
                        <p:par>
                          <p:cTn id="162" fill="hold">
                            <p:stCondLst>
                              <p:cond delay="0"/>
                            </p:stCondLst>
                            <p:childTnLst>
                              <p:par>
                                <p:cTn id="163" presetID="2" presetClass="exit" presetSubtype="1" fill="hold" grpId="3" nodeType="clickEffect">
                                  <p:stCondLst>
                                    <p:cond delay="0"/>
                                  </p:stCondLst>
                                  <p:childTnLst>
                                    <p:anim calcmode="lin" valueType="num">
                                      <p:cBhvr additive="base">
                                        <p:cTn id="164" dur="500"/>
                                        <p:tgtEl>
                                          <p:spTgt spid="1993744"/>
                                        </p:tgtEl>
                                        <p:attrNameLst>
                                          <p:attrName>ppt_x</p:attrName>
                                        </p:attrNameLst>
                                      </p:cBhvr>
                                      <p:tavLst>
                                        <p:tav tm="0">
                                          <p:val>
                                            <p:strVal val="ppt_x"/>
                                          </p:val>
                                        </p:tav>
                                        <p:tav tm="100000">
                                          <p:val>
                                            <p:strVal val="ppt_x"/>
                                          </p:val>
                                        </p:tav>
                                      </p:tavLst>
                                    </p:anim>
                                    <p:anim calcmode="lin" valueType="num">
                                      <p:cBhvr additive="base">
                                        <p:cTn id="165" dur="500"/>
                                        <p:tgtEl>
                                          <p:spTgt spid="1993744"/>
                                        </p:tgtEl>
                                        <p:attrNameLst>
                                          <p:attrName>ppt_y</p:attrName>
                                        </p:attrNameLst>
                                      </p:cBhvr>
                                      <p:tavLst>
                                        <p:tav tm="0">
                                          <p:val>
                                            <p:strVal val="ppt_y"/>
                                          </p:val>
                                        </p:tav>
                                        <p:tav tm="100000">
                                          <p:val>
                                            <p:strVal val="0-ppt_h/2"/>
                                          </p:val>
                                        </p:tav>
                                      </p:tavLst>
                                    </p:anim>
                                    <p:set>
                                      <p:cBhvr>
                                        <p:cTn id="166" dur="1" fill="hold">
                                          <p:stCondLst>
                                            <p:cond delay="499"/>
                                          </p:stCondLst>
                                        </p:cTn>
                                        <p:tgtEl>
                                          <p:spTgt spid="1993744"/>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9" presetClass="exit" presetSubtype="0" fill="hold" grpId="3" nodeType="clickEffect">
                                  <p:stCondLst>
                                    <p:cond delay="0"/>
                                  </p:stCondLst>
                                  <p:childTnLst>
                                    <p:animEffect transition="out" filter="dissolve">
                                      <p:cBhvr>
                                        <p:cTn id="170" dur="500"/>
                                        <p:tgtEl>
                                          <p:spTgt spid="1993743"/>
                                        </p:tgtEl>
                                      </p:cBhvr>
                                    </p:animEffect>
                                    <p:set>
                                      <p:cBhvr>
                                        <p:cTn id="171" dur="1" fill="hold">
                                          <p:stCondLst>
                                            <p:cond delay="499"/>
                                          </p:stCondLst>
                                        </p:cTn>
                                        <p:tgtEl>
                                          <p:spTgt spid="1993743"/>
                                        </p:tgtEl>
                                        <p:attrNameLst>
                                          <p:attrName>style.visibility</p:attrName>
                                        </p:attrNameLst>
                                      </p:cBhvr>
                                      <p:to>
                                        <p:strVal val="hidden"/>
                                      </p:to>
                                    </p:set>
                                  </p:childTnLst>
                                </p:cTn>
                              </p:par>
                              <p:par>
                                <p:cTn id="172" presetID="9" presetClass="exit" presetSubtype="0" fill="hold" grpId="4" nodeType="withEffect">
                                  <p:stCondLst>
                                    <p:cond delay="0"/>
                                  </p:stCondLst>
                                  <p:childTnLst>
                                    <p:animEffect transition="out" filter="dissolve">
                                      <p:cBhvr>
                                        <p:cTn id="173" dur="500"/>
                                        <p:tgtEl>
                                          <p:spTgt spid="1993744"/>
                                        </p:tgtEl>
                                      </p:cBhvr>
                                    </p:animEffect>
                                    <p:set>
                                      <p:cBhvr>
                                        <p:cTn id="174" dur="1" fill="hold">
                                          <p:stCondLst>
                                            <p:cond delay="499"/>
                                          </p:stCondLst>
                                        </p:cTn>
                                        <p:tgtEl>
                                          <p:spTgt spid="1993744"/>
                                        </p:tgtEl>
                                        <p:attrNameLst>
                                          <p:attrName>style.visibility</p:attrName>
                                        </p:attrNameLst>
                                      </p:cBhvr>
                                      <p:to>
                                        <p:strVal val="hidden"/>
                                      </p:to>
                                    </p:set>
                                  </p:childTnLst>
                                </p:cTn>
                              </p:par>
                              <p:par>
                                <p:cTn id="175" presetID="9" presetClass="exit" presetSubtype="0" fill="hold" nodeType="withEffect">
                                  <p:stCondLst>
                                    <p:cond delay="0"/>
                                  </p:stCondLst>
                                  <p:childTnLst>
                                    <p:animEffect transition="out" filter="dissolve">
                                      <p:cBhvr>
                                        <p:cTn id="176" dur="500"/>
                                        <p:tgtEl>
                                          <p:spTgt spid="4"/>
                                        </p:tgtEl>
                                      </p:cBhvr>
                                    </p:animEffect>
                                    <p:set>
                                      <p:cBhvr>
                                        <p:cTn id="177" dur="1" fill="hold">
                                          <p:stCondLst>
                                            <p:cond delay="499"/>
                                          </p:stCondLst>
                                        </p:cTn>
                                        <p:tgtEl>
                                          <p:spTgt spid="4"/>
                                        </p:tgtEl>
                                        <p:attrNameLst>
                                          <p:attrName>style.visibility</p:attrName>
                                        </p:attrNameLst>
                                      </p:cBhvr>
                                      <p:to>
                                        <p:strVal val="hidden"/>
                                      </p:to>
                                    </p:set>
                                  </p:childTnLst>
                                </p:cTn>
                              </p:par>
                              <p:par>
                                <p:cTn id="178" presetID="9" presetClass="entr" presetSubtype="0" fill="hold" grpId="2" nodeType="withEffect">
                                  <p:stCondLst>
                                    <p:cond delay="0"/>
                                  </p:stCondLst>
                                  <p:childTnLst>
                                    <p:set>
                                      <p:cBhvr>
                                        <p:cTn id="179" dur="1" fill="hold">
                                          <p:stCondLst>
                                            <p:cond delay="0"/>
                                          </p:stCondLst>
                                        </p:cTn>
                                        <p:tgtEl>
                                          <p:spTgt spid="1993733"/>
                                        </p:tgtEl>
                                        <p:attrNameLst>
                                          <p:attrName>style.visibility</p:attrName>
                                        </p:attrNameLst>
                                      </p:cBhvr>
                                      <p:to>
                                        <p:strVal val="visible"/>
                                      </p:to>
                                    </p:set>
                                    <p:animEffect transition="in" filter="dissolve">
                                      <p:cBhvr>
                                        <p:cTn id="180" dur="500"/>
                                        <p:tgtEl>
                                          <p:spTgt spid="1993733"/>
                                        </p:tgtEl>
                                      </p:cBhvr>
                                    </p:animEffect>
                                  </p:childTnLst>
                                </p:cTn>
                              </p:par>
                              <p:par>
                                <p:cTn id="181" presetID="9" presetClass="entr" presetSubtype="0" fill="hold" nodeType="withEffect">
                                  <p:stCondLst>
                                    <p:cond delay="0"/>
                                  </p:stCondLst>
                                  <p:childTnLst>
                                    <p:set>
                                      <p:cBhvr>
                                        <p:cTn id="182" dur="1" fill="hold">
                                          <p:stCondLst>
                                            <p:cond delay="0"/>
                                          </p:stCondLst>
                                        </p:cTn>
                                        <p:tgtEl>
                                          <p:spTgt spid="2"/>
                                        </p:tgtEl>
                                        <p:attrNameLst>
                                          <p:attrName>style.visibility</p:attrName>
                                        </p:attrNameLst>
                                      </p:cBhvr>
                                      <p:to>
                                        <p:strVal val="visible"/>
                                      </p:to>
                                    </p:set>
                                    <p:animEffect transition="in" filter="dissolve">
                                      <p:cBhvr>
                                        <p:cTn id="183" dur="500"/>
                                        <p:tgtEl>
                                          <p:spTgt spid="2"/>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2" fill="hold" grpId="0" nodeType="clickEffect">
                                  <p:stCondLst>
                                    <p:cond delay="0"/>
                                  </p:stCondLst>
                                  <p:childTnLst>
                                    <p:set>
                                      <p:cBhvr>
                                        <p:cTn id="187" dur="1" fill="hold">
                                          <p:stCondLst>
                                            <p:cond delay="0"/>
                                          </p:stCondLst>
                                        </p:cTn>
                                        <p:tgtEl>
                                          <p:spTgt spid="1993767"/>
                                        </p:tgtEl>
                                        <p:attrNameLst>
                                          <p:attrName>style.visibility</p:attrName>
                                        </p:attrNameLst>
                                      </p:cBhvr>
                                      <p:to>
                                        <p:strVal val="visible"/>
                                      </p:to>
                                    </p:set>
                                    <p:animEffect transition="in" filter="wipe(right)">
                                      <p:cBhvr>
                                        <p:cTn id="188" dur="500"/>
                                        <p:tgtEl>
                                          <p:spTgt spid="1993767"/>
                                        </p:tgtEl>
                                      </p:cBhvr>
                                    </p:animEffect>
                                  </p:childTnLst>
                                </p:cTn>
                              </p:par>
                              <p:par>
                                <p:cTn id="189" presetID="22" presetClass="entr" presetSubtype="2" fill="hold" grpId="0" nodeType="withEffect">
                                  <p:stCondLst>
                                    <p:cond delay="0"/>
                                  </p:stCondLst>
                                  <p:childTnLst>
                                    <p:set>
                                      <p:cBhvr>
                                        <p:cTn id="190" dur="1" fill="hold">
                                          <p:stCondLst>
                                            <p:cond delay="0"/>
                                          </p:stCondLst>
                                        </p:cTn>
                                        <p:tgtEl>
                                          <p:spTgt spid="1993770"/>
                                        </p:tgtEl>
                                        <p:attrNameLst>
                                          <p:attrName>style.visibility</p:attrName>
                                        </p:attrNameLst>
                                      </p:cBhvr>
                                      <p:to>
                                        <p:strVal val="visible"/>
                                      </p:to>
                                    </p:set>
                                    <p:animEffect transition="in" filter="wipe(right)">
                                      <p:cBhvr>
                                        <p:cTn id="191" dur="500"/>
                                        <p:tgtEl>
                                          <p:spTgt spid="1993770"/>
                                        </p:tgtEl>
                                      </p:cBhvr>
                                    </p:animEffect>
                                  </p:childTnLst>
                                </p:cTn>
                              </p:par>
                            </p:childTnLst>
                          </p:cTn>
                        </p:par>
                      </p:childTnLst>
                    </p:cTn>
                  </p:par>
                  <p:par>
                    <p:cTn id="192" fill="hold">
                      <p:stCondLst>
                        <p:cond delay="indefinite"/>
                      </p:stCondLst>
                      <p:childTnLst>
                        <p:par>
                          <p:cTn id="193" fill="hold">
                            <p:stCondLst>
                              <p:cond delay="0"/>
                            </p:stCondLst>
                            <p:childTnLst>
                              <p:par>
                                <p:cTn id="194" presetID="2" presetClass="exit" presetSubtype="1" fill="hold" grpId="3" nodeType="clickEffect">
                                  <p:stCondLst>
                                    <p:cond delay="0"/>
                                  </p:stCondLst>
                                  <p:childTnLst>
                                    <p:anim calcmode="lin" valueType="num">
                                      <p:cBhvr additive="base">
                                        <p:cTn id="195" dur="500"/>
                                        <p:tgtEl>
                                          <p:spTgt spid="1993733"/>
                                        </p:tgtEl>
                                        <p:attrNameLst>
                                          <p:attrName>ppt_x</p:attrName>
                                        </p:attrNameLst>
                                      </p:cBhvr>
                                      <p:tavLst>
                                        <p:tav tm="0">
                                          <p:val>
                                            <p:strVal val="ppt_x"/>
                                          </p:val>
                                        </p:tav>
                                        <p:tav tm="100000">
                                          <p:val>
                                            <p:strVal val="ppt_x"/>
                                          </p:val>
                                        </p:tav>
                                      </p:tavLst>
                                    </p:anim>
                                    <p:anim calcmode="lin" valueType="num">
                                      <p:cBhvr additive="base">
                                        <p:cTn id="196" dur="500"/>
                                        <p:tgtEl>
                                          <p:spTgt spid="1993733"/>
                                        </p:tgtEl>
                                        <p:attrNameLst>
                                          <p:attrName>ppt_y</p:attrName>
                                        </p:attrNameLst>
                                      </p:cBhvr>
                                      <p:tavLst>
                                        <p:tav tm="0">
                                          <p:val>
                                            <p:strVal val="ppt_y"/>
                                          </p:val>
                                        </p:tav>
                                        <p:tav tm="100000">
                                          <p:val>
                                            <p:strVal val="0-ppt_h/2"/>
                                          </p:val>
                                        </p:tav>
                                      </p:tavLst>
                                    </p:anim>
                                    <p:set>
                                      <p:cBhvr>
                                        <p:cTn id="197" dur="1" fill="hold">
                                          <p:stCondLst>
                                            <p:cond delay="499"/>
                                          </p:stCondLst>
                                        </p:cTn>
                                        <p:tgtEl>
                                          <p:spTgt spid="1993733"/>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9" presetClass="exit" presetSubtype="0" fill="hold" grpId="4" nodeType="clickEffect">
                                  <p:stCondLst>
                                    <p:cond delay="0"/>
                                  </p:stCondLst>
                                  <p:childTnLst>
                                    <p:animEffect transition="out" filter="dissolve">
                                      <p:cBhvr>
                                        <p:cTn id="201" dur="500"/>
                                        <p:tgtEl>
                                          <p:spTgt spid="1993733"/>
                                        </p:tgtEl>
                                      </p:cBhvr>
                                    </p:animEffect>
                                    <p:set>
                                      <p:cBhvr>
                                        <p:cTn id="202" dur="1" fill="hold">
                                          <p:stCondLst>
                                            <p:cond delay="499"/>
                                          </p:stCondLst>
                                        </p:cTn>
                                        <p:tgtEl>
                                          <p:spTgt spid="1993733"/>
                                        </p:tgtEl>
                                        <p:attrNameLst>
                                          <p:attrName>style.visibility</p:attrName>
                                        </p:attrNameLst>
                                      </p:cBhvr>
                                      <p:to>
                                        <p:strVal val="hidden"/>
                                      </p:to>
                                    </p:set>
                                  </p:childTnLst>
                                </p:cTn>
                              </p:par>
                              <p:par>
                                <p:cTn id="203" presetID="9" presetClass="exit" presetSubtype="0" fill="hold" nodeType="withEffect">
                                  <p:stCondLst>
                                    <p:cond delay="0"/>
                                  </p:stCondLst>
                                  <p:childTnLst>
                                    <p:animEffect transition="out" filter="dissolve">
                                      <p:cBhvr>
                                        <p:cTn id="204" dur="500"/>
                                        <p:tgtEl>
                                          <p:spTgt spid="2"/>
                                        </p:tgtEl>
                                      </p:cBhvr>
                                    </p:animEffect>
                                    <p:set>
                                      <p:cBhvr>
                                        <p:cTn id="205" dur="1" fill="hold">
                                          <p:stCondLst>
                                            <p:cond delay="499"/>
                                          </p:stCondLst>
                                        </p:cTn>
                                        <p:tgtEl>
                                          <p:spTgt spid="2"/>
                                        </p:tgtEl>
                                        <p:attrNameLst>
                                          <p:attrName>style.visibility</p:attrName>
                                        </p:attrNameLst>
                                      </p:cBhvr>
                                      <p:to>
                                        <p:strVal val="hidden"/>
                                      </p:to>
                                    </p:set>
                                  </p:childTnLst>
                                </p:cTn>
                              </p:par>
                              <p:par>
                                <p:cTn id="206" presetID="9" presetClass="entr" presetSubtype="0" fill="hold" nodeType="withEffect">
                                  <p:stCondLst>
                                    <p:cond delay="0"/>
                                  </p:stCondLst>
                                  <p:childTnLst>
                                    <p:set>
                                      <p:cBhvr>
                                        <p:cTn id="207" dur="1" fill="hold">
                                          <p:stCondLst>
                                            <p:cond delay="0"/>
                                          </p:stCondLst>
                                        </p:cTn>
                                        <p:tgtEl>
                                          <p:spTgt spid="3"/>
                                        </p:tgtEl>
                                        <p:attrNameLst>
                                          <p:attrName>style.visibility</p:attrName>
                                        </p:attrNameLst>
                                      </p:cBhvr>
                                      <p:to>
                                        <p:strVal val="visible"/>
                                      </p:to>
                                    </p:set>
                                    <p:animEffect transition="in" filter="dissolve">
                                      <p:cBhvr>
                                        <p:cTn id="20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3731" grpId="0" animBg="1"/>
      <p:bldP spid="1993732" grpId="0" animBg="1"/>
      <p:bldP spid="1993733" grpId="0" animBg="1"/>
      <p:bldP spid="1993733" grpId="1" animBg="1"/>
      <p:bldP spid="1993733" grpId="2" animBg="1"/>
      <p:bldP spid="1993733" grpId="3" animBg="1"/>
      <p:bldP spid="1993733" grpId="4" animBg="1"/>
      <p:bldP spid="1993734" grpId="0"/>
      <p:bldP spid="1993735" grpId="0"/>
      <p:bldP spid="1993736" grpId="0" animBg="1"/>
      <p:bldP spid="1993737" grpId="0" animBg="1"/>
      <p:bldP spid="1993738" grpId="0" animBg="1"/>
      <p:bldP spid="1993739" grpId="0" animBg="1"/>
      <p:bldP spid="1993740" grpId="0"/>
      <p:bldP spid="1993741" grpId="0"/>
      <p:bldP spid="1993742" grpId="0"/>
      <p:bldP spid="1993743" grpId="0" animBg="1"/>
      <p:bldP spid="1993743" grpId="1" animBg="1"/>
      <p:bldP spid="1993743" grpId="2" animBg="1"/>
      <p:bldP spid="1993743" grpId="3" animBg="1"/>
      <p:bldP spid="1993744" grpId="0" animBg="1"/>
      <p:bldP spid="1993744" grpId="1" animBg="1"/>
      <p:bldP spid="1993744" grpId="2" animBg="1"/>
      <p:bldP spid="1993744" grpId="3" animBg="1"/>
      <p:bldP spid="1993744" grpId="4" animBg="1"/>
      <p:bldP spid="1993745" grpId="0" animBg="1"/>
      <p:bldP spid="1993745" grpId="1" animBg="1"/>
      <p:bldP spid="1993746" grpId="0" animBg="1"/>
      <p:bldP spid="1993746" grpId="1" animBg="1"/>
      <p:bldP spid="1993747" grpId="0" animBg="1"/>
      <p:bldP spid="1993747" grpId="1" animBg="1"/>
      <p:bldP spid="1993747" grpId="2" animBg="1"/>
      <p:bldP spid="1993764" grpId="0" animBg="1"/>
      <p:bldP spid="1993765" grpId="0" animBg="1"/>
      <p:bldP spid="1993766" grpId="0" animBg="1"/>
      <p:bldP spid="1993767" grpId="0" animBg="1"/>
      <p:bldP spid="1993768" grpId="0"/>
      <p:bldP spid="1993769" grpId="0"/>
      <p:bldP spid="1993770"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5778" name="Rectangle 2"/>
          <p:cNvSpPr>
            <a:spLocks noGrp="1" noChangeArrowheads="1"/>
          </p:cNvSpPr>
          <p:nvPr>
            <p:ph type="title"/>
          </p:nvPr>
        </p:nvSpPr>
        <p:spPr/>
        <p:txBody>
          <a:bodyPr/>
          <a:lstStyle/>
          <a:p>
            <a:pPr>
              <a:defRPr/>
            </a:pPr>
            <a:r>
              <a:rPr lang="hr-HR" smtClean="0"/>
              <a:t>Zadaci za vježbu</a:t>
            </a:r>
          </a:p>
        </p:txBody>
      </p:sp>
      <p:sp>
        <p:nvSpPr>
          <p:cNvPr id="1995779" name="Rectangle 3"/>
          <p:cNvSpPr>
            <a:spLocks noGrp="1" noChangeArrowheads="1"/>
          </p:cNvSpPr>
          <p:nvPr>
            <p:ph type="body" idx="1"/>
          </p:nvPr>
        </p:nvSpPr>
        <p:spPr/>
        <p:txBody>
          <a:bodyPr/>
          <a:lstStyle/>
          <a:p>
            <a:pPr>
              <a:lnSpc>
                <a:spcPct val="95000"/>
              </a:lnSpc>
              <a:defRPr/>
            </a:pPr>
            <a:r>
              <a:rPr lang="hr-HR" smtClean="0"/>
              <a:t>Napisati funkciju koja prima dva cjelobrojna argumenta </a:t>
            </a:r>
            <a:r>
              <a:rPr lang="hr-HR" b="1" smtClean="0">
                <a:solidFill>
                  <a:srgbClr val="FF0000"/>
                </a:solidFill>
                <a:latin typeface="Courier New" pitchFamily="49" charset="0"/>
              </a:rPr>
              <a:t>x</a:t>
            </a:r>
            <a:r>
              <a:rPr lang="hr-HR" smtClean="0"/>
              <a:t> i </a:t>
            </a:r>
            <a:r>
              <a:rPr lang="hr-HR" b="1" smtClean="0">
                <a:solidFill>
                  <a:srgbClr val="FF0000"/>
                </a:solidFill>
                <a:latin typeface="Courier New" pitchFamily="49" charset="0"/>
              </a:rPr>
              <a:t>y</a:t>
            </a:r>
            <a:r>
              <a:rPr lang="hr-HR" smtClean="0"/>
              <a:t> i vraća preko imena vrijednost </a:t>
            </a:r>
            <a:r>
              <a:rPr lang="hr-HR" b="1" smtClean="0">
                <a:solidFill>
                  <a:srgbClr val="FF0000"/>
                </a:solidFill>
                <a:latin typeface="Courier New" pitchFamily="49" charset="0"/>
              </a:rPr>
              <a:t>x</a:t>
            </a:r>
            <a:r>
              <a:rPr lang="hr-HR" b="1" baseline="30000" smtClean="0">
                <a:solidFill>
                  <a:srgbClr val="FF0000"/>
                </a:solidFill>
                <a:latin typeface="Courier New" pitchFamily="49" charset="0"/>
              </a:rPr>
              <a:t>y</a:t>
            </a:r>
            <a:r>
              <a:rPr lang="hr-HR" smtClean="0"/>
              <a:t>.</a:t>
            </a:r>
          </a:p>
          <a:p>
            <a:pPr lvl="1">
              <a:lnSpc>
                <a:spcPct val="95000"/>
              </a:lnSpc>
              <a:buFont typeface="Wingdings" pitchFamily="2" charset="2"/>
              <a:buNone/>
              <a:defRPr/>
            </a:pPr>
            <a:r>
              <a:rPr lang="en-GB" smtClean="0">
                <a:solidFill>
                  <a:schemeClr val="folHlink"/>
                </a:solidFill>
                <a:latin typeface="Courier New" pitchFamily="49" charset="0"/>
                <a:sym typeface="Wingdings" pitchFamily="2" charset="2"/>
              </a:rPr>
              <a:t></a:t>
            </a:r>
            <a:r>
              <a:rPr lang="en-GB" smtClean="0">
                <a:solidFill>
                  <a:schemeClr val="folHlink"/>
                </a:solidFill>
                <a:latin typeface="Courier New" pitchFamily="49" charset="0"/>
              </a:rPr>
              <a:t> </a:t>
            </a:r>
            <a:r>
              <a:rPr lang="hr-HR" smtClean="0">
                <a:solidFill>
                  <a:schemeClr val="folHlink"/>
                </a:solidFill>
                <a:latin typeface="Courier New" pitchFamily="49" charset="0"/>
              </a:rPr>
              <a:t>PotencijaRekurzijom</a:t>
            </a:r>
          </a:p>
          <a:p>
            <a:pPr lvl="1">
              <a:lnSpc>
                <a:spcPct val="95000"/>
              </a:lnSpc>
              <a:defRPr/>
            </a:pPr>
            <a:endParaRPr lang="en-GB" smtClean="0">
              <a:solidFill>
                <a:schemeClr val="folHlink"/>
              </a:solidFill>
              <a:latin typeface="Courier New" pitchFamily="49" charset="0"/>
            </a:endParaRPr>
          </a:p>
          <a:p>
            <a:pPr>
              <a:lnSpc>
                <a:spcPct val="95000"/>
              </a:lnSpc>
              <a:defRPr/>
            </a:pPr>
            <a:r>
              <a:rPr lang="hr-HR" smtClean="0"/>
              <a:t>Poziv funkcije:</a:t>
            </a:r>
          </a:p>
          <a:p>
            <a:pPr lvl="1">
              <a:lnSpc>
                <a:spcPct val="95000"/>
              </a:lnSpc>
              <a:buFont typeface="Wingdings" pitchFamily="2" charset="2"/>
              <a:buNone/>
              <a:defRPr/>
            </a:pPr>
            <a:r>
              <a:rPr lang="hr-HR" b="1" smtClean="0">
                <a:latin typeface="Courier New" pitchFamily="49" charset="0"/>
              </a:rPr>
              <a:t>k = pot(2,5);</a:t>
            </a:r>
          </a:p>
          <a:p>
            <a:pPr lvl="1">
              <a:lnSpc>
                <a:spcPct val="95000"/>
              </a:lnSpc>
              <a:buFont typeface="Wingdings" pitchFamily="2" charset="2"/>
              <a:buNone/>
              <a:defRPr/>
            </a:pPr>
            <a:r>
              <a:rPr lang="hr-HR" b="1" smtClean="0">
                <a:latin typeface="Courier New" pitchFamily="49" charset="0"/>
              </a:rPr>
              <a:t>     = 2*pot(2,4)</a:t>
            </a:r>
          </a:p>
          <a:p>
            <a:pPr lvl="1">
              <a:lnSpc>
                <a:spcPct val="95000"/>
              </a:lnSpc>
              <a:buFont typeface="Wingdings" pitchFamily="2" charset="2"/>
              <a:buNone/>
              <a:defRPr/>
            </a:pPr>
            <a:r>
              <a:rPr lang="hr-HR" b="1" smtClean="0">
                <a:latin typeface="Courier New" pitchFamily="49" charset="0"/>
              </a:rPr>
              <a:t>          = 2*pot(2,3)</a:t>
            </a:r>
          </a:p>
          <a:p>
            <a:pPr lvl="1">
              <a:lnSpc>
                <a:spcPct val="95000"/>
              </a:lnSpc>
              <a:buFont typeface="Wingdings" pitchFamily="2" charset="2"/>
              <a:buNone/>
              <a:defRPr/>
            </a:pPr>
            <a:r>
              <a:rPr lang="hr-HR" b="1" smtClean="0">
                <a:latin typeface="Courier New" pitchFamily="49" charset="0"/>
              </a:rPr>
              <a:t>               = 2*pot(2,2)</a:t>
            </a:r>
          </a:p>
          <a:p>
            <a:pPr lvl="1">
              <a:lnSpc>
                <a:spcPct val="95000"/>
              </a:lnSpc>
              <a:buFont typeface="Wingdings" pitchFamily="2" charset="2"/>
              <a:buNone/>
              <a:defRPr/>
            </a:pPr>
            <a:r>
              <a:rPr lang="hr-HR" b="1" smtClean="0">
                <a:latin typeface="Courier New" pitchFamily="49" charset="0"/>
              </a:rPr>
              <a:t>                    = 2*pot(2,1)</a:t>
            </a:r>
          </a:p>
          <a:p>
            <a:pPr lvl="1">
              <a:lnSpc>
                <a:spcPct val="95000"/>
              </a:lnSpc>
              <a:buFont typeface="Wingdings" pitchFamily="2" charset="2"/>
              <a:buNone/>
              <a:defRPr/>
            </a:pPr>
            <a:r>
              <a:rPr lang="hr-HR" b="1" smtClean="0">
                <a:latin typeface="Courier New" pitchFamily="49" charset="0"/>
              </a:rPr>
              <a:t>                         = 2*pot(2,0)</a:t>
            </a:r>
          </a:p>
          <a:p>
            <a:pPr lvl="1">
              <a:lnSpc>
                <a:spcPct val="95000"/>
              </a:lnSpc>
              <a:buFont typeface="Wingdings" pitchFamily="2" charset="2"/>
              <a:buNone/>
              <a:defRPr/>
            </a:pPr>
            <a:r>
              <a:rPr lang="hr-HR" b="1" smtClean="0">
                <a:latin typeface="Courier New" pitchFamily="49" charset="0"/>
              </a:rPr>
              <a:t>                              = 1</a:t>
            </a:r>
          </a:p>
        </p:txBody>
      </p:sp>
      <p:sp>
        <p:nvSpPr>
          <p:cNvPr id="3" name="Slide Number Placeholder 2"/>
          <p:cNvSpPr>
            <a:spLocks noGrp="1"/>
          </p:cNvSpPr>
          <p:nvPr>
            <p:ph type="sldNum" sz="quarter" idx="11"/>
          </p:nvPr>
        </p:nvSpPr>
        <p:spPr/>
        <p:txBody>
          <a:bodyPr/>
          <a:lstStyle/>
          <a:p>
            <a:fld id="{D4AD59E7-4515-4B34-A58D-745587B9CCB9}" type="slidenum">
              <a:rPr lang="hr-HR" smtClean="0"/>
              <a:pPr/>
              <a:t>117</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7826" name="Rectangle 2"/>
          <p:cNvSpPr>
            <a:spLocks noGrp="1" noChangeArrowheads="1"/>
          </p:cNvSpPr>
          <p:nvPr>
            <p:ph type="title"/>
          </p:nvPr>
        </p:nvSpPr>
        <p:spPr/>
        <p:txBody>
          <a:bodyPr/>
          <a:lstStyle/>
          <a:p>
            <a:pPr>
              <a:defRPr/>
            </a:pPr>
            <a:r>
              <a:rPr lang="hr-HR" smtClean="0"/>
              <a:t>Sadržaj stoga</a:t>
            </a:r>
          </a:p>
        </p:txBody>
      </p:sp>
      <p:graphicFrame>
        <p:nvGraphicFramePr>
          <p:cNvPr id="1997827" name="Group 3"/>
          <p:cNvGraphicFramePr>
            <a:graphicFrameLocks noGrp="1"/>
          </p:cNvGraphicFramePr>
          <p:nvPr>
            <p:ph sz="half" idx="1"/>
          </p:nvPr>
        </p:nvGraphicFramePr>
        <p:xfrm>
          <a:off x="415925" y="1628775"/>
          <a:ext cx="9145588" cy="792163"/>
        </p:xfrm>
        <a:graphic>
          <a:graphicData uri="http://schemas.openxmlformats.org/drawingml/2006/table">
            <a:tbl>
              <a:tblPr/>
              <a:tblGrid>
                <a:gridCol w="762000"/>
                <a:gridCol w="763588"/>
                <a:gridCol w="760412"/>
                <a:gridCol w="763588"/>
                <a:gridCol w="762000"/>
                <a:gridCol w="763587"/>
                <a:gridCol w="758825"/>
                <a:gridCol w="762000"/>
                <a:gridCol w="763588"/>
                <a:gridCol w="760412"/>
                <a:gridCol w="763588"/>
                <a:gridCol w="762000"/>
              </a:tblGrid>
              <a:tr h="792163">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1800" b="1"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pot(2,5)</a:t>
                      </a:r>
                    </a:p>
                  </a:txBody>
                  <a:tcPr marL="36000" marR="36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1800" b="1"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pot(2,4)</a:t>
                      </a:r>
                    </a:p>
                  </a:txBody>
                  <a:tcPr marL="36000" marR="36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1800" b="1"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pot(2,3)</a:t>
                      </a:r>
                    </a:p>
                  </a:txBody>
                  <a:tcPr marL="36000" marR="36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1800" b="1"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pot(2,2)</a:t>
                      </a:r>
                    </a:p>
                  </a:txBody>
                  <a:tcPr marL="36000" marR="36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1800" b="1"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pot(2,1)</a:t>
                      </a:r>
                    </a:p>
                  </a:txBody>
                  <a:tcPr marL="36000" marR="36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1800" b="1"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pot(2,0)</a:t>
                      </a:r>
                    </a:p>
                  </a:txBody>
                  <a:tcPr marL="36000" marR="36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1800" b="1"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return</a:t>
                      </a:r>
                    </a:p>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1800" b="1"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1</a:t>
                      </a:r>
                    </a:p>
                  </a:txBody>
                  <a:tcPr marL="36000" marR="36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1800" b="1"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return 2*1</a:t>
                      </a:r>
                    </a:p>
                  </a:txBody>
                  <a:tcPr marL="36000" marR="36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1800" b="1"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return 2*2</a:t>
                      </a:r>
                    </a:p>
                  </a:txBody>
                  <a:tcPr marL="36000" marR="36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1800" b="1"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return 2*4</a:t>
                      </a:r>
                    </a:p>
                  </a:txBody>
                  <a:tcPr marL="36000" marR="36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1800" b="1"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return 2*8</a:t>
                      </a:r>
                    </a:p>
                  </a:txBody>
                  <a:tcPr marL="36000" marR="36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1800" b="1" i="0" u="none" strike="noStrike" cap="none" normalizeH="0" baseline="0" dirty="0" err="1" smtClean="0">
                          <a:ln>
                            <a:noFill/>
                          </a:ln>
                          <a:solidFill>
                            <a:srgbClr val="000000"/>
                          </a:solidFill>
                          <a:effectLst>
                            <a:outerShdw blurRad="38100" dist="38100" dir="2700000" algn="tl">
                              <a:srgbClr val="FFFFFF"/>
                            </a:outerShdw>
                          </a:effectLst>
                          <a:latin typeface="Arial Narrow" pitchFamily="34" charset="0"/>
                        </a:rPr>
                        <a:t>return</a:t>
                      </a:r>
                      <a:r>
                        <a:rPr kumimoji="1" lang="hr-HR" sz="1800" b="1" i="0" u="none" strike="noStrike" cap="none" normalizeH="0" baseline="0" dirty="0" smtClean="0">
                          <a:ln>
                            <a:noFill/>
                          </a:ln>
                          <a:solidFill>
                            <a:srgbClr val="000000"/>
                          </a:solidFill>
                          <a:effectLst>
                            <a:outerShdw blurRad="38100" dist="38100" dir="2700000" algn="tl">
                              <a:srgbClr val="FFFFFF"/>
                            </a:outerShdw>
                          </a:effectLst>
                          <a:latin typeface="Arial Narrow" pitchFamily="34" charset="0"/>
                        </a:rPr>
                        <a:t> 2*16</a:t>
                      </a:r>
                    </a:p>
                  </a:txBody>
                  <a:tcPr marL="36000" marR="36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bl>
          </a:graphicData>
        </a:graphic>
      </p:graphicFrame>
      <p:graphicFrame>
        <p:nvGraphicFramePr>
          <p:cNvPr id="1997855" name="Group 31"/>
          <p:cNvGraphicFramePr>
            <a:graphicFrameLocks noGrp="1"/>
          </p:cNvGraphicFramePr>
          <p:nvPr>
            <p:ph sz="half" idx="2"/>
          </p:nvPr>
        </p:nvGraphicFramePr>
        <p:xfrm>
          <a:off x="415925" y="2420938"/>
          <a:ext cx="9145588" cy="2743200"/>
        </p:xfrm>
        <a:graphic>
          <a:graphicData uri="http://schemas.openxmlformats.org/drawingml/2006/table">
            <a:tbl>
              <a:tblPr/>
              <a:tblGrid>
                <a:gridCol w="762000"/>
                <a:gridCol w="762000"/>
                <a:gridCol w="763588"/>
                <a:gridCol w="762000"/>
                <a:gridCol w="762000"/>
                <a:gridCol w="762000"/>
                <a:gridCol w="760412"/>
                <a:gridCol w="762000"/>
                <a:gridCol w="762000"/>
                <a:gridCol w="763588"/>
                <a:gridCol w="762000"/>
                <a:gridCol w="762000"/>
              </a:tblGrid>
              <a:tr h="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rPr>
                        <a:t>(2,5)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dirty="0" smtClean="0">
                          <a:ln>
                            <a:noFill/>
                          </a:ln>
                          <a:solidFill>
                            <a:srgbClr val="000000"/>
                          </a:solidFill>
                          <a:effectLst>
                            <a:outerShdw blurRad="38100" dist="38100" dir="2700000" algn="tl">
                              <a:srgbClr val="FFFFFF"/>
                            </a:outerShdw>
                          </a:effectLst>
                          <a:latin typeface="Arial Narrow" pitchFamily="34" charset="0"/>
                        </a:rPr>
                        <a:t>32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bl>
          </a:graphicData>
        </a:graphic>
      </p:graphicFrame>
      <p:sp>
        <p:nvSpPr>
          <p:cNvPr id="3" name="Slide Number Placeholder 2"/>
          <p:cNvSpPr>
            <a:spLocks noGrp="1"/>
          </p:cNvSpPr>
          <p:nvPr>
            <p:ph type="sldNum" sz="quarter" idx="11"/>
          </p:nvPr>
        </p:nvSpPr>
        <p:spPr/>
        <p:txBody>
          <a:bodyPr/>
          <a:lstStyle/>
          <a:p>
            <a:fld id="{4779F4E4-872C-4A69-A457-AD7F4EB1617C}" type="slidenum">
              <a:rPr lang="hr-HR" smtClean="0"/>
              <a:pPr/>
              <a:t>118</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2073275" y="1341438"/>
            <a:ext cx="4319588" cy="431800"/>
          </a:xfrm>
          <a:prstGeom prst="rect">
            <a:avLst/>
          </a:prstGeom>
          <a:solidFill>
            <a:srgbClr val="FFCC99">
              <a:alpha val="39999"/>
            </a:srgbClr>
          </a:solidFill>
          <a:ln w="9525" algn="ctr">
            <a:solidFill>
              <a:srgbClr val="FF9900"/>
            </a:solidFill>
            <a:miter lim="800000"/>
            <a:headEnd/>
            <a:tailEnd/>
          </a:ln>
        </p:spPr>
        <p:txBody>
          <a:bodyPr wrap="none" anchor="ctr"/>
          <a:lstStyle/>
          <a:p>
            <a:endParaRPr lang="hr-HR"/>
          </a:p>
        </p:txBody>
      </p:sp>
      <p:sp>
        <p:nvSpPr>
          <p:cNvPr id="1999875" name="Rectangle 3"/>
          <p:cNvSpPr>
            <a:spLocks noGrp="1" noChangeArrowheads="1"/>
          </p:cNvSpPr>
          <p:nvPr>
            <p:ph type="title"/>
          </p:nvPr>
        </p:nvSpPr>
        <p:spPr/>
        <p:txBody>
          <a:bodyPr/>
          <a:lstStyle/>
          <a:p>
            <a:pPr>
              <a:defRPr/>
            </a:pPr>
            <a:r>
              <a:rPr lang="hr-HR" smtClean="0"/>
              <a:t>Zadaci za vježbu</a:t>
            </a:r>
          </a:p>
        </p:txBody>
      </p:sp>
      <p:sp>
        <p:nvSpPr>
          <p:cNvPr id="1999876" name="Rectangle 4"/>
          <p:cNvSpPr>
            <a:spLocks noGrp="1" noChangeArrowheads="1"/>
          </p:cNvSpPr>
          <p:nvPr>
            <p:ph type="body" idx="1"/>
          </p:nvPr>
        </p:nvSpPr>
        <p:spPr/>
        <p:txBody>
          <a:bodyPr/>
          <a:lstStyle/>
          <a:p>
            <a:pPr>
              <a:lnSpc>
                <a:spcPct val="85000"/>
              </a:lnSpc>
              <a:defRPr/>
            </a:pPr>
            <a:r>
              <a:rPr lang="hr-HR" sz="2400" smtClean="0"/>
              <a:t>Što bi se dogodilo kada bi bila izostavljena linija:</a:t>
            </a:r>
          </a:p>
          <a:p>
            <a:pPr>
              <a:lnSpc>
                <a:spcPct val="85000"/>
              </a:lnSpc>
              <a:buFont typeface="Monotype Sorts" pitchFamily="2" charset="2"/>
              <a:buNone/>
              <a:defRPr/>
            </a:pPr>
            <a:r>
              <a:rPr lang="hr-HR" sz="2400" smtClean="0"/>
              <a:t>			</a:t>
            </a:r>
            <a:r>
              <a:rPr lang="hr-HR" sz="2000" b="1" smtClean="0">
                <a:latin typeface="Courier New" pitchFamily="49" charset="0"/>
              </a:rPr>
              <a:t>if (y &lt;= 0) return 1;</a:t>
            </a:r>
            <a:endParaRPr lang="hr-HR" sz="2400" b="1" smtClean="0">
              <a:latin typeface="Courier New" pitchFamily="49" charset="0"/>
            </a:endParaRPr>
          </a:p>
          <a:p>
            <a:pPr lvl="1">
              <a:lnSpc>
                <a:spcPct val="85000"/>
              </a:lnSpc>
              <a:defRPr/>
            </a:pPr>
            <a:r>
              <a:rPr lang="hr-HR" sz="2000" smtClean="0"/>
              <a:t>funkcija bi samu sebe pozivala beskonačno puta i nikada ne bi vratila neku vrijednost u glavni program</a:t>
            </a:r>
          </a:p>
          <a:p>
            <a:pPr lvl="1">
              <a:lnSpc>
                <a:spcPct val="85000"/>
              </a:lnSpc>
              <a:defRPr/>
            </a:pPr>
            <a:r>
              <a:rPr lang="hr-HR" sz="2000" smtClean="0"/>
              <a:t>u gornjem primjeru dogodilo bi se ovo:</a:t>
            </a:r>
          </a:p>
          <a:p>
            <a:pPr lvl="1">
              <a:lnSpc>
                <a:spcPct val="85000"/>
              </a:lnSpc>
              <a:defRPr/>
            </a:pPr>
            <a:endParaRPr lang="hr-HR" sz="2000" smtClean="0"/>
          </a:p>
          <a:p>
            <a:pPr lvl="1">
              <a:lnSpc>
                <a:spcPct val="85000"/>
              </a:lnSpc>
              <a:buFont typeface="Wingdings" pitchFamily="2" charset="2"/>
              <a:buNone/>
              <a:defRPr/>
            </a:pPr>
            <a:r>
              <a:rPr lang="hr-HR" sz="2000" b="1" smtClean="0">
                <a:latin typeface="Courier New" pitchFamily="49" charset="0"/>
              </a:rPr>
              <a:t>pot(2,5);</a:t>
            </a:r>
          </a:p>
          <a:p>
            <a:pPr lvl="1">
              <a:lnSpc>
                <a:spcPct val="85000"/>
              </a:lnSpc>
              <a:buFont typeface="Wingdings" pitchFamily="2" charset="2"/>
              <a:buNone/>
              <a:defRPr/>
            </a:pPr>
            <a:r>
              <a:rPr lang="hr-HR" sz="2000" b="1" smtClean="0">
                <a:latin typeface="Courier New" pitchFamily="49" charset="0"/>
              </a:rPr>
              <a:t> = 2*pot(2,4)</a:t>
            </a:r>
          </a:p>
          <a:p>
            <a:pPr lvl="1">
              <a:lnSpc>
                <a:spcPct val="85000"/>
              </a:lnSpc>
              <a:buFont typeface="Wingdings" pitchFamily="2" charset="2"/>
              <a:buNone/>
              <a:defRPr/>
            </a:pPr>
            <a:r>
              <a:rPr lang="hr-HR" sz="2000" b="1" smtClean="0">
                <a:latin typeface="Courier New" pitchFamily="49" charset="0"/>
              </a:rPr>
              <a:t>      = 2*pot(2,3)</a:t>
            </a:r>
          </a:p>
          <a:p>
            <a:pPr lvl="1">
              <a:lnSpc>
                <a:spcPct val="85000"/>
              </a:lnSpc>
              <a:buFont typeface="Wingdings" pitchFamily="2" charset="2"/>
              <a:buNone/>
              <a:defRPr/>
            </a:pPr>
            <a:r>
              <a:rPr lang="hr-HR" sz="2000" b="1" smtClean="0">
                <a:latin typeface="Courier New" pitchFamily="49" charset="0"/>
              </a:rPr>
              <a:t>           = 2*pot(2,2)</a:t>
            </a:r>
          </a:p>
          <a:p>
            <a:pPr lvl="1">
              <a:lnSpc>
                <a:spcPct val="85000"/>
              </a:lnSpc>
              <a:buFont typeface="Wingdings" pitchFamily="2" charset="2"/>
              <a:buNone/>
              <a:defRPr/>
            </a:pPr>
            <a:r>
              <a:rPr lang="hr-HR" sz="2000" b="1" smtClean="0">
                <a:latin typeface="Courier New" pitchFamily="49" charset="0"/>
              </a:rPr>
              <a:t>                = 2*pot(2,1)</a:t>
            </a:r>
          </a:p>
          <a:p>
            <a:pPr lvl="1">
              <a:lnSpc>
                <a:spcPct val="85000"/>
              </a:lnSpc>
              <a:buFont typeface="Wingdings" pitchFamily="2" charset="2"/>
              <a:buNone/>
              <a:defRPr/>
            </a:pPr>
            <a:r>
              <a:rPr lang="hr-HR" sz="2000" b="1" smtClean="0">
                <a:latin typeface="Courier New" pitchFamily="49" charset="0"/>
              </a:rPr>
              <a:t>                     = 2*pot(2,0)</a:t>
            </a:r>
          </a:p>
          <a:p>
            <a:pPr lvl="1">
              <a:lnSpc>
                <a:spcPct val="85000"/>
              </a:lnSpc>
              <a:buFont typeface="Wingdings" pitchFamily="2" charset="2"/>
              <a:buNone/>
              <a:defRPr/>
            </a:pPr>
            <a:r>
              <a:rPr lang="hr-HR" sz="2000" b="1" smtClean="0">
                <a:latin typeface="Courier New" pitchFamily="49" charset="0"/>
              </a:rPr>
              <a:t>                          = 2*pot(2,-1)</a:t>
            </a:r>
          </a:p>
          <a:p>
            <a:pPr lvl="1">
              <a:lnSpc>
                <a:spcPct val="85000"/>
              </a:lnSpc>
              <a:buFont typeface="Wingdings" pitchFamily="2" charset="2"/>
              <a:buNone/>
              <a:defRPr/>
            </a:pPr>
            <a:r>
              <a:rPr lang="hr-HR" sz="2000" b="1" smtClean="0">
                <a:latin typeface="Courier New" pitchFamily="49" charset="0"/>
              </a:rPr>
              <a:t>                               = 2*pot(2,-2)</a:t>
            </a:r>
          </a:p>
          <a:p>
            <a:pPr lvl="1">
              <a:lnSpc>
                <a:spcPct val="85000"/>
              </a:lnSpc>
              <a:buFont typeface="Wingdings" pitchFamily="2" charset="2"/>
              <a:buNone/>
              <a:defRPr/>
            </a:pPr>
            <a:r>
              <a:rPr lang="hr-HR" sz="2000" b="1" smtClean="0">
                <a:latin typeface="Courier New" pitchFamily="49" charset="0"/>
              </a:rPr>
              <a:t>                                    = 2*pot(2,-3)</a:t>
            </a:r>
          </a:p>
          <a:p>
            <a:pPr lvl="1">
              <a:lnSpc>
                <a:spcPct val="85000"/>
              </a:lnSpc>
              <a:buFont typeface="Wingdings" pitchFamily="2" charset="2"/>
              <a:buNone/>
              <a:defRPr/>
            </a:pPr>
            <a:r>
              <a:rPr lang="hr-HR" sz="2000" b="1" smtClean="0">
                <a:latin typeface="Courier New" pitchFamily="49" charset="0"/>
              </a:rPr>
              <a:t>                                         ...</a:t>
            </a:r>
            <a:endParaRPr lang="hr-HR" sz="2000" smtClean="0"/>
          </a:p>
        </p:txBody>
      </p:sp>
      <p:sp>
        <p:nvSpPr>
          <p:cNvPr id="3" name="Slide Number Placeholder 2"/>
          <p:cNvSpPr>
            <a:spLocks noGrp="1"/>
          </p:cNvSpPr>
          <p:nvPr>
            <p:ph type="sldNum" sz="quarter" idx="11"/>
          </p:nvPr>
        </p:nvSpPr>
        <p:spPr/>
        <p:txBody>
          <a:bodyPr/>
          <a:lstStyle/>
          <a:p>
            <a:fld id="{D4AD59E7-4515-4B34-A58D-745587B9CCB9}" type="slidenum">
              <a:rPr lang="hr-HR" smtClean="0"/>
              <a:pPr/>
              <a:t>119</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5252" name="Rectangle 4"/>
          <p:cNvSpPr>
            <a:spLocks noGrp="1" noChangeArrowheads="1"/>
          </p:cNvSpPr>
          <p:nvPr>
            <p:ph type="title"/>
          </p:nvPr>
        </p:nvSpPr>
        <p:spPr/>
        <p:txBody>
          <a:bodyPr/>
          <a:lstStyle/>
          <a:p>
            <a:r>
              <a:rPr lang="hr-HR" smtClean="0"/>
              <a:t>Primjer s rezervacijom memorije: rezultat izvođenja</a:t>
            </a:r>
          </a:p>
        </p:txBody>
      </p:sp>
      <p:sp>
        <p:nvSpPr>
          <p:cNvPr id="1205253" name="Rectangle 5"/>
          <p:cNvSpPr>
            <a:spLocks noGrp="1" noChangeArrowheads="1"/>
          </p:cNvSpPr>
          <p:nvPr>
            <p:ph type="body" idx="1"/>
          </p:nvPr>
        </p:nvSpPr>
        <p:spPr/>
        <p:txBody>
          <a:bodyPr/>
          <a:lstStyle/>
          <a:p>
            <a:pPr>
              <a:defRPr/>
            </a:pPr>
            <a:r>
              <a:rPr lang="hr-HR" smtClean="0"/>
              <a:t>Ulazni podaci: 		Ispis na zaslonu:</a:t>
            </a:r>
          </a:p>
          <a:p>
            <a:pPr>
              <a:buFont typeface="Monotype Sorts" pitchFamily="2" charset="2"/>
              <a:buNone/>
              <a:defRPr/>
            </a:pPr>
            <a:endParaRPr lang="hr-HR" smtClean="0"/>
          </a:p>
          <a:p>
            <a:pPr>
              <a:defRPr/>
            </a:pPr>
            <a:endParaRPr lang="hr-HR" smtClean="0"/>
          </a:p>
          <a:p>
            <a:pPr>
              <a:buFont typeface="Monotype Sorts" pitchFamily="2" charset="2"/>
              <a:buNone/>
              <a:defRPr/>
            </a:pPr>
            <a:endParaRPr lang="hr-HR" b="1" smtClean="0">
              <a:latin typeface="Courier New" pitchFamily="49" charset="0"/>
            </a:endParaRPr>
          </a:p>
          <a:p>
            <a:pPr>
              <a:buFont typeface="Monotype Sorts" pitchFamily="2" charset="2"/>
              <a:buNone/>
              <a:defRPr/>
            </a:pPr>
            <a:endParaRPr lang="hr-HR" b="1" smtClean="0">
              <a:latin typeface="Courier New" pitchFamily="49" charset="0"/>
            </a:endParaRPr>
          </a:p>
          <a:p>
            <a:pPr>
              <a:buFont typeface="Monotype Sorts" pitchFamily="2" charset="2"/>
              <a:buNone/>
              <a:defRPr/>
            </a:pPr>
            <a:r>
              <a:rPr lang="hr-HR" smtClean="0"/>
              <a:t>	</a:t>
            </a:r>
          </a:p>
          <a:p>
            <a:pPr algn="ctr">
              <a:buFont typeface="Monotype Sorts" pitchFamily="2" charset="2"/>
              <a:buNone/>
              <a:defRPr/>
            </a:pPr>
            <a:endParaRPr lang="hr-HR" b="1" smtClean="0">
              <a:latin typeface="Courier New" pitchFamily="49" charset="0"/>
            </a:endParaRPr>
          </a:p>
          <a:p>
            <a:pPr algn="ctr">
              <a:buFont typeface="Monotype Sorts" pitchFamily="2" charset="2"/>
              <a:buNone/>
              <a:defRPr/>
            </a:pPr>
            <a:r>
              <a:rPr lang="hr-HR" b="1" smtClean="0">
                <a:latin typeface="Courier New" pitchFamily="49" charset="0"/>
              </a:rPr>
              <a:t>			</a:t>
            </a:r>
          </a:p>
          <a:p>
            <a:pPr>
              <a:buFont typeface="Monotype Sorts" pitchFamily="2" charset="2"/>
              <a:buNone/>
              <a:defRPr/>
            </a:pPr>
            <a:r>
              <a:rPr lang="en-GB" sz="2400" smtClean="0">
                <a:solidFill>
                  <a:schemeClr val="folHlink"/>
                </a:solidFill>
                <a:latin typeface="Courier New" pitchFamily="49" charset="0"/>
                <a:sym typeface="Wingdings" pitchFamily="2" charset="2"/>
              </a:rPr>
              <a:t></a:t>
            </a:r>
            <a:r>
              <a:rPr lang="hr-HR" sz="2400" smtClean="0">
                <a:solidFill>
                  <a:schemeClr val="folHlink"/>
                </a:solidFill>
                <a:latin typeface="Courier New" pitchFamily="49" charset="0"/>
                <a:sym typeface="Wingdings" pitchFamily="2" charset="2"/>
              </a:rPr>
              <a:t>MallocMatrica</a:t>
            </a:r>
          </a:p>
        </p:txBody>
      </p:sp>
      <p:sp>
        <p:nvSpPr>
          <p:cNvPr id="18436" name="Text Box 6"/>
          <p:cNvSpPr txBox="1">
            <a:spLocks noChangeArrowheads="1"/>
          </p:cNvSpPr>
          <p:nvPr/>
        </p:nvSpPr>
        <p:spPr bwMode="auto">
          <a:xfrm>
            <a:off x="1352550" y="1700213"/>
            <a:ext cx="433388" cy="2236787"/>
          </a:xfrm>
          <a:prstGeom prst="rect">
            <a:avLst/>
          </a:prstGeom>
          <a:solidFill>
            <a:srgbClr val="FFCC99"/>
          </a:solidFill>
          <a:ln w="9525">
            <a:solidFill>
              <a:srgbClr val="FF9900"/>
            </a:solidFill>
            <a:miter lim="800000"/>
            <a:headEnd/>
            <a:tailEnd/>
          </a:ln>
        </p:spPr>
        <p:txBody>
          <a:bodyPr>
            <a:spAutoFit/>
          </a:bodyPr>
          <a:lstStyle/>
          <a:p>
            <a:pPr>
              <a:spcBef>
                <a:spcPct val="0"/>
              </a:spcBef>
              <a:buClrTx/>
              <a:buFontTx/>
              <a:buNone/>
            </a:pPr>
            <a:r>
              <a:rPr kumimoji="0" lang="hr-HR" sz="2800"/>
              <a:t>3</a:t>
            </a:r>
          </a:p>
          <a:p>
            <a:pPr>
              <a:spcBef>
                <a:spcPct val="0"/>
              </a:spcBef>
              <a:buClrTx/>
              <a:buFontTx/>
              <a:buNone/>
            </a:pPr>
            <a:r>
              <a:rPr kumimoji="0" lang="hr-HR" sz="2800"/>
              <a:t>2</a:t>
            </a:r>
          </a:p>
          <a:p>
            <a:pPr>
              <a:spcBef>
                <a:spcPct val="0"/>
              </a:spcBef>
              <a:buClrTx/>
              <a:buFontTx/>
              <a:buNone/>
            </a:pPr>
            <a:r>
              <a:rPr kumimoji="0" lang="hr-HR" sz="2800"/>
              <a:t>4</a:t>
            </a:r>
          </a:p>
          <a:p>
            <a:pPr>
              <a:spcBef>
                <a:spcPct val="0"/>
              </a:spcBef>
              <a:buClrTx/>
              <a:buFontTx/>
              <a:buNone/>
            </a:pPr>
            <a:r>
              <a:rPr kumimoji="0" lang="hr-HR" sz="2800"/>
              <a:t>8</a:t>
            </a:r>
          </a:p>
          <a:p>
            <a:pPr>
              <a:spcBef>
                <a:spcPct val="0"/>
              </a:spcBef>
              <a:buClrTx/>
              <a:buFontTx/>
              <a:buNone/>
            </a:pPr>
            <a:r>
              <a:rPr kumimoji="0" lang="hr-HR" sz="2800"/>
              <a:t>5</a:t>
            </a:r>
            <a:endParaRPr kumimoji="0" lang="en-US" sz="3200">
              <a:latin typeface="Times New Roman" pitchFamily="18" charset="0"/>
            </a:endParaRPr>
          </a:p>
        </p:txBody>
      </p:sp>
      <p:sp>
        <p:nvSpPr>
          <p:cNvPr id="1205255" name="Text Box 7"/>
          <p:cNvSpPr txBox="1">
            <a:spLocks noChangeArrowheads="1"/>
          </p:cNvSpPr>
          <p:nvPr/>
        </p:nvSpPr>
        <p:spPr bwMode="auto">
          <a:xfrm>
            <a:off x="3008313" y="1700213"/>
            <a:ext cx="6624637" cy="2219325"/>
          </a:xfrm>
          <a:prstGeom prst="rect">
            <a:avLst/>
          </a:prstGeom>
          <a:solidFill>
            <a:schemeClr val="accent2">
              <a:lumMod val="60000"/>
              <a:lumOff val="40000"/>
            </a:schemeClr>
          </a:solidFill>
          <a:ln w="9525">
            <a:solidFill>
              <a:schemeClr val="accent2">
                <a:lumMod val="75000"/>
              </a:schemeClr>
            </a:solidFill>
            <a:miter lim="800000"/>
            <a:headEnd/>
            <a:tailEnd/>
          </a:ln>
          <a:effectLst/>
        </p:spPr>
        <p:txBody>
          <a:bodyPr>
            <a:spAutoFit/>
          </a:bodyPr>
          <a:lstStyle/>
          <a:p>
            <a:pPr>
              <a:defRPr/>
            </a:pPr>
            <a:r>
              <a:rPr lang="hr-HR" sz="2400">
                <a:effectLst>
                  <a:outerShdw blurRad="38100" dist="38100" dir="2700000" algn="tl">
                    <a:srgbClr val="FFFFFF"/>
                  </a:outerShdw>
                </a:effectLst>
              </a:rPr>
              <a:t>  3	   2	      4	    8 	   5</a:t>
            </a:r>
          </a:p>
          <a:p>
            <a:pPr>
              <a:defRPr/>
            </a:pPr>
            <a:r>
              <a:rPr lang="hr-HR" sz="2400">
                <a:effectLst>
                  <a:outerShdw blurRad="38100" dist="38100" dir="2700000" algn="tl">
                    <a:srgbClr val="FFFFFF"/>
                  </a:outerShdw>
                </a:effectLst>
              </a:rPr>
              <a:t>  9	   4	     16	   64		  25</a:t>
            </a:r>
          </a:p>
          <a:p>
            <a:pPr>
              <a:defRPr/>
            </a:pPr>
            <a:r>
              <a:rPr lang="hr-HR" sz="2400">
                <a:effectLst>
                  <a:outerShdw blurRad="38100" dist="38100" dir="2700000" algn="tl">
                    <a:srgbClr val="FFFFFF"/>
                  </a:outerShdw>
                </a:effectLst>
              </a:rPr>
              <a:t> 27	   8	     64	  512		 125</a:t>
            </a:r>
          </a:p>
          <a:p>
            <a:pPr>
              <a:defRPr/>
            </a:pPr>
            <a:r>
              <a:rPr lang="hr-HR" sz="2400">
                <a:effectLst>
                  <a:outerShdw blurRad="38100" dist="38100" dir="2700000" algn="tl">
                    <a:srgbClr val="FFFFFF"/>
                  </a:outerShdw>
                </a:effectLst>
              </a:rPr>
              <a:t> 81	  16	    256	 4096		 625</a:t>
            </a:r>
          </a:p>
          <a:p>
            <a:pPr>
              <a:defRPr/>
            </a:pPr>
            <a:r>
              <a:rPr lang="hr-HR" sz="2400">
                <a:effectLst>
                  <a:outerShdw blurRad="38100" dist="38100" dir="2700000" algn="tl">
                    <a:srgbClr val="FFFFFF"/>
                  </a:outerShdw>
                </a:effectLst>
              </a:rPr>
              <a:t>243	  32	   1024	32768		3125</a:t>
            </a:r>
          </a:p>
        </p:txBody>
      </p:sp>
      <p:sp>
        <p:nvSpPr>
          <p:cNvPr id="3" name="Slide Number Placeholder 2"/>
          <p:cNvSpPr>
            <a:spLocks noGrp="1"/>
          </p:cNvSpPr>
          <p:nvPr>
            <p:ph type="sldNum" sz="quarter" idx="11"/>
          </p:nvPr>
        </p:nvSpPr>
        <p:spPr/>
        <p:txBody>
          <a:bodyPr/>
          <a:lstStyle/>
          <a:p>
            <a:fld id="{D4AD59E7-4515-4B34-A58D-745587B9CCB9}" type="slidenum">
              <a:rPr lang="hr-HR" smtClean="0"/>
              <a:pPr/>
              <a:t>12</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1922" name="Rectangle 2"/>
          <p:cNvSpPr>
            <a:spLocks noGrp="1" noChangeArrowheads="1"/>
          </p:cNvSpPr>
          <p:nvPr>
            <p:ph type="title"/>
          </p:nvPr>
        </p:nvSpPr>
        <p:spPr/>
        <p:txBody>
          <a:bodyPr/>
          <a:lstStyle/>
          <a:p>
            <a:pPr>
              <a:defRPr/>
            </a:pPr>
            <a:r>
              <a:rPr lang="hr-HR" smtClean="0"/>
              <a:t>Zadaci za vježbu</a:t>
            </a:r>
          </a:p>
        </p:txBody>
      </p:sp>
      <p:sp>
        <p:nvSpPr>
          <p:cNvPr id="2001923" name="Rectangle 3"/>
          <p:cNvSpPr>
            <a:spLocks noGrp="1" noChangeArrowheads="1"/>
          </p:cNvSpPr>
          <p:nvPr>
            <p:ph type="body" idx="1"/>
          </p:nvPr>
        </p:nvSpPr>
        <p:spPr/>
        <p:txBody>
          <a:bodyPr/>
          <a:lstStyle/>
          <a:p>
            <a:pPr>
              <a:defRPr/>
            </a:pPr>
            <a:r>
              <a:rPr lang="hr-HR" sz="2400" smtClean="0"/>
              <a:t>Rješenje bez rekurzije:</a:t>
            </a:r>
          </a:p>
          <a:p>
            <a:pPr>
              <a:defRPr/>
            </a:pPr>
            <a:endParaRPr lang="hr-HR" sz="2400" smtClean="0"/>
          </a:p>
          <a:p>
            <a:pPr>
              <a:defRPr/>
            </a:pPr>
            <a:endParaRPr lang="hr-HR" sz="2400" smtClean="0"/>
          </a:p>
          <a:p>
            <a:pPr>
              <a:defRPr/>
            </a:pPr>
            <a:endParaRPr lang="hr-HR" sz="2400" smtClean="0"/>
          </a:p>
          <a:p>
            <a:pPr>
              <a:defRPr/>
            </a:pPr>
            <a:endParaRPr lang="hr-HR" sz="2400" smtClean="0"/>
          </a:p>
          <a:p>
            <a:pPr>
              <a:defRPr/>
            </a:pPr>
            <a:endParaRPr lang="hr-HR" sz="2400" smtClean="0"/>
          </a:p>
          <a:p>
            <a:pPr>
              <a:defRPr/>
            </a:pPr>
            <a:endParaRPr lang="hr-HR" sz="2400" smtClean="0"/>
          </a:p>
          <a:p>
            <a:pPr>
              <a:defRPr/>
            </a:pPr>
            <a:r>
              <a:rPr lang="hr-HR" sz="2400" smtClean="0"/>
              <a:t>Napisati funkcije koja ispisuju sve brojeve do ili od </a:t>
            </a:r>
            <a:r>
              <a:rPr lang="hr-HR" sz="2400" b="1" smtClean="0">
                <a:solidFill>
                  <a:srgbClr val="FF0000"/>
                </a:solidFill>
                <a:latin typeface="Courier New" pitchFamily="49" charset="0"/>
              </a:rPr>
              <a:t>n</a:t>
            </a:r>
            <a:r>
              <a:rPr lang="hr-HR" sz="2400" smtClean="0"/>
              <a:t> na razne načine</a:t>
            </a:r>
          </a:p>
          <a:p>
            <a:pPr>
              <a:buFont typeface="Monotype Sorts" pitchFamily="2" charset="2"/>
              <a:buNone/>
              <a:defRPr/>
            </a:pPr>
            <a:r>
              <a:rPr lang="hr-HR" sz="2000" smtClean="0">
                <a:solidFill>
                  <a:schemeClr val="folHlink"/>
                </a:solidFill>
                <a:latin typeface="Courier New" pitchFamily="49" charset="0"/>
                <a:sym typeface="Wingdings" pitchFamily="2" charset="2"/>
              </a:rPr>
              <a:t>	</a:t>
            </a:r>
            <a:r>
              <a:rPr lang="en-GB" sz="2000" smtClean="0">
                <a:solidFill>
                  <a:schemeClr val="folHlink"/>
                </a:solidFill>
                <a:latin typeface="Courier New" pitchFamily="49" charset="0"/>
                <a:sym typeface="Wingdings" pitchFamily="2" charset="2"/>
              </a:rPr>
              <a:t></a:t>
            </a:r>
            <a:r>
              <a:rPr lang="en-GB" sz="2000" smtClean="0">
                <a:solidFill>
                  <a:schemeClr val="folHlink"/>
                </a:solidFill>
                <a:latin typeface="Courier New" pitchFamily="49" charset="0"/>
              </a:rPr>
              <a:t> Rekurz</a:t>
            </a:r>
            <a:r>
              <a:rPr lang="hr-HR" sz="2000" smtClean="0">
                <a:solidFill>
                  <a:schemeClr val="folHlink"/>
                </a:solidFill>
                <a:latin typeface="Courier New" pitchFamily="49" charset="0"/>
              </a:rPr>
              <a:t>ivniIspisRedom</a:t>
            </a:r>
          </a:p>
          <a:p>
            <a:pPr>
              <a:defRPr/>
            </a:pPr>
            <a:r>
              <a:rPr lang="hr-HR" sz="2400" smtClean="0"/>
              <a:t>Napisati rekurzivnu funkciju koja računa </a:t>
            </a:r>
            <a:r>
              <a:rPr lang="hr-HR" sz="2400" b="1" smtClean="0">
                <a:solidFill>
                  <a:srgbClr val="FF0000"/>
                </a:solidFill>
                <a:latin typeface="Courier New" pitchFamily="49" charset="0"/>
              </a:rPr>
              <a:t>n-ti</a:t>
            </a:r>
            <a:r>
              <a:rPr lang="hr-HR" sz="2400" b="1" smtClean="0"/>
              <a:t> </a:t>
            </a:r>
            <a:r>
              <a:rPr lang="hr-HR" sz="2400" smtClean="0"/>
              <a:t>član aritmetičkog niza</a:t>
            </a:r>
          </a:p>
          <a:p>
            <a:pPr>
              <a:buSzTx/>
              <a:buFont typeface="Wingdings" pitchFamily="2" charset="2"/>
              <a:buNone/>
              <a:defRPr/>
            </a:pPr>
            <a:r>
              <a:rPr lang="hr-HR" sz="2000" smtClean="0">
                <a:solidFill>
                  <a:schemeClr val="folHlink"/>
                </a:solidFill>
                <a:latin typeface="Courier New" pitchFamily="49" charset="0"/>
                <a:sym typeface="Wingdings" pitchFamily="2" charset="2"/>
              </a:rPr>
              <a:t>	</a:t>
            </a:r>
            <a:r>
              <a:rPr lang="en-GB" sz="2000" smtClean="0">
                <a:solidFill>
                  <a:schemeClr val="folHlink"/>
                </a:solidFill>
                <a:latin typeface="Courier New" pitchFamily="49" charset="0"/>
                <a:sym typeface="Wingdings" pitchFamily="2" charset="2"/>
              </a:rPr>
              <a:t></a:t>
            </a:r>
            <a:r>
              <a:rPr lang="en-GB" sz="2000" smtClean="0">
                <a:solidFill>
                  <a:schemeClr val="folHlink"/>
                </a:solidFill>
                <a:latin typeface="Courier New" pitchFamily="49" charset="0"/>
              </a:rPr>
              <a:t> </a:t>
            </a:r>
            <a:r>
              <a:rPr lang="hr-HR" sz="2000" smtClean="0">
                <a:solidFill>
                  <a:schemeClr val="folHlink"/>
                </a:solidFill>
                <a:latin typeface="Courier New" pitchFamily="49" charset="0"/>
              </a:rPr>
              <a:t>AritmetickiNiz</a:t>
            </a:r>
          </a:p>
        </p:txBody>
      </p:sp>
      <p:sp>
        <p:nvSpPr>
          <p:cNvPr id="2001924" name="Rectangle 4"/>
          <p:cNvSpPr>
            <a:spLocks noChangeArrowheads="1"/>
          </p:cNvSpPr>
          <p:nvPr/>
        </p:nvSpPr>
        <p:spPr bwMode="auto">
          <a:xfrm>
            <a:off x="1639888" y="1476375"/>
            <a:ext cx="6626225" cy="2447925"/>
          </a:xfrm>
          <a:prstGeom prst="rect">
            <a:avLst/>
          </a:prstGeom>
          <a:solidFill>
            <a:srgbClr val="FFCC99">
              <a:alpha val="39999"/>
            </a:srgbClr>
          </a:solidFill>
          <a:ln w="9525" algn="ctr">
            <a:solidFill>
              <a:srgbClr val="FF9900"/>
            </a:solidFill>
            <a:miter lim="800000"/>
            <a:headEnd/>
            <a:tailEnd/>
          </a:ln>
          <a:effectLst/>
        </p:spPr>
        <p:txBody>
          <a:bodyPr wrap="none" anchor="ctr"/>
          <a:lstStyle/>
          <a:p>
            <a:pPr lvl="1">
              <a:defRPr/>
            </a:pPr>
            <a:r>
              <a:rPr lang="hr-HR">
                <a:effectLst>
                  <a:outerShdw blurRad="38100" dist="38100" dir="2700000" algn="tl">
                    <a:srgbClr val="FFFFFF"/>
                  </a:outerShdw>
                </a:effectLst>
              </a:rPr>
              <a:t>int pot(long x, long y) {</a:t>
            </a:r>
          </a:p>
          <a:p>
            <a:pPr lvl="1">
              <a:defRPr/>
            </a:pPr>
            <a:r>
              <a:rPr lang="hr-HR">
                <a:effectLst>
                  <a:outerShdw blurRad="38100" dist="38100" dir="2700000" algn="tl">
                    <a:srgbClr val="FFFFFF"/>
                  </a:outerShdw>
                </a:effectLst>
              </a:rPr>
              <a:t>   int retval = 1;</a:t>
            </a:r>
          </a:p>
          <a:p>
            <a:pPr lvl="1">
              <a:defRPr/>
            </a:pPr>
            <a:r>
              <a:rPr lang="hr-HR">
                <a:effectLst>
                  <a:outerShdw blurRad="38100" dist="38100" dir="2700000" algn="tl">
                    <a:srgbClr val="FFFFFF"/>
                  </a:outerShdw>
                </a:effectLst>
              </a:rPr>
              <a:t>   int i;</a:t>
            </a:r>
          </a:p>
          <a:p>
            <a:pPr lvl="1">
              <a:defRPr/>
            </a:pPr>
            <a:r>
              <a:rPr lang="hr-HR">
                <a:effectLst>
                  <a:outerShdw blurRad="38100" dist="38100" dir="2700000" algn="tl">
                    <a:srgbClr val="FFFFFF"/>
                  </a:outerShdw>
                </a:effectLst>
              </a:rPr>
              <a:t>   for (i = 0; i &lt; y; i++) retval *= x;</a:t>
            </a:r>
          </a:p>
          <a:p>
            <a:pPr lvl="1">
              <a:defRPr/>
            </a:pPr>
            <a:r>
              <a:rPr lang="hr-HR">
                <a:effectLst>
                  <a:outerShdw blurRad="38100" dist="38100" dir="2700000" algn="tl">
                    <a:srgbClr val="FFFFFF"/>
                  </a:outerShdw>
                </a:effectLst>
              </a:rPr>
              <a:t>   return retval;</a:t>
            </a:r>
          </a:p>
          <a:p>
            <a:pPr lvl="1">
              <a:defRPr/>
            </a:pPr>
            <a:r>
              <a:rPr lang="hr-HR">
                <a:effectLst>
                  <a:outerShdw blurRad="38100" dist="38100" dir="2700000" algn="tl">
                    <a:srgbClr val="FFFFFF"/>
                  </a:outerShdw>
                </a:effectLst>
              </a:rPr>
              <a:t>}</a:t>
            </a:r>
            <a:endParaRPr lang="hr-HR">
              <a:solidFill>
                <a:schemeClr val="tx1"/>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fld id="{D4AD59E7-4515-4B34-A58D-745587B9CCB9}" type="slidenum">
              <a:rPr lang="hr-HR" smtClean="0"/>
              <a:pPr/>
              <a:t>120</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3970" name="Rectangle 2"/>
          <p:cNvSpPr>
            <a:spLocks noGrp="1" noChangeArrowheads="1"/>
          </p:cNvSpPr>
          <p:nvPr>
            <p:ph type="title"/>
          </p:nvPr>
        </p:nvSpPr>
        <p:spPr/>
        <p:txBody>
          <a:bodyPr/>
          <a:lstStyle/>
          <a:p>
            <a:pPr>
              <a:defRPr/>
            </a:pPr>
            <a:r>
              <a:rPr lang="hr-HR" smtClean="0"/>
              <a:t>Leonardo Pisano Fibonacci </a:t>
            </a:r>
          </a:p>
        </p:txBody>
      </p:sp>
      <p:sp>
        <p:nvSpPr>
          <p:cNvPr id="2003971" name="Rectangle 3"/>
          <p:cNvSpPr>
            <a:spLocks noGrp="1" noChangeArrowheads="1"/>
          </p:cNvSpPr>
          <p:nvPr>
            <p:ph type="body" sz="half" idx="1"/>
          </p:nvPr>
        </p:nvSpPr>
        <p:spPr/>
        <p:txBody>
          <a:bodyPr/>
          <a:lstStyle/>
          <a:p>
            <a:r>
              <a:rPr lang="hr-HR" sz="2400" smtClean="0"/>
              <a:t>rođen: 1170 (vjerojatno) Pisa </a:t>
            </a:r>
          </a:p>
          <a:p>
            <a:r>
              <a:rPr lang="hr-HR" sz="2400" smtClean="0"/>
              <a:t>umro: 1250 (vjerojatno) Pisa</a:t>
            </a:r>
          </a:p>
          <a:p>
            <a:endParaRPr lang="hr-HR" sz="2400" smtClean="0"/>
          </a:p>
          <a:p>
            <a:r>
              <a:rPr lang="hr-HR" sz="2400" smtClean="0"/>
              <a:t>godine 1202</a:t>
            </a:r>
            <a:r>
              <a:rPr lang="hr-HR" sz="2400" i="1" smtClean="0"/>
              <a:t>. Liber abaci</a:t>
            </a:r>
            <a:r>
              <a:rPr lang="hr-HR" sz="2400" smtClean="0"/>
              <a:t> : </a:t>
            </a:r>
          </a:p>
          <a:p>
            <a:pPr lvl="1"/>
            <a:r>
              <a:rPr lang="hr-HR" sz="2000" smtClean="0"/>
              <a:t>uvođenje hindu-arapskih brojeva</a:t>
            </a:r>
          </a:p>
          <a:p>
            <a:pPr lvl="1"/>
            <a:r>
              <a:rPr lang="hr-HR" sz="2000" smtClean="0"/>
              <a:t>simultane linearne jednadžbe</a:t>
            </a:r>
          </a:p>
          <a:p>
            <a:pPr lvl="1"/>
            <a:r>
              <a:rPr lang="hr-HR" sz="2000" smtClean="0"/>
              <a:t>trgovački matematički problemi</a:t>
            </a:r>
          </a:p>
          <a:p>
            <a:pPr lvl="1"/>
            <a:r>
              <a:rPr lang="hr-HR" sz="2000" smtClean="0"/>
              <a:t>izračun profita</a:t>
            </a:r>
          </a:p>
          <a:p>
            <a:pPr lvl="1"/>
            <a:r>
              <a:rPr lang="hr-HR" sz="2000" smtClean="0"/>
              <a:t>preračunavanje valuta</a:t>
            </a:r>
          </a:p>
          <a:p>
            <a:endParaRPr lang="hr-HR" sz="2400" smtClean="0"/>
          </a:p>
        </p:txBody>
      </p:sp>
      <p:pic>
        <p:nvPicPr>
          <p:cNvPr id="17412" name="Picture 4" descr="Fibonacci"/>
          <p:cNvPicPr>
            <a:picLocks noChangeAspect="1" noChangeArrowheads="1"/>
          </p:cNvPicPr>
          <p:nvPr/>
        </p:nvPicPr>
        <p:blipFill>
          <a:blip r:embed="rId3" cstate="print"/>
          <a:srcRect/>
          <a:stretch>
            <a:fillRect/>
          </a:stretch>
        </p:blipFill>
        <p:spPr bwMode="auto">
          <a:xfrm>
            <a:off x="5168900" y="1052513"/>
            <a:ext cx="4305300" cy="5238750"/>
          </a:xfrm>
          <a:prstGeom prst="rect">
            <a:avLst/>
          </a:prstGeom>
          <a:noFill/>
          <a:ln w="9525">
            <a:noFill/>
            <a:miter lim="800000"/>
            <a:headEnd/>
            <a:tailEnd/>
          </a:ln>
        </p:spPr>
      </p:pic>
      <p:sp>
        <p:nvSpPr>
          <p:cNvPr id="3" name="Slide Number Placeholder 2"/>
          <p:cNvSpPr>
            <a:spLocks noGrp="1"/>
          </p:cNvSpPr>
          <p:nvPr>
            <p:ph type="sldNum" sz="quarter" idx="11"/>
          </p:nvPr>
        </p:nvSpPr>
        <p:spPr/>
        <p:txBody>
          <a:bodyPr/>
          <a:lstStyle/>
          <a:p>
            <a:fld id="{9CC30B0B-29BC-400D-AA77-D2F39E39E3B6}" type="slidenum">
              <a:rPr lang="hr-HR" smtClean="0"/>
              <a:pPr/>
              <a:t>121</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6018" name="Rectangle 2"/>
          <p:cNvSpPr>
            <a:spLocks noGrp="1" noChangeArrowheads="1"/>
          </p:cNvSpPr>
          <p:nvPr>
            <p:ph type="title"/>
          </p:nvPr>
        </p:nvSpPr>
        <p:spPr/>
        <p:txBody>
          <a:bodyPr/>
          <a:lstStyle/>
          <a:p>
            <a:pPr>
              <a:defRPr/>
            </a:pPr>
            <a:r>
              <a:rPr lang="hr-HR" smtClean="0"/>
              <a:t>Arapski brojevi</a:t>
            </a:r>
          </a:p>
        </p:txBody>
      </p:sp>
      <p:sp>
        <p:nvSpPr>
          <p:cNvPr id="2006019" name="Rectangle 3"/>
          <p:cNvSpPr>
            <a:spLocks noGrp="1" noChangeArrowheads="1"/>
          </p:cNvSpPr>
          <p:nvPr>
            <p:ph type="body" sz="half" idx="1"/>
          </p:nvPr>
        </p:nvSpPr>
        <p:spPr/>
        <p:txBody>
          <a:bodyPr/>
          <a:lstStyle/>
          <a:p>
            <a:r>
              <a:rPr lang="hr-HR" smtClean="0"/>
              <a:t>ne poklapaju se s našim “arapskim” brojevima</a:t>
            </a:r>
          </a:p>
          <a:p>
            <a:r>
              <a:rPr lang="hr-HR" smtClean="0"/>
              <a:t>najveće dostignuće – uvođenje nule i težinskih mjesta</a:t>
            </a:r>
          </a:p>
          <a:p>
            <a:endParaRPr lang="hr-HR" sz="3200" smtClean="0"/>
          </a:p>
          <a:p>
            <a:endParaRPr lang="hr-HR" sz="2400" smtClean="0"/>
          </a:p>
        </p:txBody>
      </p:sp>
      <p:sp>
        <p:nvSpPr>
          <p:cNvPr id="2006020" name="Rectangle 4"/>
          <p:cNvSpPr>
            <a:spLocks noGrp="1" noChangeArrowheads="1"/>
          </p:cNvSpPr>
          <p:nvPr>
            <p:ph type="body" sz="half" idx="2"/>
          </p:nvPr>
        </p:nvSpPr>
        <p:spPr>
          <a:xfrm>
            <a:off x="6392863" y="981075"/>
            <a:ext cx="3240087" cy="5327650"/>
          </a:xfrm>
        </p:spPr>
        <p:txBody>
          <a:bodyPr/>
          <a:lstStyle/>
          <a:p>
            <a:pPr>
              <a:buFont typeface="Monotype Sorts" pitchFamily="2" charset="2"/>
              <a:buNone/>
              <a:defRPr/>
            </a:pPr>
            <a:r>
              <a:rPr lang="ar-SA" sz="2400" smtClean="0">
                <a:cs typeface="Tahoma" pitchFamily="34" charset="0"/>
              </a:rPr>
              <a:t>٠</a:t>
            </a:r>
            <a:r>
              <a:rPr lang="hr-HR" sz="2400" smtClean="0"/>
              <a:t>		0 </a:t>
            </a:r>
            <a:r>
              <a:rPr lang="hr-HR" sz="2400" smtClean="0">
                <a:hlinkClick r:id="rId3"/>
              </a:rPr>
              <a:t>Sifer</a:t>
            </a:r>
            <a:r>
              <a:rPr lang="hr-HR" sz="2400" smtClean="0"/>
              <a:t>    </a:t>
            </a:r>
          </a:p>
          <a:p>
            <a:pPr>
              <a:buFont typeface="Monotype Sorts" pitchFamily="2" charset="2"/>
              <a:buNone/>
              <a:defRPr/>
            </a:pPr>
            <a:r>
              <a:rPr lang="hr-HR" sz="2400" smtClean="0"/>
              <a:t> </a:t>
            </a:r>
            <a:r>
              <a:rPr lang="ar-SA" sz="2400" smtClean="0">
                <a:cs typeface="Tahoma" pitchFamily="34" charset="0"/>
              </a:rPr>
              <a:t>١</a:t>
            </a:r>
            <a:r>
              <a:rPr lang="hr-HR" sz="2400" smtClean="0"/>
              <a:t>		1 </a:t>
            </a:r>
            <a:r>
              <a:rPr lang="hr-HR" sz="2400" smtClean="0">
                <a:hlinkClick r:id="rId4"/>
              </a:rPr>
              <a:t>Wahid</a:t>
            </a:r>
            <a:endParaRPr lang="hr-HR" sz="2400" smtClean="0"/>
          </a:p>
          <a:p>
            <a:pPr>
              <a:buFont typeface="Monotype Sorts" pitchFamily="2" charset="2"/>
              <a:buNone/>
              <a:defRPr/>
            </a:pPr>
            <a:r>
              <a:rPr lang="ar-SA" sz="2400" smtClean="0">
                <a:cs typeface="Tahoma" pitchFamily="34" charset="0"/>
              </a:rPr>
              <a:t>٢</a:t>
            </a:r>
            <a:r>
              <a:rPr lang="hr-HR" sz="2400" smtClean="0"/>
              <a:t>		2 </a:t>
            </a:r>
            <a:r>
              <a:rPr lang="hr-HR" sz="2400" smtClean="0">
                <a:hlinkClick r:id="rId5"/>
              </a:rPr>
              <a:t>Ithinin</a:t>
            </a:r>
            <a:r>
              <a:rPr lang="hr-HR" sz="2400" smtClean="0"/>
              <a:t> </a:t>
            </a:r>
          </a:p>
          <a:p>
            <a:pPr>
              <a:buFont typeface="Monotype Sorts" pitchFamily="2" charset="2"/>
              <a:buNone/>
              <a:defRPr/>
            </a:pPr>
            <a:r>
              <a:rPr lang="ar-SA" sz="2400" smtClean="0">
                <a:cs typeface="Tahoma" pitchFamily="34" charset="0"/>
              </a:rPr>
              <a:t>٣</a:t>
            </a:r>
            <a:r>
              <a:rPr lang="hr-HR" sz="2400" smtClean="0"/>
              <a:t>		3 </a:t>
            </a:r>
            <a:r>
              <a:rPr lang="hr-HR" sz="2400" smtClean="0">
                <a:hlinkClick r:id="rId6"/>
              </a:rPr>
              <a:t>Thalatha</a:t>
            </a:r>
            <a:r>
              <a:rPr lang="hr-HR" sz="2400" smtClean="0"/>
              <a:t> </a:t>
            </a:r>
          </a:p>
          <a:p>
            <a:pPr>
              <a:buFont typeface="Monotype Sorts" pitchFamily="2" charset="2"/>
              <a:buNone/>
              <a:defRPr/>
            </a:pPr>
            <a:r>
              <a:rPr lang="ar-SA" sz="2400" smtClean="0">
                <a:cs typeface="Tahoma" pitchFamily="34" charset="0"/>
              </a:rPr>
              <a:t>٤</a:t>
            </a:r>
            <a:r>
              <a:rPr lang="hr-HR" sz="2400" smtClean="0"/>
              <a:t>		4 </a:t>
            </a:r>
            <a:r>
              <a:rPr lang="hr-HR" sz="2400" smtClean="0">
                <a:hlinkClick r:id="rId7"/>
              </a:rPr>
              <a:t>Arba'a</a:t>
            </a:r>
            <a:r>
              <a:rPr lang="hr-HR" sz="2400" smtClean="0"/>
              <a:t> </a:t>
            </a:r>
          </a:p>
          <a:p>
            <a:pPr>
              <a:buFont typeface="Monotype Sorts" pitchFamily="2" charset="2"/>
              <a:buNone/>
              <a:defRPr/>
            </a:pPr>
            <a:r>
              <a:rPr lang="ar-SA" sz="2400" smtClean="0">
                <a:cs typeface="Tahoma" pitchFamily="34" charset="0"/>
              </a:rPr>
              <a:t>٥</a:t>
            </a:r>
            <a:r>
              <a:rPr lang="hr-HR" sz="2400" smtClean="0"/>
              <a:t>		5 </a:t>
            </a:r>
            <a:r>
              <a:rPr lang="hr-HR" sz="2400" smtClean="0">
                <a:hlinkClick r:id="rId8"/>
              </a:rPr>
              <a:t>Kamisa</a:t>
            </a:r>
            <a:r>
              <a:rPr lang="hr-HR" sz="2400" smtClean="0"/>
              <a:t> </a:t>
            </a:r>
          </a:p>
          <a:p>
            <a:pPr>
              <a:buFont typeface="Monotype Sorts" pitchFamily="2" charset="2"/>
              <a:buNone/>
              <a:defRPr/>
            </a:pPr>
            <a:r>
              <a:rPr lang="ar-SA" sz="2400" smtClean="0">
                <a:cs typeface="Tahoma" pitchFamily="34" charset="0"/>
              </a:rPr>
              <a:t>٦</a:t>
            </a:r>
            <a:r>
              <a:rPr lang="hr-HR" sz="2400" smtClean="0"/>
              <a:t>		6 </a:t>
            </a:r>
            <a:r>
              <a:rPr lang="hr-HR" sz="2400" smtClean="0">
                <a:hlinkClick r:id="rId9"/>
              </a:rPr>
              <a:t>Sita</a:t>
            </a:r>
            <a:r>
              <a:rPr lang="hr-HR" sz="2400" smtClean="0"/>
              <a:t> </a:t>
            </a:r>
          </a:p>
          <a:p>
            <a:pPr>
              <a:buFont typeface="Monotype Sorts" pitchFamily="2" charset="2"/>
              <a:buNone/>
              <a:defRPr/>
            </a:pPr>
            <a:r>
              <a:rPr lang="ar-SA" sz="2400" smtClean="0">
                <a:cs typeface="Tahoma" pitchFamily="34" charset="0"/>
              </a:rPr>
              <a:t>٧</a:t>
            </a:r>
            <a:r>
              <a:rPr lang="hr-HR" sz="2400" smtClean="0"/>
              <a:t>		7 </a:t>
            </a:r>
            <a:r>
              <a:rPr lang="hr-HR" sz="2400" smtClean="0">
                <a:hlinkClick r:id="rId10"/>
              </a:rPr>
              <a:t>Saba'a</a:t>
            </a:r>
            <a:r>
              <a:rPr lang="hr-HR" sz="2400" smtClean="0"/>
              <a:t> </a:t>
            </a:r>
          </a:p>
          <a:p>
            <a:pPr>
              <a:buFont typeface="Monotype Sorts" pitchFamily="2" charset="2"/>
              <a:buNone/>
              <a:defRPr/>
            </a:pPr>
            <a:r>
              <a:rPr lang="ar-SA" sz="2400" smtClean="0">
                <a:cs typeface="Tahoma" pitchFamily="34" charset="0"/>
              </a:rPr>
              <a:t>٨</a:t>
            </a:r>
            <a:r>
              <a:rPr lang="hr-HR" sz="2400" smtClean="0"/>
              <a:t>		8 </a:t>
            </a:r>
            <a:r>
              <a:rPr lang="hr-HR" sz="2400" smtClean="0">
                <a:hlinkClick r:id="rId11"/>
              </a:rPr>
              <a:t>Thamania</a:t>
            </a:r>
            <a:r>
              <a:rPr lang="hr-HR" sz="2400" smtClean="0"/>
              <a:t> </a:t>
            </a:r>
          </a:p>
          <a:p>
            <a:pPr>
              <a:buFont typeface="Monotype Sorts" pitchFamily="2" charset="2"/>
              <a:buNone/>
              <a:defRPr/>
            </a:pPr>
            <a:r>
              <a:rPr lang="ar-SA" sz="2400" smtClean="0">
                <a:cs typeface="Tahoma" pitchFamily="34" charset="0"/>
              </a:rPr>
              <a:t>٩</a:t>
            </a:r>
            <a:r>
              <a:rPr lang="hr-HR" sz="2400" smtClean="0"/>
              <a:t>		9 </a:t>
            </a:r>
            <a:r>
              <a:rPr lang="hr-HR" sz="2400" smtClean="0">
                <a:hlinkClick r:id="rId12"/>
              </a:rPr>
              <a:t>Tisa'a</a:t>
            </a:r>
            <a:r>
              <a:rPr lang="hr-HR" sz="2400" smtClean="0"/>
              <a:t> </a:t>
            </a:r>
          </a:p>
          <a:p>
            <a:pPr>
              <a:buFont typeface="Monotype Sorts" pitchFamily="2" charset="2"/>
              <a:buNone/>
              <a:defRPr/>
            </a:pPr>
            <a:r>
              <a:rPr lang="ar-SA" sz="2400" smtClean="0">
                <a:cs typeface="Tahoma" pitchFamily="34" charset="0"/>
              </a:rPr>
              <a:t>١</a:t>
            </a:r>
            <a:r>
              <a:rPr lang="hr-HR" sz="2400" smtClean="0"/>
              <a:t> </a:t>
            </a:r>
            <a:r>
              <a:rPr lang="ar-SA" sz="2400" smtClean="0">
                <a:cs typeface="Tahoma" pitchFamily="34" charset="0"/>
              </a:rPr>
              <a:t>٠</a:t>
            </a:r>
            <a:r>
              <a:rPr lang="hr-HR" sz="2400" smtClean="0"/>
              <a:t>     10 </a:t>
            </a:r>
            <a:r>
              <a:rPr lang="hr-HR" sz="2400" smtClean="0">
                <a:hlinkClick r:id="rId13"/>
              </a:rPr>
              <a:t>Ashara</a:t>
            </a:r>
            <a:endParaRPr lang="hr-HR" sz="2400" smtClean="0"/>
          </a:p>
        </p:txBody>
      </p:sp>
      <p:sp>
        <p:nvSpPr>
          <p:cNvPr id="3" name="Slide Number Placeholder 2"/>
          <p:cNvSpPr>
            <a:spLocks noGrp="1"/>
          </p:cNvSpPr>
          <p:nvPr>
            <p:ph type="sldNum" sz="quarter" idx="11"/>
          </p:nvPr>
        </p:nvSpPr>
        <p:spPr/>
        <p:txBody>
          <a:bodyPr/>
          <a:lstStyle/>
          <a:p>
            <a:fld id="{4779F4E4-872C-4A69-A457-AD7F4EB1617C}" type="slidenum">
              <a:rPr lang="hr-HR" smtClean="0"/>
              <a:pPr/>
              <a:t>122</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8066" name="Rectangle 2"/>
          <p:cNvSpPr>
            <a:spLocks noGrp="1" noChangeArrowheads="1"/>
          </p:cNvSpPr>
          <p:nvPr>
            <p:ph type="title"/>
          </p:nvPr>
        </p:nvSpPr>
        <p:spPr/>
        <p:txBody>
          <a:bodyPr/>
          <a:lstStyle/>
          <a:p>
            <a:pPr>
              <a:defRPr/>
            </a:pPr>
            <a:r>
              <a:rPr lang="hr-HR" smtClean="0"/>
              <a:t>Fibonaccijevi brojevi</a:t>
            </a:r>
          </a:p>
        </p:txBody>
      </p:sp>
      <p:sp>
        <p:nvSpPr>
          <p:cNvPr id="2008067" name="Rectangle 3"/>
          <p:cNvSpPr>
            <a:spLocks noGrp="1" noChangeArrowheads="1"/>
          </p:cNvSpPr>
          <p:nvPr>
            <p:ph type="body" idx="1"/>
          </p:nvPr>
        </p:nvSpPr>
        <p:spPr/>
        <p:txBody>
          <a:bodyPr/>
          <a:lstStyle/>
          <a:p>
            <a:pPr>
              <a:defRPr/>
            </a:pPr>
            <a:r>
              <a:rPr lang="hr-HR" smtClean="0"/>
              <a:t>1, 1, 2, 3, 5, 8, 13, 21, 34,... (koji je sljedeći?)</a:t>
            </a:r>
          </a:p>
          <a:p>
            <a:pPr lvl="1">
              <a:buFont typeface="Wingdings" pitchFamily="2" charset="2"/>
              <a:buNone/>
              <a:defRPr/>
            </a:pPr>
            <a:r>
              <a:rPr lang="hr-HR" b="1" smtClean="0">
                <a:solidFill>
                  <a:srgbClr val="FF0000"/>
                </a:solidFill>
                <a:latin typeface="Courier New" pitchFamily="49" charset="0"/>
              </a:rPr>
              <a:t>F</a:t>
            </a:r>
            <a:r>
              <a:rPr lang="hr-HR" b="1" baseline="-25000" smtClean="0">
                <a:solidFill>
                  <a:srgbClr val="FF0000"/>
                </a:solidFill>
                <a:latin typeface="Courier New" pitchFamily="49" charset="0"/>
              </a:rPr>
              <a:t>0</a:t>
            </a:r>
            <a:r>
              <a:rPr lang="hr-HR" b="1" smtClean="0">
                <a:solidFill>
                  <a:srgbClr val="FF0000"/>
                </a:solidFill>
                <a:latin typeface="Courier New" pitchFamily="49" charset="0"/>
              </a:rPr>
              <a:t>=F</a:t>
            </a:r>
            <a:r>
              <a:rPr lang="hr-HR" b="1" baseline="-25000" smtClean="0">
                <a:solidFill>
                  <a:srgbClr val="FF0000"/>
                </a:solidFill>
                <a:latin typeface="Courier New" pitchFamily="49" charset="0"/>
              </a:rPr>
              <a:t>1</a:t>
            </a:r>
            <a:r>
              <a:rPr lang="hr-HR" b="1" smtClean="0">
                <a:solidFill>
                  <a:srgbClr val="FF0000"/>
                </a:solidFill>
                <a:latin typeface="Courier New" pitchFamily="49" charset="0"/>
              </a:rPr>
              <a:t>=1</a:t>
            </a:r>
          </a:p>
          <a:p>
            <a:pPr lvl="1">
              <a:buFont typeface="Wingdings" pitchFamily="2" charset="2"/>
              <a:buNone/>
              <a:defRPr/>
            </a:pPr>
            <a:r>
              <a:rPr lang="hr-HR" b="1" smtClean="0">
                <a:solidFill>
                  <a:srgbClr val="FF0000"/>
                </a:solidFill>
                <a:latin typeface="Courier New" pitchFamily="49" charset="0"/>
              </a:rPr>
              <a:t>F</a:t>
            </a:r>
            <a:r>
              <a:rPr lang="hr-HR" b="1" baseline="-25000" smtClean="0">
                <a:solidFill>
                  <a:srgbClr val="FF0000"/>
                </a:solidFill>
                <a:latin typeface="Courier New" pitchFamily="49" charset="0"/>
              </a:rPr>
              <a:t>i</a:t>
            </a:r>
            <a:r>
              <a:rPr lang="hr-HR" b="1" smtClean="0">
                <a:solidFill>
                  <a:srgbClr val="FF0000"/>
                </a:solidFill>
                <a:latin typeface="Courier New" pitchFamily="49" charset="0"/>
              </a:rPr>
              <a:t>=F</a:t>
            </a:r>
            <a:r>
              <a:rPr lang="hr-HR" b="1" baseline="-25000" smtClean="0">
                <a:solidFill>
                  <a:srgbClr val="FF0000"/>
                </a:solidFill>
                <a:latin typeface="Courier New" pitchFamily="49" charset="0"/>
              </a:rPr>
              <a:t>i-2</a:t>
            </a:r>
            <a:r>
              <a:rPr lang="hr-HR" b="1" smtClean="0">
                <a:solidFill>
                  <a:srgbClr val="FF0000"/>
                </a:solidFill>
                <a:latin typeface="Courier New" pitchFamily="49" charset="0"/>
              </a:rPr>
              <a:t>+F</a:t>
            </a:r>
            <a:r>
              <a:rPr lang="hr-HR" b="1" baseline="-25000" smtClean="0">
                <a:solidFill>
                  <a:srgbClr val="FF0000"/>
                </a:solidFill>
                <a:latin typeface="Courier New" pitchFamily="49" charset="0"/>
              </a:rPr>
              <a:t>i-1</a:t>
            </a:r>
            <a:r>
              <a:rPr lang="hr-HR" b="1" smtClean="0">
                <a:solidFill>
                  <a:srgbClr val="FF0000"/>
                </a:solidFill>
                <a:latin typeface="Courier New" pitchFamily="49" charset="0"/>
              </a:rPr>
              <a:t>; i&gt;1</a:t>
            </a:r>
          </a:p>
          <a:p>
            <a:pPr lvl="1">
              <a:defRPr/>
            </a:pPr>
            <a:r>
              <a:rPr lang="hr-HR" smtClean="0"/>
              <a:t>program je vrlo kratak i potpuno odgovara matematičkoj definiciji</a:t>
            </a:r>
          </a:p>
          <a:p>
            <a:pPr lvl="2">
              <a:defRPr/>
            </a:pPr>
            <a:r>
              <a:rPr lang="hr-HR" smtClean="0"/>
              <a:t>učinkovitost je vrlo niska</a:t>
            </a:r>
          </a:p>
        </p:txBody>
      </p:sp>
      <p:sp>
        <p:nvSpPr>
          <p:cNvPr id="2008068" name="Rectangle 4"/>
          <p:cNvSpPr>
            <a:spLocks noChangeArrowheads="1"/>
          </p:cNvSpPr>
          <p:nvPr/>
        </p:nvSpPr>
        <p:spPr bwMode="auto">
          <a:xfrm>
            <a:off x="1784350" y="3429000"/>
            <a:ext cx="6553200" cy="2808288"/>
          </a:xfrm>
          <a:prstGeom prst="rect">
            <a:avLst/>
          </a:prstGeom>
          <a:solidFill>
            <a:srgbClr val="FFCC99">
              <a:alpha val="39999"/>
            </a:srgbClr>
          </a:solidFill>
          <a:ln w="9525" algn="ctr">
            <a:solidFill>
              <a:srgbClr val="FF9900"/>
            </a:solidFill>
            <a:miter lim="800000"/>
            <a:headEnd/>
            <a:tailEnd/>
          </a:ln>
          <a:effectLst/>
        </p:spPr>
        <p:txBody>
          <a:bodyPr wrap="none" anchor="ctr"/>
          <a:lstStyle/>
          <a:p>
            <a:pPr lvl="1">
              <a:defRPr/>
            </a:pPr>
            <a:r>
              <a:rPr lang="hr-HR" sz="2400">
                <a:effectLst>
                  <a:outerShdw blurRad="38100" dist="38100" dir="2700000" algn="tl">
                    <a:srgbClr val="FFFFFF"/>
                  </a:outerShdw>
                </a:effectLst>
              </a:rPr>
              <a:t>int F(int n) {</a:t>
            </a:r>
          </a:p>
          <a:p>
            <a:pPr lvl="1">
              <a:defRPr/>
            </a:pPr>
            <a:r>
              <a:rPr lang="hr-HR" sz="2400">
                <a:effectLst>
                  <a:outerShdw blurRad="38100" dist="38100" dir="2700000" algn="tl">
                    <a:srgbClr val="FFFFFF"/>
                  </a:outerShdw>
                </a:effectLst>
              </a:rPr>
              <a:t>	if (n &lt;= 1) </a:t>
            </a:r>
          </a:p>
          <a:p>
            <a:pPr lvl="1">
              <a:defRPr/>
            </a:pPr>
            <a:r>
              <a:rPr lang="hr-HR" sz="2400">
                <a:effectLst>
                  <a:outerShdw blurRad="38100" dist="38100" dir="2700000" algn="tl">
                    <a:srgbClr val="FFFFFF"/>
                  </a:outerShdw>
                </a:effectLst>
              </a:rPr>
              <a:t>		 return 1;</a:t>
            </a:r>
          </a:p>
          <a:p>
            <a:pPr lvl="1">
              <a:defRPr/>
            </a:pPr>
            <a:r>
              <a:rPr lang="hr-HR" sz="2400">
                <a:effectLst>
                  <a:outerShdw blurRad="38100" dist="38100" dir="2700000" algn="tl">
                    <a:srgbClr val="FFFFFF"/>
                  </a:outerShdw>
                </a:effectLst>
              </a:rPr>
              <a:t>	else</a:t>
            </a:r>
          </a:p>
          <a:p>
            <a:pPr lvl="1">
              <a:defRPr/>
            </a:pPr>
            <a:r>
              <a:rPr lang="hr-HR" sz="2400">
                <a:effectLst>
                  <a:outerShdw blurRad="38100" dist="38100" dir="2700000" algn="tl">
                    <a:srgbClr val="FFFFFF"/>
                  </a:outerShdw>
                </a:effectLst>
              </a:rPr>
              <a:t>		 return F(n-2) + F(n-1);</a:t>
            </a:r>
          </a:p>
          <a:p>
            <a:pPr lvl="1">
              <a:defRPr/>
            </a:pPr>
            <a:r>
              <a:rPr lang="hr-HR" sz="2400">
                <a:effectLst>
                  <a:outerShdw blurRad="38100" dist="38100" dir="2700000" algn="tl">
                    <a:srgbClr val="FFFFFF"/>
                  </a:outerShdw>
                </a:effectLst>
              </a:rPr>
              <a:t>}</a:t>
            </a:r>
            <a:endParaRPr lang="hr-HR" sz="2400">
              <a:solidFill>
                <a:schemeClr val="tx1"/>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fld id="{D4AD59E7-4515-4B34-A58D-745587B9CCB9}" type="slidenum">
              <a:rPr lang="hr-HR" smtClean="0"/>
              <a:pPr/>
              <a:t>123</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0114" name="Rectangle 2"/>
          <p:cNvSpPr>
            <a:spLocks noGrp="1" noChangeArrowheads="1"/>
          </p:cNvSpPr>
          <p:nvPr>
            <p:ph type="title"/>
          </p:nvPr>
        </p:nvSpPr>
        <p:spPr/>
        <p:txBody>
          <a:bodyPr/>
          <a:lstStyle/>
          <a:p>
            <a:r>
              <a:rPr lang="hr-HR" smtClean="0"/>
              <a:t>Fibonaccijevi brojevi – izvođenje programa</a:t>
            </a:r>
            <a:endParaRPr lang="hr-HR" smtClean="0">
              <a:effectLst/>
            </a:endParaRPr>
          </a:p>
        </p:txBody>
      </p:sp>
      <p:sp>
        <p:nvSpPr>
          <p:cNvPr id="2010115" name="Rectangle 3"/>
          <p:cNvSpPr>
            <a:spLocks noGrp="1" noChangeArrowheads="1"/>
          </p:cNvSpPr>
          <p:nvPr>
            <p:ph type="body" idx="1"/>
          </p:nvPr>
        </p:nvSpPr>
        <p:spPr>
          <a:xfrm>
            <a:off x="6537325" y="836613"/>
            <a:ext cx="3152775" cy="1574800"/>
          </a:xfrm>
        </p:spPr>
        <p:txBody>
          <a:bodyPr/>
          <a:lstStyle/>
          <a:p>
            <a:pPr lvl="1" algn="r">
              <a:lnSpc>
                <a:spcPct val="80000"/>
              </a:lnSpc>
              <a:buFont typeface="Wingdings" pitchFamily="2" charset="2"/>
              <a:buNone/>
              <a:defRPr/>
            </a:pPr>
            <a:r>
              <a:rPr lang="hr-HR" sz="1600" smtClean="0"/>
              <a:t>F(0) se izračunava 5 puta</a:t>
            </a:r>
          </a:p>
          <a:p>
            <a:pPr lvl="1" algn="r">
              <a:lnSpc>
                <a:spcPct val="80000"/>
              </a:lnSpc>
              <a:buFont typeface="Wingdings" pitchFamily="2" charset="2"/>
              <a:buNone/>
              <a:defRPr/>
            </a:pPr>
            <a:r>
              <a:rPr lang="hr-HR" sz="1600" smtClean="0"/>
              <a:t>F(1) se izračunava 8 puta</a:t>
            </a:r>
          </a:p>
          <a:p>
            <a:pPr lvl="1" algn="r">
              <a:lnSpc>
                <a:spcPct val="80000"/>
              </a:lnSpc>
              <a:buFont typeface="Wingdings" pitchFamily="2" charset="2"/>
              <a:buNone/>
              <a:defRPr/>
            </a:pPr>
            <a:r>
              <a:rPr lang="hr-HR" sz="1600" smtClean="0"/>
              <a:t>F(2) se izračunava 5 puta</a:t>
            </a:r>
          </a:p>
          <a:p>
            <a:pPr lvl="1" algn="r">
              <a:lnSpc>
                <a:spcPct val="80000"/>
              </a:lnSpc>
              <a:buFont typeface="Wingdings" pitchFamily="2" charset="2"/>
              <a:buNone/>
              <a:defRPr/>
            </a:pPr>
            <a:r>
              <a:rPr lang="hr-HR" sz="1600" smtClean="0"/>
              <a:t>F(3) se izračunava 3 puta</a:t>
            </a:r>
          </a:p>
          <a:p>
            <a:pPr lvl="1" algn="r">
              <a:lnSpc>
                <a:spcPct val="80000"/>
              </a:lnSpc>
              <a:buFont typeface="Wingdings" pitchFamily="2" charset="2"/>
              <a:buNone/>
              <a:defRPr/>
            </a:pPr>
            <a:r>
              <a:rPr lang="hr-HR" sz="1600" smtClean="0"/>
              <a:t>F(4) se izračunava 2 puta</a:t>
            </a:r>
          </a:p>
          <a:p>
            <a:pPr lvl="1" algn="r">
              <a:lnSpc>
                <a:spcPct val="80000"/>
              </a:lnSpc>
              <a:buFont typeface="Wingdings" pitchFamily="2" charset="2"/>
              <a:buNone/>
              <a:defRPr/>
            </a:pPr>
            <a:r>
              <a:rPr lang="hr-HR" sz="1600" smtClean="0"/>
              <a:t>F(5) se izračunava 1 puta</a:t>
            </a:r>
          </a:p>
          <a:p>
            <a:pPr lvl="1" algn="r">
              <a:lnSpc>
                <a:spcPct val="80000"/>
              </a:lnSpc>
              <a:buFont typeface="Wingdings" pitchFamily="2" charset="2"/>
              <a:buNone/>
              <a:defRPr/>
            </a:pPr>
            <a:r>
              <a:rPr lang="hr-HR" sz="1600" smtClean="0"/>
              <a:t>F(6) se izračunava 1 puta</a:t>
            </a:r>
          </a:p>
          <a:p>
            <a:pPr lvl="1" algn="r">
              <a:lnSpc>
                <a:spcPct val="80000"/>
              </a:lnSpc>
              <a:buFont typeface="Wingdings" pitchFamily="2" charset="2"/>
              <a:buNone/>
              <a:defRPr/>
            </a:pPr>
            <a:r>
              <a:rPr lang="hr-HR" sz="1600" smtClean="0"/>
              <a:t>Ukupno : 25</a:t>
            </a:r>
            <a:endParaRPr lang="hr-HR" sz="1600" u="sng" smtClean="0"/>
          </a:p>
          <a:p>
            <a:pPr lvl="1" algn="r">
              <a:lnSpc>
                <a:spcPct val="80000"/>
              </a:lnSpc>
              <a:buFont typeface="Wingdings" pitchFamily="2" charset="2"/>
              <a:buNone/>
              <a:defRPr/>
            </a:pPr>
            <a:endParaRPr lang="hr-HR" sz="1600" smtClean="0">
              <a:effectLst/>
            </a:endParaRPr>
          </a:p>
        </p:txBody>
      </p:sp>
      <p:sp>
        <p:nvSpPr>
          <p:cNvPr id="2010116" name="Rectangle 4"/>
          <p:cNvSpPr>
            <a:spLocks noChangeArrowheads="1"/>
          </p:cNvSpPr>
          <p:nvPr/>
        </p:nvSpPr>
        <p:spPr bwMode="auto">
          <a:xfrm>
            <a:off x="200025" y="5691188"/>
            <a:ext cx="2789238" cy="519112"/>
          </a:xfrm>
          <a:prstGeom prst="rect">
            <a:avLst/>
          </a:prstGeom>
          <a:noFill/>
          <a:ln w="9525">
            <a:noFill/>
            <a:miter lim="800000"/>
            <a:headEnd/>
            <a:tailEnd/>
          </a:ln>
        </p:spPr>
        <p:txBody>
          <a:bodyPr wrap="none">
            <a:spAutoFit/>
          </a:bodyPr>
          <a:lstStyle/>
          <a:p>
            <a:r>
              <a:rPr kumimoji="0" lang="hr-HR" sz="2800" b="0">
                <a:solidFill>
                  <a:schemeClr val="folHlink"/>
                </a:solidFill>
                <a:sym typeface="Wingdings" pitchFamily="2" charset="2"/>
              </a:rPr>
              <a:t></a:t>
            </a:r>
            <a:r>
              <a:rPr kumimoji="0" lang="hr-HR" sz="2800" b="0">
                <a:solidFill>
                  <a:schemeClr val="folHlink"/>
                </a:solidFill>
              </a:rPr>
              <a:t> Fibonacci</a:t>
            </a:r>
          </a:p>
        </p:txBody>
      </p:sp>
      <p:sp>
        <p:nvSpPr>
          <p:cNvPr id="2010117" name="Oval 5"/>
          <p:cNvSpPr>
            <a:spLocks noChangeArrowheads="1"/>
          </p:cNvSpPr>
          <p:nvPr/>
        </p:nvSpPr>
        <p:spPr bwMode="auto">
          <a:xfrm>
            <a:off x="1857375" y="1628775"/>
            <a:ext cx="576263"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F(4)</a:t>
            </a:r>
          </a:p>
        </p:txBody>
      </p:sp>
      <p:sp>
        <p:nvSpPr>
          <p:cNvPr id="2010118" name="Oval 6"/>
          <p:cNvSpPr>
            <a:spLocks noChangeArrowheads="1"/>
          </p:cNvSpPr>
          <p:nvPr/>
        </p:nvSpPr>
        <p:spPr bwMode="auto">
          <a:xfrm>
            <a:off x="4016375" y="836613"/>
            <a:ext cx="576263"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F(6)</a:t>
            </a:r>
          </a:p>
        </p:txBody>
      </p:sp>
      <p:sp>
        <p:nvSpPr>
          <p:cNvPr id="2010119" name="Oval 7"/>
          <p:cNvSpPr>
            <a:spLocks noChangeArrowheads="1"/>
          </p:cNvSpPr>
          <p:nvPr/>
        </p:nvSpPr>
        <p:spPr bwMode="auto">
          <a:xfrm>
            <a:off x="5889625" y="1557338"/>
            <a:ext cx="576263"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F(5)</a:t>
            </a:r>
          </a:p>
        </p:txBody>
      </p:sp>
      <p:sp>
        <p:nvSpPr>
          <p:cNvPr id="2010120" name="Oval 8"/>
          <p:cNvSpPr>
            <a:spLocks noChangeArrowheads="1"/>
          </p:cNvSpPr>
          <p:nvPr/>
        </p:nvSpPr>
        <p:spPr bwMode="auto">
          <a:xfrm>
            <a:off x="415925" y="3716338"/>
            <a:ext cx="576263"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F(0)</a:t>
            </a:r>
          </a:p>
        </p:txBody>
      </p:sp>
      <p:sp>
        <p:nvSpPr>
          <p:cNvPr id="2010121" name="Oval 9"/>
          <p:cNvSpPr>
            <a:spLocks noChangeArrowheads="1"/>
          </p:cNvSpPr>
          <p:nvPr/>
        </p:nvSpPr>
        <p:spPr bwMode="auto">
          <a:xfrm>
            <a:off x="976313" y="2708275"/>
            <a:ext cx="576262"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F(2)</a:t>
            </a:r>
          </a:p>
        </p:txBody>
      </p:sp>
      <p:sp>
        <p:nvSpPr>
          <p:cNvPr id="2010122" name="Line 10"/>
          <p:cNvSpPr>
            <a:spLocks noChangeShapeType="1"/>
          </p:cNvSpPr>
          <p:nvPr/>
        </p:nvSpPr>
        <p:spPr bwMode="auto">
          <a:xfrm flipH="1">
            <a:off x="704850" y="3213100"/>
            <a:ext cx="431800" cy="503238"/>
          </a:xfrm>
          <a:prstGeom prst="line">
            <a:avLst/>
          </a:prstGeom>
          <a:noFill/>
          <a:ln w="28575">
            <a:solidFill>
              <a:srgbClr val="FF0000"/>
            </a:solidFill>
            <a:round/>
            <a:headEnd/>
            <a:tailEnd type="triangle" w="med" len="med"/>
          </a:ln>
        </p:spPr>
        <p:txBody>
          <a:bodyPr wrap="none" anchor="ctr"/>
          <a:lstStyle/>
          <a:p>
            <a:endParaRPr lang="en-US"/>
          </a:p>
        </p:txBody>
      </p:sp>
      <p:sp>
        <p:nvSpPr>
          <p:cNvPr id="2010123" name="Line 11"/>
          <p:cNvSpPr>
            <a:spLocks noChangeShapeType="1"/>
          </p:cNvSpPr>
          <p:nvPr/>
        </p:nvSpPr>
        <p:spPr bwMode="auto">
          <a:xfrm flipH="1">
            <a:off x="1352550" y="2133600"/>
            <a:ext cx="720725" cy="574675"/>
          </a:xfrm>
          <a:prstGeom prst="line">
            <a:avLst/>
          </a:prstGeom>
          <a:noFill/>
          <a:ln w="28575">
            <a:solidFill>
              <a:srgbClr val="FF0000"/>
            </a:solidFill>
            <a:round/>
            <a:headEnd/>
            <a:tailEnd type="triangle" w="med" len="med"/>
          </a:ln>
        </p:spPr>
        <p:txBody>
          <a:bodyPr wrap="none" anchor="ctr"/>
          <a:lstStyle/>
          <a:p>
            <a:endParaRPr lang="en-US"/>
          </a:p>
        </p:txBody>
      </p:sp>
      <p:sp>
        <p:nvSpPr>
          <p:cNvPr id="2010124" name="Text Box 12"/>
          <p:cNvSpPr txBox="1">
            <a:spLocks noChangeArrowheads="1"/>
          </p:cNvSpPr>
          <p:nvPr/>
        </p:nvSpPr>
        <p:spPr bwMode="auto">
          <a:xfrm>
            <a:off x="1065213" y="3573463"/>
            <a:ext cx="3238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2</a:t>
            </a:r>
          </a:p>
        </p:txBody>
      </p:sp>
      <p:sp>
        <p:nvSpPr>
          <p:cNvPr id="2010125" name="Oval 13"/>
          <p:cNvSpPr>
            <a:spLocks noChangeArrowheads="1"/>
          </p:cNvSpPr>
          <p:nvPr/>
        </p:nvSpPr>
        <p:spPr bwMode="auto">
          <a:xfrm>
            <a:off x="1209675" y="3716338"/>
            <a:ext cx="576263"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F(1)</a:t>
            </a:r>
          </a:p>
        </p:txBody>
      </p:sp>
      <p:sp>
        <p:nvSpPr>
          <p:cNvPr id="2010126" name="Line 14"/>
          <p:cNvSpPr>
            <a:spLocks noChangeShapeType="1"/>
          </p:cNvSpPr>
          <p:nvPr/>
        </p:nvSpPr>
        <p:spPr bwMode="auto">
          <a:xfrm>
            <a:off x="1281113" y="3213100"/>
            <a:ext cx="142875" cy="503238"/>
          </a:xfrm>
          <a:prstGeom prst="line">
            <a:avLst/>
          </a:prstGeom>
          <a:noFill/>
          <a:ln w="28575">
            <a:solidFill>
              <a:srgbClr val="FF0000"/>
            </a:solidFill>
            <a:round/>
            <a:headEnd/>
            <a:tailEnd type="triangle" w="med" len="med"/>
          </a:ln>
        </p:spPr>
        <p:txBody>
          <a:bodyPr wrap="none" anchor="ctr"/>
          <a:lstStyle/>
          <a:p>
            <a:endParaRPr lang="en-US"/>
          </a:p>
        </p:txBody>
      </p:sp>
      <p:sp>
        <p:nvSpPr>
          <p:cNvPr id="2010127" name="Text Box 15"/>
          <p:cNvSpPr txBox="1">
            <a:spLocks noChangeArrowheads="1"/>
          </p:cNvSpPr>
          <p:nvPr/>
        </p:nvSpPr>
        <p:spPr bwMode="auto">
          <a:xfrm>
            <a:off x="273050" y="3573463"/>
            <a:ext cx="3238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1</a:t>
            </a:r>
          </a:p>
        </p:txBody>
      </p:sp>
      <p:sp>
        <p:nvSpPr>
          <p:cNvPr id="2010128" name="Text Box 16"/>
          <p:cNvSpPr txBox="1">
            <a:spLocks noChangeArrowheads="1"/>
          </p:cNvSpPr>
          <p:nvPr/>
        </p:nvSpPr>
        <p:spPr bwMode="auto">
          <a:xfrm>
            <a:off x="827088" y="2578100"/>
            <a:ext cx="3238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3</a:t>
            </a:r>
          </a:p>
        </p:txBody>
      </p:sp>
      <p:sp>
        <p:nvSpPr>
          <p:cNvPr id="2010129" name="Oval 17"/>
          <p:cNvSpPr>
            <a:spLocks noChangeArrowheads="1"/>
          </p:cNvSpPr>
          <p:nvPr/>
        </p:nvSpPr>
        <p:spPr bwMode="auto">
          <a:xfrm>
            <a:off x="2576513" y="2708275"/>
            <a:ext cx="576262"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F(3)</a:t>
            </a:r>
          </a:p>
        </p:txBody>
      </p:sp>
      <p:sp>
        <p:nvSpPr>
          <p:cNvPr id="2010130" name="Oval 18"/>
          <p:cNvSpPr>
            <a:spLocks noChangeArrowheads="1"/>
          </p:cNvSpPr>
          <p:nvPr/>
        </p:nvSpPr>
        <p:spPr bwMode="auto">
          <a:xfrm>
            <a:off x="2073275" y="3716338"/>
            <a:ext cx="576263"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F(1)</a:t>
            </a:r>
          </a:p>
        </p:txBody>
      </p:sp>
      <p:sp>
        <p:nvSpPr>
          <p:cNvPr id="2010131" name="Oval 19"/>
          <p:cNvSpPr>
            <a:spLocks noChangeArrowheads="1"/>
          </p:cNvSpPr>
          <p:nvPr/>
        </p:nvSpPr>
        <p:spPr bwMode="auto">
          <a:xfrm>
            <a:off x="2867025" y="3716338"/>
            <a:ext cx="576263"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F(2)</a:t>
            </a:r>
          </a:p>
        </p:txBody>
      </p:sp>
      <p:sp>
        <p:nvSpPr>
          <p:cNvPr id="2010132" name="Text Box 20"/>
          <p:cNvSpPr txBox="1">
            <a:spLocks noChangeArrowheads="1"/>
          </p:cNvSpPr>
          <p:nvPr/>
        </p:nvSpPr>
        <p:spPr bwMode="auto">
          <a:xfrm>
            <a:off x="1905000" y="3573463"/>
            <a:ext cx="3238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4</a:t>
            </a:r>
          </a:p>
        </p:txBody>
      </p:sp>
      <p:sp>
        <p:nvSpPr>
          <p:cNvPr id="2010133" name="Oval 21"/>
          <p:cNvSpPr>
            <a:spLocks noChangeArrowheads="1"/>
          </p:cNvSpPr>
          <p:nvPr/>
        </p:nvSpPr>
        <p:spPr bwMode="auto">
          <a:xfrm>
            <a:off x="2505075" y="4724400"/>
            <a:ext cx="576263"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F(0)</a:t>
            </a:r>
          </a:p>
        </p:txBody>
      </p:sp>
      <p:sp>
        <p:nvSpPr>
          <p:cNvPr id="2010134" name="Oval 22"/>
          <p:cNvSpPr>
            <a:spLocks noChangeArrowheads="1"/>
          </p:cNvSpPr>
          <p:nvPr/>
        </p:nvSpPr>
        <p:spPr bwMode="auto">
          <a:xfrm>
            <a:off x="3297238" y="4724400"/>
            <a:ext cx="576262"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F(1)</a:t>
            </a:r>
          </a:p>
        </p:txBody>
      </p:sp>
      <p:sp>
        <p:nvSpPr>
          <p:cNvPr id="2010135" name="Text Box 23"/>
          <p:cNvSpPr txBox="1">
            <a:spLocks noChangeArrowheads="1"/>
          </p:cNvSpPr>
          <p:nvPr/>
        </p:nvSpPr>
        <p:spPr bwMode="auto">
          <a:xfrm>
            <a:off x="2397125" y="4581525"/>
            <a:ext cx="3238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5</a:t>
            </a:r>
          </a:p>
        </p:txBody>
      </p:sp>
      <p:sp>
        <p:nvSpPr>
          <p:cNvPr id="2010136" name="Text Box 24"/>
          <p:cNvSpPr txBox="1">
            <a:spLocks noChangeArrowheads="1"/>
          </p:cNvSpPr>
          <p:nvPr/>
        </p:nvSpPr>
        <p:spPr bwMode="auto">
          <a:xfrm>
            <a:off x="3117850" y="4581525"/>
            <a:ext cx="3238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6</a:t>
            </a:r>
          </a:p>
        </p:txBody>
      </p:sp>
      <p:sp>
        <p:nvSpPr>
          <p:cNvPr id="2010137" name="Line 25"/>
          <p:cNvSpPr>
            <a:spLocks noChangeShapeType="1"/>
          </p:cNvSpPr>
          <p:nvPr/>
        </p:nvSpPr>
        <p:spPr bwMode="auto">
          <a:xfrm flipH="1">
            <a:off x="2360613" y="3213100"/>
            <a:ext cx="433387" cy="503238"/>
          </a:xfrm>
          <a:prstGeom prst="line">
            <a:avLst/>
          </a:prstGeom>
          <a:noFill/>
          <a:ln w="28575">
            <a:solidFill>
              <a:srgbClr val="FF0000"/>
            </a:solidFill>
            <a:round/>
            <a:headEnd/>
            <a:tailEnd type="triangle" w="med" len="med"/>
          </a:ln>
        </p:spPr>
        <p:txBody>
          <a:bodyPr wrap="none" anchor="ctr"/>
          <a:lstStyle/>
          <a:p>
            <a:endParaRPr lang="en-US"/>
          </a:p>
        </p:txBody>
      </p:sp>
      <p:sp>
        <p:nvSpPr>
          <p:cNvPr id="2010138" name="Line 26"/>
          <p:cNvSpPr>
            <a:spLocks noChangeShapeType="1"/>
          </p:cNvSpPr>
          <p:nvPr/>
        </p:nvSpPr>
        <p:spPr bwMode="auto">
          <a:xfrm>
            <a:off x="3297238" y="4221163"/>
            <a:ext cx="217487" cy="503237"/>
          </a:xfrm>
          <a:prstGeom prst="line">
            <a:avLst/>
          </a:prstGeom>
          <a:noFill/>
          <a:ln w="28575">
            <a:solidFill>
              <a:srgbClr val="FF0000"/>
            </a:solidFill>
            <a:round/>
            <a:headEnd/>
            <a:tailEnd type="triangle" w="med" len="med"/>
          </a:ln>
        </p:spPr>
        <p:txBody>
          <a:bodyPr wrap="none" anchor="ctr"/>
          <a:lstStyle/>
          <a:p>
            <a:endParaRPr lang="en-US"/>
          </a:p>
        </p:txBody>
      </p:sp>
      <p:sp>
        <p:nvSpPr>
          <p:cNvPr id="2010139" name="Line 27"/>
          <p:cNvSpPr>
            <a:spLocks noChangeShapeType="1"/>
          </p:cNvSpPr>
          <p:nvPr/>
        </p:nvSpPr>
        <p:spPr bwMode="auto">
          <a:xfrm flipH="1">
            <a:off x="2794000" y="4221163"/>
            <a:ext cx="360363" cy="503237"/>
          </a:xfrm>
          <a:prstGeom prst="line">
            <a:avLst/>
          </a:prstGeom>
          <a:noFill/>
          <a:ln w="28575">
            <a:solidFill>
              <a:srgbClr val="FF0000"/>
            </a:solidFill>
            <a:round/>
            <a:headEnd/>
            <a:tailEnd type="triangle" w="med" len="med"/>
          </a:ln>
        </p:spPr>
        <p:txBody>
          <a:bodyPr wrap="none" anchor="ctr"/>
          <a:lstStyle/>
          <a:p>
            <a:endParaRPr lang="en-US"/>
          </a:p>
        </p:txBody>
      </p:sp>
      <p:sp>
        <p:nvSpPr>
          <p:cNvPr id="2010140" name="Line 28"/>
          <p:cNvSpPr>
            <a:spLocks noChangeShapeType="1"/>
          </p:cNvSpPr>
          <p:nvPr/>
        </p:nvSpPr>
        <p:spPr bwMode="auto">
          <a:xfrm>
            <a:off x="2936875" y="3213100"/>
            <a:ext cx="144463" cy="503238"/>
          </a:xfrm>
          <a:prstGeom prst="line">
            <a:avLst/>
          </a:prstGeom>
          <a:noFill/>
          <a:ln w="28575">
            <a:solidFill>
              <a:srgbClr val="FF0000"/>
            </a:solidFill>
            <a:round/>
            <a:headEnd/>
            <a:tailEnd type="triangle" w="med" len="med"/>
          </a:ln>
        </p:spPr>
        <p:txBody>
          <a:bodyPr wrap="none" anchor="ctr"/>
          <a:lstStyle/>
          <a:p>
            <a:endParaRPr lang="en-US"/>
          </a:p>
        </p:txBody>
      </p:sp>
      <p:sp>
        <p:nvSpPr>
          <p:cNvPr id="2010141" name="Text Box 29"/>
          <p:cNvSpPr txBox="1">
            <a:spLocks noChangeArrowheads="1"/>
          </p:cNvSpPr>
          <p:nvPr/>
        </p:nvSpPr>
        <p:spPr bwMode="auto">
          <a:xfrm>
            <a:off x="2773363" y="3573463"/>
            <a:ext cx="3238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7</a:t>
            </a:r>
          </a:p>
        </p:txBody>
      </p:sp>
      <p:sp>
        <p:nvSpPr>
          <p:cNvPr id="2010142" name="Text Box 30"/>
          <p:cNvSpPr txBox="1">
            <a:spLocks noChangeArrowheads="1"/>
          </p:cNvSpPr>
          <p:nvPr/>
        </p:nvSpPr>
        <p:spPr bwMode="auto">
          <a:xfrm>
            <a:off x="2470150" y="2565400"/>
            <a:ext cx="3238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8</a:t>
            </a:r>
          </a:p>
        </p:txBody>
      </p:sp>
      <p:sp>
        <p:nvSpPr>
          <p:cNvPr id="2010143" name="Line 31"/>
          <p:cNvSpPr>
            <a:spLocks noChangeShapeType="1"/>
          </p:cNvSpPr>
          <p:nvPr/>
        </p:nvSpPr>
        <p:spPr bwMode="auto">
          <a:xfrm>
            <a:off x="2216150" y="2133600"/>
            <a:ext cx="649288" cy="574675"/>
          </a:xfrm>
          <a:prstGeom prst="line">
            <a:avLst/>
          </a:prstGeom>
          <a:noFill/>
          <a:ln w="28575">
            <a:solidFill>
              <a:srgbClr val="FF0000"/>
            </a:solidFill>
            <a:round/>
            <a:headEnd/>
            <a:tailEnd type="triangle" w="med" len="med"/>
          </a:ln>
        </p:spPr>
        <p:txBody>
          <a:bodyPr wrap="none" anchor="ctr"/>
          <a:lstStyle/>
          <a:p>
            <a:endParaRPr lang="en-US"/>
          </a:p>
        </p:txBody>
      </p:sp>
      <p:sp>
        <p:nvSpPr>
          <p:cNvPr id="2010144" name="Text Box 32"/>
          <p:cNvSpPr txBox="1">
            <a:spLocks noChangeArrowheads="1"/>
          </p:cNvSpPr>
          <p:nvPr/>
        </p:nvSpPr>
        <p:spPr bwMode="auto">
          <a:xfrm>
            <a:off x="1751013" y="1531938"/>
            <a:ext cx="3238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9</a:t>
            </a:r>
          </a:p>
        </p:txBody>
      </p:sp>
      <p:sp>
        <p:nvSpPr>
          <p:cNvPr id="2010145" name="Oval 33"/>
          <p:cNvSpPr>
            <a:spLocks noChangeArrowheads="1"/>
          </p:cNvSpPr>
          <p:nvPr/>
        </p:nvSpPr>
        <p:spPr bwMode="auto">
          <a:xfrm>
            <a:off x="4232275" y="2708275"/>
            <a:ext cx="576263"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F(3)</a:t>
            </a:r>
          </a:p>
        </p:txBody>
      </p:sp>
      <p:sp>
        <p:nvSpPr>
          <p:cNvPr id="2010146" name="Oval 34"/>
          <p:cNvSpPr>
            <a:spLocks noChangeArrowheads="1"/>
          </p:cNvSpPr>
          <p:nvPr/>
        </p:nvSpPr>
        <p:spPr bwMode="auto">
          <a:xfrm>
            <a:off x="3800475" y="3716338"/>
            <a:ext cx="576263"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F(1)</a:t>
            </a:r>
          </a:p>
        </p:txBody>
      </p:sp>
      <p:sp>
        <p:nvSpPr>
          <p:cNvPr id="2010147" name="Oval 35"/>
          <p:cNvSpPr>
            <a:spLocks noChangeArrowheads="1"/>
          </p:cNvSpPr>
          <p:nvPr/>
        </p:nvSpPr>
        <p:spPr bwMode="auto">
          <a:xfrm>
            <a:off x="4665663" y="3716338"/>
            <a:ext cx="576262"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F(2)</a:t>
            </a:r>
          </a:p>
        </p:txBody>
      </p:sp>
      <p:sp>
        <p:nvSpPr>
          <p:cNvPr id="2010148" name="Oval 36"/>
          <p:cNvSpPr>
            <a:spLocks noChangeArrowheads="1"/>
          </p:cNvSpPr>
          <p:nvPr/>
        </p:nvSpPr>
        <p:spPr bwMode="auto">
          <a:xfrm>
            <a:off x="4160838" y="4724400"/>
            <a:ext cx="576262"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F(0)</a:t>
            </a:r>
          </a:p>
        </p:txBody>
      </p:sp>
      <p:sp>
        <p:nvSpPr>
          <p:cNvPr id="2010149" name="Oval 37"/>
          <p:cNvSpPr>
            <a:spLocks noChangeArrowheads="1"/>
          </p:cNvSpPr>
          <p:nvPr/>
        </p:nvSpPr>
        <p:spPr bwMode="auto">
          <a:xfrm>
            <a:off x="5168900" y="4724400"/>
            <a:ext cx="576263"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F(1)</a:t>
            </a:r>
          </a:p>
        </p:txBody>
      </p:sp>
      <p:sp>
        <p:nvSpPr>
          <p:cNvPr id="2010150" name="Text Box 38"/>
          <p:cNvSpPr txBox="1">
            <a:spLocks noChangeArrowheads="1"/>
          </p:cNvSpPr>
          <p:nvPr/>
        </p:nvSpPr>
        <p:spPr bwMode="auto">
          <a:xfrm>
            <a:off x="3913188" y="4581525"/>
            <a:ext cx="4635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11</a:t>
            </a:r>
          </a:p>
        </p:txBody>
      </p:sp>
      <p:sp>
        <p:nvSpPr>
          <p:cNvPr id="2010151" name="Line 39"/>
          <p:cNvSpPr>
            <a:spLocks noChangeShapeType="1"/>
          </p:cNvSpPr>
          <p:nvPr/>
        </p:nvSpPr>
        <p:spPr bwMode="auto">
          <a:xfrm flipH="1">
            <a:off x="4160838" y="3213100"/>
            <a:ext cx="288925" cy="503238"/>
          </a:xfrm>
          <a:prstGeom prst="line">
            <a:avLst/>
          </a:prstGeom>
          <a:noFill/>
          <a:ln w="28575">
            <a:solidFill>
              <a:srgbClr val="FF0000"/>
            </a:solidFill>
            <a:round/>
            <a:headEnd/>
            <a:tailEnd type="triangle" w="med" len="med"/>
          </a:ln>
        </p:spPr>
        <p:txBody>
          <a:bodyPr wrap="none" anchor="ctr"/>
          <a:lstStyle/>
          <a:p>
            <a:endParaRPr lang="en-US"/>
          </a:p>
        </p:txBody>
      </p:sp>
      <p:sp>
        <p:nvSpPr>
          <p:cNvPr id="2010152" name="Line 40"/>
          <p:cNvSpPr>
            <a:spLocks noChangeShapeType="1"/>
          </p:cNvSpPr>
          <p:nvPr/>
        </p:nvSpPr>
        <p:spPr bwMode="auto">
          <a:xfrm>
            <a:off x="5024438" y="4221163"/>
            <a:ext cx="360362" cy="503237"/>
          </a:xfrm>
          <a:prstGeom prst="line">
            <a:avLst/>
          </a:prstGeom>
          <a:noFill/>
          <a:ln w="28575">
            <a:solidFill>
              <a:srgbClr val="FF0000"/>
            </a:solidFill>
            <a:round/>
            <a:headEnd/>
            <a:tailEnd type="triangle" w="med" len="med"/>
          </a:ln>
        </p:spPr>
        <p:txBody>
          <a:bodyPr wrap="none" anchor="ctr"/>
          <a:lstStyle/>
          <a:p>
            <a:endParaRPr lang="en-US"/>
          </a:p>
        </p:txBody>
      </p:sp>
      <p:sp>
        <p:nvSpPr>
          <p:cNvPr id="2010153" name="Line 41"/>
          <p:cNvSpPr>
            <a:spLocks noChangeShapeType="1"/>
          </p:cNvSpPr>
          <p:nvPr/>
        </p:nvSpPr>
        <p:spPr bwMode="auto">
          <a:xfrm flipH="1">
            <a:off x="4592638" y="4221163"/>
            <a:ext cx="360362" cy="503237"/>
          </a:xfrm>
          <a:prstGeom prst="line">
            <a:avLst/>
          </a:prstGeom>
          <a:noFill/>
          <a:ln w="28575">
            <a:solidFill>
              <a:srgbClr val="FF0000"/>
            </a:solidFill>
            <a:round/>
            <a:headEnd/>
            <a:tailEnd type="triangle" w="med" len="med"/>
          </a:ln>
        </p:spPr>
        <p:txBody>
          <a:bodyPr wrap="none" anchor="ctr"/>
          <a:lstStyle/>
          <a:p>
            <a:endParaRPr lang="en-US"/>
          </a:p>
        </p:txBody>
      </p:sp>
      <p:sp>
        <p:nvSpPr>
          <p:cNvPr id="2010154" name="Line 42"/>
          <p:cNvSpPr>
            <a:spLocks noChangeShapeType="1"/>
          </p:cNvSpPr>
          <p:nvPr/>
        </p:nvSpPr>
        <p:spPr bwMode="auto">
          <a:xfrm>
            <a:off x="4665663" y="3213100"/>
            <a:ext cx="358775" cy="576263"/>
          </a:xfrm>
          <a:prstGeom prst="line">
            <a:avLst/>
          </a:prstGeom>
          <a:noFill/>
          <a:ln w="28575">
            <a:solidFill>
              <a:srgbClr val="FF0000"/>
            </a:solidFill>
            <a:round/>
            <a:headEnd/>
            <a:tailEnd type="triangle" w="med" len="med"/>
          </a:ln>
        </p:spPr>
        <p:txBody>
          <a:bodyPr wrap="none" anchor="ctr"/>
          <a:lstStyle/>
          <a:p>
            <a:endParaRPr lang="en-US"/>
          </a:p>
        </p:txBody>
      </p:sp>
      <p:sp>
        <p:nvSpPr>
          <p:cNvPr id="2010155" name="Text Box 43"/>
          <p:cNvSpPr txBox="1">
            <a:spLocks noChangeArrowheads="1"/>
          </p:cNvSpPr>
          <p:nvPr/>
        </p:nvSpPr>
        <p:spPr bwMode="auto">
          <a:xfrm>
            <a:off x="4376738" y="3573463"/>
            <a:ext cx="4635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13</a:t>
            </a:r>
          </a:p>
        </p:txBody>
      </p:sp>
      <p:sp>
        <p:nvSpPr>
          <p:cNvPr id="2010156" name="Text Box 44"/>
          <p:cNvSpPr txBox="1">
            <a:spLocks noChangeArrowheads="1"/>
          </p:cNvSpPr>
          <p:nvPr/>
        </p:nvSpPr>
        <p:spPr bwMode="auto">
          <a:xfrm>
            <a:off x="3944938" y="2565400"/>
            <a:ext cx="4635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14</a:t>
            </a:r>
          </a:p>
        </p:txBody>
      </p:sp>
      <p:sp>
        <p:nvSpPr>
          <p:cNvPr id="2010157" name="Oval 45"/>
          <p:cNvSpPr>
            <a:spLocks noChangeArrowheads="1"/>
          </p:cNvSpPr>
          <p:nvPr/>
        </p:nvSpPr>
        <p:spPr bwMode="auto">
          <a:xfrm>
            <a:off x="7400925" y="2638425"/>
            <a:ext cx="576263"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F(4)</a:t>
            </a:r>
          </a:p>
        </p:txBody>
      </p:sp>
      <p:sp>
        <p:nvSpPr>
          <p:cNvPr id="2010158" name="Oval 46"/>
          <p:cNvSpPr>
            <a:spLocks noChangeArrowheads="1"/>
          </p:cNvSpPr>
          <p:nvPr/>
        </p:nvSpPr>
        <p:spPr bwMode="auto">
          <a:xfrm>
            <a:off x="5959475" y="4725988"/>
            <a:ext cx="576263"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F(0)</a:t>
            </a:r>
          </a:p>
        </p:txBody>
      </p:sp>
      <p:sp>
        <p:nvSpPr>
          <p:cNvPr id="2010159" name="Oval 47"/>
          <p:cNvSpPr>
            <a:spLocks noChangeArrowheads="1"/>
          </p:cNvSpPr>
          <p:nvPr/>
        </p:nvSpPr>
        <p:spPr bwMode="auto">
          <a:xfrm>
            <a:off x="6519863" y="3717925"/>
            <a:ext cx="576262"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F(2)</a:t>
            </a:r>
          </a:p>
        </p:txBody>
      </p:sp>
      <p:sp>
        <p:nvSpPr>
          <p:cNvPr id="2010160" name="Line 48"/>
          <p:cNvSpPr>
            <a:spLocks noChangeShapeType="1"/>
          </p:cNvSpPr>
          <p:nvPr/>
        </p:nvSpPr>
        <p:spPr bwMode="auto">
          <a:xfrm flipH="1">
            <a:off x="6248400" y="4222750"/>
            <a:ext cx="431800" cy="503238"/>
          </a:xfrm>
          <a:prstGeom prst="line">
            <a:avLst/>
          </a:prstGeom>
          <a:noFill/>
          <a:ln w="28575">
            <a:solidFill>
              <a:srgbClr val="FF0000"/>
            </a:solidFill>
            <a:round/>
            <a:headEnd/>
            <a:tailEnd type="triangle" w="med" len="med"/>
          </a:ln>
        </p:spPr>
        <p:txBody>
          <a:bodyPr wrap="none" anchor="ctr"/>
          <a:lstStyle/>
          <a:p>
            <a:endParaRPr lang="en-US"/>
          </a:p>
        </p:txBody>
      </p:sp>
      <p:sp>
        <p:nvSpPr>
          <p:cNvPr id="2010161" name="Line 49"/>
          <p:cNvSpPr>
            <a:spLocks noChangeShapeType="1"/>
          </p:cNvSpPr>
          <p:nvPr/>
        </p:nvSpPr>
        <p:spPr bwMode="auto">
          <a:xfrm flipH="1">
            <a:off x="6896100" y="3143250"/>
            <a:ext cx="720725" cy="574675"/>
          </a:xfrm>
          <a:prstGeom prst="line">
            <a:avLst/>
          </a:prstGeom>
          <a:noFill/>
          <a:ln w="28575">
            <a:solidFill>
              <a:srgbClr val="FF0000"/>
            </a:solidFill>
            <a:round/>
            <a:headEnd/>
            <a:tailEnd type="triangle" w="med" len="med"/>
          </a:ln>
        </p:spPr>
        <p:txBody>
          <a:bodyPr wrap="none" anchor="ctr"/>
          <a:lstStyle/>
          <a:p>
            <a:endParaRPr lang="en-US"/>
          </a:p>
        </p:txBody>
      </p:sp>
      <p:sp>
        <p:nvSpPr>
          <p:cNvPr id="2010162" name="Text Box 50"/>
          <p:cNvSpPr txBox="1">
            <a:spLocks noChangeArrowheads="1"/>
          </p:cNvSpPr>
          <p:nvPr/>
        </p:nvSpPr>
        <p:spPr bwMode="auto">
          <a:xfrm>
            <a:off x="6478588" y="4583113"/>
            <a:ext cx="4635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16</a:t>
            </a:r>
          </a:p>
        </p:txBody>
      </p:sp>
      <p:sp>
        <p:nvSpPr>
          <p:cNvPr id="2010163" name="Oval 51"/>
          <p:cNvSpPr>
            <a:spLocks noChangeArrowheads="1"/>
          </p:cNvSpPr>
          <p:nvPr/>
        </p:nvSpPr>
        <p:spPr bwMode="auto">
          <a:xfrm>
            <a:off x="6753225" y="4725988"/>
            <a:ext cx="576263"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F(1)</a:t>
            </a:r>
          </a:p>
        </p:txBody>
      </p:sp>
      <p:sp>
        <p:nvSpPr>
          <p:cNvPr id="2010164" name="Line 52"/>
          <p:cNvSpPr>
            <a:spLocks noChangeShapeType="1"/>
          </p:cNvSpPr>
          <p:nvPr/>
        </p:nvSpPr>
        <p:spPr bwMode="auto">
          <a:xfrm>
            <a:off x="6824663" y="4222750"/>
            <a:ext cx="142875" cy="503238"/>
          </a:xfrm>
          <a:prstGeom prst="line">
            <a:avLst/>
          </a:prstGeom>
          <a:noFill/>
          <a:ln w="28575">
            <a:solidFill>
              <a:srgbClr val="FF0000"/>
            </a:solidFill>
            <a:round/>
            <a:headEnd/>
            <a:tailEnd type="triangle" w="med" len="med"/>
          </a:ln>
        </p:spPr>
        <p:txBody>
          <a:bodyPr wrap="none" anchor="ctr"/>
          <a:lstStyle/>
          <a:p>
            <a:endParaRPr lang="en-US"/>
          </a:p>
        </p:txBody>
      </p:sp>
      <p:sp>
        <p:nvSpPr>
          <p:cNvPr id="2010165" name="Text Box 53"/>
          <p:cNvSpPr txBox="1">
            <a:spLocks noChangeArrowheads="1"/>
          </p:cNvSpPr>
          <p:nvPr/>
        </p:nvSpPr>
        <p:spPr bwMode="auto">
          <a:xfrm>
            <a:off x="5699125" y="4583113"/>
            <a:ext cx="4635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15</a:t>
            </a:r>
          </a:p>
        </p:txBody>
      </p:sp>
      <p:sp>
        <p:nvSpPr>
          <p:cNvPr id="2010166" name="Text Box 54"/>
          <p:cNvSpPr txBox="1">
            <a:spLocks noChangeArrowheads="1"/>
          </p:cNvSpPr>
          <p:nvPr/>
        </p:nvSpPr>
        <p:spPr bwMode="auto">
          <a:xfrm>
            <a:off x="6276975" y="3586163"/>
            <a:ext cx="4635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17</a:t>
            </a:r>
          </a:p>
        </p:txBody>
      </p:sp>
      <p:sp>
        <p:nvSpPr>
          <p:cNvPr id="2010167" name="Oval 55"/>
          <p:cNvSpPr>
            <a:spLocks noChangeArrowheads="1"/>
          </p:cNvSpPr>
          <p:nvPr/>
        </p:nvSpPr>
        <p:spPr bwMode="auto">
          <a:xfrm>
            <a:off x="8120063" y="3717925"/>
            <a:ext cx="576262"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F(3)</a:t>
            </a:r>
          </a:p>
        </p:txBody>
      </p:sp>
      <p:sp>
        <p:nvSpPr>
          <p:cNvPr id="2010168" name="Oval 56"/>
          <p:cNvSpPr>
            <a:spLocks noChangeArrowheads="1"/>
          </p:cNvSpPr>
          <p:nvPr/>
        </p:nvSpPr>
        <p:spPr bwMode="auto">
          <a:xfrm>
            <a:off x="7616825" y="4725988"/>
            <a:ext cx="576263"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F(1)</a:t>
            </a:r>
          </a:p>
        </p:txBody>
      </p:sp>
      <p:sp>
        <p:nvSpPr>
          <p:cNvPr id="2010169" name="Oval 57"/>
          <p:cNvSpPr>
            <a:spLocks noChangeArrowheads="1"/>
          </p:cNvSpPr>
          <p:nvPr/>
        </p:nvSpPr>
        <p:spPr bwMode="auto">
          <a:xfrm>
            <a:off x="8410575" y="4725988"/>
            <a:ext cx="576263"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F(2)</a:t>
            </a:r>
          </a:p>
        </p:txBody>
      </p:sp>
      <p:sp>
        <p:nvSpPr>
          <p:cNvPr id="2010170" name="Text Box 58"/>
          <p:cNvSpPr txBox="1">
            <a:spLocks noChangeArrowheads="1"/>
          </p:cNvSpPr>
          <p:nvPr/>
        </p:nvSpPr>
        <p:spPr bwMode="auto">
          <a:xfrm>
            <a:off x="7356475" y="4583113"/>
            <a:ext cx="4635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18</a:t>
            </a:r>
          </a:p>
        </p:txBody>
      </p:sp>
      <p:sp>
        <p:nvSpPr>
          <p:cNvPr id="2010171" name="Oval 59"/>
          <p:cNvSpPr>
            <a:spLocks noChangeArrowheads="1"/>
          </p:cNvSpPr>
          <p:nvPr/>
        </p:nvSpPr>
        <p:spPr bwMode="auto">
          <a:xfrm>
            <a:off x="8107363" y="5659438"/>
            <a:ext cx="576262"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F(0)</a:t>
            </a:r>
          </a:p>
        </p:txBody>
      </p:sp>
      <p:sp>
        <p:nvSpPr>
          <p:cNvPr id="2010172" name="Oval 60"/>
          <p:cNvSpPr>
            <a:spLocks noChangeArrowheads="1"/>
          </p:cNvSpPr>
          <p:nvPr/>
        </p:nvSpPr>
        <p:spPr bwMode="auto">
          <a:xfrm>
            <a:off x="8899525" y="5659438"/>
            <a:ext cx="576263" cy="504825"/>
          </a:xfrm>
          <a:prstGeom prst="ellipse">
            <a:avLst/>
          </a:prstGeom>
          <a:solidFill>
            <a:srgbClr val="FFCC99">
              <a:alpha val="39999"/>
            </a:srgbClr>
          </a:solidFill>
          <a:ln w="9525" algn="ctr">
            <a:solidFill>
              <a:srgbClr val="FF9900"/>
            </a:solidFill>
            <a:round/>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F(1)</a:t>
            </a:r>
          </a:p>
        </p:txBody>
      </p:sp>
      <p:sp>
        <p:nvSpPr>
          <p:cNvPr id="2010173" name="Text Box 61"/>
          <p:cNvSpPr txBox="1">
            <a:spLocks noChangeArrowheads="1"/>
          </p:cNvSpPr>
          <p:nvPr/>
        </p:nvSpPr>
        <p:spPr bwMode="auto">
          <a:xfrm>
            <a:off x="7832725" y="5516563"/>
            <a:ext cx="4635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19</a:t>
            </a:r>
          </a:p>
        </p:txBody>
      </p:sp>
      <p:sp>
        <p:nvSpPr>
          <p:cNvPr id="2010174" name="Text Box 62"/>
          <p:cNvSpPr txBox="1">
            <a:spLocks noChangeArrowheads="1"/>
          </p:cNvSpPr>
          <p:nvPr/>
        </p:nvSpPr>
        <p:spPr bwMode="auto">
          <a:xfrm>
            <a:off x="8658225" y="5516563"/>
            <a:ext cx="4635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20</a:t>
            </a:r>
          </a:p>
        </p:txBody>
      </p:sp>
      <p:sp>
        <p:nvSpPr>
          <p:cNvPr id="2010175" name="Line 63"/>
          <p:cNvSpPr>
            <a:spLocks noChangeShapeType="1"/>
          </p:cNvSpPr>
          <p:nvPr/>
        </p:nvSpPr>
        <p:spPr bwMode="auto">
          <a:xfrm flipH="1">
            <a:off x="7904163" y="4222750"/>
            <a:ext cx="433387" cy="503238"/>
          </a:xfrm>
          <a:prstGeom prst="line">
            <a:avLst/>
          </a:prstGeom>
          <a:noFill/>
          <a:ln w="28575">
            <a:solidFill>
              <a:srgbClr val="FF0000"/>
            </a:solidFill>
            <a:round/>
            <a:headEnd/>
            <a:tailEnd type="triangle" w="med" len="med"/>
          </a:ln>
        </p:spPr>
        <p:txBody>
          <a:bodyPr wrap="none" anchor="ctr"/>
          <a:lstStyle/>
          <a:p>
            <a:endParaRPr lang="en-US"/>
          </a:p>
        </p:txBody>
      </p:sp>
      <p:sp>
        <p:nvSpPr>
          <p:cNvPr id="2010176" name="Line 64"/>
          <p:cNvSpPr>
            <a:spLocks noChangeShapeType="1"/>
          </p:cNvSpPr>
          <p:nvPr/>
        </p:nvSpPr>
        <p:spPr bwMode="auto">
          <a:xfrm>
            <a:off x="8769350" y="5230813"/>
            <a:ext cx="431800" cy="430212"/>
          </a:xfrm>
          <a:prstGeom prst="line">
            <a:avLst/>
          </a:prstGeom>
          <a:noFill/>
          <a:ln w="28575">
            <a:solidFill>
              <a:srgbClr val="FF0000"/>
            </a:solidFill>
            <a:round/>
            <a:headEnd/>
            <a:tailEnd type="triangle" w="med" len="med"/>
          </a:ln>
        </p:spPr>
        <p:txBody>
          <a:bodyPr wrap="none" anchor="ctr"/>
          <a:lstStyle/>
          <a:p>
            <a:endParaRPr lang="en-US"/>
          </a:p>
        </p:txBody>
      </p:sp>
      <p:sp>
        <p:nvSpPr>
          <p:cNvPr id="2010177" name="Line 65"/>
          <p:cNvSpPr>
            <a:spLocks noChangeShapeType="1"/>
          </p:cNvSpPr>
          <p:nvPr/>
        </p:nvSpPr>
        <p:spPr bwMode="auto">
          <a:xfrm flipH="1">
            <a:off x="8408988" y="5230813"/>
            <a:ext cx="288925" cy="430212"/>
          </a:xfrm>
          <a:prstGeom prst="line">
            <a:avLst/>
          </a:prstGeom>
          <a:noFill/>
          <a:ln w="28575">
            <a:solidFill>
              <a:srgbClr val="FF0000"/>
            </a:solidFill>
            <a:round/>
            <a:headEnd/>
            <a:tailEnd type="triangle" w="med" len="med"/>
          </a:ln>
        </p:spPr>
        <p:txBody>
          <a:bodyPr wrap="none" anchor="ctr"/>
          <a:lstStyle/>
          <a:p>
            <a:endParaRPr lang="en-US"/>
          </a:p>
        </p:txBody>
      </p:sp>
      <p:sp>
        <p:nvSpPr>
          <p:cNvPr id="2010178" name="Line 66"/>
          <p:cNvSpPr>
            <a:spLocks noChangeShapeType="1"/>
          </p:cNvSpPr>
          <p:nvPr/>
        </p:nvSpPr>
        <p:spPr bwMode="auto">
          <a:xfrm>
            <a:off x="8480425" y="4222750"/>
            <a:ext cx="144463" cy="503238"/>
          </a:xfrm>
          <a:prstGeom prst="line">
            <a:avLst/>
          </a:prstGeom>
          <a:noFill/>
          <a:ln w="28575">
            <a:solidFill>
              <a:srgbClr val="FF0000"/>
            </a:solidFill>
            <a:round/>
            <a:headEnd/>
            <a:tailEnd type="triangle" w="med" len="med"/>
          </a:ln>
        </p:spPr>
        <p:txBody>
          <a:bodyPr wrap="none" anchor="ctr"/>
          <a:lstStyle/>
          <a:p>
            <a:endParaRPr lang="en-US"/>
          </a:p>
        </p:txBody>
      </p:sp>
      <p:sp>
        <p:nvSpPr>
          <p:cNvPr id="2010179" name="Text Box 67"/>
          <p:cNvSpPr txBox="1">
            <a:spLocks noChangeArrowheads="1"/>
          </p:cNvSpPr>
          <p:nvPr/>
        </p:nvSpPr>
        <p:spPr bwMode="auto">
          <a:xfrm>
            <a:off x="8147050" y="4583113"/>
            <a:ext cx="4635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21</a:t>
            </a:r>
          </a:p>
        </p:txBody>
      </p:sp>
      <p:sp>
        <p:nvSpPr>
          <p:cNvPr id="2010180" name="Text Box 68"/>
          <p:cNvSpPr txBox="1">
            <a:spLocks noChangeArrowheads="1"/>
          </p:cNvSpPr>
          <p:nvPr/>
        </p:nvSpPr>
        <p:spPr bwMode="auto">
          <a:xfrm>
            <a:off x="7845425" y="3575050"/>
            <a:ext cx="4635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22</a:t>
            </a:r>
          </a:p>
        </p:txBody>
      </p:sp>
      <p:sp>
        <p:nvSpPr>
          <p:cNvPr id="2010181" name="Line 69"/>
          <p:cNvSpPr>
            <a:spLocks noChangeShapeType="1"/>
          </p:cNvSpPr>
          <p:nvPr/>
        </p:nvSpPr>
        <p:spPr bwMode="auto">
          <a:xfrm>
            <a:off x="4592638" y="1125538"/>
            <a:ext cx="1512887" cy="431800"/>
          </a:xfrm>
          <a:prstGeom prst="line">
            <a:avLst/>
          </a:prstGeom>
          <a:noFill/>
          <a:ln w="28575">
            <a:solidFill>
              <a:srgbClr val="FF0000"/>
            </a:solidFill>
            <a:round/>
            <a:headEnd/>
            <a:tailEnd type="triangle" w="med" len="med"/>
          </a:ln>
        </p:spPr>
        <p:txBody>
          <a:bodyPr wrap="none" anchor="ctr"/>
          <a:lstStyle/>
          <a:p>
            <a:endParaRPr lang="en-US"/>
          </a:p>
        </p:txBody>
      </p:sp>
      <p:sp>
        <p:nvSpPr>
          <p:cNvPr id="2010182" name="Text Box 70"/>
          <p:cNvSpPr txBox="1">
            <a:spLocks noChangeArrowheads="1"/>
          </p:cNvSpPr>
          <p:nvPr/>
        </p:nvSpPr>
        <p:spPr bwMode="auto">
          <a:xfrm>
            <a:off x="7126288" y="2492375"/>
            <a:ext cx="4635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23</a:t>
            </a:r>
          </a:p>
        </p:txBody>
      </p:sp>
      <p:sp>
        <p:nvSpPr>
          <p:cNvPr id="2010183" name="Line 71"/>
          <p:cNvSpPr>
            <a:spLocks noChangeShapeType="1"/>
          </p:cNvSpPr>
          <p:nvPr/>
        </p:nvSpPr>
        <p:spPr bwMode="auto">
          <a:xfrm flipH="1">
            <a:off x="2216150" y="1125538"/>
            <a:ext cx="1800225" cy="503237"/>
          </a:xfrm>
          <a:prstGeom prst="line">
            <a:avLst/>
          </a:prstGeom>
          <a:noFill/>
          <a:ln w="28575">
            <a:solidFill>
              <a:srgbClr val="FF0000"/>
            </a:solidFill>
            <a:round/>
            <a:headEnd/>
            <a:tailEnd type="triangle" w="med" len="med"/>
          </a:ln>
        </p:spPr>
        <p:txBody>
          <a:bodyPr wrap="none" anchor="ctr"/>
          <a:lstStyle/>
          <a:p>
            <a:endParaRPr lang="en-US"/>
          </a:p>
        </p:txBody>
      </p:sp>
      <p:sp>
        <p:nvSpPr>
          <p:cNvPr id="2010184" name="Line 72"/>
          <p:cNvSpPr>
            <a:spLocks noChangeShapeType="1"/>
          </p:cNvSpPr>
          <p:nvPr/>
        </p:nvSpPr>
        <p:spPr bwMode="auto">
          <a:xfrm>
            <a:off x="7761288" y="3141663"/>
            <a:ext cx="647700" cy="574675"/>
          </a:xfrm>
          <a:prstGeom prst="line">
            <a:avLst/>
          </a:prstGeom>
          <a:noFill/>
          <a:ln w="28575">
            <a:solidFill>
              <a:srgbClr val="FF0000"/>
            </a:solidFill>
            <a:round/>
            <a:headEnd/>
            <a:tailEnd type="triangle" w="med" len="med"/>
          </a:ln>
        </p:spPr>
        <p:txBody>
          <a:bodyPr wrap="none" anchor="ctr"/>
          <a:lstStyle/>
          <a:p>
            <a:endParaRPr lang="en-US"/>
          </a:p>
        </p:txBody>
      </p:sp>
      <p:sp>
        <p:nvSpPr>
          <p:cNvPr id="2010185" name="Line 73"/>
          <p:cNvSpPr>
            <a:spLocks noChangeShapeType="1"/>
          </p:cNvSpPr>
          <p:nvPr/>
        </p:nvSpPr>
        <p:spPr bwMode="auto">
          <a:xfrm>
            <a:off x="6392863" y="1989138"/>
            <a:ext cx="1223962" cy="647700"/>
          </a:xfrm>
          <a:prstGeom prst="line">
            <a:avLst/>
          </a:prstGeom>
          <a:noFill/>
          <a:ln w="28575">
            <a:solidFill>
              <a:srgbClr val="FF0000"/>
            </a:solidFill>
            <a:round/>
            <a:headEnd/>
            <a:tailEnd type="triangle" w="med" len="med"/>
          </a:ln>
        </p:spPr>
        <p:txBody>
          <a:bodyPr wrap="none" anchor="ctr"/>
          <a:lstStyle/>
          <a:p>
            <a:endParaRPr lang="en-US"/>
          </a:p>
        </p:txBody>
      </p:sp>
      <p:sp>
        <p:nvSpPr>
          <p:cNvPr id="2010186" name="Line 74"/>
          <p:cNvSpPr>
            <a:spLocks noChangeShapeType="1"/>
          </p:cNvSpPr>
          <p:nvPr/>
        </p:nvSpPr>
        <p:spPr bwMode="auto">
          <a:xfrm flipH="1">
            <a:off x="4592638" y="1989138"/>
            <a:ext cx="1368425" cy="719137"/>
          </a:xfrm>
          <a:prstGeom prst="line">
            <a:avLst/>
          </a:prstGeom>
          <a:noFill/>
          <a:ln w="28575">
            <a:solidFill>
              <a:srgbClr val="FF0000"/>
            </a:solidFill>
            <a:round/>
            <a:headEnd/>
            <a:tailEnd type="triangle" w="med" len="med"/>
          </a:ln>
        </p:spPr>
        <p:txBody>
          <a:bodyPr wrap="none" anchor="ctr"/>
          <a:lstStyle/>
          <a:p>
            <a:endParaRPr lang="en-US"/>
          </a:p>
        </p:txBody>
      </p:sp>
      <p:sp>
        <p:nvSpPr>
          <p:cNvPr id="2010187" name="Text Box 75"/>
          <p:cNvSpPr txBox="1">
            <a:spLocks noChangeArrowheads="1"/>
          </p:cNvSpPr>
          <p:nvPr/>
        </p:nvSpPr>
        <p:spPr bwMode="auto">
          <a:xfrm>
            <a:off x="4921250" y="4581525"/>
            <a:ext cx="4635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12</a:t>
            </a:r>
          </a:p>
        </p:txBody>
      </p:sp>
      <p:sp>
        <p:nvSpPr>
          <p:cNvPr id="2010188" name="Text Box 76"/>
          <p:cNvSpPr txBox="1">
            <a:spLocks noChangeArrowheads="1"/>
          </p:cNvSpPr>
          <p:nvPr/>
        </p:nvSpPr>
        <p:spPr bwMode="auto">
          <a:xfrm>
            <a:off x="3513138" y="3573463"/>
            <a:ext cx="4635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10</a:t>
            </a:r>
          </a:p>
        </p:txBody>
      </p:sp>
      <p:sp>
        <p:nvSpPr>
          <p:cNvPr id="2010189" name="Text Box 77"/>
          <p:cNvSpPr txBox="1">
            <a:spLocks noChangeArrowheads="1"/>
          </p:cNvSpPr>
          <p:nvPr/>
        </p:nvSpPr>
        <p:spPr bwMode="auto">
          <a:xfrm>
            <a:off x="5600700" y="1458913"/>
            <a:ext cx="4635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24</a:t>
            </a:r>
          </a:p>
        </p:txBody>
      </p:sp>
      <p:sp>
        <p:nvSpPr>
          <p:cNvPr id="2010190" name="Text Box 78"/>
          <p:cNvSpPr txBox="1">
            <a:spLocks noChangeArrowheads="1"/>
          </p:cNvSpPr>
          <p:nvPr/>
        </p:nvSpPr>
        <p:spPr bwMode="auto">
          <a:xfrm>
            <a:off x="3768725" y="692150"/>
            <a:ext cx="463550" cy="457200"/>
          </a:xfrm>
          <a:prstGeom prst="rect">
            <a:avLst/>
          </a:prstGeom>
          <a:noFill/>
          <a:ln w="9525" algn="ctr">
            <a:noFill/>
            <a:miter lim="800000"/>
            <a:headEnd/>
            <a:tailEnd/>
          </a:ln>
          <a:effectLst/>
        </p:spPr>
        <p:txBody>
          <a:bodyPr wrap="none">
            <a:spAutoFit/>
          </a:bodyPr>
          <a:lstStyle/>
          <a:p>
            <a:pPr>
              <a:defRPr/>
            </a:pPr>
            <a:r>
              <a:rPr lang="hr-HR" sz="2400">
                <a:solidFill>
                  <a:srgbClr val="FF0000"/>
                </a:solidFill>
                <a:effectLst>
                  <a:outerShdw blurRad="38100" dist="38100" dir="2700000" algn="tl">
                    <a:srgbClr val="C0C0C0"/>
                  </a:outerShdw>
                </a:effectLst>
                <a:latin typeface="Arial Narrow" pitchFamily="34" charset="0"/>
              </a:rPr>
              <a:t>25</a:t>
            </a:r>
          </a:p>
        </p:txBody>
      </p:sp>
      <p:sp>
        <p:nvSpPr>
          <p:cNvPr id="2010191" name="Text Box 79"/>
          <p:cNvSpPr txBox="1">
            <a:spLocks noChangeArrowheads="1"/>
          </p:cNvSpPr>
          <p:nvPr/>
        </p:nvSpPr>
        <p:spPr bwMode="auto">
          <a:xfrm>
            <a:off x="560388" y="4051300"/>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1</a:t>
            </a:r>
          </a:p>
        </p:txBody>
      </p:sp>
      <p:sp>
        <p:nvSpPr>
          <p:cNvPr id="2010192" name="Text Box 80"/>
          <p:cNvSpPr txBox="1">
            <a:spLocks noChangeArrowheads="1"/>
          </p:cNvSpPr>
          <p:nvPr/>
        </p:nvSpPr>
        <p:spPr bwMode="auto">
          <a:xfrm>
            <a:off x="1316038" y="4051300"/>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1</a:t>
            </a:r>
          </a:p>
        </p:txBody>
      </p:sp>
      <p:sp>
        <p:nvSpPr>
          <p:cNvPr id="2010193" name="Text Box 81"/>
          <p:cNvSpPr txBox="1">
            <a:spLocks noChangeArrowheads="1"/>
          </p:cNvSpPr>
          <p:nvPr/>
        </p:nvSpPr>
        <p:spPr bwMode="auto">
          <a:xfrm>
            <a:off x="1028700" y="3022600"/>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2</a:t>
            </a:r>
          </a:p>
        </p:txBody>
      </p:sp>
      <p:sp>
        <p:nvSpPr>
          <p:cNvPr id="2010194" name="Text Box 82"/>
          <p:cNvSpPr txBox="1">
            <a:spLocks noChangeArrowheads="1"/>
          </p:cNvSpPr>
          <p:nvPr/>
        </p:nvSpPr>
        <p:spPr bwMode="auto">
          <a:xfrm>
            <a:off x="2649538" y="5059363"/>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1</a:t>
            </a:r>
          </a:p>
        </p:txBody>
      </p:sp>
      <p:sp>
        <p:nvSpPr>
          <p:cNvPr id="2010195" name="Text Box 83"/>
          <p:cNvSpPr txBox="1">
            <a:spLocks noChangeArrowheads="1"/>
          </p:cNvSpPr>
          <p:nvPr/>
        </p:nvSpPr>
        <p:spPr bwMode="auto">
          <a:xfrm>
            <a:off x="3405188" y="5059363"/>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1</a:t>
            </a:r>
          </a:p>
        </p:txBody>
      </p:sp>
      <p:sp>
        <p:nvSpPr>
          <p:cNvPr id="2010196" name="Text Box 84"/>
          <p:cNvSpPr txBox="1">
            <a:spLocks noChangeArrowheads="1"/>
          </p:cNvSpPr>
          <p:nvPr/>
        </p:nvSpPr>
        <p:spPr bwMode="auto">
          <a:xfrm>
            <a:off x="3044825" y="4051300"/>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2</a:t>
            </a:r>
          </a:p>
        </p:txBody>
      </p:sp>
      <p:sp>
        <p:nvSpPr>
          <p:cNvPr id="2010197" name="Text Box 85"/>
          <p:cNvSpPr txBox="1">
            <a:spLocks noChangeArrowheads="1"/>
          </p:cNvSpPr>
          <p:nvPr/>
        </p:nvSpPr>
        <p:spPr bwMode="auto">
          <a:xfrm>
            <a:off x="2203450" y="4051300"/>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1</a:t>
            </a:r>
          </a:p>
        </p:txBody>
      </p:sp>
      <p:sp>
        <p:nvSpPr>
          <p:cNvPr id="2010198" name="Text Box 86"/>
          <p:cNvSpPr txBox="1">
            <a:spLocks noChangeArrowheads="1"/>
          </p:cNvSpPr>
          <p:nvPr/>
        </p:nvSpPr>
        <p:spPr bwMode="auto">
          <a:xfrm>
            <a:off x="2684463" y="3022600"/>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3</a:t>
            </a:r>
          </a:p>
        </p:txBody>
      </p:sp>
      <p:sp>
        <p:nvSpPr>
          <p:cNvPr id="2010199" name="Text Box 87"/>
          <p:cNvSpPr txBox="1">
            <a:spLocks noChangeArrowheads="1"/>
          </p:cNvSpPr>
          <p:nvPr/>
        </p:nvSpPr>
        <p:spPr bwMode="auto">
          <a:xfrm>
            <a:off x="2000250" y="1984375"/>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5</a:t>
            </a:r>
          </a:p>
        </p:txBody>
      </p:sp>
      <p:sp>
        <p:nvSpPr>
          <p:cNvPr id="2010200" name="Text Box 88"/>
          <p:cNvSpPr txBox="1">
            <a:spLocks noChangeArrowheads="1"/>
          </p:cNvSpPr>
          <p:nvPr/>
        </p:nvSpPr>
        <p:spPr bwMode="auto">
          <a:xfrm>
            <a:off x="4268788" y="5059363"/>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1</a:t>
            </a:r>
          </a:p>
        </p:txBody>
      </p:sp>
      <p:sp>
        <p:nvSpPr>
          <p:cNvPr id="2010201" name="Text Box 89"/>
          <p:cNvSpPr txBox="1">
            <a:spLocks noChangeArrowheads="1"/>
          </p:cNvSpPr>
          <p:nvPr/>
        </p:nvSpPr>
        <p:spPr bwMode="auto">
          <a:xfrm>
            <a:off x="5313363" y="5059363"/>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1</a:t>
            </a:r>
          </a:p>
        </p:txBody>
      </p:sp>
      <p:sp>
        <p:nvSpPr>
          <p:cNvPr id="2010202" name="Text Box 90"/>
          <p:cNvSpPr txBox="1">
            <a:spLocks noChangeArrowheads="1"/>
          </p:cNvSpPr>
          <p:nvPr/>
        </p:nvSpPr>
        <p:spPr bwMode="auto">
          <a:xfrm>
            <a:off x="6069013" y="5059363"/>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1</a:t>
            </a:r>
          </a:p>
        </p:txBody>
      </p:sp>
      <p:sp>
        <p:nvSpPr>
          <p:cNvPr id="2010203" name="Text Box 91"/>
          <p:cNvSpPr txBox="1">
            <a:spLocks noChangeArrowheads="1"/>
          </p:cNvSpPr>
          <p:nvPr/>
        </p:nvSpPr>
        <p:spPr bwMode="auto">
          <a:xfrm>
            <a:off x="6861175" y="5059363"/>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1</a:t>
            </a:r>
          </a:p>
        </p:txBody>
      </p:sp>
      <p:sp>
        <p:nvSpPr>
          <p:cNvPr id="2010204" name="Text Box 92"/>
          <p:cNvSpPr txBox="1">
            <a:spLocks noChangeArrowheads="1"/>
          </p:cNvSpPr>
          <p:nvPr/>
        </p:nvSpPr>
        <p:spPr bwMode="auto">
          <a:xfrm>
            <a:off x="8229600" y="6018213"/>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1</a:t>
            </a:r>
          </a:p>
        </p:txBody>
      </p:sp>
      <p:sp>
        <p:nvSpPr>
          <p:cNvPr id="2010205" name="Text Box 93"/>
          <p:cNvSpPr txBox="1">
            <a:spLocks noChangeArrowheads="1"/>
          </p:cNvSpPr>
          <p:nvPr/>
        </p:nvSpPr>
        <p:spPr bwMode="auto">
          <a:xfrm>
            <a:off x="9043988" y="6018213"/>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1</a:t>
            </a:r>
          </a:p>
        </p:txBody>
      </p:sp>
      <p:sp>
        <p:nvSpPr>
          <p:cNvPr id="2010206" name="Text Box 94"/>
          <p:cNvSpPr txBox="1">
            <a:spLocks noChangeArrowheads="1"/>
          </p:cNvSpPr>
          <p:nvPr/>
        </p:nvSpPr>
        <p:spPr bwMode="auto">
          <a:xfrm>
            <a:off x="7724775" y="5059363"/>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1</a:t>
            </a:r>
          </a:p>
        </p:txBody>
      </p:sp>
      <p:sp>
        <p:nvSpPr>
          <p:cNvPr id="2010207" name="Text Box 95"/>
          <p:cNvSpPr txBox="1">
            <a:spLocks noChangeArrowheads="1"/>
          </p:cNvSpPr>
          <p:nvPr/>
        </p:nvSpPr>
        <p:spPr bwMode="auto">
          <a:xfrm>
            <a:off x="8589963" y="5059363"/>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2</a:t>
            </a:r>
          </a:p>
        </p:txBody>
      </p:sp>
      <p:sp>
        <p:nvSpPr>
          <p:cNvPr id="2010208" name="Text Box 96"/>
          <p:cNvSpPr txBox="1">
            <a:spLocks noChangeArrowheads="1"/>
          </p:cNvSpPr>
          <p:nvPr/>
        </p:nvSpPr>
        <p:spPr bwMode="auto">
          <a:xfrm>
            <a:off x="8229600" y="4051300"/>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3</a:t>
            </a:r>
          </a:p>
        </p:txBody>
      </p:sp>
      <p:sp>
        <p:nvSpPr>
          <p:cNvPr id="2010209" name="Text Box 97"/>
          <p:cNvSpPr txBox="1">
            <a:spLocks noChangeArrowheads="1"/>
          </p:cNvSpPr>
          <p:nvPr/>
        </p:nvSpPr>
        <p:spPr bwMode="auto">
          <a:xfrm>
            <a:off x="6608763" y="4051300"/>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2</a:t>
            </a:r>
          </a:p>
        </p:txBody>
      </p:sp>
      <p:sp>
        <p:nvSpPr>
          <p:cNvPr id="2010210" name="Text Box 98"/>
          <p:cNvSpPr txBox="1">
            <a:spLocks noChangeArrowheads="1"/>
          </p:cNvSpPr>
          <p:nvPr/>
        </p:nvSpPr>
        <p:spPr bwMode="auto">
          <a:xfrm>
            <a:off x="4808538" y="4051300"/>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2</a:t>
            </a:r>
          </a:p>
        </p:txBody>
      </p:sp>
      <p:sp>
        <p:nvSpPr>
          <p:cNvPr id="2010211" name="Text Box 99"/>
          <p:cNvSpPr txBox="1">
            <a:spLocks noChangeArrowheads="1"/>
          </p:cNvSpPr>
          <p:nvPr/>
        </p:nvSpPr>
        <p:spPr bwMode="auto">
          <a:xfrm>
            <a:off x="3908425" y="4051300"/>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1</a:t>
            </a:r>
          </a:p>
        </p:txBody>
      </p:sp>
      <p:sp>
        <p:nvSpPr>
          <p:cNvPr id="2010212" name="Text Box 100"/>
          <p:cNvSpPr txBox="1">
            <a:spLocks noChangeArrowheads="1"/>
          </p:cNvSpPr>
          <p:nvPr/>
        </p:nvSpPr>
        <p:spPr bwMode="auto">
          <a:xfrm>
            <a:off x="4389438" y="3022600"/>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3</a:t>
            </a:r>
          </a:p>
        </p:txBody>
      </p:sp>
      <p:sp>
        <p:nvSpPr>
          <p:cNvPr id="2010213" name="Text Box 101"/>
          <p:cNvSpPr txBox="1">
            <a:spLocks noChangeArrowheads="1"/>
          </p:cNvSpPr>
          <p:nvPr/>
        </p:nvSpPr>
        <p:spPr bwMode="auto">
          <a:xfrm>
            <a:off x="6032500" y="1916113"/>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8</a:t>
            </a:r>
          </a:p>
        </p:txBody>
      </p:sp>
      <p:sp>
        <p:nvSpPr>
          <p:cNvPr id="2010214" name="Text Box 102"/>
          <p:cNvSpPr txBox="1">
            <a:spLocks noChangeArrowheads="1"/>
          </p:cNvSpPr>
          <p:nvPr/>
        </p:nvSpPr>
        <p:spPr bwMode="auto">
          <a:xfrm>
            <a:off x="4057650" y="1171575"/>
            <a:ext cx="4635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13</a:t>
            </a:r>
          </a:p>
        </p:txBody>
      </p:sp>
      <p:sp>
        <p:nvSpPr>
          <p:cNvPr id="2010215" name="Text Box 103"/>
          <p:cNvSpPr txBox="1">
            <a:spLocks noChangeArrowheads="1"/>
          </p:cNvSpPr>
          <p:nvPr/>
        </p:nvSpPr>
        <p:spPr bwMode="auto">
          <a:xfrm>
            <a:off x="7521575" y="2971800"/>
            <a:ext cx="323850" cy="457200"/>
          </a:xfrm>
          <a:prstGeom prst="rect">
            <a:avLst/>
          </a:prstGeom>
          <a:noFill/>
          <a:ln w="9525" algn="ctr">
            <a:noFill/>
            <a:miter lim="800000"/>
            <a:headEnd/>
            <a:tailEnd/>
          </a:ln>
          <a:effectLst/>
        </p:spPr>
        <p:txBody>
          <a:bodyPr wrap="none">
            <a:spAutoFit/>
          </a:bodyPr>
          <a:lstStyle/>
          <a:p>
            <a:pPr>
              <a:defRPr/>
            </a:pPr>
            <a:r>
              <a:rPr lang="hr-HR" sz="2400">
                <a:solidFill>
                  <a:schemeClr val="bg1"/>
                </a:solidFill>
                <a:effectLst>
                  <a:outerShdw blurRad="38100" dist="38100" dir="2700000" algn="tl">
                    <a:srgbClr val="C0C0C0"/>
                  </a:outerShdw>
                </a:effectLst>
                <a:latin typeface="Arial Narrow" pitchFamily="34" charset="0"/>
              </a:rPr>
              <a:t>5</a:t>
            </a:r>
          </a:p>
        </p:txBody>
      </p:sp>
      <p:sp>
        <p:nvSpPr>
          <p:cNvPr id="3" name="Slide Number Placeholder 2"/>
          <p:cNvSpPr>
            <a:spLocks noGrp="1"/>
          </p:cNvSpPr>
          <p:nvPr>
            <p:ph type="sldNum" sz="quarter" idx="11"/>
          </p:nvPr>
        </p:nvSpPr>
        <p:spPr/>
        <p:txBody>
          <a:bodyPr/>
          <a:lstStyle/>
          <a:p>
            <a:fld id="{D4AD59E7-4515-4B34-A58D-745587B9CCB9}" type="slidenum">
              <a:rPr lang="hr-HR" smtClean="0"/>
              <a:pPr/>
              <a:t>124</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10118"/>
                                        </p:tgtEl>
                                        <p:attrNameLst>
                                          <p:attrName>style.visibility</p:attrName>
                                        </p:attrNameLst>
                                      </p:cBhvr>
                                      <p:to>
                                        <p:strVal val="visible"/>
                                      </p:to>
                                    </p:set>
                                    <p:animEffect transition="in" filter="dissolve">
                                      <p:cBhvr>
                                        <p:cTn id="7" dur="500"/>
                                        <p:tgtEl>
                                          <p:spTgt spid="20101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010183"/>
                                        </p:tgtEl>
                                        <p:attrNameLst>
                                          <p:attrName>style.visibility</p:attrName>
                                        </p:attrNameLst>
                                      </p:cBhvr>
                                      <p:to>
                                        <p:strVal val="visible"/>
                                      </p:to>
                                    </p:set>
                                    <p:animEffect transition="in" filter="wipe(right)">
                                      <p:cBhvr>
                                        <p:cTn id="12" dur="500"/>
                                        <p:tgtEl>
                                          <p:spTgt spid="2010183"/>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010117"/>
                                        </p:tgtEl>
                                        <p:attrNameLst>
                                          <p:attrName>style.visibility</p:attrName>
                                        </p:attrNameLst>
                                      </p:cBhvr>
                                      <p:to>
                                        <p:strVal val="visible"/>
                                      </p:to>
                                    </p:set>
                                    <p:animEffect transition="in" filter="dissolve">
                                      <p:cBhvr>
                                        <p:cTn id="16" dur="500"/>
                                        <p:tgtEl>
                                          <p:spTgt spid="20101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010123"/>
                                        </p:tgtEl>
                                        <p:attrNameLst>
                                          <p:attrName>style.visibility</p:attrName>
                                        </p:attrNameLst>
                                      </p:cBhvr>
                                      <p:to>
                                        <p:strVal val="visible"/>
                                      </p:to>
                                    </p:set>
                                    <p:animEffect transition="in" filter="wipe(up)">
                                      <p:cBhvr>
                                        <p:cTn id="21" dur="500"/>
                                        <p:tgtEl>
                                          <p:spTgt spid="2010123"/>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2010121"/>
                                        </p:tgtEl>
                                        <p:attrNameLst>
                                          <p:attrName>style.visibility</p:attrName>
                                        </p:attrNameLst>
                                      </p:cBhvr>
                                      <p:to>
                                        <p:strVal val="visible"/>
                                      </p:to>
                                    </p:set>
                                    <p:animEffect transition="in" filter="dissolve">
                                      <p:cBhvr>
                                        <p:cTn id="25" dur="500"/>
                                        <p:tgtEl>
                                          <p:spTgt spid="201012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010122"/>
                                        </p:tgtEl>
                                        <p:attrNameLst>
                                          <p:attrName>style.visibility</p:attrName>
                                        </p:attrNameLst>
                                      </p:cBhvr>
                                      <p:to>
                                        <p:strVal val="visible"/>
                                      </p:to>
                                    </p:set>
                                    <p:animEffect transition="in" filter="wipe(up)">
                                      <p:cBhvr>
                                        <p:cTn id="30" dur="500"/>
                                        <p:tgtEl>
                                          <p:spTgt spid="2010122"/>
                                        </p:tgtEl>
                                      </p:cBhvr>
                                    </p:animEffect>
                                  </p:childTnLst>
                                </p:cTn>
                              </p:par>
                            </p:childTnLst>
                          </p:cTn>
                        </p:par>
                        <p:par>
                          <p:cTn id="31" fill="hold">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2010120"/>
                                        </p:tgtEl>
                                        <p:attrNameLst>
                                          <p:attrName>style.visibility</p:attrName>
                                        </p:attrNameLst>
                                      </p:cBhvr>
                                      <p:to>
                                        <p:strVal val="visible"/>
                                      </p:to>
                                    </p:set>
                                    <p:animEffect transition="in" filter="dissolve">
                                      <p:cBhvr>
                                        <p:cTn id="34" dur="500"/>
                                        <p:tgtEl>
                                          <p:spTgt spid="2010120"/>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010191"/>
                                        </p:tgtEl>
                                        <p:attrNameLst>
                                          <p:attrName>style.visibility</p:attrName>
                                        </p:attrNameLst>
                                      </p:cBhvr>
                                      <p:to>
                                        <p:strVal val="visible"/>
                                      </p:to>
                                    </p:set>
                                    <p:animEffect transition="in" filter="dissolve">
                                      <p:cBhvr>
                                        <p:cTn id="39" dur="500"/>
                                        <p:tgtEl>
                                          <p:spTgt spid="2010191"/>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2010127"/>
                                        </p:tgtEl>
                                        <p:attrNameLst>
                                          <p:attrName>style.visibility</p:attrName>
                                        </p:attrNameLst>
                                      </p:cBhvr>
                                      <p:to>
                                        <p:strVal val="visible"/>
                                      </p:to>
                                    </p:set>
                                    <p:animEffect transition="in" filter="dissolve">
                                      <p:cBhvr>
                                        <p:cTn id="44" dur="500"/>
                                        <p:tgtEl>
                                          <p:spTgt spid="201012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2010126"/>
                                        </p:tgtEl>
                                        <p:attrNameLst>
                                          <p:attrName>style.visibility</p:attrName>
                                        </p:attrNameLst>
                                      </p:cBhvr>
                                      <p:to>
                                        <p:strVal val="visible"/>
                                      </p:to>
                                    </p:set>
                                    <p:animEffect transition="in" filter="wipe(up)">
                                      <p:cBhvr>
                                        <p:cTn id="49" dur="500"/>
                                        <p:tgtEl>
                                          <p:spTgt spid="2010126"/>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010125"/>
                                        </p:tgtEl>
                                        <p:attrNameLst>
                                          <p:attrName>style.visibility</p:attrName>
                                        </p:attrNameLst>
                                      </p:cBhvr>
                                      <p:to>
                                        <p:strVal val="visible"/>
                                      </p:to>
                                    </p:set>
                                    <p:animEffect transition="in" filter="dissolve">
                                      <p:cBhvr>
                                        <p:cTn id="54" dur="500"/>
                                        <p:tgtEl>
                                          <p:spTgt spid="2010125"/>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2010192"/>
                                        </p:tgtEl>
                                        <p:attrNameLst>
                                          <p:attrName>style.visibility</p:attrName>
                                        </p:attrNameLst>
                                      </p:cBhvr>
                                      <p:to>
                                        <p:strVal val="visible"/>
                                      </p:to>
                                    </p:set>
                                    <p:animEffect transition="in" filter="dissolve">
                                      <p:cBhvr>
                                        <p:cTn id="59" dur="500"/>
                                        <p:tgtEl>
                                          <p:spTgt spid="2010192"/>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2010124"/>
                                        </p:tgtEl>
                                        <p:attrNameLst>
                                          <p:attrName>style.visibility</p:attrName>
                                        </p:attrNameLst>
                                      </p:cBhvr>
                                      <p:to>
                                        <p:strVal val="visible"/>
                                      </p:to>
                                    </p:set>
                                    <p:animEffect transition="in" filter="dissolve">
                                      <p:cBhvr>
                                        <p:cTn id="64" dur="500"/>
                                        <p:tgtEl>
                                          <p:spTgt spid="2010124"/>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010193"/>
                                        </p:tgtEl>
                                        <p:attrNameLst>
                                          <p:attrName>style.visibility</p:attrName>
                                        </p:attrNameLst>
                                      </p:cBhvr>
                                      <p:to>
                                        <p:strVal val="visible"/>
                                      </p:to>
                                    </p:set>
                                    <p:animEffect transition="in" filter="dissolve">
                                      <p:cBhvr>
                                        <p:cTn id="69" dur="500"/>
                                        <p:tgtEl>
                                          <p:spTgt spid="2010193"/>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2010128"/>
                                        </p:tgtEl>
                                        <p:attrNameLst>
                                          <p:attrName>style.visibility</p:attrName>
                                        </p:attrNameLst>
                                      </p:cBhvr>
                                      <p:to>
                                        <p:strVal val="visible"/>
                                      </p:to>
                                    </p:set>
                                    <p:animEffect transition="in" filter="dissolve">
                                      <p:cBhvr>
                                        <p:cTn id="74" dur="500"/>
                                        <p:tgtEl>
                                          <p:spTgt spid="2010128"/>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grpId="0" nodeType="clickEffect">
                                  <p:stCondLst>
                                    <p:cond delay="0"/>
                                  </p:stCondLst>
                                  <p:childTnLst>
                                    <p:set>
                                      <p:cBhvr>
                                        <p:cTn id="78" dur="1" fill="hold">
                                          <p:stCondLst>
                                            <p:cond delay="0"/>
                                          </p:stCondLst>
                                        </p:cTn>
                                        <p:tgtEl>
                                          <p:spTgt spid="2010143"/>
                                        </p:tgtEl>
                                        <p:attrNameLst>
                                          <p:attrName>style.visibility</p:attrName>
                                        </p:attrNameLst>
                                      </p:cBhvr>
                                      <p:to>
                                        <p:strVal val="visible"/>
                                      </p:to>
                                    </p:set>
                                    <p:animEffect transition="in" filter="wipe(up)">
                                      <p:cBhvr>
                                        <p:cTn id="79" dur="500"/>
                                        <p:tgtEl>
                                          <p:spTgt spid="2010143"/>
                                        </p:tgtEl>
                                      </p:cBhvr>
                                    </p:animEffect>
                                  </p:childTnLst>
                                </p:cTn>
                              </p:par>
                            </p:childTnLst>
                          </p:cTn>
                        </p:par>
                        <p:par>
                          <p:cTn id="80" fill="hold">
                            <p:stCondLst>
                              <p:cond delay="500"/>
                            </p:stCondLst>
                            <p:childTnLst>
                              <p:par>
                                <p:cTn id="81" presetID="9" presetClass="entr" presetSubtype="0" fill="hold" grpId="0" nodeType="afterEffect">
                                  <p:stCondLst>
                                    <p:cond delay="0"/>
                                  </p:stCondLst>
                                  <p:childTnLst>
                                    <p:set>
                                      <p:cBhvr>
                                        <p:cTn id="82" dur="1" fill="hold">
                                          <p:stCondLst>
                                            <p:cond delay="0"/>
                                          </p:stCondLst>
                                        </p:cTn>
                                        <p:tgtEl>
                                          <p:spTgt spid="2010129"/>
                                        </p:tgtEl>
                                        <p:attrNameLst>
                                          <p:attrName>style.visibility</p:attrName>
                                        </p:attrNameLst>
                                      </p:cBhvr>
                                      <p:to>
                                        <p:strVal val="visible"/>
                                      </p:to>
                                    </p:set>
                                    <p:animEffect transition="in" filter="dissolve">
                                      <p:cBhvr>
                                        <p:cTn id="83" dur="500"/>
                                        <p:tgtEl>
                                          <p:spTgt spid="2010129"/>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grpId="0" nodeType="clickEffect">
                                  <p:stCondLst>
                                    <p:cond delay="0"/>
                                  </p:stCondLst>
                                  <p:childTnLst>
                                    <p:set>
                                      <p:cBhvr>
                                        <p:cTn id="87" dur="1" fill="hold">
                                          <p:stCondLst>
                                            <p:cond delay="0"/>
                                          </p:stCondLst>
                                        </p:cTn>
                                        <p:tgtEl>
                                          <p:spTgt spid="2010137"/>
                                        </p:tgtEl>
                                        <p:attrNameLst>
                                          <p:attrName>style.visibility</p:attrName>
                                        </p:attrNameLst>
                                      </p:cBhvr>
                                      <p:to>
                                        <p:strVal val="visible"/>
                                      </p:to>
                                    </p:set>
                                    <p:animEffect transition="in" filter="wipe(up)">
                                      <p:cBhvr>
                                        <p:cTn id="88" dur="500"/>
                                        <p:tgtEl>
                                          <p:spTgt spid="2010137"/>
                                        </p:tgtEl>
                                      </p:cBhvr>
                                    </p:animEffect>
                                  </p:childTnLst>
                                </p:cTn>
                              </p:par>
                            </p:childTnLst>
                          </p:cTn>
                        </p:par>
                        <p:par>
                          <p:cTn id="89" fill="hold">
                            <p:stCondLst>
                              <p:cond delay="500"/>
                            </p:stCondLst>
                            <p:childTnLst>
                              <p:par>
                                <p:cTn id="90" presetID="9" presetClass="entr" presetSubtype="0" fill="hold" grpId="0" nodeType="afterEffect">
                                  <p:stCondLst>
                                    <p:cond delay="0"/>
                                  </p:stCondLst>
                                  <p:childTnLst>
                                    <p:set>
                                      <p:cBhvr>
                                        <p:cTn id="91" dur="1" fill="hold">
                                          <p:stCondLst>
                                            <p:cond delay="0"/>
                                          </p:stCondLst>
                                        </p:cTn>
                                        <p:tgtEl>
                                          <p:spTgt spid="2010130"/>
                                        </p:tgtEl>
                                        <p:attrNameLst>
                                          <p:attrName>style.visibility</p:attrName>
                                        </p:attrNameLst>
                                      </p:cBhvr>
                                      <p:to>
                                        <p:strVal val="visible"/>
                                      </p:to>
                                    </p:set>
                                    <p:animEffect transition="in" filter="dissolve">
                                      <p:cBhvr>
                                        <p:cTn id="92" dur="500"/>
                                        <p:tgtEl>
                                          <p:spTgt spid="2010130"/>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2010197"/>
                                        </p:tgtEl>
                                        <p:attrNameLst>
                                          <p:attrName>style.visibility</p:attrName>
                                        </p:attrNameLst>
                                      </p:cBhvr>
                                      <p:to>
                                        <p:strVal val="visible"/>
                                      </p:to>
                                    </p:set>
                                    <p:animEffect transition="in" filter="dissolve">
                                      <p:cBhvr>
                                        <p:cTn id="97" dur="500"/>
                                        <p:tgtEl>
                                          <p:spTgt spid="2010197"/>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2010132"/>
                                        </p:tgtEl>
                                        <p:attrNameLst>
                                          <p:attrName>style.visibility</p:attrName>
                                        </p:attrNameLst>
                                      </p:cBhvr>
                                      <p:to>
                                        <p:strVal val="visible"/>
                                      </p:to>
                                    </p:set>
                                    <p:animEffect transition="in" filter="dissolve">
                                      <p:cBhvr>
                                        <p:cTn id="102" dur="500"/>
                                        <p:tgtEl>
                                          <p:spTgt spid="2010132"/>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grpId="0" nodeType="clickEffect">
                                  <p:stCondLst>
                                    <p:cond delay="0"/>
                                  </p:stCondLst>
                                  <p:childTnLst>
                                    <p:set>
                                      <p:cBhvr>
                                        <p:cTn id="106" dur="1" fill="hold">
                                          <p:stCondLst>
                                            <p:cond delay="0"/>
                                          </p:stCondLst>
                                        </p:cTn>
                                        <p:tgtEl>
                                          <p:spTgt spid="2010140"/>
                                        </p:tgtEl>
                                        <p:attrNameLst>
                                          <p:attrName>style.visibility</p:attrName>
                                        </p:attrNameLst>
                                      </p:cBhvr>
                                      <p:to>
                                        <p:strVal val="visible"/>
                                      </p:to>
                                    </p:set>
                                    <p:animEffect transition="in" filter="wipe(up)">
                                      <p:cBhvr>
                                        <p:cTn id="107" dur="500"/>
                                        <p:tgtEl>
                                          <p:spTgt spid="2010140"/>
                                        </p:tgtEl>
                                      </p:cBhvr>
                                    </p:animEffect>
                                  </p:childTnLst>
                                </p:cTn>
                              </p:par>
                            </p:childTnLst>
                          </p:cTn>
                        </p:par>
                        <p:par>
                          <p:cTn id="108" fill="hold">
                            <p:stCondLst>
                              <p:cond delay="500"/>
                            </p:stCondLst>
                            <p:childTnLst>
                              <p:par>
                                <p:cTn id="109" presetID="9" presetClass="entr" presetSubtype="0" fill="hold" grpId="0" nodeType="afterEffect">
                                  <p:stCondLst>
                                    <p:cond delay="0"/>
                                  </p:stCondLst>
                                  <p:childTnLst>
                                    <p:set>
                                      <p:cBhvr>
                                        <p:cTn id="110" dur="1" fill="hold">
                                          <p:stCondLst>
                                            <p:cond delay="0"/>
                                          </p:stCondLst>
                                        </p:cTn>
                                        <p:tgtEl>
                                          <p:spTgt spid="2010131"/>
                                        </p:tgtEl>
                                        <p:attrNameLst>
                                          <p:attrName>style.visibility</p:attrName>
                                        </p:attrNameLst>
                                      </p:cBhvr>
                                      <p:to>
                                        <p:strVal val="visible"/>
                                      </p:to>
                                    </p:set>
                                    <p:animEffect transition="in" filter="dissolve">
                                      <p:cBhvr>
                                        <p:cTn id="111" dur="500"/>
                                        <p:tgtEl>
                                          <p:spTgt spid="2010131"/>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1" fill="hold" grpId="0" nodeType="clickEffect">
                                  <p:stCondLst>
                                    <p:cond delay="0"/>
                                  </p:stCondLst>
                                  <p:childTnLst>
                                    <p:set>
                                      <p:cBhvr>
                                        <p:cTn id="115" dur="1" fill="hold">
                                          <p:stCondLst>
                                            <p:cond delay="0"/>
                                          </p:stCondLst>
                                        </p:cTn>
                                        <p:tgtEl>
                                          <p:spTgt spid="2010139"/>
                                        </p:tgtEl>
                                        <p:attrNameLst>
                                          <p:attrName>style.visibility</p:attrName>
                                        </p:attrNameLst>
                                      </p:cBhvr>
                                      <p:to>
                                        <p:strVal val="visible"/>
                                      </p:to>
                                    </p:set>
                                    <p:animEffect transition="in" filter="wipe(up)">
                                      <p:cBhvr>
                                        <p:cTn id="116" dur="500"/>
                                        <p:tgtEl>
                                          <p:spTgt spid="2010139"/>
                                        </p:tgtEl>
                                      </p:cBhvr>
                                    </p:animEffect>
                                  </p:childTnLst>
                                </p:cTn>
                              </p:par>
                            </p:childTnLst>
                          </p:cTn>
                        </p:par>
                        <p:par>
                          <p:cTn id="117" fill="hold">
                            <p:stCondLst>
                              <p:cond delay="500"/>
                            </p:stCondLst>
                            <p:childTnLst>
                              <p:par>
                                <p:cTn id="118" presetID="9" presetClass="entr" presetSubtype="0" fill="hold" grpId="0" nodeType="afterEffect">
                                  <p:stCondLst>
                                    <p:cond delay="0"/>
                                  </p:stCondLst>
                                  <p:childTnLst>
                                    <p:set>
                                      <p:cBhvr>
                                        <p:cTn id="119" dur="1" fill="hold">
                                          <p:stCondLst>
                                            <p:cond delay="0"/>
                                          </p:stCondLst>
                                        </p:cTn>
                                        <p:tgtEl>
                                          <p:spTgt spid="2010133"/>
                                        </p:tgtEl>
                                        <p:attrNameLst>
                                          <p:attrName>style.visibility</p:attrName>
                                        </p:attrNameLst>
                                      </p:cBhvr>
                                      <p:to>
                                        <p:strVal val="visible"/>
                                      </p:to>
                                    </p:set>
                                    <p:animEffect transition="in" filter="dissolve">
                                      <p:cBhvr>
                                        <p:cTn id="120" dur="500"/>
                                        <p:tgtEl>
                                          <p:spTgt spid="2010133"/>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2010194"/>
                                        </p:tgtEl>
                                        <p:attrNameLst>
                                          <p:attrName>style.visibility</p:attrName>
                                        </p:attrNameLst>
                                      </p:cBhvr>
                                      <p:to>
                                        <p:strVal val="visible"/>
                                      </p:to>
                                    </p:set>
                                    <p:animEffect transition="in" filter="dissolve">
                                      <p:cBhvr>
                                        <p:cTn id="125" dur="500"/>
                                        <p:tgtEl>
                                          <p:spTgt spid="2010194"/>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2010135"/>
                                        </p:tgtEl>
                                        <p:attrNameLst>
                                          <p:attrName>style.visibility</p:attrName>
                                        </p:attrNameLst>
                                      </p:cBhvr>
                                      <p:to>
                                        <p:strVal val="visible"/>
                                      </p:to>
                                    </p:set>
                                    <p:animEffect transition="in" filter="dissolve">
                                      <p:cBhvr>
                                        <p:cTn id="130" dur="500"/>
                                        <p:tgtEl>
                                          <p:spTgt spid="2010135"/>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1" fill="hold" grpId="0" nodeType="clickEffect">
                                  <p:stCondLst>
                                    <p:cond delay="0"/>
                                  </p:stCondLst>
                                  <p:childTnLst>
                                    <p:set>
                                      <p:cBhvr>
                                        <p:cTn id="134" dur="1" fill="hold">
                                          <p:stCondLst>
                                            <p:cond delay="0"/>
                                          </p:stCondLst>
                                        </p:cTn>
                                        <p:tgtEl>
                                          <p:spTgt spid="2010138"/>
                                        </p:tgtEl>
                                        <p:attrNameLst>
                                          <p:attrName>style.visibility</p:attrName>
                                        </p:attrNameLst>
                                      </p:cBhvr>
                                      <p:to>
                                        <p:strVal val="visible"/>
                                      </p:to>
                                    </p:set>
                                    <p:animEffect transition="in" filter="wipe(up)">
                                      <p:cBhvr>
                                        <p:cTn id="135" dur="500"/>
                                        <p:tgtEl>
                                          <p:spTgt spid="2010138"/>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2010134"/>
                                        </p:tgtEl>
                                        <p:attrNameLst>
                                          <p:attrName>style.visibility</p:attrName>
                                        </p:attrNameLst>
                                      </p:cBhvr>
                                      <p:to>
                                        <p:strVal val="visible"/>
                                      </p:to>
                                    </p:set>
                                    <p:animEffect transition="in" filter="dissolve">
                                      <p:cBhvr>
                                        <p:cTn id="140" dur="500"/>
                                        <p:tgtEl>
                                          <p:spTgt spid="2010134"/>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2010195"/>
                                        </p:tgtEl>
                                        <p:attrNameLst>
                                          <p:attrName>style.visibility</p:attrName>
                                        </p:attrNameLst>
                                      </p:cBhvr>
                                      <p:to>
                                        <p:strVal val="visible"/>
                                      </p:to>
                                    </p:set>
                                    <p:animEffect transition="in" filter="dissolve">
                                      <p:cBhvr>
                                        <p:cTn id="145" dur="500"/>
                                        <p:tgtEl>
                                          <p:spTgt spid="2010195"/>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2010136"/>
                                        </p:tgtEl>
                                        <p:attrNameLst>
                                          <p:attrName>style.visibility</p:attrName>
                                        </p:attrNameLst>
                                      </p:cBhvr>
                                      <p:to>
                                        <p:strVal val="visible"/>
                                      </p:to>
                                    </p:set>
                                    <p:animEffect transition="in" filter="dissolve">
                                      <p:cBhvr>
                                        <p:cTn id="150" dur="500"/>
                                        <p:tgtEl>
                                          <p:spTgt spid="2010136"/>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2010196"/>
                                        </p:tgtEl>
                                        <p:attrNameLst>
                                          <p:attrName>style.visibility</p:attrName>
                                        </p:attrNameLst>
                                      </p:cBhvr>
                                      <p:to>
                                        <p:strVal val="visible"/>
                                      </p:to>
                                    </p:set>
                                    <p:animEffect transition="in" filter="dissolve">
                                      <p:cBhvr>
                                        <p:cTn id="155" dur="500"/>
                                        <p:tgtEl>
                                          <p:spTgt spid="2010196"/>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2010141"/>
                                        </p:tgtEl>
                                        <p:attrNameLst>
                                          <p:attrName>style.visibility</p:attrName>
                                        </p:attrNameLst>
                                      </p:cBhvr>
                                      <p:to>
                                        <p:strVal val="visible"/>
                                      </p:to>
                                    </p:set>
                                    <p:animEffect transition="in" filter="dissolve">
                                      <p:cBhvr>
                                        <p:cTn id="160" dur="500"/>
                                        <p:tgtEl>
                                          <p:spTgt spid="2010141"/>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2010198"/>
                                        </p:tgtEl>
                                        <p:attrNameLst>
                                          <p:attrName>style.visibility</p:attrName>
                                        </p:attrNameLst>
                                      </p:cBhvr>
                                      <p:to>
                                        <p:strVal val="visible"/>
                                      </p:to>
                                    </p:set>
                                    <p:animEffect transition="in" filter="dissolve">
                                      <p:cBhvr>
                                        <p:cTn id="165" dur="500"/>
                                        <p:tgtEl>
                                          <p:spTgt spid="2010198"/>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2010142"/>
                                        </p:tgtEl>
                                        <p:attrNameLst>
                                          <p:attrName>style.visibility</p:attrName>
                                        </p:attrNameLst>
                                      </p:cBhvr>
                                      <p:to>
                                        <p:strVal val="visible"/>
                                      </p:to>
                                    </p:set>
                                    <p:animEffect transition="in" filter="dissolve">
                                      <p:cBhvr>
                                        <p:cTn id="170" dur="500"/>
                                        <p:tgtEl>
                                          <p:spTgt spid="2010142"/>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2010199"/>
                                        </p:tgtEl>
                                        <p:attrNameLst>
                                          <p:attrName>style.visibility</p:attrName>
                                        </p:attrNameLst>
                                      </p:cBhvr>
                                      <p:to>
                                        <p:strVal val="visible"/>
                                      </p:to>
                                    </p:set>
                                    <p:animEffect transition="in" filter="dissolve">
                                      <p:cBhvr>
                                        <p:cTn id="175" dur="500"/>
                                        <p:tgtEl>
                                          <p:spTgt spid="2010199"/>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2010144"/>
                                        </p:tgtEl>
                                        <p:attrNameLst>
                                          <p:attrName>style.visibility</p:attrName>
                                        </p:attrNameLst>
                                      </p:cBhvr>
                                      <p:to>
                                        <p:strVal val="visible"/>
                                      </p:to>
                                    </p:set>
                                    <p:animEffect transition="in" filter="dissolve">
                                      <p:cBhvr>
                                        <p:cTn id="180" dur="500"/>
                                        <p:tgtEl>
                                          <p:spTgt spid="2010144"/>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1" fill="hold" grpId="0" nodeType="clickEffect">
                                  <p:stCondLst>
                                    <p:cond delay="0"/>
                                  </p:stCondLst>
                                  <p:childTnLst>
                                    <p:set>
                                      <p:cBhvr>
                                        <p:cTn id="184" dur="1" fill="hold">
                                          <p:stCondLst>
                                            <p:cond delay="0"/>
                                          </p:stCondLst>
                                        </p:cTn>
                                        <p:tgtEl>
                                          <p:spTgt spid="2010181"/>
                                        </p:tgtEl>
                                        <p:attrNameLst>
                                          <p:attrName>style.visibility</p:attrName>
                                        </p:attrNameLst>
                                      </p:cBhvr>
                                      <p:to>
                                        <p:strVal val="visible"/>
                                      </p:to>
                                    </p:set>
                                    <p:animEffect transition="in" filter="wipe(up)">
                                      <p:cBhvr>
                                        <p:cTn id="185" dur="500"/>
                                        <p:tgtEl>
                                          <p:spTgt spid="2010181"/>
                                        </p:tgtEl>
                                      </p:cBhvr>
                                    </p:animEffect>
                                  </p:childTnLst>
                                </p:cTn>
                              </p:par>
                            </p:childTnLst>
                          </p:cTn>
                        </p:par>
                        <p:par>
                          <p:cTn id="186" fill="hold">
                            <p:stCondLst>
                              <p:cond delay="500"/>
                            </p:stCondLst>
                            <p:childTnLst>
                              <p:par>
                                <p:cTn id="187" presetID="9" presetClass="entr" presetSubtype="0" fill="hold" grpId="0" nodeType="afterEffect">
                                  <p:stCondLst>
                                    <p:cond delay="0"/>
                                  </p:stCondLst>
                                  <p:childTnLst>
                                    <p:set>
                                      <p:cBhvr>
                                        <p:cTn id="188" dur="1" fill="hold">
                                          <p:stCondLst>
                                            <p:cond delay="0"/>
                                          </p:stCondLst>
                                        </p:cTn>
                                        <p:tgtEl>
                                          <p:spTgt spid="2010119"/>
                                        </p:tgtEl>
                                        <p:attrNameLst>
                                          <p:attrName>style.visibility</p:attrName>
                                        </p:attrNameLst>
                                      </p:cBhvr>
                                      <p:to>
                                        <p:strVal val="visible"/>
                                      </p:to>
                                    </p:set>
                                    <p:animEffect transition="in" filter="dissolve">
                                      <p:cBhvr>
                                        <p:cTn id="189" dur="500"/>
                                        <p:tgtEl>
                                          <p:spTgt spid="2010119"/>
                                        </p:tgtEl>
                                      </p:cBhvr>
                                    </p:animEffect>
                                  </p:childTnLst>
                                </p:cTn>
                              </p:par>
                            </p:childTnLst>
                          </p:cTn>
                        </p:par>
                      </p:childTnLst>
                    </p:cTn>
                  </p:par>
                  <p:par>
                    <p:cTn id="190" fill="hold">
                      <p:stCondLst>
                        <p:cond delay="indefinite"/>
                      </p:stCondLst>
                      <p:childTnLst>
                        <p:par>
                          <p:cTn id="191" fill="hold">
                            <p:stCondLst>
                              <p:cond delay="0"/>
                            </p:stCondLst>
                            <p:childTnLst>
                              <p:par>
                                <p:cTn id="192" presetID="22" presetClass="entr" presetSubtype="1" fill="hold" grpId="0" nodeType="clickEffect">
                                  <p:stCondLst>
                                    <p:cond delay="0"/>
                                  </p:stCondLst>
                                  <p:childTnLst>
                                    <p:set>
                                      <p:cBhvr>
                                        <p:cTn id="193" dur="1" fill="hold">
                                          <p:stCondLst>
                                            <p:cond delay="0"/>
                                          </p:stCondLst>
                                        </p:cTn>
                                        <p:tgtEl>
                                          <p:spTgt spid="2010186"/>
                                        </p:tgtEl>
                                        <p:attrNameLst>
                                          <p:attrName>style.visibility</p:attrName>
                                        </p:attrNameLst>
                                      </p:cBhvr>
                                      <p:to>
                                        <p:strVal val="visible"/>
                                      </p:to>
                                    </p:set>
                                    <p:animEffect transition="in" filter="wipe(up)">
                                      <p:cBhvr>
                                        <p:cTn id="194" dur="500"/>
                                        <p:tgtEl>
                                          <p:spTgt spid="2010186"/>
                                        </p:tgtEl>
                                      </p:cBhvr>
                                    </p:animEffect>
                                  </p:childTnLst>
                                </p:cTn>
                              </p:par>
                            </p:childTnLst>
                          </p:cTn>
                        </p:par>
                        <p:par>
                          <p:cTn id="195" fill="hold">
                            <p:stCondLst>
                              <p:cond delay="500"/>
                            </p:stCondLst>
                            <p:childTnLst>
                              <p:par>
                                <p:cTn id="196" presetID="9" presetClass="entr" presetSubtype="0" fill="hold" grpId="0" nodeType="afterEffect">
                                  <p:stCondLst>
                                    <p:cond delay="0"/>
                                  </p:stCondLst>
                                  <p:childTnLst>
                                    <p:set>
                                      <p:cBhvr>
                                        <p:cTn id="197" dur="1" fill="hold">
                                          <p:stCondLst>
                                            <p:cond delay="0"/>
                                          </p:stCondLst>
                                        </p:cTn>
                                        <p:tgtEl>
                                          <p:spTgt spid="2010145"/>
                                        </p:tgtEl>
                                        <p:attrNameLst>
                                          <p:attrName>style.visibility</p:attrName>
                                        </p:attrNameLst>
                                      </p:cBhvr>
                                      <p:to>
                                        <p:strVal val="visible"/>
                                      </p:to>
                                    </p:set>
                                    <p:animEffect transition="in" filter="dissolve">
                                      <p:cBhvr>
                                        <p:cTn id="198" dur="500"/>
                                        <p:tgtEl>
                                          <p:spTgt spid="2010145"/>
                                        </p:tgtEl>
                                      </p:cBhvr>
                                    </p:animEffect>
                                  </p:childTnLst>
                                </p:cTn>
                              </p:par>
                            </p:childTnLst>
                          </p:cTn>
                        </p:par>
                      </p:childTnLst>
                    </p:cTn>
                  </p:par>
                  <p:par>
                    <p:cTn id="199" fill="hold">
                      <p:stCondLst>
                        <p:cond delay="indefinite"/>
                      </p:stCondLst>
                      <p:childTnLst>
                        <p:par>
                          <p:cTn id="200" fill="hold">
                            <p:stCondLst>
                              <p:cond delay="0"/>
                            </p:stCondLst>
                            <p:childTnLst>
                              <p:par>
                                <p:cTn id="201" presetID="22" presetClass="entr" presetSubtype="1" fill="hold" grpId="0" nodeType="clickEffect">
                                  <p:stCondLst>
                                    <p:cond delay="0"/>
                                  </p:stCondLst>
                                  <p:childTnLst>
                                    <p:set>
                                      <p:cBhvr>
                                        <p:cTn id="202" dur="1" fill="hold">
                                          <p:stCondLst>
                                            <p:cond delay="0"/>
                                          </p:stCondLst>
                                        </p:cTn>
                                        <p:tgtEl>
                                          <p:spTgt spid="2010151"/>
                                        </p:tgtEl>
                                        <p:attrNameLst>
                                          <p:attrName>style.visibility</p:attrName>
                                        </p:attrNameLst>
                                      </p:cBhvr>
                                      <p:to>
                                        <p:strVal val="visible"/>
                                      </p:to>
                                    </p:set>
                                    <p:animEffect transition="in" filter="wipe(up)">
                                      <p:cBhvr>
                                        <p:cTn id="203" dur="500"/>
                                        <p:tgtEl>
                                          <p:spTgt spid="2010151"/>
                                        </p:tgtEl>
                                      </p:cBhvr>
                                    </p:animEffect>
                                  </p:childTnLst>
                                </p:cTn>
                              </p:par>
                            </p:childTnLst>
                          </p:cTn>
                        </p:par>
                        <p:par>
                          <p:cTn id="204" fill="hold">
                            <p:stCondLst>
                              <p:cond delay="500"/>
                            </p:stCondLst>
                            <p:childTnLst>
                              <p:par>
                                <p:cTn id="205" presetID="9" presetClass="entr" presetSubtype="0" fill="hold" grpId="0" nodeType="afterEffect">
                                  <p:stCondLst>
                                    <p:cond delay="0"/>
                                  </p:stCondLst>
                                  <p:childTnLst>
                                    <p:set>
                                      <p:cBhvr>
                                        <p:cTn id="206" dur="1" fill="hold">
                                          <p:stCondLst>
                                            <p:cond delay="0"/>
                                          </p:stCondLst>
                                        </p:cTn>
                                        <p:tgtEl>
                                          <p:spTgt spid="2010146"/>
                                        </p:tgtEl>
                                        <p:attrNameLst>
                                          <p:attrName>style.visibility</p:attrName>
                                        </p:attrNameLst>
                                      </p:cBhvr>
                                      <p:to>
                                        <p:strVal val="visible"/>
                                      </p:to>
                                    </p:set>
                                    <p:animEffect transition="in" filter="dissolve">
                                      <p:cBhvr>
                                        <p:cTn id="207" dur="500"/>
                                        <p:tgtEl>
                                          <p:spTgt spid="2010146"/>
                                        </p:tgtEl>
                                      </p:cBhvr>
                                    </p:animEffect>
                                  </p:childTnLst>
                                </p:cTn>
                              </p:par>
                            </p:childTnLst>
                          </p:cTn>
                        </p:par>
                      </p:childTnLst>
                    </p:cTn>
                  </p:par>
                  <p:par>
                    <p:cTn id="208" fill="hold">
                      <p:stCondLst>
                        <p:cond delay="indefinite"/>
                      </p:stCondLst>
                      <p:childTnLst>
                        <p:par>
                          <p:cTn id="209" fill="hold">
                            <p:stCondLst>
                              <p:cond delay="0"/>
                            </p:stCondLst>
                            <p:childTnLst>
                              <p:par>
                                <p:cTn id="210" presetID="9" presetClass="entr" presetSubtype="0" fill="hold" grpId="0" nodeType="clickEffect">
                                  <p:stCondLst>
                                    <p:cond delay="0"/>
                                  </p:stCondLst>
                                  <p:childTnLst>
                                    <p:set>
                                      <p:cBhvr>
                                        <p:cTn id="211" dur="1" fill="hold">
                                          <p:stCondLst>
                                            <p:cond delay="0"/>
                                          </p:stCondLst>
                                        </p:cTn>
                                        <p:tgtEl>
                                          <p:spTgt spid="2010211"/>
                                        </p:tgtEl>
                                        <p:attrNameLst>
                                          <p:attrName>style.visibility</p:attrName>
                                        </p:attrNameLst>
                                      </p:cBhvr>
                                      <p:to>
                                        <p:strVal val="visible"/>
                                      </p:to>
                                    </p:set>
                                    <p:animEffect transition="in" filter="dissolve">
                                      <p:cBhvr>
                                        <p:cTn id="212" dur="500"/>
                                        <p:tgtEl>
                                          <p:spTgt spid="2010211"/>
                                        </p:tgtEl>
                                      </p:cBhvr>
                                    </p:animEffect>
                                  </p:childTnLst>
                                </p:cTn>
                              </p:par>
                            </p:childTnLst>
                          </p:cTn>
                        </p:par>
                      </p:childTnLst>
                    </p:cTn>
                  </p:par>
                  <p:par>
                    <p:cTn id="213" fill="hold">
                      <p:stCondLst>
                        <p:cond delay="indefinite"/>
                      </p:stCondLst>
                      <p:childTnLst>
                        <p:par>
                          <p:cTn id="214" fill="hold">
                            <p:stCondLst>
                              <p:cond delay="0"/>
                            </p:stCondLst>
                            <p:childTnLst>
                              <p:par>
                                <p:cTn id="215" presetID="9" presetClass="entr" presetSubtype="0" fill="hold" grpId="0" nodeType="clickEffect">
                                  <p:stCondLst>
                                    <p:cond delay="0"/>
                                  </p:stCondLst>
                                  <p:childTnLst>
                                    <p:set>
                                      <p:cBhvr>
                                        <p:cTn id="216" dur="1" fill="hold">
                                          <p:stCondLst>
                                            <p:cond delay="0"/>
                                          </p:stCondLst>
                                        </p:cTn>
                                        <p:tgtEl>
                                          <p:spTgt spid="2010188"/>
                                        </p:tgtEl>
                                        <p:attrNameLst>
                                          <p:attrName>style.visibility</p:attrName>
                                        </p:attrNameLst>
                                      </p:cBhvr>
                                      <p:to>
                                        <p:strVal val="visible"/>
                                      </p:to>
                                    </p:set>
                                    <p:animEffect transition="in" filter="dissolve">
                                      <p:cBhvr>
                                        <p:cTn id="217" dur="500"/>
                                        <p:tgtEl>
                                          <p:spTgt spid="2010188"/>
                                        </p:tgtEl>
                                      </p:cBhvr>
                                    </p:animEffect>
                                  </p:childTnLst>
                                </p:cTn>
                              </p:par>
                            </p:childTnLst>
                          </p:cTn>
                        </p:par>
                      </p:childTnLst>
                    </p:cTn>
                  </p:par>
                  <p:par>
                    <p:cTn id="218" fill="hold">
                      <p:stCondLst>
                        <p:cond delay="indefinite"/>
                      </p:stCondLst>
                      <p:childTnLst>
                        <p:par>
                          <p:cTn id="219" fill="hold">
                            <p:stCondLst>
                              <p:cond delay="0"/>
                            </p:stCondLst>
                            <p:childTnLst>
                              <p:par>
                                <p:cTn id="220" presetID="22" presetClass="entr" presetSubtype="1" fill="hold" grpId="0" nodeType="clickEffect">
                                  <p:stCondLst>
                                    <p:cond delay="0"/>
                                  </p:stCondLst>
                                  <p:childTnLst>
                                    <p:set>
                                      <p:cBhvr>
                                        <p:cTn id="221" dur="1" fill="hold">
                                          <p:stCondLst>
                                            <p:cond delay="0"/>
                                          </p:stCondLst>
                                        </p:cTn>
                                        <p:tgtEl>
                                          <p:spTgt spid="2010154"/>
                                        </p:tgtEl>
                                        <p:attrNameLst>
                                          <p:attrName>style.visibility</p:attrName>
                                        </p:attrNameLst>
                                      </p:cBhvr>
                                      <p:to>
                                        <p:strVal val="visible"/>
                                      </p:to>
                                    </p:set>
                                    <p:animEffect transition="in" filter="wipe(up)">
                                      <p:cBhvr>
                                        <p:cTn id="222" dur="500"/>
                                        <p:tgtEl>
                                          <p:spTgt spid="2010154"/>
                                        </p:tgtEl>
                                      </p:cBhvr>
                                    </p:animEffect>
                                  </p:childTnLst>
                                </p:cTn>
                              </p:par>
                            </p:childTnLst>
                          </p:cTn>
                        </p:par>
                        <p:par>
                          <p:cTn id="223" fill="hold">
                            <p:stCondLst>
                              <p:cond delay="500"/>
                            </p:stCondLst>
                            <p:childTnLst>
                              <p:par>
                                <p:cTn id="224" presetID="9" presetClass="entr" presetSubtype="0" fill="hold" grpId="0" nodeType="afterEffect">
                                  <p:stCondLst>
                                    <p:cond delay="0"/>
                                  </p:stCondLst>
                                  <p:childTnLst>
                                    <p:set>
                                      <p:cBhvr>
                                        <p:cTn id="225" dur="1" fill="hold">
                                          <p:stCondLst>
                                            <p:cond delay="0"/>
                                          </p:stCondLst>
                                        </p:cTn>
                                        <p:tgtEl>
                                          <p:spTgt spid="2010147"/>
                                        </p:tgtEl>
                                        <p:attrNameLst>
                                          <p:attrName>style.visibility</p:attrName>
                                        </p:attrNameLst>
                                      </p:cBhvr>
                                      <p:to>
                                        <p:strVal val="visible"/>
                                      </p:to>
                                    </p:set>
                                    <p:animEffect transition="in" filter="dissolve">
                                      <p:cBhvr>
                                        <p:cTn id="226" dur="500"/>
                                        <p:tgtEl>
                                          <p:spTgt spid="2010147"/>
                                        </p:tgtEl>
                                      </p:cBhvr>
                                    </p:animEffect>
                                  </p:childTnLst>
                                </p:cTn>
                              </p:par>
                            </p:childTnLst>
                          </p:cTn>
                        </p:par>
                      </p:childTnLst>
                    </p:cTn>
                  </p:par>
                  <p:par>
                    <p:cTn id="227" fill="hold">
                      <p:stCondLst>
                        <p:cond delay="indefinite"/>
                      </p:stCondLst>
                      <p:childTnLst>
                        <p:par>
                          <p:cTn id="228" fill="hold">
                            <p:stCondLst>
                              <p:cond delay="0"/>
                            </p:stCondLst>
                            <p:childTnLst>
                              <p:par>
                                <p:cTn id="229" presetID="22" presetClass="entr" presetSubtype="1" fill="hold" grpId="0" nodeType="clickEffect">
                                  <p:stCondLst>
                                    <p:cond delay="0"/>
                                  </p:stCondLst>
                                  <p:childTnLst>
                                    <p:set>
                                      <p:cBhvr>
                                        <p:cTn id="230" dur="1" fill="hold">
                                          <p:stCondLst>
                                            <p:cond delay="0"/>
                                          </p:stCondLst>
                                        </p:cTn>
                                        <p:tgtEl>
                                          <p:spTgt spid="2010153"/>
                                        </p:tgtEl>
                                        <p:attrNameLst>
                                          <p:attrName>style.visibility</p:attrName>
                                        </p:attrNameLst>
                                      </p:cBhvr>
                                      <p:to>
                                        <p:strVal val="visible"/>
                                      </p:to>
                                    </p:set>
                                    <p:animEffect transition="in" filter="wipe(up)">
                                      <p:cBhvr>
                                        <p:cTn id="231" dur="500"/>
                                        <p:tgtEl>
                                          <p:spTgt spid="2010153"/>
                                        </p:tgtEl>
                                      </p:cBhvr>
                                    </p:animEffect>
                                  </p:childTnLst>
                                </p:cTn>
                              </p:par>
                            </p:childTnLst>
                          </p:cTn>
                        </p:par>
                        <p:par>
                          <p:cTn id="232" fill="hold">
                            <p:stCondLst>
                              <p:cond delay="500"/>
                            </p:stCondLst>
                            <p:childTnLst>
                              <p:par>
                                <p:cTn id="233" presetID="9" presetClass="entr" presetSubtype="0" fill="hold" grpId="0" nodeType="afterEffect">
                                  <p:stCondLst>
                                    <p:cond delay="0"/>
                                  </p:stCondLst>
                                  <p:childTnLst>
                                    <p:set>
                                      <p:cBhvr>
                                        <p:cTn id="234" dur="1" fill="hold">
                                          <p:stCondLst>
                                            <p:cond delay="0"/>
                                          </p:stCondLst>
                                        </p:cTn>
                                        <p:tgtEl>
                                          <p:spTgt spid="2010148"/>
                                        </p:tgtEl>
                                        <p:attrNameLst>
                                          <p:attrName>style.visibility</p:attrName>
                                        </p:attrNameLst>
                                      </p:cBhvr>
                                      <p:to>
                                        <p:strVal val="visible"/>
                                      </p:to>
                                    </p:set>
                                    <p:animEffect transition="in" filter="dissolve">
                                      <p:cBhvr>
                                        <p:cTn id="235" dur="500"/>
                                        <p:tgtEl>
                                          <p:spTgt spid="2010148"/>
                                        </p:tgtEl>
                                      </p:cBhvr>
                                    </p:animEffect>
                                  </p:childTnLst>
                                </p:cTn>
                              </p:par>
                            </p:childTnLst>
                          </p:cTn>
                        </p:par>
                      </p:childTnLst>
                    </p:cTn>
                  </p:par>
                  <p:par>
                    <p:cTn id="236" fill="hold">
                      <p:stCondLst>
                        <p:cond delay="indefinite"/>
                      </p:stCondLst>
                      <p:childTnLst>
                        <p:par>
                          <p:cTn id="237" fill="hold">
                            <p:stCondLst>
                              <p:cond delay="0"/>
                            </p:stCondLst>
                            <p:childTnLst>
                              <p:par>
                                <p:cTn id="238" presetID="9" presetClass="entr" presetSubtype="0" fill="hold" grpId="0" nodeType="clickEffect">
                                  <p:stCondLst>
                                    <p:cond delay="0"/>
                                  </p:stCondLst>
                                  <p:childTnLst>
                                    <p:set>
                                      <p:cBhvr>
                                        <p:cTn id="239" dur="1" fill="hold">
                                          <p:stCondLst>
                                            <p:cond delay="0"/>
                                          </p:stCondLst>
                                        </p:cTn>
                                        <p:tgtEl>
                                          <p:spTgt spid="2010200"/>
                                        </p:tgtEl>
                                        <p:attrNameLst>
                                          <p:attrName>style.visibility</p:attrName>
                                        </p:attrNameLst>
                                      </p:cBhvr>
                                      <p:to>
                                        <p:strVal val="visible"/>
                                      </p:to>
                                    </p:set>
                                    <p:animEffect transition="in" filter="dissolve">
                                      <p:cBhvr>
                                        <p:cTn id="240" dur="500"/>
                                        <p:tgtEl>
                                          <p:spTgt spid="2010200"/>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2010150"/>
                                        </p:tgtEl>
                                        <p:attrNameLst>
                                          <p:attrName>style.visibility</p:attrName>
                                        </p:attrNameLst>
                                      </p:cBhvr>
                                      <p:to>
                                        <p:strVal val="visible"/>
                                      </p:to>
                                    </p:set>
                                    <p:animEffect transition="in" filter="dissolve">
                                      <p:cBhvr>
                                        <p:cTn id="245" dur="500"/>
                                        <p:tgtEl>
                                          <p:spTgt spid="2010150"/>
                                        </p:tgtEl>
                                      </p:cBhvr>
                                    </p:animEffect>
                                  </p:childTnLst>
                                </p:cTn>
                              </p:par>
                            </p:childTnLst>
                          </p:cTn>
                        </p:par>
                      </p:childTnLst>
                    </p:cTn>
                  </p:par>
                  <p:par>
                    <p:cTn id="246" fill="hold">
                      <p:stCondLst>
                        <p:cond delay="indefinite"/>
                      </p:stCondLst>
                      <p:childTnLst>
                        <p:par>
                          <p:cTn id="247" fill="hold">
                            <p:stCondLst>
                              <p:cond delay="0"/>
                            </p:stCondLst>
                            <p:childTnLst>
                              <p:par>
                                <p:cTn id="248" presetID="22" presetClass="entr" presetSubtype="1" fill="hold" grpId="0" nodeType="clickEffect">
                                  <p:stCondLst>
                                    <p:cond delay="0"/>
                                  </p:stCondLst>
                                  <p:childTnLst>
                                    <p:set>
                                      <p:cBhvr>
                                        <p:cTn id="249" dur="1" fill="hold">
                                          <p:stCondLst>
                                            <p:cond delay="0"/>
                                          </p:stCondLst>
                                        </p:cTn>
                                        <p:tgtEl>
                                          <p:spTgt spid="2010152"/>
                                        </p:tgtEl>
                                        <p:attrNameLst>
                                          <p:attrName>style.visibility</p:attrName>
                                        </p:attrNameLst>
                                      </p:cBhvr>
                                      <p:to>
                                        <p:strVal val="visible"/>
                                      </p:to>
                                    </p:set>
                                    <p:animEffect transition="in" filter="wipe(up)">
                                      <p:cBhvr>
                                        <p:cTn id="250" dur="500"/>
                                        <p:tgtEl>
                                          <p:spTgt spid="2010152"/>
                                        </p:tgtEl>
                                      </p:cBhvr>
                                    </p:animEffect>
                                  </p:childTnLst>
                                </p:cTn>
                              </p:par>
                            </p:childTnLst>
                          </p:cTn>
                        </p:par>
                        <p:par>
                          <p:cTn id="251" fill="hold">
                            <p:stCondLst>
                              <p:cond delay="500"/>
                            </p:stCondLst>
                            <p:childTnLst>
                              <p:par>
                                <p:cTn id="252" presetID="9" presetClass="entr" presetSubtype="0" fill="hold" grpId="0" nodeType="afterEffect">
                                  <p:stCondLst>
                                    <p:cond delay="0"/>
                                  </p:stCondLst>
                                  <p:childTnLst>
                                    <p:set>
                                      <p:cBhvr>
                                        <p:cTn id="253" dur="1" fill="hold">
                                          <p:stCondLst>
                                            <p:cond delay="0"/>
                                          </p:stCondLst>
                                        </p:cTn>
                                        <p:tgtEl>
                                          <p:spTgt spid="2010149"/>
                                        </p:tgtEl>
                                        <p:attrNameLst>
                                          <p:attrName>style.visibility</p:attrName>
                                        </p:attrNameLst>
                                      </p:cBhvr>
                                      <p:to>
                                        <p:strVal val="visible"/>
                                      </p:to>
                                    </p:set>
                                    <p:animEffect transition="in" filter="dissolve">
                                      <p:cBhvr>
                                        <p:cTn id="254" dur="500"/>
                                        <p:tgtEl>
                                          <p:spTgt spid="2010149"/>
                                        </p:tgtEl>
                                      </p:cBhvr>
                                    </p:animEffect>
                                  </p:childTnLst>
                                </p:cTn>
                              </p:par>
                            </p:childTnLst>
                          </p:cTn>
                        </p:par>
                      </p:childTnLst>
                    </p:cTn>
                  </p:par>
                  <p:par>
                    <p:cTn id="255" fill="hold">
                      <p:stCondLst>
                        <p:cond delay="indefinite"/>
                      </p:stCondLst>
                      <p:childTnLst>
                        <p:par>
                          <p:cTn id="256" fill="hold">
                            <p:stCondLst>
                              <p:cond delay="0"/>
                            </p:stCondLst>
                            <p:childTnLst>
                              <p:par>
                                <p:cTn id="257" presetID="9" presetClass="entr" presetSubtype="0" fill="hold" grpId="0" nodeType="clickEffect">
                                  <p:stCondLst>
                                    <p:cond delay="0"/>
                                  </p:stCondLst>
                                  <p:childTnLst>
                                    <p:set>
                                      <p:cBhvr>
                                        <p:cTn id="258" dur="1" fill="hold">
                                          <p:stCondLst>
                                            <p:cond delay="0"/>
                                          </p:stCondLst>
                                        </p:cTn>
                                        <p:tgtEl>
                                          <p:spTgt spid="2010201"/>
                                        </p:tgtEl>
                                        <p:attrNameLst>
                                          <p:attrName>style.visibility</p:attrName>
                                        </p:attrNameLst>
                                      </p:cBhvr>
                                      <p:to>
                                        <p:strVal val="visible"/>
                                      </p:to>
                                    </p:set>
                                    <p:animEffect transition="in" filter="dissolve">
                                      <p:cBhvr>
                                        <p:cTn id="259" dur="500"/>
                                        <p:tgtEl>
                                          <p:spTgt spid="2010201"/>
                                        </p:tgtEl>
                                      </p:cBhvr>
                                    </p:animEffect>
                                  </p:childTnLst>
                                </p:cTn>
                              </p:par>
                            </p:childTnLst>
                          </p:cTn>
                        </p:par>
                      </p:childTnLst>
                    </p:cTn>
                  </p:par>
                  <p:par>
                    <p:cTn id="260" fill="hold">
                      <p:stCondLst>
                        <p:cond delay="indefinite"/>
                      </p:stCondLst>
                      <p:childTnLst>
                        <p:par>
                          <p:cTn id="261" fill="hold">
                            <p:stCondLst>
                              <p:cond delay="0"/>
                            </p:stCondLst>
                            <p:childTnLst>
                              <p:par>
                                <p:cTn id="262" presetID="9" presetClass="entr" presetSubtype="0" fill="hold" grpId="0" nodeType="clickEffect">
                                  <p:stCondLst>
                                    <p:cond delay="0"/>
                                  </p:stCondLst>
                                  <p:childTnLst>
                                    <p:set>
                                      <p:cBhvr>
                                        <p:cTn id="263" dur="1" fill="hold">
                                          <p:stCondLst>
                                            <p:cond delay="0"/>
                                          </p:stCondLst>
                                        </p:cTn>
                                        <p:tgtEl>
                                          <p:spTgt spid="2010187"/>
                                        </p:tgtEl>
                                        <p:attrNameLst>
                                          <p:attrName>style.visibility</p:attrName>
                                        </p:attrNameLst>
                                      </p:cBhvr>
                                      <p:to>
                                        <p:strVal val="visible"/>
                                      </p:to>
                                    </p:set>
                                    <p:animEffect transition="in" filter="dissolve">
                                      <p:cBhvr>
                                        <p:cTn id="264" dur="500"/>
                                        <p:tgtEl>
                                          <p:spTgt spid="2010187"/>
                                        </p:tgtEl>
                                      </p:cBhvr>
                                    </p:animEffect>
                                  </p:childTnLst>
                                </p:cTn>
                              </p:par>
                            </p:childTnLst>
                          </p:cTn>
                        </p:par>
                      </p:childTnLst>
                    </p:cTn>
                  </p:par>
                  <p:par>
                    <p:cTn id="265" fill="hold">
                      <p:stCondLst>
                        <p:cond delay="indefinite"/>
                      </p:stCondLst>
                      <p:childTnLst>
                        <p:par>
                          <p:cTn id="266" fill="hold">
                            <p:stCondLst>
                              <p:cond delay="0"/>
                            </p:stCondLst>
                            <p:childTnLst>
                              <p:par>
                                <p:cTn id="267" presetID="9" presetClass="entr" presetSubtype="0" fill="hold" grpId="0" nodeType="clickEffect">
                                  <p:stCondLst>
                                    <p:cond delay="0"/>
                                  </p:stCondLst>
                                  <p:childTnLst>
                                    <p:set>
                                      <p:cBhvr>
                                        <p:cTn id="268" dur="1" fill="hold">
                                          <p:stCondLst>
                                            <p:cond delay="0"/>
                                          </p:stCondLst>
                                        </p:cTn>
                                        <p:tgtEl>
                                          <p:spTgt spid="2010210"/>
                                        </p:tgtEl>
                                        <p:attrNameLst>
                                          <p:attrName>style.visibility</p:attrName>
                                        </p:attrNameLst>
                                      </p:cBhvr>
                                      <p:to>
                                        <p:strVal val="visible"/>
                                      </p:to>
                                    </p:set>
                                    <p:animEffect transition="in" filter="dissolve">
                                      <p:cBhvr>
                                        <p:cTn id="269" dur="500"/>
                                        <p:tgtEl>
                                          <p:spTgt spid="2010210"/>
                                        </p:tgtEl>
                                      </p:cBhvr>
                                    </p:animEffect>
                                  </p:childTnLst>
                                </p:cTn>
                              </p:par>
                            </p:childTnLst>
                          </p:cTn>
                        </p:par>
                      </p:childTnLst>
                    </p:cTn>
                  </p:par>
                  <p:par>
                    <p:cTn id="270" fill="hold">
                      <p:stCondLst>
                        <p:cond delay="indefinite"/>
                      </p:stCondLst>
                      <p:childTnLst>
                        <p:par>
                          <p:cTn id="271" fill="hold">
                            <p:stCondLst>
                              <p:cond delay="0"/>
                            </p:stCondLst>
                            <p:childTnLst>
                              <p:par>
                                <p:cTn id="272" presetID="9" presetClass="entr" presetSubtype="0" fill="hold" grpId="0" nodeType="clickEffect">
                                  <p:stCondLst>
                                    <p:cond delay="0"/>
                                  </p:stCondLst>
                                  <p:childTnLst>
                                    <p:set>
                                      <p:cBhvr>
                                        <p:cTn id="273" dur="1" fill="hold">
                                          <p:stCondLst>
                                            <p:cond delay="0"/>
                                          </p:stCondLst>
                                        </p:cTn>
                                        <p:tgtEl>
                                          <p:spTgt spid="2010155"/>
                                        </p:tgtEl>
                                        <p:attrNameLst>
                                          <p:attrName>style.visibility</p:attrName>
                                        </p:attrNameLst>
                                      </p:cBhvr>
                                      <p:to>
                                        <p:strVal val="visible"/>
                                      </p:to>
                                    </p:set>
                                    <p:animEffect transition="in" filter="dissolve">
                                      <p:cBhvr>
                                        <p:cTn id="274" dur="500"/>
                                        <p:tgtEl>
                                          <p:spTgt spid="2010155"/>
                                        </p:tgtEl>
                                      </p:cBhvr>
                                    </p:animEffect>
                                  </p:childTnLst>
                                </p:cTn>
                              </p:par>
                            </p:childTnLst>
                          </p:cTn>
                        </p:par>
                      </p:childTnLst>
                    </p:cTn>
                  </p:par>
                  <p:par>
                    <p:cTn id="275" fill="hold">
                      <p:stCondLst>
                        <p:cond delay="indefinite"/>
                      </p:stCondLst>
                      <p:childTnLst>
                        <p:par>
                          <p:cTn id="276" fill="hold">
                            <p:stCondLst>
                              <p:cond delay="0"/>
                            </p:stCondLst>
                            <p:childTnLst>
                              <p:par>
                                <p:cTn id="277" presetID="9" presetClass="entr" presetSubtype="0" fill="hold" grpId="0" nodeType="clickEffect">
                                  <p:stCondLst>
                                    <p:cond delay="0"/>
                                  </p:stCondLst>
                                  <p:childTnLst>
                                    <p:set>
                                      <p:cBhvr>
                                        <p:cTn id="278" dur="1" fill="hold">
                                          <p:stCondLst>
                                            <p:cond delay="0"/>
                                          </p:stCondLst>
                                        </p:cTn>
                                        <p:tgtEl>
                                          <p:spTgt spid="2010212"/>
                                        </p:tgtEl>
                                        <p:attrNameLst>
                                          <p:attrName>style.visibility</p:attrName>
                                        </p:attrNameLst>
                                      </p:cBhvr>
                                      <p:to>
                                        <p:strVal val="visible"/>
                                      </p:to>
                                    </p:set>
                                    <p:animEffect transition="in" filter="dissolve">
                                      <p:cBhvr>
                                        <p:cTn id="279" dur="500"/>
                                        <p:tgtEl>
                                          <p:spTgt spid="2010212"/>
                                        </p:tgtEl>
                                      </p:cBhvr>
                                    </p:animEffect>
                                  </p:childTnLst>
                                </p:cTn>
                              </p:par>
                            </p:childTnLst>
                          </p:cTn>
                        </p:par>
                      </p:childTnLst>
                    </p:cTn>
                  </p:par>
                  <p:par>
                    <p:cTn id="280" fill="hold">
                      <p:stCondLst>
                        <p:cond delay="indefinite"/>
                      </p:stCondLst>
                      <p:childTnLst>
                        <p:par>
                          <p:cTn id="281" fill="hold">
                            <p:stCondLst>
                              <p:cond delay="0"/>
                            </p:stCondLst>
                            <p:childTnLst>
                              <p:par>
                                <p:cTn id="282" presetID="9" presetClass="entr" presetSubtype="0" fill="hold" grpId="0" nodeType="clickEffect">
                                  <p:stCondLst>
                                    <p:cond delay="0"/>
                                  </p:stCondLst>
                                  <p:childTnLst>
                                    <p:set>
                                      <p:cBhvr>
                                        <p:cTn id="283" dur="1" fill="hold">
                                          <p:stCondLst>
                                            <p:cond delay="0"/>
                                          </p:stCondLst>
                                        </p:cTn>
                                        <p:tgtEl>
                                          <p:spTgt spid="2010156"/>
                                        </p:tgtEl>
                                        <p:attrNameLst>
                                          <p:attrName>style.visibility</p:attrName>
                                        </p:attrNameLst>
                                      </p:cBhvr>
                                      <p:to>
                                        <p:strVal val="visible"/>
                                      </p:to>
                                    </p:set>
                                    <p:animEffect transition="in" filter="dissolve">
                                      <p:cBhvr>
                                        <p:cTn id="284" dur="500"/>
                                        <p:tgtEl>
                                          <p:spTgt spid="2010156"/>
                                        </p:tgtEl>
                                      </p:cBhvr>
                                    </p:animEffect>
                                  </p:childTnLst>
                                </p:cTn>
                              </p:par>
                            </p:childTnLst>
                          </p:cTn>
                        </p:par>
                      </p:childTnLst>
                    </p:cTn>
                  </p:par>
                  <p:par>
                    <p:cTn id="285" fill="hold">
                      <p:stCondLst>
                        <p:cond delay="indefinite"/>
                      </p:stCondLst>
                      <p:childTnLst>
                        <p:par>
                          <p:cTn id="286" fill="hold">
                            <p:stCondLst>
                              <p:cond delay="0"/>
                            </p:stCondLst>
                            <p:childTnLst>
                              <p:par>
                                <p:cTn id="287" presetID="22" presetClass="entr" presetSubtype="1" fill="hold" grpId="0" nodeType="clickEffect">
                                  <p:stCondLst>
                                    <p:cond delay="0"/>
                                  </p:stCondLst>
                                  <p:childTnLst>
                                    <p:set>
                                      <p:cBhvr>
                                        <p:cTn id="288" dur="1" fill="hold">
                                          <p:stCondLst>
                                            <p:cond delay="0"/>
                                          </p:stCondLst>
                                        </p:cTn>
                                        <p:tgtEl>
                                          <p:spTgt spid="2010185"/>
                                        </p:tgtEl>
                                        <p:attrNameLst>
                                          <p:attrName>style.visibility</p:attrName>
                                        </p:attrNameLst>
                                      </p:cBhvr>
                                      <p:to>
                                        <p:strVal val="visible"/>
                                      </p:to>
                                    </p:set>
                                    <p:animEffect transition="in" filter="wipe(up)">
                                      <p:cBhvr>
                                        <p:cTn id="289" dur="500"/>
                                        <p:tgtEl>
                                          <p:spTgt spid="2010185"/>
                                        </p:tgtEl>
                                      </p:cBhvr>
                                    </p:animEffect>
                                  </p:childTnLst>
                                </p:cTn>
                              </p:par>
                            </p:childTnLst>
                          </p:cTn>
                        </p:par>
                        <p:par>
                          <p:cTn id="290" fill="hold">
                            <p:stCondLst>
                              <p:cond delay="500"/>
                            </p:stCondLst>
                            <p:childTnLst>
                              <p:par>
                                <p:cTn id="291" presetID="9" presetClass="entr" presetSubtype="0" fill="hold" grpId="0" nodeType="afterEffect">
                                  <p:stCondLst>
                                    <p:cond delay="0"/>
                                  </p:stCondLst>
                                  <p:childTnLst>
                                    <p:set>
                                      <p:cBhvr>
                                        <p:cTn id="292" dur="1" fill="hold">
                                          <p:stCondLst>
                                            <p:cond delay="0"/>
                                          </p:stCondLst>
                                        </p:cTn>
                                        <p:tgtEl>
                                          <p:spTgt spid="2010157"/>
                                        </p:tgtEl>
                                        <p:attrNameLst>
                                          <p:attrName>style.visibility</p:attrName>
                                        </p:attrNameLst>
                                      </p:cBhvr>
                                      <p:to>
                                        <p:strVal val="visible"/>
                                      </p:to>
                                    </p:set>
                                    <p:animEffect transition="in" filter="dissolve">
                                      <p:cBhvr>
                                        <p:cTn id="293" dur="500"/>
                                        <p:tgtEl>
                                          <p:spTgt spid="2010157"/>
                                        </p:tgtEl>
                                      </p:cBhvr>
                                    </p:animEffect>
                                  </p:childTnLst>
                                </p:cTn>
                              </p:par>
                            </p:childTnLst>
                          </p:cTn>
                        </p:par>
                      </p:childTnLst>
                    </p:cTn>
                  </p:par>
                  <p:par>
                    <p:cTn id="294" fill="hold">
                      <p:stCondLst>
                        <p:cond delay="indefinite"/>
                      </p:stCondLst>
                      <p:childTnLst>
                        <p:par>
                          <p:cTn id="295" fill="hold">
                            <p:stCondLst>
                              <p:cond delay="0"/>
                            </p:stCondLst>
                            <p:childTnLst>
                              <p:par>
                                <p:cTn id="296" presetID="22" presetClass="entr" presetSubtype="1" fill="hold" grpId="0" nodeType="clickEffect">
                                  <p:stCondLst>
                                    <p:cond delay="0"/>
                                  </p:stCondLst>
                                  <p:childTnLst>
                                    <p:set>
                                      <p:cBhvr>
                                        <p:cTn id="297" dur="1" fill="hold">
                                          <p:stCondLst>
                                            <p:cond delay="0"/>
                                          </p:stCondLst>
                                        </p:cTn>
                                        <p:tgtEl>
                                          <p:spTgt spid="2010161"/>
                                        </p:tgtEl>
                                        <p:attrNameLst>
                                          <p:attrName>style.visibility</p:attrName>
                                        </p:attrNameLst>
                                      </p:cBhvr>
                                      <p:to>
                                        <p:strVal val="visible"/>
                                      </p:to>
                                    </p:set>
                                    <p:animEffect transition="in" filter="wipe(up)">
                                      <p:cBhvr>
                                        <p:cTn id="298" dur="500"/>
                                        <p:tgtEl>
                                          <p:spTgt spid="2010161"/>
                                        </p:tgtEl>
                                      </p:cBhvr>
                                    </p:animEffect>
                                  </p:childTnLst>
                                </p:cTn>
                              </p:par>
                            </p:childTnLst>
                          </p:cTn>
                        </p:par>
                        <p:par>
                          <p:cTn id="299" fill="hold">
                            <p:stCondLst>
                              <p:cond delay="500"/>
                            </p:stCondLst>
                            <p:childTnLst>
                              <p:par>
                                <p:cTn id="300" presetID="9" presetClass="entr" presetSubtype="0" fill="hold" grpId="0" nodeType="afterEffect">
                                  <p:stCondLst>
                                    <p:cond delay="0"/>
                                  </p:stCondLst>
                                  <p:childTnLst>
                                    <p:set>
                                      <p:cBhvr>
                                        <p:cTn id="301" dur="1" fill="hold">
                                          <p:stCondLst>
                                            <p:cond delay="0"/>
                                          </p:stCondLst>
                                        </p:cTn>
                                        <p:tgtEl>
                                          <p:spTgt spid="2010159"/>
                                        </p:tgtEl>
                                        <p:attrNameLst>
                                          <p:attrName>style.visibility</p:attrName>
                                        </p:attrNameLst>
                                      </p:cBhvr>
                                      <p:to>
                                        <p:strVal val="visible"/>
                                      </p:to>
                                    </p:set>
                                    <p:animEffect transition="in" filter="dissolve">
                                      <p:cBhvr>
                                        <p:cTn id="302" dur="500"/>
                                        <p:tgtEl>
                                          <p:spTgt spid="2010159"/>
                                        </p:tgtEl>
                                      </p:cBhvr>
                                    </p:animEffect>
                                  </p:childTnLst>
                                </p:cTn>
                              </p:par>
                            </p:childTnLst>
                          </p:cTn>
                        </p:par>
                      </p:childTnLst>
                    </p:cTn>
                  </p:par>
                  <p:par>
                    <p:cTn id="303" fill="hold">
                      <p:stCondLst>
                        <p:cond delay="indefinite"/>
                      </p:stCondLst>
                      <p:childTnLst>
                        <p:par>
                          <p:cTn id="304" fill="hold">
                            <p:stCondLst>
                              <p:cond delay="0"/>
                            </p:stCondLst>
                            <p:childTnLst>
                              <p:par>
                                <p:cTn id="305" presetID="22" presetClass="entr" presetSubtype="1" fill="hold" grpId="0" nodeType="clickEffect">
                                  <p:stCondLst>
                                    <p:cond delay="0"/>
                                  </p:stCondLst>
                                  <p:childTnLst>
                                    <p:set>
                                      <p:cBhvr>
                                        <p:cTn id="306" dur="1" fill="hold">
                                          <p:stCondLst>
                                            <p:cond delay="0"/>
                                          </p:stCondLst>
                                        </p:cTn>
                                        <p:tgtEl>
                                          <p:spTgt spid="2010160"/>
                                        </p:tgtEl>
                                        <p:attrNameLst>
                                          <p:attrName>style.visibility</p:attrName>
                                        </p:attrNameLst>
                                      </p:cBhvr>
                                      <p:to>
                                        <p:strVal val="visible"/>
                                      </p:to>
                                    </p:set>
                                    <p:animEffect transition="in" filter="wipe(up)">
                                      <p:cBhvr>
                                        <p:cTn id="307" dur="500"/>
                                        <p:tgtEl>
                                          <p:spTgt spid="2010160"/>
                                        </p:tgtEl>
                                      </p:cBhvr>
                                    </p:animEffect>
                                  </p:childTnLst>
                                </p:cTn>
                              </p:par>
                            </p:childTnLst>
                          </p:cTn>
                        </p:par>
                        <p:par>
                          <p:cTn id="308" fill="hold">
                            <p:stCondLst>
                              <p:cond delay="500"/>
                            </p:stCondLst>
                            <p:childTnLst>
                              <p:par>
                                <p:cTn id="309" presetID="9" presetClass="entr" presetSubtype="0" fill="hold" grpId="0" nodeType="afterEffect">
                                  <p:stCondLst>
                                    <p:cond delay="0"/>
                                  </p:stCondLst>
                                  <p:childTnLst>
                                    <p:set>
                                      <p:cBhvr>
                                        <p:cTn id="310" dur="1" fill="hold">
                                          <p:stCondLst>
                                            <p:cond delay="0"/>
                                          </p:stCondLst>
                                        </p:cTn>
                                        <p:tgtEl>
                                          <p:spTgt spid="2010158"/>
                                        </p:tgtEl>
                                        <p:attrNameLst>
                                          <p:attrName>style.visibility</p:attrName>
                                        </p:attrNameLst>
                                      </p:cBhvr>
                                      <p:to>
                                        <p:strVal val="visible"/>
                                      </p:to>
                                    </p:set>
                                    <p:animEffect transition="in" filter="dissolve">
                                      <p:cBhvr>
                                        <p:cTn id="311" dur="500"/>
                                        <p:tgtEl>
                                          <p:spTgt spid="2010158"/>
                                        </p:tgtEl>
                                      </p:cBhvr>
                                    </p:animEffect>
                                  </p:childTnLst>
                                </p:cTn>
                              </p:par>
                            </p:childTnLst>
                          </p:cTn>
                        </p:par>
                      </p:childTnLst>
                    </p:cTn>
                  </p:par>
                  <p:par>
                    <p:cTn id="312" fill="hold">
                      <p:stCondLst>
                        <p:cond delay="indefinite"/>
                      </p:stCondLst>
                      <p:childTnLst>
                        <p:par>
                          <p:cTn id="313" fill="hold">
                            <p:stCondLst>
                              <p:cond delay="0"/>
                            </p:stCondLst>
                            <p:childTnLst>
                              <p:par>
                                <p:cTn id="314" presetID="9" presetClass="entr" presetSubtype="0" fill="hold" grpId="0" nodeType="clickEffect">
                                  <p:stCondLst>
                                    <p:cond delay="0"/>
                                  </p:stCondLst>
                                  <p:childTnLst>
                                    <p:set>
                                      <p:cBhvr>
                                        <p:cTn id="315" dur="1" fill="hold">
                                          <p:stCondLst>
                                            <p:cond delay="0"/>
                                          </p:stCondLst>
                                        </p:cTn>
                                        <p:tgtEl>
                                          <p:spTgt spid="2010202"/>
                                        </p:tgtEl>
                                        <p:attrNameLst>
                                          <p:attrName>style.visibility</p:attrName>
                                        </p:attrNameLst>
                                      </p:cBhvr>
                                      <p:to>
                                        <p:strVal val="visible"/>
                                      </p:to>
                                    </p:set>
                                    <p:animEffect transition="in" filter="dissolve">
                                      <p:cBhvr>
                                        <p:cTn id="316" dur="500"/>
                                        <p:tgtEl>
                                          <p:spTgt spid="2010202"/>
                                        </p:tgtEl>
                                      </p:cBhvr>
                                    </p:animEffect>
                                  </p:childTnLst>
                                </p:cTn>
                              </p:par>
                            </p:childTnLst>
                          </p:cTn>
                        </p:par>
                      </p:childTnLst>
                    </p:cTn>
                  </p:par>
                  <p:par>
                    <p:cTn id="317" fill="hold">
                      <p:stCondLst>
                        <p:cond delay="indefinite"/>
                      </p:stCondLst>
                      <p:childTnLst>
                        <p:par>
                          <p:cTn id="318" fill="hold">
                            <p:stCondLst>
                              <p:cond delay="0"/>
                            </p:stCondLst>
                            <p:childTnLst>
                              <p:par>
                                <p:cTn id="319" presetID="9" presetClass="entr" presetSubtype="0" fill="hold" grpId="0" nodeType="clickEffect">
                                  <p:stCondLst>
                                    <p:cond delay="0"/>
                                  </p:stCondLst>
                                  <p:childTnLst>
                                    <p:set>
                                      <p:cBhvr>
                                        <p:cTn id="320" dur="1" fill="hold">
                                          <p:stCondLst>
                                            <p:cond delay="0"/>
                                          </p:stCondLst>
                                        </p:cTn>
                                        <p:tgtEl>
                                          <p:spTgt spid="2010165"/>
                                        </p:tgtEl>
                                        <p:attrNameLst>
                                          <p:attrName>style.visibility</p:attrName>
                                        </p:attrNameLst>
                                      </p:cBhvr>
                                      <p:to>
                                        <p:strVal val="visible"/>
                                      </p:to>
                                    </p:set>
                                    <p:animEffect transition="in" filter="dissolve">
                                      <p:cBhvr>
                                        <p:cTn id="321" dur="500"/>
                                        <p:tgtEl>
                                          <p:spTgt spid="2010165"/>
                                        </p:tgtEl>
                                      </p:cBhvr>
                                    </p:animEffect>
                                  </p:childTnLst>
                                </p:cTn>
                              </p:par>
                            </p:childTnLst>
                          </p:cTn>
                        </p:par>
                      </p:childTnLst>
                    </p:cTn>
                  </p:par>
                  <p:par>
                    <p:cTn id="322" fill="hold">
                      <p:stCondLst>
                        <p:cond delay="indefinite"/>
                      </p:stCondLst>
                      <p:childTnLst>
                        <p:par>
                          <p:cTn id="323" fill="hold">
                            <p:stCondLst>
                              <p:cond delay="0"/>
                            </p:stCondLst>
                            <p:childTnLst>
                              <p:par>
                                <p:cTn id="324" presetID="22" presetClass="entr" presetSubtype="1" fill="hold" grpId="0" nodeType="clickEffect">
                                  <p:stCondLst>
                                    <p:cond delay="0"/>
                                  </p:stCondLst>
                                  <p:childTnLst>
                                    <p:set>
                                      <p:cBhvr>
                                        <p:cTn id="325" dur="1" fill="hold">
                                          <p:stCondLst>
                                            <p:cond delay="0"/>
                                          </p:stCondLst>
                                        </p:cTn>
                                        <p:tgtEl>
                                          <p:spTgt spid="2010164"/>
                                        </p:tgtEl>
                                        <p:attrNameLst>
                                          <p:attrName>style.visibility</p:attrName>
                                        </p:attrNameLst>
                                      </p:cBhvr>
                                      <p:to>
                                        <p:strVal val="visible"/>
                                      </p:to>
                                    </p:set>
                                    <p:animEffect transition="in" filter="wipe(up)">
                                      <p:cBhvr>
                                        <p:cTn id="326" dur="500"/>
                                        <p:tgtEl>
                                          <p:spTgt spid="2010164"/>
                                        </p:tgtEl>
                                      </p:cBhvr>
                                    </p:animEffect>
                                  </p:childTnLst>
                                </p:cTn>
                              </p:par>
                            </p:childTnLst>
                          </p:cTn>
                        </p:par>
                        <p:par>
                          <p:cTn id="327" fill="hold">
                            <p:stCondLst>
                              <p:cond delay="500"/>
                            </p:stCondLst>
                            <p:childTnLst>
                              <p:par>
                                <p:cTn id="328" presetID="9" presetClass="entr" presetSubtype="0" fill="hold" grpId="0" nodeType="afterEffect">
                                  <p:stCondLst>
                                    <p:cond delay="0"/>
                                  </p:stCondLst>
                                  <p:childTnLst>
                                    <p:set>
                                      <p:cBhvr>
                                        <p:cTn id="329" dur="1" fill="hold">
                                          <p:stCondLst>
                                            <p:cond delay="0"/>
                                          </p:stCondLst>
                                        </p:cTn>
                                        <p:tgtEl>
                                          <p:spTgt spid="2010163"/>
                                        </p:tgtEl>
                                        <p:attrNameLst>
                                          <p:attrName>style.visibility</p:attrName>
                                        </p:attrNameLst>
                                      </p:cBhvr>
                                      <p:to>
                                        <p:strVal val="visible"/>
                                      </p:to>
                                    </p:set>
                                    <p:animEffect transition="in" filter="dissolve">
                                      <p:cBhvr>
                                        <p:cTn id="330" dur="500"/>
                                        <p:tgtEl>
                                          <p:spTgt spid="2010163"/>
                                        </p:tgtEl>
                                      </p:cBhvr>
                                    </p:animEffect>
                                  </p:childTnLst>
                                </p:cTn>
                              </p:par>
                            </p:childTnLst>
                          </p:cTn>
                        </p:par>
                      </p:childTnLst>
                    </p:cTn>
                  </p:par>
                  <p:par>
                    <p:cTn id="331" fill="hold">
                      <p:stCondLst>
                        <p:cond delay="indefinite"/>
                      </p:stCondLst>
                      <p:childTnLst>
                        <p:par>
                          <p:cTn id="332" fill="hold">
                            <p:stCondLst>
                              <p:cond delay="0"/>
                            </p:stCondLst>
                            <p:childTnLst>
                              <p:par>
                                <p:cTn id="333" presetID="9" presetClass="entr" presetSubtype="0" fill="hold" grpId="0" nodeType="clickEffect">
                                  <p:stCondLst>
                                    <p:cond delay="0"/>
                                  </p:stCondLst>
                                  <p:childTnLst>
                                    <p:set>
                                      <p:cBhvr>
                                        <p:cTn id="334" dur="1" fill="hold">
                                          <p:stCondLst>
                                            <p:cond delay="0"/>
                                          </p:stCondLst>
                                        </p:cTn>
                                        <p:tgtEl>
                                          <p:spTgt spid="2010203"/>
                                        </p:tgtEl>
                                        <p:attrNameLst>
                                          <p:attrName>style.visibility</p:attrName>
                                        </p:attrNameLst>
                                      </p:cBhvr>
                                      <p:to>
                                        <p:strVal val="visible"/>
                                      </p:to>
                                    </p:set>
                                    <p:animEffect transition="in" filter="dissolve">
                                      <p:cBhvr>
                                        <p:cTn id="335" dur="500"/>
                                        <p:tgtEl>
                                          <p:spTgt spid="2010203"/>
                                        </p:tgtEl>
                                      </p:cBhvr>
                                    </p:animEffect>
                                  </p:childTnLst>
                                </p:cTn>
                              </p:par>
                            </p:childTnLst>
                          </p:cTn>
                        </p:par>
                      </p:childTnLst>
                    </p:cTn>
                  </p:par>
                  <p:par>
                    <p:cTn id="336" fill="hold">
                      <p:stCondLst>
                        <p:cond delay="indefinite"/>
                      </p:stCondLst>
                      <p:childTnLst>
                        <p:par>
                          <p:cTn id="337" fill="hold">
                            <p:stCondLst>
                              <p:cond delay="0"/>
                            </p:stCondLst>
                            <p:childTnLst>
                              <p:par>
                                <p:cTn id="338" presetID="9" presetClass="entr" presetSubtype="0" fill="hold" grpId="0" nodeType="clickEffect">
                                  <p:stCondLst>
                                    <p:cond delay="0"/>
                                  </p:stCondLst>
                                  <p:childTnLst>
                                    <p:set>
                                      <p:cBhvr>
                                        <p:cTn id="339" dur="1" fill="hold">
                                          <p:stCondLst>
                                            <p:cond delay="0"/>
                                          </p:stCondLst>
                                        </p:cTn>
                                        <p:tgtEl>
                                          <p:spTgt spid="2010162"/>
                                        </p:tgtEl>
                                        <p:attrNameLst>
                                          <p:attrName>style.visibility</p:attrName>
                                        </p:attrNameLst>
                                      </p:cBhvr>
                                      <p:to>
                                        <p:strVal val="visible"/>
                                      </p:to>
                                    </p:set>
                                    <p:animEffect transition="in" filter="dissolve">
                                      <p:cBhvr>
                                        <p:cTn id="340" dur="500"/>
                                        <p:tgtEl>
                                          <p:spTgt spid="2010162"/>
                                        </p:tgtEl>
                                      </p:cBhvr>
                                    </p:animEffect>
                                  </p:childTnLst>
                                </p:cTn>
                              </p:par>
                            </p:childTnLst>
                          </p:cTn>
                        </p:par>
                      </p:childTnLst>
                    </p:cTn>
                  </p:par>
                  <p:par>
                    <p:cTn id="341" fill="hold">
                      <p:stCondLst>
                        <p:cond delay="indefinite"/>
                      </p:stCondLst>
                      <p:childTnLst>
                        <p:par>
                          <p:cTn id="342" fill="hold">
                            <p:stCondLst>
                              <p:cond delay="0"/>
                            </p:stCondLst>
                            <p:childTnLst>
                              <p:par>
                                <p:cTn id="343" presetID="9" presetClass="entr" presetSubtype="0" fill="hold" grpId="0" nodeType="clickEffect">
                                  <p:stCondLst>
                                    <p:cond delay="0"/>
                                  </p:stCondLst>
                                  <p:childTnLst>
                                    <p:set>
                                      <p:cBhvr>
                                        <p:cTn id="344" dur="1" fill="hold">
                                          <p:stCondLst>
                                            <p:cond delay="0"/>
                                          </p:stCondLst>
                                        </p:cTn>
                                        <p:tgtEl>
                                          <p:spTgt spid="2010209"/>
                                        </p:tgtEl>
                                        <p:attrNameLst>
                                          <p:attrName>style.visibility</p:attrName>
                                        </p:attrNameLst>
                                      </p:cBhvr>
                                      <p:to>
                                        <p:strVal val="visible"/>
                                      </p:to>
                                    </p:set>
                                    <p:animEffect transition="in" filter="dissolve">
                                      <p:cBhvr>
                                        <p:cTn id="345" dur="500"/>
                                        <p:tgtEl>
                                          <p:spTgt spid="2010209"/>
                                        </p:tgtEl>
                                      </p:cBhvr>
                                    </p:animEffect>
                                  </p:childTnLst>
                                </p:cTn>
                              </p:par>
                            </p:childTnLst>
                          </p:cTn>
                        </p:par>
                      </p:childTnLst>
                    </p:cTn>
                  </p:par>
                  <p:par>
                    <p:cTn id="346" fill="hold">
                      <p:stCondLst>
                        <p:cond delay="indefinite"/>
                      </p:stCondLst>
                      <p:childTnLst>
                        <p:par>
                          <p:cTn id="347" fill="hold">
                            <p:stCondLst>
                              <p:cond delay="0"/>
                            </p:stCondLst>
                            <p:childTnLst>
                              <p:par>
                                <p:cTn id="348" presetID="9" presetClass="entr" presetSubtype="0" fill="hold" grpId="0" nodeType="clickEffect">
                                  <p:stCondLst>
                                    <p:cond delay="0"/>
                                  </p:stCondLst>
                                  <p:childTnLst>
                                    <p:set>
                                      <p:cBhvr>
                                        <p:cTn id="349" dur="1" fill="hold">
                                          <p:stCondLst>
                                            <p:cond delay="0"/>
                                          </p:stCondLst>
                                        </p:cTn>
                                        <p:tgtEl>
                                          <p:spTgt spid="2010166"/>
                                        </p:tgtEl>
                                        <p:attrNameLst>
                                          <p:attrName>style.visibility</p:attrName>
                                        </p:attrNameLst>
                                      </p:cBhvr>
                                      <p:to>
                                        <p:strVal val="visible"/>
                                      </p:to>
                                    </p:set>
                                    <p:animEffect transition="in" filter="dissolve">
                                      <p:cBhvr>
                                        <p:cTn id="350" dur="500"/>
                                        <p:tgtEl>
                                          <p:spTgt spid="2010166"/>
                                        </p:tgtEl>
                                      </p:cBhvr>
                                    </p:animEffect>
                                  </p:childTnLst>
                                </p:cTn>
                              </p:par>
                            </p:childTnLst>
                          </p:cTn>
                        </p:par>
                      </p:childTnLst>
                    </p:cTn>
                  </p:par>
                  <p:par>
                    <p:cTn id="351" fill="hold">
                      <p:stCondLst>
                        <p:cond delay="indefinite"/>
                      </p:stCondLst>
                      <p:childTnLst>
                        <p:par>
                          <p:cTn id="352" fill="hold">
                            <p:stCondLst>
                              <p:cond delay="0"/>
                            </p:stCondLst>
                            <p:childTnLst>
                              <p:par>
                                <p:cTn id="353" presetID="22" presetClass="entr" presetSubtype="1" fill="hold" grpId="0" nodeType="clickEffect">
                                  <p:stCondLst>
                                    <p:cond delay="0"/>
                                  </p:stCondLst>
                                  <p:childTnLst>
                                    <p:set>
                                      <p:cBhvr>
                                        <p:cTn id="354" dur="1" fill="hold">
                                          <p:stCondLst>
                                            <p:cond delay="0"/>
                                          </p:stCondLst>
                                        </p:cTn>
                                        <p:tgtEl>
                                          <p:spTgt spid="2010184"/>
                                        </p:tgtEl>
                                        <p:attrNameLst>
                                          <p:attrName>style.visibility</p:attrName>
                                        </p:attrNameLst>
                                      </p:cBhvr>
                                      <p:to>
                                        <p:strVal val="visible"/>
                                      </p:to>
                                    </p:set>
                                    <p:animEffect transition="in" filter="wipe(up)">
                                      <p:cBhvr>
                                        <p:cTn id="355" dur="500"/>
                                        <p:tgtEl>
                                          <p:spTgt spid="2010184"/>
                                        </p:tgtEl>
                                      </p:cBhvr>
                                    </p:animEffect>
                                  </p:childTnLst>
                                </p:cTn>
                              </p:par>
                            </p:childTnLst>
                          </p:cTn>
                        </p:par>
                        <p:par>
                          <p:cTn id="356" fill="hold">
                            <p:stCondLst>
                              <p:cond delay="500"/>
                            </p:stCondLst>
                            <p:childTnLst>
                              <p:par>
                                <p:cTn id="357" presetID="9" presetClass="entr" presetSubtype="0" fill="hold" grpId="0" nodeType="afterEffect">
                                  <p:stCondLst>
                                    <p:cond delay="0"/>
                                  </p:stCondLst>
                                  <p:childTnLst>
                                    <p:set>
                                      <p:cBhvr>
                                        <p:cTn id="358" dur="1" fill="hold">
                                          <p:stCondLst>
                                            <p:cond delay="0"/>
                                          </p:stCondLst>
                                        </p:cTn>
                                        <p:tgtEl>
                                          <p:spTgt spid="2010167"/>
                                        </p:tgtEl>
                                        <p:attrNameLst>
                                          <p:attrName>style.visibility</p:attrName>
                                        </p:attrNameLst>
                                      </p:cBhvr>
                                      <p:to>
                                        <p:strVal val="visible"/>
                                      </p:to>
                                    </p:set>
                                    <p:animEffect transition="in" filter="dissolve">
                                      <p:cBhvr>
                                        <p:cTn id="359" dur="500"/>
                                        <p:tgtEl>
                                          <p:spTgt spid="2010167"/>
                                        </p:tgtEl>
                                      </p:cBhvr>
                                    </p:animEffect>
                                  </p:childTnLst>
                                </p:cTn>
                              </p:par>
                            </p:childTnLst>
                          </p:cTn>
                        </p:par>
                      </p:childTnLst>
                    </p:cTn>
                  </p:par>
                  <p:par>
                    <p:cTn id="360" fill="hold">
                      <p:stCondLst>
                        <p:cond delay="indefinite"/>
                      </p:stCondLst>
                      <p:childTnLst>
                        <p:par>
                          <p:cTn id="361" fill="hold">
                            <p:stCondLst>
                              <p:cond delay="0"/>
                            </p:stCondLst>
                            <p:childTnLst>
                              <p:par>
                                <p:cTn id="362" presetID="22" presetClass="entr" presetSubtype="1" fill="hold" grpId="0" nodeType="clickEffect">
                                  <p:stCondLst>
                                    <p:cond delay="0"/>
                                  </p:stCondLst>
                                  <p:childTnLst>
                                    <p:set>
                                      <p:cBhvr>
                                        <p:cTn id="363" dur="1" fill="hold">
                                          <p:stCondLst>
                                            <p:cond delay="0"/>
                                          </p:stCondLst>
                                        </p:cTn>
                                        <p:tgtEl>
                                          <p:spTgt spid="2010175"/>
                                        </p:tgtEl>
                                        <p:attrNameLst>
                                          <p:attrName>style.visibility</p:attrName>
                                        </p:attrNameLst>
                                      </p:cBhvr>
                                      <p:to>
                                        <p:strVal val="visible"/>
                                      </p:to>
                                    </p:set>
                                    <p:animEffect transition="in" filter="wipe(up)">
                                      <p:cBhvr>
                                        <p:cTn id="364" dur="500"/>
                                        <p:tgtEl>
                                          <p:spTgt spid="2010175"/>
                                        </p:tgtEl>
                                      </p:cBhvr>
                                    </p:animEffect>
                                  </p:childTnLst>
                                </p:cTn>
                              </p:par>
                            </p:childTnLst>
                          </p:cTn>
                        </p:par>
                        <p:par>
                          <p:cTn id="365" fill="hold">
                            <p:stCondLst>
                              <p:cond delay="500"/>
                            </p:stCondLst>
                            <p:childTnLst>
                              <p:par>
                                <p:cTn id="366" presetID="9" presetClass="entr" presetSubtype="0" fill="hold" grpId="0" nodeType="afterEffect">
                                  <p:stCondLst>
                                    <p:cond delay="0"/>
                                  </p:stCondLst>
                                  <p:childTnLst>
                                    <p:set>
                                      <p:cBhvr>
                                        <p:cTn id="367" dur="1" fill="hold">
                                          <p:stCondLst>
                                            <p:cond delay="0"/>
                                          </p:stCondLst>
                                        </p:cTn>
                                        <p:tgtEl>
                                          <p:spTgt spid="2010168"/>
                                        </p:tgtEl>
                                        <p:attrNameLst>
                                          <p:attrName>style.visibility</p:attrName>
                                        </p:attrNameLst>
                                      </p:cBhvr>
                                      <p:to>
                                        <p:strVal val="visible"/>
                                      </p:to>
                                    </p:set>
                                    <p:animEffect transition="in" filter="dissolve">
                                      <p:cBhvr>
                                        <p:cTn id="368" dur="500"/>
                                        <p:tgtEl>
                                          <p:spTgt spid="2010168"/>
                                        </p:tgtEl>
                                      </p:cBhvr>
                                    </p:animEffect>
                                  </p:childTnLst>
                                </p:cTn>
                              </p:par>
                            </p:childTnLst>
                          </p:cTn>
                        </p:par>
                      </p:childTnLst>
                    </p:cTn>
                  </p:par>
                  <p:par>
                    <p:cTn id="369" fill="hold">
                      <p:stCondLst>
                        <p:cond delay="indefinite"/>
                      </p:stCondLst>
                      <p:childTnLst>
                        <p:par>
                          <p:cTn id="370" fill="hold">
                            <p:stCondLst>
                              <p:cond delay="0"/>
                            </p:stCondLst>
                            <p:childTnLst>
                              <p:par>
                                <p:cTn id="371" presetID="9" presetClass="entr" presetSubtype="0" fill="hold" grpId="0" nodeType="clickEffect">
                                  <p:stCondLst>
                                    <p:cond delay="0"/>
                                  </p:stCondLst>
                                  <p:childTnLst>
                                    <p:set>
                                      <p:cBhvr>
                                        <p:cTn id="372" dur="1" fill="hold">
                                          <p:stCondLst>
                                            <p:cond delay="0"/>
                                          </p:stCondLst>
                                        </p:cTn>
                                        <p:tgtEl>
                                          <p:spTgt spid="2010206"/>
                                        </p:tgtEl>
                                        <p:attrNameLst>
                                          <p:attrName>style.visibility</p:attrName>
                                        </p:attrNameLst>
                                      </p:cBhvr>
                                      <p:to>
                                        <p:strVal val="visible"/>
                                      </p:to>
                                    </p:set>
                                    <p:animEffect transition="in" filter="dissolve">
                                      <p:cBhvr>
                                        <p:cTn id="373" dur="500"/>
                                        <p:tgtEl>
                                          <p:spTgt spid="2010206"/>
                                        </p:tgtEl>
                                      </p:cBhvr>
                                    </p:animEffect>
                                  </p:childTnLst>
                                </p:cTn>
                              </p:par>
                            </p:childTnLst>
                          </p:cTn>
                        </p:par>
                      </p:childTnLst>
                    </p:cTn>
                  </p:par>
                  <p:par>
                    <p:cTn id="374" fill="hold">
                      <p:stCondLst>
                        <p:cond delay="indefinite"/>
                      </p:stCondLst>
                      <p:childTnLst>
                        <p:par>
                          <p:cTn id="375" fill="hold">
                            <p:stCondLst>
                              <p:cond delay="0"/>
                            </p:stCondLst>
                            <p:childTnLst>
                              <p:par>
                                <p:cTn id="376" presetID="9" presetClass="entr" presetSubtype="0" fill="hold" grpId="0" nodeType="clickEffect">
                                  <p:stCondLst>
                                    <p:cond delay="0"/>
                                  </p:stCondLst>
                                  <p:childTnLst>
                                    <p:set>
                                      <p:cBhvr>
                                        <p:cTn id="377" dur="1" fill="hold">
                                          <p:stCondLst>
                                            <p:cond delay="0"/>
                                          </p:stCondLst>
                                        </p:cTn>
                                        <p:tgtEl>
                                          <p:spTgt spid="2010170"/>
                                        </p:tgtEl>
                                        <p:attrNameLst>
                                          <p:attrName>style.visibility</p:attrName>
                                        </p:attrNameLst>
                                      </p:cBhvr>
                                      <p:to>
                                        <p:strVal val="visible"/>
                                      </p:to>
                                    </p:set>
                                    <p:animEffect transition="in" filter="dissolve">
                                      <p:cBhvr>
                                        <p:cTn id="378" dur="500"/>
                                        <p:tgtEl>
                                          <p:spTgt spid="2010170"/>
                                        </p:tgtEl>
                                      </p:cBhvr>
                                    </p:animEffect>
                                  </p:childTnLst>
                                </p:cTn>
                              </p:par>
                            </p:childTnLst>
                          </p:cTn>
                        </p:par>
                      </p:childTnLst>
                    </p:cTn>
                  </p:par>
                  <p:par>
                    <p:cTn id="379" fill="hold">
                      <p:stCondLst>
                        <p:cond delay="indefinite"/>
                      </p:stCondLst>
                      <p:childTnLst>
                        <p:par>
                          <p:cTn id="380" fill="hold">
                            <p:stCondLst>
                              <p:cond delay="0"/>
                            </p:stCondLst>
                            <p:childTnLst>
                              <p:par>
                                <p:cTn id="381" presetID="22" presetClass="entr" presetSubtype="1" fill="hold" grpId="0" nodeType="clickEffect">
                                  <p:stCondLst>
                                    <p:cond delay="0"/>
                                  </p:stCondLst>
                                  <p:childTnLst>
                                    <p:set>
                                      <p:cBhvr>
                                        <p:cTn id="382" dur="1" fill="hold">
                                          <p:stCondLst>
                                            <p:cond delay="0"/>
                                          </p:stCondLst>
                                        </p:cTn>
                                        <p:tgtEl>
                                          <p:spTgt spid="2010178"/>
                                        </p:tgtEl>
                                        <p:attrNameLst>
                                          <p:attrName>style.visibility</p:attrName>
                                        </p:attrNameLst>
                                      </p:cBhvr>
                                      <p:to>
                                        <p:strVal val="visible"/>
                                      </p:to>
                                    </p:set>
                                    <p:animEffect transition="in" filter="wipe(up)">
                                      <p:cBhvr>
                                        <p:cTn id="383" dur="500"/>
                                        <p:tgtEl>
                                          <p:spTgt spid="2010178"/>
                                        </p:tgtEl>
                                      </p:cBhvr>
                                    </p:animEffect>
                                  </p:childTnLst>
                                </p:cTn>
                              </p:par>
                            </p:childTnLst>
                          </p:cTn>
                        </p:par>
                        <p:par>
                          <p:cTn id="384" fill="hold">
                            <p:stCondLst>
                              <p:cond delay="500"/>
                            </p:stCondLst>
                            <p:childTnLst>
                              <p:par>
                                <p:cTn id="385" presetID="9" presetClass="entr" presetSubtype="0" fill="hold" grpId="0" nodeType="afterEffect">
                                  <p:stCondLst>
                                    <p:cond delay="0"/>
                                  </p:stCondLst>
                                  <p:childTnLst>
                                    <p:set>
                                      <p:cBhvr>
                                        <p:cTn id="386" dur="1" fill="hold">
                                          <p:stCondLst>
                                            <p:cond delay="0"/>
                                          </p:stCondLst>
                                        </p:cTn>
                                        <p:tgtEl>
                                          <p:spTgt spid="2010169"/>
                                        </p:tgtEl>
                                        <p:attrNameLst>
                                          <p:attrName>style.visibility</p:attrName>
                                        </p:attrNameLst>
                                      </p:cBhvr>
                                      <p:to>
                                        <p:strVal val="visible"/>
                                      </p:to>
                                    </p:set>
                                    <p:animEffect transition="in" filter="dissolve">
                                      <p:cBhvr>
                                        <p:cTn id="387" dur="500"/>
                                        <p:tgtEl>
                                          <p:spTgt spid="2010169"/>
                                        </p:tgtEl>
                                      </p:cBhvr>
                                    </p:animEffect>
                                  </p:childTnLst>
                                </p:cTn>
                              </p:par>
                            </p:childTnLst>
                          </p:cTn>
                        </p:par>
                      </p:childTnLst>
                    </p:cTn>
                  </p:par>
                  <p:par>
                    <p:cTn id="388" fill="hold">
                      <p:stCondLst>
                        <p:cond delay="indefinite"/>
                      </p:stCondLst>
                      <p:childTnLst>
                        <p:par>
                          <p:cTn id="389" fill="hold">
                            <p:stCondLst>
                              <p:cond delay="0"/>
                            </p:stCondLst>
                            <p:childTnLst>
                              <p:par>
                                <p:cTn id="390" presetID="22" presetClass="entr" presetSubtype="1" fill="hold" grpId="0" nodeType="clickEffect">
                                  <p:stCondLst>
                                    <p:cond delay="0"/>
                                  </p:stCondLst>
                                  <p:childTnLst>
                                    <p:set>
                                      <p:cBhvr>
                                        <p:cTn id="391" dur="1" fill="hold">
                                          <p:stCondLst>
                                            <p:cond delay="0"/>
                                          </p:stCondLst>
                                        </p:cTn>
                                        <p:tgtEl>
                                          <p:spTgt spid="2010177"/>
                                        </p:tgtEl>
                                        <p:attrNameLst>
                                          <p:attrName>style.visibility</p:attrName>
                                        </p:attrNameLst>
                                      </p:cBhvr>
                                      <p:to>
                                        <p:strVal val="visible"/>
                                      </p:to>
                                    </p:set>
                                    <p:animEffect transition="in" filter="wipe(up)">
                                      <p:cBhvr>
                                        <p:cTn id="392" dur="500"/>
                                        <p:tgtEl>
                                          <p:spTgt spid="2010177"/>
                                        </p:tgtEl>
                                      </p:cBhvr>
                                    </p:animEffect>
                                  </p:childTnLst>
                                </p:cTn>
                              </p:par>
                            </p:childTnLst>
                          </p:cTn>
                        </p:par>
                        <p:par>
                          <p:cTn id="393" fill="hold">
                            <p:stCondLst>
                              <p:cond delay="500"/>
                            </p:stCondLst>
                            <p:childTnLst>
                              <p:par>
                                <p:cTn id="394" presetID="9" presetClass="entr" presetSubtype="0" fill="hold" grpId="0" nodeType="afterEffect">
                                  <p:stCondLst>
                                    <p:cond delay="0"/>
                                  </p:stCondLst>
                                  <p:childTnLst>
                                    <p:set>
                                      <p:cBhvr>
                                        <p:cTn id="395" dur="1" fill="hold">
                                          <p:stCondLst>
                                            <p:cond delay="0"/>
                                          </p:stCondLst>
                                        </p:cTn>
                                        <p:tgtEl>
                                          <p:spTgt spid="2010171"/>
                                        </p:tgtEl>
                                        <p:attrNameLst>
                                          <p:attrName>style.visibility</p:attrName>
                                        </p:attrNameLst>
                                      </p:cBhvr>
                                      <p:to>
                                        <p:strVal val="visible"/>
                                      </p:to>
                                    </p:set>
                                    <p:animEffect transition="in" filter="dissolve">
                                      <p:cBhvr>
                                        <p:cTn id="396" dur="500"/>
                                        <p:tgtEl>
                                          <p:spTgt spid="2010171"/>
                                        </p:tgtEl>
                                      </p:cBhvr>
                                    </p:animEffect>
                                  </p:childTnLst>
                                </p:cTn>
                              </p:par>
                            </p:childTnLst>
                          </p:cTn>
                        </p:par>
                      </p:childTnLst>
                    </p:cTn>
                  </p:par>
                  <p:par>
                    <p:cTn id="397" fill="hold">
                      <p:stCondLst>
                        <p:cond delay="indefinite"/>
                      </p:stCondLst>
                      <p:childTnLst>
                        <p:par>
                          <p:cTn id="398" fill="hold">
                            <p:stCondLst>
                              <p:cond delay="0"/>
                            </p:stCondLst>
                            <p:childTnLst>
                              <p:par>
                                <p:cTn id="399" presetID="9" presetClass="entr" presetSubtype="0" fill="hold" grpId="0" nodeType="clickEffect">
                                  <p:stCondLst>
                                    <p:cond delay="0"/>
                                  </p:stCondLst>
                                  <p:childTnLst>
                                    <p:set>
                                      <p:cBhvr>
                                        <p:cTn id="400" dur="1" fill="hold">
                                          <p:stCondLst>
                                            <p:cond delay="0"/>
                                          </p:stCondLst>
                                        </p:cTn>
                                        <p:tgtEl>
                                          <p:spTgt spid="2010204"/>
                                        </p:tgtEl>
                                        <p:attrNameLst>
                                          <p:attrName>style.visibility</p:attrName>
                                        </p:attrNameLst>
                                      </p:cBhvr>
                                      <p:to>
                                        <p:strVal val="visible"/>
                                      </p:to>
                                    </p:set>
                                    <p:animEffect transition="in" filter="dissolve">
                                      <p:cBhvr>
                                        <p:cTn id="401" dur="500"/>
                                        <p:tgtEl>
                                          <p:spTgt spid="2010204"/>
                                        </p:tgtEl>
                                      </p:cBhvr>
                                    </p:animEffect>
                                  </p:childTnLst>
                                </p:cTn>
                              </p:par>
                            </p:childTnLst>
                          </p:cTn>
                        </p:par>
                      </p:childTnLst>
                    </p:cTn>
                  </p:par>
                  <p:par>
                    <p:cTn id="402" fill="hold">
                      <p:stCondLst>
                        <p:cond delay="indefinite"/>
                      </p:stCondLst>
                      <p:childTnLst>
                        <p:par>
                          <p:cTn id="403" fill="hold">
                            <p:stCondLst>
                              <p:cond delay="0"/>
                            </p:stCondLst>
                            <p:childTnLst>
                              <p:par>
                                <p:cTn id="404" presetID="9" presetClass="entr" presetSubtype="0" fill="hold" grpId="0" nodeType="clickEffect">
                                  <p:stCondLst>
                                    <p:cond delay="0"/>
                                  </p:stCondLst>
                                  <p:childTnLst>
                                    <p:set>
                                      <p:cBhvr>
                                        <p:cTn id="405" dur="1" fill="hold">
                                          <p:stCondLst>
                                            <p:cond delay="0"/>
                                          </p:stCondLst>
                                        </p:cTn>
                                        <p:tgtEl>
                                          <p:spTgt spid="2010173"/>
                                        </p:tgtEl>
                                        <p:attrNameLst>
                                          <p:attrName>style.visibility</p:attrName>
                                        </p:attrNameLst>
                                      </p:cBhvr>
                                      <p:to>
                                        <p:strVal val="visible"/>
                                      </p:to>
                                    </p:set>
                                    <p:animEffect transition="in" filter="dissolve">
                                      <p:cBhvr>
                                        <p:cTn id="406" dur="500"/>
                                        <p:tgtEl>
                                          <p:spTgt spid="2010173"/>
                                        </p:tgtEl>
                                      </p:cBhvr>
                                    </p:animEffect>
                                  </p:childTnLst>
                                </p:cTn>
                              </p:par>
                            </p:childTnLst>
                          </p:cTn>
                        </p:par>
                      </p:childTnLst>
                    </p:cTn>
                  </p:par>
                  <p:par>
                    <p:cTn id="407" fill="hold">
                      <p:stCondLst>
                        <p:cond delay="indefinite"/>
                      </p:stCondLst>
                      <p:childTnLst>
                        <p:par>
                          <p:cTn id="408" fill="hold">
                            <p:stCondLst>
                              <p:cond delay="0"/>
                            </p:stCondLst>
                            <p:childTnLst>
                              <p:par>
                                <p:cTn id="409" presetID="22" presetClass="entr" presetSubtype="1" fill="hold" grpId="0" nodeType="clickEffect">
                                  <p:stCondLst>
                                    <p:cond delay="0"/>
                                  </p:stCondLst>
                                  <p:childTnLst>
                                    <p:set>
                                      <p:cBhvr>
                                        <p:cTn id="410" dur="1" fill="hold">
                                          <p:stCondLst>
                                            <p:cond delay="0"/>
                                          </p:stCondLst>
                                        </p:cTn>
                                        <p:tgtEl>
                                          <p:spTgt spid="2010176"/>
                                        </p:tgtEl>
                                        <p:attrNameLst>
                                          <p:attrName>style.visibility</p:attrName>
                                        </p:attrNameLst>
                                      </p:cBhvr>
                                      <p:to>
                                        <p:strVal val="visible"/>
                                      </p:to>
                                    </p:set>
                                    <p:animEffect transition="in" filter="wipe(up)">
                                      <p:cBhvr>
                                        <p:cTn id="411" dur="500"/>
                                        <p:tgtEl>
                                          <p:spTgt spid="2010176"/>
                                        </p:tgtEl>
                                      </p:cBhvr>
                                    </p:animEffect>
                                  </p:childTnLst>
                                </p:cTn>
                              </p:par>
                            </p:childTnLst>
                          </p:cTn>
                        </p:par>
                        <p:par>
                          <p:cTn id="412" fill="hold">
                            <p:stCondLst>
                              <p:cond delay="500"/>
                            </p:stCondLst>
                            <p:childTnLst>
                              <p:par>
                                <p:cTn id="413" presetID="9" presetClass="entr" presetSubtype="0" fill="hold" grpId="0" nodeType="afterEffect">
                                  <p:stCondLst>
                                    <p:cond delay="0"/>
                                  </p:stCondLst>
                                  <p:childTnLst>
                                    <p:set>
                                      <p:cBhvr>
                                        <p:cTn id="414" dur="1" fill="hold">
                                          <p:stCondLst>
                                            <p:cond delay="0"/>
                                          </p:stCondLst>
                                        </p:cTn>
                                        <p:tgtEl>
                                          <p:spTgt spid="2010172"/>
                                        </p:tgtEl>
                                        <p:attrNameLst>
                                          <p:attrName>style.visibility</p:attrName>
                                        </p:attrNameLst>
                                      </p:cBhvr>
                                      <p:to>
                                        <p:strVal val="visible"/>
                                      </p:to>
                                    </p:set>
                                    <p:animEffect transition="in" filter="dissolve">
                                      <p:cBhvr>
                                        <p:cTn id="415" dur="500"/>
                                        <p:tgtEl>
                                          <p:spTgt spid="2010172"/>
                                        </p:tgtEl>
                                      </p:cBhvr>
                                    </p:animEffect>
                                  </p:childTnLst>
                                </p:cTn>
                              </p:par>
                            </p:childTnLst>
                          </p:cTn>
                        </p:par>
                      </p:childTnLst>
                    </p:cTn>
                  </p:par>
                  <p:par>
                    <p:cTn id="416" fill="hold">
                      <p:stCondLst>
                        <p:cond delay="indefinite"/>
                      </p:stCondLst>
                      <p:childTnLst>
                        <p:par>
                          <p:cTn id="417" fill="hold">
                            <p:stCondLst>
                              <p:cond delay="0"/>
                            </p:stCondLst>
                            <p:childTnLst>
                              <p:par>
                                <p:cTn id="418" presetID="9" presetClass="entr" presetSubtype="0" fill="hold" grpId="0" nodeType="clickEffect">
                                  <p:stCondLst>
                                    <p:cond delay="0"/>
                                  </p:stCondLst>
                                  <p:childTnLst>
                                    <p:set>
                                      <p:cBhvr>
                                        <p:cTn id="419" dur="1" fill="hold">
                                          <p:stCondLst>
                                            <p:cond delay="0"/>
                                          </p:stCondLst>
                                        </p:cTn>
                                        <p:tgtEl>
                                          <p:spTgt spid="2010205"/>
                                        </p:tgtEl>
                                        <p:attrNameLst>
                                          <p:attrName>style.visibility</p:attrName>
                                        </p:attrNameLst>
                                      </p:cBhvr>
                                      <p:to>
                                        <p:strVal val="visible"/>
                                      </p:to>
                                    </p:set>
                                    <p:animEffect transition="in" filter="dissolve">
                                      <p:cBhvr>
                                        <p:cTn id="420" dur="500"/>
                                        <p:tgtEl>
                                          <p:spTgt spid="2010205"/>
                                        </p:tgtEl>
                                      </p:cBhvr>
                                    </p:animEffect>
                                  </p:childTnLst>
                                </p:cTn>
                              </p:par>
                            </p:childTnLst>
                          </p:cTn>
                        </p:par>
                      </p:childTnLst>
                    </p:cTn>
                  </p:par>
                  <p:par>
                    <p:cTn id="421" fill="hold">
                      <p:stCondLst>
                        <p:cond delay="indefinite"/>
                      </p:stCondLst>
                      <p:childTnLst>
                        <p:par>
                          <p:cTn id="422" fill="hold">
                            <p:stCondLst>
                              <p:cond delay="0"/>
                            </p:stCondLst>
                            <p:childTnLst>
                              <p:par>
                                <p:cTn id="423" presetID="9" presetClass="entr" presetSubtype="0" fill="hold" grpId="0" nodeType="clickEffect">
                                  <p:stCondLst>
                                    <p:cond delay="0"/>
                                  </p:stCondLst>
                                  <p:childTnLst>
                                    <p:set>
                                      <p:cBhvr>
                                        <p:cTn id="424" dur="1" fill="hold">
                                          <p:stCondLst>
                                            <p:cond delay="0"/>
                                          </p:stCondLst>
                                        </p:cTn>
                                        <p:tgtEl>
                                          <p:spTgt spid="2010174"/>
                                        </p:tgtEl>
                                        <p:attrNameLst>
                                          <p:attrName>style.visibility</p:attrName>
                                        </p:attrNameLst>
                                      </p:cBhvr>
                                      <p:to>
                                        <p:strVal val="visible"/>
                                      </p:to>
                                    </p:set>
                                    <p:animEffect transition="in" filter="dissolve">
                                      <p:cBhvr>
                                        <p:cTn id="425" dur="500"/>
                                        <p:tgtEl>
                                          <p:spTgt spid="2010174"/>
                                        </p:tgtEl>
                                      </p:cBhvr>
                                    </p:animEffect>
                                  </p:childTnLst>
                                </p:cTn>
                              </p:par>
                            </p:childTnLst>
                          </p:cTn>
                        </p:par>
                      </p:childTnLst>
                    </p:cTn>
                  </p:par>
                  <p:par>
                    <p:cTn id="426" fill="hold">
                      <p:stCondLst>
                        <p:cond delay="indefinite"/>
                      </p:stCondLst>
                      <p:childTnLst>
                        <p:par>
                          <p:cTn id="427" fill="hold">
                            <p:stCondLst>
                              <p:cond delay="0"/>
                            </p:stCondLst>
                            <p:childTnLst>
                              <p:par>
                                <p:cTn id="428" presetID="9" presetClass="entr" presetSubtype="0" fill="hold" grpId="0" nodeType="clickEffect">
                                  <p:stCondLst>
                                    <p:cond delay="0"/>
                                  </p:stCondLst>
                                  <p:childTnLst>
                                    <p:set>
                                      <p:cBhvr>
                                        <p:cTn id="429" dur="1" fill="hold">
                                          <p:stCondLst>
                                            <p:cond delay="0"/>
                                          </p:stCondLst>
                                        </p:cTn>
                                        <p:tgtEl>
                                          <p:spTgt spid="2010207"/>
                                        </p:tgtEl>
                                        <p:attrNameLst>
                                          <p:attrName>style.visibility</p:attrName>
                                        </p:attrNameLst>
                                      </p:cBhvr>
                                      <p:to>
                                        <p:strVal val="visible"/>
                                      </p:to>
                                    </p:set>
                                    <p:animEffect transition="in" filter="dissolve">
                                      <p:cBhvr>
                                        <p:cTn id="430" dur="500"/>
                                        <p:tgtEl>
                                          <p:spTgt spid="2010207"/>
                                        </p:tgtEl>
                                      </p:cBhvr>
                                    </p:animEffect>
                                  </p:childTnLst>
                                </p:cTn>
                              </p:par>
                            </p:childTnLst>
                          </p:cTn>
                        </p:par>
                      </p:childTnLst>
                    </p:cTn>
                  </p:par>
                  <p:par>
                    <p:cTn id="431" fill="hold">
                      <p:stCondLst>
                        <p:cond delay="indefinite"/>
                      </p:stCondLst>
                      <p:childTnLst>
                        <p:par>
                          <p:cTn id="432" fill="hold">
                            <p:stCondLst>
                              <p:cond delay="0"/>
                            </p:stCondLst>
                            <p:childTnLst>
                              <p:par>
                                <p:cTn id="433" presetID="9" presetClass="entr" presetSubtype="0" fill="hold" grpId="0" nodeType="clickEffect">
                                  <p:stCondLst>
                                    <p:cond delay="0"/>
                                  </p:stCondLst>
                                  <p:childTnLst>
                                    <p:set>
                                      <p:cBhvr>
                                        <p:cTn id="434" dur="1" fill="hold">
                                          <p:stCondLst>
                                            <p:cond delay="0"/>
                                          </p:stCondLst>
                                        </p:cTn>
                                        <p:tgtEl>
                                          <p:spTgt spid="2010179"/>
                                        </p:tgtEl>
                                        <p:attrNameLst>
                                          <p:attrName>style.visibility</p:attrName>
                                        </p:attrNameLst>
                                      </p:cBhvr>
                                      <p:to>
                                        <p:strVal val="visible"/>
                                      </p:to>
                                    </p:set>
                                    <p:animEffect transition="in" filter="dissolve">
                                      <p:cBhvr>
                                        <p:cTn id="435" dur="500"/>
                                        <p:tgtEl>
                                          <p:spTgt spid="2010179"/>
                                        </p:tgtEl>
                                      </p:cBhvr>
                                    </p:animEffect>
                                  </p:childTnLst>
                                </p:cTn>
                              </p:par>
                            </p:childTnLst>
                          </p:cTn>
                        </p:par>
                      </p:childTnLst>
                    </p:cTn>
                  </p:par>
                  <p:par>
                    <p:cTn id="436" fill="hold">
                      <p:stCondLst>
                        <p:cond delay="indefinite"/>
                      </p:stCondLst>
                      <p:childTnLst>
                        <p:par>
                          <p:cTn id="437" fill="hold">
                            <p:stCondLst>
                              <p:cond delay="0"/>
                            </p:stCondLst>
                            <p:childTnLst>
                              <p:par>
                                <p:cTn id="438" presetID="9" presetClass="entr" presetSubtype="0" fill="hold" grpId="0" nodeType="clickEffect">
                                  <p:stCondLst>
                                    <p:cond delay="0"/>
                                  </p:stCondLst>
                                  <p:childTnLst>
                                    <p:set>
                                      <p:cBhvr>
                                        <p:cTn id="439" dur="1" fill="hold">
                                          <p:stCondLst>
                                            <p:cond delay="0"/>
                                          </p:stCondLst>
                                        </p:cTn>
                                        <p:tgtEl>
                                          <p:spTgt spid="2010208"/>
                                        </p:tgtEl>
                                        <p:attrNameLst>
                                          <p:attrName>style.visibility</p:attrName>
                                        </p:attrNameLst>
                                      </p:cBhvr>
                                      <p:to>
                                        <p:strVal val="visible"/>
                                      </p:to>
                                    </p:set>
                                    <p:animEffect transition="in" filter="dissolve">
                                      <p:cBhvr>
                                        <p:cTn id="440" dur="500"/>
                                        <p:tgtEl>
                                          <p:spTgt spid="2010208"/>
                                        </p:tgtEl>
                                      </p:cBhvr>
                                    </p:animEffect>
                                  </p:childTnLst>
                                </p:cTn>
                              </p:par>
                            </p:childTnLst>
                          </p:cTn>
                        </p:par>
                      </p:childTnLst>
                    </p:cTn>
                  </p:par>
                  <p:par>
                    <p:cTn id="441" fill="hold">
                      <p:stCondLst>
                        <p:cond delay="indefinite"/>
                      </p:stCondLst>
                      <p:childTnLst>
                        <p:par>
                          <p:cTn id="442" fill="hold">
                            <p:stCondLst>
                              <p:cond delay="0"/>
                            </p:stCondLst>
                            <p:childTnLst>
                              <p:par>
                                <p:cTn id="443" presetID="9" presetClass="entr" presetSubtype="0" fill="hold" grpId="0" nodeType="clickEffect">
                                  <p:stCondLst>
                                    <p:cond delay="0"/>
                                  </p:stCondLst>
                                  <p:childTnLst>
                                    <p:set>
                                      <p:cBhvr>
                                        <p:cTn id="444" dur="1" fill="hold">
                                          <p:stCondLst>
                                            <p:cond delay="0"/>
                                          </p:stCondLst>
                                        </p:cTn>
                                        <p:tgtEl>
                                          <p:spTgt spid="2010180"/>
                                        </p:tgtEl>
                                        <p:attrNameLst>
                                          <p:attrName>style.visibility</p:attrName>
                                        </p:attrNameLst>
                                      </p:cBhvr>
                                      <p:to>
                                        <p:strVal val="visible"/>
                                      </p:to>
                                    </p:set>
                                    <p:animEffect transition="in" filter="dissolve">
                                      <p:cBhvr>
                                        <p:cTn id="445" dur="500"/>
                                        <p:tgtEl>
                                          <p:spTgt spid="2010180"/>
                                        </p:tgtEl>
                                      </p:cBhvr>
                                    </p:animEffect>
                                  </p:childTnLst>
                                </p:cTn>
                              </p:par>
                            </p:childTnLst>
                          </p:cTn>
                        </p:par>
                      </p:childTnLst>
                    </p:cTn>
                  </p:par>
                  <p:par>
                    <p:cTn id="446" fill="hold">
                      <p:stCondLst>
                        <p:cond delay="indefinite"/>
                      </p:stCondLst>
                      <p:childTnLst>
                        <p:par>
                          <p:cTn id="447" fill="hold">
                            <p:stCondLst>
                              <p:cond delay="0"/>
                            </p:stCondLst>
                            <p:childTnLst>
                              <p:par>
                                <p:cTn id="448" presetID="9" presetClass="entr" presetSubtype="0" fill="hold" grpId="0" nodeType="clickEffect">
                                  <p:stCondLst>
                                    <p:cond delay="0"/>
                                  </p:stCondLst>
                                  <p:childTnLst>
                                    <p:set>
                                      <p:cBhvr>
                                        <p:cTn id="449" dur="1" fill="hold">
                                          <p:stCondLst>
                                            <p:cond delay="0"/>
                                          </p:stCondLst>
                                        </p:cTn>
                                        <p:tgtEl>
                                          <p:spTgt spid="2010215"/>
                                        </p:tgtEl>
                                        <p:attrNameLst>
                                          <p:attrName>style.visibility</p:attrName>
                                        </p:attrNameLst>
                                      </p:cBhvr>
                                      <p:to>
                                        <p:strVal val="visible"/>
                                      </p:to>
                                    </p:set>
                                    <p:animEffect transition="in" filter="dissolve">
                                      <p:cBhvr>
                                        <p:cTn id="450" dur="500"/>
                                        <p:tgtEl>
                                          <p:spTgt spid="2010215"/>
                                        </p:tgtEl>
                                      </p:cBhvr>
                                    </p:animEffect>
                                  </p:childTnLst>
                                </p:cTn>
                              </p:par>
                            </p:childTnLst>
                          </p:cTn>
                        </p:par>
                      </p:childTnLst>
                    </p:cTn>
                  </p:par>
                  <p:par>
                    <p:cTn id="451" fill="hold">
                      <p:stCondLst>
                        <p:cond delay="indefinite"/>
                      </p:stCondLst>
                      <p:childTnLst>
                        <p:par>
                          <p:cTn id="452" fill="hold">
                            <p:stCondLst>
                              <p:cond delay="0"/>
                            </p:stCondLst>
                            <p:childTnLst>
                              <p:par>
                                <p:cTn id="453" presetID="9" presetClass="entr" presetSubtype="0" fill="hold" grpId="0" nodeType="clickEffect">
                                  <p:stCondLst>
                                    <p:cond delay="0"/>
                                  </p:stCondLst>
                                  <p:childTnLst>
                                    <p:set>
                                      <p:cBhvr>
                                        <p:cTn id="454" dur="1" fill="hold">
                                          <p:stCondLst>
                                            <p:cond delay="0"/>
                                          </p:stCondLst>
                                        </p:cTn>
                                        <p:tgtEl>
                                          <p:spTgt spid="2010182"/>
                                        </p:tgtEl>
                                        <p:attrNameLst>
                                          <p:attrName>style.visibility</p:attrName>
                                        </p:attrNameLst>
                                      </p:cBhvr>
                                      <p:to>
                                        <p:strVal val="visible"/>
                                      </p:to>
                                    </p:set>
                                    <p:animEffect transition="in" filter="dissolve">
                                      <p:cBhvr>
                                        <p:cTn id="455" dur="500"/>
                                        <p:tgtEl>
                                          <p:spTgt spid="2010182"/>
                                        </p:tgtEl>
                                      </p:cBhvr>
                                    </p:animEffect>
                                  </p:childTnLst>
                                </p:cTn>
                              </p:par>
                            </p:childTnLst>
                          </p:cTn>
                        </p:par>
                      </p:childTnLst>
                    </p:cTn>
                  </p:par>
                  <p:par>
                    <p:cTn id="456" fill="hold">
                      <p:stCondLst>
                        <p:cond delay="indefinite"/>
                      </p:stCondLst>
                      <p:childTnLst>
                        <p:par>
                          <p:cTn id="457" fill="hold">
                            <p:stCondLst>
                              <p:cond delay="0"/>
                            </p:stCondLst>
                            <p:childTnLst>
                              <p:par>
                                <p:cTn id="458" presetID="9" presetClass="entr" presetSubtype="0" fill="hold" grpId="0" nodeType="clickEffect">
                                  <p:stCondLst>
                                    <p:cond delay="0"/>
                                  </p:stCondLst>
                                  <p:childTnLst>
                                    <p:set>
                                      <p:cBhvr>
                                        <p:cTn id="459" dur="1" fill="hold">
                                          <p:stCondLst>
                                            <p:cond delay="0"/>
                                          </p:stCondLst>
                                        </p:cTn>
                                        <p:tgtEl>
                                          <p:spTgt spid="2010213"/>
                                        </p:tgtEl>
                                        <p:attrNameLst>
                                          <p:attrName>style.visibility</p:attrName>
                                        </p:attrNameLst>
                                      </p:cBhvr>
                                      <p:to>
                                        <p:strVal val="visible"/>
                                      </p:to>
                                    </p:set>
                                    <p:animEffect transition="in" filter="dissolve">
                                      <p:cBhvr>
                                        <p:cTn id="460" dur="500"/>
                                        <p:tgtEl>
                                          <p:spTgt spid="2010213"/>
                                        </p:tgtEl>
                                      </p:cBhvr>
                                    </p:animEffect>
                                  </p:childTnLst>
                                </p:cTn>
                              </p:par>
                            </p:childTnLst>
                          </p:cTn>
                        </p:par>
                      </p:childTnLst>
                    </p:cTn>
                  </p:par>
                  <p:par>
                    <p:cTn id="461" fill="hold">
                      <p:stCondLst>
                        <p:cond delay="indefinite"/>
                      </p:stCondLst>
                      <p:childTnLst>
                        <p:par>
                          <p:cTn id="462" fill="hold">
                            <p:stCondLst>
                              <p:cond delay="0"/>
                            </p:stCondLst>
                            <p:childTnLst>
                              <p:par>
                                <p:cTn id="463" presetID="9" presetClass="entr" presetSubtype="0" fill="hold" grpId="0" nodeType="clickEffect">
                                  <p:stCondLst>
                                    <p:cond delay="0"/>
                                  </p:stCondLst>
                                  <p:childTnLst>
                                    <p:set>
                                      <p:cBhvr>
                                        <p:cTn id="464" dur="1" fill="hold">
                                          <p:stCondLst>
                                            <p:cond delay="0"/>
                                          </p:stCondLst>
                                        </p:cTn>
                                        <p:tgtEl>
                                          <p:spTgt spid="2010189"/>
                                        </p:tgtEl>
                                        <p:attrNameLst>
                                          <p:attrName>style.visibility</p:attrName>
                                        </p:attrNameLst>
                                      </p:cBhvr>
                                      <p:to>
                                        <p:strVal val="visible"/>
                                      </p:to>
                                    </p:set>
                                    <p:animEffect transition="in" filter="dissolve">
                                      <p:cBhvr>
                                        <p:cTn id="465" dur="500"/>
                                        <p:tgtEl>
                                          <p:spTgt spid="2010189"/>
                                        </p:tgtEl>
                                      </p:cBhvr>
                                    </p:animEffect>
                                  </p:childTnLst>
                                </p:cTn>
                              </p:par>
                            </p:childTnLst>
                          </p:cTn>
                        </p:par>
                      </p:childTnLst>
                    </p:cTn>
                  </p:par>
                  <p:par>
                    <p:cTn id="466" fill="hold">
                      <p:stCondLst>
                        <p:cond delay="indefinite"/>
                      </p:stCondLst>
                      <p:childTnLst>
                        <p:par>
                          <p:cTn id="467" fill="hold">
                            <p:stCondLst>
                              <p:cond delay="0"/>
                            </p:stCondLst>
                            <p:childTnLst>
                              <p:par>
                                <p:cTn id="468" presetID="9" presetClass="entr" presetSubtype="0" fill="hold" grpId="0" nodeType="clickEffect">
                                  <p:stCondLst>
                                    <p:cond delay="0"/>
                                  </p:stCondLst>
                                  <p:childTnLst>
                                    <p:set>
                                      <p:cBhvr>
                                        <p:cTn id="469" dur="1" fill="hold">
                                          <p:stCondLst>
                                            <p:cond delay="0"/>
                                          </p:stCondLst>
                                        </p:cTn>
                                        <p:tgtEl>
                                          <p:spTgt spid="2010214"/>
                                        </p:tgtEl>
                                        <p:attrNameLst>
                                          <p:attrName>style.visibility</p:attrName>
                                        </p:attrNameLst>
                                      </p:cBhvr>
                                      <p:to>
                                        <p:strVal val="visible"/>
                                      </p:to>
                                    </p:set>
                                    <p:animEffect transition="in" filter="dissolve">
                                      <p:cBhvr>
                                        <p:cTn id="470" dur="500"/>
                                        <p:tgtEl>
                                          <p:spTgt spid="2010214"/>
                                        </p:tgtEl>
                                      </p:cBhvr>
                                    </p:animEffect>
                                  </p:childTnLst>
                                </p:cTn>
                              </p:par>
                            </p:childTnLst>
                          </p:cTn>
                        </p:par>
                      </p:childTnLst>
                    </p:cTn>
                  </p:par>
                  <p:par>
                    <p:cTn id="471" fill="hold">
                      <p:stCondLst>
                        <p:cond delay="indefinite"/>
                      </p:stCondLst>
                      <p:childTnLst>
                        <p:par>
                          <p:cTn id="472" fill="hold">
                            <p:stCondLst>
                              <p:cond delay="0"/>
                            </p:stCondLst>
                            <p:childTnLst>
                              <p:par>
                                <p:cTn id="473" presetID="9" presetClass="entr" presetSubtype="0" fill="hold" grpId="0" nodeType="clickEffect">
                                  <p:stCondLst>
                                    <p:cond delay="0"/>
                                  </p:stCondLst>
                                  <p:childTnLst>
                                    <p:set>
                                      <p:cBhvr>
                                        <p:cTn id="474" dur="1" fill="hold">
                                          <p:stCondLst>
                                            <p:cond delay="0"/>
                                          </p:stCondLst>
                                        </p:cTn>
                                        <p:tgtEl>
                                          <p:spTgt spid="2010190"/>
                                        </p:tgtEl>
                                        <p:attrNameLst>
                                          <p:attrName>style.visibility</p:attrName>
                                        </p:attrNameLst>
                                      </p:cBhvr>
                                      <p:to>
                                        <p:strVal val="visible"/>
                                      </p:to>
                                    </p:set>
                                    <p:animEffect transition="in" filter="dissolve">
                                      <p:cBhvr>
                                        <p:cTn id="475" dur="500"/>
                                        <p:tgtEl>
                                          <p:spTgt spid="2010190"/>
                                        </p:tgtEl>
                                      </p:cBhvr>
                                    </p:animEffect>
                                  </p:childTnLst>
                                </p:cTn>
                              </p:par>
                            </p:childTnLst>
                          </p:cTn>
                        </p:par>
                      </p:childTnLst>
                    </p:cTn>
                  </p:par>
                  <p:par>
                    <p:cTn id="476" fill="hold">
                      <p:stCondLst>
                        <p:cond delay="indefinite"/>
                      </p:stCondLst>
                      <p:childTnLst>
                        <p:par>
                          <p:cTn id="477" fill="hold">
                            <p:stCondLst>
                              <p:cond delay="0"/>
                            </p:stCondLst>
                            <p:childTnLst>
                              <p:par>
                                <p:cTn id="478" presetID="9" presetClass="entr" presetSubtype="0" fill="hold" grpId="0" nodeType="clickEffect">
                                  <p:stCondLst>
                                    <p:cond delay="0"/>
                                  </p:stCondLst>
                                  <p:childTnLst>
                                    <p:set>
                                      <p:cBhvr>
                                        <p:cTn id="479" dur="1" fill="hold">
                                          <p:stCondLst>
                                            <p:cond delay="0"/>
                                          </p:stCondLst>
                                        </p:cTn>
                                        <p:tgtEl>
                                          <p:spTgt spid="2010115">
                                            <p:txEl>
                                              <p:pRg st="0" end="0"/>
                                            </p:txEl>
                                          </p:spTgt>
                                        </p:tgtEl>
                                        <p:attrNameLst>
                                          <p:attrName>style.visibility</p:attrName>
                                        </p:attrNameLst>
                                      </p:cBhvr>
                                      <p:to>
                                        <p:strVal val="visible"/>
                                      </p:to>
                                    </p:set>
                                    <p:animEffect transition="in" filter="dissolve">
                                      <p:cBhvr>
                                        <p:cTn id="480" dur="500"/>
                                        <p:tgtEl>
                                          <p:spTgt spid="2010115">
                                            <p:txEl>
                                              <p:pRg st="0" end="0"/>
                                            </p:txEl>
                                          </p:spTgt>
                                        </p:tgtEl>
                                      </p:cBhvr>
                                    </p:animEffect>
                                  </p:childTnLst>
                                </p:cTn>
                              </p:par>
                              <p:par>
                                <p:cTn id="481" presetID="9" presetClass="entr" presetSubtype="0" fill="hold" grpId="0" nodeType="withEffect">
                                  <p:stCondLst>
                                    <p:cond delay="0"/>
                                  </p:stCondLst>
                                  <p:childTnLst>
                                    <p:set>
                                      <p:cBhvr>
                                        <p:cTn id="482" dur="1" fill="hold">
                                          <p:stCondLst>
                                            <p:cond delay="0"/>
                                          </p:stCondLst>
                                        </p:cTn>
                                        <p:tgtEl>
                                          <p:spTgt spid="2010115">
                                            <p:txEl>
                                              <p:pRg st="1" end="1"/>
                                            </p:txEl>
                                          </p:spTgt>
                                        </p:tgtEl>
                                        <p:attrNameLst>
                                          <p:attrName>style.visibility</p:attrName>
                                        </p:attrNameLst>
                                      </p:cBhvr>
                                      <p:to>
                                        <p:strVal val="visible"/>
                                      </p:to>
                                    </p:set>
                                    <p:animEffect transition="in" filter="dissolve">
                                      <p:cBhvr>
                                        <p:cTn id="483" dur="500"/>
                                        <p:tgtEl>
                                          <p:spTgt spid="2010115">
                                            <p:txEl>
                                              <p:pRg st="1" end="1"/>
                                            </p:txEl>
                                          </p:spTgt>
                                        </p:tgtEl>
                                      </p:cBhvr>
                                    </p:animEffect>
                                  </p:childTnLst>
                                </p:cTn>
                              </p:par>
                              <p:par>
                                <p:cTn id="484" presetID="9" presetClass="entr" presetSubtype="0" fill="hold" grpId="0" nodeType="withEffect">
                                  <p:stCondLst>
                                    <p:cond delay="0"/>
                                  </p:stCondLst>
                                  <p:childTnLst>
                                    <p:set>
                                      <p:cBhvr>
                                        <p:cTn id="485" dur="1" fill="hold">
                                          <p:stCondLst>
                                            <p:cond delay="0"/>
                                          </p:stCondLst>
                                        </p:cTn>
                                        <p:tgtEl>
                                          <p:spTgt spid="2010115">
                                            <p:txEl>
                                              <p:pRg st="2" end="2"/>
                                            </p:txEl>
                                          </p:spTgt>
                                        </p:tgtEl>
                                        <p:attrNameLst>
                                          <p:attrName>style.visibility</p:attrName>
                                        </p:attrNameLst>
                                      </p:cBhvr>
                                      <p:to>
                                        <p:strVal val="visible"/>
                                      </p:to>
                                    </p:set>
                                    <p:animEffect transition="in" filter="dissolve">
                                      <p:cBhvr>
                                        <p:cTn id="486" dur="500"/>
                                        <p:tgtEl>
                                          <p:spTgt spid="2010115">
                                            <p:txEl>
                                              <p:pRg st="2" end="2"/>
                                            </p:txEl>
                                          </p:spTgt>
                                        </p:tgtEl>
                                      </p:cBhvr>
                                    </p:animEffect>
                                  </p:childTnLst>
                                </p:cTn>
                              </p:par>
                              <p:par>
                                <p:cTn id="487" presetID="9" presetClass="entr" presetSubtype="0" fill="hold" grpId="0" nodeType="withEffect">
                                  <p:stCondLst>
                                    <p:cond delay="0"/>
                                  </p:stCondLst>
                                  <p:childTnLst>
                                    <p:set>
                                      <p:cBhvr>
                                        <p:cTn id="488" dur="1" fill="hold">
                                          <p:stCondLst>
                                            <p:cond delay="0"/>
                                          </p:stCondLst>
                                        </p:cTn>
                                        <p:tgtEl>
                                          <p:spTgt spid="2010115">
                                            <p:txEl>
                                              <p:pRg st="3" end="3"/>
                                            </p:txEl>
                                          </p:spTgt>
                                        </p:tgtEl>
                                        <p:attrNameLst>
                                          <p:attrName>style.visibility</p:attrName>
                                        </p:attrNameLst>
                                      </p:cBhvr>
                                      <p:to>
                                        <p:strVal val="visible"/>
                                      </p:to>
                                    </p:set>
                                    <p:animEffect transition="in" filter="dissolve">
                                      <p:cBhvr>
                                        <p:cTn id="489" dur="500"/>
                                        <p:tgtEl>
                                          <p:spTgt spid="2010115">
                                            <p:txEl>
                                              <p:pRg st="3" end="3"/>
                                            </p:txEl>
                                          </p:spTgt>
                                        </p:tgtEl>
                                      </p:cBhvr>
                                    </p:animEffect>
                                  </p:childTnLst>
                                </p:cTn>
                              </p:par>
                              <p:par>
                                <p:cTn id="490" presetID="9" presetClass="entr" presetSubtype="0" fill="hold" grpId="0" nodeType="withEffect">
                                  <p:stCondLst>
                                    <p:cond delay="0"/>
                                  </p:stCondLst>
                                  <p:childTnLst>
                                    <p:set>
                                      <p:cBhvr>
                                        <p:cTn id="491" dur="1" fill="hold">
                                          <p:stCondLst>
                                            <p:cond delay="0"/>
                                          </p:stCondLst>
                                        </p:cTn>
                                        <p:tgtEl>
                                          <p:spTgt spid="2010115">
                                            <p:txEl>
                                              <p:pRg st="4" end="4"/>
                                            </p:txEl>
                                          </p:spTgt>
                                        </p:tgtEl>
                                        <p:attrNameLst>
                                          <p:attrName>style.visibility</p:attrName>
                                        </p:attrNameLst>
                                      </p:cBhvr>
                                      <p:to>
                                        <p:strVal val="visible"/>
                                      </p:to>
                                    </p:set>
                                    <p:animEffect transition="in" filter="dissolve">
                                      <p:cBhvr>
                                        <p:cTn id="492" dur="500"/>
                                        <p:tgtEl>
                                          <p:spTgt spid="2010115">
                                            <p:txEl>
                                              <p:pRg st="4" end="4"/>
                                            </p:txEl>
                                          </p:spTgt>
                                        </p:tgtEl>
                                      </p:cBhvr>
                                    </p:animEffect>
                                  </p:childTnLst>
                                </p:cTn>
                              </p:par>
                              <p:par>
                                <p:cTn id="493" presetID="9" presetClass="entr" presetSubtype="0" fill="hold" grpId="0" nodeType="withEffect">
                                  <p:stCondLst>
                                    <p:cond delay="0"/>
                                  </p:stCondLst>
                                  <p:childTnLst>
                                    <p:set>
                                      <p:cBhvr>
                                        <p:cTn id="494" dur="1" fill="hold">
                                          <p:stCondLst>
                                            <p:cond delay="0"/>
                                          </p:stCondLst>
                                        </p:cTn>
                                        <p:tgtEl>
                                          <p:spTgt spid="2010115">
                                            <p:txEl>
                                              <p:pRg st="5" end="5"/>
                                            </p:txEl>
                                          </p:spTgt>
                                        </p:tgtEl>
                                        <p:attrNameLst>
                                          <p:attrName>style.visibility</p:attrName>
                                        </p:attrNameLst>
                                      </p:cBhvr>
                                      <p:to>
                                        <p:strVal val="visible"/>
                                      </p:to>
                                    </p:set>
                                    <p:animEffect transition="in" filter="dissolve">
                                      <p:cBhvr>
                                        <p:cTn id="495" dur="500"/>
                                        <p:tgtEl>
                                          <p:spTgt spid="2010115">
                                            <p:txEl>
                                              <p:pRg st="5" end="5"/>
                                            </p:txEl>
                                          </p:spTgt>
                                        </p:tgtEl>
                                      </p:cBhvr>
                                    </p:animEffect>
                                  </p:childTnLst>
                                </p:cTn>
                              </p:par>
                              <p:par>
                                <p:cTn id="496" presetID="9" presetClass="entr" presetSubtype="0" fill="hold" grpId="0" nodeType="withEffect">
                                  <p:stCondLst>
                                    <p:cond delay="0"/>
                                  </p:stCondLst>
                                  <p:childTnLst>
                                    <p:set>
                                      <p:cBhvr>
                                        <p:cTn id="497" dur="1" fill="hold">
                                          <p:stCondLst>
                                            <p:cond delay="0"/>
                                          </p:stCondLst>
                                        </p:cTn>
                                        <p:tgtEl>
                                          <p:spTgt spid="2010115">
                                            <p:txEl>
                                              <p:pRg st="6" end="6"/>
                                            </p:txEl>
                                          </p:spTgt>
                                        </p:tgtEl>
                                        <p:attrNameLst>
                                          <p:attrName>style.visibility</p:attrName>
                                        </p:attrNameLst>
                                      </p:cBhvr>
                                      <p:to>
                                        <p:strVal val="visible"/>
                                      </p:to>
                                    </p:set>
                                    <p:animEffect transition="in" filter="dissolve">
                                      <p:cBhvr>
                                        <p:cTn id="498" dur="500"/>
                                        <p:tgtEl>
                                          <p:spTgt spid="2010115">
                                            <p:txEl>
                                              <p:pRg st="6" end="6"/>
                                            </p:txEl>
                                          </p:spTgt>
                                        </p:tgtEl>
                                      </p:cBhvr>
                                    </p:animEffect>
                                  </p:childTnLst>
                                </p:cTn>
                              </p:par>
                              <p:par>
                                <p:cTn id="499" presetID="9" presetClass="entr" presetSubtype="0" fill="hold" grpId="0" nodeType="withEffect">
                                  <p:stCondLst>
                                    <p:cond delay="0"/>
                                  </p:stCondLst>
                                  <p:childTnLst>
                                    <p:set>
                                      <p:cBhvr>
                                        <p:cTn id="500" dur="1" fill="hold">
                                          <p:stCondLst>
                                            <p:cond delay="0"/>
                                          </p:stCondLst>
                                        </p:cTn>
                                        <p:tgtEl>
                                          <p:spTgt spid="2010115">
                                            <p:txEl>
                                              <p:pRg st="7" end="7"/>
                                            </p:txEl>
                                          </p:spTgt>
                                        </p:tgtEl>
                                        <p:attrNameLst>
                                          <p:attrName>style.visibility</p:attrName>
                                        </p:attrNameLst>
                                      </p:cBhvr>
                                      <p:to>
                                        <p:strVal val="visible"/>
                                      </p:to>
                                    </p:set>
                                    <p:animEffect transition="in" filter="dissolve">
                                      <p:cBhvr>
                                        <p:cTn id="501" dur="500"/>
                                        <p:tgtEl>
                                          <p:spTgt spid="2010115">
                                            <p:txEl>
                                              <p:pRg st="7" end="7"/>
                                            </p:txEl>
                                          </p:spTgt>
                                        </p:tgtEl>
                                      </p:cBhvr>
                                    </p:animEffect>
                                  </p:childTnLst>
                                </p:cTn>
                              </p:par>
                            </p:childTnLst>
                          </p:cTn>
                        </p:par>
                        <p:par>
                          <p:cTn id="502" fill="hold">
                            <p:stCondLst>
                              <p:cond delay="500"/>
                            </p:stCondLst>
                            <p:childTnLst>
                              <p:par>
                                <p:cTn id="503" presetID="9" presetClass="entr" presetSubtype="0" fill="hold" grpId="0" nodeType="afterEffect">
                                  <p:stCondLst>
                                    <p:cond delay="0"/>
                                  </p:stCondLst>
                                  <p:childTnLst>
                                    <p:set>
                                      <p:cBhvr>
                                        <p:cTn id="504" dur="1" fill="hold">
                                          <p:stCondLst>
                                            <p:cond delay="0"/>
                                          </p:stCondLst>
                                        </p:cTn>
                                        <p:tgtEl>
                                          <p:spTgt spid="2010116"/>
                                        </p:tgtEl>
                                        <p:attrNameLst>
                                          <p:attrName>style.visibility</p:attrName>
                                        </p:attrNameLst>
                                      </p:cBhvr>
                                      <p:to>
                                        <p:strVal val="visible"/>
                                      </p:to>
                                    </p:set>
                                    <p:animEffect transition="in" filter="dissolve">
                                      <p:cBhvr>
                                        <p:cTn id="505" dur="500"/>
                                        <p:tgtEl>
                                          <p:spTgt spid="2010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0115" grpId="0" build="p"/>
      <p:bldP spid="2010116" grpId="0"/>
      <p:bldP spid="2010117" grpId="0" animBg="1"/>
      <p:bldP spid="2010118" grpId="0" animBg="1"/>
      <p:bldP spid="2010119" grpId="0" animBg="1"/>
      <p:bldP spid="2010120" grpId="0" animBg="1"/>
      <p:bldP spid="2010121" grpId="0" animBg="1"/>
      <p:bldP spid="2010122" grpId="0" animBg="1"/>
      <p:bldP spid="2010123" grpId="0" animBg="1"/>
      <p:bldP spid="2010124" grpId="0"/>
      <p:bldP spid="2010125" grpId="0" animBg="1"/>
      <p:bldP spid="2010126" grpId="0" animBg="1"/>
      <p:bldP spid="2010127" grpId="0"/>
      <p:bldP spid="2010128" grpId="0"/>
      <p:bldP spid="2010129" grpId="0" animBg="1"/>
      <p:bldP spid="2010130" grpId="0" animBg="1"/>
      <p:bldP spid="2010131" grpId="0" animBg="1"/>
      <p:bldP spid="2010132" grpId="0"/>
      <p:bldP spid="2010133" grpId="0" animBg="1"/>
      <p:bldP spid="2010134" grpId="0" animBg="1"/>
      <p:bldP spid="2010135" grpId="0"/>
      <p:bldP spid="2010136" grpId="0"/>
      <p:bldP spid="2010137" grpId="0" animBg="1"/>
      <p:bldP spid="2010138" grpId="0" animBg="1"/>
      <p:bldP spid="2010139" grpId="0" animBg="1"/>
      <p:bldP spid="2010140" grpId="0" animBg="1"/>
      <p:bldP spid="2010141" grpId="0"/>
      <p:bldP spid="2010142" grpId="0"/>
      <p:bldP spid="2010143" grpId="0" animBg="1"/>
      <p:bldP spid="2010144" grpId="0"/>
      <p:bldP spid="2010145" grpId="0" animBg="1"/>
      <p:bldP spid="2010146" grpId="0" animBg="1"/>
      <p:bldP spid="2010147" grpId="0" animBg="1"/>
      <p:bldP spid="2010148" grpId="0" animBg="1"/>
      <p:bldP spid="2010149" grpId="0" animBg="1"/>
      <p:bldP spid="2010150" grpId="0"/>
      <p:bldP spid="2010151" grpId="0" animBg="1"/>
      <p:bldP spid="2010152" grpId="0" animBg="1"/>
      <p:bldP spid="2010153" grpId="0" animBg="1"/>
      <p:bldP spid="2010154" grpId="0" animBg="1"/>
      <p:bldP spid="2010155" grpId="0"/>
      <p:bldP spid="2010156" grpId="0"/>
      <p:bldP spid="2010157" grpId="0" animBg="1"/>
      <p:bldP spid="2010158" grpId="0" animBg="1"/>
      <p:bldP spid="2010159" grpId="0" animBg="1"/>
      <p:bldP spid="2010160" grpId="0" animBg="1"/>
      <p:bldP spid="2010161" grpId="0" animBg="1"/>
      <p:bldP spid="2010162" grpId="0"/>
      <p:bldP spid="2010163" grpId="0" animBg="1"/>
      <p:bldP spid="2010164" grpId="0" animBg="1"/>
      <p:bldP spid="2010165" grpId="0"/>
      <p:bldP spid="2010166" grpId="0"/>
      <p:bldP spid="2010167" grpId="0" animBg="1"/>
      <p:bldP spid="2010168" grpId="0" animBg="1"/>
      <p:bldP spid="2010169" grpId="0" animBg="1"/>
      <p:bldP spid="2010170" grpId="0"/>
      <p:bldP spid="2010171" grpId="0" animBg="1"/>
      <p:bldP spid="2010172" grpId="0" animBg="1"/>
      <p:bldP spid="2010173" grpId="0"/>
      <p:bldP spid="2010174" grpId="0"/>
      <p:bldP spid="2010175" grpId="0" animBg="1"/>
      <p:bldP spid="2010176" grpId="0" animBg="1"/>
      <p:bldP spid="2010177" grpId="0" animBg="1"/>
      <p:bldP spid="2010178" grpId="0" animBg="1"/>
      <p:bldP spid="2010179" grpId="0"/>
      <p:bldP spid="2010180" grpId="0"/>
      <p:bldP spid="2010181" grpId="0" animBg="1"/>
      <p:bldP spid="2010182" grpId="0"/>
      <p:bldP spid="2010183" grpId="0" animBg="1"/>
      <p:bldP spid="2010184" grpId="0" animBg="1"/>
      <p:bldP spid="2010185" grpId="0" animBg="1"/>
      <p:bldP spid="2010186" grpId="0" animBg="1"/>
      <p:bldP spid="2010187" grpId="0"/>
      <p:bldP spid="2010188" grpId="0"/>
      <p:bldP spid="2010189" grpId="0"/>
      <p:bldP spid="2010190" grpId="0"/>
      <p:bldP spid="2010191" grpId="0"/>
      <p:bldP spid="2010192" grpId="0"/>
      <p:bldP spid="2010193" grpId="0"/>
      <p:bldP spid="2010194" grpId="0"/>
      <p:bldP spid="2010195" grpId="0"/>
      <p:bldP spid="2010196" grpId="0"/>
      <p:bldP spid="2010197" grpId="0"/>
      <p:bldP spid="2010198" grpId="0"/>
      <p:bldP spid="2010199" grpId="0"/>
      <p:bldP spid="2010200" grpId="0"/>
      <p:bldP spid="2010201" grpId="0"/>
      <p:bldP spid="2010202" grpId="0"/>
      <p:bldP spid="2010203" grpId="0"/>
      <p:bldP spid="2010204" grpId="0"/>
      <p:bldP spid="2010205" grpId="0"/>
      <p:bldP spid="2010206" grpId="0"/>
      <p:bldP spid="2010207" grpId="0"/>
      <p:bldP spid="2010208" grpId="0"/>
      <p:bldP spid="2010209" grpId="0"/>
      <p:bldP spid="2010210" grpId="0"/>
      <p:bldP spid="2010211" grpId="0"/>
      <p:bldP spid="2010212" grpId="0"/>
      <p:bldP spid="2010213" grpId="0"/>
      <p:bldP spid="2010214" grpId="0"/>
      <p:bldP spid="2010215"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2162" name="Rectangle 2"/>
          <p:cNvSpPr>
            <a:spLocks noGrp="1" noChangeArrowheads="1"/>
          </p:cNvSpPr>
          <p:nvPr>
            <p:ph type="title"/>
          </p:nvPr>
        </p:nvSpPr>
        <p:spPr/>
        <p:txBody>
          <a:bodyPr/>
          <a:lstStyle/>
          <a:p>
            <a:pPr>
              <a:defRPr/>
            </a:pPr>
            <a:r>
              <a:rPr lang="hr-HR" smtClean="0"/>
              <a:t>Najveća zajednička mjera</a:t>
            </a:r>
          </a:p>
        </p:txBody>
      </p:sp>
      <p:sp>
        <p:nvSpPr>
          <p:cNvPr id="2012163" name="Rectangle 3"/>
          <p:cNvSpPr>
            <a:spLocks noGrp="1" noChangeArrowheads="1"/>
          </p:cNvSpPr>
          <p:nvPr>
            <p:ph type="body" idx="1"/>
          </p:nvPr>
        </p:nvSpPr>
        <p:spPr/>
        <p:txBody>
          <a:bodyPr/>
          <a:lstStyle/>
          <a:p>
            <a:pPr>
              <a:lnSpc>
                <a:spcPct val="110000"/>
              </a:lnSpc>
              <a:defRPr/>
            </a:pPr>
            <a:r>
              <a:rPr lang="hr-HR" smtClean="0"/>
              <a:t>jedan od najstarijih algoritama je Euklidov postupak za pronalaženje</a:t>
            </a:r>
            <a:r>
              <a:rPr lang="hr-HR" b="1" smtClean="0"/>
              <a:t> </a:t>
            </a:r>
            <a:r>
              <a:rPr lang="hr-HR" smtClean="0">
                <a:solidFill>
                  <a:srgbClr val="FF0000"/>
                </a:solidFill>
              </a:rPr>
              <a:t>najveće zajedničke mjere</a:t>
            </a:r>
            <a:r>
              <a:rPr lang="hr-HR" b="1" smtClean="0"/>
              <a:t> </a:t>
            </a:r>
            <a:r>
              <a:rPr lang="hr-HR" smtClean="0"/>
              <a:t>(</a:t>
            </a:r>
            <a:r>
              <a:rPr lang="hr-HR" i="1" smtClean="0"/>
              <a:t>nzm</a:t>
            </a:r>
            <a:r>
              <a:rPr lang="hr-HR" smtClean="0"/>
              <a:t>) dva nenegativna cijela broja:</a:t>
            </a:r>
          </a:p>
          <a:p>
            <a:pPr lvl="1">
              <a:lnSpc>
                <a:spcPct val="85000"/>
              </a:lnSpc>
              <a:defRPr/>
            </a:pPr>
            <a:endParaRPr lang="hr-HR" sz="2800" smtClean="0"/>
          </a:p>
          <a:p>
            <a:pPr lvl="1">
              <a:lnSpc>
                <a:spcPct val="85000"/>
              </a:lnSpc>
              <a:defRPr/>
            </a:pPr>
            <a:endParaRPr lang="hr-HR" sz="2800" smtClean="0"/>
          </a:p>
          <a:p>
            <a:pPr lvl="1">
              <a:lnSpc>
                <a:spcPct val="85000"/>
              </a:lnSpc>
              <a:defRPr/>
            </a:pPr>
            <a:endParaRPr lang="hr-HR" sz="2800" smtClean="0"/>
          </a:p>
          <a:p>
            <a:pPr lvl="1">
              <a:lnSpc>
                <a:spcPct val="85000"/>
              </a:lnSpc>
              <a:defRPr/>
            </a:pPr>
            <a:endParaRPr lang="hr-HR" sz="2800" smtClean="0"/>
          </a:p>
          <a:p>
            <a:pPr lvl="1">
              <a:lnSpc>
                <a:spcPct val="85000"/>
              </a:lnSpc>
              <a:defRPr/>
            </a:pPr>
            <a:endParaRPr lang="hr-HR" sz="2800" smtClean="0"/>
          </a:p>
          <a:p>
            <a:pPr lvl="1">
              <a:lnSpc>
                <a:spcPct val="85000"/>
              </a:lnSpc>
              <a:defRPr/>
            </a:pPr>
            <a:endParaRPr lang="hr-HR" sz="2800" smtClean="0"/>
          </a:p>
          <a:p>
            <a:pPr lvl="1">
              <a:lnSpc>
                <a:spcPct val="85000"/>
              </a:lnSpc>
              <a:defRPr/>
            </a:pPr>
            <a:endParaRPr lang="hr-HR" sz="2800" smtClean="0"/>
          </a:p>
        </p:txBody>
      </p:sp>
      <p:sp>
        <p:nvSpPr>
          <p:cNvPr id="21508" name="Rectangle 4"/>
          <p:cNvSpPr>
            <a:spLocks noChangeArrowheads="1"/>
          </p:cNvSpPr>
          <p:nvPr/>
        </p:nvSpPr>
        <p:spPr bwMode="auto">
          <a:xfrm>
            <a:off x="7761288" y="5233988"/>
            <a:ext cx="1871662" cy="457200"/>
          </a:xfrm>
          <a:prstGeom prst="rect">
            <a:avLst/>
          </a:prstGeom>
          <a:noFill/>
          <a:ln w="9525">
            <a:noFill/>
            <a:miter lim="800000"/>
            <a:headEnd/>
            <a:tailEnd/>
          </a:ln>
        </p:spPr>
        <p:txBody>
          <a:bodyPr wrap="none">
            <a:spAutoFit/>
          </a:bodyPr>
          <a:lstStyle/>
          <a:p>
            <a:r>
              <a:rPr kumimoji="0" lang="hr-HR" sz="2400" b="0">
                <a:solidFill>
                  <a:schemeClr val="folHlink"/>
                </a:solidFill>
                <a:sym typeface="Wingdings" pitchFamily="2" charset="2"/>
              </a:rPr>
              <a:t></a:t>
            </a:r>
            <a:r>
              <a:rPr kumimoji="0" lang="hr-HR" sz="2400" b="0">
                <a:solidFill>
                  <a:schemeClr val="folHlink"/>
                </a:solidFill>
              </a:rPr>
              <a:t> Euklid</a:t>
            </a:r>
          </a:p>
        </p:txBody>
      </p:sp>
      <p:sp>
        <p:nvSpPr>
          <p:cNvPr id="2012165" name="Rectangle 5"/>
          <p:cNvSpPr>
            <a:spLocks noChangeArrowheads="1"/>
          </p:cNvSpPr>
          <p:nvPr/>
        </p:nvSpPr>
        <p:spPr bwMode="auto">
          <a:xfrm>
            <a:off x="992188" y="2636838"/>
            <a:ext cx="8207375" cy="2376487"/>
          </a:xfrm>
          <a:prstGeom prst="rect">
            <a:avLst/>
          </a:prstGeom>
          <a:solidFill>
            <a:srgbClr val="FFCC99">
              <a:alpha val="39999"/>
            </a:srgbClr>
          </a:solidFill>
          <a:ln w="9525" algn="ctr">
            <a:solidFill>
              <a:srgbClr val="FF9900"/>
            </a:solidFill>
            <a:miter lim="800000"/>
            <a:headEnd/>
            <a:tailEnd/>
          </a:ln>
          <a:effectLst/>
        </p:spPr>
        <p:txBody>
          <a:bodyPr wrap="none" anchor="ctr"/>
          <a:lstStyle/>
          <a:p>
            <a:pPr lvl="1">
              <a:defRPr/>
            </a:pPr>
            <a:r>
              <a:rPr lang="hr-HR" sz="2400">
                <a:effectLst>
                  <a:outerShdw blurRad="38100" dist="38100" dir="2700000" algn="tl">
                    <a:srgbClr val="FFFFFF"/>
                  </a:outerShdw>
                </a:effectLst>
              </a:rPr>
              <a:t>ako je </a:t>
            </a:r>
            <a:r>
              <a:rPr lang="hr-HR" sz="2400" i="1">
                <a:effectLst>
                  <a:outerShdw blurRad="38100" dist="38100" dir="2700000" algn="tl">
                    <a:srgbClr val="FFFFFF"/>
                  </a:outerShdw>
                </a:effectLst>
              </a:rPr>
              <a:t>b</a:t>
            </a:r>
            <a:r>
              <a:rPr lang="hr-HR" sz="2400">
                <a:effectLst>
                  <a:outerShdw blurRad="38100" dist="38100" dir="2700000" algn="tl">
                    <a:srgbClr val="FFFFFF"/>
                  </a:outerShdw>
                </a:effectLst>
              </a:rPr>
              <a:t> = 0</a:t>
            </a:r>
          </a:p>
          <a:p>
            <a:pPr lvl="1">
              <a:defRPr/>
            </a:pPr>
            <a:r>
              <a:rPr lang="hr-HR" sz="2400">
                <a:effectLst>
                  <a:outerShdw blurRad="38100" dist="38100" dir="2700000" algn="tl">
                    <a:srgbClr val="FFFFFF"/>
                  </a:outerShdw>
                </a:effectLst>
              </a:rPr>
              <a:t>	</a:t>
            </a:r>
            <a:r>
              <a:rPr lang="hr-HR" sz="2400" i="1">
                <a:effectLst>
                  <a:outerShdw blurRad="38100" dist="38100" dir="2700000" algn="tl">
                    <a:srgbClr val="FFFFFF"/>
                  </a:outerShdw>
                </a:effectLst>
              </a:rPr>
              <a:t>nzm</a:t>
            </a:r>
            <a:r>
              <a:rPr lang="hr-HR" sz="2400">
                <a:effectLst>
                  <a:outerShdw blurRad="38100" dist="38100" dir="2700000" algn="tl">
                    <a:srgbClr val="FFFFFF"/>
                  </a:outerShdw>
                </a:effectLst>
              </a:rPr>
              <a:t> = </a:t>
            </a:r>
            <a:r>
              <a:rPr lang="hr-HR" sz="2400" i="1">
                <a:effectLst>
                  <a:outerShdw blurRad="38100" dist="38100" dir="2700000" algn="tl">
                    <a:srgbClr val="FFFFFF"/>
                  </a:outerShdw>
                </a:effectLst>
              </a:rPr>
              <a:t>a</a:t>
            </a:r>
            <a:endParaRPr lang="hr-HR" sz="2400">
              <a:effectLst>
                <a:outerShdw blurRad="38100" dist="38100" dir="2700000" algn="tl">
                  <a:srgbClr val="FFFFFF"/>
                </a:outerShdw>
              </a:effectLst>
            </a:endParaRPr>
          </a:p>
          <a:p>
            <a:pPr lvl="1">
              <a:defRPr/>
            </a:pPr>
            <a:r>
              <a:rPr lang="hr-HR" sz="2400">
                <a:effectLst>
                  <a:outerShdw blurRad="38100" dist="38100" dir="2700000" algn="tl">
                    <a:srgbClr val="FFFFFF"/>
                  </a:outerShdw>
                </a:effectLst>
              </a:rPr>
              <a:t>inače</a:t>
            </a:r>
          </a:p>
          <a:p>
            <a:pPr lvl="1">
              <a:defRPr/>
            </a:pPr>
            <a:r>
              <a:rPr lang="hr-HR" sz="2400">
                <a:effectLst>
                  <a:outerShdw blurRad="38100" dist="38100" dir="2700000" algn="tl">
                    <a:srgbClr val="FFFFFF"/>
                  </a:outerShdw>
                </a:effectLst>
              </a:rPr>
              <a:t>	</a:t>
            </a:r>
            <a:r>
              <a:rPr lang="hr-HR" sz="2400" i="1">
                <a:effectLst>
                  <a:outerShdw blurRad="38100" dist="38100" dir="2700000" algn="tl">
                    <a:srgbClr val="FFFFFF"/>
                  </a:outerShdw>
                </a:effectLst>
              </a:rPr>
              <a:t>nzm</a:t>
            </a:r>
            <a:r>
              <a:rPr lang="hr-HR" sz="2400">
                <a:effectLst>
                  <a:outerShdw blurRad="38100" dist="38100" dir="2700000" algn="tl">
                    <a:srgbClr val="FFFFFF"/>
                  </a:outerShdw>
                </a:effectLst>
              </a:rPr>
              <a:t> = najveća zajednička mjera od </a:t>
            </a:r>
            <a:r>
              <a:rPr lang="hr-HR" sz="2400" i="1">
                <a:effectLst>
                  <a:outerShdw blurRad="38100" dist="38100" dir="2700000" algn="tl">
                    <a:srgbClr val="FFFFFF"/>
                  </a:outerShdw>
                </a:effectLst>
              </a:rPr>
              <a:t>b</a:t>
            </a:r>
            <a:r>
              <a:rPr lang="hr-HR" sz="2400">
                <a:effectLst>
                  <a:outerShdw blurRad="38100" dist="38100" dir="2700000" algn="tl">
                    <a:srgbClr val="FFFFFF"/>
                  </a:outerShdw>
                </a:effectLst>
              </a:rPr>
              <a:t> i </a:t>
            </a:r>
          </a:p>
          <a:p>
            <a:pPr lvl="1">
              <a:defRPr/>
            </a:pPr>
            <a:r>
              <a:rPr lang="hr-HR" sz="2400">
                <a:effectLst>
                  <a:outerShdw blurRad="38100" dist="38100" dir="2700000" algn="tl">
                    <a:srgbClr val="FFFFFF"/>
                  </a:outerShdw>
                </a:effectLst>
              </a:rPr>
              <a:t>	      ostatka dijeljenja </a:t>
            </a:r>
            <a:r>
              <a:rPr lang="hr-HR" sz="2400" i="1">
                <a:effectLst>
                  <a:outerShdw blurRad="38100" dist="38100" dir="2700000" algn="tl">
                    <a:srgbClr val="FFFFFF"/>
                  </a:outerShdw>
                </a:effectLst>
              </a:rPr>
              <a:t>a </a:t>
            </a:r>
            <a:r>
              <a:rPr lang="hr-HR" sz="2400">
                <a:effectLst>
                  <a:outerShdw blurRad="38100" dist="38100" dir="2700000" algn="tl">
                    <a:srgbClr val="FFFFFF"/>
                  </a:outerShdw>
                </a:effectLst>
              </a:rPr>
              <a:t>sa </a:t>
            </a:r>
            <a:r>
              <a:rPr lang="hr-HR" sz="2400" i="1">
                <a:effectLst>
                  <a:outerShdw blurRad="38100" dist="38100" dir="2700000" algn="tl">
                    <a:srgbClr val="FFFFFF"/>
                  </a:outerShdw>
                </a:effectLst>
              </a:rPr>
              <a:t>b</a:t>
            </a:r>
            <a:endParaRPr lang="hr-HR" sz="2400">
              <a:solidFill>
                <a:schemeClr val="tx1"/>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fld id="{D4AD59E7-4515-4B34-A58D-745587B9CCB9}" type="slidenum">
              <a:rPr lang="hr-HR" smtClean="0"/>
              <a:pPr/>
              <a:t>125</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4210" name="Rectangle 2"/>
          <p:cNvSpPr>
            <a:spLocks noGrp="1" noChangeArrowheads="1"/>
          </p:cNvSpPr>
          <p:nvPr>
            <p:ph type="title"/>
          </p:nvPr>
        </p:nvSpPr>
        <p:spPr/>
        <p:txBody>
          <a:bodyPr/>
          <a:lstStyle/>
          <a:p>
            <a:pPr>
              <a:defRPr/>
            </a:pPr>
            <a:r>
              <a:rPr lang="hr-HR" smtClean="0"/>
              <a:t>Najveća zajednička mjera – primjer i funkcija</a:t>
            </a:r>
          </a:p>
        </p:txBody>
      </p:sp>
      <p:sp>
        <p:nvSpPr>
          <p:cNvPr id="2014211" name="Rectangle 3"/>
          <p:cNvSpPr>
            <a:spLocks noGrp="1" noChangeArrowheads="1"/>
          </p:cNvSpPr>
          <p:nvPr>
            <p:ph type="body" idx="1"/>
          </p:nvPr>
        </p:nvSpPr>
        <p:spPr/>
        <p:txBody>
          <a:bodyPr/>
          <a:lstStyle/>
          <a:p>
            <a:pPr>
              <a:defRPr/>
            </a:pPr>
            <a:r>
              <a:rPr lang="hr-HR" sz="3200" smtClean="0"/>
              <a:t>primjer:</a:t>
            </a:r>
          </a:p>
          <a:p>
            <a:pPr lvl="1">
              <a:buFont typeface="Wingdings" pitchFamily="2" charset="2"/>
              <a:buNone/>
              <a:defRPr/>
            </a:pPr>
            <a:r>
              <a:rPr lang="hr-HR" b="1" smtClean="0">
                <a:latin typeface="Courier New" pitchFamily="49" charset="0"/>
              </a:rPr>
              <a:t>nzm(22,8) = nzm(8,6) = nzm(6,2) = nzm(2,0) = 2</a:t>
            </a:r>
          </a:p>
          <a:p>
            <a:pPr lvl="1">
              <a:buFont typeface="Wingdings" pitchFamily="2" charset="2"/>
              <a:buNone/>
              <a:defRPr/>
            </a:pPr>
            <a:r>
              <a:rPr lang="hr-HR" b="1" smtClean="0">
                <a:latin typeface="Courier New" pitchFamily="49" charset="0"/>
              </a:rPr>
              <a:t>nzm(21,13) = nzm(13,8) = nzm(8,5) = nzm(5,3) =         		nzm(3,2) = nzm(2,1) = nzm(1,0) = 1</a:t>
            </a:r>
          </a:p>
          <a:p>
            <a:pPr lvl="1">
              <a:buFont typeface="Wingdings" pitchFamily="2" charset="2"/>
              <a:buNone/>
              <a:defRPr/>
            </a:pPr>
            <a:r>
              <a:rPr lang="hr-HR" b="1" smtClean="0">
                <a:latin typeface="Courier New" pitchFamily="49" charset="0"/>
              </a:rPr>
              <a:t>nzm (21,0) = 21</a:t>
            </a:r>
          </a:p>
          <a:p>
            <a:pPr lvl="1">
              <a:buFont typeface="Wingdings" pitchFamily="2" charset="2"/>
              <a:buNone/>
              <a:defRPr/>
            </a:pPr>
            <a:r>
              <a:rPr lang="hr-HR" b="1" smtClean="0">
                <a:latin typeface="Courier New" pitchFamily="49" charset="0"/>
              </a:rPr>
              <a:t>nzm (0,21) = nzm (21,0) = 21</a:t>
            </a:r>
          </a:p>
          <a:p>
            <a:pPr>
              <a:defRPr/>
            </a:pPr>
            <a:r>
              <a:rPr lang="hr-HR" smtClean="0"/>
              <a:t>rekurzivna funkcija:</a:t>
            </a:r>
          </a:p>
        </p:txBody>
      </p:sp>
      <p:sp>
        <p:nvSpPr>
          <p:cNvPr id="2014212" name="Rectangle 4"/>
          <p:cNvSpPr>
            <a:spLocks noChangeArrowheads="1"/>
          </p:cNvSpPr>
          <p:nvPr/>
        </p:nvSpPr>
        <p:spPr bwMode="auto">
          <a:xfrm>
            <a:off x="1784350" y="4437063"/>
            <a:ext cx="5689600" cy="1871662"/>
          </a:xfrm>
          <a:prstGeom prst="rect">
            <a:avLst/>
          </a:prstGeom>
          <a:solidFill>
            <a:srgbClr val="FFCC99">
              <a:alpha val="39999"/>
            </a:srgbClr>
          </a:solidFill>
          <a:ln w="9525" algn="ctr">
            <a:solidFill>
              <a:srgbClr val="FF9900"/>
            </a:solidFill>
            <a:miter lim="800000"/>
            <a:headEnd/>
            <a:tailEnd/>
          </a:ln>
          <a:effectLst/>
        </p:spPr>
        <p:txBody>
          <a:bodyPr wrap="none" anchor="ctr"/>
          <a:lstStyle/>
          <a:p>
            <a:pPr lvl="1">
              <a:defRPr/>
            </a:pPr>
            <a:r>
              <a:rPr lang="hr-HR" sz="2400">
                <a:effectLst>
                  <a:outerShdw blurRad="38100" dist="38100" dir="2700000" algn="tl">
                    <a:srgbClr val="FFFFFF"/>
                  </a:outerShdw>
                </a:effectLst>
              </a:rPr>
              <a:t>int nzm (int a, int b) {</a:t>
            </a:r>
          </a:p>
          <a:p>
            <a:pPr lvl="1">
              <a:defRPr/>
            </a:pPr>
            <a:r>
              <a:rPr lang="hr-HR" sz="2400">
                <a:effectLst>
                  <a:outerShdw blurRad="38100" dist="38100" dir="2700000" algn="tl">
                    <a:srgbClr val="FFFFFF"/>
                  </a:outerShdw>
                </a:effectLst>
              </a:rPr>
              <a:t>  if(b == 0) return a;</a:t>
            </a:r>
          </a:p>
          <a:p>
            <a:pPr lvl="1">
              <a:defRPr/>
            </a:pPr>
            <a:r>
              <a:rPr lang="hr-HR" sz="2400">
                <a:effectLst>
                  <a:outerShdw blurRad="38100" dist="38100" dir="2700000" algn="tl">
                    <a:srgbClr val="FFFFFF"/>
                  </a:outerShdw>
                </a:effectLst>
              </a:rPr>
              <a:t>  return nzm (b, a % b);</a:t>
            </a:r>
          </a:p>
          <a:p>
            <a:pPr lvl="1">
              <a:defRPr/>
            </a:pPr>
            <a:r>
              <a:rPr lang="hr-HR" sz="2400">
                <a:effectLst>
                  <a:outerShdw blurRad="38100" dist="38100" dir="2700000" algn="tl">
                    <a:srgbClr val="FFFFFF"/>
                  </a:outerShdw>
                </a:effectLst>
              </a:rPr>
              <a:t>}</a:t>
            </a:r>
            <a:endParaRPr lang="hr-HR" sz="2400">
              <a:solidFill>
                <a:schemeClr val="tx1"/>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fld id="{D4AD59E7-4515-4B34-A58D-745587B9CCB9}" type="slidenum">
              <a:rPr lang="hr-HR" smtClean="0"/>
              <a:pPr/>
              <a:t>126</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6258" name="Rectangle 2"/>
          <p:cNvSpPr>
            <a:spLocks noGrp="1" noChangeArrowheads="1"/>
          </p:cNvSpPr>
          <p:nvPr>
            <p:ph type="title"/>
          </p:nvPr>
        </p:nvSpPr>
        <p:spPr/>
        <p:txBody>
          <a:bodyPr/>
          <a:lstStyle/>
          <a:p>
            <a:pPr>
              <a:defRPr/>
            </a:pPr>
            <a:r>
              <a:rPr lang="hr-HR" smtClean="0"/>
              <a:t>Traženje člana polja</a:t>
            </a:r>
          </a:p>
        </p:txBody>
      </p:sp>
      <p:sp>
        <p:nvSpPr>
          <p:cNvPr id="2016259" name="Rectangle 3"/>
          <p:cNvSpPr>
            <a:spLocks noGrp="1" noChangeArrowheads="1"/>
          </p:cNvSpPr>
          <p:nvPr>
            <p:ph type="body" idx="1"/>
          </p:nvPr>
        </p:nvSpPr>
        <p:spPr/>
        <p:txBody>
          <a:bodyPr/>
          <a:lstStyle/>
          <a:p>
            <a:pPr>
              <a:defRPr/>
            </a:pPr>
            <a:r>
              <a:rPr lang="hr-HR" smtClean="0"/>
              <a:t>Rekurzivni postupak za traženje indeksa prvog člana jednodimenzionalnog polja od </a:t>
            </a:r>
            <a:r>
              <a:rPr lang="hr-HR" b="1" smtClean="0">
                <a:solidFill>
                  <a:srgbClr val="FF0000"/>
                </a:solidFill>
                <a:latin typeface="Courier New" pitchFamily="49" charset="0"/>
              </a:rPr>
              <a:t>n</a:t>
            </a:r>
            <a:r>
              <a:rPr lang="hr-HR" i="1" smtClean="0"/>
              <a:t> </a:t>
            </a:r>
            <a:r>
              <a:rPr lang="hr-HR" smtClean="0"/>
              <a:t>članova koji ima vrijednost </a:t>
            </a:r>
            <a:r>
              <a:rPr lang="hr-HR" b="1" smtClean="0">
                <a:solidFill>
                  <a:srgbClr val="FF0000"/>
                </a:solidFill>
                <a:latin typeface="Courier New" pitchFamily="49" charset="0"/>
              </a:rPr>
              <a:t>x</a:t>
            </a:r>
            <a:r>
              <a:rPr lang="hr-HR" smtClean="0"/>
              <a:t>. Ako takvoga nema, rezultat je </a:t>
            </a:r>
            <a:r>
              <a:rPr lang="hr-HR" b="1" smtClean="0">
                <a:solidFill>
                  <a:srgbClr val="FF0000"/>
                </a:solidFill>
                <a:latin typeface="Courier New" pitchFamily="49" charset="0"/>
              </a:rPr>
              <a:t>-1</a:t>
            </a:r>
            <a:r>
              <a:rPr lang="hr-HR" smtClean="0"/>
              <a:t>.</a:t>
            </a:r>
          </a:p>
          <a:p>
            <a:pPr>
              <a:defRPr/>
            </a:pPr>
            <a:endParaRPr lang="hr-HR" smtClean="0"/>
          </a:p>
          <a:p>
            <a:pPr>
              <a:defRPr/>
            </a:pPr>
            <a:endParaRPr lang="hr-HR" smtClean="0"/>
          </a:p>
          <a:p>
            <a:pPr>
              <a:defRPr/>
            </a:pPr>
            <a:endParaRPr lang="hr-HR" smtClean="0"/>
          </a:p>
          <a:p>
            <a:pPr>
              <a:defRPr/>
            </a:pPr>
            <a:endParaRPr lang="hr-HR" smtClean="0"/>
          </a:p>
          <a:p>
            <a:pPr>
              <a:defRPr/>
            </a:pPr>
            <a:endParaRPr lang="hr-HR" smtClean="0"/>
          </a:p>
          <a:p>
            <a:pPr>
              <a:defRPr/>
            </a:pPr>
            <a:endParaRPr lang="hr-HR" smtClean="0"/>
          </a:p>
          <a:p>
            <a:pPr lvl="1">
              <a:defRPr/>
            </a:pPr>
            <a:r>
              <a:rPr lang="hr-HR" smtClean="0"/>
              <a:t>pretraživanje počinje pozivom funkcije</a:t>
            </a:r>
            <a:r>
              <a:rPr lang="hr-HR" smtClean="0">
                <a:latin typeface="Times New Roman" pitchFamily="18" charset="0"/>
              </a:rPr>
              <a:t> </a:t>
            </a:r>
            <a:r>
              <a:rPr lang="hr-HR" b="1" smtClean="0">
                <a:solidFill>
                  <a:srgbClr val="FF0000"/>
                </a:solidFill>
                <a:latin typeface="Courier New" pitchFamily="49" charset="0"/>
              </a:rPr>
              <a:t>trazi(A, x, n, 0)</a:t>
            </a:r>
            <a:r>
              <a:rPr lang="hr-HR" b="1" i="1" smtClean="0">
                <a:solidFill>
                  <a:srgbClr val="FF0000"/>
                </a:solidFill>
                <a:latin typeface="Courier New" pitchFamily="49" charset="0"/>
              </a:rPr>
              <a:t>.</a:t>
            </a:r>
            <a:endParaRPr lang="hr-HR" b="1" smtClean="0">
              <a:solidFill>
                <a:srgbClr val="FF0000"/>
              </a:solidFill>
              <a:latin typeface="Courier New" pitchFamily="49" charset="0"/>
            </a:endParaRPr>
          </a:p>
        </p:txBody>
      </p:sp>
      <p:sp>
        <p:nvSpPr>
          <p:cNvPr id="23556" name="Rectangle 4"/>
          <p:cNvSpPr>
            <a:spLocks noChangeArrowheads="1"/>
          </p:cNvSpPr>
          <p:nvPr/>
        </p:nvSpPr>
        <p:spPr bwMode="auto">
          <a:xfrm>
            <a:off x="7113588" y="2138363"/>
            <a:ext cx="2312987" cy="457200"/>
          </a:xfrm>
          <a:prstGeom prst="rect">
            <a:avLst/>
          </a:prstGeom>
          <a:noFill/>
          <a:ln w="9525">
            <a:noFill/>
            <a:miter lim="800000"/>
            <a:headEnd/>
            <a:tailEnd/>
          </a:ln>
        </p:spPr>
        <p:txBody>
          <a:bodyPr wrap="none">
            <a:spAutoFit/>
          </a:bodyPr>
          <a:lstStyle/>
          <a:p>
            <a:r>
              <a:rPr kumimoji="0" lang="hr-HR" sz="2400" b="0">
                <a:solidFill>
                  <a:schemeClr val="folHlink"/>
                </a:solidFill>
                <a:latin typeface="Times New Roman" pitchFamily="18" charset="0"/>
                <a:sym typeface="Wingdings" pitchFamily="2" charset="2"/>
              </a:rPr>
              <a:t></a:t>
            </a:r>
            <a:r>
              <a:rPr kumimoji="0" lang="hr-HR" sz="2400" b="0">
                <a:solidFill>
                  <a:schemeClr val="folHlink"/>
                </a:solidFill>
                <a:latin typeface="Times New Roman" pitchFamily="18" charset="0"/>
              </a:rPr>
              <a:t> </a:t>
            </a:r>
            <a:r>
              <a:rPr kumimoji="0" lang="hr-HR" sz="2400" b="0">
                <a:solidFill>
                  <a:schemeClr val="folHlink"/>
                </a:solidFill>
              </a:rPr>
              <a:t>Rekurzija</a:t>
            </a:r>
          </a:p>
        </p:txBody>
      </p:sp>
      <p:sp>
        <p:nvSpPr>
          <p:cNvPr id="2016261" name="Rectangle 5"/>
          <p:cNvSpPr>
            <a:spLocks noChangeArrowheads="1"/>
          </p:cNvSpPr>
          <p:nvPr/>
        </p:nvSpPr>
        <p:spPr bwMode="auto">
          <a:xfrm>
            <a:off x="992188" y="2636838"/>
            <a:ext cx="8353425" cy="2736850"/>
          </a:xfrm>
          <a:prstGeom prst="rect">
            <a:avLst/>
          </a:prstGeom>
          <a:solidFill>
            <a:srgbClr val="FFCC99">
              <a:alpha val="39999"/>
            </a:srgbClr>
          </a:solidFill>
          <a:ln w="9525" algn="ctr">
            <a:solidFill>
              <a:srgbClr val="FF9900"/>
            </a:solidFill>
            <a:miter lim="800000"/>
            <a:headEnd/>
            <a:tailEnd/>
          </a:ln>
          <a:effectLst/>
        </p:spPr>
        <p:txBody>
          <a:bodyPr wrap="none" anchor="ctr"/>
          <a:lstStyle/>
          <a:p>
            <a:pPr lvl="1">
              <a:defRPr/>
            </a:pPr>
            <a:r>
              <a:rPr lang="hr-HR" sz="2400">
                <a:effectLst>
                  <a:outerShdw blurRad="38100" dist="38100" dir="2700000" algn="tl">
                    <a:srgbClr val="FFFFFF"/>
                  </a:outerShdw>
                </a:effectLst>
              </a:rPr>
              <a:t>int trazi (tip A[], tip x, int n, int i) {</a:t>
            </a:r>
          </a:p>
          <a:p>
            <a:pPr lvl="1">
              <a:defRPr/>
            </a:pPr>
            <a:r>
              <a:rPr lang="hr-HR" sz="2400">
                <a:effectLst>
                  <a:outerShdw blurRad="38100" dist="38100" dir="2700000" algn="tl">
                    <a:srgbClr val="FFFFFF"/>
                  </a:outerShdw>
                </a:effectLst>
              </a:rPr>
              <a:t>	if(i &gt;= n) return -1;</a:t>
            </a:r>
          </a:p>
          <a:p>
            <a:pPr lvl="1">
              <a:defRPr/>
            </a:pPr>
            <a:r>
              <a:rPr lang="hr-HR" sz="2400">
                <a:effectLst>
                  <a:outerShdw blurRad="38100" dist="38100" dir="2700000" algn="tl">
                    <a:srgbClr val="FFFFFF"/>
                  </a:outerShdw>
                </a:effectLst>
              </a:rPr>
              <a:t>	if(A[i] == x) return i;</a:t>
            </a:r>
          </a:p>
          <a:p>
            <a:pPr lvl="1">
              <a:defRPr/>
            </a:pPr>
            <a:r>
              <a:rPr lang="hr-HR" sz="2400">
                <a:effectLst>
                  <a:outerShdw blurRad="38100" dist="38100" dir="2700000" algn="tl">
                    <a:srgbClr val="FFFFFF"/>
                  </a:outerShdw>
                </a:effectLst>
              </a:rPr>
              <a:t>	return trazi (A, x, n, i+1);</a:t>
            </a:r>
          </a:p>
          <a:p>
            <a:pPr lvl="1">
              <a:defRPr/>
            </a:pPr>
            <a:r>
              <a:rPr lang="hr-HR" sz="2400">
                <a:effectLst>
                  <a:outerShdw blurRad="38100" dist="38100" dir="2700000" algn="tl">
                    <a:srgbClr val="FFFFFF"/>
                  </a:outerShdw>
                </a:effectLst>
              </a:rPr>
              <a:t>}</a:t>
            </a:r>
            <a:endParaRPr lang="hr-HR" sz="2400">
              <a:solidFill>
                <a:schemeClr val="tx1"/>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fld id="{D4AD59E7-4515-4B34-A58D-745587B9CCB9}" type="slidenum">
              <a:rPr lang="hr-HR" smtClean="0"/>
              <a:pPr/>
              <a:t>127</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8306" name="Rectangle 2"/>
          <p:cNvSpPr>
            <a:spLocks noGrp="1" noChangeArrowheads="1"/>
          </p:cNvSpPr>
          <p:nvPr>
            <p:ph type="title"/>
          </p:nvPr>
        </p:nvSpPr>
        <p:spPr/>
        <p:txBody>
          <a:bodyPr/>
          <a:lstStyle/>
          <a:p>
            <a:pPr>
              <a:defRPr/>
            </a:pPr>
            <a:r>
              <a:rPr lang="hr-HR" smtClean="0"/>
              <a:t>Pretraživanje s ograničavačem</a:t>
            </a:r>
          </a:p>
        </p:txBody>
      </p:sp>
      <p:sp>
        <p:nvSpPr>
          <p:cNvPr id="2018307" name="Rectangle 3"/>
          <p:cNvSpPr>
            <a:spLocks noGrp="1" noChangeArrowheads="1"/>
          </p:cNvSpPr>
          <p:nvPr>
            <p:ph type="body" idx="1"/>
          </p:nvPr>
        </p:nvSpPr>
        <p:spPr/>
        <p:txBody>
          <a:bodyPr/>
          <a:lstStyle/>
          <a:p>
            <a:pPr>
              <a:lnSpc>
                <a:spcPct val="95000"/>
              </a:lnSpc>
              <a:defRPr/>
            </a:pPr>
            <a:r>
              <a:rPr lang="hr-HR" smtClean="0"/>
              <a:t>pretraživanje je brže ako se prethodno u polje prošireno za jedan član stavi tzv. ograničivač (</a:t>
            </a:r>
            <a:r>
              <a:rPr lang="hr-HR" i="1" smtClean="0"/>
              <a:t>sentinel</a:t>
            </a:r>
            <a:r>
              <a:rPr lang="hr-HR" smtClean="0"/>
              <a:t>)</a:t>
            </a:r>
            <a:r>
              <a:rPr lang="hr-HR" smtClean="0">
                <a:latin typeface="Courier New" pitchFamily="49" charset="0"/>
              </a:rPr>
              <a:t> </a:t>
            </a:r>
            <a:r>
              <a:rPr lang="hr-HR" b="1" smtClean="0">
                <a:solidFill>
                  <a:srgbClr val="FF0000"/>
                </a:solidFill>
                <a:latin typeface="Courier New" pitchFamily="49" charset="0"/>
              </a:rPr>
              <a:t>A[n] = x;</a:t>
            </a:r>
          </a:p>
          <a:p>
            <a:pPr>
              <a:lnSpc>
                <a:spcPct val="95000"/>
              </a:lnSpc>
              <a:defRPr/>
            </a:pPr>
            <a:endParaRPr lang="hr-HR" b="1" smtClean="0">
              <a:solidFill>
                <a:srgbClr val="FF0000"/>
              </a:solidFill>
              <a:latin typeface="Courier New" pitchFamily="49" charset="0"/>
            </a:endParaRPr>
          </a:p>
          <a:p>
            <a:pPr>
              <a:lnSpc>
                <a:spcPct val="95000"/>
              </a:lnSpc>
              <a:defRPr/>
            </a:pPr>
            <a:endParaRPr lang="hr-HR" smtClean="0">
              <a:latin typeface="Courier New" pitchFamily="49" charset="0"/>
            </a:endParaRPr>
          </a:p>
          <a:p>
            <a:pPr>
              <a:lnSpc>
                <a:spcPct val="95000"/>
              </a:lnSpc>
              <a:defRPr/>
            </a:pPr>
            <a:endParaRPr lang="hr-HR" smtClean="0">
              <a:latin typeface="Courier New" pitchFamily="49" charset="0"/>
            </a:endParaRPr>
          </a:p>
          <a:p>
            <a:pPr>
              <a:lnSpc>
                <a:spcPct val="95000"/>
              </a:lnSpc>
              <a:defRPr/>
            </a:pPr>
            <a:endParaRPr lang="hr-HR" smtClean="0">
              <a:latin typeface="Courier New" pitchFamily="49" charset="0"/>
            </a:endParaRPr>
          </a:p>
          <a:p>
            <a:pPr>
              <a:lnSpc>
                <a:spcPct val="95000"/>
              </a:lnSpc>
              <a:defRPr/>
            </a:pPr>
            <a:endParaRPr lang="hr-HR" smtClean="0">
              <a:latin typeface="Courier New" pitchFamily="49" charset="0"/>
            </a:endParaRPr>
          </a:p>
          <a:p>
            <a:pPr lvl="1">
              <a:lnSpc>
                <a:spcPct val="95000"/>
              </a:lnSpc>
              <a:defRPr/>
            </a:pPr>
            <a:r>
              <a:rPr lang="hr-HR" smtClean="0"/>
              <a:t>poziv: </a:t>
            </a:r>
          </a:p>
          <a:p>
            <a:pPr lvl="2">
              <a:lnSpc>
                <a:spcPct val="95000"/>
              </a:lnSpc>
              <a:buFontTx/>
              <a:buNone/>
              <a:defRPr/>
            </a:pPr>
            <a:r>
              <a:rPr lang="hr-HR" sz="2400" b="1" smtClean="0">
                <a:latin typeface="Courier New" pitchFamily="49" charset="0"/>
              </a:rPr>
              <a:t>tip i; </a:t>
            </a:r>
          </a:p>
          <a:p>
            <a:pPr lvl="2">
              <a:lnSpc>
                <a:spcPct val="95000"/>
              </a:lnSpc>
              <a:buFontTx/>
              <a:buNone/>
              <a:defRPr/>
            </a:pPr>
            <a:r>
              <a:rPr lang="hr-HR" sz="2400" b="1" smtClean="0">
                <a:solidFill>
                  <a:srgbClr val="FF0000"/>
                </a:solidFill>
                <a:latin typeface="Courier New" pitchFamily="49" charset="0"/>
              </a:rPr>
              <a:t>A[n] = x;</a:t>
            </a:r>
          </a:p>
          <a:p>
            <a:pPr lvl="2">
              <a:lnSpc>
                <a:spcPct val="95000"/>
              </a:lnSpc>
              <a:buFontTx/>
              <a:buNone/>
              <a:defRPr/>
            </a:pPr>
            <a:r>
              <a:rPr lang="hr-HR" sz="2400" b="1" smtClean="0">
                <a:latin typeface="Courier New" pitchFamily="49" charset="0"/>
              </a:rPr>
              <a:t>if ((i = </a:t>
            </a:r>
            <a:r>
              <a:rPr lang="hr-HR" sz="2400" b="1" smtClean="0">
                <a:solidFill>
                  <a:srgbClr val="FF0000"/>
                </a:solidFill>
                <a:latin typeface="Courier New" pitchFamily="49" charset="0"/>
              </a:rPr>
              <a:t>trazi1 (A, x, 0)</a:t>
            </a:r>
            <a:r>
              <a:rPr lang="hr-HR" sz="2400" b="1" smtClean="0">
                <a:latin typeface="Courier New" pitchFamily="49" charset="0"/>
              </a:rPr>
              <a:t>) == n) ...</a:t>
            </a:r>
            <a:endParaRPr lang="hr-HR" sz="2400" b="1" smtClean="0"/>
          </a:p>
        </p:txBody>
      </p:sp>
      <p:sp>
        <p:nvSpPr>
          <p:cNvPr id="2018308" name="Rectangle 4"/>
          <p:cNvSpPr>
            <a:spLocks noChangeArrowheads="1"/>
          </p:cNvSpPr>
          <p:nvPr/>
        </p:nvSpPr>
        <p:spPr bwMode="auto">
          <a:xfrm>
            <a:off x="1568450" y="1989138"/>
            <a:ext cx="7416800" cy="2232025"/>
          </a:xfrm>
          <a:prstGeom prst="rect">
            <a:avLst/>
          </a:prstGeom>
          <a:solidFill>
            <a:srgbClr val="FFCC99">
              <a:alpha val="39999"/>
            </a:srgbClr>
          </a:solidFill>
          <a:ln w="9525" algn="ctr">
            <a:solidFill>
              <a:srgbClr val="FF9900"/>
            </a:solidFill>
            <a:miter lim="800000"/>
            <a:headEnd/>
            <a:tailEnd/>
          </a:ln>
          <a:effectLst/>
        </p:spPr>
        <p:txBody>
          <a:bodyPr wrap="none" anchor="ctr"/>
          <a:lstStyle/>
          <a:p>
            <a:pPr lvl="1">
              <a:defRPr/>
            </a:pPr>
            <a:r>
              <a:rPr lang="hr-HR" sz="2400">
                <a:effectLst>
                  <a:outerShdw blurRad="38100" dist="38100" dir="2700000" algn="tl">
                    <a:srgbClr val="FFFFFF"/>
                  </a:outerShdw>
                </a:effectLst>
              </a:rPr>
              <a:t>int trazi1 (tip A[], tip x, int i){</a:t>
            </a:r>
          </a:p>
          <a:p>
            <a:pPr lvl="1">
              <a:defRPr/>
            </a:pPr>
            <a:r>
              <a:rPr lang="hr-HR" sz="2400">
                <a:effectLst>
                  <a:outerShdw blurRad="38100" dist="38100" dir="2700000" algn="tl">
                    <a:srgbClr val="FFFFFF"/>
                  </a:outerShdw>
                </a:effectLst>
              </a:rPr>
              <a:t>	if(A[i] == x)	return i;</a:t>
            </a:r>
          </a:p>
          <a:p>
            <a:pPr lvl="1">
              <a:defRPr/>
            </a:pPr>
            <a:r>
              <a:rPr lang="hr-HR" sz="2400">
                <a:effectLst>
                  <a:outerShdw blurRad="38100" dist="38100" dir="2700000" algn="tl">
                    <a:srgbClr val="FFFFFF"/>
                  </a:outerShdw>
                </a:effectLst>
              </a:rPr>
              <a:t>	return trazi1 (A, x, i+1)</a:t>
            </a:r>
          </a:p>
          <a:p>
            <a:pPr lvl="1">
              <a:defRPr/>
            </a:pPr>
            <a:r>
              <a:rPr lang="hr-HR" sz="2400">
                <a:effectLst>
                  <a:outerShdw blurRad="38100" dist="38100" dir="2700000" algn="tl">
                    <a:srgbClr val="FFFFFF"/>
                  </a:outerShdw>
                </a:effectLst>
              </a:rPr>
              <a:t>}</a:t>
            </a:r>
            <a:endParaRPr lang="hr-HR" sz="2400">
              <a:solidFill>
                <a:schemeClr val="tx1"/>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fld id="{D4AD59E7-4515-4B34-A58D-745587B9CCB9}" type="slidenum">
              <a:rPr lang="hr-HR" smtClean="0"/>
              <a:pPr/>
              <a:t>128</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0354" name="Rectangle 2"/>
          <p:cNvSpPr>
            <a:spLocks noGrp="1" noChangeArrowheads="1"/>
          </p:cNvSpPr>
          <p:nvPr>
            <p:ph type="title"/>
          </p:nvPr>
        </p:nvSpPr>
        <p:spPr/>
        <p:txBody>
          <a:bodyPr/>
          <a:lstStyle/>
          <a:p>
            <a:pPr>
              <a:defRPr/>
            </a:pPr>
            <a:r>
              <a:rPr lang="hr-HR" smtClean="0"/>
              <a:t>Traženje najvećeg člana polja</a:t>
            </a:r>
          </a:p>
        </p:txBody>
      </p:sp>
      <p:sp>
        <p:nvSpPr>
          <p:cNvPr id="2020355" name="Rectangle 3"/>
          <p:cNvSpPr>
            <a:spLocks noGrp="1" noChangeArrowheads="1"/>
          </p:cNvSpPr>
          <p:nvPr>
            <p:ph type="body" idx="1"/>
          </p:nvPr>
        </p:nvSpPr>
        <p:spPr/>
        <p:txBody>
          <a:bodyPr/>
          <a:lstStyle/>
          <a:p>
            <a:r>
              <a:rPr lang="hr-HR" smtClean="0"/>
              <a:t>određivanje indeksa najvećeg člana u polju od </a:t>
            </a:r>
            <a:r>
              <a:rPr lang="hr-HR" b="1" smtClean="0">
                <a:solidFill>
                  <a:srgbClr val="FF0000"/>
                </a:solidFill>
                <a:latin typeface="Courier New" pitchFamily="49" charset="0"/>
              </a:rPr>
              <a:t>n</a:t>
            </a:r>
            <a:r>
              <a:rPr lang="hr-HR" smtClean="0"/>
              <a:t> članova</a:t>
            </a:r>
          </a:p>
        </p:txBody>
      </p:sp>
      <p:sp>
        <p:nvSpPr>
          <p:cNvPr id="25604" name="Rectangle 4"/>
          <p:cNvSpPr>
            <a:spLocks noChangeArrowheads="1"/>
          </p:cNvSpPr>
          <p:nvPr/>
        </p:nvSpPr>
        <p:spPr bwMode="auto">
          <a:xfrm>
            <a:off x="6321425" y="5667375"/>
            <a:ext cx="2419350" cy="457200"/>
          </a:xfrm>
          <a:prstGeom prst="rect">
            <a:avLst/>
          </a:prstGeom>
          <a:noFill/>
          <a:ln w="9525">
            <a:noFill/>
            <a:miter lim="800000"/>
            <a:headEnd/>
            <a:tailEnd/>
          </a:ln>
        </p:spPr>
        <p:txBody>
          <a:bodyPr wrap="none">
            <a:spAutoFit/>
          </a:bodyPr>
          <a:lstStyle/>
          <a:p>
            <a:r>
              <a:rPr kumimoji="0" lang="hr-HR" sz="2400" b="0">
                <a:solidFill>
                  <a:schemeClr val="folHlink"/>
                </a:solidFill>
                <a:sym typeface="Wingdings" pitchFamily="2" charset="2"/>
              </a:rPr>
              <a:t></a:t>
            </a:r>
            <a:r>
              <a:rPr kumimoji="0" lang="hr-HR" sz="2400" b="0">
                <a:solidFill>
                  <a:schemeClr val="folHlink"/>
                </a:solidFill>
              </a:rPr>
              <a:t> Rekurzija</a:t>
            </a:r>
          </a:p>
        </p:txBody>
      </p:sp>
      <p:sp>
        <p:nvSpPr>
          <p:cNvPr id="2020357" name="Rectangle 5"/>
          <p:cNvSpPr>
            <a:spLocks noChangeArrowheads="1"/>
          </p:cNvSpPr>
          <p:nvPr/>
        </p:nvSpPr>
        <p:spPr bwMode="auto">
          <a:xfrm>
            <a:off x="1352550" y="1700213"/>
            <a:ext cx="7272338" cy="3816350"/>
          </a:xfrm>
          <a:prstGeom prst="rect">
            <a:avLst/>
          </a:prstGeom>
          <a:solidFill>
            <a:srgbClr val="FFCC99">
              <a:alpha val="39999"/>
            </a:srgbClr>
          </a:solidFill>
          <a:ln w="9525" algn="ctr">
            <a:solidFill>
              <a:srgbClr val="FF9900"/>
            </a:solidFill>
            <a:miter lim="800000"/>
            <a:headEnd/>
            <a:tailEnd/>
          </a:ln>
          <a:effectLst/>
        </p:spPr>
        <p:txBody>
          <a:bodyPr wrap="none" anchor="ctr"/>
          <a:lstStyle/>
          <a:p>
            <a:pPr lvl="1">
              <a:defRPr/>
            </a:pPr>
            <a:r>
              <a:rPr lang="hr-HR" sz="2400">
                <a:effectLst>
                  <a:outerShdw blurRad="38100" dist="38100" dir="2700000" algn="tl">
                    <a:srgbClr val="FFFFFF"/>
                  </a:outerShdw>
                </a:effectLst>
              </a:rPr>
              <a:t>int maxclan (int A[], int i, int n) {</a:t>
            </a:r>
          </a:p>
          <a:p>
            <a:pPr lvl="1">
              <a:defRPr/>
            </a:pPr>
            <a:r>
              <a:rPr lang="hr-HR" sz="2400">
                <a:effectLst>
                  <a:outerShdw blurRad="38100" dist="38100" dir="2700000" algn="tl">
                    <a:srgbClr val="FFFFFF"/>
                  </a:outerShdw>
                </a:effectLst>
              </a:rPr>
              <a:t>  int imax;</a:t>
            </a:r>
          </a:p>
          <a:p>
            <a:pPr lvl="1">
              <a:defRPr/>
            </a:pPr>
            <a:r>
              <a:rPr lang="hr-HR" sz="2400">
                <a:effectLst>
                  <a:outerShdw blurRad="38100" dist="38100" dir="2700000" algn="tl">
                    <a:srgbClr val="FFFFFF"/>
                  </a:outerShdw>
                </a:effectLst>
              </a:rPr>
              <a:t>  if (i &gt;= n-1) return n-1;</a:t>
            </a:r>
          </a:p>
          <a:p>
            <a:pPr lvl="1">
              <a:defRPr/>
            </a:pPr>
            <a:r>
              <a:rPr lang="hr-HR" sz="2400">
                <a:effectLst>
                  <a:outerShdw blurRad="38100" dist="38100" dir="2700000" algn="tl">
                    <a:srgbClr val="FFFFFF"/>
                  </a:outerShdw>
                </a:effectLst>
              </a:rPr>
              <a:t>  imax = maxclan (A, i + 1, n);</a:t>
            </a:r>
          </a:p>
          <a:p>
            <a:pPr lvl="1">
              <a:defRPr/>
            </a:pPr>
            <a:r>
              <a:rPr lang="hr-HR" sz="2400">
                <a:effectLst>
                  <a:outerShdw blurRad="38100" dist="38100" dir="2700000" algn="tl">
                    <a:srgbClr val="FFFFFF"/>
                  </a:outerShdw>
                </a:effectLst>
              </a:rPr>
              <a:t>  if (A[i] &gt; A[imax]) return i;</a:t>
            </a:r>
          </a:p>
          <a:p>
            <a:pPr lvl="1">
              <a:defRPr/>
            </a:pPr>
            <a:r>
              <a:rPr lang="hr-HR" sz="2400">
                <a:effectLst>
                  <a:outerShdw blurRad="38100" dist="38100" dir="2700000" algn="tl">
                    <a:srgbClr val="FFFFFF"/>
                  </a:outerShdw>
                </a:effectLst>
              </a:rPr>
              <a:t>  return imax;</a:t>
            </a:r>
          </a:p>
          <a:p>
            <a:pPr lvl="1">
              <a:defRPr/>
            </a:pPr>
            <a:r>
              <a:rPr lang="hr-HR" sz="2400">
                <a:effectLst>
                  <a:outerShdw blurRad="38100" dist="38100" dir="2700000" algn="tl">
                    <a:srgbClr val="FFFFFF"/>
                  </a:outerShdw>
                </a:effectLst>
              </a:rPr>
              <a:t>}</a:t>
            </a:r>
            <a:endParaRPr lang="hr-HR" sz="2400">
              <a:solidFill>
                <a:schemeClr val="tx1"/>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fld id="{D4AD59E7-4515-4B34-A58D-745587B9CCB9}" type="slidenum">
              <a:rPr lang="hr-HR" smtClean="0"/>
              <a:pPr/>
              <a:t>129</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7315" name="Rectangle 19"/>
          <p:cNvSpPr>
            <a:spLocks noGrp="1" noChangeArrowheads="1"/>
          </p:cNvSpPr>
          <p:nvPr>
            <p:ph type="title"/>
          </p:nvPr>
        </p:nvSpPr>
        <p:spPr/>
        <p:txBody>
          <a:bodyPr/>
          <a:lstStyle/>
          <a:p>
            <a:pPr>
              <a:defRPr/>
            </a:pPr>
            <a:r>
              <a:rPr lang="hr-HR" smtClean="0"/>
              <a:t>Polja pokazivača</a:t>
            </a:r>
          </a:p>
        </p:txBody>
      </p:sp>
      <p:sp>
        <p:nvSpPr>
          <p:cNvPr id="1207316" name="Rectangle 20"/>
          <p:cNvSpPr>
            <a:spLocks noGrp="1" noChangeArrowheads="1"/>
          </p:cNvSpPr>
          <p:nvPr>
            <p:ph type="body" idx="1"/>
          </p:nvPr>
        </p:nvSpPr>
        <p:spPr/>
        <p:txBody>
          <a:bodyPr/>
          <a:lstStyle/>
          <a:p>
            <a:pPr>
              <a:lnSpc>
                <a:spcPct val="105000"/>
              </a:lnSpc>
              <a:defRPr/>
            </a:pPr>
            <a:r>
              <a:rPr lang="hr-HR" smtClean="0"/>
              <a:t>Deklaracija </a:t>
            </a:r>
            <a:br>
              <a:rPr lang="hr-HR" smtClean="0"/>
            </a:br>
            <a:endParaRPr lang="hr-HR" sz="1400" b="1" smtClean="0">
              <a:solidFill>
                <a:srgbClr val="FF0000"/>
              </a:solidFill>
              <a:latin typeface="Courier New" pitchFamily="49" charset="0"/>
            </a:endParaRPr>
          </a:p>
          <a:p>
            <a:pPr>
              <a:lnSpc>
                <a:spcPct val="105000"/>
              </a:lnSpc>
              <a:buFont typeface="Monotype Sorts" pitchFamily="2" charset="2"/>
              <a:buNone/>
              <a:defRPr/>
            </a:pPr>
            <a:endParaRPr lang="hr-HR" sz="1400" b="1" smtClean="0">
              <a:solidFill>
                <a:srgbClr val="FF0000"/>
              </a:solidFill>
              <a:latin typeface="Courier New" pitchFamily="49" charset="0"/>
            </a:endParaRPr>
          </a:p>
          <a:p>
            <a:pPr>
              <a:lnSpc>
                <a:spcPct val="105000"/>
              </a:lnSpc>
              <a:buFont typeface="Monotype Sorts" pitchFamily="2" charset="2"/>
              <a:buNone/>
              <a:defRPr/>
            </a:pPr>
            <a:endParaRPr lang="hr-HR" sz="1400" b="1" smtClean="0">
              <a:solidFill>
                <a:srgbClr val="FF0000"/>
              </a:solidFill>
              <a:latin typeface="Courier New" pitchFamily="49" charset="0"/>
            </a:endParaRPr>
          </a:p>
          <a:p>
            <a:pPr>
              <a:lnSpc>
                <a:spcPct val="105000"/>
              </a:lnSpc>
              <a:buFont typeface="Monotype Sorts" pitchFamily="2" charset="2"/>
              <a:buNone/>
              <a:defRPr/>
            </a:pPr>
            <a:endParaRPr lang="hr-HR" sz="1400" b="1" smtClean="0">
              <a:solidFill>
                <a:srgbClr val="FF0000"/>
              </a:solidFill>
              <a:latin typeface="Courier New" pitchFamily="49" charset="0"/>
            </a:endParaRPr>
          </a:p>
          <a:p>
            <a:pPr>
              <a:lnSpc>
                <a:spcPct val="105000"/>
              </a:lnSpc>
              <a:buFont typeface="Monotype Sorts" pitchFamily="2" charset="2"/>
              <a:buNone/>
              <a:defRPr/>
            </a:pPr>
            <a:r>
              <a:rPr lang="hr-HR" smtClean="0"/>
              <a:t>	rezervira u memoriji polje od 3 elementa čiji se članovi</a:t>
            </a:r>
            <a:br>
              <a:rPr lang="hr-HR" smtClean="0"/>
            </a:br>
            <a:r>
              <a:rPr lang="hr-HR" b="1" smtClean="0">
                <a:solidFill>
                  <a:srgbClr val="FF0000"/>
                </a:solidFill>
                <a:latin typeface="Courier New" pitchFamily="49" charset="0"/>
              </a:rPr>
              <a:t>p[0]</a:t>
            </a:r>
            <a:r>
              <a:rPr lang="hr-HR" b="1" smtClean="0">
                <a:solidFill>
                  <a:srgbClr val="FF0000"/>
                </a:solidFill>
              </a:rPr>
              <a:t>, </a:t>
            </a:r>
            <a:r>
              <a:rPr lang="hr-HR" b="1" smtClean="0">
                <a:solidFill>
                  <a:srgbClr val="FF0000"/>
                </a:solidFill>
                <a:latin typeface="Courier New" pitchFamily="49" charset="0"/>
              </a:rPr>
              <a:t>p[1]</a:t>
            </a:r>
            <a:r>
              <a:rPr lang="hr-HR" b="1" smtClean="0"/>
              <a:t> </a:t>
            </a:r>
            <a:r>
              <a:rPr lang="hr-HR" smtClean="0"/>
              <a:t>i </a:t>
            </a:r>
            <a:r>
              <a:rPr lang="hr-HR" b="1" smtClean="0">
                <a:solidFill>
                  <a:srgbClr val="FF0000"/>
                </a:solidFill>
                <a:latin typeface="Courier New" pitchFamily="49" charset="0"/>
              </a:rPr>
              <a:t>p[2]</a:t>
            </a:r>
            <a:r>
              <a:rPr lang="hr-HR" smtClean="0">
                <a:solidFill>
                  <a:srgbClr val="FF0000"/>
                </a:solidFill>
              </a:rPr>
              <a:t> </a:t>
            </a:r>
            <a:r>
              <a:rPr lang="hr-HR" smtClean="0"/>
              <a:t>tipa </a:t>
            </a:r>
            <a:r>
              <a:rPr lang="hr-HR" b="1" smtClean="0">
                <a:solidFill>
                  <a:srgbClr val="FF0000"/>
                </a:solidFill>
                <a:latin typeface="Courier New" pitchFamily="49" charset="0"/>
              </a:rPr>
              <a:t>char *</a:t>
            </a:r>
          </a:p>
          <a:p>
            <a:pPr>
              <a:lnSpc>
                <a:spcPct val="105000"/>
              </a:lnSpc>
              <a:defRPr/>
            </a:pPr>
            <a:endParaRPr lang="hr-HR" smtClean="0"/>
          </a:p>
          <a:p>
            <a:pPr>
              <a:lnSpc>
                <a:spcPct val="105000"/>
              </a:lnSpc>
              <a:buFont typeface="Monotype Sorts" pitchFamily="2" charset="2"/>
              <a:buNone/>
              <a:defRPr/>
            </a:pPr>
            <a:r>
              <a:rPr lang="hr-HR" smtClean="0"/>
              <a:t>	što možemo promatrati kao</a:t>
            </a:r>
          </a:p>
        </p:txBody>
      </p:sp>
      <p:grpSp>
        <p:nvGrpSpPr>
          <p:cNvPr id="19460" name="Group 235"/>
          <p:cNvGrpSpPr>
            <a:grpSpLocks/>
          </p:cNvGrpSpPr>
          <p:nvPr/>
        </p:nvGrpSpPr>
        <p:grpSpPr bwMode="auto">
          <a:xfrm>
            <a:off x="6537325" y="4916488"/>
            <a:ext cx="2374900" cy="1041400"/>
            <a:chOff x="3527" y="1418"/>
            <a:chExt cx="1496" cy="656"/>
          </a:xfrm>
        </p:grpSpPr>
        <p:sp>
          <p:nvSpPr>
            <p:cNvPr id="19479" name="Rectangle 6"/>
            <p:cNvSpPr>
              <a:spLocks noChangeArrowheads="1"/>
            </p:cNvSpPr>
            <p:nvPr/>
          </p:nvSpPr>
          <p:spPr bwMode="auto">
            <a:xfrm>
              <a:off x="3527" y="1459"/>
              <a:ext cx="728" cy="192"/>
            </a:xfrm>
            <a:prstGeom prst="rect">
              <a:avLst/>
            </a:prstGeom>
            <a:noFill/>
            <a:ln w="31750">
              <a:solidFill>
                <a:srgbClr val="000099"/>
              </a:solidFill>
              <a:miter lim="800000"/>
              <a:headEnd/>
              <a:tailEnd/>
            </a:ln>
          </p:spPr>
          <p:txBody>
            <a:bodyPr wrap="none" anchor="ctr"/>
            <a:lstStyle/>
            <a:p>
              <a:pPr algn="ctr">
                <a:spcBef>
                  <a:spcPct val="0"/>
                </a:spcBef>
                <a:buClrTx/>
                <a:buFontTx/>
                <a:buNone/>
              </a:pPr>
              <a:endParaRPr kumimoji="0" lang="hr-HR" sz="2400" b="0">
                <a:solidFill>
                  <a:srgbClr val="FFFF00"/>
                </a:solidFill>
                <a:latin typeface="Times New Roman" pitchFamily="18" charset="0"/>
              </a:endParaRPr>
            </a:p>
          </p:txBody>
        </p:sp>
        <p:sp>
          <p:nvSpPr>
            <p:cNvPr id="19480" name="Rectangle 7"/>
            <p:cNvSpPr>
              <a:spLocks noChangeArrowheads="1"/>
            </p:cNvSpPr>
            <p:nvPr/>
          </p:nvSpPr>
          <p:spPr bwMode="auto">
            <a:xfrm>
              <a:off x="3527" y="1651"/>
              <a:ext cx="728" cy="192"/>
            </a:xfrm>
            <a:prstGeom prst="rect">
              <a:avLst/>
            </a:prstGeom>
            <a:noFill/>
            <a:ln w="31750">
              <a:solidFill>
                <a:srgbClr val="000099"/>
              </a:solidFill>
              <a:miter lim="800000"/>
              <a:headEnd/>
              <a:tailEnd/>
            </a:ln>
          </p:spPr>
          <p:txBody>
            <a:bodyPr wrap="none" anchor="ctr"/>
            <a:lstStyle/>
            <a:p>
              <a:pPr algn="ctr">
                <a:spcBef>
                  <a:spcPct val="0"/>
                </a:spcBef>
                <a:buClrTx/>
                <a:buFontTx/>
                <a:buNone/>
              </a:pPr>
              <a:endParaRPr kumimoji="0" lang="hr-HR" sz="2400" b="0">
                <a:solidFill>
                  <a:srgbClr val="FFFF00"/>
                </a:solidFill>
                <a:latin typeface="Times New Roman" pitchFamily="18" charset="0"/>
              </a:endParaRPr>
            </a:p>
          </p:txBody>
        </p:sp>
        <p:sp>
          <p:nvSpPr>
            <p:cNvPr id="19481" name="Rectangle 8"/>
            <p:cNvSpPr>
              <a:spLocks noChangeArrowheads="1"/>
            </p:cNvSpPr>
            <p:nvPr/>
          </p:nvSpPr>
          <p:spPr bwMode="auto">
            <a:xfrm>
              <a:off x="3527" y="1843"/>
              <a:ext cx="728" cy="192"/>
            </a:xfrm>
            <a:prstGeom prst="rect">
              <a:avLst/>
            </a:prstGeom>
            <a:noFill/>
            <a:ln w="31750">
              <a:solidFill>
                <a:srgbClr val="000099"/>
              </a:solidFill>
              <a:miter lim="800000"/>
              <a:headEnd/>
              <a:tailEnd/>
            </a:ln>
          </p:spPr>
          <p:txBody>
            <a:bodyPr wrap="none" anchor="ctr"/>
            <a:lstStyle/>
            <a:p>
              <a:pPr algn="ctr">
                <a:spcBef>
                  <a:spcPct val="0"/>
                </a:spcBef>
                <a:buClrTx/>
                <a:buFontTx/>
                <a:buNone/>
              </a:pPr>
              <a:endParaRPr kumimoji="0" lang="hr-HR" sz="2400" b="0">
                <a:solidFill>
                  <a:srgbClr val="FFFF00"/>
                </a:solidFill>
                <a:latin typeface="Times New Roman" pitchFamily="18" charset="0"/>
              </a:endParaRPr>
            </a:p>
          </p:txBody>
        </p:sp>
        <p:sp>
          <p:nvSpPr>
            <p:cNvPr id="19482" name="Line 9"/>
            <p:cNvSpPr>
              <a:spLocks noChangeShapeType="1"/>
            </p:cNvSpPr>
            <p:nvPr/>
          </p:nvSpPr>
          <p:spPr bwMode="auto">
            <a:xfrm>
              <a:off x="3891" y="1555"/>
              <a:ext cx="936" cy="0"/>
            </a:xfrm>
            <a:prstGeom prst="line">
              <a:avLst/>
            </a:prstGeom>
            <a:noFill/>
            <a:ln w="9525">
              <a:solidFill>
                <a:srgbClr val="000099"/>
              </a:solidFill>
              <a:round/>
              <a:headEnd type="oval" w="med" len="med"/>
              <a:tailEnd type="triangle" w="med" len="med"/>
            </a:ln>
          </p:spPr>
          <p:txBody>
            <a:bodyPr wrap="none" anchor="ctr"/>
            <a:lstStyle/>
            <a:p>
              <a:endParaRPr lang="en-US"/>
            </a:p>
          </p:txBody>
        </p:sp>
        <p:sp>
          <p:nvSpPr>
            <p:cNvPr id="19483" name="Line 10"/>
            <p:cNvSpPr>
              <a:spLocks noChangeShapeType="1"/>
            </p:cNvSpPr>
            <p:nvPr/>
          </p:nvSpPr>
          <p:spPr bwMode="auto">
            <a:xfrm>
              <a:off x="3891" y="1747"/>
              <a:ext cx="936" cy="0"/>
            </a:xfrm>
            <a:prstGeom prst="line">
              <a:avLst/>
            </a:prstGeom>
            <a:noFill/>
            <a:ln w="9525">
              <a:solidFill>
                <a:srgbClr val="000099"/>
              </a:solidFill>
              <a:round/>
              <a:headEnd type="oval" w="med" len="med"/>
              <a:tailEnd type="triangle" w="med" len="med"/>
            </a:ln>
          </p:spPr>
          <p:txBody>
            <a:bodyPr wrap="none" anchor="ctr"/>
            <a:lstStyle/>
            <a:p>
              <a:endParaRPr lang="en-US"/>
            </a:p>
          </p:txBody>
        </p:sp>
        <p:sp>
          <p:nvSpPr>
            <p:cNvPr id="19484" name="Line 11"/>
            <p:cNvSpPr>
              <a:spLocks noChangeShapeType="1"/>
            </p:cNvSpPr>
            <p:nvPr/>
          </p:nvSpPr>
          <p:spPr bwMode="auto">
            <a:xfrm>
              <a:off x="3891" y="1939"/>
              <a:ext cx="936" cy="0"/>
            </a:xfrm>
            <a:prstGeom prst="line">
              <a:avLst/>
            </a:prstGeom>
            <a:noFill/>
            <a:ln w="9525">
              <a:solidFill>
                <a:srgbClr val="000099"/>
              </a:solidFill>
              <a:round/>
              <a:headEnd type="oval" w="med" len="med"/>
              <a:tailEnd type="triangle" w="med" len="med"/>
            </a:ln>
          </p:spPr>
          <p:txBody>
            <a:bodyPr wrap="none" anchor="ctr"/>
            <a:lstStyle/>
            <a:p>
              <a:endParaRPr lang="en-US"/>
            </a:p>
          </p:txBody>
        </p:sp>
        <p:sp>
          <p:nvSpPr>
            <p:cNvPr id="19485" name="Text Box 12"/>
            <p:cNvSpPr txBox="1">
              <a:spLocks noChangeArrowheads="1"/>
            </p:cNvSpPr>
            <p:nvPr/>
          </p:nvSpPr>
          <p:spPr bwMode="auto">
            <a:xfrm>
              <a:off x="4816" y="1418"/>
              <a:ext cx="196" cy="250"/>
            </a:xfrm>
            <a:prstGeom prst="rect">
              <a:avLst/>
            </a:prstGeom>
            <a:noFill/>
            <a:ln w="9525">
              <a:noFill/>
              <a:miter lim="800000"/>
              <a:headEnd/>
              <a:tailEnd/>
            </a:ln>
          </p:spPr>
          <p:txBody>
            <a:bodyPr wrap="none">
              <a:spAutoFit/>
            </a:bodyPr>
            <a:lstStyle/>
            <a:p>
              <a:pPr>
                <a:spcBef>
                  <a:spcPct val="0"/>
                </a:spcBef>
                <a:buClrTx/>
                <a:buFontTx/>
                <a:buNone/>
              </a:pPr>
              <a:r>
                <a:rPr kumimoji="0" lang="hr-HR">
                  <a:solidFill>
                    <a:srgbClr val="FF0000"/>
                  </a:solidFill>
                  <a:latin typeface="Arial Narrow" pitchFamily="34" charset="0"/>
                </a:rPr>
                <a:t>?</a:t>
              </a:r>
            </a:p>
          </p:txBody>
        </p:sp>
        <p:sp>
          <p:nvSpPr>
            <p:cNvPr id="19486" name="Text Box 13"/>
            <p:cNvSpPr txBox="1">
              <a:spLocks noChangeArrowheads="1"/>
            </p:cNvSpPr>
            <p:nvPr/>
          </p:nvSpPr>
          <p:spPr bwMode="auto">
            <a:xfrm>
              <a:off x="4827" y="1632"/>
              <a:ext cx="196" cy="250"/>
            </a:xfrm>
            <a:prstGeom prst="rect">
              <a:avLst/>
            </a:prstGeom>
            <a:noFill/>
            <a:ln w="9525">
              <a:noFill/>
              <a:miter lim="800000"/>
              <a:headEnd/>
              <a:tailEnd/>
            </a:ln>
          </p:spPr>
          <p:txBody>
            <a:bodyPr wrap="none">
              <a:spAutoFit/>
            </a:bodyPr>
            <a:lstStyle/>
            <a:p>
              <a:pPr>
                <a:spcBef>
                  <a:spcPct val="0"/>
                </a:spcBef>
                <a:buClrTx/>
                <a:buFontTx/>
                <a:buNone/>
              </a:pPr>
              <a:r>
                <a:rPr kumimoji="0" lang="hr-HR">
                  <a:solidFill>
                    <a:srgbClr val="FF0000"/>
                  </a:solidFill>
                  <a:latin typeface="Arial Narrow" pitchFamily="34" charset="0"/>
                </a:rPr>
                <a:t>?</a:t>
              </a:r>
            </a:p>
          </p:txBody>
        </p:sp>
        <p:sp>
          <p:nvSpPr>
            <p:cNvPr id="19487" name="Text Box 14"/>
            <p:cNvSpPr txBox="1">
              <a:spLocks noChangeArrowheads="1"/>
            </p:cNvSpPr>
            <p:nvPr/>
          </p:nvSpPr>
          <p:spPr bwMode="auto">
            <a:xfrm>
              <a:off x="4827" y="1824"/>
              <a:ext cx="196" cy="250"/>
            </a:xfrm>
            <a:prstGeom prst="rect">
              <a:avLst/>
            </a:prstGeom>
            <a:noFill/>
            <a:ln w="9525">
              <a:noFill/>
              <a:miter lim="800000"/>
              <a:headEnd/>
              <a:tailEnd/>
            </a:ln>
          </p:spPr>
          <p:txBody>
            <a:bodyPr wrap="none">
              <a:spAutoFit/>
            </a:bodyPr>
            <a:lstStyle/>
            <a:p>
              <a:pPr>
                <a:spcBef>
                  <a:spcPct val="0"/>
                </a:spcBef>
                <a:buClrTx/>
                <a:buFontTx/>
                <a:buNone/>
              </a:pPr>
              <a:r>
                <a:rPr kumimoji="0" lang="hr-HR">
                  <a:solidFill>
                    <a:srgbClr val="FF0000"/>
                  </a:solidFill>
                  <a:latin typeface="Arial Narrow" pitchFamily="34" charset="0"/>
                </a:rPr>
                <a:t>?</a:t>
              </a:r>
            </a:p>
          </p:txBody>
        </p:sp>
      </p:grpSp>
      <p:sp>
        <p:nvSpPr>
          <p:cNvPr id="19461" name="AutoShape 21"/>
          <p:cNvSpPr>
            <a:spLocks noChangeAspect="1" noChangeArrowheads="1" noTextEdit="1"/>
          </p:cNvSpPr>
          <p:nvPr/>
        </p:nvSpPr>
        <p:spPr bwMode="auto">
          <a:xfrm>
            <a:off x="560388" y="4797425"/>
            <a:ext cx="6016625" cy="968375"/>
          </a:xfrm>
          <a:prstGeom prst="rect">
            <a:avLst/>
          </a:prstGeom>
          <a:noFill/>
          <a:ln w="9525">
            <a:noFill/>
            <a:miter lim="800000"/>
            <a:headEnd/>
            <a:tailEnd/>
          </a:ln>
        </p:spPr>
        <p:txBody>
          <a:bodyPr/>
          <a:lstStyle/>
          <a:p>
            <a:endParaRPr lang="en-US"/>
          </a:p>
        </p:txBody>
      </p:sp>
      <p:grpSp>
        <p:nvGrpSpPr>
          <p:cNvPr id="19462" name="Group 236"/>
          <p:cNvGrpSpPr>
            <a:grpSpLocks/>
          </p:cNvGrpSpPr>
          <p:nvPr/>
        </p:nvGrpSpPr>
        <p:grpSpPr bwMode="auto">
          <a:xfrm>
            <a:off x="560388" y="5229225"/>
            <a:ext cx="5183187" cy="360363"/>
            <a:chOff x="535" y="2251"/>
            <a:chExt cx="3265" cy="227"/>
          </a:xfrm>
        </p:grpSpPr>
        <p:grpSp>
          <p:nvGrpSpPr>
            <p:cNvPr id="19464" name="Group 224"/>
            <p:cNvGrpSpPr>
              <a:grpSpLocks/>
            </p:cNvGrpSpPr>
            <p:nvPr/>
          </p:nvGrpSpPr>
          <p:grpSpPr bwMode="auto">
            <a:xfrm>
              <a:off x="535" y="2251"/>
              <a:ext cx="1088" cy="227"/>
              <a:chOff x="535" y="2251"/>
              <a:chExt cx="1088" cy="227"/>
            </a:xfrm>
          </p:grpSpPr>
          <p:sp>
            <p:nvSpPr>
              <p:cNvPr id="19475" name="Rectangle 220"/>
              <p:cNvSpPr>
                <a:spLocks noChangeArrowheads="1"/>
              </p:cNvSpPr>
              <p:nvPr/>
            </p:nvSpPr>
            <p:spPr bwMode="auto">
              <a:xfrm>
                <a:off x="535" y="2251"/>
                <a:ext cx="1088" cy="227"/>
              </a:xfrm>
              <a:prstGeom prst="rect">
                <a:avLst/>
              </a:prstGeom>
              <a:noFill/>
              <a:ln w="28575">
                <a:solidFill>
                  <a:srgbClr val="000099"/>
                </a:solidFill>
                <a:miter lim="800000"/>
                <a:headEnd/>
                <a:tailEnd/>
              </a:ln>
            </p:spPr>
            <p:txBody>
              <a:bodyPr wrap="none" anchor="ctr"/>
              <a:lstStyle/>
              <a:p>
                <a:endParaRPr lang="hr-HR"/>
              </a:p>
            </p:txBody>
          </p:sp>
          <p:sp>
            <p:nvSpPr>
              <p:cNvPr id="19476" name="Line 221"/>
              <p:cNvSpPr>
                <a:spLocks noChangeShapeType="1"/>
              </p:cNvSpPr>
              <p:nvPr/>
            </p:nvSpPr>
            <p:spPr bwMode="auto">
              <a:xfrm>
                <a:off x="1079" y="2251"/>
                <a:ext cx="0" cy="227"/>
              </a:xfrm>
              <a:prstGeom prst="line">
                <a:avLst/>
              </a:prstGeom>
              <a:noFill/>
              <a:ln w="9525">
                <a:solidFill>
                  <a:srgbClr val="000099"/>
                </a:solidFill>
                <a:round/>
                <a:headEnd/>
                <a:tailEnd/>
              </a:ln>
            </p:spPr>
            <p:txBody>
              <a:bodyPr/>
              <a:lstStyle/>
              <a:p>
                <a:endParaRPr lang="en-US"/>
              </a:p>
            </p:txBody>
          </p:sp>
          <p:sp>
            <p:nvSpPr>
              <p:cNvPr id="19477" name="Line 222"/>
              <p:cNvSpPr>
                <a:spLocks noChangeShapeType="1"/>
              </p:cNvSpPr>
              <p:nvPr/>
            </p:nvSpPr>
            <p:spPr bwMode="auto">
              <a:xfrm>
                <a:off x="807" y="2251"/>
                <a:ext cx="0" cy="227"/>
              </a:xfrm>
              <a:prstGeom prst="line">
                <a:avLst/>
              </a:prstGeom>
              <a:noFill/>
              <a:ln w="9525">
                <a:solidFill>
                  <a:srgbClr val="000099"/>
                </a:solidFill>
                <a:round/>
                <a:headEnd/>
                <a:tailEnd/>
              </a:ln>
            </p:spPr>
            <p:txBody>
              <a:bodyPr/>
              <a:lstStyle/>
              <a:p>
                <a:endParaRPr lang="en-US"/>
              </a:p>
            </p:txBody>
          </p:sp>
          <p:sp>
            <p:nvSpPr>
              <p:cNvPr id="19478" name="Line 223"/>
              <p:cNvSpPr>
                <a:spLocks noChangeShapeType="1"/>
              </p:cNvSpPr>
              <p:nvPr/>
            </p:nvSpPr>
            <p:spPr bwMode="auto">
              <a:xfrm>
                <a:off x="1351" y="2251"/>
                <a:ext cx="0" cy="227"/>
              </a:xfrm>
              <a:prstGeom prst="line">
                <a:avLst/>
              </a:prstGeom>
              <a:noFill/>
              <a:ln w="9525">
                <a:solidFill>
                  <a:srgbClr val="000099"/>
                </a:solidFill>
                <a:round/>
                <a:headEnd/>
                <a:tailEnd/>
              </a:ln>
            </p:spPr>
            <p:txBody>
              <a:bodyPr/>
              <a:lstStyle/>
              <a:p>
                <a:endParaRPr lang="en-US"/>
              </a:p>
            </p:txBody>
          </p:sp>
        </p:grpSp>
        <p:grpSp>
          <p:nvGrpSpPr>
            <p:cNvPr id="19465" name="Group 225"/>
            <p:cNvGrpSpPr>
              <a:grpSpLocks/>
            </p:cNvGrpSpPr>
            <p:nvPr/>
          </p:nvGrpSpPr>
          <p:grpSpPr bwMode="auto">
            <a:xfrm>
              <a:off x="1623" y="2251"/>
              <a:ext cx="1088" cy="227"/>
              <a:chOff x="535" y="2251"/>
              <a:chExt cx="1088" cy="227"/>
            </a:xfrm>
          </p:grpSpPr>
          <p:sp>
            <p:nvSpPr>
              <p:cNvPr id="19471" name="Rectangle 226"/>
              <p:cNvSpPr>
                <a:spLocks noChangeArrowheads="1"/>
              </p:cNvSpPr>
              <p:nvPr/>
            </p:nvSpPr>
            <p:spPr bwMode="auto">
              <a:xfrm>
                <a:off x="535" y="2251"/>
                <a:ext cx="1088" cy="227"/>
              </a:xfrm>
              <a:prstGeom prst="rect">
                <a:avLst/>
              </a:prstGeom>
              <a:noFill/>
              <a:ln w="28575">
                <a:solidFill>
                  <a:srgbClr val="000099"/>
                </a:solidFill>
                <a:miter lim="800000"/>
                <a:headEnd/>
                <a:tailEnd/>
              </a:ln>
            </p:spPr>
            <p:txBody>
              <a:bodyPr wrap="none" anchor="ctr"/>
              <a:lstStyle/>
              <a:p>
                <a:endParaRPr lang="hr-HR"/>
              </a:p>
            </p:txBody>
          </p:sp>
          <p:sp>
            <p:nvSpPr>
              <p:cNvPr id="19472" name="Line 227"/>
              <p:cNvSpPr>
                <a:spLocks noChangeShapeType="1"/>
              </p:cNvSpPr>
              <p:nvPr/>
            </p:nvSpPr>
            <p:spPr bwMode="auto">
              <a:xfrm>
                <a:off x="1079" y="2251"/>
                <a:ext cx="0" cy="227"/>
              </a:xfrm>
              <a:prstGeom prst="line">
                <a:avLst/>
              </a:prstGeom>
              <a:noFill/>
              <a:ln w="9525">
                <a:solidFill>
                  <a:srgbClr val="000099"/>
                </a:solidFill>
                <a:round/>
                <a:headEnd/>
                <a:tailEnd/>
              </a:ln>
            </p:spPr>
            <p:txBody>
              <a:bodyPr/>
              <a:lstStyle/>
              <a:p>
                <a:endParaRPr lang="en-US"/>
              </a:p>
            </p:txBody>
          </p:sp>
          <p:sp>
            <p:nvSpPr>
              <p:cNvPr id="19473" name="Line 228"/>
              <p:cNvSpPr>
                <a:spLocks noChangeShapeType="1"/>
              </p:cNvSpPr>
              <p:nvPr/>
            </p:nvSpPr>
            <p:spPr bwMode="auto">
              <a:xfrm>
                <a:off x="807" y="2251"/>
                <a:ext cx="0" cy="227"/>
              </a:xfrm>
              <a:prstGeom prst="line">
                <a:avLst/>
              </a:prstGeom>
              <a:noFill/>
              <a:ln w="9525">
                <a:solidFill>
                  <a:srgbClr val="000099"/>
                </a:solidFill>
                <a:round/>
                <a:headEnd/>
                <a:tailEnd/>
              </a:ln>
            </p:spPr>
            <p:txBody>
              <a:bodyPr/>
              <a:lstStyle/>
              <a:p>
                <a:endParaRPr lang="en-US"/>
              </a:p>
            </p:txBody>
          </p:sp>
          <p:sp>
            <p:nvSpPr>
              <p:cNvPr id="19474" name="Line 229"/>
              <p:cNvSpPr>
                <a:spLocks noChangeShapeType="1"/>
              </p:cNvSpPr>
              <p:nvPr/>
            </p:nvSpPr>
            <p:spPr bwMode="auto">
              <a:xfrm>
                <a:off x="1351" y="2251"/>
                <a:ext cx="0" cy="227"/>
              </a:xfrm>
              <a:prstGeom prst="line">
                <a:avLst/>
              </a:prstGeom>
              <a:noFill/>
              <a:ln w="9525">
                <a:solidFill>
                  <a:srgbClr val="000099"/>
                </a:solidFill>
                <a:round/>
                <a:headEnd/>
                <a:tailEnd/>
              </a:ln>
            </p:spPr>
            <p:txBody>
              <a:bodyPr/>
              <a:lstStyle/>
              <a:p>
                <a:endParaRPr lang="en-US"/>
              </a:p>
            </p:txBody>
          </p:sp>
        </p:grpSp>
        <p:grpSp>
          <p:nvGrpSpPr>
            <p:cNvPr id="19466" name="Group 230"/>
            <p:cNvGrpSpPr>
              <a:grpSpLocks/>
            </p:cNvGrpSpPr>
            <p:nvPr/>
          </p:nvGrpSpPr>
          <p:grpSpPr bwMode="auto">
            <a:xfrm>
              <a:off x="2712" y="2251"/>
              <a:ext cx="1088" cy="227"/>
              <a:chOff x="535" y="2251"/>
              <a:chExt cx="1088" cy="227"/>
            </a:xfrm>
          </p:grpSpPr>
          <p:sp>
            <p:nvSpPr>
              <p:cNvPr id="19467" name="Rectangle 231"/>
              <p:cNvSpPr>
                <a:spLocks noChangeArrowheads="1"/>
              </p:cNvSpPr>
              <p:nvPr/>
            </p:nvSpPr>
            <p:spPr bwMode="auto">
              <a:xfrm>
                <a:off x="535" y="2251"/>
                <a:ext cx="1088" cy="227"/>
              </a:xfrm>
              <a:prstGeom prst="rect">
                <a:avLst/>
              </a:prstGeom>
              <a:noFill/>
              <a:ln w="28575">
                <a:solidFill>
                  <a:srgbClr val="000099"/>
                </a:solidFill>
                <a:miter lim="800000"/>
                <a:headEnd/>
                <a:tailEnd/>
              </a:ln>
            </p:spPr>
            <p:txBody>
              <a:bodyPr wrap="none" anchor="ctr"/>
              <a:lstStyle/>
              <a:p>
                <a:endParaRPr lang="hr-HR"/>
              </a:p>
            </p:txBody>
          </p:sp>
          <p:sp>
            <p:nvSpPr>
              <p:cNvPr id="19468" name="Line 232"/>
              <p:cNvSpPr>
                <a:spLocks noChangeShapeType="1"/>
              </p:cNvSpPr>
              <p:nvPr/>
            </p:nvSpPr>
            <p:spPr bwMode="auto">
              <a:xfrm>
                <a:off x="1079" y="2251"/>
                <a:ext cx="0" cy="227"/>
              </a:xfrm>
              <a:prstGeom prst="line">
                <a:avLst/>
              </a:prstGeom>
              <a:noFill/>
              <a:ln w="9525">
                <a:solidFill>
                  <a:srgbClr val="000099"/>
                </a:solidFill>
                <a:round/>
                <a:headEnd/>
                <a:tailEnd/>
              </a:ln>
            </p:spPr>
            <p:txBody>
              <a:bodyPr/>
              <a:lstStyle/>
              <a:p>
                <a:endParaRPr lang="en-US"/>
              </a:p>
            </p:txBody>
          </p:sp>
          <p:sp>
            <p:nvSpPr>
              <p:cNvPr id="19469" name="Line 233"/>
              <p:cNvSpPr>
                <a:spLocks noChangeShapeType="1"/>
              </p:cNvSpPr>
              <p:nvPr/>
            </p:nvSpPr>
            <p:spPr bwMode="auto">
              <a:xfrm>
                <a:off x="807" y="2251"/>
                <a:ext cx="0" cy="227"/>
              </a:xfrm>
              <a:prstGeom prst="line">
                <a:avLst/>
              </a:prstGeom>
              <a:noFill/>
              <a:ln w="9525">
                <a:solidFill>
                  <a:srgbClr val="000099"/>
                </a:solidFill>
                <a:round/>
                <a:headEnd/>
                <a:tailEnd/>
              </a:ln>
            </p:spPr>
            <p:txBody>
              <a:bodyPr/>
              <a:lstStyle/>
              <a:p>
                <a:endParaRPr lang="en-US"/>
              </a:p>
            </p:txBody>
          </p:sp>
          <p:sp>
            <p:nvSpPr>
              <p:cNvPr id="19470" name="Line 234"/>
              <p:cNvSpPr>
                <a:spLocks noChangeShapeType="1"/>
              </p:cNvSpPr>
              <p:nvPr/>
            </p:nvSpPr>
            <p:spPr bwMode="auto">
              <a:xfrm>
                <a:off x="1351" y="2251"/>
                <a:ext cx="0" cy="227"/>
              </a:xfrm>
              <a:prstGeom prst="line">
                <a:avLst/>
              </a:prstGeom>
              <a:noFill/>
              <a:ln w="9525">
                <a:solidFill>
                  <a:srgbClr val="000099"/>
                </a:solidFill>
                <a:round/>
                <a:headEnd/>
                <a:tailEnd/>
              </a:ln>
            </p:spPr>
            <p:txBody>
              <a:bodyPr/>
              <a:lstStyle/>
              <a:p>
                <a:endParaRPr lang="en-US"/>
              </a:p>
            </p:txBody>
          </p:sp>
        </p:grpSp>
      </p:grpSp>
      <p:sp>
        <p:nvSpPr>
          <p:cNvPr id="1207533" name="Rectangle 237"/>
          <p:cNvSpPr>
            <a:spLocks noChangeArrowheads="1"/>
          </p:cNvSpPr>
          <p:nvPr/>
        </p:nvSpPr>
        <p:spPr bwMode="auto">
          <a:xfrm>
            <a:off x="273050" y="1700213"/>
            <a:ext cx="2881313" cy="647700"/>
          </a:xfrm>
          <a:prstGeom prst="rect">
            <a:avLst/>
          </a:prstGeom>
          <a:solidFill>
            <a:srgbClr val="FFCC99">
              <a:alpha val="39999"/>
            </a:srgbClr>
          </a:solidFill>
          <a:ln w="9525">
            <a:solidFill>
              <a:srgbClr val="FF9900"/>
            </a:solidFill>
            <a:miter lim="800000"/>
            <a:headEnd/>
            <a:tailEnd/>
          </a:ln>
          <a:effectLst/>
        </p:spPr>
        <p:txBody>
          <a:bodyPr wrap="none" anchor="ctr"/>
          <a:lstStyle/>
          <a:p>
            <a:pPr algn="ctr">
              <a:lnSpc>
                <a:spcPct val="105000"/>
              </a:lnSpc>
              <a:buSzPct val="75000"/>
              <a:buFont typeface="Monotype Sorts" pitchFamily="2" charset="2"/>
              <a:buNone/>
              <a:defRPr/>
            </a:pPr>
            <a:r>
              <a:rPr lang="hr-HR" sz="2800">
                <a:solidFill>
                  <a:srgbClr val="FF0000"/>
                </a:solidFill>
                <a:effectLst>
                  <a:outerShdw blurRad="38100" dist="38100" dir="2700000" algn="tl">
                    <a:srgbClr val="000000"/>
                  </a:outerShdw>
                </a:effectLst>
              </a:rPr>
              <a:t>char *p[3];</a:t>
            </a:r>
            <a:endParaRPr lang="hr-HR" sz="2800"/>
          </a:p>
        </p:txBody>
      </p:sp>
      <p:sp>
        <p:nvSpPr>
          <p:cNvPr id="3" name="Slide Number Placeholder 2"/>
          <p:cNvSpPr>
            <a:spLocks noGrp="1"/>
          </p:cNvSpPr>
          <p:nvPr>
            <p:ph type="sldNum" sz="quarter" idx="11"/>
          </p:nvPr>
        </p:nvSpPr>
        <p:spPr/>
        <p:txBody>
          <a:bodyPr/>
          <a:lstStyle/>
          <a:p>
            <a:fld id="{D4AD59E7-4515-4B34-A58D-745587B9CCB9}" type="slidenum">
              <a:rPr lang="hr-HR" smtClean="0"/>
              <a:pPr/>
              <a:t>13</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2402" name="Rectangle 2"/>
          <p:cNvSpPr>
            <a:spLocks noGrp="1" noChangeArrowheads="1"/>
          </p:cNvSpPr>
          <p:nvPr>
            <p:ph type="title"/>
          </p:nvPr>
        </p:nvSpPr>
        <p:spPr/>
        <p:txBody>
          <a:bodyPr/>
          <a:lstStyle/>
          <a:p>
            <a:pPr>
              <a:defRPr/>
            </a:pPr>
            <a:r>
              <a:rPr lang="hr-HR" smtClean="0"/>
              <a:t>Traženje najvećeg člana polja</a:t>
            </a:r>
          </a:p>
        </p:txBody>
      </p:sp>
      <p:sp>
        <p:nvSpPr>
          <p:cNvPr id="2022403" name="Rectangle 3"/>
          <p:cNvSpPr>
            <a:spLocks noGrp="1" noChangeArrowheads="1"/>
          </p:cNvSpPr>
          <p:nvPr>
            <p:ph type="body" idx="1"/>
          </p:nvPr>
        </p:nvSpPr>
        <p:spPr/>
        <p:txBody>
          <a:bodyPr/>
          <a:lstStyle/>
          <a:p>
            <a:r>
              <a:rPr lang="hr-HR" smtClean="0"/>
              <a:t>određivanje najvećeg člana u polju od </a:t>
            </a:r>
            <a:r>
              <a:rPr lang="hr-HR" b="1" smtClean="0">
                <a:solidFill>
                  <a:srgbClr val="FF0000"/>
                </a:solidFill>
                <a:latin typeface="Courier New" pitchFamily="49" charset="0"/>
              </a:rPr>
              <a:t>n</a:t>
            </a:r>
            <a:r>
              <a:rPr lang="hr-HR" smtClean="0"/>
              <a:t> članova</a:t>
            </a:r>
          </a:p>
          <a:p>
            <a:r>
              <a:rPr lang="hr-HR" smtClean="0"/>
              <a:t>Zašto je ova izvedba neučinkovita?</a:t>
            </a:r>
          </a:p>
        </p:txBody>
      </p:sp>
      <p:sp>
        <p:nvSpPr>
          <p:cNvPr id="2022404" name="Rectangle 4"/>
          <p:cNvSpPr>
            <a:spLocks noChangeArrowheads="1"/>
          </p:cNvSpPr>
          <p:nvPr/>
        </p:nvSpPr>
        <p:spPr bwMode="auto">
          <a:xfrm>
            <a:off x="166688" y="2286000"/>
            <a:ext cx="9432925" cy="3168650"/>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lang="hr-HR" sz="2400">
                <a:effectLst>
                  <a:outerShdw blurRad="38100" dist="38100" dir="2700000" algn="tl">
                    <a:srgbClr val="FFFFFF"/>
                  </a:outerShdw>
                </a:effectLst>
              </a:rPr>
              <a:t>#define maxof(a,b) ((a) &gt; (b) ? (a) : (b)) </a:t>
            </a:r>
          </a:p>
          <a:p>
            <a:pPr>
              <a:defRPr/>
            </a:pPr>
            <a:endParaRPr lang="hr-HR" sz="2400">
              <a:effectLst>
                <a:outerShdw blurRad="38100" dist="38100" dir="2700000" algn="tl">
                  <a:srgbClr val="FFFFFF"/>
                </a:outerShdw>
              </a:effectLst>
            </a:endParaRPr>
          </a:p>
          <a:p>
            <a:pPr>
              <a:defRPr/>
            </a:pPr>
            <a:r>
              <a:rPr lang="hr-HR" sz="2400">
                <a:effectLst>
                  <a:outerShdw blurRad="38100" dist="38100" dir="2700000" algn="tl">
                    <a:srgbClr val="FFFFFF"/>
                  </a:outerShdw>
                </a:effectLst>
              </a:rPr>
              <a:t>int maxclan2 (int A[], int i, int n) {</a:t>
            </a:r>
          </a:p>
          <a:p>
            <a:pPr>
              <a:defRPr/>
            </a:pPr>
            <a:r>
              <a:rPr lang="hr-HR" sz="2400">
                <a:effectLst>
                  <a:outerShdw blurRad="38100" dist="38100" dir="2700000" algn="tl">
                    <a:srgbClr val="FFFFFF"/>
                  </a:outerShdw>
                </a:effectLst>
              </a:rPr>
              <a:t>  if (i &gt;= n-1) return A[i];</a:t>
            </a:r>
          </a:p>
          <a:p>
            <a:pPr>
              <a:defRPr/>
            </a:pPr>
            <a:r>
              <a:rPr lang="hr-HR" sz="2400">
                <a:effectLst>
                  <a:outerShdw blurRad="38100" dist="38100" dir="2700000" algn="tl">
                    <a:srgbClr val="FFFFFF"/>
                  </a:outerShdw>
                </a:effectLst>
              </a:rPr>
              <a:t>  else return maxof(A[i], maxclan2 (A, i + 1, n));</a:t>
            </a:r>
          </a:p>
          <a:p>
            <a:pPr>
              <a:defRPr/>
            </a:pPr>
            <a:r>
              <a:rPr lang="hr-HR" sz="2400">
                <a:effectLst>
                  <a:outerShdw blurRad="38100" dist="38100" dir="2700000" algn="tl">
                    <a:srgbClr val="FFFFFF"/>
                  </a:outerShdw>
                </a:effectLst>
              </a:rPr>
              <a:t>}</a:t>
            </a:r>
            <a:endParaRPr lang="hr-HR" sz="2400">
              <a:solidFill>
                <a:schemeClr val="tx1"/>
              </a:solidFill>
              <a:effectLst>
                <a:outerShdw blurRad="38100" dist="38100" dir="2700000" algn="tl">
                  <a:srgbClr val="000000"/>
                </a:outerShdw>
              </a:effectLst>
            </a:endParaRPr>
          </a:p>
        </p:txBody>
      </p:sp>
      <p:sp>
        <p:nvSpPr>
          <p:cNvPr id="26629" name="Rectangle 5"/>
          <p:cNvSpPr>
            <a:spLocks noChangeArrowheads="1"/>
          </p:cNvSpPr>
          <p:nvPr/>
        </p:nvSpPr>
        <p:spPr bwMode="auto">
          <a:xfrm>
            <a:off x="7239000" y="5429250"/>
            <a:ext cx="2419350" cy="457200"/>
          </a:xfrm>
          <a:prstGeom prst="rect">
            <a:avLst/>
          </a:prstGeom>
          <a:noFill/>
          <a:ln w="9525">
            <a:noFill/>
            <a:miter lim="800000"/>
            <a:headEnd/>
            <a:tailEnd/>
          </a:ln>
        </p:spPr>
        <p:txBody>
          <a:bodyPr wrap="none">
            <a:spAutoFit/>
          </a:bodyPr>
          <a:lstStyle/>
          <a:p>
            <a:r>
              <a:rPr kumimoji="0" lang="hr-HR" sz="2400" b="0">
                <a:solidFill>
                  <a:schemeClr val="folHlink"/>
                </a:solidFill>
                <a:sym typeface="Wingdings" pitchFamily="2" charset="2"/>
              </a:rPr>
              <a:t></a:t>
            </a:r>
            <a:r>
              <a:rPr kumimoji="0" lang="hr-HR" sz="2400" b="0">
                <a:solidFill>
                  <a:schemeClr val="folHlink"/>
                </a:solidFill>
              </a:rPr>
              <a:t> Rekurzija</a:t>
            </a:r>
          </a:p>
        </p:txBody>
      </p:sp>
      <p:sp>
        <p:nvSpPr>
          <p:cNvPr id="3" name="Slide Number Placeholder 2"/>
          <p:cNvSpPr>
            <a:spLocks noGrp="1"/>
          </p:cNvSpPr>
          <p:nvPr>
            <p:ph type="sldNum" sz="quarter" idx="11"/>
          </p:nvPr>
        </p:nvSpPr>
        <p:spPr/>
        <p:txBody>
          <a:bodyPr/>
          <a:lstStyle/>
          <a:p>
            <a:fld id="{D4AD59E7-4515-4B34-A58D-745587B9CCB9}" type="slidenum">
              <a:rPr lang="hr-HR" smtClean="0"/>
              <a:pPr/>
              <a:t>130</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4450" name="Rectangle 2"/>
          <p:cNvSpPr>
            <a:spLocks noGrp="1" noChangeArrowheads="1"/>
          </p:cNvSpPr>
          <p:nvPr>
            <p:ph type="title"/>
          </p:nvPr>
        </p:nvSpPr>
        <p:spPr/>
        <p:txBody>
          <a:bodyPr/>
          <a:lstStyle/>
          <a:p>
            <a:pPr>
              <a:defRPr/>
            </a:pPr>
            <a:r>
              <a:rPr lang="hr-HR" smtClean="0"/>
              <a:t>Karakteristike rekurzije</a:t>
            </a:r>
          </a:p>
        </p:txBody>
      </p:sp>
      <p:sp>
        <p:nvSpPr>
          <p:cNvPr id="2024451" name="Rectangle 3"/>
          <p:cNvSpPr>
            <a:spLocks noGrp="1" noChangeArrowheads="1"/>
          </p:cNvSpPr>
          <p:nvPr>
            <p:ph type="body" idx="1"/>
          </p:nvPr>
        </p:nvSpPr>
        <p:spPr/>
        <p:txBody>
          <a:bodyPr/>
          <a:lstStyle/>
          <a:p>
            <a:pPr>
              <a:defRPr/>
            </a:pPr>
            <a:r>
              <a:rPr lang="hr-HR" smtClean="0">
                <a:solidFill>
                  <a:srgbClr val="FF0000"/>
                </a:solidFill>
              </a:rPr>
              <a:t>osnovni slučajevi</a:t>
            </a:r>
          </a:p>
          <a:p>
            <a:pPr lvl="1">
              <a:defRPr/>
            </a:pPr>
            <a:r>
              <a:rPr lang="hr-HR" smtClean="0"/>
              <a:t>uvijek moraju postojati osnovni slučajevi koji se rješavaju bez rekurzije</a:t>
            </a:r>
          </a:p>
          <a:p>
            <a:pPr>
              <a:defRPr/>
            </a:pPr>
            <a:r>
              <a:rPr lang="hr-HR" smtClean="0">
                <a:solidFill>
                  <a:srgbClr val="FF0000"/>
                </a:solidFill>
              </a:rPr>
              <a:t>napredovanje</a:t>
            </a:r>
          </a:p>
          <a:p>
            <a:pPr lvl="1">
              <a:defRPr/>
            </a:pPr>
            <a:r>
              <a:rPr lang="hr-HR" smtClean="0"/>
              <a:t>za slučajeve koji se rješavaju rekurzivno, svaki sljedeći rekurzivni poziv mora se približiti osnovnim slučajevima</a:t>
            </a:r>
          </a:p>
          <a:p>
            <a:pPr>
              <a:defRPr/>
            </a:pPr>
            <a:r>
              <a:rPr lang="hr-HR" smtClean="0">
                <a:solidFill>
                  <a:srgbClr val="FF0000"/>
                </a:solidFill>
              </a:rPr>
              <a:t>pravilo projektiranja</a:t>
            </a:r>
          </a:p>
          <a:p>
            <a:pPr lvl="1">
              <a:defRPr/>
            </a:pPr>
            <a:r>
              <a:rPr lang="hr-HR" smtClean="0"/>
              <a:t>podrazumijeva se da svaki rekurzivni poziv funkcionira</a:t>
            </a:r>
          </a:p>
          <a:p>
            <a:pPr>
              <a:defRPr/>
            </a:pPr>
            <a:r>
              <a:rPr lang="hr-HR" smtClean="0">
                <a:solidFill>
                  <a:srgbClr val="FF0000"/>
                </a:solidFill>
              </a:rPr>
              <a:t>pravilo neponavljanja</a:t>
            </a:r>
          </a:p>
          <a:p>
            <a:pPr lvl="1">
              <a:defRPr/>
            </a:pPr>
            <a:r>
              <a:rPr lang="hr-HR" smtClean="0"/>
              <a:t>ne valja dopustiti da se isti problem rješava odvojenim rekurzivnim pozivima</a:t>
            </a:r>
          </a:p>
          <a:p>
            <a:pPr lvl="1">
              <a:defRPr/>
            </a:pPr>
            <a:r>
              <a:rPr lang="hr-HR" smtClean="0"/>
              <a:t>to rezultira umnažanjem posla, vidi npr. Fibonaccijeve brojeve</a:t>
            </a:r>
          </a:p>
        </p:txBody>
      </p:sp>
      <p:sp>
        <p:nvSpPr>
          <p:cNvPr id="3" name="Slide Number Placeholder 2"/>
          <p:cNvSpPr>
            <a:spLocks noGrp="1"/>
          </p:cNvSpPr>
          <p:nvPr>
            <p:ph type="sldNum" sz="quarter" idx="11"/>
          </p:nvPr>
        </p:nvSpPr>
        <p:spPr/>
        <p:txBody>
          <a:bodyPr/>
          <a:lstStyle/>
          <a:p>
            <a:fld id="{D4AD59E7-4515-4B34-A58D-745587B9CCB9}" type="slidenum">
              <a:rPr lang="hr-HR" smtClean="0"/>
              <a:pPr/>
              <a:t>131</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6498" name="Rectangle 2"/>
          <p:cNvSpPr>
            <a:spLocks noGrp="1" noChangeArrowheads="1"/>
          </p:cNvSpPr>
          <p:nvPr>
            <p:ph type="title"/>
          </p:nvPr>
        </p:nvSpPr>
        <p:spPr/>
        <p:txBody>
          <a:bodyPr/>
          <a:lstStyle/>
          <a:p>
            <a:pPr>
              <a:defRPr/>
            </a:pPr>
            <a:r>
              <a:rPr lang="hr-HR" smtClean="0"/>
              <a:t>Primjer pogreške</a:t>
            </a:r>
          </a:p>
        </p:txBody>
      </p:sp>
      <p:sp>
        <p:nvSpPr>
          <p:cNvPr id="2026499" name="Rectangle 3"/>
          <p:cNvSpPr>
            <a:spLocks noGrp="1" noChangeArrowheads="1"/>
          </p:cNvSpPr>
          <p:nvPr>
            <p:ph type="body" idx="1"/>
          </p:nvPr>
        </p:nvSpPr>
        <p:spPr/>
        <p:txBody>
          <a:bodyPr/>
          <a:lstStyle/>
          <a:p>
            <a:pPr lvl="1">
              <a:lnSpc>
                <a:spcPct val="95000"/>
              </a:lnSpc>
              <a:defRPr/>
            </a:pPr>
            <a:endParaRPr lang="hr-HR" smtClean="0"/>
          </a:p>
          <a:p>
            <a:pPr lvl="1">
              <a:lnSpc>
                <a:spcPct val="95000"/>
              </a:lnSpc>
              <a:defRPr/>
            </a:pPr>
            <a:endParaRPr lang="hr-HR" smtClean="0"/>
          </a:p>
          <a:p>
            <a:pPr lvl="1">
              <a:lnSpc>
                <a:spcPct val="95000"/>
              </a:lnSpc>
              <a:defRPr/>
            </a:pPr>
            <a:endParaRPr lang="hr-HR" smtClean="0"/>
          </a:p>
          <a:p>
            <a:pPr lvl="1">
              <a:lnSpc>
                <a:spcPct val="95000"/>
              </a:lnSpc>
              <a:defRPr/>
            </a:pPr>
            <a:endParaRPr lang="hr-HR" smtClean="0"/>
          </a:p>
          <a:p>
            <a:pPr lvl="1">
              <a:lnSpc>
                <a:spcPct val="95000"/>
              </a:lnSpc>
              <a:defRPr/>
            </a:pPr>
            <a:endParaRPr lang="hr-HR" smtClean="0"/>
          </a:p>
          <a:p>
            <a:pPr lvl="1">
              <a:lnSpc>
                <a:spcPct val="95000"/>
              </a:lnSpc>
              <a:defRPr/>
            </a:pPr>
            <a:endParaRPr lang="hr-HR" smtClean="0"/>
          </a:p>
          <a:p>
            <a:pPr lvl="1">
              <a:lnSpc>
                <a:spcPct val="95000"/>
              </a:lnSpc>
              <a:defRPr/>
            </a:pPr>
            <a:endParaRPr lang="hr-HR" smtClean="0"/>
          </a:p>
          <a:p>
            <a:pPr>
              <a:lnSpc>
                <a:spcPct val="95000"/>
              </a:lnSpc>
              <a:defRPr/>
            </a:pPr>
            <a:r>
              <a:rPr lang="hr-HR" smtClean="0"/>
              <a:t>za vrijednost</a:t>
            </a:r>
            <a:r>
              <a:rPr lang="hr-HR" smtClean="0">
                <a:latin typeface="Times New Roman" pitchFamily="18" charset="0"/>
              </a:rPr>
              <a:t> </a:t>
            </a:r>
            <a:r>
              <a:rPr lang="hr-HR" b="1" smtClean="0">
                <a:solidFill>
                  <a:srgbClr val="FF0000"/>
                </a:solidFill>
                <a:latin typeface="Courier New" pitchFamily="49" charset="0"/>
              </a:rPr>
              <a:t>n = 1</a:t>
            </a:r>
            <a:r>
              <a:rPr lang="hr-HR" smtClean="0">
                <a:latin typeface="Times New Roman" pitchFamily="18" charset="0"/>
              </a:rPr>
              <a:t> </a:t>
            </a:r>
            <a:r>
              <a:rPr lang="hr-HR" smtClean="0"/>
              <a:t>rekurzivni poziv je opet s argumentom </a:t>
            </a:r>
            <a:r>
              <a:rPr lang="hr-HR" b="1" smtClean="0">
                <a:solidFill>
                  <a:srgbClr val="FF0000"/>
                </a:solidFill>
                <a:latin typeface="Courier New" pitchFamily="49" charset="0"/>
              </a:rPr>
              <a:t>1</a:t>
            </a:r>
          </a:p>
          <a:p>
            <a:pPr lvl="1">
              <a:lnSpc>
                <a:spcPct val="95000"/>
              </a:lnSpc>
              <a:defRPr/>
            </a:pPr>
            <a:r>
              <a:rPr lang="hr-HR" smtClean="0"/>
              <a:t>nema napredovanja prema osnovnom slučaju</a:t>
            </a:r>
          </a:p>
          <a:p>
            <a:pPr>
              <a:lnSpc>
                <a:spcPct val="95000"/>
              </a:lnSpc>
              <a:defRPr/>
            </a:pPr>
            <a:r>
              <a:rPr lang="hr-HR" smtClean="0"/>
              <a:t>program ne radi niti za druge vrijednosti argumenta: </a:t>
            </a:r>
          </a:p>
          <a:p>
            <a:pPr lvl="1">
              <a:lnSpc>
                <a:spcPct val="95000"/>
              </a:lnSpc>
              <a:defRPr/>
            </a:pPr>
            <a:r>
              <a:rPr lang="hr-HR" smtClean="0"/>
              <a:t>npr. za</a:t>
            </a:r>
            <a:r>
              <a:rPr lang="hr-HR" smtClean="0">
                <a:latin typeface="Times New Roman" pitchFamily="18" charset="0"/>
              </a:rPr>
              <a:t> </a:t>
            </a:r>
            <a:r>
              <a:rPr lang="hr-HR" b="1" smtClean="0">
                <a:solidFill>
                  <a:srgbClr val="FF0000"/>
                </a:solidFill>
                <a:latin typeface="Courier New" pitchFamily="49" charset="0"/>
              </a:rPr>
              <a:t>n = 4</a:t>
            </a:r>
            <a:r>
              <a:rPr lang="hr-HR" smtClean="0">
                <a:latin typeface="Courier New" pitchFamily="49" charset="0"/>
              </a:rPr>
              <a:t>, </a:t>
            </a:r>
            <a:r>
              <a:rPr lang="hr-HR" smtClean="0"/>
              <a:t>rekurzivno se poziva </a:t>
            </a:r>
            <a:r>
              <a:rPr lang="hr-HR" b="1" smtClean="0">
                <a:solidFill>
                  <a:srgbClr val="FF0000"/>
                </a:solidFill>
                <a:latin typeface="Courier New" pitchFamily="49" charset="0"/>
              </a:rPr>
              <a:t>los</a:t>
            </a:r>
            <a:r>
              <a:rPr lang="hr-HR" smtClean="0"/>
              <a:t> s argumentom</a:t>
            </a:r>
            <a:r>
              <a:rPr lang="hr-HR" smtClean="0">
                <a:latin typeface="Courier New" pitchFamily="49" charset="0"/>
              </a:rPr>
              <a:t> </a:t>
            </a:r>
            <a:r>
              <a:rPr lang="hr-HR" b="1" smtClean="0">
                <a:solidFill>
                  <a:srgbClr val="FF0000"/>
                </a:solidFill>
                <a:latin typeface="Courier New" pitchFamily="49" charset="0"/>
              </a:rPr>
              <a:t>4/3 +1 = 2</a:t>
            </a:r>
            <a:r>
              <a:rPr lang="hr-HR" smtClean="0"/>
              <a:t>, zatim</a:t>
            </a:r>
            <a:r>
              <a:rPr lang="hr-HR" smtClean="0">
                <a:latin typeface="Courier New" pitchFamily="49" charset="0"/>
              </a:rPr>
              <a:t> </a:t>
            </a:r>
            <a:r>
              <a:rPr lang="hr-HR" b="1" smtClean="0">
                <a:solidFill>
                  <a:srgbClr val="FF0000"/>
                </a:solidFill>
                <a:latin typeface="Courier New" pitchFamily="49" charset="0"/>
              </a:rPr>
              <a:t>2/3 +1 = 1</a:t>
            </a:r>
            <a:r>
              <a:rPr lang="hr-HR" smtClean="0">
                <a:latin typeface="Courier New" pitchFamily="49" charset="0"/>
              </a:rPr>
              <a:t> </a:t>
            </a:r>
            <a:r>
              <a:rPr lang="hr-HR" smtClean="0"/>
              <a:t>i dalje stalno</a:t>
            </a:r>
            <a:r>
              <a:rPr lang="hr-HR" smtClean="0">
                <a:latin typeface="Courier New" pitchFamily="49" charset="0"/>
              </a:rPr>
              <a:t> </a:t>
            </a:r>
            <a:r>
              <a:rPr lang="hr-HR" b="1" smtClean="0">
                <a:solidFill>
                  <a:srgbClr val="FF0000"/>
                </a:solidFill>
                <a:latin typeface="Courier New" pitchFamily="49" charset="0"/>
              </a:rPr>
              <a:t>1/3 +1 = 1</a:t>
            </a:r>
            <a:endParaRPr lang="hr-HR" smtClean="0"/>
          </a:p>
        </p:txBody>
      </p:sp>
      <p:sp>
        <p:nvSpPr>
          <p:cNvPr id="2026500" name="Rectangle 4"/>
          <p:cNvSpPr>
            <a:spLocks noChangeArrowheads="1"/>
          </p:cNvSpPr>
          <p:nvPr/>
        </p:nvSpPr>
        <p:spPr bwMode="auto">
          <a:xfrm>
            <a:off x="1136650" y="1196975"/>
            <a:ext cx="7993063" cy="2447925"/>
          </a:xfrm>
          <a:prstGeom prst="rect">
            <a:avLst/>
          </a:prstGeom>
          <a:solidFill>
            <a:srgbClr val="FFCC99">
              <a:alpha val="39999"/>
            </a:srgbClr>
          </a:solidFill>
          <a:ln w="9525" algn="ctr">
            <a:solidFill>
              <a:srgbClr val="FF9900"/>
            </a:solidFill>
            <a:miter lim="800000"/>
            <a:headEnd/>
            <a:tailEnd/>
          </a:ln>
          <a:effectLst/>
        </p:spPr>
        <p:txBody>
          <a:bodyPr wrap="none" anchor="ctr"/>
          <a:lstStyle/>
          <a:p>
            <a:pPr lvl="1">
              <a:defRPr/>
            </a:pPr>
            <a:r>
              <a:rPr lang="hr-HR" sz="2800">
                <a:effectLst>
                  <a:outerShdw blurRad="38100" dist="38100" dir="2700000" algn="tl">
                    <a:srgbClr val="FFFFFF"/>
                  </a:outerShdw>
                </a:effectLst>
              </a:rPr>
              <a:t>int los (int n) {</a:t>
            </a:r>
          </a:p>
          <a:p>
            <a:pPr lvl="1">
              <a:defRPr/>
            </a:pPr>
            <a:r>
              <a:rPr lang="hr-HR" sz="2800">
                <a:effectLst>
                  <a:outerShdw blurRad="38100" dist="38100" dir="2700000" algn="tl">
                    <a:srgbClr val="FFFFFF"/>
                  </a:outerShdw>
                </a:effectLst>
              </a:rPr>
              <a:t>  if (n == 0) return 0;</a:t>
            </a:r>
          </a:p>
          <a:p>
            <a:pPr lvl="1">
              <a:defRPr/>
            </a:pPr>
            <a:r>
              <a:rPr lang="hr-HR" sz="2800">
                <a:effectLst>
                  <a:outerShdw blurRad="38100" dist="38100" dir="2700000" algn="tl">
                    <a:srgbClr val="FFFFFF"/>
                  </a:outerShdw>
                </a:effectLst>
              </a:rPr>
              <a:t>  return los (n / 3 + 1) + n - 1;</a:t>
            </a:r>
          </a:p>
          <a:p>
            <a:pPr lvl="1">
              <a:defRPr/>
            </a:pPr>
            <a:r>
              <a:rPr lang="hr-HR" sz="2800">
                <a:effectLst>
                  <a:outerShdw blurRad="38100" dist="38100" dir="2700000" algn="tl">
                    <a:srgbClr val="FFFFFF"/>
                  </a:outerShdw>
                </a:effectLst>
              </a:rPr>
              <a:t>}</a:t>
            </a:r>
            <a:endParaRPr lang="hr-HR" sz="2800">
              <a:solidFill>
                <a:schemeClr val="tx1"/>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fld id="{D4AD59E7-4515-4B34-A58D-745587B9CCB9}" type="slidenum">
              <a:rPr lang="hr-HR" smtClean="0"/>
              <a:pPr/>
              <a:t>132</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8546" name="Rectangle 2"/>
          <p:cNvSpPr>
            <a:spLocks noGrp="1" noChangeArrowheads="1"/>
          </p:cNvSpPr>
          <p:nvPr>
            <p:ph type="ctrTitle"/>
          </p:nvPr>
        </p:nvSpPr>
        <p:spPr/>
        <p:txBody>
          <a:bodyPr/>
          <a:lstStyle/>
          <a:p>
            <a:pPr>
              <a:defRPr/>
            </a:pPr>
            <a:r>
              <a:rPr lang="hr-HR" smtClean="0"/>
              <a:t>Rekurzija</a:t>
            </a:r>
          </a:p>
        </p:txBody>
      </p:sp>
      <p:sp>
        <p:nvSpPr>
          <p:cNvPr id="2028547" name="Rectangle 3"/>
          <p:cNvSpPr>
            <a:spLocks noGrp="1" noChangeArrowheads="1"/>
          </p:cNvSpPr>
          <p:nvPr>
            <p:ph type="subTitle" idx="1"/>
          </p:nvPr>
        </p:nvSpPr>
        <p:spPr/>
        <p:txBody>
          <a:bodyPr/>
          <a:lstStyle/>
          <a:p>
            <a:pPr>
              <a:defRPr/>
            </a:pPr>
            <a:r>
              <a:rPr lang="hr-HR" smtClean="0"/>
              <a:t>Zadaci za vježbu</a:t>
            </a:r>
          </a:p>
        </p:txBody>
      </p:sp>
    </p:spTree>
  </p:cSld>
  <p:clrMapOvr>
    <a:masterClrMapping/>
  </p:clrMapOvr>
  <p:transition>
    <p:wipe/>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0594" name="Rectangle 2"/>
          <p:cNvSpPr>
            <a:spLocks noGrp="1" noChangeArrowheads="1"/>
          </p:cNvSpPr>
          <p:nvPr>
            <p:ph type="title"/>
          </p:nvPr>
        </p:nvSpPr>
        <p:spPr/>
        <p:txBody>
          <a:bodyPr/>
          <a:lstStyle/>
          <a:p>
            <a:pPr>
              <a:defRPr/>
            </a:pPr>
            <a:r>
              <a:rPr lang="hr-HR" smtClean="0"/>
              <a:t>Kamate</a:t>
            </a:r>
          </a:p>
        </p:txBody>
      </p:sp>
      <p:sp>
        <p:nvSpPr>
          <p:cNvPr id="2030595" name="Rectangle 3"/>
          <p:cNvSpPr>
            <a:spLocks noGrp="1" noChangeArrowheads="1"/>
          </p:cNvSpPr>
          <p:nvPr>
            <p:ph type="body" idx="1"/>
          </p:nvPr>
        </p:nvSpPr>
        <p:spPr/>
        <p:txBody>
          <a:bodyPr/>
          <a:lstStyle/>
          <a:p>
            <a:pPr>
              <a:defRPr/>
            </a:pPr>
            <a:r>
              <a:rPr lang="hr-HR" smtClean="0"/>
              <a:t>Zadana suma novaca oročena je u banci na zadani broj godina uz zadanu godišnju kamatnu stopu. Napisati program koji računa dobivenu sumu nakon isteka oročenja.</a:t>
            </a:r>
          </a:p>
          <a:p>
            <a:pPr>
              <a:buFont typeface="Monotype Sorts" pitchFamily="2" charset="2"/>
              <a:buNone/>
              <a:defRPr/>
            </a:pPr>
            <a:r>
              <a:rPr lang="en-GB" sz="2400" smtClean="0">
                <a:solidFill>
                  <a:schemeClr val="folHlink"/>
                </a:solidFill>
                <a:latin typeface="Courier New" pitchFamily="49" charset="0"/>
                <a:sym typeface="Wingdings" pitchFamily="2" charset="2"/>
              </a:rPr>
              <a:t></a:t>
            </a:r>
            <a:r>
              <a:rPr lang="en-GB" sz="2400" smtClean="0">
                <a:solidFill>
                  <a:schemeClr val="folHlink"/>
                </a:solidFill>
                <a:latin typeface="Courier New" pitchFamily="49" charset="0"/>
              </a:rPr>
              <a:t> </a:t>
            </a:r>
            <a:r>
              <a:rPr lang="hr-HR" sz="2400" smtClean="0">
                <a:solidFill>
                  <a:schemeClr val="folHlink"/>
                </a:solidFill>
                <a:latin typeface="Courier New" pitchFamily="49" charset="0"/>
              </a:rPr>
              <a:t>Kamate</a:t>
            </a:r>
          </a:p>
        </p:txBody>
      </p:sp>
      <p:sp>
        <p:nvSpPr>
          <p:cNvPr id="3" name="Slide Number Placeholder 2"/>
          <p:cNvSpPr>
            <a:spLocks noGrp="1"/>
          </p:cNvSpPr>
          <p:nvPr>
            <p:ph type="sldNum" sz="quarter" idx="11"/>
          </p:nvPr>
        </p:nvSpPr>
        <p:spPr/>
        <p:txBody>
          <a:bodyPr/>
          <a:lstStyle/>
          <a:p>
            <a:fld id="{D4AD59E7-4515-4B34-A58D-745587B9CCB9}" type="slidenum">
              <a:rPr lang="hr-HR" smtClean="0"/>
              <a:pPr/>
              <a:t>134</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2642" name="Rectangle 2"/>
          <p:cNvSpPr>
            <a:spLocks noGrp="1" noChangeArrowheads="1"/>
          </p:cNvSpPr>
          <p:nvPr>
            <p:ph type="title"/>
          </p:nvPr>
        </p:nvSpPr>
        <p:spPr/>
        <p:txBody>
          <a:bodyPr/>
          <a:lstStyle/>
          <a:p>
            <a:pPr>
              <a:defRPr/>
            </a:pPr>
            <a:r>
              <a:rPr lang="hr-HR" smtClean="0"/>
              <a:t>Premetaljka</a:t>
            </a:r>
          </a:p>
        </p:txBody>
      </p:sp>
      <p:sp>
        <p:nvSpPr>
          <p:cNvPr id="2032643" name="Rectangle 3"/>
          <p:cNvSpPr>
            <a:spLocks noGrp="1" noChangeArrowheads="1"/>
          </p:cNvSpPr>
          <p:nvPr>
            <p:ph type="body" idx="1"/>
          </p:nvPr>
        </p:nvSpPr>
        <p:spPr/>
        <p:txBody>
          <a:bodyPr/>
          <a:lstStyle/>
          <a:p>
            <a:pPr>
              <a:defRPr/>
            </a:pPr>
            <a:r>
              <a:rPr lang="hr-HR" smtClean="0">
                <a:solidFill>
                  <a:srgbClr val="FF0000"/>
                </a:solidFill>
              </a:rPr>
              <a:t>premetaljka</a:t>
            </a:r>
            <a:r>
              <a:rPr lang="hr-HR" smtClean="0"/>
              <a:t> (anagram)– riječ u kojoj su permutirana sva slova</a:t>
            </a:r>
            <a:endParaRPr lang="en-US" smtClean="0"/>
          </a:p>
          <a:p>
            <a:pPr lvl="1">
              <a:defRPr/>
            </a:pPr>
            <a:r>
              <a:rPr lang="hr-HR" smtClean="0"/>
              <a:t>anagrami od PAS: PAS, PSA, APS, </a:t>
            </a:r>
            <a:r>
              <a:rPr lang="hr-HR" smtClean="0">
                <a:solidFill>
                  <a:srgbClr val="FF0000"/>
                </a:solidFill>
              </a:rPr>
              <a:t>ASP</a:t>
            </a:r>
            <a:r>
              <a:rPr lang="hr-HR" smtClean="0"/>
              <a:t>, SAP, SPA</a:t>
            </a:r>
          </a:p>
          <a:p>
            <a:pPr lvl="1">
              <a:defRPr/>
            </a:pPr>
            <a:r>
              <a:rPr lang="hr-HR" smtClean="0"/>
              <a:t>za riječ od </a:t>
            </a:r>
            <a:r>
              <a:rPr lang="hr-HR" b="1" smtClean="0">
                <a:solidFill>
                  <a:srgbClr val="FF0000"/>
                </a:solidFill>
                <a:latin typeface="Courier New" pitchFamily="49" charset="0"/>
              </a:rPr>
              <a:t>n</a:t>
            </a:r>
            <a:r>
              <a:rPr lang="hr-HR" smtClean="0"/>
              <a:t> različitih slova ima </a:t>
            </a:r>
            <a:r>
              <a:rPr lang="hr-HR" b="1" smtClean="0">
                <a:solidFill>
                  <a:srgbClr val="FF0000"/>
                </a:solidFill>
                <a:latin typeface="Courier New" pitchFamily="49" charset="0"/>
              </a:rPr>
              <a:t>n!</a:t>
            </a:r>
            <a:r>
              <a:rPr lang="hr-HR" smtClean="0"/>
              <a:t> mogućih permutacija</a:t>
            </a:r>
            <a:endParaRPr lang="en-US" smtClean="0"/>
          </a:p>
          <a:p>
            <a:pPr>
              <a:defRPr/>
            </a:pPr>
            <a:r>
              <a:rPr lang="hr-HR" smtClean="0"/>
              <a:t>kako to postići</a:t>
            </a:r>
            <a:r>
              <a:rPr lang="en-US" smtClean="0"/>
              <a:t>:</a:t>
            </a:r>
            <a:endParaRPr lang="hr-HR" smtClean="0"/>
          </a:p>
          <a:p>
            <a:pPr lvl="1">
              <a:defRPr/>
            </a:pPr>
            <a:r>
              <a:rPr lang="hr-HR" smtClean="0"/>
              <a:t>uvijek se premeće </a:t>
            </a:r>
            <a:r>
              <a:rPr lang="hr-HR" b="1" smtClean="0">
                <a:solidFill>
                  <a:srgbClr val="FF0000"/>
                </a:solidFill>
                <a:latin typeface="Courier New" pitchFamily="49" charset="0"/>
              </a:rPr>
              <a:t>n-1</a:t>
            </a:r>
            <a:r>
              <a:rPr lang="hr-HR" b="1" smtClean="0">
                <a:solidFill>
                  <a:srgbClr val="FF3300"/>
                </a:solidFill>
              </a:rPr>
              <a:t> </a:t>
            </a:r>
            <a:r>
              <a:rPr lang="hr-HR" smtClean="0"/>
              <a:t>slova s desne strane</a:t>
            </a:r>
          </a:p>
          <a:p>
            <a:pPr lvl="1">
              <a:defRPr/>
            </a:pPr>
            <a:r>
              <a:rPr lang="hr-HR" smtClean="0"/>
              <a:t>kao prvo slovo treba rotirati svih </a:t>
            </a:r>
            <a:r>
              <a:rPr lang="hr-HR" b="1" smtClean="0">
                <a:solidFill>
                  <a:srgbClr val="FF0000"/>
                </a:solidFill>
                <a:latin typeface="Courier New" pitchFamily="49" charset="0"/>
              </a:rPr>
              <a:t>n</a:t>
            </a:r>
            <a:r>
              <a:rPr lang="hr-HR" smtClean="0"/>
              <a:t> slova, pri čemu se sva slova pomiču za jedno mjesto ulijevo, osim prvog, koje odlazi na krajnje desno mjesto</a:t>
            </a:r>
          </a:p>
          <a:p>
            <a:pPr lvl="1">
              <a:defRPr/>
            </a:pPr>
            <a:r>
              <a:rPr lang="hr-HR" smtClean="0"/>
              <a:t>ovi koraci se ponavljaju </a:t>
            </a:r>
            <a:r>
              <a:rPr lang="hr-HR" b="1" smtClean="0">
                <a:solidFill>
                  <a:srgbClr val="FF0000"/>
                </a:solidFill>
                <a:latin typeface="Courier New" pitchFamily="49" charset="0"/>
              </a:rPr>
              <a:t>n</a:t>
            </a:r>
            <a:r>
              <a:rPr lang="hr-HR" smtClean="0"/>
              <a:t> puta</a:t>
            </a:r>
          </a:p>
          <a:p>
            <a:pPr>
              <a:defRPr/>
            </a:pPr>
            <a:r>
              <a:rPr lang="hr-HR" smtClean="0"/>
              <a:t>rotiranjem slova postiže se da svako slovo može biti početno</a:t>
            </a:r>
          </a:p>
          <a:p>
            <a:pPr lvl="1">
              <a:defRPr/>
            </a:pPr>
            <a:r>
              <a:rPr lang="hr-HR" smtClean="0"/>
              <a:t>dok je izabrano slovo početno, sva ostala slova se premeću</a:t>
            </a:r>
          </a:p>
          <a:p>
            <a:pPr>
              <a:defRPr/>
            </a:pPr>
            <a:r>
              <a:rPr lang="hr-HR" smtClean="0"/>
              <a:t>osnovni slučaj: treba premetnuti jedno slovo</a:t>
            </a:r>
          </a:p>
        </p:txBody>
      </p:sp>
      <p:sp>
        <p:nvSpPr>
          <p:cNvPr id="2032644" name="Rectangle 4"/>
          <p:cNvSpPr>
            <a:spLocks noChangeArrowheads="1"/>
          </p:cNvSpPr>
          <p:nvPr/>
        </p:nvSpPr>
        <p:spPr bwMode="auto">
          <a:xfrm>
            <a:off x="6897688" y="5805488"/>
            <a:ext cx="2784475" cy="476250"/>
          </a:xfrm>
          <a:prstGeom prst="rect">
            <a:avLst/>
          </a:prstGeom>
          <a:noFill/>
          <a:ln w="9525" algn="ctr">
            <a:noFill/>
            <a:miter lim="800000"/>
            <a:headEnd/>
            <a:tailEnd/>
          </a:ln>
          <a:effectLst/>
        </p:spPr>
        <p:txBody>
          <a:bodyPr wrap="none">
            <a:spAutoFit/>
          </a:bodyPr>
          <a:lstStyle/>
          <a:p>
            <a:pPr>
              <a:lnSpc>
                <a:spcPct val="105000"/>
              </a:lnSpc>
              <a:buSzPct val="75000"/>
              <a:buFont typeface="Monotype Sorts" pitchFamily="2" charset="2"/>
              <a:buNone/>
              <a:defRPr/>
            </a:pPr>
            <a:r>
              <a:rPr lang="en-GB" sz="2400" b="0">
                <a:solidFill>
                  <a:schemeClr val="folHlink"/>
                </a:solidFill>
                <a:effectLst>
                  <a:outerShdw blurRad="38100" dist="38100" dir="2700000" algn="tl">
                    <a:srgbClr val="C0C0C0"/>
                  </a:outerShdw>
                </a:effectLst>
                <a:sym typeface="Wingdings" pitchFamily="2" charset="2"/>
              </a:rPr>
              <a:t></a:t>
            </a:r>
            <a:r>
              <a:rPr lang="en-GB" sz="2400" b="0">
                <a:solidFill>
                  <a:schemeClr val="folHlink"/>
                </a:solidFill>
                <a:effectLst>
                  <a:outerShdw blurRad="38100" dist="38100" dir="2700000" algn="tl">
                    <a:srgbClr val="C0C0C0"/>
                  </a:outerShdw>
                </a:effectLst>
              </a:rPr>
              <a:t> </a:t>
            </a:r>
            <a:r>
              <a:rPr lang="hr-HR" sz="2400" b="0">
                <a:solidFill>
                  <a:schemeClr val="folHlink"/>
                </a:solidFill>
                <a:effectLst>
                  <a:outerShdw blurRad="38100" dist="38100" dir="2700000" algn="tl">
                    <a:srgbClr val="C0C0C0"/>
                  </a:outerShdw>
                </a:effectLst>
              </a:rPr>
              <a:t>Premetaljka</a:t>
            </a:r>
          </a:p>
        </p:txBody>
      </p:sp>
      <p:sp>
        <p:nvSpPr>
          <p:cNvPr id="3" name="Slide Number Placeholder 2"/>
          <p:cNvSpPr>
            <a:spLocks noGrp="1"/>
          </p:cNvSpPr>
          <p:nvPr>
            <p:ph type="sldNum" sz="quarter" idx="11"/>
          </p:nvPr>
        </p:nvSpPr>
        <p:spPr/>
        <p:txBody>
          <a:bodyPr/>
          <a:lstStyle/>
          <a:p>
            <a:fld id="{D4AD59E7-4515-4B34-A58D-745587B9CCB9}" type="slidenum">
              <a:rPr lang="hr-HR" smtClean="0"/>
              <a:pPr/>
              <a:t>135</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4690" name="Rectangle 2"/>
          <p:cNvSpPr>
            <a:spLocks noGrp="1" noChangeArrowheads="1"/>
          </p:cNvSpPr>
          <p:nvPr>
            <p:ph type="title"/>
          </p:nvPr>
        </p:nvSpPr>
        <p:spPr/>
        <p:txBody>
          <a:bodyPr/>
          <a:lstStyle/>
          <a:p>
            <a:pPr>
              <a:defRPr/>
            </a:pPr>
            <a:r>
              <a:rPr lang="hr-HR" smtClean="0"/>
              <a:t>Obrtaljka</a:t>
            </a:r>
          </a:p>
        </p:txBody>
      </p:sp>
      <p:sp>
        <p:nvSpPr>
          <p:cNvPr id="2034691" name="Rectangle 3"/>
          <p:cNvSpPr>
            <a:spLocks noGrp="1" noChangeArrowheads="1"/>
          </p:cNvSpPr>
          <p:nvPr>
            <p:ph type="body" idx="1"/>
          </p:nvPr>
        </p:nvSpPr>
        <p:spPr/>
        <p:txBody>
          <a:bodyPr/>
          <a:lstStyle/>
          <a:p>
            <a:r>
              <a:rPr lang="hr-HR" smtClean="0"/>
              <a:t>Napišite program koji će rekurzivno provjeriti je li zadana riječ ili rečenica </a:t>
            </a:r>
            <a:r>
              <a:rPr lang="hr-HR" smtClean="0">
                <a:solidFill>
                  <a:srgbClr val="FF0000"/>
                </a:solidFill>
              </a:rPr>
              <a:t>obrtaljka</a:t>
            </a:r>
            <a:r>
              <a:rPr lang="hr-HR" smtClean="0"/>
              <a:t> (palindrom). U ulaznom nizu podataka zanemarite razmak i sve znakove interpunkcije.</a:t>
            </a:r>
          </a:p>
          <a:p>
            <a:pPr lvl="1"/>
            <a:r>
              <a:rPr lang="hr-HR" smtClean="0"/>
              <a:t>primjeri: </a:t>
            </a:r>
          </a:p>
          <a:p>
            <a:pPr lvl="2"/>
            <a:r>
              <a:rPr lang="hr-HR" smtClean="0"/>
              <a:t>UDOVICA BACI VODU</a:t>
            </a:r>
          </a:p>
          <a:p>
            <a:pPr lvl="2"/>
            <a:r>
              <a:rPr lang="hr-HR" smtClean="0"/>
              <a:t>ON VIDI DIVNO</a:t>
            </a:r>
          </a:p>
          <a:p>
            <a:pPr lvl="2"/>
            <a:r>
              <a:rPr lang="hr-HR" smtClean="0"/>
              <a:t>U RIMU UMIRU</a:t>
            </a:r>
          </a:p>
          <a:p>
            <a:pPr lvl="2"/>
            <a:r>
              <a:rPr lang="hr-HR" smtClean="0"/>
              <a:t>ANA NABRA PAR BANANA</a:t>
            </a:r>
          </a:p>
          <a:p>
            <a:pPr lvl="1"/>
            <a:r>
              <a:rPr lang="hr-HR" smtClean="0"/>
              <a:t>uputa: ako u palindromu izbacite prvo i posljednje slovo, preostali tekst također mora biti obrtaljka</a:t>
            </a:r>
          </a:p>
          <a:p>
            <a:endParaRPr lang="hr-HR" smtClean="0"/>
          </a:p>
        </p:txBody>
      </p:sp>
      <p:sp>
        <p:nvSpPr>
          <p:cNvPr id="2034692" name="Rectangle 4"/>
          <p:cNvSpPr>
            <a:spLocks noChangeArrowheads="1"/>
          </p:cNvSpPr>
          <p:nvPr/>
        </p:nvSpPr>
        <p:spPr bwMode="auto">
          <a:xfrm>
            <a:off x="7213600" y="5805488"/>
            <a:ext cx="2419350" cy="476250"/>
          </a:xfrm>
          <a:prstGeom prst="rect">
            <a:avLst/>
          </a:prstGeom>
          <a:noFill/>
          <a:ln w="9525" algn="ctr">
            <a:noFill/>
            <a:miter lim="800000"/>
            <a:headEnd/>
            <a:tailEnd/>
          </a:ln>
          <a:effectLst/>
        </p:spPr>
        <p:txBody>
          <a:bodyPr wrap="none">
            <a:spAutoFit/>
          </a:bodyPr>
          <a:lstStyle/>
          <a:p>
            <a:pPr>
              <a:lnSpc>
                <a:spcPct val="105000"/>
              </a:lnSpc>
              <a:buSzPct val="75000"/>
              <a:buFont typeface="Monotype Sorts" pitchFamily="2" charset="2"/>
              <a:buNone/>
              <a:defRPr/>
            </a:pPr>
            <a:r>
              <a:rPr lang="en-GB" sz="2400" b="0">
                <a:solidFill>
                  <a:schemeClr val="folHlink"/>
                </a:solidFill>
                <a:effectLst>
                  <a:outerShdw blurRad="38100" dist="38100" dir="2700000" algn="tl">
                    <a:srgbClr val="C0C0C0"/>
                  </a:outerShdw>
                </a:effectLst>
                <a:sym typeface="Wingdings" pitchFamily="2" charset="2"/>
              </a:rPr>
              <a:t></a:t>
            </a:r>
            <a:r>
              <a:rPr lang="en-GB" sz="2400" b="0">
                <a:solidFill>
                  <a:schemeClr val="folHlink"/>
                </a:solidFill>
                <a:effectLst>
                  <a:outerShdw blurRad="38100" dist="38100" dir="2700000" algn="tl">
                    <a:srgbClr val="C0C0C0"/>
                  </a:outerShdw>
                </a:effectLst>
              </a:rPr>
              <a:t> </a:t>
            </a:r>
            <a:r>
              <a:rPr lang="hr-HR" sz="2400" b="0">
                <a:solidFill>
                  <a:schemeClr val="folHlink"/>
                </a:solidFill>
                <a:effectLst>
                  <a:outerShdw blurRad="38100" dist="38100" dir="2700000" algn="tl">
                    <a:srgbClr val="C0C0C0"/>
                  </a:outerShdw>
                </a:effectLst>
              </a:rPr>
              <a:t>Obrtaljka</a:t>
            </a:r>
          </a:p>
        </p:txBody>
      </p:sp>
      <p:sp>
        <p:nvSpPr>
          <p:cNvPr id="3" name="Slide Number Placeholder 2"/>
          <p:cNvSpPr>
            <a:spLocks noGrp="1"/>
          </p:cNvSpPr>
          <p:nvPr>
            <p:ph type="sldNum" sz="quarter" idx="11"/>
          </p:nvPr>
        </p:nvSpPr>
        <p:spPr/>
        <p:txBody>
          <a:bodyPr/>
          <a:lstStyle/>
          <a:p>
            <a:fld id="{D4AD59E7-4515-4B34-A58D-745587B9CCB9}" type="slidenum">
              <a:rPr lang="hr-HR" smtClean="0"/>
              <a:pPr/>
              <a:t>136</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6738" name="Rectangle 2"/>
          <p:cNvSpPr>
            <a:spLocks noGrp="1" noChangeArrowheads="1"/>
          </p:cNvSpPr>
          <p:nvPr>
            <p:ph type="title"/>
          </p:nvPr>
        </p:nvSpPr>
        <p:spPr/>
        <p:txBody>
          <a:bodyPr/>
          <a:lstStyle/>
          <a:p>
            <a:pPr>
              <a:defRPr/>
            </a:pPr>
            <a:r>
              <a:rPr lang="hr-HR" smtClean="0"/>
              <a:t>Hanojski tornjevi</a:t>
            </a:r>
          </a:p>
        </p:txBody>
      </p:sp>
      <p:sp>
        <p:nvSpPr>
          <p:cNvPr id="2036739" name="Rectangle 3"/>
          <p:cNvSpPr>
            <a:spLocks noGrp="1" noChangeArrowheads="1"/>
          </p:cNvSpPr>
          <p:nvPr>
            <p:ph type="body" idx="1"/>
          </p:nvPr>
        </p:nvSpPr>
        <p:spPr/>
        <p:txBody>
          <a:bodyPr/>
          <a:lstStyle/>
          <a:p>
            <a:pPr>
              <a:defRPr/>
            </a:pPr>
            <a:r>
              <a:rPr lang="hr-HR" sz="2400" smtClean="0"/>
              <a:t>Postoje štapovi </a:t>
            </a:r>
            <a:r>
              <a:rPr lang="hr-HR" sz="2400" b="1" smtClean="0">
                <a:solidFill>
                  <a:srgbClr val="FF0000"/>
                </a:solidFill>
              </a:rPr>
              <a:t>I</a:t>
            </a:r>
            <a:r>
              <a:rPr lang="hr-HR" sz="2400" smtClean="0"/>
              <a:t> (izvor), </a:t>
            </a:r>
            <a:r>
              <a:rPr lang="hr-HR" sz="2400" b="1" smtClean="0">
                <a:solidFill>
                  <a:srgbClr val="FF0000"/>
                </a:solidFill>
              </a:rPr>
              <a:t>O</a:t>
            </a:r>
            <a:r>
              <a:rPr lang="hr-HR" sz="2400" smtClean="0"/>
              <a:t> (odredište), </a:t>
            </a:r>
            <a:r>
              <a:rPr lang="hr-HR" sz="2400" b="1" smtClean="0">
                <a:solidFill>
                  <a:srgbClr val="FF0000"/>
                </a:solidFill>
              </a:rPr>
              <a:t>P</a:t>
            </a:r>
            <a:r>
              <a:rPr lang="hr-HR" sz="2400" smtClean="0"/>
              <a:t> (pomoćni). Na prvom štapu (</a:t>
            </a:r>
            <a:r>
              <a:rPr lang="hr-HR" sz="2400" b="1" smtClean="0">
                <a:solidFill>
                  <a:srgbClr val="FF0000"/>
                </a:solidFill>
              </a:rPr>
              <a:t>I</a:t>
            </a:r>
            <a:r>
              <a:rPr lang="hr-HR" sz="2400" smtClean="0"/>
              <a:t>) ima </a:t>
            </a:r>
            <a:r>
              <a:rPr lang="hr-HR" sz="2400" b="1" smtClean="0">
                <a:solidFill>
                  <a:srgbClr val="FF3300"/>
                </a:solidFill>
                <a:latin typeface="Courier New" pitchFamily="49" charset="0"/>
              </a:rPr>
              <a:t>n</a:t>
            </a:r>
            <a:r>
              <a:rPr lang="hr-HR" sz="2400" smtClean="0"/>
              <a:t> diskova različite veličine postavljenih tako da veći nikad ne dolazi iznad manjeg. Uz minimalni broj operacija preselite sve diskove na </a:t>
            </a:r>
            <a:r>
              <a:rPr lang="hr-HR" sz="2400" b="1" smtClean="0">
                <a:solidFill>
                  <a:srgbClr val="FF0000"/>
                </a:solidFill>
              </a:rPr>
              <a:t>O</a:t>
            </a:r>
            <a:r>
              <a:rPr lang="hr-HR" sz="2400" smtClean="0"/>
              <a:t>, jedan po jedan. Disk se smije postaviti ili na prazan štap ili tako da je manji disk na većem. </a:t>
            </a:r>
          </a:p>
          <a:p>
            <a:pPr>
              <a:defRPr/>
            </a:pPr>
            <a:r>
              <a:rPr lang="hr-HR" sz="2400" smtClean="0"/>
              <a:t>algoritam rješenja:</a:t>
            </a:r>
          </a:p>
          <a:p>
            <a:pPr lvl="1">
              <a:defRPr/>
            </a:pPr>
            <a:r>
              <a:rPr lang="hr-HR" sz="2000" smtClean="0"/>
              <a:t>ignorirati donji (najveći) disk i riješiti problem za </a:t>
            </a:r>
            <a:r>
              <a:rPr lang="hr-HR" sz="2000" b="1" smtClean="0">
                <a:solidFill>
                  <a:srgbClr val="FF0000"/>
                </a:solidFill>
                <a:latin typeface="Courier New" pitchFamily="49" charset="0"/>
              </a:rPr>
              <a:t>n-1</a:t>
            </a:r>
            <a:r>
              <a:rPr lang="hr-HR" sz="2000" smtClean="0">
                <a:solidFill>
                  <a:srgbClr val="FF0000"/>
                </a:solidFill>
              </a:rPr>
              <a:t> </a:t>
            </a:r>
            <a:r>
              <a:rPr lang="hr-HR" sz="2000" smtClean="0"/>
              <a:t>disk, ali sa štapa </a:t>
            </a:r>
            <a:r>
              <a:rPr lang="hr-HR" sz="2000" b="1" smtClean="0">
                <a:solidFill>
                  <a:srgbClr val="FF0000"/>
                </a:solidFill>
              </a:rPr>
              <a:t>I</a:t>
            </a:r>
            <a:r>
              <a:rPr lang="hr-HR" sz="2000" smtClean="0"/>
              <a:t> na štap </a:t>
            </a:r>
            <a:r>
              <a:rPr lang="hr-HR" sz="2000" b="1" smtClean="0">
                <a:solidFill>
                  <a:srgbClr val="FF0000"/>
                </a:solidFill>
              </a:rPr>
              <a:t>P</a:t>
            </a:r>
            <a:r>
              <a:rPr lang="hr-HR" sz="2000" smtClean="0"/>
              <a:t> koristeći </a:t>
            </a:r>
            <a:r>
              <a:rPr lang="hr-HR" sz="2000" b="1" smtClean="0">
                <a:solidFill>
                  <a:srgbClr val="FF3300"/>
                </a:solidFill>
              </a:rPr>
              <a:t>O</a:t>
            </a:r>
            <a:r>
              <a:rPr lang="hr-HR" sz="2000" smtClean="0"/>
              <a:t> kao pomoćni</a:t>
            </a:r>
          </a:p>
          <a:p>
            <a:pPr lvl="1">
              <a:defRPr/>
            </a:pPr>
            <a:r>
              <a:rPr lang="hr-HR" sz="2000" smtClean="0"/>
              <a:t>sada se najveći disk nalazi na </a:t>
            </a:r>
            <a:r>
              <a:rPr lang="hr-HR" sz="2000" b="1" smtClean="0">
                <a:solidFill>
                  <a:srgbClr val="FF0000"/>
                </a:solidFill>
              </a:rPr>
              <a:t>I</a:t>
            </a:r>
            <a:r>
              <a:rPr lang="hr-HR" sz="2000" smtClean="0"/>
              <a:t>, a ostalih </a:t>
            </a:r>
            <a:r>
              <a:rPr lang="hr-HR" sz="2000" b="1" smtClean="0">
                <a:solidFill>
                  <a:srgbClr val="FF0000"/>
                </a:solidFill>
                <a:latin typeface="Courier New" pitchFamily="49" charset="0"/>
              </a:rPr>
              <a:t>n-1</a:t>
            </a:r>
            <a:r>
              <a:rPr lang="hr-HR" sz="2000" b="1" smtClean="0">
                <a:solidFill>
                  <a:srgbClr val="FF3300"/>
                </a:solidFill>
                <a:latin typeface="Courier New" pitchFamily="49" charset="0"/>
              </a:rPr>
              <a:t> </a:t>
            </a:r>
            <a:r>
              <a:rPr lang="hr-HR" sz="2000" smtClean="0"/>
              <a:t>na </a:t>
            </a:r>
            <a:r>
              <a:rPr lang="hr-HR" sz="2000" b="1" smtClean="0">
                <a:solidFill>
                  <a:srgbClr val="FF0000"/>
                </a:solidFill>
              </a:rPr>
              <a:t>P</a:t>
            </a:r>
          </a:p>
          <a:p>
            <a:pPr lvl="1">
              <a:defRPr/>
            </a:pPr>
            <a:r>
              <a:rPr lang="hr-HR" sz="2000" smtClean="0"/>
              <a:t>preseliti najveći disk sa </a:t>
            </a:r>
            <a:r>
              <a:rPr lang="hr-HR" sz="2000" b="1" smtClean="0">
                <a:solidFill>
                  <a:srgbClr val="FF0000"/>
                </a:solidFill>
              </a:rPr>
              <a:t>I</a:t>
            </a:r>
            <a:r>
              <a:rPr lang="hr-HR" sz="2000" smtClean="0"/>
              <a:t> na </a:t>
            </a:r>
            <a:r>
              <a:rPr lang="hr-HR" sz="2000" b="1" smtClean="0">
                <a:solidFill>
                  <a:srgbClr val="FF0000"/>
                </a:solidFill>
              </a:rPr>
              <a:t>O</a:t>
            </a:r>
          </a:p>
          <a:p>
            <a:pPr lvl="1">
              <a:defRPr/>
            </a:pPr>
            <a:r>
              <a:rPr lang="hr-HR" sz="2000" smtClean="0"/>
              <a:t>preseliti </a:t>
            </a:r>
            <a:r>
              <a:rPr lang="hr-HR" sz="2000" b="1" smtClean="0">
                <a:solidFill>
                  <a:srgbClr val="FF0000"/>
                </a:solidFill>
                <a:latin typeface="Courier New" pitchFamily="49" charset="0"/>
              </a:rPr>
              <a:t>n-1</a:t>
            </a:r>
            <a:r>
              <a:rPr lang="hr-HR" sz="2000" smtClean="0"/>
              <a:t> disk sa </a:t>
            </a:r>
            <a:r>
              <a:rPr lang="hr-HR" sz="2000" b="1" smtClean="0">
                <a:solidFill>
                  <a:srgbClr val="FF0000"/>
                </a:solidFill>
              </a:rPr>
              <a:t>P</a:t>
            </a:r>
            <a:r>
              <a:rPr lang="hr-HR" sz="2000" smtClean="0"/>
              <a:t> na </a:t>
            </a:r>
            <a:r>
              <a:rPr lang="hr-HR" sz="2000" b="1" smtClean="0">
                <a:solidFill>
                  <a:srgbClr val="FF0000"/>
                </a:solidFill>
              </a:rPr>
              <a:t>O</a:t>
            </a:r>
            <a:r>
              <a:rPr lang="hr-HR" sz="2000" smtClean="0"/>
              <a:t> koristeći </a:t>
            </a:r>
            <a:r>
              <a:rPr lang="hr-HR" sz="2000" b="1" smtClean="0">
                <a:solidFill>
                  <a:srgbClr val="FF0000"/>
                </a:solidFill>
              </a:rPr>
              <a:t>I</a:t>
            </a:r>
            <a:r>
              <a:rPr lang="hr-HR" sz="2000" smtClean="0"/>
              <a:t> kao pomoćni (problem je već riješen za </a:t>
            </a:r>
            <a:r>
              <a:rPr lang="hr-HR" sz="2000" b="1" smtClean="0">
                <a:solidFill>
                  <a:srgbClr val="FF0000"/>
                </a:solidFill>
                <a:latin typeface="Courier New" pitchFamily="49" charset="0"/>
              </a:rPr>
              <a:t>n-1</a:t>
            </a:r>
            <a:r>
              <a:rPr lang="hr-HR" sz="2000" smtClean="0"/>
              <a:t> disk)</a:t>
            </a:r>
          </a:p>
        </p:txBody>
      </p:sp>
      <p:sp>
        <p:nvSpPr>
          <p:cNvPr id="2036740" name="Rectangle 4"/>
          <p:cNvSpPr>
            <a:spLocks noChangeArrowheads="1"/>
          </p:cNvSpPr>
          <p:nvPr/>
        </p:nvSpPr>
        <p:spPr bwMode="auto">
          <a:xfrm>
            <a:off x="7943850" y="5924550"/>
            <a:ext cx="1689100" cy="457200"/>
          </a:xfrm>
          <a:prstGeom prst="rect">
            <a:avLst/>
          </a:prstGeom>
          <a:noFill/>
          <a:ln w="9525">
            <a:noFill/>
            <a:miter lim="800000"/>
            <a:headEnd/>
            <a:tailEnd/>
          </a:ln>
          <a:effectLst/>
        </p:spPr>
        <p:txBody>
          <a:bodyPr wrap="none">
            <a:spAutoFit/>
          </a:bodyPr>
          <a:lstStyle/>
          <a:p>
            <a:pPr>
              <a:defRPr/>
            </a:pPr>
            <a:r>
              <a:rPr lang="en-GB" sz="2400" b="0">
                <a:solidFill>
                  <a:schemeClr val="folHlink"/>
                </a:solidFill>
                <a:effectLst>
                  <a:outerShdw blurRad="38100" dist="38100" dir="2700000" algn="tl">
                    <a:srgbClr val="C0C0C0"/>
                  </a:outerShdw>
                </a:effectLst>
                <a:sym typeface="Wingdings" pitchFamily="2" charset="2"/>
              </a:rPr>
              <a:t></a:t>
            </a:r>
            <a:r>
              <a:rPr lang="en-GB" sz="2400" b="0">
                <a:solidFill>
                  <a:schemeClr val="folHlink"/>
                </a:solidFill>
                <a:effectLst>
                  <a:outerShdw blurRad="38100" dist="38100" dir="2700000" algn="tl">
                    <a:srgbClr val="C0C0C0"/>
                  </a:outerShdw>
                </a:effectLst>
              </a:rPr>
              <a:t> </a:t>
            </a:r>
            <a:r>
              <a:rPr lang="hr-HR" sz="2400" b="0">
                <a:solidFill>
                  <a:schemeClr val="folHlink"/>
                </a:solidFill>
                <a:effectLst>
                  <a:outerShdw blurRad="38100" dist="38100" dir="2700000" algn="tl">
                    <a:srgbClr val="C0C0C0"/>
                  </a:outerShdw>
                </a:effectLst>
              </a:rPr>
              <a:t>Hanoi</a:t>
            </a:r>
          </a:p>
        </p:txBody>
      </p:sp>
      <p:sp>
        <p:nvSpPr>
          <p:cNvPr id="3" name="Slide Number Placeholder 2"/>
          <p:cNvSpPr>
            <a:spLocks noGrp="1"/>
          </p:cNvSpPr>
          <p:nvPr>
            <p:ph type="sldNum" sz="quarter" idx="11"/>
          </p:nvPr>
        </p:nvSpPr>
        <p:spPr/>
        <p:txBody>
          <a:bodyPr/>
          <a:lstStyle/>
          <a:p>
            <a:fld id="{D4AD59E7-4515-4B34-A58D-745587B9CCB9}" type="slidenum">
              <a:rPr lang="hr-HR" smtClean="0"/>
              <a:pPr/>
              <a:t>137</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8786" name="Rectangle 2"/>
          <p:cNvSpPr>
            <a:spLocks noGrp="1" noChangeArrowheads="1"/>
          </p:cNvSpPr>
          <p:nvPr>
            <p:ph type="title"/>
          </p:nvPr>
        </p:nvSpPr>
        <p:spPr/>
        <p:txBody>
          <a:bodyPr/>
          <a:lstStyle/>
          <a:p>
            <a:pPr>
              <a:defRPr/>
            </a:pPr>
            <a:r>
              <a:rPr lang="hr-HR" smtClean="0"/>
              <a:t>Osam kraljica</a:t>
            </a:r>
          </a:p>
        </p:txBody>
      </p:sp>
      <p:sp>
        <p:nvSpPr>
          <p:cNvPr id="2038787" name="Rectangle 3"/>
          <p:cNvSpPr>
            <a:spLocks noGrp="1" noChangeArrowheads="1"/>
          </p:cNvSpPr>
          <p:nvPr>
            <p:ph type="body" idx="1"/>
          </p:nvPr>
        </p:nvSpPr>
        <p:spPr/>
        <p:txBody>
          <a:bodyPr/>
          <a:lstStyle/>
          <a:p>
            <a:pPr>
              <a:lnSpc>
                <a:spcPct val="95000"/>
              </a:lnSpc>
            </a:pPr>
            <a:r>
              <a:rPr lang="hr-HR" smtClean="0"/>
              <a:t>Napisati funkciju koja će pronaći položaj 8 kraljica na šahovskoj ploči, tako da se one međusobno ne napadaju.</a:t>
            </a:r>
          </a:p>
          <a:p>
            <a:pPr>
              <a:lnSpc>
                <a:spcPct val="95000"/>
              </a:lnSpc>
            </a:pPr>
            <a:r>
              <a:rPr lang="hr-HR" smtClean="0"/>
              <a:t>algoritam rješenja:</a:t>
            </a:r>
          </a:p>
          <a:p>
            <a:pPr lvl="1">
              <a:lnSpc>
                <a:spcPct val="95000"/>
              </a:lnSpc>
            </a:pPr>
            <a:r>
              <a:rPr lang="hr-HR" smtClean="0"/>
              <a:t>promatramo stupce na šahovskoj ploči od prvog prema zadnjem</a:t>
            </a:r>
          </a:p>
          <a:p>
            <a:pPr lvl="1">
              <a:lnSpc>
                <a:spcPct val="95000"/>
              </a:lnSpc>
            </a:pPr>
            <a:r>
              <a:rPr lang="hr-HR" smtClean="0"/>
              <a:t>u svaki postavljamo jednu kraljicu</a:t>
            </a:r>
          </a:p>
          <a:p>
            <a:pPr lvl="1">
              <a:lnSpc>
                <a:spcPct val="95000"/>
              </a:lnSpc>
            </a:pPr>
            <a:r>
              <a:rPr lang="hr-HR" smtClean="0"/>
              <a:t>promatramo ploču u situaciji kada je već postavljeno </a:t>
            </a:r>
            <a:r>
              <a:rPr lang="hr-HR" b="1" smtClean="0">
                <a:solidFill>
                  <a:srgbClr val="FF3300"/>
                </a:solidFill>
                <a:latin typeface="Courier New" pitchFamily="49" charset="0"/>
              </a:rPr>
              <a:t>i</a:t>
            </a:r>
            <a:r>
              <a:rPr lang="hr-HR" smtClean="0"/>
              <a:t> kraljica (u i različitih stupaca) koje se međusobno ne napadaju</a:t>
            </a:r>
          </a:p>
          <a:p>
            <a:pPr lvl="1">
              <a:lnSpc>
                <a:spcPct val="95000"/>
              </a:lnSpc>
            </a:pPr>
            <a:r>
              <a:rPr lang="hr-HR" smtClean="0"/>
              <a:t>želimo postaviti </a:t>
            </a:r>
            <a:r>
              <a:rPr lang="hr-HR" b="1" smtClean="0">
                <a:solidFill>
                  <a:srgbClr val="FF3300"/>
                </a:solidFill>
                <a:latin typeface="Courier New" pitchFamily="49" charset="0"/>
              </a:rPr>
              <a:t>i</a:t>
            </a:r>
            <a:r>
              <a:rPr lang="hr-HR" smtClean="0"/>
              <a:t> </a:t>
            </a:r>
            <a:r>
              <a:rPr lang="hr-HR" b="1" smtClean="0">
                <a:solidFill>
                  <a:srgbClr val="FF3300"/>
                </a:solidFill>
                <a:latin typeface="Courier New" pitchFamily="49" charset="0"/>
              </a:rPr>
              <a:t>+</a:t>
            </a:r>
            <a:r>
              <a:rPr lang="hr-HR" smtClean="0"/>
              <a:t> </a:t>
            </a:r>
            <a:r>
              <a:rPr lang="hr-HR" b="1" smtClean="0">
                <a:solidFill>
                  <a:srgbClr val="FF3300"/>
                </a:solidFill>
                <a:latin typeface="Courier New" pitchFamily="49" charset="0"/>
              </a:rPr>
              <a:t>1</a:t>
            </a:r>
            <a:r>
              <a:rPr lang="hr-HR" smtClean="0"/>
              <a:t> kraljicu tako da ona ne napada niti jednu od već postavljenih kraljica i da se ostale kraljice mogu postaviti uz uvjet nenapadanja</a:t>
            </a:r>
          </a:p>
          <a:p>
            <a:pPr>
              <a:lnSpc>
                <a:spcPct val="95000"/>
              </a:lnSpc>
            </a:pPr>
            <a:r>
              <a:rPr lang="hr-HR" smtClean="0"/>
              <a:t>napomena:</a:t>
            </a:r>
          </a:p>
          <a:p>
            <a:pPr lvl="1">
              <a:lnSpc>
                <a:spcPct val="95000"/>
              </a:lnSpc>
            </a:pPr>
            <a:r>
              <a:rPr lang="hr-HR" smtClean="0"/>
              <a:t>postoje 92 različita rješenja</a:t>
            </a:r>
          </a:p>
          <a:p>
            <a:pPr lvl="1">
              <a:lnSpc>
                <a:spcPct val="95000"/>
              </a:lnSpc>
            </a:pPr>
            <a:endParaRPr lang="hr-HR" smtClean="0"/>
          </a:p>
        </p:txBody>
      </p:sp>
      <p:sp>
        <p:nvSpPr>
          <p:cNvPr id="2038788" name="Rectangle 4"/>
          <p:cNvSpPr>
            <a:spLocks noChangeArrowheads="1"/>
          </p:cNvSpPr>
          <p:nvPr/>
        </p:nvSpPr>
        <p:spPr bwMode="auto">
          <a:xfrm>
            <a:off x="7473950" y="5924550"/>
            <a:ext cx="2236788" cy="457200"/>
          </a:xfrm>
          <a:prstGeom prst="rect">
            <a:avLst/>
          </a:prstGeom>
          <a:noFill/>
          <a:ln w="9525">
            <a:noFill/>
            <a:miter lim="800000"/>
            <a:headEnd/>
            <a:tailEnd/>
          </a:ln>
          <a:effectLst/>
        </p:spPr>
        <p:txBody>
          <a:bodyPr wrap="none">
            <a:spAutoFit/>
          </a:bodyPr>
          <a:lstStyle/>
          <a:p>
            <a:pPr>
              <a:defRPr/>
            </a:pPr>
            <a:r>
              <a:rPr lang="en-GB" sz="2400" b="0">
                <a:solidFill>
                  <a:schemeClr val="folHlink"/>
                </a:solidFill>
                <a:effectLst>
                  <a:outerShdw blurRad="38100" dist="38100" dir="2700000" algn="tl">
                    <a:srgbClr val="C0C0C0"/>
                  </a:outerShdw>
                </a:effectLst>
                <a:sym typeface="Wingdings" pitchFamily="2" charset="2"/>
              </a:rPr>
              <a:t></a:t>
            </a:r>
            <a:r>
              <a:rPr lang="en-GB" sz="2400" b="0">
                <a:solidFill>
                  <a:schemeClr val="folHlink"/>
                </a:solidFill>
                <a:effectLst>
                  <a:outerShdw blurRad="38100" dist="38100" dir="2700000" algn="tl">
                    <a:srgbClr val="C0C0C0"/>
                  </a:outerShdw>
                </a:effectLst>
              </a:rPr>
              <a:t> </a:t>
            </a:r>
            <a:r>
              <a:rPr lang="hr-HR" sz="2400" b="0">
                <a:solidFill>
                  <a:schemeClr val="folHlink"/>
                </a:solidFill>
                <a:effectLst>
                  <a:outerShdw blurRad="38100" dist="38100" dir="2700000" algn="tl">
                    <a:srgbClr val="C0C0C0"/>
                  </a:outerShdw>
                </a:effectLst>
              </a:rPr>
              <a:t>Kraljice</a:t>
            </a:r>
          </a:p>
        </p:txBody>
      </p:sp>
      <p:sp>
        <p:nvSpPr>
          <p:cNvPr id="3" name="Slide Number Placeholder 2"/>
          <p:cNvSpPr>
            <a:spLocks noGrp="1"/>
          </p:cNvSpPr>
          <p:nvPr>
            <p:ph type="sldNum" sz="quarter" idx="11"/>
          </p:nvPr>
        </p:nvSpPr>
        <p:spPr/>
        <p:txBody>
          <a:bodyPr/>
          <a:lstStyle/>
          <a:p>
            <a:fld id="{D4AD59E7-4515-4B34-A58D-745587B9CCB9}" type="slidenum">
              <a:rPr lang="hr-HR" smtClean="0"/>
              <a:pPr/>
              <a:t>138</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0834" name="Rectangle 2"/>
          <p:cNvSpPr>
            <a:spLocks noGrp="1" noChangeArrowheads="1"/>
          </p:cNvSpPr>
          <p:nvPr>
            <p:ph type="title"/>
          </p:nvPr>
        </p:nvSpPr>
        <p:spPr/>
        <p:txBody>
          <a:bodyPr/>
          <a:lstStyle/>
          <a:p>
            <a:pPr>
              <a:defRPr/>
            </a:pPr>
            <a:r>
              <a:rPr lang="hr-HR" smtClean="0"/>
              <a:t>Obilazak šahovske ploče konjem (Knight’s Tour)</a:t>
            </a:r>
          </a:p>
        </p:txBody>
      </p:sp>
      <p:sp>
        <p:nvSpPr>
          <p:cNvPr id="2040835" name="Rectangle 3"/>
          <p:cNvSpPr>
            <a:spLocks noGrp="1" noChangeArrowheads="1"/>
          </p:cNvSpPr>
          <p:nvPr>
            <p:ph type="body" idx="1"/>
          </p:nvPr>
        </p:nvSpPr>
        <p:spPr/>
        <p:txBody>
          <a:bodyPr/>
          <a:lstStyle/>
          <a:p>
            <a:pPr>
              <a:defRPr/>
            </a:pPr>
            <a:r>
              <a:rPr lang="hr-HR" smtClean="0"/>
              <a:t>Napišite program koji će ispisati put konja na šahovskoj ploči, tako da na svako polje stane samo jednom. Put konja započnite u gornjem lijevom polju (A8).</a:t>
            </a:r>
          </a:p>
          <a:p>
            <a:pPr lvl="1">
              <a:defRPr/>
            </a:pPr>
            <a:r>
              <a:rPr lang="hr-HR" smtClean="0"/>
              <a:t>konj se kreće u obliku slova L, na slici su crvenom bojom označena polja na koja se konj smije pomaknuti s trenutnog položaja</a:t>
            </a:r>
          </a:p>
          <a:p>
            <a:pPr lvl="1">
              <a:defRPr/>
            </a:pPr>
            <a:r>
              <a:rPr lang="hr-HR" smtClean="0"/>
              <a:t>ima nekoliko milijardi rješenja</a:t>
            </a:r>
          </a:p>
          <a:p>
            <a:pPr lvl="1">
              <a:defRPr/>
            </a:pPr>
            <a:r>
              <a:rPr lang="hr-HR" smtClean="0"/>
              <a:t>122 milijuna su zatvorena putanja</a:t>
            </a:r>
          </a:p>
        </p:txBody>
      </p:sp>
      <p:sp>
        <p:nvSpPr>
          <p:cNvPr id="2040836" name="Rectangle 4"/>
          <p:cNvSpPr>
            <a:spLocks noChangeArrowheads="1"/>
          </p:cNvSpPr>
          <p:nvPr/>
        </p:nvSpPr>
        <p:spPr bwMode="auto">
          <a:xfrm>
            <a:off x="560388" y="4365625"/>
            <a:ext cx="1506537" cy="457200"/>
          </a:xfrm>
          <a:prstGeom prst="rect">
            <a:avLst/>
          </a:prstGeom>
          <a:noFill/>
          <a:ln w="9525">
            <a:noFill/>
            <a:miter lim="800000"/>
            <a:headEnd/>
            <a:tailEnd/>
          </a:ln>
          <a:effectLst/>
        </p:spPr>
        <p:txBody>
          <a:bodyPr wrap="none">
            <a:spAutoFit/>
          </a:bodyPr>
          <a:lstStyle/>
          <a:p>
            <a:pPr>
              <a:defRPr/>
            </a:pPr>
            <a:r>
              <a:rPr lang="en-GB" sz="2400" b="0">
                <a:solidFill>
                  <a:schemeClr val="folHlink"/>
                </a:solidFill>
                <a:effectLst>
                  <a:outerShdw blurRad="38100" dist="38100" dir="2700000" algn="tl">
                    <a:srgbClr val="C0C0C0"/>
                  </a:outerShdw>
                </a:effectLst>
                <a:sym typeface="Wingdings" pitchFamily="2" charset="2"/>
              </a:rPr>
              <a:t></a:t>
            </a:r>
            <a:r>
              <a:rPr lang="en-GB" sz="2400" b="0">
                <a:solidFill>
                  <a:schemeClr val="folHlink"/>
                </a:solidFill>
                <a:effectLst>
                  <a:outerShdw blurRad="38100" dist="38100" dir="2700000" algn="tl">
                    <a:srgbClr val="C0C0C0"/>
                  </a:outerShdw>
                </a:effectLst>
              </a:rPr>
              <a:t> </a:t>
            </a:r>
            <a:r>
              <a:rPr lang="hr-HR" sz="2400" b="0">
                <a:solidFill>
                  <a:schemeClr val="folHlink"/>
                </a:solidFill>
                <a:effectLst>
                  <a:outerShdw blurRad="38100" dist="38100" dir="2700000" algn="tl">
                    <a:srgbClr val="C0C0C0"/>
                  </a:outerShdw>
                </a:effectLst>
              </a:rPr>
              <a:t>Konj</a:t>
            </a:r>
          </a:p>
        </p:txBody>
      </p:sp>
      <p:pic>
        <p:nvPicPr>
          <p:cNvPr id="35845" name="Picture 5" descr="knightb"/>
          <p:cNvPicPr>
            <a:picLocks noChangeAspect="1" noChangeArrowheads="1"/>
          </p:cNvPicPr>
          <p:nvPr/>
        </p:nvPicPr>
        <p:blipFill>
          <a:blip r:embed="rId3" cstate="print"/>
          <a:srcRect/>
          <a:stretch>
            <a:fillRect/>
          </a:stretch>
        </p:blipFill>
        <p:spPr bwMode="auto">
          <a:xfrm>
            <a:off x="6321425" y="3429000"/>
            <a:ext cx="3025775" cy="3006725"/>
          </a:xfrm>
          <a:prstGeom prst="rect">
            <a:avLst/>
          </a:prstGeom>
          <a:noFill/>
          <a:ln w="9525">
            <a:noFill/>
            <a:miter lim="800000"/>
            <a:headEnd/>
            <a:tailEnd/>
          </a:ln>
        </p:spPr>
      </p:pic>
      <p:sp>
        <p:nvSpPr>
          <p:cNvPr id="3" name="Slide Number Placeholder 2"/>
          <p:cNvSpPr>
            <a:spLocks noGrp="1"/>
          </p:cNvSpPr>
          <p:nvPr>
            <p:ph type="sldNum" sz="quarter" idx="11"/>
          </p:nvPr>
        </p:nvSpPr>
        <p:spPr/>
        <p:txBody>
          <a:bodyPr/>
          <a:lstStyle/>
          <a:p>
            <a:fld id="{D4AD59E7-4515-4B34-A58D-745587B9CCB9}" type="slidenum">
              <a:rPr lang="hr-HR" smtClean="0"/>
              <a:pPr/>
              <a:t>139</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7554" name="Rectangle 18"/>
          <p:cNvSpPr>
            <a:spLocks noGrp="1" noChangeArrowheads="1"/>
          </p:cNvSpPr>
          <p:nvPr>
            <p:ph type="title"/>
          </p:nvPr>
        </p:nvSpPr>
        <p:spPr/>
        <p:txBody>
          <a:bodyPr/>
          <a:lstStyle/>
          <a:p>
            <a:pPr>
              <a:defRPr/>
            </a:pPr>
            <a:r>
              <a:rPr lang="hr-HR" smtClean="0">
                <a:sym typeface="Wingdings" pitchFamily="2" charset="2"/>
              </a:rPr>
              <a:t>Primjer</a:t>
            </a:r>
          </a:p>
        </p:txBody>
      </p:sp>
      <p:sp>
        <p:nvSpPr>
          <p:cNvPr id="1217555" name="Rectangle 19"/>
          <p:cNvSpPr>
            <a:spLocks noGrp="1" noChangeArrowheads="1"/>
          </p:cNvSpPr>
          <p:nvPr>
            <p:ph type="body" idx="1"/>
          </p:nvPr>
        </p:nvSpPr>
        <p:spPr/>
        <p:txBody>
          <a:bodyPr/>
          <a:lstStyle/>
          <a:p>
            <a:pPr>
              <a:lnSpc>
                <a:spcPct val="105000"/>
              </a:lnSpc>
              <a:defRPr/>
            </a:pPr>
            <a:r>
              <a:rPr lang="hr-HR" dirty="0" smtClean="0"/>
              <a:t>Načiniti program koji će sadržaj slijedne formatirane datoteke prepisati u drugu datoteku redak po redak, ali od posljednjeg retka prema prvom. Imena datoteka treba zadati iz naredbenog retka.</a:t>
            </a:r>
          </a:p>
          <a:p>
            <a:pPr>
              <a:defRPr/>
            </a:pPr>
            <a:r>
              <a:rPr lang="hr-HR" dirty="0" smtClean="0">
                <a:sym typeface="Wingdings" pitchFamily="2" charset="2"/>
              </a:rPr>
              <a:t>rješenje s </a:t>
            </a:r>
            <a:r>
              <a:rPr lang="hr-HR" dirty="0" err="1" smtClean="0">
                <a:sym typeface="Wingdings" pitchFamily="2" charset="2"/>
              </a:rPr>
              <a:t>realociranjem</a:t>
            </a:r>
            <a:r>
              <a:rPr lang="hr-HR" dirty="0" smtClean="0">
                <a:sym typeface="Wingdings" pitchFamily="2" charset="2"/>
              </a:rPr>
              <a:t> memorije</a:t>
            </a:r>
          </a:p>
          <a:p>
            <a:pPr>
              <a:buFont typeface="Monotype Sorts" pitchFamily="2" charset="2"/>
              <a:buNone/>
              <a:defRPr/>
            </a:pPr>
            <a:r>
              <a:rPr kumimoji="0" lang="en-GB" sz="2400" dirty="0" smtClean="0">
                <a:solidFill>
                  <a:schemeClr val="folHlink"/>
                </a:solidFill>
                <a:effectLst/>
                <a:sym typeface="Wingdings" pitchFamily="2" charset="2"/>
              </a:rPr>
              <a:t></a:t>
            </a:r>
            <a:r>
              <a:rPr kumimoji="0" lang="hr-HR" sz="2400" dirty="0" err="1" smtClean="0">
                <a:solidFill>
                  <a:schemeClr val="folHlink"/>
                </a:solidFill>
                <a:effectLst/>
                <a:latin typeface="Courier New" pitchFamily="49" charset="0"/>
                <a:sym typeface="Wingdings" pitchFamily="2" charset="2"/>
              </a:rPr>
              <a:t>Realloc</a:t>
            </a:r>
            <a:endParaRPr lang="hr-HR" sz="2400" b="1" dirty="0" smtClean="0">
              <a:solidFill>
                <a:schemeClr val="folHlink"/>
              </a:solidFill>
              <a:effectLst/>
            </a:endParaRPr>
          </a:p>
          <a:p>
            <a:pPr>
              <a:defRPr/>
            </a:pPr>
            <a:endParaRPr lang="hr-HR" dirty="0" smtClean="0">
              <a:sym typeface="Wingdings" pitchFamily="2" charset="2"/>
            </a:endParaRPr>
          </a:p>
        </p:txBody>
      </p:sp>
      <p:sp>
        <p:nvSpPr>
          <p:cNvPr id="20484" name="Line 40"/>
          <p:cNvSpPr>
            <a:spLocks noChangeShapeType="1"/>
          </p:cNvSpPr>
          <p:nvPr/>
        </p:nvSpPr>
        <p:spPr bwMode="auto">
          <a:xfrm>
            <a:off x="3513138" y="3970338"/>
            <a:ext cx="1439862" cy="0"/>
          </a:xfrm>
          <a:prstGeom prst="line">
            <a:avLst/>
          </a:prstGeom>
          <a:noFill/>
          <a:ln w="9525">
            <a:solidFill>
              <a:srgbClr val="000099"/>
            </a:solidFill>
            <a:round/>
            <a:headEnd type="oval" w="med" len="med"/>
            <a:tailEnd type="triangle" w="med" len="med"/>
          </a:ln>
        </p:spPr>
        <p:txBody>
          <a:bodyPr wrap="none" anchor="ctr"/>
          <a:lstStyle/>
          <a:p>
            <a:endParaRPr lang="en-US"/>
          </a:p>
        </p:txBody>
      </p:sp>
      <p:grpSp>
        <p:nvGrpSpPr>
          <p:cNvPr id="20485" name="Group 51"/>
          <p:cNvGrpSpPr>
            <a:grpSpLocks/>
          </p:cNvGrpSpPr>
          <p:nvPr/>
        </p:nvGrpSpPr>
        <p:grpSpPr bwMode="auto">
          <a:xfrm>
            <a:off x="2144713" y="3716338"/>
            <a:ext cx="1371600" cy="2530475"/>
            <a:chOff x="1351" y="1480"/>
            <a:chExt cx="864" cy="1594"/>
          </a:xfrm>
        </p:grpSpPr>
        <p:sp>
          <p:nvSpPr>
            <p:cNvPr id="20491" name="Rectangle 37"/>
            <p:cNvSpPr>
              <a:spLocks noChangeArrowheads="1"/>
            </p:cNvSpPr>
            <p:nvPr/>
          </p:nvSpPr>
          <p:spPr bwMode="auto">
            <a:xfrm>
              <a:off x="1351" y="1480"/>
              <a:ext cx="864" cy="324"/>
            </a:xfrm>
            <a:prstGeom prst="rect">
              <a:avLst/>
            </a:prstGeom>
            <a:noFill/>
            <a:ln w="31750">
              <a:solidFill>
                <a:srgbClr val="000099"/>
              </a:solidFill>
              <a:miter lim="800000"/>
              <a:headEnd/>
              <a:tailEnd/>
            </a:ln>
          </p:spPr>
          <p:txBody>
            <a:bodyPr wrap="none" anchor="ctr"/>
            <a:lstStyle/>
            <a:p>
              <a:pPr algn="ctr">
                <a:spcBef>
                  <a:spcPct val="0"/>
                </a:spcBef>
                <a:buClrTx/>
                <a:buFontTx/>
                <a:buNone/>
              </a:pPr>
              <a:r>
                <a:rPr kumimoji="0" lang="hr-HR" sz="2400">
                  <a:solidFill>
                    <a:schemeClr val="bg2"/>
                  </a:solidFill>
                </a:rPr>
                <a:t>0</a:t>
              </a:r>
            </a:p>
          </p:txBody>
        </p:sp>
        <p:sp>
          <p:nvSpPr>
            <p:cNvPr id="20492" name="Rectangle 46"/>
            <p:cNvSpPr>
              <a:spLocks noChangeArrowheads="1"/>
            </p:cNvSpPr>
            <p:nvPr/>
          </p:nvSpPr>
          <p:spPr bwMode="auto">
            <a:xfrm>
              <a:off x="1351" y="1797"/>
              <a:ext cx="864" cy="324"/>
            </a:xfrm>
            <a:prstGeom prst="rect">
              <a:avLst/>
            </a:prstGeom>
            <a:noFill/>
            <a:ln w="31750">
              <a:solidFill>
                <a:srgbClr val="000099"/>
              </a:solidFill>
              <a:miter lim="800000"/>
              <a:headEnd/>
              <a:tailEnd/>
            </a:ln>
          </p:spPr>
          <p:txBody>
            <a:bodyPr wrap="none" anchor="ctr"/>
            <a:lstStyle/>
            <a:p>
              <a:pPr algn="ctr">
                <a:spcBef>
                  <a:spcPct val="0"/>
                </a:spcBef>
                <a:buClrTx/>
                <a:buFontTx/>
                <a:buNone/>
              </a:pPr>
              <a:r>
                <a:rPr kumimoji="0" lang="hr-HR" sz="2400">
                  <a:solidFill>
                    <a:schemeClr val="bg2"/>
                  </a:solidFill>
                </a:rPr>
                <a:t>10</a:t>
              </a:r>
            </a:p>
          </p:txBody>
        </p:sp>
        <p:sp>
          <p:nvSpPr>
            <p:cNvPr id="20493" name="Rectangle 47"/>
            <p:cNvSpPr>
              <a:spLocks noChangeArrowheads="1"/>
            </p:cNvSpPr>
            <p:nvPr/>
          </p:nvSpPr>
          <p:spPr bwMode="auto">
            <a:xfrm>
              <a:off x="1351" y="2115"/>
              <a:ext cx="864" cy="324"/>
            </a:xfrm>
            <a:prstGeom prst="rect">
              <a:avLst/>
            </a:prstGeom>
            <a:noFill/>
            <a:ln w="31750">
              <a:solidFill>
                <a:srgbClr val="000099"/>
              </a:solidFill>
              <a:miter lim="800000"/>
              <a:headEnd/>
              <a:tailEnd/>
            </a:ln>
          </p:spPr>
          <p:txBody>
            <a:bodyPr wrap="none" anchor="ctr"/>
            <a:lstStyle/>
            <a:p>
              <a:pPr algn="ctr">
                <a:spcBef>
                  <a:spcPct val="0"/>
                </a:spcBef>
                <a:buClrTx/>
                <a:buFontTx/>
                <a:buNone/>
              </a:pPr>
              <a:r>
                <a:rPr kumimoji="0" lang="hr-HR" sz="2400">
                  <a:solidFill>
                    <a:schemeClr val="bg2"/>
                  </a:solidFill>
                </a:rPr>
                <a:t>21</a:t>
              </a:r>
            </a:p>
          </p:txBody>
        </p:sp>
        <p:sp>
          <p:nvSpPr>
            <p:cNvPr id="20494" name="Rectangle 48"/>
            <p:cNvSpPr>
              <a:spLocks noChangeArrowheads="1"/>
            </p:cNvSpPr>
            <p:nvPr/>
          </p:nvSpPr>
          <p:spPr bwMode="auto">
            <a:xfrm>
              <a:off x="1351" y="2433"/>
              <a:ext cx="864" cy="324"/>
            </a:xfrm>
            <a:prstGeom prst="rect">
              <a:avLst/>
            </a:prstGeom>
            <a:noFill/>
            <a:ln w="31750">
              <a:solidFill>
                <a:srgbClr val="000099"/>
              </a:solidFill>
              <a:miter lim="800000"/>
              <a:headEnd/>
              <a:tailEnd/>
            </a:ln>
          </p:spPr>
          <p:txBody>
            <a:bodyPr wrap="none" anchor="ctr"/>
            <a:lstStyle/>
            <a:p>
              <a:pPr algn="ctr">
                <a:spcBef>
                  <a:spcPct val="0"/>
                </a:spcBef>
                <a:buClrTx/>
                <a:buFontTx/>
                <a:buNone/>
              </a:pPr>
              <a:r>
                <a:rPr kumimoji="0" lang="hr-HR" sz="2400">
                  <a:solidFill>
                    <a:schemeClr val="bg2"/>
                  </a:solidFill>
                </a:rPr>
                <a:t>32</a:t>
              </a:r>
            </a:p>
          </p:txBody>
        </p:sp>
        <p:sp>
          <p:nvSpPr>
            <p:cNvPr id="20495" name="Rectangle 49"/>
            <p:cNvSpPr>
              <a:spLocks noChangeArrowheads="1"/>
            </p:cNvSpPr>
            <p:nvPr/>
          </p:nvSpPr>
          <p:spPr bwMode="auto">
            <a:xfrm>
              <a:off x="1351" y="2750"/>
              <a:ext cx="864" cy="324"/>
            </a:xfrm>
            <a:prstGeom prst="rect">
              <a:avLst/>
            </a:prstGeom>
            <a:noFill/>
            <a:ln w="31750">
              <a:solidFill>
                <a:srgbClr val="000099"/>
              </a:solidFill>
              <a:miter lim="800000"/>
              <a:headEnd/>
              <a:tailEnd/>
            </a:ln>
          </p:spPr>
          <p:txBody>
            <a:bodyPr wrap="none" anchor="ctr"/>
            <a:lstStyle/>
            <a:p>
              <a:pPr algn="ctr">
                <a:spcBef>
                  <a:spcPct val="0"/>
                </a:spcBef>
                <a:buClrTx/>
                <a:buFontTx/>
                <a:buNone/>
              </a:pPr>
              <a:r>
                <a:rPr kumimoji="0" lang="hr-HR" sz="2400">
                  <a:solidFill>
                    <a:schemeClr val="bg2"/>
                  </a:solidFill>
                </a:rPr>
                <a:t>45</a:t>
              </a:r>
            </a:p>
          </p:txBody>
        </p:sp>
      </p:grpSp>
      <p:sp>
        <p:nvSpPr>
          <p:cNvPr id="20486" name="Rectangle 50"/>
          <p:cNvSpPr>
            <a:spLocks noChangeArrowheads="1"/>
          </p:cNvSpPr>
          <p:nvPr/>
        </p:nvSpPr>
        <p:spPr bwMode="auto">
          <a:xfrm>
            <a:off x="4953000" y="3716338"/>
            <a:ext cx="3024188" cy="2520950"/>
          </a:xfrm>
          <a:prstGeom prst="rect">
            <a:avLst/>
          </a:prstGeom>
          <a:noFill/>
          <a:ln w="31750">
            <a:solidFill>
              <a:srgbClr val="000099"/>
            </a:solidFill>
            <a:miter lim="800000"/>
            <a:headEnd/>
            <a:tailEnd/>
          </a:ln>
        </p:spPr>
        <p:txBody>
          <a:bodyPr wrap="none" anchor="ctr"/>
          <a:lstStyle/>
          <a:p>
            <a:r>
              <a:rPr kumimoji="0" lang="hr-HR" sz="2600">
                <a:solidFill>
                  <a:schemeClr val="bg2"/>
                </a:solidFill>
              </a:rPr>
              <a:t>prvi red\n</a:t>
            </a:r>
          </a:p>
          <a:p>
            <a:r>
              <a:rPr kumimoji="0" lang="hr-HR" sz="2600">
                <a:solidFill>
                  <a:schemeClr val="bg2"/>
                </a:solidFill>
              </a:rPr>
              <a:t>drugi red\n</a:t>
            </a:r>
          </a:p>
          <a:p>
            <a:r>
              <a:rPr kumimoji="0" lang="hr-HR" sz="2600">
                <a:solidFill>
                  <a:schemeClr val="bg2"/>
                </a:solidFill>
              </a:rPr>
              <a:t>treci red\n</a:t>
            </a:r>
          </a:p>
          <a:p>
            <a:r>
              <a:rPr kumimoji="0" lang="hr-HR" sz="2600">
                <a:solidFill>
                  <a:schemeClr val="bg2"/>
                </a:solidFill>
              </a:rPr>
              <a:t>cetvrti red\n</a:t>
            </a:r>
          </a:p>
          <a:p>
            <a:r>
              <a:rPr kumimoji="0" lang="hr-HR" sz="2600">
                <a:solidFill>
                  <a:schemeClr val="bg2"/>
                </a:solidFill>
              </a:rPr>
              <a:t>peti</a:t>
            </a:r>
            <a:r>
              <a:rPr kumimoji="0" lang="en-US" sz="2600">
                <a:solidFill>
                  <a:schemeClr val="bg2"/>
                </a:solidFill>
              </a:rPr>
              <a:t> red\n</a:t>
            </a:r>
            <a:endParaRPr kumimoji="0" lang="hr-HR" sz="2400" b="0">
              <a:solidFill>
                <a:schemeClr val="bg2"/>
              </a:solidFill>
              <a:latin typeface="Arial Narrow" pitchFamily="34" charset="0"/>
            </a:endParaRPr>
          </a:p>
        </p:txBody>
      </p:sp>
      <p:sp>
        <p:nvSpPr>
          <p:cNvPr id="20487" name="Line 52"/>
          <p:cNvSpPr>
            <a:spLocks noChangeShapeType="1"/>
          </p:cNvSpPr>
          <p:nvPr/>
        </p:nvSpPr>
        <p:spPr bwMode="auto">
          <a:xfrm>
            <a:off x="3513138" y="4508500"/>
            <a:ext cx="1439862" cy="0"/>
          </a:xfrm>
          <a:prstGeom prst="line">
            <a:avLst/>
          </a:prstGeom>
          <a:noFill/>
          <a:ln w="9525">
            <a:solidFill>
              <a:srgbClr val="000099"/>
            </a:solidFill>
            <a:round/>
            <a:headEnd type="oval" w="med" len="med"/>
            <a:tailEnd type="triangle" w="med" len="med"/>
          </a:ln>
        </p:spPr>
        <p:txBody>
          <a:bodyPr wrap="none" anchor="ctr"/>
          <a:lstStyle/>
          <a:p>
            <a:endParaRPr lang="en-US"/>
          </a:p>
        </p:txBody>
      </p:sp>
      <p:sp>
        <p:nvSpPr>
          <p:cNvPr id="20488" name="Line 53"/>
          <p:cNvSpPr>
            <a:spLocks noChangeShapeType="1"/>
          </p:cNvSpPr>
          <p:nvPr/>
        </p:nvSpPr>
        <p:spPr bwMode="auto">
          <a:xfrm>
            <a:off x="3513138" y="5011738"/>
            <a:ext cx="1439862" cy="0"/>
          </a:xfrm>
          <a:prstGeom prst="line">
            <a:avLst/>
          </a:prstGeom>
          <a:noFill/>
          <a:ln w="9525">
            <a:solidFill>
              <a:srgbClr val="000099"/>
            </a:solidFill>
            <a:round/>
            <a:headEnd type="oval" w="med" len="med"/>
            <a:tailEnd type="triangle" w="med" len="med"/>
          </a:ln>
        </p:spPr>
        <p:txBody>
          <a:bodyPr wrap="none" anchor="ctr"/>
          <a:lstStyle/>
          <a:p>
            <a:endParaRPr lang="en-US"/>
          </a:p>
        </p:txBody>
      </p:sp>
      <p:sp>
        <p:nvSpPr>
          <p:cNvPr id="20489" name="Line 54"/>
          <p:cNvSpPr>
            <a:spLocks noChangeShapeType="1"/>
          </p:cNvSpPr>
          <p:nvPr/>
        </p:nvSpPr>
        <p:spPr bwMode="auto">
          <a:xfrm>
            <a:off x="3513138" y="5516563"/>
            <a:ext cx="1439862" cy="0"/>
          </a:xfrm>
          <a:prstGeom prst="line">
            <a:avLst/>
          </a:prstGeom>
          <a:noFill/>
          <a:ln w="9525">
            <a:solidFill>
              <a:srgbClr val="000099"/>
            </a:solidFill>
            <a:round/>
            <a:headEnd type="oval" w="med" len="med"/>
            <a:tailEnd type="triangle" w="med" len="med"/>
          </a:ln>
        </p:spPr>
        <p:txBody>
          <a:bodyPr wrap="none" anchor="ctr"/>
          <a:lstStyle/>
          <a:p>
            <a:endParaRPr lang="en-US"/>
          </a:p>
        </p:txBody>
      </p:sp>
      <p:sp>
        <p:nvSpPr>
          <p:cNvPr id="20490" name="Line 55"/>
          <p:cNvSpPr>
            <a:spLocks noChangeShapeType="1"/>
          </p:cNvSpPr>
          <p:nvPr/>
        </p:nvSpPr>
        <p:spPr bwMode="auto">
          <a:xfrm>
            <a:off x="3513138" y="6019800"/>
            <a:ext cx="1439862" cy="0"/>
          </a:xfrm>
          <a:prstGeom prst="line">
            <a:avLst/>
          </a:prstGeom>
          <a:noFill/>
          <a:ln w="9525">
            <a:solidFill>
              <a:srgbClr val="000099"/>
            </a:solidFill>
            <a:round/>
            <a:headEnd type="oval" w="med" len="med"/>
            <a:tailEnd type="triangle" w="med" len="med"/>
          </a:ln>
        </p:spPr>
        <p:txBody>
          <a:bodyPr wrap="none" anchor="ctr"/>
          <a:lstStyle/>
          <a:p>
            <a:endParaRPr lang="en-US"/>
          </a:p>
        </p:txBody>
      </p:sp>
      <p:sp>
        <p:nvSpPr>
          <p:cNvPr id="3" name="Slide Number Placeholder 2"/>
          <p:cNvSpPr>
            <a:spLocks noGrp="1"/>
          </p:cNvSpPr>
          <p:nvPr>
            <p:ph type="sldNum" sz="quarter" idx="11"/>
          </p:nvPr>
        </p:nvSpPr>
        <p:spPr/>
        <p:txBody>
          <a:bodyPr/>
          <a:lstStyle/>
          <a:p>
            <a:fld id="{D4AD59E7-4515-4B34-A58D-745587B9CCB9}" type="slidenum">
              <a:rPr lang="hr-HR" smtClean="0"/>
              <a:pPr/>
              <a:t>14</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2882" name="Rectangle 2"/>
          <p:cNvSpPr>
            <a:spLocks noGrp="1" noChangeArrowheads="1"/>
          </p:cNvSpPr>
          <p:nvPr>
            <p:ph type="ctrTitle"/>
          </p:nvPr>
        </p:nvSpPr>
        <p:spPr/>
        <p:txBody>
          <a:bodyPr/>
          <a:lstStyle/>
          <a:p>
            <a:pPr>
              <a:defRPr/>
            </a:pPr>
            <a:r>
              <a:rPr lang="hr-HR" smtClean="0"/>
              <a:t>Rekurzija</a:t>
            </a:r>
            <a:endParaRPr lang="en-US" smtClean="0"/>
          </a:p>
        </p:txBody>
      </p:sp>
      <p:sp>
        <p:nvSpPr>
          <p:cNvPr id="2042883" name="Rectangle 3"/>
          <p:cNvSpPr>
            <a:spLocks noGrp="1" noChangeArrowheads="1"/>
          </p:cNvSpPr>
          <p:nvPr>
            <p:ph type="subTitle" idx="1"/>
          </p:nvPr>
        </p:nvSpPr>
        <p:spPr/>
        <p:txBody>
          <a:bodyPr/>
          <a:lstStyle/>
          <a:p>
            <a:pPr>
              <a:defRPr/>
            </a:pPr>
            <a:r>
              <a:rPr lang="hr-HR" smtClean="0"/>
              <a:t>Složenost pri rekurziji</a:t>
            </a:r>
          </a:p>
        </p:txBody>
      </p:sp>
    </p:spTree>
  </p:cSld>
  <p:clrMapOvr>
    <a:masterClrMapping/>
  </p:clrMapOvr>
  <p:transition>
    <p:wipe/>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4930" name="Rectangle 2"/>
          <p:cNvSpPr>
            <a:spLocks noGrp="1" noChangeArrowheads="1"/>
          </p:cNvSpPr>
          <p:nvPr>
            <p:ph type="title"/>
          </p:nvPr>
        </p:nvSpPr>
        <p:spPr/>
        <p:txBody>
          <a:bodyPr/>
          <a:lstStyle/>
          <a:p>
            <a:pPr>
              <a:defRPr/>
            </a:pPr>
            <a:r>
              <a:rPr lang="hr-HR" smtClean="0"/>
              <a:t>Primjer za različite složenosti istog problema (M.A. Weiss) – 1 </a:t>
            </a:r>
          </a:p>
        </p:txBody>
      </p:sp>
      <p:sp>
        <p:nvSpPr>
          <p:cNvPr id="2044931" name="Rectangle 3"/>
          <p:cNvSpPr>
            <a:spLocks noGrp="1" noChangeArrowheads="1"/>
          </p:cNvSpPr>
          <p:nvPr>
            <p:ph type="body" idx="1"/>
          </p:nvPr>
        </p:nvSpPr>
        <p:spPr/>
        <p:txBody>
          <a:bodyPr/>
          <a:lstStyle/>
          <a:p>
            <a:pPr>
              <a:defRPr/>
            </a:pPr>
            <a:r>
              <a:rPr lang="hr-HR" smtClean="0"/>
              <a:t>Zadano je polje cijelih brojeva A</a:t>
            </a:r>
            <a:r>
              <a:rPr lang="hr-HR" baseline="-25000" smtClean="0"/>
              <a:t>0</a:t>
            </a:r>
            <a:r>
              <a:rPr lang="hr-HR" smtClean="0"/>
              <a:t>, A</a:t>
            </a:r>
            <a:r>
              <a:rPr lang="hr-HR" baseline="-25000" smtClean="0"/>
              <a:t>2</a:t>
            </a:r>
            <a:r>
              <a:rPr lang="hr-HR" smtClean="0"/>
              <a:t>,…,A</a:t>
            </a:r>
            <a:r>
              <a:rPr lang="hr-HR" baseline="-25000" smtClean="0"/>
              <a:t>n-1</a:t>
            </a:r>
            <a:r>
              <a:rPr lang="hr-HR" smtClean="0"/>
              <a:t>. Brojevi mogu biti i negativni. Potrebno je pronaći najveću vrijednost sume niza brojeva. Pretpostavit će se da je najveća suma 0 ako su svi brojevi negativni.</a:t>
            </a:r>
          </a:p>
          <a:p>
            <a:pPr>
              <a:defRPr/>
            </a:pPr>
            <a:r>
              <a:rPr lang="hr-HR" b="1" smtClean="0">
                <a:latin typeface="Courier New" pitchFamily="49" charset="0"/>
              </a:rPr>
              <a:t>MaxPodSumaNiza3</a:t>
            </a:r>
            <a:r>
              <a:rPr lang="hr-HR" smtClean="0"/>
              <a:t> 	</a:t>
            </a:r>
            <a:r>
              <a:rPr lang="hr-HR" b="1" i="1" smtClean="0">
                <a:solidFill>
                  <a:srgbClr val="FF0000"/>
                </a:solidFill>
                <a:latin typeface="Times New Roman" pitchFamily="18" charset="0"/>
              </a:rPr>
              <a:t>O(n</a:t>
            </a:r>
            <a:r>
              <a:rPr lang="hr-HR" b="1" i="1" baseline="30000" smtClean="0">
                <a:solidFill>
                  <a:srgbClr val="FF0000"/>
                </a:solidFill>
                <a:latin typeface="Times New Roman" pitchFamily="18" charset="0"/>
              </a:rPr>
              <a:t>3</a:t>
            </a:r>
            <a:r>
              <a:rPr lang="hr-HR" b="1" i="1" smtClean="0">
                <a:solidFill>
                  <a:srgbClr val="FF0000"/>
                </a:solidFill>
                <a:latin typeface="Times New Roman" pitchFamily="18" charset="0"/>
              </a:rPr>
              <a:t>)</a:t>
            </a:r>
          </a:p>
          <a:p>
            <a:pPr lvl="1">
              <a:defRPr/>
            </a:pPr>
            <a:r>
              <a:rPr lang="hr-HR" smtClean="0"/>
              <a:t>Ispituju se svi mogući podnizovi. U vanjskoj varira se prvi član podniza od nultog do zadnjeg. U srednjoj petlji varira se zadnji član podniza od prvog člana do zadnjega člana polja. U unutrašnjoj petlji varira se duljina niza od prvog člana do zadnjeg člana. </a:t>
            </a:r>
          </a:p>
          <a:p>
            <a:pPr lvl="1">
              <a:defRPr/>
            </a:pPr>
            <a:r>
              <a:rPr lang="hr-HR" smtClean="0"/>
              <a:t>Sve 3 petlje se za najgori slučaj obavljaju </a:t>
            </a:r>
            <a:r>
              <a:rPr lang="hr-HR" i="1" smtClean="0">
                <a:solidFill>
                  <a:srgbClr val="FF0000"/>
                </a:solidFill>
                <a:latin typeface="Times New Roman" pitchFamily="18" charset="0"/>
              </a:rPr>
              <a:t>n</a:t>
            </a:r>
            <a:r>
              <a:rPr lang="hr-HR" smtClean="0"/>
              <a:t> puta. Zbog toga je apriorna složenost </a:t>
            </a:r>
            <a:r>
              <a:rPr lang="hr-HR" i="1" smtClean="0">
                <a:solidFill>
                  <a:srgbClr val="FF0000"/>
                </a:solidFill>
                <a:latin typeface="Times New Roman" pitchFamily="18" charset="0"/>
              </a:rPr>
              <a:t>O(n</a:t>
            </a:r>
            <a:r>
              <a:rPr lang="hr-HR" i="1" baseline="30000" smtClean="0">
                <a:solidFill>
                  <a:srgbClr val="FF0000"/>
                </a:solidFill>
                <a:latin typeface="Times New Roman" pitchFamily="18" charset="0"/>
              </a:rPr>
              <a:t>3</a:t>
            </a:r>
            <a:r>
              <a:rPr lang="hr-HR" i="1" smtClean="0">
                <a:solidFill>
                  <a:srgbClr val="FF0000"/>
                </a:solidFill>
                <a:latin typeface="Times New Roman" pitchFamily="18" charset="0"/>
              </a:rPr>
              <a:t>) </a:t>
            </a:r>
            <a:r>
              <a:rPr lang="hr-HR" smtClean="0"/>
              <a:t>.</a:t>
            </a:r>
            <a:endParaRPr lang="hr-HR" i="1" smtClean="0">
              <a:solidFill>
                <a:srgbClr val="FF0000"/>
              </a:solidFill>
              <a:latin typeface="Times New Roman" pitchFamily="18" charset="0"/>
            </a:endParaRPr>
          </a:p>
          <a:p>
            <a:pPr>
              <a:defRPr/>
            </a:pPr>
            <a:endParaRPr lang="hr-HR" smtClean="0"/>
          </a:p>
        </p:txBody>
      </p:sp>
      <p:sp>
        <p:nvSpPr>
          <p:cNvPr id="2044932" name="Rectangle 4"/>
          <p:cNvSpPr>
            <a:spLocks noChangeArrowheads="1"/>
          </p:cNvSpPr>
          <p:nvPr/>
        </p:nvSpPr>
        <p:spPr bwMode="auto">
          <a:xfrm>
            <a:off x="6176963" y="5689600"/>
            <a:ext cx="3514725" cy="457200"/>
          </a:xfrm>
          <a:prstGeom prst="rect">
            <a:avLst/>
          </a:prstGeom>
          <a:noFill/>
          <a:ln w="9525">
            <a:noFill/>
            <a:miter lim="800000"/>
            <a:headEnd/>
            <a:tailEnd/>
          </a:ln>
          <a:effectLst/>
        </p:spPr>
        <p:txBody>
          <a:bodyPr>
            <a:spAutoFit/>
          </a:bodyPr>
          <a:lstStyle/>
          <a:p>
            <a:pPr>
              <a:defRPr/>
            </a:pPr>
            <a:r>
              <a:rPr lang="en-GB" sz="2400" b="0">
                <a:solidFill>
                  <a:schemeClr val="folHlink"/>
                </a:solidFill>
                <a:effectLst>
                  <a:outerShdw blurRad="38100" dist="38100" dir="2700000" algn="tl">
                    <a:srgbClr val="C0C0C0"/>
                  </a:outerShdw>
                </a:effectLst>
                <a:sym typeface="Wingdings" pitchFamily="2" charset="2"/>
              </a:rPr>
              <a:t></a:t>
            </a:r>
            <a:r>
              <a:rPr lang="en-GB" sz="2400" b="0">
                <a:solidFill>
                  <a:schemeClr val="folHlink"/>
                </a:solidFill>
                <a:effectLst>
                  <a:outerShdw blurRad="38100" dist="38100" dir="2700000" algn="tl">
                    <a:srgbClr val="C0C0C0"/>
                  </a:outerShdw>
                </a:effectLst>
              </a:rPr>
              <a:t> </a:t>
            </a:r>
            <a:r>
              <a:rPr lang="hr-HR" sz="2400" b="0">
                <a:solidFill>
                  <a:schemeClr val="folHlink"/>
                </a:solidFill>
                <a:effectLst>
                  <a:outerShdw blurRad="38100" dist="38100" dir="2700000" algn="tl">
                    <a:srgbClr val="C0C0C0"/>
                  </a:outerShdw>
                </a:effectLst>
              </a:rPr>
              <a:t>RazneSlozenosti</a:t>
            </a:r>
          </a:p>
        </p:txBody>
      </p:sp>
      <p:sp>
        <p:nvSpPr>
          <p:cNvPr id="3" name="Slide Number Placeholder 2"/>
          <p:cNvSpPr>
            <a:spLocks noGrp="1"/>
          </p:cNvSpPr>
          <p:nvPr>
            <p:ph type="sldNum" sz="quarter" idx="11"/>
          </p:nvPr>
        </p:nvSpPr>
        <p:spPr/>
        <p:txBody>
          <a:bodyPr/>
          <a:lstStyle/>
          <a:p>
            <a:fld id="{D4AD59E7-4515-4B34-A58D-745587B9CCB9}" type="slidenum">
              <a:rPr lang="hr-HR" smtClean="0"/>
              <a:pPr/>
              <a:t>141</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6978" name="Rectangle 2"/>
          <p:cNvSpPr>
            <a:spLocks noGrp="1" noChangeArrowheads="1"/>
          </p:cNvSpPr>
          <p:nvPr>
            <p:ph type="title"/>
          </p:nvPr>
        </p:nvSpPr>
        <p:spPr/>
        <p:txBody>
          <a:bodyPr/>
          <a:lstStyle/>
          <a:p>
            <a:pPr>
              <a:defRPr/>
            </a:pPr>
            <a:r>
              <a:rPr lang="hr-HR" smtClean="0"/>
              <a:t>Primjer za različite složenosti istog problema – 2 </a:t>
            </a:r>
          </a:p>
        </p:txBody>
      </p:sp>
      <p:sp>
        <p:nvSpPr>
          <p:cNvPr id="2046979" name="Rectangle 3"/>
          <p:cNvSpPr>
            <a:spLocks noGrp="1" noChangeArrowheads="1"/>
          </p:cNvSpPr>
          <p:nvPr>
            <p:ph type="body" idx="1"/>
          </p:nvPr>
        </p:nvSpPr>
        <p:spPr/>
        <p:txBody>
          <a:bodyPr/>
          <a:lstStyle/>
          <a:p>
            <a:pPr>
              <a:defRPr/>
            </a:pPr>
            <a:r>
              <a:rPr lang="hr-HR" b="1" smtClean="0">
                <a:latin typeface="Courier New" pitchFamily="49" charset="0"/>
              </a:rPr>
              <a:t>MaxPodSumaNiza2</a:t>
            </a:r>
            <a:r>
              <a:rPr lang="hr-HR" smtClean="0"/>
              <a:t> 	</a:t>
            </a:r>
            <a:r>
              <a:rPr lang="hr-HR" b="1" i="1" smtClean="0">
                <a:solidFill>
                  <a:srgbClr val="FF0000"/>
                </a:solidFill>
                <a:latin typeface="Times New Roman" pitchFamily="18" charset="0"/>
              </a:rPr>
              <a:t>O(n</a:t>
            </a:r>
            <a:r>
              <a:rPr lang="hr-HR" b="1" i="1" baseline="30000" smtClean="0">
                <a:solidFill>
                  <a:srgbClr val="FF0000"/>
                </a:solidFill>
                <a:latin typeface="Times New Roman" pitchFamily="18" charset="0"/>
              </a:rPr>
              <a:t>2</a:t>
            </a:r>
            <a:r>
              <a:rPr lang="hr-HR" b="1" i="1" smtClean="0">
                <a:solidFill>
                  <a:srgbClr val="FF0000"/>
                </a:solidFill>
                <a:latin typeface="Times New Roman" pitchFamily="18" charset="0"/>
              </a:rPr>
              <a:t>)</a:t>
            </a:r>
          </a:p>
          <a:p>
            <a:pPr lvl="1">
              <a:defRPr/>
            </a:pPr>
            <a:r>
              <a:rPr lang="hr-HR" smtClean="0"/>
              <a:t>ako uočimo da vrijedi: </a:t>
            </a:r>
          </a:p>
          <a:p>
            <a:pPr lvl="1">
              <a:defRPr/>
            </a:pPr>
            <a:endParaRPr lang="hr-HR" smtClean="0"/>
          </a:p>
          <a:p>
            <a:pPr lvl="1">
              <a:defRPr/>
            </a:pPr>
            <a:endParaRPr lang="hr-HR" smtClean="0"/>
          </a:p>
          <a:p>
            <a:pPr lvl="1">
              <a:defRPr/>
            </a:pPr>
            <a:endParaRPr lang="hr-HR" smtClean="0"/>
          </a:p>
          <a:p>
            <a:pPr lvl="1">
              <a:defRPr/>
            </a:pPr>
            <a:endParaRPr lang="hr-HR" smtClean="0"/>
          </a:p>
          <a:p>
            <a:pPr lvl="1">
              <a:defRPr/>
            </a:pPr>
            <a:endParaRPr lang="hr-HR" smtClean="0"/>
          </a:p>
          <a:p>
            <a:pPr lvl="1">
              <a:defRPr/>
            </a:pPr>
            <a:r>
              <a:rPr lang="hr-HR" smtClean="0"/>
              <a:t>složenost se može reducirati uklanjanjem jedne petlje</a:t>
            </a:r>
          </a:p>
          <a:p>
            <a:pPr>
              <a:defRPr/>
            </a:pPr>
            <a:endParaRPr lang="hr-HR" smtClean="0"/>
          </a:p>
        </p:txBody>
      </p:sp>
      <p:graphicFrame>
        <p:nvGraphicFramePr>
          <p:cNvPr id="2050" name="Object 4"/>
          <p:cNvGraphicFramePr>
            <a:graphicFrameLocks noGrp="1" noChangeAspect="1"/>
          </p:cNvGraphicFramePr>
          <p:nvPr>
            <p:ph sz="half" idx="4294967295"/>
          </p:nvPr>
        </p:nvGraphicFramePr>
        <p:xfrm>
          <a:off x="2724150" y="2136775"/>
          <a:ext cx="4603750" cy="1714500"/>
        </p:xfrm>
        <a:graphic>
          <a:graphicData uri="http://schemas.openxmlformats.org/presentationml/2006/ole">
            <mc:AlternateContent xmlns:mc="http://schemas.openxmlformats.org/markup-compatibility/2006">
              <mc:Choice xmlns:v="urn:schemas-microsoft-com:vml" Requires="v">
                <p:oleObj spid="_x0000_s68619" name="Equation" r:id="rId4" imgW="1193760" imgH="444240" progId="">
                  <p:embed/>
                </p:oleObj>
              </mc:Choice>
              <mc:Fallback>
                <p:oleObj name="Equation" r:id="rId4" imgW="1193760" imgH="4442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4150" y="2136775"/>
                        <a:ext cx="4603750" cy="1714500"/>
                      </a:xfrm>
                      <a:prstGeom prst="rect">
                        <a:avLst/>
                      </a:prstGeom>
                      <a:solidFill>
                        <a:srgbClr val="FFCC99">
                          <a:alpha val="39999"/>
                        </a:srgbClr>
                      </a:solidFill>
                      <a:ln w="9525">
                        <a:solidFill>
                          <a:srgbClr val="FF9900"/>
                        </a:solidFill>
                        <a:miter lim="800000"/>
                        <a:headEnd/>
                        <a:tailEnd/>
                      </a:ln>
                    </p:spPr>
                  </p:pic>
                </p:oleObj>
              </mc:Fallback>
            </mc:AlternateContent>
          </a:graphicData>
        </a:graphic>
      </p:graphicFrame>
      <p:sp>
        <p:nvSpPr>
          <p:cNvPr id="2046981" name="Rectangle 5"/>
          <p:cNvSpPr>
            <a:spLocks noChangeArrowheads="1"/>
          </p:cNvSpPr>
          <p:nvPr/>
        </p:nvSpPr>
        <p:spPr bwMode="auto">
          <a:xfrm>
            <a:off x="6176963" y="5689600"/>
            <a:ext cx="3514725" cy="457200"/>
          </a:xfrm>
          <a:prstGeom prst="rect">
            <a:avLst/>
          </a:prstGeom>
          <a:noFill/>
          <a:ln w="9525">
            <a:noFill/>
            <a:miter lim="800000"/>
            <a:headEnd/>
            <a:tailEnd/>
          </a:ln>
          <a:effectLst/>
        </p:spPr>
        <p:txBody>
          <a:bodyPr>
            <a:spAutoFit/>
          </a:bodyPr>
          <a:lstStyle/>
          <a:p>
            <a:pPr>
              <a:defRPr/>
            </a:pPr>
            <a:r>
              <a:rPr lang="en-GB" sz="2400" b="0">
                <a:solidFill>
                  <a:schemeClr val="folHlink"/>
                </a:solidFill>
                <a:effectLst>
                  <a:outerShdw blurRad="38100" dist="38100" dir="2700000" algn="tl">
                    <a:srgbClr val="C0C0C0"/>
                  </a:outerShdw>
                </a:effectLst>
                <a:sym typeface="Wingdings" pitchFamily="2" charset="2"/>
              </a:rPr>
              <a:t></a:t>
            </a:r>
            <a:r>
              <a:rPr lang="en-GB" sz="2400" b="0">
                <a:solidFill>
                  <a:schemeClr val="folHlink"/>
                </a:solidFill>
                <a:effectLst>
                  <a:outerShdw blurRad="38100" dist="38100" dir="2700000" algn="tl">
                    <a:srgbClr val="C0C0C0"/>
                  </a:outerShdw>
                </a:effectLst>
              </a:rPr>
              <a:t> </a:t>
            </a:r>
            <a:r>
              <a:rPr lang="hr-HR" sz="2400" b="0">
                <a:solidFill>
                  <a:schemeClr val="folHlink"/>
                </a:solidFill>
                <a:effectLst>
                  <a:outerShdw blurRad="38100" dist="38100" dir="2700000" algn="tl">
                    <a:srgbClr val="C0C0C0"/>
                  </a:outerShdw>
                </a:effectLst>
              </a:rPr>
              <a:t>RazneSlozenosti</a:t>
            </a:r>
          </a:p>
        </p:txBody>
      </p:sp>
      <p:sp>
        <p:nvSpPr>
          <p:cNvPr id="3" name="Slide Number Placeholder 2"/>
          <p:cNvSpPr>
            <a:spLocks noGrp="1"/>
          </p:cNvSpPr>
          <p:nvPr>
            <p:ph type="sldNum" sz="quarter" idx="11"/>
          </p:nvPr>
        </p:nvSpPr>
        <p:spPr/>
        <p:txBody>
          <a:bodyPr/>
          <a:lstStyle/>
          <a:p>
            <a:fld id="{D4AD59E7-4515-4B34-A58D-745587B9CCB9}" type="slidenum">
              <a:rPr lang="hr-HR" smtClean="0"/>
              <a:pPr/>
              <a:t>142</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026" name="Rectangle 2"/>
          <p:cNvSpPr>
            <a:spLocks noGrp="1" noChangeArrowheads="1"/>
          </p:cNvSpPr>
          <p:nvPr>
            <p:ph type="title"/>
          </p:nvPr>
        </p:nvSpPr>
        <p:spPr/>
        <p:txBody>
          <a:bodyPr/>
          <a:lstStyle/>
          <a:p>
            <a:pPr>
              <a:defRPr/>
            </a:pPr>
            <a:r>
              <a:rPr lang="hr-HR" smtClean="0"/>
              <a:t>Primjer za različite složenosti istog problema – 3</a:t>
            </a:r>
          </a:p>
        </p:txBody>
      </p:sp>
      <p:sp>
        <p:nvSpPr>
          <p:cNvPr id="11" name="Content Placeholder 10"/>
          <p:cNvSpPr>
            <a:spLocks noGrp="1"/>
          </p:cNvSpPr>
          <p:nvPr>
            <p:ph idx="1"/>
          </p:nvPr>
        </p:nvSpPr>
        <p:spPr/>
        <p:txBody>
          <a:bodyPr/>
          <a:lstStyle/>
          <a:p>
            <a:r>
              <a:rPr lang="hr-HR" b="1" smtClean="0">
                <a:latin typeface="Courier New" pitchFamily="49" charset="0"/>
              </a:rPr>
              <a:t>MaxPodSuma</a:t>
            </a:r>
            <a:r>
              <a:rPr lang="hr-HR" smtClean="0"/>
              <a:t>	</a:t>
            </a:r>
            <a:r>
              <a:rPr lang="hr-HR" b="1" i="1" smtClean="0">
                <a:solidFill>
                  <a:srgbClr val="FF0000"/>
                </a:solidFill>
                <a:latin typeface="Times New Roman" pitchFamily="18" charset="0"/>
              </a:rPr>
              <a:t>O(nlog</a:t>
            </a:r>
            <a:r>
              <a:rPr lang="hr-HR" b="1" i="1" baseline="-25000" smtClean="0">
                <a:solidFill>
                  <a:srgbClr val="FF0000"/>
                </a:solidFill>
                <a:latin typeface="Times New Roman" pitchFamily="18" charset="0"/>
              </a:rPr>
              <a:t>2</a:t>
            </a:r>
            <a:r>
              <a:rPr lang="hr-HR" b="1" i="1" smtClean="0">
                <a:solidFill>
                  <a:srgbClr val="FF0000"/>
                </a:solidFill>
                <a:latin typeface="Times New Roman" pitchFamily="18" charset="0"/>
              </a:rPr>
              <a:t>n)</a:t>
            </a:r>
          </a:p>
          <a:p>
            <a:pPr lvl="1"/>
            <a:r>
              <a:rPr lang="hr-HR" smtClean="0"/>
              <a:t>relativno složeni rekurzivni postupak</a:t>
            </a:r>
          </a:p>
          <a:p>
            <a:pPr lvl="1"/>
            <a:r>
              <a:rPr lang="hr-HR" smtClean="0"/>
              <a:t>kad ne bi bilo i boljeg (linearnog) rješenja, ovo bi bio dobar primjer snage rekurzije i postupka podijeli-pa-vladaj (divide-and-conquer).</a:t>
            </a:r>
          </a:p>
          <a:p>
            <a:pPr lvl="1"/>
            <a:r>
              <a:rPr lang="hr-HR" smtClean="0"/>
              <a:t>Ako se ulazno polje podijeli približno po sredini, rješenje može biti takvo da je maksimalna suma u lijevom dijelu polja, ili je u desnom dijelu polja ili prolazi kroz oba dijela. Prva dva slučaja mogu biti riješena rekurzivno. Zadnji slučaj se može realizirati tako da se nađe najveća suma u lijevom dijelu koja uključuje njegov zadnji član i najveća suma u desnom dijelu koja uključuje njegov prvi član. Te se dvije sume zbroje i uspoređuju s one prve dvije. </a:t>
            </a:r>
          </a:p>
        </p:txBody>
      </p:sp>
      <p:sp>
        <p:nvSpPr>
          <p:cNvPr id="3" name="Slide Number Placeholder 2"/>
          <p:cNvSpPr>
            <a:spLocks noGrp="1"/>
          </p:cNvSpPr>
          <p:nvPr>
            <p:ph type="sldNum" sz="quarter" idx="11"/>
          </p:nvPr>
        </p:nvSpPr>
        <p:spPr/>
        <p:txBody>
          <a:bodyPr/>
          <a:lstStyle/>
          <a:p>
            <a:fld id="{D4AD59E7-4515-4B34-A58D-745587B9CCB9}" type="slidenum">
              <a:rPr lang="hr-HR" smtClean="0"/>
              <a:pPr/>
              <a:t>143</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074" name="Rectangle 2"/>
          <p:cNvSpPr>
            <a:spLocks noGrp="1" noChangeArrowheads="1"/>
          </p:cNvSpPr>
          <p:nvPr>
            <p:ph type="title"/>
          </p:nvPr>
        </p:nvSpPr>
        <p:spPr/>
        <p:txBody>
          <a:bodyPr/>
          <a:lstStyle/>
          <a:p>
            <a:pPr>
              <a:defRPr/>
            </a:pPr>
            <a:r>
              <a:rPr lang="hr-HR" smtClean="0"/>
              <a:t>Primjer za različite složenosti istog problema – 4</a:t>
            </a:r>
          </a:p>
        </p:txBody>
      </p:sp>
      <p:sp>
        <p:nvSpPr>
          <p:cNvPr id="29" name="Content Placeholder 28"/>
          <p:cNvSpPr>
            <a:spLocks noGrp="1"/>
          </p:cNvSpPr>
          <p:nvPr>
            <p:ph idx="1"/>
          </p:nvPr>
        </p:nvSpPr>
        <p:spPr/>
        <p:txBody>
          <a:bodyPr/>
          <a:lstStyle/>
          <a:p>
            <a:pPr lvl="1">
              <a:buFont typeface="Wingdings" pitchFamily="2" charset="2"/>
              <a:buNone/>
              <a:defRPr/>
            </a:pPr>
            <a:r>
              <a:rPr lang="hr-HR" smtClean="0"/>
              <a:t>			</a:t>
            </a:r>
          </a:p>
          <a:p>
            <a:pPr lvl="1">
              <a:buFont typeface="Wingdings" pitchFamily="2" charset="2"/>
              <a:buNone/>
              <a:defRPr/>
            </a:pPr>
            <a:r>
              <a:rPr lang="hr-HR" smtClean="0"/>
              <a:t>		</a:t>
            </a:r>
          </a:p>
          <a:p>
            <a:pPr lvl="1">
              <a:buFont typeface="Wingdings" pitchFamily="2" charset="2"/>
              <a:buNone/>
              <a:defRPr/>
            </a:pPr>
            <a:endParaRPr lang="hr-HR" smtClean="0"/>
          </a:p>
          <a:p>
            <a:pPr lvl="1">
              <a:buFont typeface="Wingdings" pitchFamily="2" charset="2"/>
              <a:buNone/>
              <a:defRPr/>
            </a:pPr>
            <a:r>
              <a:rPr lang="hr-HR" smtClean="0"/>
              <a:t>	</a:t>
            </a:r>
          </a:p>
          <a:p>
            <a:pPr lvl="1">
              <a:buFont typeface="Wingdings" pitchFamily="2" charset="2"/>
              <a:buNone/>
              <a:defRPr/>
            </a:pPr>
            <a:endParaRPr lang="hr-HR" smtClean="0"/>
          </a:p>
          <a:p>
            <a:pPr>
              <a:defRPr/>
            </a:pPr>
            <a:r>
              <a:rPr lang="hr-HR" smtClean="0"/>
              <a:t>Najveća lijeva suma je od članova 0 do 2 i iznosi 6. Najveća desna suma je od članova 5 do 6 i iznosi 8. Najveća lijeva suma koja uključuje zadnji član na lijevo je od 0 do 3 člana i iznosi 4, a desno od 4 do 6 člana i iznosi 7. Ukupno to daje sumu 11 koja je onda i najveća.</a:t>
            </a:r>
          </a:p>
          <a:p>
            <a:pPr lvl="1">
              <a:defRPr/>
            </a:pPr>
            <a:r>
              <a:rPr lang="hr-HR" smtClean="0"/>
              <a:t>pozivni program za početne rubove zadaje </a:t>
            </a:r>
            <a:r>
              <a:rPr lang="hr-HR" b="1" smtClean="0">
                <a:solidFill>
                  <a:srgbClr val="FF0000"/>
                </a:solidFill>
                <a:latin typeface="Courier New" pitchFamily="49" charset="0"/>
                <a:cs typeface="Courier New" pitchFamily="49" charset="0"/>
              </a:rPr>
              <a:t>0</a:t>
            </a:r>
            <a:r>
              <a:rPr lang="hr-HR" smtClean="0"/>
              <a:t> i </a:t>
            </a:r>
            <a:r>
              <a:rPr lang="hr-HR" b="1" smtClean="0">
                <a:solidFill>
                  <a:srgbClr val="FF0000"/>
                </a:solidFill>
                <a:latin typeface="Courier New" pitchFamily="49" charset="0"/>
                <a:cs typeface="Courier New" pitchFamily="49" charset="0"/>
              </a:rPr>
              <a:t>n-1</a:t>
            </a:r>
          </a:p>
        </p:txBody>
      </p:sp>
      <p:sp>
        <p:nvSpPr>
          <p:cNvPr id="2051076" name="Rectangle 4"/>
          <p:cNvSpPr>
            <a:spLocks noChangeArrowheads="1"/>
          </p:cNvSpPr>
          <p:nvPr/>
        </p:nvSpPr>
        <p:spPr bwMode="auto">
          <a:xfrm>
            <a:off x="1928813" y="1557338"/>
            <a:ext cx="720725" cy="647700"/>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4</a:t>
            </a:r>
          </a:p>
        </p:txBody>
      </p:sp>
      <p:sp>
        <p:nvSpPr>
          <p:cNvPr id="2051077" name="Rectangle 5"/>
          <p:cNvSpPr>
            <a:spLocks noChangeArrowheads="1"/>
          </p:cNvSpPr>
          <p:nvPr/>
        </p:nvSpPr>
        <p:spPr bwMode="auto">
          <a:xfrm>
            <a:off x="2649538" y="1557338"/>
            <a:ext cx="720725" cy="647700"/>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-3</a:t>
            </a:r>
          </a:p>
        </p:txBody>
      </p:sp>
      <p:sp>
        <p:nvSpPr>
          <p:cNvPr id="2051078" name="Rectangle 6"/>
          <p:cNvSpPr>
            <a:spLocks noChangeArrowheads="1"/>
          </p:cNvSpPr>
          <p:nvPr/>
        </p:nvSpPr>
        <p:spPr bwMode="auto">
          <a:xfrm>
            <a:off x="3368675" y="1557338"/>
            <a:ext cx="720725" cy="647700"/>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5</a:t>
            </a:r>
          </a:p>
        </p:txBody>
      </p:sp>
      <p:sp>
        <p:nvSpPr>
          <p:cNvPr id="2051079" name="Rectangle 7"/>
          <p:cNvSpPr>
            <a:spLocks noChangeArrowheads="1"/>
          </p:cNvSpPr>
          <p:nvPr/>
        </p:nvSpPr>
        <p:spPr bwMode="auto">
          <a:xfrm>
            <a:off x="4089400" y="1557338"/>
            <a:ext cx="720725" cy="647700"/>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-2</a:t>
            </a:r>
          </a:p>
        </p:txBody>
      </p:sp>
      <p:sp>
        <p:nvSpPr>
          <p:cNvPr id="2051080" name="Rectangle 8"/>
          <p:cNvSpPr>
            <a:spLocks noChangeArrowheads="1"/>
          </p:cNvSpPr>
          <p:nvPr/>
        </p:nvSpPr>
        <p:spPr bwMode="auto">
          <a:xfrm>
            <a:off x="4808538" y="1557338"/>
            <a:ext cx="720725" cy="647700"/>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-1</a:t>
            </a:r>
          </a:p>
        </p:txBody>
      </p:sp>
      <p:sp>
        <p:nvSpPr>
          <p:cNvPr id="2051081" name="Rectangle 9"/>
          <p:cNvSpPr>
            <a:spLocks noChangeArrowheads="1"/>
          </p:cNvSpPr>
          <p:nvPr/>
        </p:nvSpPr>
        <p:spPr bwMode="auto">
          <a:xfrm>
            <a:off x="5529263" y="1557338"/>
            <a:ext cx="720725" cy="647700"/>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2</a:t>
            </a:r>
          </a:p>
        </p:txBody>
      </p:sp>
      <p:sp>
        <p:nvSpPr>
          <p:cNvPr id="2051082" name="Rectangle 10"/>
          <p:cNvSpPr>
            <a:spLocks noChangeArrowheads="1"/>
          </p:cNvSpPr>
          <p:nvPr/>
        </p:nvSpPr>
        <p:spPr bwMode="auto">
          <a:xfrm>
            <a:off x="6248400" y="1557338"/>
            <a:ext cx="720725" cy="647700"/>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6</a:t>
            </a:r>
          </a:p>
        </p:txBody>
      </p:sp>
      <p:sp>
        <p:nvSpPr>
          <p:cNvPr id="2051083" name="Rectangle 11"/>
          <p:cNvSpPr>
            <a:spLocks noChangeArrowheads="1"/>
          </p:cNvSpPr>
          <p:nvPr/>
        </p:nvSpPr>
        <p:spPr bwMode="auto">
          <a:xfrm>
            <a:off x="6969125" y="1557338"/>
            <a:ext cx="720725" cy="647700"/>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-2</a:t>
            </a:r>
          </a:p>
        </p:txBody>
      </p:sp>
      <p:sp>
        <p:nvSpPr>
          <p:cNvPr id="2051084" name="Rectangle 12"/>
          <p:cNvSpPr>
            <a:spLocks noChangeArrowheads="1"/>
          </p:cNvSpPr>
          <p:nvPr/>
        </p:nvSpPr>
        <p:spPr bwMode="auto">
          <a:xfrm>
            <a:off x="1928813" y="2205038"/>
            <a:ext cx="720725" cy="647700"/>
          </a:xfrm>
          <a:prstGeom prst="rect">
            <a:avLst/>
          </a:prstGeom>
          <a:solidFill>
            <a:schemeClr val="tx2">
              <a:alpha val="39999"/>
            </a:scheme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0</a:t>
            </a:r>
          </a:p>
        </p:txBody>
      </p:sp>
      <p:sp>
        <p:nvSpPr>
          <p:cNvPr id="2051085" name="Rectangle 13"/>
          <p:cNvSpPr>
            <a:spLocks noChangeArrowheads="1"/>
          </p:cNvSpPr>
          <p:nvPr/>
        </p:nvSpPr>
        <p:spPr bwMode="auto">
          <a:xfrm>
            <a:off x="2649538" y="2205038"/>
            <a:ext cx="720725" cy="647700"/>
          </a:xfrm>
          <a:prstGeom prst="rect">
            <a:avLst/>
          </a:prstGeom>
          <a:solidFill>
            <a:schemeClr val="tx2">
              <a:alpha val="39999"/>
            </a:scheme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1</a:t>
            </a:r>
          </a:p>
        </p:txBody>
      </p:sp>
      <p:sp>
        <p:nvSpPr>
          <p:cNvPr id="2051086" name="Rectangle 14"/>
          <p:cNvSpPr>
            <a:spLocks noChangeArrowheads="1"/>
          </p:cNvSpPr>
          <p:nvPr/>
        </p:nvSpPr>
        <p:spPr bwMode="auto">
          <a:xfrm>
            <a:off x="3368675" y="2205038"/>
            <a:ext cx="720725" cy="647700"/>
          </a:xfrm>
          <a:prstGeom prst="rect">
            <a:avLst/>
          </a:prstGeom>
          <a:solidFill>
            <a:schemeClr val="tx2">
              <a:alpha val="39999"/>
            </a:scheme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2</a:t>
            </a:r>
          </a:p>
        </p:txBody>
      </p:sp>
      <p:sp>
        <p:nvSpPr>
          <p:cNvPr id="2051087" name="Rectangle 15"/>
          <p:cNvSpPr>
            <a:spLocks noChangeArrowheads="1"/>
          </p:cNvSpPr>
          <p:nvPr/>
        </p:nvSpPr>
        <p:spPr bwMode="auto">
          <a:xfrm>
            <a:off x="4089400" y="2205038"/>
            <a:ext cx="720725" cy="647700"/>
          </a:xfrm>
          <a:prstGeom prst="rect">
            <a:avLst/>
          </a:prstGeom>
          <a:solidFill>
            <a:schemeClr val="tx2">
              <a:alpha val="39999"/>
            </a:scheme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3</a:t>
            </a:r>
          </a:p>
        </p:txBody>
      </p:sp>
      <p:sp>
        <p:nvSpPr>
          <p:cNvPr id="2051088" name="Rectangle 16"/>
          <p:cNvSpPr>
            <a:spLocks noChangeArrowheads="1"/>
          </p:cNvSpPr>
          <p:nvPr/>
        </p:nvSpPr>
        <p:spPr bwMode="auto">
          <a:xfrm>
            <a:off x="4808538" y="2205038"/>
            <a:ext cx="720725" cy="647700"/>
          </a:xfrm>
          <a:prstGeom prst="rect">
            <a:avLst/>
          </a:prstGeom>
          <a:solidFill>
            <a:schemeClr val="tx2">
              <a:alpha val="39999"/>
            </a:scheme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4</a:t>
            </a:r>
          </a:p>
        </p:txBody>
      </p:sp>
      <p:sp>
        <p:nvSpPr>
          <p:cNvPr id="2051089" name="Rectangle 17"/>
          <p:cNvSpPr>
            <a:spLocks noChangeArrowheads="1"/>
          </p:cNvSpPr>
          <p:nvPr/>
        </p:nvSpPr>
        <p:spPr bwMode="auto">
          <a:xfrm>
            <a:off x="5529263" y="2205038"/>
            <a:ext cx="720725" cy="647700"/>
          </a:xfrm>
          <a:prstGeom prst="rect">
            <a:avLst/>
          </a:prstGeom>
          <a:solidFill>
            <a:schemeClr val="tx2">
              <a:alpha val="39999"/>
            </a:scheme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5</a:t>
            </a:r>
          </a:p>
        </p:txBody>
      </p:sp>
      <p:sp>
        <p:nvSpPr>
          <p:cNvPr id="2051090" name="Rectangle 18"/>
          <p:cNvSpPr>
            <a:spLocks noChangeArrowheads="1"/>
          </p:cNvSpPr>
          <p:nvPr/>
        </p:nvSpPr>
        <p:spPr bwMode="auto">
          <a:xfrm>
            <a:off x="6248400" y="2205038"/>
            <a:ext cx="720725" cy="647700"/>
          </a:xfrm>
          <a:prstGeom prst="rect">
            <a:avLst/>
          </a:prstGeom>
          <a:solidFill>
            <a:schemeClr val="tx2">
              <a:alpha val="39999"/>
            </a:scheme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6</a:t>
            </a:r>
          </a:p>
        </p:txBody>
      </p:sp>
      <p:sp>
        <p:nvSpPr>
          <p:cNvPr id="2051091" name="Rectangle 19"/>
          <p:cNvSpPr>
            <a:spLocks noChangeArrowheads="1"/>
          </p:cNvSpPr>
          <p:nvPr/>
        </p:nvSpPr>
        <p:spPr bwMode="auto">
          <a:xfrm>
            <a:off x="6969125" y="2205038"/>
            <a:ext cx="720725" cy="647700"/>
          </a:xfrm>
          <a:prstGeom prst="rect">
            <a:avLst/>
          </a:prstGeom>
          <a:solidFill>
            <a:schemeClr val="tx2">
              <a:alpha val="39999"/>
            </a:scheme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7</a:t>
            </a:r>
          </a:p>
        </p:txBody>
      </p:sp>
      <p:sp>
        <p:nvSpPr>
          <p:cNvPr id="2051092" name="Rectangle 20"/>
          <p:cNvSpPr>
            <a:spLocks noChangeArrowheads="1"/>
          </p:cNvSpPr>
          <p:nvPr/>
        </p:nvSpPr>
        <p:spPr bwMode="auto">
          <a:xfrm>
            <a:off x="4808538" y="981075"/>
            <a:ext cx="2881312" cy="457200"/>
          </a:xfrm>
          <a:prstGeom prst="rect">
            <a:avLst/>
          </a:prstGeom>
          <a:noFill/>
          <a:ln w="9525" algn="ctr">
            <a:noFill/>
            <a:miter lim="800000"/>
            <a:headEnd/>
            <a:tailEnd/>
          </a:ln>
          <a:effectLst/>
        </p:spPr>
        <p:txBody>
          <a:bodyPr>
            <a:spAutoFit/>
          </a:bodyPr>
          <a:lstStyle/>
          <a:p>
            <a:pPr algn="r">
              <a:defRPr/>
            </a:pPr>
            <a:r>
              <a:rPr lang="hr-HR" sz="2400">
                <a:effectLst>
                  <a:outerShdw blurRad="38100" dist="38100" dir="2700000" algn="tl">
                    <a:srgbClr val="C0C0C0"/>
                  </a:outerShdw>
                </a:effectLst>
                <a:latin typeface="Arial Narrow" pitchFamily="34" charset="0"/>
              </a:rPr>
              <a:t>Desni dio</a:t>
            </a:r>
          </a:p>
        </p:txBody>
      </p:sp>
      <p:sp>
        <p:nvSpPr>
          <p:cNvPr id="2051093" name="Rectangle 21"/>
          <p:cNvSpPr>
            <a:spLocks noChangeArrowheads="1"/>
          </p:cNvSpPr>
          <p:nvPr/>
        </p:nvSpPr>
        <p:spPr bwMode="auto">
          <a:xfrm>
            <a:off x="1928813" y="981075"/>
            <a:ext cx="1270000" cy="457200"/>
          </a:xfrm>
          <a:prstGeom prst="rect">
            <a:avLst/>
          </a:prstGeom>
          <a:noFill/>
          <a:ln w="9525" algn="ctr">
            <a:noFill/>
            <a:miter lim="800000"/>
            <a:headEnd/>
            <a:tailEnd/>
          </a:ln>
          <a:effectLst/>
        </p:spPr>
        <p:txBody>
          <a:bodyPr wrap="none">
            <a:spAutoFit/>
          </a:bodyPr>
          <a:lstStyle/>
          <a:p>
            <a:pPr>
              <a:defRPr/>
            </a:pPr>
            <a:r>
              <a:rPr lang="hr-HR" sz="2400">
                <a:effectLst>
                  <a:outerShdw blurRad="38100" dist="38100" dir="2700000" algn="tl">
                    <a:srgbClr val="C0C0C0"/>
                  </a:outerShdw>
                </a:effectLst>
                <a:latin typeface="Arial Narrow" pitchFamily="34" charset="0"/>
              </a:rPr>
              <a:t>Lijevi dio</a:t>
            </a:r>
          </a:p>
        </p:txBody>
      </p:sp>
      <p:sp>
        <p:nvSpPr>
          <p:cNvPr id="3" name="Slide Number Placeholder 2"/>
          <p:cNvSpPr>
            <a:spLocks noGrp="1"/>
          </p:cNvSpPr>
          <p:nvPr>
            <p:ph type="sldNum" sz="quarter" idx="11"/>
          </p:nvPr>
        </p:nvSpPr>
        <p:spPr/>
        <p:txBody>
          <a:bodyPr/>
          <a:lstStyle/>
          <a:p>
            <a:fld id="{D4AD59E7-4515-4B34-A58D-745587B9CCB9}" type="slidenum">
              <a:rPr lang="hr-HR" smtClean="0"/>
              <a:pPr/>
              <a:t>144</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122" name="Rectangle 2"/>
          <p:cNvSpPr>
            <a:spLocks noGrp="1" noChangeArrowheads="1"/>
          </p:cNvSpPr>
          <p:nvPr>
            <p:ph type="title"/>
          </p:nvPr>
        </p:nvSpPr>
        <p:spPr/>
        <p:txBody>
          <a:bodyPr/>
          <a:lstStyle/>
          <a:p>
            <a:pPr>
              <a:defRPr/>
            </a:pPr>
            <a:r>
              <a:rPr lang="hr-HR" smtClean="0"/>
              <a:t>Primjer za različite složenosti istog problema – 5</a:t>
            </a:r>
          </a:p>
        </p:txBody>
      </p:sp>
      <p:sp>
        <p:nvSpPr>
          <p:cNvPr id="11" name="Content Placeholder 10"/>
          <p:cNvSpPr>
            <a:spLocks noGrp="1"/>
          </p:cNvSpPr>
          <p:nvPr>
            <p:ph idx="1"/>
          </p:nvPr>
        </p:nvSpPr>
        <p:spPr/>
        <p:txBody>
          <a:bodyPr/>
          <a:lstStyle/>
          <a:p>
            <a:pPr>
              <a:defRPr/>
            </a:pPr>
            <a:r>
              <a:rPr lang="hr-HR" smtClean="0"/>
              <a:t>Programski kôd je relativno složen, ali daje za red veličine bolje rezultate od prethodnoga. Znači da </a:t>
            </a:r>
            <a:r>
              <a:rPr lang="hr-HR" smtClean="0">
                <a:solidFill>
                  <a:srgbClr val="FF0000"/>
                </a:solidFill>
              </a:rPr>
              <a:t>kraći kôd ne implicira i bolji kôd!</a:t>
            </a:r>
          </a:p>
          <a:p>
            <a:pPr>
              <a:defRPr/>
            </a:pPr>
            <a:r>
              <a:rPr lang="hr-HR" smtClean="0"/>
              <a:t>Ako bi </a:t>
            </a:r>
            <a:r>
              <a:rPr lang="hr-HR" sz="3200" i="1" smtClean="0">
                <a:solidFill>
                  <a:srgbClr val="FF0000"/>
                </a:solidFill>
                <a:latin typeface="Times New Roman" pitchFamily="18" charset="0"/>
              </a:rPr>
              <a:t>n</a:t>
            </a:r>
            <a:r>
              <a:rPr lang="hr-HR" smtClean="0"/>
              <a:t> bio potencija od </a:t>
            </a:r>
            <a:r>
              <a:rPr lang="hr-HR" smtClean="0">
                <a:solidFill>
                  <a:srgbClr val="FF0000"/>
                </a:solidFill>
              </a:rPr>
              <a:t>2 </a:t>
            </a:r>
            <a:r>
              <a:rPr lang="hr-HR" smtClean="0"/>
              <a:t>intuitivno se vidi da će sukcesivnih raspolavljanja biti </a:t>
            </a:r>
            <a:r>
              <a:rPr lang="hr-HR" sz="3200" i="1" smtClean="0">
                <a:solidFill>
                  <a:srgbClr val="FF0000"/>
                </a:solidFill>
                <a:latin typeface="Times New Roman" pitchFamily="18" charset="0"/>
              </a:rPr>
              <a:t>log</a:t>
            </a:r>
            <a:r>
              <a:rPr lang="hr-HR" sz="3200" i="1" baseline="-25000" smtClean="0">
                <a:solidFill>
                  <a:srgbClr val="FF0000"/>
                </a:solidFill>
                <a:latin typeface="Times New Roman" pitchFamily="18" charset="0"/>
              </a:rPr>
              <a:t>2</a:t>
            </a:r>
            <a:r>
              <a:rPr lang="hr-HR" sz="3200" i="1" smtClean="0">
                <a:solidFill>
                  <a:srgbClr val="FF0000"/>
                </a:solidFill>
                <a:latin typeface="Times New Roman" pitchFamily="18" charset="0"/>
              </a:rPr>
              <a:t> n</a:t>
            </a:r>
            <a:r>
              <a:rPr lang="hr-HR" smtClean="0"/>
              <a:t>. To će se detaljnije dokazivati kasnije kod binarnih stabala. Budući da kroz postupak prolazi </a:t>
            </a:r>
            <a:r>
              <a:rPr lang="hr-HR" sz="3200" i="1" smtClean="0">
                <a:solidFill>
                  <a:srgbClr val="FF0000"/>
                </a:solidFill>
                <a:latin typeface="Times New Roman" pitchFamily="18" charset="0"/>
              </a:rPr>
              <a:t>n</a:t>
            </a:r>
            <a:r>
              <a:rPr lang="hr-HR" smtClean="0"/>
              <a:t> podataka, imamo </a:t>
            </a:r>
            <a:r>
              <a:rPr lang="hr-HR" sz="3200" i="1" smtClean="0">
                <a:solidFill>
                  <a:srgbClr val="FF0000"/>
                </a:solidFill>
                <a:latin typeface="Times New Roman" pitchFamily="18" charset="0"/>
              </a:rPr>
              <a:t>O(n log</a:t>
            </a:r>
            <a:r>
              <a:rPr lang="hr-HR" sz="3200" i="1" baseline="-25000" smtClean="0">
                <a:solidFill>
                  <a:srgbClr val="FF0000"/>
                </a:solidFill>
                <a:latin typeface="Times New Roman" pitchFamily="18" charset="0"/>
              </a:rPr>
              <a:t>2</a:t>
            </a:r>
            <a:r>
              <a:rPr lang="hr-HR" sz="3200" i="1" smtClean="0">
                <a:solidFill>
                  <a:srgbClr val="FF0000"/>
                </a:solidFill>
                <a:latin typeface="Times New Roman" pitchFamily="18" charset="0"/>
              </a:rPr>
              <a:t>n) </a:t>
            </a:r>
            <a:r>
              <a:rPr lang="hr-HR" smtClean="0"/>
              <a:t>.</a:t>
            </a:r>
            <a:endParaRPr lang="hr-HR" smtClean="0">
              <a:solidFill>
                <a:srgbClr val="FF0000"/>
              </a:solidFill>
            </a:endParaRPr>
          </a:p>
          <a:p>
            <a:pPr>
              <a:defRPr/>
            </a:pPr>
            <a:r>
              <a:rPr lang="hr-HR" smtClean="0"/>
              <a:t>Općenito se može reći da je trajanje algoritma </a:t>
            </a:r>
            <a:r>
              <a:rPr lang="hr-HR" sz="3200" i="1" smtClean="0">
                <a:solidFill>
                  <a:srgbClr val="FF0000"/>
                </a:solidFill>
                <a:latin typeface="Times New Roman" pitchFamily="18" charset="0"/>
              </a:rPr>
              <a:t>O(log</a:t>
            </a:r>
            <a:r>
              <a:rPr lang="hr-HR" sz="3200" i="1" baseline="-25000" smtClean="0">
                <a:solidFill>
                  <a:srgbClr val="FF0000"/>
                </a:solidFill>
                <a:latin typeface="Times New Roman" pitchFamily="18" charset="0"/>
              </a:rPr>
              <a:t>2</a:t>
            </a:r>
            <a:r>
              <a:rPr lang="hr-HR" sz="3200" i="1" smtClean="0">
                <a:solidFill>
                  <a:srgbClr val="FF0000"/>
                </a:solidFill>
                <a:latin typeface="Times New Roman" pitchFamily="18" charset="0"/>
              </a:rPr>
              <a:t>n)</a:t>
            </a:r>
            <a:r>
              <a:rPr lang="hr-HR" smtClean="0"/>
              <a:t> ako u vremenu </a:t>
            </a:r>
            <a:r>
              <a:rPr lang="hr-HR" sz="3200" i="1" smtClean="0">
                <a:solidFill>
                  <a:srgbClr val="FF0000"/>
                </a:solidFill>
                <a:latin typeface="Times New Roman" pitchFamily="18" charset="0"/>
              </a:rPr>
              <a:t>O(</a:t>
            </a:r>
            <a:r>
              <a:rPr lang="hr-HR" sz="3200" smtClean="0">
                <a:solidFill>
                  <a:srgbClr val="FF0000"/>
                </a:solidFill>
                <a:latin typeface="Times New Roman" pitchFamily="18" charset="0"/>
              </a:rPr>
              <a:t>1</a:t>
            </a:r>
            <a:r>
              <a:rPr lang="hr-HR" sz="3200" i="1" smtClean="0">
                <a:solidFill>
                  <a:srgbClr val="FF0000"/>
                </a:solidFill>
                <a:latin typeface="Times New Roman" pitchFamily="18" charset="0"/>
              </a:rPr>
              <a:t>)</a:t>
            </a:r>
            <a:r>
              <a:rPr lang="hr-HR" smtClean="0"/>
              <a:t> podijeli veličinu problema (obično ga raspolovi).</a:t>
            </a:r>
          </a:p>
          <a:p>
            <a:pPr>
              <a:defRPr/>
            </a:pPr>
            <a:r>
              <a:rPr lang="hr-HR" smtClean="0"/>
              <a:t>Ako u pojedinom koraku reducira problem za </a:t>
            </a:r>
            <a:r>
              <a:rPr lang="hr-HR" smtClean="0">
                <a:solidFill>
                  <a:srgbClr val="FF0000"/>
                </a:solidFill>
              </a:rPr>
              <a:t>1</a:t>
            </a:r>
            <a:r>
              <a:rPr lang="hr-HR" smtClean="0"/>
              <a:t>, onda je njegovo trajanje </a:t>
            </a:r>
            <a:r>
              <a:rPr lang="hr-HR" sz="3200" i="1" smtClean="0">
                <a:solidFill>
                  <a:srgbClr val="FF0000"/>
                </a:solidFill>
                <a:latin typeface="Times New Roman" pitchFamily="18" charset="0"/>
              </a:rPr>
              <a:t>O(n) </a:t>
            </a:r>
            <a:r>
              <a:rPr lang="hr-HR" smtClean="0"/>
              <a:t>.</a:t>
            </a:r>
          </a:p>
        </p:txBody>
      </p:sp>
      <p:sp>
        <p:nvSpPr>
          <p:cNvPr id="3" name="Slide Number Placeholder 2"/>
          <p:cNvSpPr>
            <a:spLocks noGrp="1"/>
          </p:cNvSpPr>
          <p:nvPr>
            <p:ph type="sldNum" sz="quarter" idx="11"/>
          </p:nvPr>
        </p:nvSpPr>
        <p:spPr/>
        <p:txBody>
          <a:bodyPr/>
          <a:lstStyle/>
          <a:p>
            <a:fld id="{D4AD59E7-4515-4B34-A58D-745587B9CCB9}" type="slidenum">
              <a:rPr lang="hr-HR" smtClean="0"/>
              <a:pPr/>
              <a:t>145</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170" name="Rectangle 2"/>
          <p:cNvSpPr>
            <a:spLocks noGrp="1" noChangeArrowheads="1"/>
          </p:cNvSpPr>
          <p:nvPr>
            <p:ph type="title"/>
          </p:nvPr>
        </p:nvSpPr>
        <p:spPr/>
        <p:txBody>
          <a:bodyPr/>
          <a:lstStyle/>
          <a:p>
            <a:pPr>
              <a:defRPr/>
            </a:pPr>
            <a:r>
              <a:rPr lang="hr-HR" smtClean="0"/>
              <a:t>Primjer za različite složenosti istog problema – 6</a:t>
            </a:r>
          </a:p>
        </p:txBody>
      </p:sp>
      <p:sp>
        <p:nvSpPr>
          <p:cNvPr id="11" name="Content Placeholder 10"/>
          <p:cNvSpPr>
            <a:spLocks noGrp="1"/>
          </p:cNvSpPr>
          <p:nvPr>
            <p:ph idx="1"/>
          </p:nvPr>
        </p:nvSpPr>
        <p:spPr/>
        <p:txBody>
          <a:bodyPr/>
          <a:lstStyle/>
          <a:p>
            <a:pPr>
              <a:defRPr/>
            </a:pPr>
            <a:r>
              <a:rPr lang="hr-HR" b="1" smtClean="0">
                <a:latin typeface="Courier New" pitchFamily="49" charset="0"/>
              </a:rPr>
              <a:t>MaxPodSumaNiza1</a:t>
            </a:r>
            <a:r>
              <a:rPr lang="hr-HR" smtClean="0">
                <a:latin typeface="Courier New" pitchFamily="49" charset="0"/>
              </a:rPr>
              <a:t>	</a:t>
            </a:r>
            <a:r>
              <a:rPr lang="hr-HR" smtClean="0"/>
              <a:t> </a:t>
            </a:r>
            <a:r>
              <a:rPr lang="hr-HR" i="1" smtClean="0">
                <a:solidFill>
                  <a:srgbClr val="FF3300"/>
                </a:solidFill>
                <a:latin typeface="Times New Roman" pitchFamily="18" charset="0"/>
              </a:rPr>
              <a:t>O(n)</a:t>
            </a:r>
            <a:endParaRPr lang="hr-HR" smtClean="0">
              <a:solidFill>
                <a:srgbClr val="FF3300"/>
              </a:solidFill>
              <a:effectLst/>
            </a:endParaRPr>
          </a:p>
          <a:p>
            <a:pPr lvl="1">
              <a:defRPr/>
            </a:pPr>
            <a:r>
              <a:rPr lang="hr-HR" smtClean="0"/>
              <a:t>zbrajaju svi članovi polja redom, a pamti se ona suma koja je u cijelom tijeku tog postupka bila najveća</a:t>
            </a:r>
            <a:endParaRPr lang="hr-HR" smtClean="0">
              <a:latin typeface="Times New Roman" pitchFamily="18" charset="0"/>
            </a:endParaRPr>
          </a:p>
          <a:p>
            <a:pPr>
              <a:buFont typeface="Monotype Sorts" pitchFamily="2" charset="2"/>
              <a:buNone/>
              <a:defRPr/>
            </a:pPr>
            <a:endParaRPr lang="hr-HR" smtClean="0"/>
          </a:p>
        </p:txBody>
      </p:sp>
      <p:sp>
        <p:nvSpPr>
          <p:cNvPr id="3" name="Slide Number Placeholder 2"/>
          <p:cNvSpPr>
            <a:spLocks noGrp="1"/>
          </p:cNvSpPr>
          <p:nvPr>
            <p:ph type="sldNum" sz="quarter" idx="11"/>
          </p:nvPr>
        </p:nvSpPr>
        <p:spPr/>
        <p:txBody>
          <a:bodyPr/>
          <a:lstStyle/>
          <a:p>
            <a:fld id="{D4AD59E7-4515-4B34-A58D-745587B9CCB9}" type="slidenum">
              <a:rPr lang="hr-HR" smtClean="0"/>
              <a:pPr/>
              <a:t>146</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218" name="Rectangle 2"/>
          <p:cNvSpPr>
            <a:spLocks noGrp="1" noChangeArrowheads="1"/>
          </p:cNvSpPr>
          <p:nvPr>
            <p:ph type="title"/>
          </p:nvPr>
        </p:nvSpPr>
        <p:spPr/>
        <p:txBody>
          <a:bodyPr/>
          <a:lstStyle/>
          <a:p>
            <a:pPr>
              <a:defRPr/>
            </a:pPr>
            <a:r>
              <a:rPr lang="hr-HR" smtClean="0"/>
              <a:t>Analiza a posteriori</a:t>
            </a:r>
          </a:p>
        </p:txBody>
      </p:sp>
      <p:sp>
        <p:nvSpPr>
          <p:cNvPr id="2057219" name="Rectangle 3"/>
          <p:cNvSpPr>
            <a:spLocks noGrp="1" noChangeArrowheads="1"/>
          </p:cNvSpPr>
          <p:nvPr>
            <p:ph type="body" idx="1"/>
          </p:nvPr>
        </p:nvSpPr>
        <p:spPr/>
        <p:txBody>
          <a:bodyPr/>
          <a:lstStyle/>
          <a:p>
            <a:r>
              <a:rPr lang="hr-HR" smtClean="0"/>
              <a:t>Primjer: izračunati </a:t>
            </a:r>
            <a:r>
              <a:rPr lang="hr-HR" smtClean="0">
                <a:solidFill>
                  <a:srgbClr val="FF0000"/>
                </a:solidFill>
              </a:rPr>
              <a:t>mod</a:t>
            </a:r>
            <a:r>
              <a:rPr lang="hr-HR" smtClean="0"/>
              <a:t> sortiranog cjelobrojnog polja, tj. odrediti član polja koji se najčešće pojavljuje i prebrojati njegovu učestalost.</a:t>
            </a:r>
          </a:p>
          <a:p>
            <a:pPr lvl="1">
              <a:buFont typeface="Wingdings" pitchFamily="2" charset="2"/>
              <a:buNone/>
            </a:pPr>
            <a:r>
              <a:rPr lang="hr-HR" smtClean="0">
                <a:solidFill>
                  <a:schemeClr val="folHlink"/>
                </a:solidFill>
                <a:sym typeface="Wingdings" pitchFamily="2" charset="2"/>
              </a:rPr>
              <a:t></a:t>
            </a:r>
            <a:r>
              <a:rPr lang="hr-HR" smtClean="0">
                <a:solidFill>
                  <a:schemeClr val="folHlink"/>
                </a:solidFill>
                <a:latin typeface="Courier New" pitchFamily="49" charset="0"/>
              </a:rPr>
              <a:t> ModPolja</a:t>
            </a:r>
          </a:p>
          <a:p>
            <a:pPr lvl="1"/>
            <a:r>
              <a:rPr lang="hr-HR" b="1" smtClean="0">
                <a:solidFill>
                  <a:srgbClr val="FF0000"/>
                </a:solidFill>
                <a:latin typeface="Courier New" pitchFamily="49" charset="0"/>
              </a:rPr>
              <a:t>mode0</a:t>
            </a:r>
            <a:r>
              <a:rPr lang="hr-HR" smtClean="0">
                <a:latin typeface="Courier New" pitchFamily="49" charset="0"/>
              </a:rPr>
              <a:t> </a:t>
            </a:r>
            <a:r>
              <a:rPr lang="hr-HR" smtClean="0"/>
              <a:t>izravno rješavanje</a:t>
            </a:r>
          </a:p>
          <a:p>
            <a:pPr lvl="1"/>
            <a:r>
              <a:rPr lang="hr-HR" b="1" smtClean="0">
                <a:solidFill>
                  <a:srgbClr val="FF0000"/>
                </a:solidFill>
                <a:latin typeface="Courier New" pitchFamily="49" charset="0"/>
              </a:rPr>
              <a:t>rmode0</a:t>
            </a:r>
            <a:r>
              <a:rPr lang="hr-HR" smtClean="0"/>
              <a:t> rekurzivni postupak</a:t>
            </a:r>
          </a:p>
          <a:p>
            <a:pPr lvl="1"/>
            <a:r>
              <a:rPr lang="hr-HR" b="1" smtClean="0">
                <a:solidFill>
                  <a:srgbClr val="FF0000"/>
                </a:solidFill>
                <a:latin typeface="Courier New" pitchFamily="49" charset="0"/>
              </a:rPr>
              <a:t>rmode1</a:t>
            </a:r>
            <a:r>
              <a:rPr lang="hr-HR" smtClean="0"/>
              <a:t> rekurzivni postupak transformiran u iterativni</a:t>
            </a:r>
          </a:p>
          <a:p>
            <a:r>
              <a:rPr lang="hr-HR" smtClean="0"/>
              <a:t>Sva tri postupka imaju</a:t>
            </a:r>
            <a:r>
              <a:rPr lang="hr-HR" smtClean="0">
                <a:latin typeface="Times New Roman" pitchFamily="18" charset="0"/>
              </a:rPr>
              <a:t> </a:t>
            </a:r>
            <a:r>
              <a:rPr lang="hr-HR" smtClean="0"/>
              <a:t>vrijeme izvođenja</a:t>
            </a:r>
            <a:r>
              <a:rPr lang="hr-HR" smtClean="0">
                <a:latin typeface="Times New Roman" pitchFamily="18" charset="0"/>
              </a:rPr>
              <a:t> </a:t>
            </a:r>
            <a:r>
              <a:rPr lang="hr-HR" sz="3200" i="1" smtClean="0">
                <a:solidFill>
                  <a:srgbClr val="FF0000"/>
                </a:solidFill>
                <a:latin typeface="Times New Roman" pitchFamily="18" charset="0"/>
                <a:sym typeface="Symbol" pitchFamily="18" charset="2"/>
              </a:rPr>
              <a:t> </a:t>
            </a:r>
            <a:r>
              <a:rPr lang="hr-HR" sz="3200" i="1" smtClean="0">
                <a:solidFill>
                  <a:srgbClr val="FF0000"/>
                </a:solidFill>
                <a:latin typeface="Times New Roman" pitchFamily="18" charset="0"/>
              </a:rPr>
              <a:t>(n)</a:t>
            </a:r>
            <a:r>
              <a:rPr lang="hr-HR" smtClean="0"/>
              <a:t>. Koji je najbolji?</a:t>
            </a:r>
          </a:p>
        </p:txBody>
      </p:sp>
      <p:sp>
        <p:nvSpPr>
          <p:cNvPr id="3" name="Slide Number Placeholder 2"/>
          <p:cNvSpPr>
            <a:spLocks noGrp="1"/>
          </p:cNvSpPr>
          <p:nvPr>
            <p:ph type="sldNum" sz="quarter" idx="11"/>
          </p:nvPr>
        </p:nvSpPr>
        <p:spPr/>
        <p:txBody>
          <a:bodyPr/>
          <a:lstStyle/>
          <a:p>
            <a:fld id="{D4AD59E7-4515-4B34-A58D-745587B9CCB9}" type="slidenum">
              <a:rPr lang="hr-HR" smtClean="0"/>
              <a:pPr/>
              <a:t>147</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266" name="Rectangle 2"/>
          <p:cNvSpPr>
            <a:spLocks noGrp="1" noChangeArrowheads="1"/>
          </p:cNvSpPr>
          <p:nvPr>
            <p:ph type="title"/>
          </p:nvPr>
        </p:nvSpPr>
        <p:spPr/>
        <p:txBody>
          <a:bodyPr/>
          <a:lstStyle/>
          <a:p>
            <a:pPr>
              <a:defRPr/>
            </a:pPr>
            <a:r>
              <a:rPr lang="hr-HR" smtClean="0"/>
              <a:t>rmode0</a:t>
            </a:r>
          </a:p>
        </p:txBody>
      </p:sp>
      <p:sp>
        <p:nvSpPr>
          <p:cNvPr id="2059267" name="Rectangle 3"/>
          <p:cNvSpPr>
            <a:spLocks noGrp="1" noChangeArrowheads="1"/>
          </p:cNvSpPr>
          <p:nvPr>
            <p:ph type="body" idx="1"/>
          </p:nvPr>
        </p:nvSpPr>
        <p:spPr/>
        <p:txBody>
          <a:bodyPr/>
          <a:lstStyle/>
          <a:p>
            <a:pPr marL="457200" indent="-457200">
              <a:lnSpc>
                <a:spcPct val="95000"/>
              </a:lnSpc>
            </a:pPr>
            <a:r>
              <a:rPr lang="hr-HR" smtClean="0"/>
              <a:t>Zamislimo da je u polju od </a:t>
            </a:r>
            <a:r>
              <a:rPr lang="hr-HR" b="1" smtClean="0">
                <a:solidFill>
                  <a:srgbClr val="FF0000"/>
                </a:solidFill>
                <a:latin typeface="Courier New" pitchFamily="49" charset="0"/>
              </a:rPr>
              <a:t>n</a:t>
            </a:r>
            <a:r>
              <a:rPr lang="hr-HR" smtClean="0"/>
              <a:t> članova </a:t>
            </a:r>
            <a:r>
              <a:rPr lang="hr-HR" b="1" smtClean="0">
                <a:solidFill>
                  <a:srgbClr val="FF0000"/>
                </a:solidFill>
                <a:latin typeface="Courier New" pitchFamily="49" charset="0"/>
              </a:rPr>
              <a:t>a[0:n-1]</a:t>
            </a:r>
            <a:r>
              <a:rPr lang="hr-HR" smtClean="0"/>
              <a:t> izračunat mod  i učestalost </a:t>
            </a:r>
            <a:r>
              <a:rPr lang="hr-HR" b="1" smtClean="0">
                <a:solidFill>
                  <a:srgbClr val="FF0000"/>
                </a:solidFill>
                <a:latin typeface="Courier New" pitchFamily="49" charset="0"/>
              </a:rPr>
              <a:t>f</a:t>
            </a:r>
            <a:r>
              <a:rPr lang="hr-HR" smtClean="0"/>
              <a:t> za prvih </a:t>
            </a:r>
            <a:r>
              <a:rPr lang="hr-HR" b="1" smtClean="0">
                <a:solidFill>
                  <a:srgbClr val="FF0000"/>
                </a:solidFill>
                <a:latin typeface="Courier New" pitchFamily="49" charset="0"/>
              </a:rPr>
              <a:t>n-1</a:t>
            </a:r>
            <a:r>
              <a:rPr lang="hr-HR" smtClean="0"/>
              <a:t> članova polja. Pod kojim uvjetima zadnji član polja može promijeniti mod? Ako je </a:t>
            </a:r>
            <a:r>
              <a:rPr lang="hr-HR" b="1" smtClean="0">
                <a:solidFill>
                  <a:srgbClr val="FF0000"/>
                </a:solidFill>
                <a:latin typeface="Courier New" pitchFamily="49" charset="0"/>
              </a:rPr>
              <a:t>a[n-1] != a[n-2]</a:t>
            </a:r>
            <a:r>
              <a:rPr lang="hr-HR" smtClean="0"/>
              <a:t> niti mod niti učestalost se ne mijenjaju. Ako jest jednak,  kako razlikovati između 3 moguća slučaja:</a:t>
            </a:r>
          </a:p>
          <a:p>
            <a:pPr marL="838200" lvl="1" indent="-381000">
              <a:lnSpc>
                <a:spcPct val="95000"/>
              </a:lnSpc>
            </a:pPr>
            <a:r>
              <a:rPr lang="hr-HR" smtClean="0"/>
              <a:t>a) nađen je novi mod</a:t>
            </a:r>
          </a:p>
          <a:p>
            <a:pPr marL="838200" lvl="1" indent="-381000">
              <a:lnSpc>
                <a:spcPct val="95000"/>
              </a:lnSpc>
            </a:pPr>
            <a:r>
              <a:rPr lang="hr-HR" smtClean="0"/>
              <a:t>b) mod je isti, ali se povećava učestalost </a:t>
            </a:r>
            <a:r>
              <a:rPr lang="hr-HR" b="1" smtClean="0">
                <a:solidFill>
                  <a:srgbClr val="FF0000"/>
                </a:solidFill>
                <a:latin typeface="Courier New" pitchFamily="49" charset="0"/>
              </a:rPr>
              <a:t>f</a:t>
            </a:r>
          </a:p>
          <a:p>
            <a:pPr marL="838200" lvl="1" indent="-381000">
              <a:lnSpc>
                <a:spcPct val="95000"/>
              </a:lnSpc>
            </a:pPr>
            <a:r>
              <a:rPr lang="hr-HR" smtClean="0"/>
              <a:t>c) nema promjene ni moda niti učestalosti </a:t>
            </a:r>
          </a:p>
          <a:p>
            <a:pPr marL="457200" indent="-457200">
              <a:lnSpc>
                <a:spcPct val="95000"/>
              </a:lnSpc>
            </a:pPr>
            <a:r>
              <a:rPr lang="hr-HR" smtClean="0"/>
              <a:t>odgovor ovisi o tome je li  </a:t>
            </a:r>
            <a:r>
              <a:rPr lang="hr-HR" b="1" smtClean="0">
                <a:solidFill>
                  <a:srgbClr val="FF0000"/>
                </a:solidFill>
                <a:latin typeface="Courier New" pitchFamily="49" charset="0"/>
              </a:rPr>
              <a:t>a[n-1] == a[n-1 - f]</a:t>
            </a:r>
            <a:r>
              <a:rPr lang="hr-HR" smtClean="0"/>
              <a:t> </a:t>
            </a:r>
          </a:p>
          <a:p>
            <a:pPr marL="838200" lvl="1" indent="-381000">
              <a:lnSpc>
                <a:spcPct val="95000"/>
              </a:lnSpc>
            </a:pPr>
            <a:r>
              <a:rPr lang="hr-HR" smtClean="0"/>
              <a:t>ako jest, onda ima </a:t>
            </a:r>
            <a:r>
              <a:rPr lang="hr-HR" b="1" smtClean="0">
                <a:solidFill>
                  <a:srgbClr val="FF0000"/>
                </a:solidFill>
                <a:latin typeface="Courier New" pitchFamily="49" charset="0"/>
              </a:rPr>
              <a:t>n-1 - (n-1 - f) +1 =  f + 1</a:t>
            </a:r>
            <a:r>
              <a:rPr lang="hr-HR" smtClean="0"/>
              <a:t> pojavljivanja vrijednosti koje je u </a:t>
            </a:r>
            <a:r>
              <a:rPr lang="hr-HR" b="1" smtClean="0">
                <a:solidFill>
                  <a:srgbClr val="FF0000"/>
                </a:solidFill>
                <a:latin typeface="Courier New" pitchFamily="49" charset="0"/>
              </a:rPr>
              <a:t>a[n-1]</a:t>
            </a:r>
            <a:r>
              <a:rPr lang="hr-HR" smtClean="0"/>
              <a:t>. To znači da je ta vrijednost sigurno ili novi mod ili stari mod s uvećanom učestalošću </a:t>
            </a:r>
            <a:r>
              <a:rPr lang="hr-HR" b="1" smtClean="0">
                <a:solidFill>
                  <a:srgbClr val="FF0000"/>
                </a:solidFill>
                <a:latin typeface="Courier New" pitchFamily="49" charset="0"/>
              </a:rPr>
              <a:t>f</a:t>
            </a:r>
            <a:r>
              <a:rPr lang="hr-HR" smtClean="0"/>
              <a:t>.</a:t>
            </a:r>
          </a:p>
        </p:txBody>
      </p:sp>
      <p:sp>
        <p:nvSpPr>
          <p:cNvPr id="3" name="Slide Number Placeholder 2"/>
          <p:cNvSpPr>
            <a:spLocks noGrp="1"/>
          </p:cNvSpPr>
          <p:nvPr>
            <p:ph type="sldNum" sz="quarter" idx="11"/>
          </p:nvPr>
        </p:nvSpPr>
        <p:spPr/>
        <p:txBody>
          <a:bodyPr/>
          <a:lstStyle/>
          <a:p>
            <a:fld id="{D4AD59E7-4515-4B34-A58D-745587B9CCB9}" type="slidenum">
              <a:rPr lang="hr-HR" smtClean="0"/>
              <a:pPr/>
              <a:t>148</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1314" name="Rectangle 2"/>
          <p:cNvSpPr>
            <a:spLocks noGrp="1" noChangeArrowheads="1"/>
          </p:cNvSpPr>
          <p:nvPr>
            <p:ph type="title"/>
          </p:nvPr>
        </p:nvSpPr>
        <p:spPr/>
        <p:txBody>
          <a:bodyPr/>
          <a:lstStyle/>
          <a:p>
            <a:pPr>
              <a:defRPr/>
            </a:pPr>
            <a:r>
              <a:rPr lang="hr-HR" smtClean="0"/>
              <a:t>Zadaci za vježbu</a:t>
            </a:r>
          </a:p>
        </p:txBody>
      </p:sp>
      <p:sp>
        <p:nvSpPr>
          <p:cNvPr id="2061315" name="Rectangle 3"/>
          <p:cNvSpPr>
            <a:spLocks noGrp="1" noChangeArrowheads="1"/>
          </p:cNvSpPr>
          <p:nvPr>
            <p:ph type="body" idx="1"/>
          </p:nvPr>
        </p:nvSpPr>
        <p:spPr/>
        <p:txBody>
          <a:bodyPr/>
          <a:lstStyle/>
          <a:p>
            <a:pPr>
              <a:defRPr/>
            </a:pPr>
            <a:r>
              <a:rPr lang="hr-HR" smtClean="0"/>
              <a:t>primjeri rekurzivnih poziva funkcije</a:t>
            </a:r>
          </a:p>
          <a:p>
            <a:pPr lvl="1">
              <a:buFont typeface="Wingdings" pitchFamily="2" charset="2"/>
              <a:buNone/>
              <a:defRPr/>
            </a:pPr>
            <a:r>
              <a:rPr lang="hr-HR" smtClean="0">
                <a:solidFill>
                  <a:schemeClr val="folHlink"/>
                </a:solidFill>
                <a:latin typeface="Courier New" pitchFamily="49" charset="0"/>
                <a:sym typeface="Wingdings" pitchFamily="2" charset="2"/>
              </a:rPr>
              <a:t></a:t>
            </a:r>
            <a:r>
              <a:rPr lang="hr-HR" smtClean="0">
                <a:solidFill>
                  <a:schemeClr val="folHlink"/>
                </a:solidFill>
                <a:latin typeface="Courier New" pitchFamily="49" charset="0"/>
              </a:rPr>
              <a:t> PrimjeriRekurzije</a:t>
            </a:r>
          </a:p>
        </p:txBody>
      </p:sp>
      <p:sp>
        <p:nvSpPr>
          <p:cNvPr id="3" name="Slide Number Placeholder 2"/>
          <p:cNvSpPr>
            <a:spLocks noGrp="1"/>
          </p:cNvSpPr>
          <p:nvPr>
            <p:ph type="sldNum" sz="quarter" idx="11"/>
          </p:nvPr>
        </p:nvSpPr>
        <p:spPr/>
        <p:txBody>
          <a:bodyPr/>
          <a:lstStyle/>
          <a:p>
            <a:fld id="{D4AD59E7-4515-4B34-A58D-745587B9CCB9}" type="slidenum">
              <a:rPr lang="hr-HR" smtClean="0"/>
              <a:pPr/>
              <a:t>149</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84" name="Rectangle 4"/>
          <p:cNvSpPr>
            <a:spLocks noGrp="1" noChangeArrowheads="1"/>
          </p:cNvSpPr>
          <p:nvPr>
            <p:ph type="ctrTitle"/>
          </p:nvPr>
        </p:nvSpPr>
        <p:spPr/>
        <p:txBody>
          <a:bodyPr/>
          <a:lstStyle/>
          <a:p>
            <a:pPr>
              <a:defRPr/>
            </a:pPr>
            <a:r>
              <a:rPr lang="hr-HR" smtClean="0"/>
              <a:t>Zadaci za vježbu</a:t>
            </a:r>
          </a:p>
        </p:txBody>
      </p:sp>
      <p:sp>
        <p:nvSpPr>
          <p:cNvPr id="1761285" name="Rectangle 5"/>
          <p:cNvSpPr>
            <a:spLocks noGrp="1" noChangeArrowheads="1"/>
          </p:cNvSpPr>
          <p:nvPr>
            <p:ph type="subTitle" idx="1"/>
          </p:nvPr>
        </p:nvSpPr>
        <p:spPr/>
        <p:txBody>
          <a:bodyPr/>
          <a:lstStyle/>
          <a:p>
            <a:pPr>
              <a:lnSpc>
                <a:spcPct val="90000"/>
              </a:lnSpc>
              <a:defRPr/>
            </a:pPr>
            <a:r>
              <a:rPr lang="hr-HR" sz="2400" smtClean="0"/>
              <a:t>Pokazivači</a:t>
            </a:r>
          </a:p>
          <a:p>
            <a:pPr>
              <a:lnSpc>
                <a:spcPct val="90000"/>
              </a:lnSpc>
              <a:defRPr/>
            </a:pPr>
            <a:r>
              <a:rPr lang="hr-HR" sz="2400" smtClean="0"/>
              <a:t>Polja</a:t>
            </a:r>
          </a:p>
          <a:p>
            <a:pPr>
              <a:lnSpc>
                <a:spcPct val="90000"/>
              </a:lnSpc>
              <a:defRPr/>
            </a:pPr>
            <a:r>
              <a:rPr lang="hr-HR" sz="2400" smtClean="0"/>
              <a:t>Zapisi</a:t>
            </a:r>
          </a:p>
          <a:p>
            <a:pPr>
              <a:lnSpc>
                <a:spcPct val="90000"/>
              </a:lnSpc>
              <a:defRPr/>
            </a:pPr>
            <a:r>
              <a:rPr lang="hr-HR" sz="2400" smtClean="0"/>
              <a:t>Datoteke</a:t>
            </a:r>
          </a:p>
        </p:txBody>
      </p:sp>
    </p:spTree>
  </p:cSld>
  <p:clrMapOvr>
    <a:masterClrMapping/>
  </p:clrMapOvr>
  <p:transition>
    <p:wipe/>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3362" name="Rectangle 2"/>
          <p:cNvSpPr>
            <a:spLocks noGrp="1" noChangeArrowheads="1"/>
          </p:cNvSpPr>
          <p:nvPr>
            <p:ph type="title"/>
          </p:nvPr>
        </p:nvSpPr>
        <p:spPr/>
        <p:txBody>
          <a:bodyPr/>
          <a:lstStyle/>
          <a:p>
            <a:pPr>
              <a:defRPr/>
            </a:pPr>
            <a:r>
              <a:rPr lang="hr-HR" smtClean="0"/>
              <a:t>Zadaci za vježbu</a:t>
            </a:r>
          </a:p>
        </p:txBody>
      </p:sp>
      <p:sp>
        <p:nvSpPr>
          <p:cNvPr id="2063363" name="Rectangle 3"/>
          <p:cNvSpPr>
            <a:spLocks noGrp="1" noChangeArrowheads="1"/>
          </p:cNvSpPr>
          <p:nvPr>
            <p:ph type="body" idx="1"/>
          </p:nvPr>
        </p:nvSpPr>
        <p:spPr/>
        <p:txBody>
          <a:bodyPr/>
          <a:lstStyle/>
          <a:p>
            <a:pPr>
              <a:defRPr/>
            </a:pPr>
            <a:r>
              <a:rPr lang="hr-HR" smtClean="0"/>
              <a:t>Napisati program za računanje binomnog koeficijenta koristeći izraz:</a:t>
            </a:r>
          </a:p>
          <a:p>
            <a:pPr lvl="1">
              <a:buFont typeface="Wingdings" pitchFamily="2" charset="2"/>
              <a:buNone/>
              <a:defRPr/>
            </a:pPr>
            <a:r>
              <a:rPr lang="hr-HR" smtClean="0"/>
              <a:t>a) </a:t>
            </a:r>
            <a:r>
              <a:rPr lang="hr-HR" b="1" smtClean="0">
                <a:solidFill>
                  <a:srgbClr val="FF0000"/>
                </a:solidFill>
                <a:latin typeface="Courier New" pitchFamily="49" charset="0"/>
              </a:rPr>
              <a:t>BINOM(</a:t>
            </a:r>
            <a:r>
              <a:rPr lang="hr-HR" b="1" i="1" smtClean="0">
                <a:solidFill>
                  <a:srgbClr val="FF0000"/>
                </a:solidFill>
                <a:latin typeface="Courier New" pitchFamily="49" charset="0"/>
              </a:rPr>
              <a:t>n</a:t>
            </a:r>
            <a:r>
              <a:rPr lang="hr-HR" b="1" smtClean="0">
                <a:solidFill>
                  <a:srgbClr val="FF0000"/>
                </a:solidFill>
                <a:latin typeface="Courier New" pitchFamily="49" charset="0"/>
              </a:rPr>
              <a:t>, </a:t>
            </a:r>
            <a:r>
              <a:rPr lang="hr-HR" b="1" i="1" smtClean="0">
                <a:solidFill>
                  <a:srgbClr val="FF0000"/>
                </a:solidFill>
                <a:latin typeface="Courier New" pitchFamily="49" charset="0"/>
              </a:rPr>
              <a:t>m</a:t>
            </a:r>
            <a:r>
              <a:rPr lang="hr-HR" b="1" smtClean="0">
                <a:solidFill>
                  <a:srgbClr val="FF0000"/>
                </a:solidFill>
                <a:latin typeface="Courier New" pitchFamily="49" charset="0"/>
              </a:rPr>
              <a:t>) = </a:t>
            </a:r>
            <a:r>
              <a:rPr lang="hr-HR" b="1" i="1" smtClean="0">
                <a:solidFill>
                  <a:srgbClr val="FF0000"/>
                </a:solidFill>
                <a:latin typeface="Courier New" pitchFamily="49" charset="0"/>
              </a:rPr>
              <a:t>n</a:t>
            </a:r>
            <a:r>
              <a:rPr lang="hr-HR" b="1" smtClean="0">
                <a:solidFill>
                  <a:srgbClr val="FF0000"/>
                </a:solidFill>
                <a:latin typeface="Courier New" pitchFamily="49" charset="0"/>
              </a:rPr>
              <a:t>!/(</a:t>
            </a:r>
            <a:r>
              <a:rPr lang="hr-HR" b="1" i="1" smtClean="0">
                <a:solidFill>
                  <a:srgbClr val="FF0000"/>
                </a:solidFill>
                <a:latin typeface="Courier New" pitchFamily="49" charset="0"/>
              </a:rPr>
              <a:t>m</a:t>
            </a:r>
            <a:r>
              <a:rPr lang="hr-HR" b="1" smtClean="0">
                <a:solidFill>
                  <a:srgbClr val="FF0000"/>
                </a:solidFill>
                <a:latin typeface="Courier New" pitchFamily="49" charset="0"/>
              </a:rPr>
              <a:t>!(</a:t>
            </a:r>
            <a:r>
              <a:rPr lang="hr-HR" b="1" i="1" smtClean="0">
                <a:solidFill>
                  <a:srgbClr val="FF0000"/>
                </a:solidFill>
                <a:latin typeface="Courier New" pitchFamily="49" charset="0"/>
              </a:rPr>
              <a:t>n</a:t>
            </a:r>
            <a:r>
              <a:rPr lang="hr-HR" b="1" smtClean="0">
                <a:solidFill>
                  <a:srgbClr val="FF0000"/>
                </a:solidFill>
                <a:latin typeface="Courier New" pitchFamily="49" charset="0"/>
              </a:rPr>
              <a:t>-</a:t>
            </a:r>
            <a:r>
              <a:rPr lang="hr-HR" b="1" i="1" smtClean="0">
                <a:solidFill>
                  <a:srgbClr val="FF0000"/>
                </a:solidFill>
                <a:latin typeface="Courier New" pitchFamily="49" charset="0"/>
              </a:rPr>
              <a:t>m</a:t>
            </a:r>
            <a:r>
              <a:rPr lang="hr-HR" b="1" smtClean="0">
                <a:solidFill>
                  <a:srgbClr val="FF0000"/>
                </a:solidFill>
                <a:latin typeface="Courier New" pitchFamily="49" charset="0"/>
              </a:rPr>
              <a:t>)!)</a:t>
            </a:r>
            <a:endParaRPr lang="hr-HR" b="1" smtClean="0">
              <a:solidFill>
                <a:srgbClr val="FF0000"/>
              </a:solidFill>
            </a:endParaRPr>
          </a:p>
          <a:p>
            <a:pPr lvl="1">
              <a:buFont typeface="Wingdings" pitchFamily="2" charset="2"/>
              <a:buNone/>
              <a:defRPr/>
            </a:pPr>
            <a:r>
              <a:rPr lang="hr-HR" smtClean="0"/>
              <a:t>b) </a:t>
            </a:r>
            <a:r>
              <a:rPr lang="hr-HR" b="1" smtClean="0">
                <a:solidFill>
                  <a:srgbClr val="FF0000"/>
                </a:solidFill>
                <a:latin typeface="Courier New" pitchFamily="49" charset="0"/>
              </a:rPr>
              <a:t>BINOM(</a:t>
            </a:r>
            <a:r>
              <a:rPr lang="hr-HR" b="1" i="1" smtClean="0">
                <a:solidFill>
                  <a:srgbClr val="FF0000"/>
                </a:solidFill>
                <a:latin typeface="Courier New" pitchFamily="49" charset="0"/>
              </a:rPr>
              <a:t>n</a:t>
            </a:r>
            <a:r>
              <a:rPr lang="hr-HR" b="1" smtClean="0">
                <a:solidFill>
                  <a:srgbClr val="FF0000"/>
                </a:solidFill>
                <a:latin typeface="Courier New" pitchFamily="49" charset="0"/>
              </a:rPr>
              <a:t>, </a:t>
            </a:r>
            <a:r>
              <a:rPr lang="hr-HR" b="1" i="1" smtClean="0">
                <a:solidFill>
                  <a:srgbClr val="FF0000"/>
                </a:solidFill>
                <a:latin typeface="Courier New" pitchFamily="49" charset="0"/>
              </a:rPr>
              <a:t>m</a:t>
            </a:r>
            <a:r>
              <a:rPr lang="hr-HR" b="1" smtClean="0">
                <a:solidFill>
                  <a:srgbClr val="FF0000"/>
                </a:solidFill>
                <a:latin typeface="Courier New" pitchFamily="49" charset="0"/>
              </a:rPr>
              <a:t>) = BINOM(</a:t>
            </a:r>
            <a:r>
              <a:rPr lang="hr-HR" b="1" i="1" smtClean="0">
                <a:solidFill>
                  <a:srgbClr val="FF0000"/>
                </a:solidFill>
                <a:latin typeface="Courier New" pitchFamily="49" charset="0"/>
              </a:rPr>
              <a:t>n</a:t>
            </a:r>
            <a:r>
              <a:rPr lang="hr-HR" b="1" smtClean="0">
                <a:solidFill>
                  <a:srgbClr val="FF0000"/>
                </a:solidFill>
                <a:latin typeface="Courier New" pitchFamily="49" charset="0"/>
              </a:rPr>
              <a:t>-1, </a:t>
            </a:r>
            <a:r>
              <a:rPr lang="hr-HR" b="1" i="1" smtClean="0">
                <a:solidFill>
                  <a:srgbClr val="FF0000"/>
                </a:solidFill>
                <a:latin typeface="Courier New" pitchFamily="49" charset="0"/>
              </a:rPr>
              <a:t>m</a:t>
            </a:r>
            <a:r>
              <a:rPr lang="hr-HR" b="1" smtClean="0">
                <a:solidFill>
                  <a:srgbClr val="FF0000"/>
                </a:solidFill>
                <a:latin typeface="Courier New" pitchFamily="49" charset="0"/>
              </a:rPr>
              <a:t>) + BINOM(</a:t>
            </a:r>
            <a:r>
              <a:rPr lang="hr-HR" b="1" i="1" smtClean="0">
                <a:solidFill>
                  <a:srgbClr val="FF0000"/>
                </a:solidFill>
                <a:latin typeface="Courier New" pitchFamily="49" charset="0"/>
              </a:rPr>
              <a:t>n</a:t>
            </a:r>
            <a:r>
              <a:rPr lang="hr-HR" b="1" smtClean="0">
                <a:solidFill>
                  <a:srgbClr val="FF0000"/>
                </a:solidFill>
                <a:latin typeface="Courier New" pitchFamily="49" charset="0"/>
              </a:rPr>
              <a:t>-1, </a:t>
            </a:r>
            <a:r>
              <a:rPr lang="hr-HR" b="1" i="1" smtClean="0">
                <a:solidFill>
                  <a:srgbClr val="FF0000"/>
                </a:solidFill>
                <a:latin typeface="Courier New" pitchFamily="49" charset="0"/>
              </a:rPr>
              <a:t>m</a:t>
            </a:r>
            <a:r>
              <a:rPr lang="hr-HR" b="1" smtClean="0">
                <a:solidFill>
                  <a:srgbClr val="FF0000"/>
                </a:solidFill>
                <a:latin typeface="Courier New" pitchFamily="49" charset="0"/>
              </a:rPr>
              <a:t>-1);</a:t>
            </a:r>
            <a:r>
              <a:rPr lang="hr-HR" smtClean="0">
                <a:solidFill>
                  <a:srgbClr val="FF0000"/>
                </a:solidFill>
              </a:rPr>
              <a:t> </a:t>
            </a:r>
          </a:p>
          <a:p>
            <a:pPr lvl="1">
              <a:buFont typeface="Wingdings" pitchFamily="2" charset="2"/>
              <a:buNone/>
              <a:defRPr/>
            </a:pPr>
            <a:r>
              <a:rPr lang="hr-HR" smtClean="0">
                <a:solidFill>
                  <a:srgbClr val="FF0000"/>
                </a:solidFill>
              </a:rPr>
              <a:t>	</a:t>
            </a:r>
            <a:r>
              <a:rPr lang="hr-HR" b="1" smtClean="0">
                <a:solidFill>
                  <a:srgbClr val="FF0000"/>
                </a:solidFill>
                <a:latin typeface="Courier New" pitchFamily="49" charset="0"/>
              </a:rPr>
              <a:t>BINOM(</a:t>
            </a:r>
            <a:r>
              <a:rPr lang="hr-HR" b="1" i="1" smtClean="0">
                <a:solidFill>
                  <a:srgbClr val="FF0000"/>
                </a:solidFill>
                <a:latin typeface="Courier New" pitchFamily="49" charset="0"/>
              </a:rPr>
              <a:t>n</a:t>
            </a:r>
            <a:r>
              <a:rPr lang="hr-HR" b="1" smtClean="0">
                <a:solidFill>
                  <a:srgbClr val="FF0000"/>
                </a:solidFill>
                <a:latin typeface="Courier New" pitchFamily="49" charset="0"/>
              </a:rPr>
              <a:t>, 0) =  BINOM(</a:t>
            </a:r>
            <a:r>
              <a:rPr lang="hr-HR" b="1" i="1" smtClean="0">
                <a:solidFill>
                  <a:srgbClr val="FF0000"/>
                </a:solidFill>
                <a:latin typeface="Courier New" pitchFamily="49" charset="0"/>
              </a:rPr>
              <a:t>n</a:t>
            </a:r>
            <a:r>
              <a:rPr lang="hr-HR" b="1" smtClean="0">
                <a:solidFill>
                  <a:srgbClr val="FF0000"/>
                </a:solidFill>
                <a:latin typeface="Courier New" pitchFamily="49" charset="0"/>
              </a:rPr>
              <a:t>, </a:t>
            </a:r>
            <a:r>
              <a:rPr lang="hr-HR" b="1" i="1" smtClean="0">
                <a:solidFill>
                  <a:srgbClr val="FF0000"/>
                </a:solidFill>
                <a:latin typeface="Courier New" pitchFamily="49" charset="0"/>
              </a:rPr>
              <a:t>n</a:t>
            </a:r>
            <a:r>
              <a:rPr lang="hr-HR" b="1" smtClean="0">
                <a:solidFill>
                  <a:srgbClr val="FF0000"/>
                </a:solidFill>
                <a:latin typeface="Courier New" pitchFamily="49" charset="0"/>
              </a:rPr>
              <a:t>) = 1</a:t>
            </a:r>
          </a:p>
          <a:p>
            <a:pPr lvl="1">
              <a:buFont typeface="Wingdings" pitchFamily="2" charset="2"/>
              <a:buNone/>
              <a:defRPr/>
            </a:pPr>
            <a:r>
              <a:rPr lang="hr-HR" smtClean="0">
                <a:solidFill>
                  <a:schemeClr val="folHlink"/>
                </a:solidFill>
                <a:sym typeface="Wingdings" pitchFamily="2" charset="2"/>
              </a:rPr>
              <a:t></a:t>
            </a:r>
            <a:r>
              <a:rPr lang="hr-HR" smtClean="0">
                <a:solidFill>
                  <a:schemeClr val="folHlink"/>
                </a:solidFill>
                <a:latin typeface="Courier New" pitchFamily="49" charset="0"/>
              </a:rPr>
              <a:t> BinomniKoeficijenti</a:t>
            </a:r>
            <a:endParaRPr lang="hr-HR" smtClean="0">
              <a:solidFill>
                <a:schemeClr val="folHlink"/>
              </a:solidFill>
            </a:endParaRPr>
          </a:p>
          <a:p>
            <a:pPr lvl="1">
              <a:defRPr/>
            </a:pPr>
            <a:endParaRPr lang="hr-HR" smtClean="0">
              <a:solidFill>
                <a:schemeClr val="folHlink"/>
              </a:solidFill>
            </a:endParaRPr>
          </a:p>
          <a:p>
            <a:pPr>
              <a:defRPr/>
            </a:pPr>
            <a:r>
              <a:rPr lang="hr-HR" smtClean="0"/>
              <a:t>Napisati funkciju koja će na zaslon ispisati prvih </a:t>
            </a:r>
            <a:r>
              <a:rPr lang="hr-HR" b="1" smtClean="0">
                <a:solidFill>
                  <a:srgbClr val="FF0000"/>
                </a:solidFill>
                <a:latin typeface="Courier New" pitchFamily="49" charset="0"/>
              </a:rPr>
              <a:t>n</a:t>
            </a:r>
            <a:r>
              <a:rPr lang="hr-HR" smtClean="0"/>
              <a:t> redaka Pascalovog trokuta. Kolika je apriorna složenost?</a:t>
            </a:r>
          </a:p>
          <a:p>
            <a:pPr lvl="1">
              <a:buFont typeface="Wingdings" pitchFamily="2" charset="2"/>
              <a:buNone/>
              <a:defRPr/>
            </a:pPr>
            <a:r>
              <a:rPr lang="hr-HR" smtClean="0">
                <a:solidFill>
                  <a:schemeClr val="folHlink"/>
                </a:solidFill>
                <a:latin typeface="Courier New" pitchFamily="49" charset="0"/>
                <a:sym typeface="Wingdings" pitchFamily="2" charset="2"/>
              </a:rPr>
              <a:t></a:t>
            </a:r>
            <a:r>
              <a:rPr lang="hr-HR" smtClean="0">
                <a:solidFill>
                  <a:schemeClr val="folHlink"/>
                </a:solidFill>
                <a:latin typeface="Courier New" pitchFamily="49" charset="0"/>
              </a:rPr>
              <a:t> BinomniKoeficijenti</a:t>
            </a:r>
          </a:p>
          <a:p>
            <a:pPr lvl="1">
              <a:buFont typeface="Wingdings" pitchFamily="2" charset="2"/>
              <a:buNone/>
              <a:defRPr/>
            </a:pPr>
            <a:r>
              <a:rPr lang="hr-HR" smtClean="0">
                <a:solidFill>
                  <a:schemeClr val="folHlink"/>
                </a:solidFill>
                <a:latin typeface="Courier New" pitchFamily="49" charset="0"/>
                <a:sym typeface="Wingdings" pitchFamily="2" charset="2"/>
              </a:rPr>
              <a:t></a:t>
            </a:r>
            <a:r>
              <a:rPr lang="hr-HR" smtClean="0">
                <a:solidFill>
                  <a:schemeClr val="folHlink"/>
                </a:solidFill>
                <a:latin typeface="Courier New" pitchFamily="49" charset="0"/>
              </a:rPr>
              <a:t> PascalovTrokutRekurzija</a:t>
            </a:r>
          </a:p>
        </p:txBody>
      </p:sp>
      <p:sp>
        <p:nvSpPr>
          <p:cNvPr id="3" name="Slide Number Placeholder 2"/>
          <p:cNvSpPr>
            <a:spLocks noGrp="1"/>
          </p:cNvSpPr>
          <p:nvPr>
            <p:ph type="sldNum" sz="quarter" idx="11"/>
          </p:nvPr>
        </p:nvSpPr>
        <p:spPr/>
        <p:txBody>
          <a:bodyPr/>
          <a:lstStyle/>
          <a:p>
            <a:fld id="{D4AD59E7-4515-4B34-A58D-745587B9CCB9}" type="slidenum">
              <a:rPr lang="hr-HR" smtClean="0"/>
              <a:pPr/>
              <a:t>150</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3" cstate="print"/>
          <a:srcRect/>
          <a:stretch>
            <a:fillRect/>
          </a:stretch>
        </p:blipFill>
        <p:spPr bwMode="auto">
          <a:xfrm>
            <a:off x="5816600" y="3284538"/>
            <a:ext cx="3816350" cy="3148012"/>
          </a:xfrm>
          <a:prstGeom prst="rect">
            <a:avLst/>
          </a:prstGeom>
          <a:noFill/>
          <a:ln w="9525">
            <a:noFill/>
            <a:miter lim="800000"/>
            <a:headEnd/>
            <a:tailEnd/>
          </a:ln>
        </p:spPr>
      </p:pic>
      <p:sp>
        <p:nvSpPr>
          <p:cNvPr id="2065411" name="Rectangle 3"/>
          <p:cNvSpPr>
            <a:spLocks noGrp="1" noChangeArrowheads="1"/>
          </p:cNvSpPr>
          <p:nvPr>
            <p:ph type="title"/>
          </p:nvPr>
        </p:nvSpPr>
        <p:spPr/>
        <p:txBody>
          <a:bodyPr/>
          <a:lstStyle/>
          <a:p>
            <a:pPr>
              <a:defRPr/>
            </a:pPr>
            <a:r>
              <a:rPr lang="hr-HR" smtClean="0"/>
              <a:t>Problem trgovačkog putnika</a:t>
            </a:r>
          </a:p>
        </p:txBody>
      </p:sp>
      <p:sp>
        <p:nvSpPr>
          <p:cNvPr id="2065412" name="Rectangle 4"/>
          <p:cNvSpPr>
            <a:spLocks noGrp="1" noChangeArrowheads="1"/>
          </p:cNvSpPr>
          <p:nvPr>
            <p:ph type="body" idx="1"/>
          </p:nvPr>
        </p:nvSpPr>
        <p:spPr/>
        <p:txBody>
          <a:bodyPr/>
          <a:lstStyle/>
          <a:p>
            <a:pPr>
              <a:defRPr/>
            </a:pPr>
            <a:r>
              <a:rPr lang="hr-HR" sz="2400" smtClean="0"/>
              <a:t>Problem trgovačkog putnika (TSP; </a:t>
            </a:r>
            <a:r>
              <a:rPr lang="hr-HR" sz="2400" i="1" smtClean="0"/>
              <a:t>Travelling Salesman Problem</a:t>
            </a:r>
            <a:r>
              <a:rPr lang="hr-HR" sz="2400" smtClean="0"/>
              <a:t>): zadan je skup od </a:t>
            </a:r>
            <a:r>
              <a:rPr lang="hr-HR" sz="2400" b="1" smtClean="0">
                <a:solidFill>
                  <a:srgbClr val="FF0000"/>
                </a:solidFill>
                <a:latin typeface="Courier New" pitchFamily="49" charset="0"/>
              </a:rPr>
              <a:t>n</a:t>
            </a:r>
            <a:r>
              <a:rPr lang="hr-HR" sz="2400" smtClean="0"/>
              <a:t> gradova </a:t>
            </a:r>
            <a:r>
              <a:rPr lang="hr-HR" sz="2400" b="1" i="1" smtClean="0">
                <a:solidFill>
                  <a:srgbClr val="FF0000"/>
                </a:solidFill>
                <a:latin typeface="Courier New" pitchFamily="49" charset="0"/>
              </a:rPr>
              <a:t>G</a:t>
            </a:r>
            <a:r>
              <a:rPr lang="hr-HR" sz="2400" smtClean="0">
                <a:latin typeface="Courier New" pitchFamily="49" charset="0"/>
              </a:rPr>
              <a:t> </a:t>
            </a:r>
            <a:r>
              <a:rPr lang="hr-HR" sz="2400" smtClean="0"/>
              <a:t> i cijene </a:t>
            </a:r>
            <a:r>
              <a:rPr lang="hr-HR" sz="2400" b="1" i="1" smtClean="0">
                <a:solidFill>
                  <a:srgbClr val="FF0000"/>
                </a:solidFill>
                <a:latin typeface="Courier New" pitchFamily="49" charset="0"/>
              </a:rPr>
              <a:t>c</a:t>
            </a:r>
            <a:r>
              <a:rPr lang="hr-HR" sz="2400" b="1" baseline="-25000" smtClean="0">
                <a:solidFill>
                  <a:srgbClr val="FF0000"/>
                </a:solidFill>
                <a:latin typeface="Courier New" pitchFamily="49" charset="0"/>
              </a:rPr>
              <a:t>ij</a:t>
            </a:r>
            <a:r>
              <a:rPr lang="hr-HR" sz="2400" smtClean="0"/>
              <a:t> putovanja iz grada </a:t>
            </a:r>
            <a:r>
              <a:rPr lang="hr-HR" sz="2400" b="1" smtClean="0">
                <a:solidFill>
                  <a:srgbClr val="FF0000"/>
                </a:solidFill>
                <a:effectLst/>
                <a:latin typeface="Courier New" pitchFamily="49" charset="0"/>
              </a:rPr>
              <a:t>i</a:t>
            </a:r>
            <a:r>
              <a:rPr lang="hr-HR" sz="2400" smtClean="0"/>
              <a:t> u grad </a:t>
            </a:r>
            <a:r>
              <a:rPr lang="hr-HR" sz="2400" b="1" smtClean="0">
                <a:solidFill>
                  <a:srgbClr val="FF0000"/>
                </a:solidFill>
                <a:effectLst/>
                <a:latin typeface="Courier New" pitchFamily="49" charset="0"/>
              </a:rPr>
              <a:t>j</a:t>
            </a:r>
            <a:r>
              <a:rPr lang="hr-HR" sz="2400" i="1" smtClean="0"/>
              <a:t>.</a:t>
            </a:r>
            <a:r>
              <a:rPr lang="hr-HR" sz="2400" smtClean="0"/>
              <a:t> Potrebno je, krenuvši iz zadanog grada, obići sve gradove točno jednom, tako da ukupni trošak puta bude najmanji. </a:t>
            </a:r>
            <a:endParaRPr lang="hr-HR" sz="2400" i="1" smtClean="0"/>
          </a:p>
          <a:p>
            <a:pPr lvl="1">
              <a:buFont typeface="Wingdings" pitchFamily="2" charset="2"/>
              <a:buNone/>
              <a:defRPr/>
            </a:pPr>
            <a:r>
              <a:rPr lang="hr-HR" sz="2000" b="1" smtClean="0">
                <a:solidFill>
                  <a:srgbClr val="FF0000"/>
                </a:solidFill>
                <a:effectLst/>
                <a:latin typeface="Courier New" pitchFamily="49" charset="0"/>
              </a:rPr>
              <a:t>c</a:t>
            </a:r>
            <a:r>
              <a:rPr lang="hr-HR" sz="2000" b="1" baseline="-25000" smtClean="0">
                <a:solidFill>
                  <a:srgbClr val="FF0000"/>
                </a:solidFill>
                <a:effectLst/>
                <a:latin typeface="Courier New" pitchFamily="49" charset="0"/>
              </a:rPr>
              <a:t>ij</a:t>
            </a:r>
            <a:r>
              <a:rPr lang="hr-HR" sz="2000" b="1" smtClean="0">
                <a:solidFill>
                  <a:srgbClr val="FF0000"/>
                </a:solidFill>
                <a:effectLst/>
                <a:latin typeface="Courier New" pitchFamily="49" charset="0"/>
              </a:rPr>
              <a:t> = c</a:t>
            </a:r>
            <a:r>
              <a:rPr lang="hr-HR" sz="2000" b="1" baseline="-25000" smtClean="0">
                <a:solidFill>
                  <a:srgbClr val="FF0000"/>
                </a:solidFill>
                <a:effectLst/>
                <a:latin typeface="Courier New" pitchFamily="49" charset="0"/>
              </a:rPr>
              <a:t>ji</a:t>
            </a:r>
          </a:p>
          <a:p>
            <a:pPr lvl="1">
              <a:buFont typeface="Wingdings" pitchFamily="2" charset="2"/>
              <a:buNone/>
              <a:defRPr/>
            </a:pPr>
            <a:r>
              <a:rPr lang="hr-HR" sz="2000" b="1" smtClean="0">
                <a:solidFill>
                  <a:srgbClr val="FF0000"/>
                </a:solidFill>
                <a:effectLst/>
                <a:latin typeface="Courier New" pitchFamily="49" charset="0"/>
              </a:rPr>
              <a:t>TSP(G</a:t>
            </a:r>
            <a:r>
              <a:rPr lang="hr-HR" sz="2000" b="1" baseline="-25000" smtClean="0">
                <a:solidFill>
                  <a:srgbClr val="FF0000"/>
                </a:solidFill>
                <a:effectLst/>
                <a:latin typeface="Courier New" pitchFamily="49" charset="0"/>
              </a:rPr>
              <a:t>i</a:t>
            </a:r>
            <a:r>
              <a:rPr lang="hr-HR" sz="2000" b="1" smtClean="0">
                <a:solidFill>
                  <a:srgbClr val="FF0000"/>
                </a:solidFill>
                <a:effectLst/>
                <a:latin typeface="Courier New" pitchFamily="49" charset="0"/>
              </a:rPr>
              <a:t>, </a:t>
            </a:r>
            <a:r>
              <a:rPr lang="hr-HR" sz="2000" b="1" i="1" smtClean="0">
                <a:solidFill>
                  <a:srgbClr val="FF0000"/>
                </a:solidFill>
                <a:effectLst/>
                <a:latin typeface="Courier New" pitchFamily="49" charset="0"/>
              </a:rPr>
              <a:t>G</a:t>
            </a:r>
            <a:r>
              <a:rPr lang="hr-HR" sz="2000" b="1" smtClean="0">
                <a:solidFill>
                  <a:srgbClr val="FF0000"/>
                </a:solidFill>
                <a:effectLst/>
                <a:latin typeface="Courier New" pitchFamily="49" charset="0"/>
              </a:rPr>
              <a:t>) = min (</a:t>
            </a:r>
            <a:r>
              <a:rPr lang="hr-HR" sz="2000" b="1" i="1" smtClean="0">
                <a:solidFill>
                  <a:srgbClr val="FF0000"/>
                </a:solidFill>
                <a:effectLst/>
                <a:latin typeface="Courier New" pitchFamily="49" charset="0"/>
              </a:rPr>
              <a:t>c</a:t>
            </a:r>
            <a:r>
              <a:rPr lang="hr-HR" sz="2000" b="1" baseline="-25000" smtClean="0">
                <a:solidFill>
                  <a:srgbClr val="FF0000"/>
                </a:solidFill>
                <a:effectLst/>
                <a:latin typeface="Courier New" pitchFamily="49" charset="0"/>
              </a:rPr>
              <a:t>ij</a:t>
            </a:r>
            <a:r>
              <a:rPr lang="hr-HR" sz="2000" b="1" smtClean="0">
                <a:solidFill>
                  <a:srgbClr val="FF0000"/>
                </a:solidFill>
                <a:effectLst/>
                <a:latin typeface="Courier New" pitchFamily="49" charset="0"/>
              </a:rPr>
              <a:t> + TSP (G</a:t>
            </a:r>
            <a:r>
              <a:rPr lang="hr-HR" sz="2000" b="1" baseline="-25000" smtClean="0">
                <a:solidFill>
                  <a:srgbClr val="FF0000"/>
                </a:solidFill>
                <a:effectLst/>
                <a:latin typeface="Courier New" pitchFamily="49" charset="0"/>
              </a:rPr>
              <a:t>j</a:t>
            </a:r>
            <a:r>
              <a:rPr lang="hr-HR" sz="2000" b="1" smtClean="0">
                <a:solidFill>
                  <a:srgbClr val="FF0000"/>
                </a:solidFill>
                <a:effectLst/>
                <a:latin typeface="Courier New" pitchFamily="49" charset="0"/>
              </a:rPr>
              <a:t>, </a:t>
            </a:r>
            <a:r>
              <a:rPr lang="hr-HR" sz="2000" b="1" i="1" smtClean="0">
                <a:solidFill>
                  <a:srgbClr val="FF0000"/>
                </a:solidFill>
                <a:effectLst/>
                <a:latin typeface="Courier New" pitchFamily="49" charset="0"/>
              </a:rPr>
              <a:t>G</a:t>
            </a:r>
            <a:r>
              <a:rPr lang="hr-HR" sz="2000" b="1" smtClean="0">
                <a:solidFill>
                  <a:srgbClr val="FF0000"/>
                </a:solidFill>
                <a:effectLst/>
                <a:latin typeface="Courier New" pitchFamily="49" charset="0"/>
              </a:rPr>
              <a:t> \ </a:t>
            </a:r>
            <a:r>
              <a:rPr lang="hr-HR" sz="2000" b="1" i="1" smtClean="0">
                <a:solidFill>
                  <a:srgbClr val="FF0000"/>
                </a:solidFill>
                <a:effectLst/>
                <a:latin typeface="Courier New" pitchFamily="49" charset="0"/>
              </a:rPr>
              <a:t>G</a:t>
            </a:r>
            <a:r>
              <a:rPr lang="hr-HR" sz="2000" b="1" baseline="-25000" smtClean="0">
                <a:solidFill>
                  <a:srgbClr val="FF0000"/>
                </a:solidFill>
                <a:effectLst/>
                <a:latin typeface="Courier New" pitchFamily="49" charset="0"/>
              </a:rPr>
              <a:t>j</a:t>
            </a:r>
            <a:r>
              <a:rPr lang="hr-HR" sz="2000" b="1" smtClean="0">
                <a:solidFill>
                  <a:srgbClr val="FF0000"/>
                </a:solidFill>
                <a:effectLst/>
                <a:latin typeface="Courier New" pitchFamily="49" charset="0"/>
              </a:rPr>
              <a:t>))</a:t>
            </a:r>
          </a:p>
          <a:p>
            <a:pPr lvl="1">
              <a:buFont typeface="Wingdings" pitchFamily="2" charset="2"/>
              <a:buNone/>
              <a:defRPr/>
            </a:pPr>
            <a:r>
              <a:rPr lang="hr-HR" sz="2000" b="1" smtClean="0">
                <a:solidFill>
                  <a:srgbClr val="FF0000"/>
                </a:solidFill>
                <a:latin typeface="Courier New" pitchFamily="49" charset="0"/>
              </a:rPr>
              <a:t>              </a:t>
            </a:r>
            <a:r>
              <a:rPr lang="hr-HR" sz="2000" b="1" i="1" baseline="30000" smtClean="0">
                <a:solidFill>
                  <a:srgbClr val="FF0000"/>
                </a:solidFill>
                <a:latin typeface="Courier New" pitchFamily="49" charset="0"/>
              </a:rPr>
              <a:t>j</a:t>
            </a:r>
            <a:endParaRPr lang="hr-HR" sz="2000" b="1" baseline="30000" smtClean="0">
              <a:solidFill>
                <a:srgbClr val="FF0000"/>
              </a:solidFill>
              <a:latin typeface="Courier New" pitchFamily="49" charset="0"/>
            </a:endParaRPr>
          </a:p>
          <a:p>
            <a:pPr lvl="1">
              <a:buFont typeface="Wingdings" pitchFamily="2" charset="2"/>
              <a:buNone/>
              <a:defRPr/>
            </a:pPr>
            <a:r>
              <a:rPr lang="hr-HR" sz="2000" b="1" smtClean="0">
                <a:solidFill>
                  <a:srgbClr val="FF0000"/>
                </a:solidFill>
                <a:effectLst/>
                <a:latin typeface="Courier New" pitchFamily="49" charset="0"/>
              </a:rPr>
              <a:t>TSP(G</a:t>
            </a:r>
            <a:r>
              <a:rPr lang="hr-HR" sz="2000" b="1" baseline="-25000" smtClean="0">
                <a:solidFill>
                  <a:srgbClr val="FF0000"/>
                </a:solidFill>
                <a:effectLst/>
                <a:latin typeface="Courier New" pitchFamily="49" charset="0"/>
              </a:rPr>
              <a:t>i</a:t>
            </a:r>
            <a:r>
              <a:rPr lang="hr-HR" sz="2000" b="1" smtClean="0">
                <a:solidFill>
                  <a:srgbClr val="FF0000"/>
                </a:solidFill>
                <a:effectLst/>
                <a:latin typeface="Courier New" pitchFamily="49" charset="0"/>
              </a:rPr>
              <a:t>, {</a:t>
            </a:r>
            <a:r>
              <a:rPr lang="hr-HR" sz="2000" b="1" i="1" smtClean="0">
                <a:solidFill>
                  <a:srgbClr val="FF0000"/>
                </a:solidFill>
                <a:effectLst/>
                <a:latin typeface="Courier New" pitchFamily="49" charset="0"/>
              </a:rPr>
              <a:t>G</a:t>
            </a:r>
            <a:r>
              <a:rPr lang="hr-HR" sz="2000" b="1" smtClean="0">
                <a:solidFill>
                  <a:srgbClr val="FF0000"/>
                </a:solidFill>
                <a:effectLst/>
                <a:latin typeface="Courier New" pitchFamily="49" charset="0"/>
              </a:rPr>
              <a:t>j}) = c</a:t>
            </a:r>
            <a:r>
              <a:rPr lang="hr-HR" sz="2000" b="1" baseline="-25000" smtClean="0">
                <a:solidFill>
                  <a:srgbClr val="FF0000"/>
                </a:solidFill>
                <a:effectLst/>
                <a:latin typeface="Courier New" pitchFamily="49" charset="0"/>
              </a:rPr>
              <a:t>ij</a:t>
            </a:r>
          </a:p>
          <a:p>
            <a:pPr lvl="1">
              <a:buFont typeface="Wingdings" pitchFamily="2" charset="2"/>
              <a:buNone/>
              <a:defRPr/>
            </a:pPr>
            <a:r>
              <a:rPr lang="hr-HR" sz="4000" baseline="-25000" smtClean="0">
                <a:effectLst/>
              </a:rPr>
              <a:t>Složenost: </a:t>
            </a:r>
            <a:r>
              <a:rPr lang="hr-HR" sz="4000" i="1" baseline="-25000" smtClean="0">
                <a:solidFill>
                  <a:srgbClr val="FF0000"/>
                </a:solidFill>
                <a:effectLst/>
                <a:latin typeface="Times New Roman" pitchFamily="18" charset="0"/>
              </a:rPr>
              <a:t>O(n!)</a:t>
            </a:r>
            <a:r>
              <a:rPr lang="hr-HR" sz="4000" i="1" baseline="-25000" smtClean="0">
                <a:effectLst/>
                <a:latin typeface="Times New Roman" pitchFamily="18" charset="0"/>
              </a:rPr>
              <a:t>,</a:t>
            </a:r>
            <a:r>
              <a:rPr lang="hr-HR" sz="4000" i="1" baseline="-25000" smtClean="0">
                <a:solidFill>
                  <a:srgbClr val="FF0000"/>
                </a:solidFill>
                <a:effectLst/>
                <a:latin typeface="Times New Roman" pitchFamily="18" charset="0"/>
              </a:rPr>
              <a:t> ~(n!/2)</a:t>
            </a:r>
          </a:p>
        </p:txBody>
      </p:sp>
      <p:sp>
        <p:nvSpPr>
          <p:cNvPr id="2065413" name="Rectangle 5"/>
          <p:cNvSpPr>
            <a:spLocks noChangeArrowheads="1"/>
          </p:cNvSpPr>
          <p:nvPr/>
        </p:nvSpPr>
        <p:spPr bwMode="auto">
          <a:xfrm>
            <a:off x="200025" y="5516563"/>
            <a:ext cx="4908550" cy="457200"/>
          </a:xfrm>
          <a:prstGeom prst="rect">
            <a:avLst/>
          </a:prstGeom>
          <a:noFill/>
          <a:ln w="9525">
            <a:noFill/>
            <a:miter lim="800000"/>
            <a:headEnd/>
            <a:tailEnd/>
          </a:ln>
          <a:effectLst/>
        </p:spPr>
        <p:txBody>
          <a:bodyPr>
            <a:spAutoFit/>
          </a:bodyPr>
          <a:lstStyle/>
          <a:p>
            <a:pPr lvl="1">
              <a:defRPr/>
            </a:pPr>
            <a:r>
              <a:rPr lang="en-GB" sz="2400" b="0">
                <a:solidFill>
                  <a:schemeClr val="folHlink"/>
                </a:solidFill>
                <a:effectLst>
                  <a:outerShdw blurRad="38100" dist="38100" dir="2700000" algn="tl">
                    <a:srgbClr val="C0C0C0"/>
                  </a:outerShdw>
                </a:effectLst>
                <a:sym typeface="Wingdings" pitchFamily="2" charset="2"/>
              </a:rPr>
              <a:t></a:t>
            </a:r>
            <a:r>
              <a:rPr lang="en-GB" sz="2400">
                <a:solidFill>
                  <a:schemeClr val="tx1"/>
                </a:solidFill>
                <a:effectLst>
                  <a:outerShdw blurRad="38100" dist="38100" dir="2700000" algn="tl">
                    <a:srgbClr val="C0C0C0"/>
                  </a:outerShdw>
                </a:effectLst>
              </a:rPr>
              <a:t> </a:t>
            </a:r>
            <a:r>
              <a:rPr lang="hr-HR" sz="2400" b="0">
                <a:solidFill>
                  <a:schemeClr val="folHlink"/>
                </a:solidFill>
                <a:effectLst>
                  <a:outerShdw blurRad="38100" dist="38100" dir="2700000" algn="tl">
                    <a:srgbClr val="C0C0C0"/>
                  </a:outerShdw>
                </a:effectLst>
              </a:rPr>
              <a:t>TSP</a:t>
            </a:r>
            <a:endParaRPr lang="en-GB" sz="2400" b="0">
              <a:solidFill>
                <a:schemeClr val="folHlink"/>
              </a:solidFill>
              <a:effectLst>
                <a:outerShdw blurRad="38100" dist="38100" dir="2700000" algn="tl">
                  <a:srgbClr val="C0C0C0"/>
                </a:outerShdw>
              </a:effectLst>
            </a:endParaRPr>
          </a:p>
        </p:txBody>
      </p:sp>
      <p:sp>
        <p:nvSpPr>
          <p:cNvPr id="3" name="Slide Number Placeholder 2"/>
          <p:cNvSpPr>
            <a:spLocks noGrp="1"/>
          </p:cNvSpPr>
          <p:nvPr>
            <p:ph type="sldNum" sz="quarter" idx="11"/>
          </p:nvPr>
        </p:nvSpPr>
        <p:spPr/>
        <p:txBody>
          <a:bodyPr/>
          <a:lstStyle/>
          <a:p>
            <a:fld id="{D4AD59E7-4515-4B34-A58D-745587B9CCB9}" type="slidenum">
              <a:rPr lang="hr-HR" smtClean="0"/>
              <a:pPr/>
              <a:t>151</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pPr>
              <a:defRPr/>
            </a:pPr>
            <a:endParaRPr lang="hr-HR"/>
          </a:p>
        </p:txBody>
      </p:sp>
      <p:sp>
        <p:nvSpPr>
          <p:cNvPr id="1481732" name="Rectangle 4"/>
          <p:cNvSpPr>
            <a:spLocks noGrp="1" noChangeArrowheads="1"/>
          </p:cNvSpPr>
          <p:nvPr>
            <p:ph type="ctrTitle"/>
          </p:nvPr>
        </p:nvSpPr>
        <p:spPr/>
        <p:txBody>
          <a:bodyPr/>
          <a:lstStyle/>
          <a:p>
            <a:pPr>
              <a:defRPr/>
            </a:pPr>
            <a:r>
              <a:rPr lang="hr-HR" sz="5400" smtClean="0"/>
              <a:t>Postupci sortiranja</a:t>
            </a:r>
          </a:p>
        </p:txBody>
      </p:sp>
    </p:spTree>
  </p:cSld>
  <p:clrMapOvr>
    <a:masterClrMapping/>
  </p:clrMapOvr>
  <p:transition>
    <p:wipe/>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0933" name="Rectangle 2"/>
          <p:cNvSpPr>
            <a:spLocks noGrp="1" noChangeArrowheads="1"/>
          </p:cNvSpPr>
          <p:nvPr>
            <p:ph type="title" idx="4294967295"/>
          </p:nvPr>
        </p:nvSpPr>
        <p:spPr/>
        <p:txBody>
          <a:bodyPr/>
          <a:lstStyle/>
          <a:p>
            <a:pPr>
              <a:defRPr/>
            </a:pPr>
            <a:r>
              <a:rPr lang="hr-HR" smtClean="0"/>
              <a:t>Algoritmi</a:t>
            </a:r>
          </a:p>
        </p:txBody>
      </p:sp>
      <p:sp>
        <p:nvSpPr>
          <p:cNvPr id="2300934" name="Rectangle 3"/>
          <p:cNvSpPr>
            <a:spLocks noGrp="1" noChangeArrowheads="1"/>
          </p:cNvSpPr>
          <p:nvPr>
            <p:ph type="body" idx="4294967295"/>
          </p:nvPr>
        </p:nvSpPr>
        <p:spPr/>
        <p:txBody>
          <a:bodyPr/>
          <a:lstStyle/>
          <a:p>
            <a:pPr>
              <a:defRPr/>
            </a:pPr>
            <a:r>
              <a:rPr lang="hr-HR" smtClean="0"/>
              <a:t>odabrani postupci za ilustraciju:</a:t>
            </a:r>
          </a:p>
          <a:p>
            <a:pPr lvl="1">
              <a:defRPr/>
            </a:pPr>
            <a:r>
              <a:rPr lang="hr-HR" smtClean="0"/>
              <a:t>sortiranje biranjem (</a:t>
            </a:r>
            <a:r>
              <a:rPr lang="hr-HR" i="1" smtClean="0"/>
              <a:t>selection sort</a:t>
            </a:r>
            <a:r>
              <a:rPr lang="hr-HR" smtClean="0"/>
              <a:t>)</a:t>
            </a:r>
          </a:p>
          <a:p>
            <a:pPr lvl="1">
              <a:defRPr/>
            </a:pPr>
            <a:r>
              <a:rPr lang="hr-HR" smtClean="0"/>
              <a:t>bubble sort</a:t>
            </a:r>
          </a:p>
          <a:p>
            <a:pPr lvl="1">
              <a:defRPr/>
            </a:pPr>
            <a:r>
              <a:rPr lang="hr-HR" smtClean="0"/>
              <a:t>sortiranje umetanjem (</a:t>
            </a:r>
            <a:r>
              <a:rPr lang="hr-HR" i="1" smtClean="0"/>
              <a:t>insertion sort</a:t>
            </a:r>
            <a:r>
              <a:rPr lang="hr-HR" smtClean="0"/>
              <a:t>)</a:t>
            </a:r>
          </a:p>
          <a:p>
            <a:pPr lvl="1">
              <a:defRPr/>
            </a:pPr>
            <a:r>
              <a:rPr lang="hr-HR" smtClean="0"/>
              <a:t>Shellov sort</a:t>
            </a:r>
          </a:p>
          <a:p>
            <a:pPr lvl="1">
              <a:defRPr/>
            </a:pPr>
            <a:r>
              <a:rPr lang="hr-HR" smtClean="0"/>
              <a:t>mergesort</a:t>
            </a:r>
          </a:p>
          <a:p>
            <a:pPr lvl="1">
              <a:defRPr/>
            </a:pPr>
            <a:r>
              <a:rPr lang="hr-HR" smtClean="0"/>
              <a:t>quick sort</a:t>
            </a:r>
          </a:p>
          <a:p>
            <a:pPr lvl="1">
              <a:defRPr/>
            </a:pPr>
            <a:r>
              <a:rPr lang="hr-HR" smtClean="0"/>
              <a:t>sortiranje s pomoću gomile (</a:t>
            </a:r>
            <a:r>
              <a:rPr lang="hr-HR" i="1" smtClean="0"/>
              <a:t>heap sort</a:t>
            </a:r>
            <a:r>
              <a:rPr lang="hr-HR" smtClean="0"/>
              <a:t>) - kasnije!</a:t>
            </a:r>
          </a:p>
        </p:txBody>
      </p:sp>
      <p:sp>
        <p:nvSpPr>
          <p:cNvPr id="12295" name="Rectangle 5"/>
          <p:cNvSpPr>
            <a:spLocks noChangeArrowheads="1"/>
          </p:cNvSpPr>
          <p:nvPr/>
        </p:nvSpPr>
        <p:spPr bwMode="auto">
          <a:xfrm>
            <a:off x="4376738" y="5516563"/>
            <a:ext cx="5213350" cy="838200"/>
          </a:xfrm>
          <a:prstGeom prst="rect">
            <a:avLst/>
          </a:prstGeom>
          <a:noFill/>
          <a:ln w="9525" algn="ctr">
            <a:noFill/>
            <a:miter lim="800000"/>
            <a:headEnd/>
            <a:tailEnd/>
          </a:ln>
        </p:spPr>
        <p:txBody>
          <a:bodyPr wrap="none">
            <a:spAutoFit/>
          </a:bodyPr>
          <a:lstStyle/>
          <a:p>
            <a:pPr algn="r"/>
            <a:r>
              <a:rPr lang="hr-HR" sz="2400" b="0">
                <a:solidFill>
                  <a:srgbClr val="0070C0"/>
                </a:solidFill>
                <a:sym typeface="Wingdings" pitchFamily="2" charset="2"/>
              </a:rPr>
              <a:t></a:t>
            </a:r>
            <a:r>
              <a:rPr lang="hr-HR" sz="2400" b="0">
                <a:solidFill>
                  <a:srgbClr val="0070C0"/>
                </a:solidFill>
              </a:rPr>
              <a:t> Sortovi</a:t>
            </a:r>
          </a:p>
          <a:p>
            <a:pPr lvl="1" algn="r">
              <a:lnSpc>
                <a:spcPct val="105000"/>
              </a:lnSpc>
              <a:buClr>
                <a:srgbClr val="FF0000"/>
              </a:buClr>
              <a:buSzPct val="75000"/>
            </a:pPr>
            <a:r>
              <a:rPr lang="hr-HR"/>
              <a:t>http://www.solidware.com/sort/</a:t>
            </a:r>
            <a:endParaRPr lang="hr-HR" sz="2400">
              <a:solidFill>
                <a:srgbClr val="59C1FF"/>
              </a:solidFill>
            </a:endParaRPr>
          </a:p>
        </p:txBody>
      </p:sp>
      <p:sp>
        <p:nvSpPr>
          <p:cNvPr id="3" name="Slide Number Placeholder 2"/>
          <p:cNvSpPr>
            <a:spLocks noGrp="1"/>
          </p:cNvSpPr>
          <p:nvPr>
            <p:ph type="sldNum" sz="quarter" idx="11"/>
          </p:nvPr>
        </p:nvSpPr>
        <p:spPr/>
        <p:txBody>
          <a:bodyPr/>
          <a:lstStyle/>
          <a:p>
            <a:fld id="{A88E0379-805C-488B-A902-3710866AFB11}" type="slidenum">
              <a:rPr lang="hr-HR" smtClean="0"/>
              <a:pPr/>
              <a:t>153</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2290" name="Rectangle 2"/>
          <p:cNvSpPr>
            <a:spLocks noGrp="1" noChangeArrowheads="1"/>
          </p:cNvSpPr>
          <p:nvPr>
            <p:ph type="title" idx="4294967295"/>
          </p:nvPr>
        </p:nvSpPr>
        <p:spPr/>
        <p:txBody>
          <a:bodyPr/>
          <a:lstStyle/>
          <a:p>
            <a:pPr>
              <a:defRPr/>
            </a:pPr>
            <a:r>
              <a:rPr lang="hr-HR"/>
              <a:t>Sortiranje biranjem (selection sort)</a:t>
            </a:r>
          </a:p>
        </p:txBody>
      </p:sp>
      <p:sp>
        <p:nvSpPr>
          <p:cNvPr id="2302984" name="Rectangle 3"/>
          <p:cNvSpPr>
            <a:spLocks noGrp="1" noChangeArrowheads="1"/>
          </p:cNvSpPr>
          <p:nvPr>
            <p:ph type="body" idx="4294967295"/>
          </p:nvPr>
        </p:nvSpPr>
        <p:spPr/>
        <p:txBody>
          <a:bodyPr/>
          <a:lstStyle/>
          <a:p>
            <a:r>
              <a:rPr lang="hr-HR" smtClean="0"/>
              <a:t>pronađi najmanji element niza i zamijeni ga s prvim elementom niza</a:t>
            </a:r>
          </a:p>
          <a:p>
            <a:r>
              <a:rPr lang="hr-HR" smtClean="0"/>
              <a:t>ponavljaj s ostatkom niza, smanjujući nesortirani dio</a:t>
            </a:r>
            <a:endParaRPr lang="hr-HR" sz="1800" smtClean="0"/>
          </a:p>
        </p:txBody>
      </p:sp>
      <p:sp>
        <p:nvSpPr>
          <p:cNvPr id="8" name="Rectangle 20"/>
          <p:cNvSpPr>
            <a:spLocks noChangeArrowheads="1"/>
          </p:cNvSpPr>
          <p:nvPr/>
        </p:nvSpPr>
        <p:spPr bwMode="auto">
          <a:xfrm>
            <a:off x="2000250" y="2276475"/>
            <a:ext cx="500063" cy="357188"/>
          </a:xfrm>
          <a:prstGeom prst="rect">
            <a:avLst/>
          </a:prstGeom>
          <a:solidFill>
            <a:srgbClr val="FFCC99">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6</a:t>
            </a:r>
          </a:p>
        </p:txBody>
      </p:sp>
      <p:sp>
        <p:nvSpPr>
          <p:cNvPr id="9" name="Rectangle 21"/>
          <p:cNvSpPr>
            <a:spLocks noChangeArrowheads="1"/>
          </p:cNvSpPr>
          <p:nvPr/>
        </p:nvSpPr>
        <p:spPr bwMode="auto">
          <a:xfrm>
            <a:off x="2720975" y="2276475"/>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4</a:t>
            </a:r>
          </a:p>
        </p:txBody>
      </p:sp>
      <p:sp>
        <p:nvSpPr>
          <p:cNvPr id="10" name="Rectangle 22"/>
          <p:cNvSpPr>
            <a:spLocks noChangeArrowheads="1"/>
          </p:cNvSpPr>
          <p:nvPr/>
        </p:nvSpPr>
        <p:spPr bwMode="auto">
          <a:xfrm>
            <a:off x="3440113" y="2276475"/>
            <a:ext cx="500062"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1</a:t>
            </a:r>
          </a:p>
        </p:txBody>
      </p:sp>
      <p:sp>
        <p:nvSpPr>
          <p:cNvPr id="11" name="Rectangle 23"/>
          <p:cNvSpPr>
            <a:spLocks noChangeArrowheads="1"/>
          </p:cNvSpPr>
          <p:nvPr/>
        </p:nvSpPr>
        <p:spPr bwMode="auto">
          <a:xfrm>
            <a:off x="4160838" y="2276475"/>
            <a:ext cx="500062"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8</a:t>
            </a:r>
          </a:p>
        </p:txBody>
      </p:sp>
      <p:sp>
        <p:nvSpPr>
          <p:cNvPr id="12" name="Rectangle 24"/>
          <p:cNvSpPr>
            <a:spLocks noChangeArrowheads="1"/>
          </p:cNvSpPr>
          <p:nvPr/>
        </p:nvSpPr>
        <p:spPr bwMode="auto">
          <a:xfrm>
            <a:off x="4879975" y="2276475"/>
            <a:ext cx="500063" cy="357188"/>
          </a:xfrm>
          <a:prstGeom prst="rect">
            <a:avLst/>
          </a:prstGeom>
          <a:solidFill>
            <a:srgbClr val="FFCC99">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7</a:t>
            </a:r>
          </a:p>
        </p:txBody>
      </p:sp>
      <p:sp>
        <p:nvSpPr>
          <p:cNvPr id="13" name="Rectangle 25"/>
          <p:cNvSpPr>
            <a:spLocks noChangeArrowheads="1"/>
          </p:cNvSpPr>
          <p:nvPr/>
        </p:nvSpPr>
        <p:spPr bwMode="auto">
          <a:xfrm>
            <a:off x="5600700" y="2276475"/>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5</a:t>
            </a:r>
          </a:p>
        </p:txBody>
      </p:sp>
      <p:sp>
        <p:nvSpPr>
          <p:cNvPr id="14" name="Rectangle 26"/>
          <p:cNvSpPr>
            <a:spLocks noChangeArrowheads="1"/>
          </p:cNvSpPr>
          <p:nvPr/>
        </p:nvSpPr>
        <p:spPr bwMode="auto">
          <a:xfrm>
            <a:off x="6319838" y="2276475"/>
            <a:ext cx="500062"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3</a:t>
            </a:r>
          </a:p>
        </p:txBody>
      </p:sp>
      <p:sp>
        <p:nvSpPr>
          <p:cNvPr id="15" name="Rectangle 27"/>
          <p:cNvSpPr>
            <a:spLocks noChangeArrowheads="1"/>
          </p:cNvSpPr>
          <p:nvPr/>
        </p:nvSpPr>
        <p:spPr bwMode="auto">
          <a:xfrm>
            <a:off x="7040563" y="2276475"/>
            <a:ext cx="500062"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2</a:t>
            </a:r>
          </a:p>
        </p:txBody>
      </p:sp>
      <p:sp>
        <p:nvSpPr>
          <p:cNvPr id="18" name="Rectangle 20"/>
          <p:cNvSpPr>
            <a:spLocks noChangeArrowheads="1"/>
          </p:cNvSpPr>
          <p:nvPr/>
        </p:nvSpPr>
        <p:spPr bwMode="auto">
          <a:xfrm>
            <a:off x="2000250" y="2705100"/>
            <a:ext cx="500063"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1</a:t>
            </a:r>
          </a:p>
        </p:txBody>
      </p:sp>
      <p:sp>
        <p:nvSpPr>
          <p:cNvPr id="19" name="Rectangle 21"/>
          <p:cNvSpPr>
            <a:spLocks noChangeArrowheads="1"/>
          </p:cNvSpPr>
          <p:nvPr/>
        </p:nvSpPr>
        <p:spPr bwMode="auto">
          <a:xfrm>
            <a:off x="2720975" y="2705100"/>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4</a:t>
            </a:r>
          </a:p>
        </p:txBody>
      </p:sp>
      <p:sp>
        <p:nvSpPr>
          <p:cNvPr id="20" name="Rectangle 22"/>
          <p:cNvSpPr>
            <a:spLocks noChangeArrowheads="1"/>
          </p:cNvSpPr>
          <p:nvPr/>
        </p:nvSpPr>
        <p:spPr bwMode="auto">
          <a:xfrm>
            <a:off x="3440113" y="2705100"/>
            <a:ext cx="500062"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6</a:t>
            </a:r>
          </a:p>
        </p:txBody>
      </p:sp>
      <p:sp>
        <p:nvSpPr>
          <p:cNvPr id="21" name="Rectangle 23"/>
          <p:cNvSpPr>
            <a:spLocks noChangeArrowheads="1"/>
          </p:cNvSpPr>
          <p:nvPr/>
        </p:nvSpPr>
        <p:spPr bwMode="auto">
          <a:xfrm>
            <a:off x="4160838" y="2705100"/>
            <a:ext cx="500062"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8</a:t>
            </a:r>
          </a:p>
        </p:txBody>
      </p:sp>
      <p:sp>
        <p:nvSpPr>
          <p:cNvPr id="22" name="Rectangle 24"/>
          <p:cNvSpPr>
            <a:spLocks noChangeArrowheads="1"/>
          </p:cNvSpPr>
          <p:nvPr/>
        </p:nvSpPr>
        <p:spPr bwMode="auto">
          <a:xfrm>
            <a:off x="4879975" y="2705100"/>
            <a:ext cx="500063" cy="357188"/>
          </a:xfrm>
          <a:prstGeom prst="rect">
            <a:avLst/>
          </a:prstGeom>
          <a:solidFill>
            <a:srgbClr val="FFCC99">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7</a:t>
            </a:r>
          </a:p>
        </p:txBody>
      </p:sp>
      <p:sp>
        <p:nvSpPr>
          <p:cNvPr id="23" name="Rectangle 25"/>
          <p:cNvSpPr>
            <a:spLocks noChangeArrowheads="1"/>
          </p:cNvSpPr>
          <p:nvPr/>
        </p:nvSpPr>
        <p:spPr bwMode="auto">
          <a:xfrm>
            <a:off x="5600700" y="2705100"/>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5</a:t>
            </a:r>
          </a:p>
        </p:txBody>
      </p:sp>
      <p:sp>
        <p:nvSpPr>
          <p:cNvPr id="24" name="Rectangle 26"/>
          <p:cNvSpPr>
            <a:spLocks noChangeArrowheads="1"/>
          </p:cNvSpPr>
          <p:nvPr/>
        </p:nvSpPr>
        <p:spPr bwMode="auto">
          <a:xfrm>
            <a:off x="6319838" y="2705100"/>
            <a:ext cx="500062"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3</a:t>
            </a:r>
          </a:p>
        </p:txBody>
      </p:sp>
      <p:sp>
        <p:nvSpPr>
          <p:cNvPr id="25" name="Rectangle 27"/>
          <p:cNvSpPr>
            <a:spLocks noChangeArrowheads="1"/>
          </p:cNvSpPr>
          <p:nvPr/>
        </p:nvSpPr>
        <p:spPr bwMode="auto">
          <a:xfrm>
            <a:off x="7040563" y="2705100"/>
            <a:ext cx="500062"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2</a:t>
            </a:r>
          </a:p>
        </p:txBody>
      </p:sp>
      <p:sp>
        <p:nvSpPr>
          <p:cNvPr id="36" name="Rectangle 20"/>
          <p:cNvSpPr>
            <a:spLocks noChangeArrowheads="1"/>
          </p:cNvSpPr>
          <p:nvPr/>
        </p:nvSpPr>
        <p:spPr bwMode="auto">
          <a:xfrm>
            <a:off x="2000250" y="3133725"/>
            <a:ext cx="500063"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1</a:t>
            </a:r>
          </a:p>
        </p:txBody>
      </p:sp>
      <p:sp>
        <p:nvSpPr>
          <p:cNvPr id="37" name="Rectangle 21"/>
          <p:cNvSpPr>
            <a:spLocks noChangeArrowheads="1"/>
          </p:cNvSpPr>
          <p:nvPr/>
        </p:nvSpPr>
        <p:spPr bwMode="auto">
          <a:xfrm>
            <a:off x="2720975" y="3133725"/>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2</a:t>
            </a:r>
          </a:p>
        </p:txBody>
      </p:sp>
      <p:sp>
        <p:nvSpPr>
          <p:cNvPr id="38" name="Rectangle 22"/>
          <p:cNvSpPr>
            <a:spLocks noChangeArrowheads="1"/>
          </p:cNvSpPr>
          <p:nvPr/>
        </p:nvSpPr>
        <p:spPr bwMode="auto">
          <a:xfrm>
            <a:off x="3440113" y="3133725"/>
            <a:ext cx="500062"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6</a:t>
            </a:r>
          </a:p>
        </p:txBody>
      </p:sp>
      <p:sp>
        <p:nvSpPr>
          <p:cNvPr id="39" name="Rectangle 23"/>
          <p:cNvSpPr>
            <a:spLocks noChangeArrowheads="1"/>
          </p:cNvSpPr>
          <p:nvPr/>
        </p:nvSpPr>
        <p:spPr bwMode="auto">
          <a:xfrm>
            <a:off x="4160838" y="3133725"/>
            <a:ext cx="500062"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8</a:t>
            </a:r>
          </a:p>
        </p:txBody>
      </p:sp>
      <p:sp>
        <p:nvSpPr>
          <p:cNvPr id="40" name="Rectangle 24"/>
          <p:cNvSpPr>
            <a:spLocks noChangeArrowheads="1"/>
          </p:cNvSpPr>
          <p:nvPr/>
        </p:nvSpPr>
        <p:spPr bwMode="auto">
          <a:xfrm>
            <a:off x="4879975" y="3133725"/>
            <a:ext cx="500063" cy="357188"/>
          </a:xfrm>
          <a:prstGeom prst="rect">
            <a:avLst/>
          </a:prstGeom>
          <a:solidFill>
            <a:srgbClr val="FFCC99">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7</a:t>
            </a:r>
          </a:p>
        </p:txBody>
      </p:sp>
      <p:sp>
        <p:nvSpPr>
          <p:cNvPr id="41" name="Rectangle 25"/>
          <p:cNvSpPr>
            <a:spLocks noChangeArrowheads="1"/>
          </p:cNvSpPr>
          <p:nvPr/>
        </p:nvSpPr>
        <p:spPr bwMode="auto">
          <a:xfrm>
            <a:off x="5600700" y="3133725"/>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5</a:t>
            </a:r>
          </a:p>
        </p:txBody>
      </p:sp>
      <p:sp>
        <p:nvSpPr>
          <p:cNvPr id="42" name="Rectangle 26"/>
          <p:cNvSpPr>
            <a:spLocks noChangeArrowheads="1"/>
          </p:cNvSpPr>
          <p:nvPr/>
        </p:nvSpPr>
        <p:spPr bwMode="auto">
          <a:xfrm>
            <a:off x="6319838" y="3133725"/>
            <a:ext cx="500062"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3</a:t>
            </a:r>
          </a:p>
        </p:txBody>
      </p:sp>
      <p:sp>
        <p:nvSpPr>
          <p:cNvPr id="43" name="Rectangle 27"/>
          <p:cNvSpPr>
            <a:spLocks noChangeArrowheads="1"/>
          </p:cNvSpPr>
          <p:nvPr/>
        </p:nvSpPr>
        <p:spPr bwMode="auto">
          <a:xfrm>
            <a:off x="7040563" y="3133725"/>
            <a:ext cx="500062"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4</a:t>
            </a:r>
          </a:p>
        </p:txBody>
      </p:sp>
      <p:sp>
        <p:nvSpPr>
          <p:cNvPr id="44" name="Rectangle 20"/>
          <p:cNvSpPr>
            <a:spLocks noChangeArrowheads="1"/>
          </p:cNvSpPr>
          <p:nvPr/>
        </p:nvSpPr>
        <p:spPr bwMode="auto">
          <a:xfrm>
            <a:off x="2028825" y="3562350"/>
            <a:ext cx="500063"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1</a:t>
            </a:r>
          </a:p>
        </p:txBody>
      </p:sp>
      <p:sp>
        <p:nvSpPr>
          <p:cNvPr id="45" name="Rectangle 21"/>
          <p:cNvSpPr>
            <a:spLocks noChangeArrowheads="1"/>
          </p:cNvSpPr>
          <p:nvPr/>
        </p:nvSpPr>
        <p:spPr bwMode="auto">
          <a:xfrm>
            <a:off x="2749550" y="3562350"/>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2</a:t>
            </a:r>
          </a:p>
        </p:txBody>
      </p:sp>
      <p:sp>
        <p:nvSpPr>
          <p:cNvPr id="46" name="Rectangle 22"/>
          <p:cNvSpPr>
            <a:spLocks noChangeArrowheads="1"/>
          </p:cNvSpPr>
          <p:nvPr/>
        </p:nvSpPr>
        <p:spPr bwMode="auto">
          <a:xfrm>
            <a:off x="3468688" y="3562350"/>
            <a:ext cx="500062"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3</a:t>
            </a:r>
          </a:p>
        </p:txBody>
      </p:sp>
      <p:sp>
        <p:nvSpPr>
          <p:cNvPr id="47" name="Rectangle 23"/>
          <p:cNvSpPr>
            <a:spLocks noChangeArrowheads="1"/>
          </p:cNvSpPr>
          <p:nvPr/>
        </p:nvSpPr>
        <p:spPr bwMode="auto">
          <a:xfrm>
            <a:off x="4189413" y="3562350"/>
            <a:ext cx="500062"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8</a:t>
            </a:r>
          </a:p>
        </p:txBody>
      </p:sp>
      <p:sp>
        <p:nvSpPr>
          <p:cNvPr id="48" name="Rectangle 24"/>
          <p:cNvSpPr>
            <a:spLocks noChangeArrowheads="1"/>
          </p:cNvSpPr>
          <p:nvPr/>
        </p:nvSpPr>
        <p:spPr bwMode="auto">
          <a:xfrm>
            <a:off x="4908550" y="3562350"/>
            <a:ext cx="500063" cy="357188"/>
          </a:xfrm>
          <a:prstGeom prst="rect">
            <a:avLst/>
          </a:prstGeom>
          <a:solidFill>
            <a:srgbClr val="FFCC99">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7</a:t>
            </a:r>
          </a:p>
        </p:txBody>
      </p:sp>
      <p:sp>
        <p:nvSpPr>
          <p:cNvPr id="49" name="Rectangle 25"/>
          <p:cNvSpPr>
            <a:spLocks noChangeArrowheads="1"/>
          </p:cNvSpPr>
          <p:nvPr/>
        </p:nvSpPr>
        <p:spPr bwMode="auto">
          <a:xfrm>
            <a:off x="5629275" y="3562350"/>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5</a:t>
            </a:r>
          </a:p>
        </p:txBody>
      </p:sp>
      <p:sp>
        <p:nvSpPr>
          <p:cNvPr id="50" name="Rectangle 26"/>
          <p:cNvSpPr>
            <a:spLocks noChangeArrowheads="1"/>
          </p:cNvSpPr>
          <p:nvPr/>
        </p:nvSpPr>
        <p:spPr bwMode="auto">
          <a:xfrm>
            <a:off x="6348413" y="3562350"/>
            <a:ext cx="500062"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6</a:t>
            </a:r>
          </a:p>
        </p:txBody>
      </p:sp>
      <p:sp>
        <p:nvSpPr>
          <p:cNvPr id="51" name="Rectangle 27"/>
          <p:cNvSpPr>
            <a:spLocks noChangeArrowheads="1"/>
          </p:cNvSpPr>
          <p:nvPr/>
        </p:nvSpPr>
        <p:spPr bwMode="auto">
          <a:xfrm>
            <a:off x="7069138" y="3562350"/>
            <a:ext cx="500062"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4</a:t>
            </a:r>
          </a:p>
        </p:txBody>
      </p:sp>
      <p:sp>
        <p:nvSpPr>
          <p:cNvPr id="52" name="Rectangle 20"/>
          <p:cNvSpPr>
            <a:spLocks noChangeArrowheads="1"/>
          </p:cNvSpPr>
          <p:nvPr/>
        </p:nvSpPr>
        <p:spPr bwMode="auto">
          <a:xfrm>
            <a:off x="2039938" y="3990975"/>
            <a:ext cx="500062"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1</a:t>
            </a:r>
          </a:p>
        </p:txBody>
      </p:sp>
      <p:sp>
        <p:nvSpPr>
          <p:cNvPr id="53" name="Rectangle 21"/>
          <p:cNvSpPr>
            <a:spLocks noChangeArrowheads="1"/>
          </p:cNvSpPr>
          <p:nvPr/>
        </p:nvSpPr>
        <p:spPr bwMode="auto">
          <a:xfrm>
            <a:off x="2760663" y="3990975"/>
            <a:ext cx="500062"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2</a:t>
            </a:r>
          </a:p>
        </p:txBody>
      </p:sp>
      <p:sp>
        <p:nvSpPr>
          <p:cNvPr id="54" name="Rectangle 22"/>
          <p:cNvSpPr>
            <a:spLocks noChangeArrowheads="1"/>
          </p:cNvSpPr>
          <p:nvPr/>
        </p:nvSpPr>
        <p:spPr bwMode="auto">
          <a:xfrm>
            <a:off x="3479800" y="3990975"/>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3</a:t>
            </a:r>
          </a:p>
        </p:txBody>
      </p:sp>
      <p:sp>
        <p:nvSpPr>
          <p:cNvPr id="55" name="Rectangle 23"/>
          <p:cNvSpPr>
            <a:spLocks noChangeArrowheads="1"/>
          </p:cNvSpPr>
          <p:nvPr/>
        </p:nvSpPr>
        <p:spPr bwMode="auto">
          <a:xfrm>
            <a:off x="4200525" y="3990975"/>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4</a:t>
            </a:r>
          </a:p>
        </p:txBody>
      </p:sp>
      <p:sp>
        <p:nvSpPr>
          <p:cNvPr id="56" name="Rectangle 24"/>
          <p:cNvSpPr>
            <a:spLocks noChangeArrowheads="1"/>
          </p:cNvSpPr>
          <p:nvPr/>
        </p:nvSpPr>
        <p:spPr bwMode="auto">
          <a:xfrm>
            <a:off x="4919663" y="3990975"/>
            <a:ext cx="500062" cy="357188"/>
          </a:xfrm>
          <a:prstGeom prst="rect">
            <a:avLst/>
          </a:prstGeom>
          <a:solidFill>
            <a:srgbClr val="FFCC99">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7</a:t>
            </a:r>
          </a:p>
        </p:txBody>
      </p:sp>
      <p:sp>
        <p:nvSpPr>
          <p:cNvPr id="57" name="Rectangle 25"/>
          <p:cNvSpPr>
            <a:spLocks noChangeArrowheads="1"/>
          </p:cNvSpPr>
          <p:nvPr/>
        </p:nvSpPr>
        <p:spPr bwMode="auto">
          <a:xfrm>
            <a:off x="5640388" y="3990975"/>
            <a:ext cx="500062"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5</a:t>
            </a:r>
          </a:p>
        </p:txBody>
      </p:sp>
      <p:sp>
        <p:nvSpPr>
          <p:cNvPr id="58" name="Rectangle 26"/>
          <p:cNvSpPr>
            <a:spLocks noChangeArrowheads="1"/>
          </p:cNvSpPr>
          <p:nvPr/>
        </p:nvSpPr>
        <p:spPr bwMode="auto">
          <a:xfrm>
            <a:off x="6359525" y="3990975"/>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6</a:t>
            </a:r>
          </a:p>
        </p:txBody>
      </p:sp>
      <p:sp>
        <p:nvSpPr>
          <p:cNvPr id="59" name="Rectangle 27"/>
          <p:cNvSpPr>
            <a:spLocks noChangeArrowheads="1"/>
          </p:cNvSpPr>
          <p:nvPr/>
        </p:nvSpPr>
        <p:spPr bwMode="auto">
          <a:xfrm>
            <a:off x="7080250" y="3990975"/>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8</a:t>
            </a:r>
          </a:p>
        </p:txBody>
      </p:sp>
      <p:sp>
        <p:nvSpPr>
          <p:cNvPr id="60" name="Rectangle 20"/>
          <p:cNvSpPr>
            <a:spLocks noChangeArrowheads="1"/>
          </p:cNvSpPr>
          <p:nvPr/>
        </p:nvSpPr>
        <p:spPr bwMode="auto">
          <a:xfrm>
            <a:off x="2039938" y="4419600"/>
            <a:ext cx="500062"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1</a:t>
            </a:r>
          </a:p>
        </p:txBody>
      </p:sp>
      <p:sp>
        <p:nvSpPr>
          <p:cNvPr id="61" name="Rectangle 21"/>
          <p:cNvSpPr>
            <a:spLocks noChangeArrowheads="1"/>
          </p:cNvSpPr>
          <p:nvPr/>
        </p:nvSpPr>
        <p:spPr bwMode="auto">
          <a:xfrm>
            <a:off x="2760663" y="4419600"/>
            <a:ext cx="500062"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2</a:t>
            </a:r>
          </a:p>
        </p:txBody>
      </p:sp>
      <p:sp>
        <p:nvSpPr>
          <p:cNvPr id="62" name="Rectangle 22"/>
          <p:cNvSpPr>
            <a:spLocks noChangeArrowheads="1"/>
          </p:cNvSpPr>
          <p:nvPr/>
        </p:nvSpPr>
        <p:spPr bwMode="auto">
          <a:xfrm>
            <a:off x="3479800" y="4419600"/>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3</a:t>
            </a:r>
          </a:p>
        </p:txBody>
      </p:sp>
      <p:sp>
        <p:nvSpPr>
          <p:cNvPr id="63" name="Rectangle 23"/>
          <p:cNvSpPr>
            <a:spLocks noChangeArrowheads="1"/>
          </p:cNvSpPr>
          <p:nvPr/>
        </p:nvSpPr>
        <p:spPr bwMode="auto">
          <a:xfrm>
            <a:off x="4200525" y="4419600"/>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4</a:t>
            </a:r>
          </a:p>
        </p:txBody>
      </p:sp>
      <p:sp>
        <p:nvSpPr>
          <p:cNvPr id="64" name="Rectangle 24"/>
          <p:cNvSpPr>
            <a:spLocks noChangeArrowheads="1"/>
          </p:cNvSpPr>
          <p:nvPr/>
        </p:nvSpPr>
        <p:spPr bwMode="auto">
          <a:xfrm>
            <a:off x="4919663" y="4419600"/>
            <a:ext cx="500062"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5</a:t>
            </a:r>
          </a:p>
        </p:txBody>
      </p:sp>
      <p:sp>
        <p:nvSpPr>
          <p:cNvPr id="65" name="Rectangle 25"/>
          <p:cNvSpPr>
            <a:spLocks noChangeArrowheads="1"/>
          </p:cNvSpPr>
          <p:nvPr/>
        </p:nvSpPr>
        <p:spPr bwMode="auto">
          <a:xfrm>
            <a:off x="5640388" y="4419600"/>
            <a:ext cx="500062"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7</a:t>
            </a:r>
          </a:p>
        </p:txBody>
      </p:sp>
      <p:sp>
        <p:nvSpPr>
          <p:cNvPr id="66" name="Rectangle 26"/>
          <p:cNvSpPr>
            <a:spLocks noChangeArrowheads="1"/>
          </p:cNvSpPr>
          <p:nvPr/>
        </p:nvSpPr>
        <p:spPr bwMode="auto">
          <a:xfrm>
            <a:off x="6359525" y="4419600"/>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6</a:t>
            </a:r>
          </a:p>
        </p:txBody>
      </p:sp>
      <p:sp>
        <p:nvSpPr>
          <p:cNvPr id="67" name="Rectangle 27"/>
          <p:cNvSpPr>
            <a:spLocks noChangeArrowheads="1"/>
          </p:cNvSpPr>
          <p:nvPr/>
        </p:nvSpPr>
        <p:spPr bwMode="auto">
          <a:xfrm>
            <a:off x="7080250" y="4419600"/>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8</a:t>
            </a:r>
          </a:p>
        </p:txBody>
      </p:sp>
      <p:sp>
        <p:nvSpPr>
          <p:cNvPr id="68" name="Rectangle 20"/>
          <p:cNvSpPr>
            <a:spLocks noChangeArrowheads="1"/>
          </p:cNvSpPr>
          <p:nvPr/>
        </p:nvSpPr>
        <p:spPr bwMode="auto">
          <a:xfrm>
            <a:off x="2049463" y="4848225"/>
            <a:ext cx="500062"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1</a:t>
            </a:r>
          </a:p>
        </p:txBody>
      </p:sp>
      <p:sp>
        <p:nvSpPr>
          <p:cNvPr id="69" name="Rectangle 21"/>
          <p:cNvSpPr>
            <a:spLocks noChangeArrowheads="1"/>
          </p:cNvSpPr>
          <p:nvPr/>
        </p:nvSpPr>
        <p:spPr bwMode="auto">
          <a:xfrm>
            <a:off x="2770188" y="4848225"/>
            <a:ext cx="500062"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2</a:t>
            </a:r>
          </a:p>
        </p:txBody>
      </p:sp>
      <p:sp>
        <p:nvSpPr>
          <p:cNvPr id="70" name="Rectangle 22"/>
          <p:cNvSpPr>
            <a:spLocks noChangeArrowheads="1"/>
          </p:cNvSpPr>
          <p:nvPr/>
        </p:nvSpPr>
        <p:spPr bwMode="auto">
          <a:xfrm>
            <a:off x="3489325" y="4848225"/>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3</a:t>
            </a:r>
          </a:p>
        </p:txBody>
      </p:sp>
      <p:sp>
        <p:nvSpPr>
          <p:cNvPr id="71" name="Rectangle 23"/>
          <p:cNvSpPr>
            <a:spLocks noChangeArrowheads="1"/>
          </p:cNvSpPr>
          <p:nvPr/>
        </p:nvSpPr>
        <p:spPr bwMode="auto">
          <a:xfrm>
            <a:off x="4210050" y="4848225"/>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4</a:t>
            </a:r>
          </a:p>
        </p:txBody>
      </p:sp>
      <p:sp>
        <p:nvSpPr>
          <p:cNvPr id="72" name="Rectangle 24"/>
          <p:cNvSpPr>
            <a:spLocks noChangeArrowheads="1"/>
          </p:cNvSpPr>
          <p:nvPr/>
        </p:nvSpPr>
        <p:spPr bwMode="auto">
          <a:xfrm>
            <a:off x="4929188" y="4848225"/>
            <a:ext cx="500062"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5</a:t>
            </a:r>
          </a:p>
        </p:txBody>
      </p:sp>
      <p:sp>
        <p:nvSpPr>
          <p:cNvPr id="73" name="Rectangle 25"/>
          <p:cNvSpPr>
            <a:spLocks noChangeArrowheads="1"/>
          </p:cNvSpPr>
          <p:nvPr/>
        </p:nvSpPr>
        <p:spPr bwMode="auto">
          <a:xfrm>
            <a:off x="5649913" y="4848225"/>
            <a:ext cx="500062"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6</a:t>
            </a:r>
          </a:p>
        </p:txBody>
      </p:sp>
      <p:sp>
        <p:nvSpPr>
          <p:cNvPr id="74" name="Rectangle 26"/>
          <p:cNvSpPr>
            <a:spLocks noChangeArrowheads="1"/>
          </p:cNvSpPr>
          <p:nvPr/>
        </p:nvSpPr>
        <p:spPr bwMode="auto">
          <a:xfrm>
            <a:off x="6369050" y="4848225"/>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7</a:t>
            </a:r>
          </a:p>
        </p:txBody>
      </p:sp>
      <p:sp>
        <p:nvSpPr>
          <p:cNvPr id="75" name="Rectangle 27"/>
          <p:cNvSpPr>
            <a:spLocks noChangeArrowheads="1"/>
          </p:cNvSpPr>
          <p:nvPr/>
        </p:nvSpPr>
        <p:spPr bwMode="auto">
          <a:xfrm>
            <a:off x="7089775" y="4848225"/>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8</a:t>
            </a:r>
          </a:p>
        </p:txBody>
      </p:sp>
      <p:sp>
        <p:nvSpPr>
          <p:cNvPr id="76" name="Rectangle 20"/>
          <p:cNvSpPr>
            <a:spLocks noChangeArrowheads="1"/>
          </p:cNvSpPr>
          <p:nvPr/>
        </p:nvSpPr>
        <p:spPr bwMode="auto">
          <a:xfrm>
            <a:off x="2049463" y="5276850"/>
            <a:ext cx="500062"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1</a:t>
            </a:r>
          </a:p>
        </p:txBody>
      </p:sp>
      <p:sp>
        <p:nvSpPr>
          <p:cNvPr id="77" name="Rectangle 21"/>
          <p:cNvSpPr>
            <a:spLocks noChangeArrowheads="1"/>
          </p:cNvSpPr>
          <p:nvPr/>
        </p:nvSpPr>
        <p:spPr bwMode="auto">
          <a:xfrm>
            <a:off x="2770188" y="5276850"/>
            <a:ext cx="500062"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2</a:t>
            </a:r>
          </a:p>
        </p:txBody>
      </p:sp>
      <p:sp>
        <p:nvSpPr>
          <p:cNvPr id="78" name="Rectangle 22"/>
          <p:cNvSpPr>
            <a:spLocks noChangeArrowheads="1"/>
          </p:cNvSpPr>
          <p:nvPr/>
        </p:nvSpPr>
        <p:spPr bwMode="auto">
          <a:xfrm>
            <a:off x="3489325" y="5276850"/>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3</a:t>
            </a:r>
          </a:p>
        </p:txBody>
      </p:sp>
      <p:sp>
        <p:nvSpPr>
          <p:cNvPr id="79" name="Rectangle 23"/>
          <p:cNvSpPr>
            <a:spLocks noChangeArrowheads="1"/>
          </p:cNvSpPr>
          <p:nvPr/>
        </p:nvSpPr>
        <p:spPr bwMode="auto">
          <a:xfrm>
            <a:off x="4210050" y="5276850"/>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4</a:t>
            </a:r>
          </a:p>
        </p:txBody>
      </p:sp>
      <p:sp>
        <p:nvSpPr>
          <p:cNvPr id="80" name="Rectangle 24"/>
          <p:cNvSpPr>
            <a:spLocks noChangeArrowheads="1"/>
          </p:cNvSpPr>
          <p:nvPr/>
        </p:nvSpPr>
        <p:spPr bwMode="auto">
          <a:xfrm>
            <a:off x="4929188" y="5276850"/>
            <a:ext cx="500062"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5</a:t>
            </a:r>
          </a:p>
        </p:txBody>
      </p:sp>
      <p:sp>
        <p:nvSpPr>
          <p:cNvPr id="81" name="Rectangle 25"/>
          <p:cNvSpPr>
            <a:spLocks noChangeArrowheads="1"/>
          </p:cNvSpPr>
          <p:nvPr/>
        </p:nvSpPr>
        <p:spPr bwMode="auto">
          <a:xfrm>
            <a:off x="5649913" y="5276850"/>
            <a:ext cx="500062"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6</a:t>
            </a:r>
          </a:p>
        </p:txBody>
      </p:sp>
      <p:sp>
        <p:nvSpPr>
          <p:cNvPr id="82" name="Rectangle 26"/>
          <p:cNvSpPr>
            <a:spLocks noChangeArrowheads="1"/>
          </p:cNvSpPr>
          <p:nvPr/>
        </p:nvSpPr>
        <p:spPr bwMode="auto">
          <a:xfrm>
            <a:off x="6369050" y="5276850"/>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7</a:t>
            </a:r>
          </a:p>
        </p:txBody>
      </p:sp>
      <p:sp>
        <p:nvSpPr>
          <p:cNvPr id="83" name="Rectangle 27"/>
          <p:cNvSpPr>
            <a:spLocks noChangeArrowheads="1"/>
          </p:cNvSpPr>
          <p:nvPr/>
        </p:nvSpPr>
        <p:spPr bwMode="auto">
          <a:xfrm>
            <a:off x="7089775" y="5276850"/>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8</a:t>
            </a:r>
          </a:p>
        </p:txBody>
      </p:sp>
      <p:sp>
        <p:nvSpPr>
          <p:cNvPr id="84" name="Rectangle 20"/>
          <p:cNvSpPr>
            <a:spLocks noChangeArrowheads="1"/>
          </p:cNvSpPr>
          <p:nvPr/>
        </p:nvSpPr>
        <p:spPr bwMode="auto">
          <a:xfrm>
            <a:off x="2060575" y="5705475"/>
            <a:ext cx="500063"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1</a:t>
            </a:r>
          </a:p>
        </p:txBody>
      </p:sp>
      <p:sp>
        <p:nvSpPr>
          <p:cNvPr id="85" name="Rectangle 21"/>
          <p:cNvSpPr>
            <a:spLocks noChangeArrowheads="1"/>
          </p:cNvSpPr>
          <p:nvPr/>
        </p:nvSpPr>
        <p:spPr bwMode="auto">
          <a:xfrm>
            <a:off x="2781300" y="5705475"/>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2</a:t>
            </a:r>
          </a:p>
        </p:txBody>
      </p:sp>
      <p:sp>
        <p:nvSpPr>
          <p:cNvPr id="86" name="Rectangle 22"/>
          <p:cNvSpPr>
            <a:spLocks noChangeArrowheads="1"/>
          </p:cNvSpPr>
          <p:nvPr/>
        </p:nvSpPr>
        <p:spPr bwMode="auto">
          <a:xfrm>
            <a:off x="3500438" y="5705475"/>
            <a:ext cx="500062"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3</a:t>
            </a:r>
          </a:p>
        </p:txBody>
      </p:sp>
      <p:sp>
        <p:nvSpPr>
          <p:cNvPr id="87" name="Rectangle 23"/>
          <p:cNvSpPr>
            <a:spLocks noChangeArrowheads="1"/>
          </p:cNvSpPr>
          <p:nvPr/>
        </p:nvSpPr>
        <p:spPr bwMode="auto">
          <a:xfrm>
            <a:off x="4221163" y="5705475"/>
            <a:ext cx="500062"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4</a:t>
            </a:r>
          </a:p>
        </p:txBody>
      </p:sp>
      <p:sp>
        <p:nvSpPr>
          <p:cNvPr id="88" name="Rectangle 24"/>
          <p:cNvSpPr>
            <a:spLocks noChangeArrowheads="1"/>
          </p:cNvSpPr>
          <p:nvPr/>
        </p:nvSpPr>
        <p:spPr bwMode="auto">
          <a:xfrm>
            <a:off x="4940300" y="5705475"/>
            <a:ext cx="500063"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5</a:t>
            </a:r>
          </a:p>
        </p:txBody>
      </p:sp>
      <p:sp>
        <p:nvSpPr>
          <p:cNvPr id="89" name="Rectangle 25"/>
          <p:cNvSpPr>
            <a:spLocks noChangeArrowheads="1"/>
          </p:cNvSpPr>
          <p:nvPr/>
        </p:nvSpPr>
        <p:spPr bwMode="auto">
          <a:xfrm>
            <a:off x="5661025" y="5705475"/>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6</a:t>
            </a:r>
          </a:p>
        </p:txBody>
      </p:sp>
      <p:sp>
        <p:nvSpPr>
          <p:cNvPr id="90" name="Rectangle 26"/>
          <p:cNvSpPr>
            <a:spLocks noChangeArrowheads="1"/>
          </p:cNvSpPr>
          <p:nvPr/>
        </p:nvSpPr>
        <p:spPr bwMode="auto">
          <a:xfrm>
            <a:off x="6380163" y="5705475"/>
            <a:ext cx="500062"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7</a:t>
            </a:r>
          </a:p>
        </p:txBody>
      </p:sp>
      <p:sp>
        <p:nvSpPr>
          <p:cNvPr id="91" name="Rectangle 27"/>
          <p:cNvSpPr>
            <a:spLocks noChangeArrowheads="1"/>
          </p:cNvSpPr>
          <p:nvPr/>
        </p:nvSpPr>
        <p:spPr bwMode="auto">
          <a:xfrm>
            <a:off x="7100888" y="5705475"/>
            <a:ext cx="500062"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8</a:t>
            </a:r>
          </a:p>
        </p:txBody>
      </p:sp>
      <p:sp>
        <p:nvSpPr>
          <p:cNvPr id="3" name="Slide Number Placeholder 2"/>
          <p:cNvSpPr>
            <a:spLocks noGrp="1"/>
          </p:cNvSpPr>
          <p:nvPr>
            <p:ph type="sldNum" sz="quarter" idx="11"/>
          </p:nvPr>
        </p:nvSpPr>
        <p:spPr/>
        <p:txBody>
          <a:bodyPr/>
          <a:lstStyle/>
          <a:p>
            <a:fld id="{A88E0379-805C-488B-A902-3710866AFB11}" type="slidenum">
              <a:rPr lang="hr-HR" smtClean="0"/>
              <a:pPr/>
              <a:t>154</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dissolve">
                                      <p:cBhvr>
                                        <p:cTn id="19" dur="500"/>
                                        <p:tgtEl>
                                          <p:spTgt spid="1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10"/>
                                        </p:tgtEl>
                                        <p:attrNameLst>
                                          <p:attrName>fillcolor</p:attrName>
                                        </p:attrNameLst>
                                      </p:cBhvr>
                                      <p:to>
                                        <a:schemeClr val="accent2"/>
                                      </p:to>
                                    </p:animClr>
                                    <p:set>
                                      <p:cBhvr>
                                        <p:cTn id="33" dur="1000" fill="hold"/>
                                        <p:tgtEl>
                                          <p:spTgt spid="10"/>
                                        </p:tgtEl>
                                        <p:attrNameLst>
                                          <p:attrName>fill.type</p:attrName>
                                        </p:attrNameLst>
                                      </p:cBhvr>
                                      <p:to>
                                        <p:strVal val="solid"/>
                                      </p:to>
                                    </p:set>
                                    <p:set>
                                      <p:cBhvr>
                                        <p:cTn id="34" dur="1000" fill="hold"/>
                                        <p:tgtEl>
                                          <p:spTgt spid="10"/>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dissolve">
                                      <p:cBhvr>
                                        <p:cTn id="39" dur="500"/>
                                        <p:tgtEl>
                                          <p:spTgt spid="18"/>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dissolve">
                                      <p:cBhvr>
                                        <p:cTn id="42" dur="500"/>
                                        <p:tgtEl>
                                          <p:spTgt spid="19"/>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dissolve">
                                      <p:cBhvr>
                                        <p:cTn id="45" dur="500"/>
                                        <p:tgtEl>
                                          <p:spTgt spid="20"/>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dissolve">
                                      <p:cBhvr>
                                        <p:cTn id="48" dur="500"/>
                                        <p:tgtEl>
                                          <p:spTgt spid="21"/>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dissolve">
                                      <p:cBhvr>
                                        <p:cTn id="51" dur="500"/>
                                        <p:tgtEl>
                                          <p:spTgt spid="22"/>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dissolve">
                                      <p:cBhvr>
                                        <p:cTn id="54" dur="500"/>
                                        <p:tgtEl>
                                          <p:spTgt spid="23"/>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dissolve">
                                      <p:cBhvr>
                                        <p:cTn id="57" dur="500"/>
                                        <p:tgtEl>
                                          <p:spTgt spid="24"/>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dissolve">
                                      <p:cBhvr>
                                        <p:cTn id="60" dur="500"/>
                                        <p:tgtEl>
                                          <p:spTgt spid="25"/>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mph" presetSubtype="2" fill="hold" nodeType="clickEffect">
                                  <p:stCondLst>
                                    <p:cond delay="0"/>
                                  </p:stCondLst>
                                  <p:childTnLst>
                                    <p:animClr clrSpc="rgb" dir="cw">
                                      <p:cBhvr>
                                        <p:cTn id="64" dur="1000" fill="hold"/>
                                        <p:tgtEl>
                                          <p:spTgt spid="25"/>
                                        </p:tgtEl>
                                        <p:attrNameLst>
                                          <p:attrName>fillcolor</p:attrName>
                                        </p:attrNameLst>
                                      </p:cBhvr>
                                      <p:to>
                                        <a:schemeClr val="accent2"/>
                                      </p:to>
                                    </p:animClr>
                                    <p:set>
                                      <p:cBhvr>
                                        <p:cTn id="65" dur="1000" fill="hold"/>
                                        <p:tgtEl>
                                          <p:spTgt spid="25"/>
                                        </p:tgtEl>
                                        <p:attrNameLst>
                                          <p:attrName>fill.type</p:attrName>
                                        </p:attrNameLst>
                                      </p:cBhvr>
                                      <p:to>
                                        <p:strVal val="solid"/>
                                      </p:to>
                                    </p:set>
                                    <p:set>
                                      <p:cBhvr>
                                        <p:cTn id="66" dur="1000" fill="hold"/>
                                        <p:tgtEl>
                                          <p:spTgt spid="25"/>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dissolve">
                                      <p:cBhvr>
                                        <p:cTn id="71" dur="500"/>
                                        <p:tgtEl>
                                          <p:spTgt spid="36"/>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dissolve">
                                      <p:cBhvr>
                                        <p:cTn id="74" dur="500"/>
                                        <p:tgtEl>
                                          <p:spTgt spid="37"/>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dissolve">
                                      <p:cBhvr>
                                        <p:cTn id="77" dur="500"/>
                                        <p:tgtEl>
                                          <p:spTgt spid="38"/>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dissolve">
                                      <p:cBhvr>
                                        <p:cTn id="80" dur="500"/>
                                        <p:tgtEl>
                                          <p:spTgt spid="39"/>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40"/>
                                        </p:tgtEl>
                                        <p:attrNameLst>
                                          <p:attrName>style.visibility</p:attrName>
                                        </p:attrNameLst>
                                      </p:cBhvr>
                                      <p:to>
                                        <p:strVal val="visible"/>
                                      </p:to>
                                    </p:set>
                                    <p:animEffect transition="in" filter="dissolve">
                                      <p:cBhvr>
                                        <p:cTn id="83" dur="500"/>
                                        <p:tgtEl>
                                          <p:spTgt spid="40"/>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41"/>
                                        </p:tgtEl>
                                        <p:attrNameLst>
                                          <p:attrName>style.visibility</p:attrName>
                                        </p:attrNameLst>
                                      </p:cBhvr>
                                      <p:to>
                                        <p:strVal val="visible"/>
                                      </p:to>
                                    </p:set>
                                    <p:animEffect transition="in" filter="dissolve">
                                      <p:cBhvr>
                                        <p:cTn id="86" dur="500"/>
                                        <p:tgtEl>
                                          <p:spTgt spid="41"/>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42"/>
                                        </p:tgtEl>
                                        <p:attrNameLst>
                                          <p:attrName>style.visibility</p:attrName>
                                        </p:attrNameLst>
                                      </p:cBhvr>
                                      <p:to>
                                        <p:strVal val="visible"/>
                                      </p:to>
                                    </p:set>
                                    <p:animEffect transition="in" filter="dissolve">
                                      <p:cBhvr>
                                        <p:cTn id="89" dur="500"/>
                                        <p:tgtEl>
                                          <p:spTgt spid="42"/>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3"/>
                                        </p:tgtEl>
                                        <p:attrNameLst>
                                          <p:attrName>style.visibility</p:attrName>
                                        </p:attrNameLst>
                                      </p:cBhvr>
                                      <p:to>
                                        <p:strVal val="visible"/>
                                      </p:to>
                                    </p:set>
                                    <p:animEffect transition="in" filter="dissolve">
                                      <p:cBhvr>
                                        <p:cTn id="92" dur="500"/>
                                        <p:tgtEl>
                                          <p:spTgt spid="43"/>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mph" presetSubtype="2" fill="hold" nodeType="clickEffect">
                                  <p:stCondLst>
                                    <p:cond delay="0"/>
                                  </p:stCondLst>
                                  <p:childTnLst>
                                    <p:animClr clrSpc="rgb" dir="cw">
                                      <p:cBhvr>
                                        <p:cTn id="96" dur="1000" fill="hold"/>
                                        <p:tgtEl>
                                          <p:spTgt spid="42"/>
                                        </p:tgtEl>
                                        <p:attrNameLst>
                                          <p:attrName>fillcolor</p:attrName>
                                        </p:attrNameLst>
                                      </p:cBhvr>
                                      <p:to>
                                        <a:schemeClr val="accent2"/>
                                      </p:to>
                                    </p:animClr>
                                    <p:set>
                                      <p:cBhvr>
                                        <p:cTn id="97" dur="1000" fill="hold"/>
                                        <p:tgtEl>
                                          <p:spTgt spid="42"/>
                                        </p:tgtEl>
                                        <p:attrNameLst>
                                          <p:attrName>fill.type</p:attrName>
                                        </p:attrNameLst>
                                      </p:cBhvr>
                                      <p:to>
                                        <p:strVal val="solid"/>
                                      </p:to>
                                    </p:set>
                                    <p:set>
                                      <p:cBhvr>
                                        <p:cTn id="98" dur="1000" fill="hold"/>
                                        <p:tgtEl>
                                          <p:spTgt spid="42"/>
                                        </p:tgtEl>
                                        <p:attrNameLst>
                                          <p:attrName>fill.on</p:attrName>
                                        </p:attrNameLst>
                                      </p:cBhvr>
                                      <p:to>
                                        <p:strVal val="true"/>
                                      </p:to>
                                    </p:se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44"/>
                                        </p:tgtEl>
                                        <p:attrNameLst>
                                          <p:attrName>style.visibility</p:attrName>
                                        </p:attrNameLst>
                                      </p:cBhvr>
                                      <p:to>
                                        <p:strVal val="visible"/>
                                      </p:to>
                                    </p:set>
                                    <p:animEffect transition="in" filter="dissolve">
                                      <p:cBhvr>
                                        <p:cTn id="103" dur="500"/>
                                        <p:tgtEl>
                                          <p:spTgt spid="44"/>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45"/>
                                        </p:tgtEl>
                                        <p:attrNameLst>
                                          <p:attrName>style.visibility</p:attrName>
                                        </p:attrNameLst>
                                      </p:cBhvr>
                                      <p:to>
                                        <p:strVal val="visible"/>
                                      </p:to>
                                    </p:set>
                                    <p:animEffect transition="in" filter="dissolve">
                                      <p:cBhvr>
                                        <p:cTn id="106" dur="500"/>
                                        <p:tgtEl>
                                          <p:spTgt spid="45"/>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46"/>
                                        </p:tgtEl>
                                        <p:attrNameLst>
                                          <p:attrName>style.visibility</p:attrName>
                                        </p:attrNameLst>
                                      </p:cBhvr>
                                      <p:to>
                                        <p:strVal val="visible"/>
                                      </p:to>
                                    </p:set>
                                    <p:animEffect transition="in" filter="dissolve">
                                      <p:cBhvr>
                                        <p:cTn id="109" dur="500"/>
                                        <p:tgtEl>
                                          <p:spTgt spid="46"/>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47"/>
                                        </p:tgtEl>
                                        <p:attrNameLst>
                                          <p:attrName>style.visibility</p:attrName>
                                        </p:attrNameLst>
                                      </p:cBhvr>
                                      <p:to>
                                        <p:strVal val="visible"/>
                                      </p:to>
                                    </p:set>
                                    <p:animEffect transition="in" filter="dissolve">
                                      <p:cBhvr>
                                        <p:cTn id="112" dur="500"/>
                                        <p:tgtEl>
                                          <p:spTgt spid="47"/>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48"/>
                                        </p:tgtEl>
                                        <p:attrNameLst>
                                          <p:attrName>style.visibility</p:attrName>
                                        </p:attrNameLst>
                                      </p:cBhvr>
                                      <p:to>
                                        <p:strVal val="visible"/>
                                      </p:to>
                                    </p:set>
                                    <p:animEffect transition="in" filter="dissolve">
                                      <p:cBhvr>
                                        <p:cTn id="115" dur="500"/>
                                        <p:tgtEl>
                                          <p:spTgt spid="48"/>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49"/>
                                        </p:tgtEl>
                                        <p:attrNameLst>
                                          <p:attrName>style.visibility</p:attrName>
                                        </p:attrNameLst>
                                      </p:cBhvr>
                                      <p:to>
                                        <p:strVal val="visible"/>
                                      </p:to>
                                    </p:set>
                                    <p:animEffect transition="in" filter="dissolve">
                                      <p:cBhvr>
                                        <p:cTn id="118" dur="500"/>
                                        <p:tgtEl>
                                          <p:spTgt spid="49"/>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50"/>
                                        </p:tgtEl>
                                        <p:attrNameLst>
                                          <p:attrName>style.visibility</p:attrName>
                                        </p:attrNameLst>
                                      </p:cBhvr>
                                      <p:to>
                                        <p:strVal val="visible"/>
                                      </p:to>
                                    </p:set>
                                    <p:animEffect transition="in" filter="dissolve">
                                      <p:cBhvr>
                                        <p:cTn id="121" dur="500"/>
                                        <p:tgtEl>
                                          <p:spTgt spid="50"/>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51"/>
                                        </p:tgtEl>
                                        <p:attrNameLst>
                                          <p:attrName>style.visibility</p:attrName>
                                        </p:attrNameLst>
                                      </p:cBhvr>
                                      <p:to>
                                        <p:strVal val="visible"/>
                                      </p:to>
                                    </p:set>
                                    <p:animEffect transition="in" filter="dissolve">
                                      <p:cBhvr>
                                        <p:cTn id="124" dur="500"/>
                                        <p:tgtEl>
                                          <p:spTgt spid="51"/>
                                        </p:tgtEl>
                                      </p:cBhvr>
                                    </p:animEffect>
                                  </p:childTnLst>
                                </p:cTn>
                              </p:par>
                            </p:childTnLst>
                          </p:cTn>
                        </p:par>
                      </p:childTnLst>
                    </p:cTn>
                  </p:par>
                  <p:par>
                    <p:cTn id="125" fill="hold">
                      <p:stCondLst>
                        <p:cond delay="indefinite"/>
                      </p:stCondLst>
                      <p:childTnLst>
                        <p:par>
                          <p:cTn id="126" fill="hold">
                            <p:stCondLst>
                              <p:cond delay="0"/>
                            </p:stCondLst>
                            <p:childTnLst>
                              <p:par>
                                <p:cTn id="127" presetID="1" presetClass="emph" presetSubtype="2" fill="hold" nodeType="clickEffect">
                                  <p:stCondLst>
                                    <p:cond delay="0"/>
                                  </p:stCondLst>
                                  <p:childTnLst>
                                    <p:animClr clrSpc="rgb" dir="cw">
                                      <p:cBhvr>
                                        <p:cTn id="128" dur="1000" fill="hold"/>
                                        <p:tgtEl>
                                          <p:spTgt spid="51"/>
                                        </p:tgtEl>
                                        <p:attrNameLst>
                                          <p:attrName>fillcolor</p:attrName>
                                        </p:attrNameLst>
                                      </p:cBhvr>
                                      <p:to>
                                        <a:schemeClr val="accent2"/>
                                      </p:to>
                                    </p:animClr>
                                    <p:set>
                                      <p:cBhvr>
                                        <p:cTn id="129" dur="1000" fill="hold"/>
                                        <p:tgtEl>
                                          <p:spTgt spid="51"/>
                                        </p:tgtEl>
                                        <p:attrNameLst>
                                          <p:attrName>fill.type</p:attrName>
                                        </p:attrNameLst>
                                      </p:cBhvr>
                                      <p:to>
                                        <p:strVal val="solid"/>
                                      </p:to>
                                    </p:set>
                                    <p:set>
                                      <p:cBhvr>
                                        <p:cTn id="130" dur="1000" fill="hold"/>
                                        <p:tgtEl>
                                          <p:spTgt spid="51"/>
                                        </p:tgtEl>
                                        <p:attrNameLst>
                                          <p:attrName>fill.on</p:attrName>
                                        </p:attrNameLst>
                                      </p:cBhvr>
                                      <p:to>
                                        <p:strVal val="true"/>
                                      </p:to>
                                    </p:se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grpId="0" nodeType="clickEffect">
                                  <p:stCondLst>
                                    <p:cond delay="0"/>
                                  </p:stCondLst>
                                  <p:childTnLst>
                                    <p:set>
                                      <p:cBhvr>
                                        <p:cTn id="134" dur="1" fill="hold">
                                          <p:stCondLst>
                                            <p:cond delay="0"/>
                                          </p:stCondLst>
                                        </p:cTn>
                                        <p:tgtEl>
                                          <p:spTgt spid="52"/>
                                        </p:tgtEl>
                                        <p:attrNameLst>
                                          <p:attrName>style.visibility</p:attrName>
                                        </p:attrNameLst>
                                      </p:cBhvr>
                                      <p:to>
                                        <p:strVal val="visible"/>
                                      </p:to>
                                    </p:set>
                                    <p:animEffect transition="in" filter="dissolve">
                                      <p:cBhvr>
                                        <p:cTn id="135" dur="500"/>
                                        <p:tgtEl>
                                          <p:spTgt spid="52"/>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53"/>
                                        </p:tgtEl>
                                        <p:attrNameLst>
                                          <p:attrName>style.visibility</p:attrName>
                                        </p:attrNameLst>
                                      </p:cBhvr>
                                      <p:to>
                                        <p:strVal val="visible"/>
                                      </p:to>
                                    </p:set>
                                    <p:animEffect transition="in" filter="dissolve">
                                      <p:cBhvr>
                                        <p:cTn id="138" dur="500"/>
                                        <p:tgtEl>
                                          <p:spTgt spid="53"/>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54"/>
                                        </p:tgtEl>
                                        <p:attrNameLst>
                                          <p:attrName>style.visibility</p:attrName>
                                        </p:attrNameLst>
                                      </p:cBhvr>
                                      <p:to>
                                        <p:strVal val="visible"/>
                                      </p:to>
                                    </p:set>
                                    <p:animEffect transition="in" filter="dissolve">
                                      <p:cBhvr>
                                        <p:cTn id="141" dur="500"/>
                                        <p:tgtEl>
                                          <p:spTgt spid="54"/>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55"/>
                                        </p:tgtEl>
                                        <p:attrNameLst>
                                          <p:attrName>style.visibility</p:attrName>
                                        </p:attrNameLst>
                                      </p:cBhvr>
                                      <p:to>
                                        <p:strVal val="visible"/>
                                      </p:to>
                                    </p:set>
                                    <p:animEffect transition="in" filter="dissolve">
                                      <p:cBhvr>
                                        <p:cTn id="144" dur="500"/>
                                        <p:tgtEl>
                                          <p:spTgt spid="55"/>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56"/>
                                        </p:tgtEl>
                                        <p:attrNameLst>
                                          <p:attrName>style.visibility</p:attrName>
                                        </p:attrNameLst>
                                      </p:cBhvr>
                                      <p:to>
                                        <p:strVal val="visible"/>
                                      </p:to>
                                    </p:set>
                                    <p:animEffect transition="in" filter="dissolve">
                                      <p:cBhvr>
                                        <p:cTn id="147" dur="500"/>
                                        <p:tgtEl>
                                          <p:spTgt spid="56"/>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57"/>
                                        </p:tgtEl>
                                        <p:attrNameLst>
                                          <p:attrName>style.visibility</p:attrName>
                                        </p:attrNameLst>
                                      </p:cBhvr>
                                      <p:to>
                                        <p:strVal val="visible"/>
                                      </p:to>
                                    </p:set>
                                    <p:animEffect transition="in" filter="dissolve">
                                      <p:cBhvr>
                                        <p:cTn id="150" dur="500"/>
                                        <p:tgtEl>
                                          <p:spTgt spid="57"/>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58"/>
                                        </p:tgtEl>
                                        <p:attrNameLst>
                                          <p:attrName>style.visibility</p:attrName>
                                        </p:attrNameLst>
                                      </p:cBhvr>
                                      <p:to>
                                        <p:strVal val="visible"/>
                                      </p:to>
                                    </p:set>
                                    <p:animEffect transition="in" filter="dissolve">
                                      <p:cBhvr>
                                        <p:cTn id="153" dur="500"/>
                                        <p:tgtEl>
                                          <p:spTgt spid="58"/>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59"/>
                                        </p:tgtEl>
                                        <p:attrNameLst>
                                          <p:attrName>style.visibility</p:attrName>
                                        </p:attrNameLst>
                                      </p:cBhvr>
                                      <p:to>
                                        <p:strVal val="visible"/>
                                      </p:to>
                                    </p:set>
                                    <p:animEffect transition="in" filter="dissolve">
                                      <p:cBhvr>
                                        <p:cTn id="156" dur="500"/>
                                        <p:tgtEl>
                                          <p:spTgt spid="59"/>
                                        </p:tgtEl>
                                      </p:cBhvr>
                                    </p:animEffect>
                                  </p:childTnLst>
                                </p:cTn>
                              </p:par>
                            </p:childTnLst>
                          </p:cTn>
                        </p:par>
                      </p:childTnLst>
                    </p:cTn>
                  </p:par>
                  <p:par>
                    <p:cTn id="157" fill="hold">
                      <p:stCondLst>
                        <p:cond delay="indefinite"/>
                      </p:stCondLst>
                      <p:childTnLst>
                        <p:par>
                          <p:cTn id="158" fill="hold">
                            <p:stCondLst>
                              <p:cond delay="0"/>
                            </p:stCondLst>
                            <p:childTnLst>
                              <p:par>
                                <p:cTn id="159" presetID="1" presetClass="emph" presetSubtype="2" fill="hold" nodeType="clickEffect">
                                  <p:stCondLst>
                                    <p:cond delay="0"/>
                                  </p:stCondLst>
                                  <p:childTnLst>
                                    <p:animClr clrSpc="rgb" dir="cw">
                                      <p:cBhvr>
                                        <p:cTn id="160" dur="1000" fill="hold"/>
                                        <p:tgtEl>
                                          <p:spTgt spid="57"/>
                                        </p:tgtEl>
                                        <p:attrNameLst>
                                          <p:attrName>fillcolor</p:attrName>
                                        </p:attrNameLst>
                                      </p:cBhvr>
                                      <p:to>
                                        <a:schemeClr val="accent2"/>
                                      </p:to>
                                    </p:animClr>
                                    <p:set>
                                      <p:cBhvr>
                                        <p:cTn id="161" dur="1000" fill="hold"/>
                                        <p:tgtEl>
                                          <p:spTgt spid="57"/>
                                        </p:tgtEl>
                                        <p:attrNameLst>
                                          <p:attrName>fill.type</p:attrName>
                                        </p:attrNameLst>
                                      </p:cBhvr>
                                      <p:to>
                                        <p:strVal val="solid"/>
                                      </p:to>
                                    </p:set>
                                    <p:set>
                                      <p:cBhvr>
                                        <p:cTn id="162" dur="1000" fill="hold"/>
                                        <p:tgtEl>
                                          <p:spTgt spid="57"/>
                                        </p:tgtEl>
                                        <p:attrNameLst>
                                          <p:attrName>fill.on</p:attrName>
                                        </p:attrNameLst>
                                      </p:cBhvr>
                                      <p:to>
                                        <p:strVal val="true"/>
                                      </p:to>
                                    </p:se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60"/>
                                        </p:tgtEl>
                                        <p:attrNameLst>
                                          <p:attrName>style.visibility</p:attrName>
                                        </p:attrNameLst>
                                      </p:cBhvr>
                                      <p:to>
                                        <p:strVal val="visible"/>
                                      </p:to>
                                    </p:set>
                                    <p:animEffect transition="in" filter="dissolve">
                                      <p:cBhvr>
                                        <p:cTn id="167" dur="500"/>
                                        <p:tgtEl>
                                          <p:spTgt spid="60"/>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61"/>
                                        </p:tgtEl>
                                        <p:attrNameLst>
                                          <p:attrName>style.visibility</p:attrName>
                                        </p:attrNameLst>
                                      </p:cBhvr>
                                      <p:to>
                                        <p:strVal val="visible"/>
                                      </p:to>
                                    </p:set>
                                    <p:animEffect transition="in" filter="dissolve">
                                      <p:cBhvr>
                                        <p:cTn id="170" dur="500"/>
                                        <p:tgtEl>
                                          <p:spTgt spid="61"/>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62"/>
                                        </p:tgtEl>
                                        <p:attrNameLst>
                                          <p:attrName>style.visibility</p:attrName>
                                        </p:attrNameLst>
                                      </p:cBhvr>
                                      <p:to>
                                        <p:strVal val="visible"/>
                                      </p:to>
                                    </p:set>
                                    <p:animEffect transition="in" filter="dissolve">
                                      <p:cBhvr>
                                        <p:cTn id="173" dur="500"/>
                                        <p:tgtEl>
                                          <p:spTgt spid="62"/>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63"/>
                                        </p:tgtEl>
                                        <p:attrNameLst>
                                          <p:attrName>style.visibility</p:attrName>
                                        </p:attrNameLst>
                                      </p:cBhvr>
                                      <p:to>
                                        <p:strVal val="visible"/>
                                      </p:to>
                                    </p:set>
                                    <p:animEffect transition="in" filter="dissolve">
                                      <p:cBhvr>
                                        <p:cTn id="176" dur="500"/>
                                        <p:tgtEl>
                                          <p:spTgt spid="63"/>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64"/>
                                        </p:tgtEl>
                                        <p:attrNameLst>
                                          <p:attrName>style.visibility</p:attrName>
                                        </p:attrNameLst>
                                      </p:cBhvr>
                                      <p:to>
                                        <p:strVal val="visible"/>
                                      </p:to>
                                    </p:set>
                                    <p:animEffect transition="in" filter="dissolve">
                                      <p:cBhvr>
                                        <p:cTn id="179" dur="500"/>
                                        <p:tgtEl>
                                          <p:spTgt spid="64"/>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65"/>
                                        </p:tgtEl>
                                        <p:attrNameLst>
                                          <p:attrName>style.visibility</p:attrName>
                                        </p:attrNameLst>
                                      </p:cBhvr>
                                      <p:to>
                                        <p:strVal val="visible"/>
                                      </p:to>
                                    </p:set>
                                    <p:animEffect transition="in" filter="dissolve">
                                      <p:cBhvr>
                                        <p:cTn id="182" dur="500"/>
                                        <p:tgtEl>
                                          <p:spTgt spid="65"/>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66"/>
                                        </p:tgtEl>
                                        <p:attrNameLst>
                                          <p:attrName>style.visibility</p:attrName>
                                        </p:attrNameLst>
                                      </p:cBhvr>
                                      <p:to>
                                        <p:strVal val="visible"/>
                                      </p:to>
                                    </p:set>
                                    <p:animEffect transition="in" filter="dissolve">
                                      <p:cBhvr>
                                        <p:cTn id="185" dur="500"/>
                                        <p:tgtEl>
                                          <p:spTgt spid="66"/>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67"/>
                                        </p:tgtEl>
                                        <p:attrNameLst>
                                          <p:attrName>style.visibility</p:attrName>
                                        </p:attrNameLst>
                                      </p:cBhvr>
                                      <p:to>
                                        <p:strVal val="visible"/>
                                      </p:to>
                                    </p:set>
                                    <p:animEffect transition="in" filter="dissolve">
                                      <p:cBhvr>
                                        <p:cTn id="188" dur="500"/>
                                        <p:tgtEl>
                                          <p:spTgt spid="67"/>
                                        </p:tgtEl>
                                      </p:cBhvr>
                                    </p:animEffect>
                                  </p:childTnLst>
                                </p:cTn>
                              </p:par>
                            </p:childTnLst>
                          </p:cTn>
                        </p:par>
                      </p:childTnLst>
                    </p:cTn>
                  </p:par>
                  <p:par>
                    <p:cTn id="189" fill="hold">
                      <p:stCondLst>
                        <p:cond delay="indefinite"/>
                      </p:stCondLst>
                      <p:childTnLst>
                        <p:par>
                          <p:cTn id="190" fill="hold">
                            <p:stCondLst>
                              <p:cond delay="0"/>
                            </p:stCondLst>
                            <p:childTnLst>
                              <p:par>
                                <p:cTn id="191" presetID="1" presetClass="emph" presetSubtype="2" fill="hold" nodeType="clickEffect">
                                  <p:stCondLst>
                                    <p:cond delay="0"/>
                                  </p:stCondLst>
                                  <p:childTnLst>
                                    <p:animClr clrSpc="rgb" dir="cw">
                                      <p:cBhvr>
                                        <p:cTn id="192" dur="1000" fill="hold"/>
                                        <p:tgtEl>
                                          <p:spTgt spid="66"/>
                                        </p:tgtEl>
                                        <p:attrNameLst>
                                          <p:attrName>fillcolor</p:attrName>
                                        </p:attrNameLst>
                                      </p:cBhvr>
                                      <p:to>
                                        <a:schemeClr val="accent2"/>
                                      </p:to>
                                    </p:animClr>
                                    <p:set>
                                      <p:cBhvr>
                                        <p:cTn id="193" dur="1000" fill="hold"/>
                                        <p:tgtEl>
                                          <p:spTgt spid="66"/>
                                        </p:tgtEl>
                                        <p:attrNameLst>
                                          <p:attrName>fill.type</p:attrName>
                                        </p:attrNameLst>
                                      </p:cBhvr>
                                      <p:to>
                                        <p:strVal val="solid"/>
                                      </p:to>
                                    </p:set>
                                    <p:set>
                                      <p:cBhvr>
                                        <p:cTn id="194" dur="1000" fill="hold"/>
                                        <p:tgtEl>
                                          <p:spTgt spid="66"/>
                                        </p:tgtEl>
                                        <p:attrNameLst>
                                          <p:attrName>fill.on</p:attrName>
                                        </p:attrNameLst>
                                      </p:cBhvr>
                                      <p:to>
                                        <p:strVal val="true"/>
                                      </p:to>
                                    </p:set>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grpId="0" nodeType="clickEffect">
                                  <p:stCondLst>
                                    <p:cond delay="0"/>
                                  </p:stCondLst>
                                  <p:childTnLst>
                                    <p:set>
                                      <p:cBhvr>
                                        <p:cTn id="198" dur="1" fill="hold">
                                          <p:stCondLst>
                                            <p:cond delay="0"/>
                                          </p:stCondLst>
                                        </p:cTn>
                                        <p:tgtEl>
                                          <p:spTgt spid="68"/>
                                        </p:tgtEl>
                                        <p:attrNameLst>
                                          <p:attrName>style.visibility</p:attrName>
                                        </p:attrNameLst>
                                      </p:cBhvr>
                                      <p:to>
                                        <p:strVal val="visible"/>
                                      </p:to>
                                    </p:set>
                                    <p:animEffect transition="in" filter="dissolve">
                                      <p:cBhvr>
                                        <p:cTn id="199" dur="500"/>
                                        <p:tgtEl>
                                          <p:spTgt spid="68"/>
                                        </p:tgtEl>
                                      </p:cBhvr>
                                    </p:animEffect>
                                  </p:childTnLst>
                                </p:cTn>
                              </p:par>
                              <p:par>
                                <p:cTn id="200" presetID="9" presetClass="entr" presetSubtype="0" fill="hold" grpId="0" nodeType="withEffect">
                                  <p:stCondLst>
                                    <p:cond delay="0"/>
                                  </p:stCondLst>
                                  <p:childTnLst>
                                    <p:set>
                                      <p:cBhvr>
                                        <p:cTn id="201" dur="1" fill="hold">
                                          <p:stCondLst>
                                            <p:cond delay="0"/>
                                          </p:stCondLst>
                                        </p:cTn>
                                        <p:tgtEl>
                                          <p:spTgt spid="69"/>
                                        </p:tgtEl>
                                        <p:attrNameLst>
                                          <p:attrName>style.visibility</p:attrName>
                                        </p:attrNameLst>
                                      </p:cBhvr>
                                      <p:to>
                                        <p:strVal val="visible"/>
                                      </p:to>
                                    </p:set>
                                    <p:animEffect transition="in" filter="dissolve">
                                      <p:cBhvr>
                                        <p:cTn id="202" dur="500"/>
                                        <p:tgtEl>
                                          <p:spTgt spid="69"/>
                                        </p:tgtEl>
                                      </p:cBhvr>
                                    </p:animEffect>
                                  </p:childTnLst>
                                </p:cTn>
                              </p:par>
                              <p:par>
                                <p:cTn id="203" presetID="9" presetClass="entr" presetSubtype="0" fill="hold" grpId="0" nodeType="withEffect">
                                  <p:stCondLst>
                                    <p:cond delay="0"/>
                                  </p:stCondLst>
                                  <p:childTnLst>
                                    <p:set>
                                      <p:cBhvr>
                                        <p:cTn id="204" dur="1" fill="hold">
                                          <p:stCondLst>
                                            <p:cond delay="0"/>
                                          </p:stCondLst>
                                        </p:cTn>
                                        <p:tgtEl>
                                          <p:spTgt spid="70"/>
                                        </p:tgtEl>
                                        <p:attrNameLst>
                                          <p:attrName>style.visibility</p:attrName>
                                        </p:attrNameLst>
                                      </p:cBhvr>
                                      <p:to>
                                        <p:strVal val="visible"/>
                                      </p:to>
                                    </p:set>
                                    <p:animEffect transition="in" filter="dissolve">
                                      <p:cBhvr>
                                        <p:cTn id="205" dur="500"/>
                                        <p:tgtEl>
                                          <p:spTgt spid="70"/>
                                        </p:tgtEl>
                                      </p:cBhvr>
                                    </p:animEffect>
                                  </p:childTnLst>
                                </p:cTn>
                              </p:par>
                              <p:par>
                                <p:cTn id="206" presetID="9" presetClass="entr" presetSubtype="0" fill="hold" grpId="0" nodeType="withEffect">
                                  <p:stCondLst>
                                    <p:cond delay="0"/>
                                  </p:stCondLst>
                                  <p:childTnLst>
                                    <p:set>
                                      <p:cBhvr>
                                        <p:cTn id="207" dur="1" fill="hold">
                                          <p:stCondLst>
                                            <p:cond delay="0"/>
                                          </p:stCondLst>
                                        </p:cTn>
                                        <p:tgtEl>
                                          <p:spTgt spid="71"/>
                                        </p:tgtEl>
                                        <p:attrNameLst>
                                          <p:attrName>style.visibility</p:attrName>
                                        </p:attrNameLst>
                                      </p:cBhvr>
                                      <p:to>
                                        <p:strVal val="visible"/>
                                      </p:to>
                                    </p:set>
                                    <p:animEffect transition="in" filter="dissolve">
                                      <p:cBhvr>
                                        <p:cTn id="208" dur="500"/>
                                        <p:tgtEl>
                                          <p:spTgt spid="71"/>
                                        </p:tgtEl>
                                      </p:cBhvr>
                                    </p:animEffect>
                                  </p:childTnLst>
                                </p:cTn>
                              </p:par>
                              <p:par>
                                <p:cTn id="209" presetID="9" presetClass="entr" presetSubtype="0" fill="hold" grpId="0" nodeType="withEffect">
                                  <p:stCondLst>
                                    <p:cond delay="0"/>
                                  </p:stCondLst>
                                  <p:childTnLst>
                                    <p:set>
                                      <p:cBhvr>
                                        <p:cTn id="210" dur="1" fill="hold">
                                          <p:stCondLst>
                                            <p:cond delay="0"/>
                                          </p:stCondLst>
                                        </p:cTn>
                                        <p:tgtEl>
                                          <p:spTgt spid="72"/>
                                        </p:tgtEl>
                                        <p:attrNameLst>
                                          <p:attrName>style.visibility</p:attrName>
                                        </p:attrNameLst>
                                      </p:cBhvr>
                                      <p:to>
                                        <p:strVal val="visible"/>
                                      </p:to>
                                    </p:set>
                                    <p:animEffect transition="in" filter="dissolve">
                                      <p:cBhvr>
                                        <p:cTn id="211" dur="500"/>
                                        <p:tgtEl>
                                          <p:spTgt spid="72"/>
                                        </p:tgtEl>
                                      </p:cBhvr>
                                    </p:animEffect>
                                  </p:childTnLst>
                                </p:cTn>
                              </p:par>
                              <p:par>
                                <p:cTn id="212" presetID="9" presetClass="entr" presetSubtype="0" fill="hold" grpId="0" nodeType="withEffect">
                                  <p:stCondLst>
                                    <p:cond delay="0"/>
                                  </p:stCondLst>
                                  <p:childTnLst>
                                    <p:set>
                                      <p:cBhvr>
                                        <p:cTn id="213" dur="1" fill="hold">
                                          <p:stCondLst>
                                            <p:cond delay="0"/>
                                          </p:stCondLst>
                                        </p:cTn>
                                        <p:tgtEl>
                                          <p:spTgt spid="73"/>
                                        </p:tgtEl>
                                        <p:attrNameLst>
                                          <p:attrName>style.visibility</p:attrName>
                                        </p:attrNameLst>
                                      </p:cBhvr>
                                      <p:to>
                                        <p:strVal val="visible"/>
                                      </p:to>
                                    </p:set>
                                    <p:animEffect transition="in" filter="dissolve">
                                      <p:cBhvr>
                                        <p:cTn id="214" dur="500"/>
                                        <p:tgtEl>
                                          <p:spTgt spid="73"/>
                                        </p:tgtEl>
                                      </p:cBhvr>
                                    </p:animEffect>
                                  </p:childTnLst>
                                </p:cTn>
                              </p:par>
                              <p:par>
                                <p:cTn id="215" presetID="9" presetClass="entr" presetSubtype="0" fill="hold" grpId="0" nodeType="withEffect">
                                  <p:stCondLst>
                                    <p:cond delay="0"/>
                                  </p:stCondLst>
                                  <p:childTnLst>
                                    <p:set>
                                      <p:cBhvr>
                                        <p:cTn id="216" dur="1" fill="hold">
                                          <p:stCondLst>
                                            <p:cond delay="0"/>
                                          </p:stCondLst>
                                        </p:cTn>
                                        <p:tgtEl>
                                          <p:spTgt spid="74"/>
                                        </p:tgtEl>
                                        <p:attrNameLst>
                                          <p:attrName>style.visibility</p:attrName>
                                        </p:attrNameLst>
                                      </p:cBhvr>
                                      <p:to>
                                        <p:strVal val="visible"/>
                                      </p:to>
                                    </p:set>
                                    <p:animEffect transition="in" filter="dissolve">
                                      <p:cBhvr>
                                        <p:cTn id="217" dur="500"/>
                                        <p:tgtEl>
                                          <p:spTgt spid="74"/>
                                        </p:tgtEl>
                                      </p:cBhvr>
                                    </p:animEffect>
                                  </p:childTnLst>
                                </p:cTn>
                              </p:par>
                              <p:par>
                                <p:cTn id="218" presetID="9" presetClass="entr" presetSubtype="0" fill="hold" grpId="0" nodeType="withEffect">
                                  <p:stCondLst>
                                    <p:cond delay="0"/>
                                  </p:stCondLst>
                                  <p:childTnLst>
                                    <p:set>
                                      <p:cBhvr>
                                        <p:cTn id="219" dur="1" fill="hold">
                                          <p:stCondLst>
                                            <p:cond delay="0"/>
                                          </p:stCondLst>
                                        </p:cTn>
                                        <p:tgtEl>
                                          <p:spTgt spid="75"/>
                                        </p:tgtEl>
                                        <p:attrNameLst>
                                          <p:attrName>style.visibility</p:attrName>
                                        </p:attrNameLst>
                                      </p:cBhvr>
                                      <p:to>
                                        <p:strVal val="visible"/>
                                      </p:to>
                                    </p:set>
                                    <p:animEffect transition="in" filter="dissolve">
                                      <p:cBhvr>
                                        <p:cTn id="220" dur="500"/>
                                        <p:tgtEl>
                                          <p:spTgt spid="75"/>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76"/>
                                        </p:tgtEl>
                                        <p:attrNameLst>
                                          <p:attrName>style.visibility</p:attrName>
                                        </p:attrNameLst>
                                      </p:cBhvr>
                                      <p:to>
                                        <p:strVal val="visible"/>
                                      </p:to>
                                    </p:set>
                                    <p:animEffect transition="in" filter="dissolve">
                                      <p:cBhvr>
                                        <p:cTn id="225" dur="500"/>
                                        <p:tgtEl>
                                          <p:spTgt spid="76"/>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77"/>
                                        </p:tgtEl>
                                        <p:attrNameLst>
                                          <p:attrName>style.visibility</p:attrName>
                                        </p:attrNameLst>
                                      </p:cBhvr>
                                      <p:to>
                                        <p:strVal val="visible"/>
                                      </p:to>
                                    </p:set>
                                    <p:animEffect transition="in" filter="dissolve">
                                      <p:cBhvr>
                                        <p:cTn id="228" dur="500"/>
                                        <p:tgtEl>
                                          <p:spTgt spid="77"/>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78"/>
                                        </p:tgtEl>
                                        <p:attrNameLst>
                                          <p:attrName>style.visibility</p:attrName>
                                        </p:attrNameLst>
                                      </p:cBhvr>
                                      <p:to>
                                        <p:strVal val="visible"/>
                                      </p:to>
                                    </p:set>
                                    <p:animEffect transition="in" filter="dissolve">
                                      <p:cBhvr>
                                        <p:cTn id="231" dur="500"/>
                                        <p:tgtEl>
                                          <p:spTgt spid="78"/>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79"/>
                                        </p:tgtEl>
                                        <p:attrNameLst>
                                          <p:attrName>style.visibility</p:attrName>
                                        </p:attrNameLst>
                                      </p:cBhvr>
                                      <p:to>
                                        <p:strVal val="visible"/>
                                      </p:to>
                                    </p:set>
                                    <p:animEffect transition="in" filter="dissolve">
                                      <p:cBhvr>
                                        <p:cTn id="234" dur="500"/>
                                        <p:tgtEl>
                                          <p:spTgt spid="79"/>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80"/>
                                        </p:tgtEl>
                                        <p:attrNameLst>
                                          <p:attrName>style.visibility</p:attrName>
                                        </p:attrNameLst>
                                      </p:cBhvr>
                                      <p:to>
                                        <p:strVal val="visible"/>
                                      </p:to>
                                    </p:set>
                                    <p:animEffect transition="in" filter="dissolve">
                                      <p:cBhvr>
                                        <p:cTn id="237" dur="500"/>
                                        <p:tgtEl>
                                          <p:spTgt spid="80"/>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81"/>
                                        </p:tgtEl>
                                        <p:attrNameLst>
                                          <p:attrName>style.visibility</p:attrName>
                                        </p:attrNameLst>
                                      </p:cBhvr>
                                      <p:to>
                                        <p:strVal val="visible"/>
                                      </p:to>
                                    </p:set>
                                    <p:animEffect transition="in" filter="dissolve">
                                      <p:cBhvr>
                                        <p:cTn id="240" dur="500"/>
                                        <p:tgtEl>
                                          <p:spTgt spid="81"/>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82"/>
                                        </p:tgtEl>
                                        <p:attrNameLst>
                                          <p:attrName>style.visibility</p:attrName>
                                        </p:attrNameLst>
                                      </p:cBhvr>
                                      <p:to>
                                        <p:strVal val="visible"/>
                                      </p:to>
                                    </p:set>
                                    <p:animEffect transition="in" filter="dissolve">
                                      <p:cBhvr>
                                        <p:cTn id="243" dur="500"/>
                                        <p:tgtEl>
                                          <p:spTgt spid="82"/>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83"/>
                                        </p:tgtEl>
                                        <p:attrNameLst>
                                          <p:attrName>style.visibility</p:attrName>
                                        </p:attrNameLst>
                                      </p:cBhvr>
                                      <p:to>
                                        <p:strVal val="visible"/>
                                      </p:to>
                                    </p:set>
                                    <p:animEffect transition="in" filter="dissolve">
                                      <p:cBhvr>
                                        <p:cTn id="246" dur="500"/>
                                        <p:tgtEl>
                                          <p:spTgt spid="83"/>
                                        </p:tgtEl>
                                      </p:cBhvr>
                                    </p:animEffect>
                                  </p:childTnLst>
                                </p:cTn>
                              </p:par>
                            </p:childTnLst>
                          </p:cTn>
                        </p:par>
                      </p:childTnLst>
                    </p:cTn>
                  </p:par>
                  <p:par>
                    <p:cTn id="247" fill="hold">
                      <p:stCondLst>
                        <p:cond delay="indefinite"/>
                      </p:stCondLst>
                      <p:childTnLst>
                        <p:par>
                          <p:cTn id="248" fill="hold">
                            <p:stCondLst>
                              <p:cond delay="0"/>
                            </p:stCondLst>
                            <p:childTnLst>
                              <p:par>
                                <p:cTn id="249" presetID="9" presetClass="entr" presetSubtype="0" fill="hold" grpId="0" nodeType="clickEffect">
                                  <p:stCondLst>
                                    <p:cond delay="0"/>
                                  </p:stCondLst>
                                  <p:childTnLst>
                                    <p:set>
                                      <p:cBhvr>
                                        <p:cTn id="250" dur="1" fill="hold">
                                          <p:stCondLst>
                                            <p:cond delay="0"/>
                                          </p:stCondLst>
                                        </p:cTn>
                                        <p:tgtEl>
                                          <p:spTgt spid="84"/>
                                        </p:tgtEl>
                                        <p:attrNameLst>
                                          <p:attrName>style.visibility</p:attrName>
                                        </p:attrNameLst>
                                      </p:cBhvr>
                                      <p:to>
                                        <p:strVal val="visible"/>
                                      </p:to>
                                    </p:set>
                                    <p:animEffect transition="in" filter="dissolve">
                                      <p:cBhvr>
                                        <p:cTn id="251" dur="500"/>
                                        <p:tgtEl>
                                          <p:spTgt spid="84"/>
                                        </p:tgtEl>
                                      </p:cBhvr>
                                    </p:animEffect>
                                  </p:childTnLst>
                                </p:cTn>
                              </p:par>
                              <p:par>
                                <p:cTn id="252" presetID="9" presetClass="entr" presetSubtype="0" fill="hold" grpId="0" nodeType="withEffect">
                                  <p:stCondLst>
                                    <p:cond delay="0"/>
                                  </p:stCondLst>
                                  <p:childTnLst>
                                    <p:set>
                                      <p:cBhvr>
                                        <p:cTn id="253" dur="1" fill="hold">
                                          <p:stCondLst>
                                            <p:cond delay="0"/>
                                          </p:stCondLst>
                                        </p:cTn>
                                        <p:tgtEl>
                                          <p:spTgt spid="85"/>
                                        </p:tgtEl>
                                        <p:attrNameLst>
                                          <p:attrName>style.visibility</p:attrName>
                                        </p:attrNameLst>
                                      </p:cBhvr>
                                      <p:to>
                                        <p:strVal val="visible"/>
                                      </p:to>
                                    </p:set>
                                    <p:animEffect transition="in" filter="dissolve">
                                      <p:cBhvr>
                                        <p:cTn id="254" dur="500"/>
                                        <p:tgtEl>
                                          <p:spTgt spid="85"/>
                                        </p:tgtEl>
                                      </p:cBhvr>
                                    </p:animEffect>
                                  </p:childTnLst>
                                </p:cTn>
                              </p:par>
                              <p:par>
                                <p:cTn id="255" presetID="9" presetClass="entr" presetSubtype="0" fill="hold" grpId="0" nodeType="withEffect">
                                  <p:stCondLst>
                                    <p:cond delay="0"/>
                                  </p:stCondLst>
                                  <p:childTnLst>
                                    <p:set>
                                      <p:cBhvr>
                                        <p:cTn id="256" dur="1" fill="hold">
                                          <p:stCondLst>
                                            <p:cond delay="0"/>
                                          </p:stCondLst>
                                        </p:cTn>
                                        <p:tgtEl>
                                          <p:spTgt spid="86"/>
                                        </p:tgtEl>
                                        <p:attrNameLst>
                                          <p:attrName>style.visibility</p:attrName>
                                        </p:attrNameLst>
                                      </p:cBhvr>
                                      <p:to>
                                        <p:strVal val="visible"/>
                                      </p:to>
                                    </p:set>
                                    <p:animEffect transition="in" filter="dissolve">
                                      <p:cBhvr>
                                        <p:cTn id="257" dur="500"/>
                                        <p:tgtEl>
                                          <p:spTgt spid="86"/>
                                        </p:tgtEl>
                                      </p:cBhvr>
                                    </p:animEffect>
                                  </p:childTnLst>
                                </p:cTn>
                              </p:par>
                              <p:par>
                                <p:cTn id="258" presetID="9" presetClass="entr" presetSubtype="0" fill="hold" grpId="0" nodeType="withEffect">
                                  <p:stCondLst>
                                    <p:cond delay="0"/>
                                  </p:stCondLst>
                                  <p:childTnLst>
                                    <p:set>
                                      <p:cBhvr>
                                        <p:cTn id="259" dur="1" fill="hold">
                                          <p:stCondLst>
                                            <p:cond delay="0"/>
                                          </p:stCondLst>
                                        </p:cTn>
                                        <p:tgtEl>
                                          <p:spTgt spid="87"/>
                                        </p:tgtEl>
                                        <p:attrNameLst>
                                          <p:attrName>style.visibility</p:attrName>
                                        </p:attrNameLst>
                                      </p:cBhvr>
                                      <p:to>
                                        <p:strVal val="visible"/>
                                      </p:to>
                                    </p:set>
                                    <p:animEffect transition="in" filter="dissolve">
                                      <p:cBhvr>
                                        <p:cTn id="260" dur="500"/>
                                        <p:tgtEl>
                                          <p:spTgt spid="87"/>
                                        </p:tgtEl>
                                      </p:cBhvr>
                                    </p:animEffect>
                                  </p:childTnLst>
                                </p:cTn>
                              </p:par>
                              <p:par>
                                <p:cTn id="261" presetID="9" presetClass="entr" presetSubtype="0" fill="hold" grpId="0" nodeType="withEffect">
                                  <p:stCondLst>
                                    <p:cond delay="0"/>
                                  </p:stCondLst>
                                  <p:childTnLst>
                                    <p:set>
                                      <p:cBhvr>
                                        <p:cTn id="262" dur="1" fill="hold">
                                          <p:stCondLst>
                                            <p:cond delay="0"/>
                                          </p:stCondLst>
                                        </p:cTn>
                                        <p:tgtEl>
                                          <p:spTgt spid="88"/>
                                        </p:tgtEl>
                                        <p:attrNameLst>
                                          <p:attrName>style.visibility</p:attrName>
                                        </p:attrNameLst>
                                      </p:cBhvr>
                                      <p:to>
                                        <p:strVal val="visible"/>
                                      </p:to>
                                    </p:set>
                                    <p:animEffect transition="in" filter="dissolve">
                                      <p:cBhvr>
                                        <p:cTn id="263" dur="500"/>
                                        <p:tgtEl>
                                          <p:spTgt spid="88"/>
                                        </p:tgtEl>
                                      </p:cBhvr>
                                    </p:animEffect>
                                  </p:childTnLst>
                                </p:cTn>
                              </p:par>
                              <p:par>
                                <p:cTn id="264" presetID="9" presetClass="entr" presetSubtype="0" fill="hold" grpId="0" nodeType="withEffect">
                                  <p:stCondLst>
                                    <p:cond delay="0"/>
                                  </p:stCondLst>
                                  <p:childTnLst>
                                    <p:set>
                                      <p:cBhvr>
                                        <p:cTn id="265" dur="1" fill="hold">
                                          <p:stCondLst>
                                            <p:cond delay="0"/>
                                          </p:stCondLst>
                                        </p:cTn>
                                        <p:tgtEl>
                                          <p:spTgt spid="89"/>
                                        </p:tgtEl>
                                        <p:attrNameLst>
                                          <p:attrName>style.visibility</p:attrName>
                                        </p:attrNameLst>
                                      </p:cBhvr>
                                      <p:to>
                                        <p:strVal val="visible"/>
                                      </p:to>
                                    </p:set>
                                    <p:animEffect transition="in" filter="dissolve">
                                      <p:cBhvr>
                                        <p:cTn id="266" dur="500"/>
                                        <p:tgtEl>
                                          <p:spTgt spid="89"/>
                                        </p:tgtEl>
                                      </p:cBhvr>
                                    </p:animEffect>
                                  </p:childTnLst>
                                </p:cTn>
                              </p:par>
                              <p:par>
                                <p:cTn id="267" presetID="9" presetClass="entr" presetSubtype="0" fill="hold" grpId="0" nodeType="withEffect">
                                  <p:stCondLst>
                                    <p:cond delay="0"/>
                                  </p:stCondLst>
                                  <p:childTnLst>
                                    <p:set>
                                      <p:cBhvr>
                                        <p:cTn id="268" dur="1" fill="hold">
                                          <p:stCondLst>
                                            <p:cond delay="0"/>
                                          </p:stCondLst>
                                        </p:cTn>
                                        <p:tgtEl>
                                          <p:spTgt spid="90"/>
                                        </p:tgtEl>
                                        <p:attrNameLst>
                                          <p:attrName>style.visibility</p:attrName>
                                        </p:attrNameLst>
                                      </p:cBhvr>
                                      <p:to>
                                        <p:strVal val="visible"/>
                                      </p:to>
                                    </p:set>
                                    <p:animEffect transition="in" filter="dissolve">
                                      <p:cBhvr>
                                        <p:cTn id="269" dur="500"/>
                                        <p:tgtEl>
                                          <p:spTgt spid="90"/>
                                        </p:tgtEl>
                                      </p:cBhvr>
                                    </p:animEffect>
                                  </p:childTnLst>
                                </p:cTn>
                              </p:par>
                              <p:par>
                                <p:cTn id="270" presetID="9" presetClass="entr" presetSubtype="0" fill="hold" grpId="0" nodeType="withEffect">
                                  <p:stCondLst>
                                    <p:cond delay="0"/>
                                  </p:stCondLst>
                                  <p:childTnLst>
                                    <p:set>
                                      <p:cBhvr>
                                        <p:cTn id="271" dur="1" fill="hold">
                                          <p:stCondLst>
                                            <p:cond delay="0"/>
                                          </p:stCondLst>
                                        </p:cTn>
                                        <p:tgtEl>
                                          <p:spTgt spid="91"/>
                                        </p:tgtEl>
                                        <p:attrNameLst>
                                          <p:attrName>style.visibility</p:attrName>
                                        </p:attrNameLst>
                                      </p:cBhvr>
                                      <p:to>
                                        <p:strVal val="visible"/>
                                      </p:to>
                                    </p:set>
                                    <p:animEffect transition="in" filter="dissolve">
                                      <p:cBhvr>
                                        <p:cTn id="272"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8" grpId="0" animBg="1"/>
      <p:bldP spid="19" grpId="0" animBg="1"/>
      <p:bldP spid="20" grpId="0" animBg="1"/>
      <p:bldP spid="21" grpId="0" animBg="1"/>
      <p:bldP spid="22" grpId="0" animBg="1"/>
      <p:bldP spid="23" grpId="0" animBg="1"/>
      <p:bldP spid="24" grpId="0" animBg="1"/>
      <p:bldP spid="2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idx="4294967295"/>
          </p:nvPr>
        </p:nvSpPr>
        <p:spPr/>
        <p:txBody>
          <a:bodyPr/>
          <a:lstStyle/>
          <a:p>
            <a:pPr>
              <a:defRPr/>
            </a:pPr>
            <a:r>
              <a:rPr lang="hr-HR" smtClean="0"/>
              <a:t>Algoritam i složenost</a:t>
            </a:r>
          </a:p>
        </p:txBody>
      </p:sp>
      <p:sp>
        <p:nvSpPr>
          <p:cNvPr id="2305030" name="Rectangle 16"/>
          <p:cNvSpPr>
            <a:spLocks noGrp="1" noChangeArrowheads="1"/>
          </p:cNvSpPr>
          <p:nvPr>
            <p:ph type="body" idx="4294967295"/>
          </p:nvPr>
        </p:nvSpPr>
        <p:spPr/>
        <p:txBody>
          <a:bodyPr/>
          <a:lstStyle/>
          <a:p>
            <a:r>
              <a:rPr lang="hr-HR" smtClean="0"/>
              <a:t>izvedba - 2 petlje:</a:t>
            </a:r>
          </a:p>
          <a:p>
            <a:pPr lvl="1"/>
            <a:r>
              <a:rPr lang="hr-HR" smtClean="0"/>
              <a:t>vanjska određuje granice sortiranog dijela niza</a:t>
            </a:r>
          </a:p>
          <a:p>
            <a:pPr lvl="1"/>
            <a:r>
              <a:rPr lang="hr-HR" smtClean="0"/>
              <a:t>unutarnja traži najmanji element u nizu</a:t>
            </a:r>
          </a:p>
        </p:txBody>
      </p:sp>
      <p:sp>
        <p:nvSpPr>
          <p:cNvPr id="2056" name="Rectangle 5"/>
          <p:cNvSpPr>
            <a:spLocks noChangeArrowheads="1"/>
          </p:cNvSpPr>
          <p:nvPr/>
        </p:nvSpPr>
        <p:spPr bwMode="auto">
          <a:xfrm>
            <a:off x="415925" y="2636838"/>
            <a:ext cx="7143750" cy="3692525"/>
          </a:xfrm>
          <a:prstGeom prst="rect">
            <a:avLst/>
          </a:prstGeom>
          <a:solidFill>
            <a:srgbClr val="FFCC99">
              <a:alpha val="59999"/>
            </a:srgbClr>
          </a:solidFill>
          <a:ln w="9525">
            <a:solidFill>
              <a:srgbClr val="FF9900"/>
            </a:solidFill>
            <a:miter lim="800000"/>
            <a:headEnd/>
            <a:tailEnd/>
          </a:ln>
        </p:spPr>
        <p:txBody>
          <a:bodyPr>
            <a:spAutoFit/>
          </a:bodyPr>
          <a:lstStyle/>
          <a:p>
            <a:pPr>
              <a:spcBef>
                <a:spcPct val="0"/>
              </a:spcBef>
              <a:spcAft>
                <a:spcPct val="20000"/>
              </a:spcAft>
            </a:pPr>
            <a:r>
              <a:rPr lang="en-US"/>
              <a:t>void SelectionSort (</a:t>
            </a:r>
            <a:r>
              <a:rPr lang="hr-HR"/>
              <a:t>int</a:t>
            </a:r>
            <a:r>
              <a:rPr lang="en-US"/>
              <a:t> A [], int N) {</a:t>
            </a:r>
          </a:p>
          <a:p>
            <a:pPr>
              <a:spcBef>
                <a:spcPct val="0"/>
              </a:spcBef>
              <a:spcAft>
                <a:spcPct val="20000"/>
              </a:spcAft>
            </a:pPr>
            <a:r>
              <a:rPr lang="hr-HR"/>
              <a:t>  </a:t>
            </a:r>
            <a:r>
              <a:rPr lang="en-US"/>
              <a:t>int i, j, min;</a:t>
            </a:r>
          </a:p>
          <a:p>
            <a:pPr>
              <a:spcBef>
                <a:spcPct val="0"/>
              </a:spcBef>
              <a:spcAft>
                <a:spcPct val="20000"/>
              </a:spcAft>
            </a:pPr>
            <a:r>
              <a:rPr lang="hr-HR"/>
              <a:t>    </a:t>
            </a:r>
            <a:r>
              <a:rPr lang="en-US"/>
              <a:t>for (i = 0; i &lt; N; i++) {</a:t>
            </a:r>
          </a:p>
          <a:p>
            <a:pPr>
              <a:spcBef>
                <a:spcPct val="0"/>
              </a:spcBef>
              <a:spcAft>
                <a:spcPct val="20000"/>
              </a:spcAft>
            </a:pPr>
            <a:r>
              <a:rPr lang="hr-HR"/>
              <a:t>      </a:t>
            </a:r>
            <a:r>
              <a:rPr lang="en-US"/>
              <a:t>min = i;</a:t>
            </a:r>
          </a:p>
          <a:p>
            <a:pPr>
              <a:spcBef>
                <a:spcPct val="0"/>
              </a:spcBef>
              <a:spcAft>
                <a:spcPct val="20000"/>
              </a:spcAft>
            </a:pPr>
            <a:r>
              <a:rPr lang="hr-HR"/>
              <a:t>      </a:t>
            </a:r>
            <a:r>
              <a:rPr lang="en-US"/>
              <a:t>for (j = i+1; j &lt; N; j++) {</a:t>
            </a:r>
          </a:p>
          <a:p>
            <a:pPr>
              <a:spcBef>
                <a:spcPct val="0"/>
              </a:spcBef>
              <a:spcAft>
                <a:spcPct val="20000"/>
              </a:spcAft>
            </a:pPr>
            <a:r>
              <a:rPr lang="en-US"/>
              <a:t>      </a:t>
            </a:r>
            <a:r>
              <a:rPr lang="hr-HR"/>
              <a:t>  </a:t>
            </a:r>
            <a:r>
              <a:rPr lang="en-US"/>
              <a:t>if (A[j] &lt; A[min]) min = j;</a:t>
            </a:r>
          </a:p>
          <a:p>
            <a:pPr>
              <a:spcBef>
                <a:spcPct val="0"/>
              </a:spcBef>
              <a:spcAft>
                <a:spcPct val="20000"/>
              </a:spcAft>
            </a:pPr>
            <a:r>
              <a:rPr lang="en-US"/>
              <a:t>	</a:t>
            </a:r>
            <a:r>
              <a:rPr lang="hr-HR"/>
              <a:t> </a:t>
            </a:r>
            <a:r>
              <a:rPr lang="en-US"/>
              <a:t>}</a:t>
            </a:r>
          </a:p>
          <a:p>
            <a:pPr>
              <a:spcBef>
                <a:spcPct val="0"/>
              </a:spcBef>
              <a:spcAft>
                <a:spcPct val="20000"/>
              </a:spcAft>
            </a:pPr>
            <a:r>
              <a:rPr lang="en-US"/>
              <a:t>	</a:t>
            </a:r>
            <a:r>
              <a:rPr lang="hr-HR"/>
              <a:t> </a:t>
            </a:r>
            <a:r>
              <a:rPr lang="en-US"/>
              <a:t>Zamijeni(&amp;A[i], &amp;A[min]);</a:t>
            </a:r>
          </a:p>
          <a:p>
            <a:pPr>
              <a:spcBef>
                <a:spcPct val="0"/>
              </a:spcBef>
              <a:spcAft>
                <a:spcPct val="20000"/>
              </a:spcAft>
            </a:pPr>
            <a:r>
              <a:rPr lang="hr-HR"/>
              <a:t>    </a:t>
            </a:r>
            <a:r>
              <a:rPr lang="en-US"/>
              <a:t>}</a:t>
            </a:r>
            <a:endParaRPr lang="hr-HR"/>
          </a:p>
          <a:p>
            <a:pPr>
              <a:spcBef>
                <a:spcPct val="0"/>
              </a:spcBef>
              <a:spcAft>
                <a:spcPct val="20000"/>
              </a:spcAft>
            </a:pPr>
            <a:r>
              <a:rPr lang="en-US"/>
              <a:t>}</a:t>
            </a:r>
          </a:p>
        </p:txBody>
      </p:sp>
      <p:cxnSp>
        <p:nvCxnSpPr>
          <p:cNvPr id="11" name="Straight Connector 10"/>
          <p:cNvCxnSpPr/>
          <p:nvPr/>
        </p:nvCxnSpPr>
        <p:spPr bwMode="auto">
          <a:xfrm>
            <a:off x="1065213" y="5949950"/>
            <a:ext cx="8143875" cy="1588"/>
          </a:xfrm>
          <a:prstGeom prst="line">
            <a:avLst/>
          </a:prstGeom>
          <a:solidFill>
            <a:srgbClr val="FFCC99">
              <a:alpha val="39999"/>
            </a:srgbClr>
          </a:solidFill>
          <a:ln w="9525" cap="flat" cmpd="sng" algn="ctr">
            <a:solidFill>
              <a:schemeClr val="accent5">
                <a:lumMod val="10000"/>
              </a:schemeClr>
            </a:solidFill>
            <a:prstDash val="solid"/>
            <a:round/>
            <a:headEnd type="none" w="med" len="med"/>
            <a:tailEnd type="none" w="med" len="med"/>
          </a:ln>
          <a:effectLst/>
        </p:spPr>
      </p:cxnSp>
      <p:sp>
        <p:nvSpPr>
          <p:cNvPr id="22" name="Text Box 12"/>
          <p:cNvSpPr txBox="1">
            <a:spLocks noChangeArrowheads="1"/>
          </p:cNvSpPr>
          <p:nvPr/>
        </p:nvSpPr>
        <p:spPr bwMode="auto">
          <a:xfrm>
            <a:off x="7751763" y="4508500"/>
            <a:ext cx="1211262" cy="461963"/>
          </a:xfrm>
          <a:prstGeom prst="rect">
            <a:avLst/>
          </a:prstGeom>
          <a:noFill/>
          <a:ln w="9525" algn="ctr">
            <a:noFill/>
            <a:miter lim="800000"/>
            <a:headEnd/>
            <a:tailEnd/>
          </a:ln>
        </p:spPr>
        <p:txBody>
          <a:bodyPr wrap="none">
            <a:spAutoFit/>
          </a:bodyPr>
          <a:lstStyle/>
          <a:p>
            <a:pPr>
              <a:defRPr/>
            </a:pPr>
            <a:r>
              <a:rPr lang="hr-HR" sz="2400" b="0" i="1">
                <a:effectLst>
                  <a:outerShdw blurRad="38100" dist="38100" dir="2700000" algn="tl">
                    <a:srgbClr val="000000">
                      <a:alpha val="43137"/>
                    </a:srgbClr>
                  </a:outerShdw>
                </a:effectLst>
                <a:latin typeface="Times New Roman" pitchFamily="18" charset="0"/>
              </a:rPr>
              <a:t>O(n-i-1)</a:t>
            </a:r>
          </a:p>
        </p:txBody>
      </p:sp>
      <p:graphicFrame>
        <p:nvGraphicFramePr>
          <p:cNvPr id="103440" name="Object 1043"/>
          <p:cNvGraphicFramePr>
            <a:graphicFrameLocks noChangeAspect="1"/>
          </p:cNvGraphicFramePr>
          <p:nvPr/>
        </p:nvGraphicFramePr>
        <p:xfrm>
          <a:off x="8069263" y="2492375"/>
          <a:ext cx="1598612" cy="785813"/>
        </p:xfrm>
        <a:graphic>
          <a:graphicData uri="http://schemas.openxmlformats.org/presentationml/2006/ole">
            <mc:AlternateContent xmlns:mc="http://schemas.openxmlformats.org/markup-compatibility/2006">
              <mc:Choice xmlns:v="urn:schemas-microsoft-com:vml" Requires="v">
                <p:oleObj spid="_x0000_s69643" name="Equation" r:id="rId4" imgW="888840" imgH="431640" progId="">
                  <p:embed/>
                </p:oleObj>
              </mc:Choice>
              <mc:Fallback>
                <p:oleObj name="Equation" r:id="rId4" imgW="888840" imgH="4316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9263" y="2492375"/>
                        <a:ext cx="1598612"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9" name="Line 18"/>
          <p:cNvSpPr>
            <a:spLocks noChangeShapeType="1"/>
          </p:cNvSpPr>
          <p:nvPr/>
        </p:nvSpPr>
        <p:spPr bwMode="auto">
          <a:xfrm>
            <a:off x="7761288" y="4149725"/>
            <a:ext cx="0" cy="1079500"/>
          </a:xfrm>
          <a:prstGeom prst="line">
            <a:avLst/>
          </a:prstGeom>
          <a:noFill/>
          <a:ln w="9525">
            <a:solidFill>
              <a:srgbClr val="000000"/>
            </a:solidFill>
            <a:round/>
            <a:headEnd type="triangle" w="med" len="med"/>
            <a:tailEnd type="triangle" w="med" len="med"/>
          </a:ln>
        </p:spPr>
        <p:txBody>
          <a:bodyPr wrap="none" anchor="ctr"/>
          <a:lstStyle/>
          <a:p>
            <a:endParaRPr lang="en-US"/>
          </a:p>
        </p:txBody>
      </p:sp>
      <p:cxnSp>
        <p:nvCxnSpPr>
          <p:cNvPr id="2" name="Straight Connector 10"/>
          <p:cNvCxnSpPr/>
          <p:nvPr/>
        </p:nvCxnSpPr>
        <p:spPr bwMode="auto">
          <a:xfrm>
            <a:off x="1065213" y="3386138"/>
            <a:ext cx="8143875" cy="1587"/>
          </a:xfrm>
          <a:prstGeom prst="line">
            <a:avLst/>
          </a:prstGeom>
          <a:solidFill>
            <a:srgbClr val="FFCC99">
              <a:alpha val="39999"/>
            </a:srgbClr>
          </a:solidFill>
          <a:ln w="9525" cap="flat" cmpd="sng" algn="ctr">
            <a:solidFill>
              <a:schemeClr val="accent5">
                <a:lumMod val="10000"/>
              </a:schemeClr>
            </a:solidFill>
            <a:prstDash val="solid"/>
            <a:round/>
            <a:headEnd type="none" w="med" len="med"/>
            <a:tailEnd type="none" w="med" len="med"/>
          </a:ln>
          <a:effectLst/>
        </p:spPr>
      </p:cxnSp>
      <p:sp>
        <p:nvSpPr>
          <p:cNvPr id="2061" name="Line 20"/>
          <p:cNvSpPr>
            <a:spLocks noChangeShapeType="1"/>
          </p:cNvSpPr>
          <p:nvPr/>
        </p:nvSpPr>
        <p:spPr bwMode="auto">
          <a:xfrm>
            <a:off x="9129713" y="3376613"/>
            <a:ext cx="0" cy="2590800"/>
          </a:xfrm>
          <a:prstGeom prst="line">
            <a:avLst/>
          </a:prstGeom>
          <a:noFill/>
          <a:ln w="9525">
            <a:solidFill>
              <a:srgbClr val="000000"/>
            </a:solidFill>
            <a:round/>
            <a:headEnd type="triangle" w="med" len="med"/>
            <a:tailEnd type="triangle" w="med" len="med"/>
          </a:ln>
        </p:spPr>
        <p:txBody>
          <a:bodyPr wrap="none" anchor="ctr"/>
          <a:lstStyle/>
          <a:p>
            <a:endParaRPr lang="en-US"/>
          </a:p>
        </p:txBody>
      </p:sp>
      <p:cxnSp>
        <p:nvCxnSpPr>
          <p:cNvPr id="6" name="Straight Connector 10"/>
          <p:cNvCxnSpPr/>
          <p:nvPr/>
        </p:nvCxnSpPr>
        <p:spPr bwMode="auto">
          <a:xfrm>
            <a:off x="1423988" y="4149725"/>
            <a:ext cx="6624637" cy="0"/>
          </a:xfrm>
          <a:prstGeom prst="line">
            <a:avLst/>
          </a:prstGeom>
          <a:solidFill>
            <a:srgbClr val="FFCC99">
              <a:alpha val="39999"/>
            </a:srgbClr>
          </a:solidFill>
          <a:ln w="9525" cap="flat" cmpd="sng" algn="ctr">
            <a:solidFill>
              <a:schemeClr val="accent5">
                <a:lumMod val="10000"/>
              </a:schemeClr>
            </a:solidFill>
            <a:prstDash val="solid"/>
            <a:round/>
            <a:headEnd type="none" w="med" len="med"/>
            <a:tailEnd type="none" w="med" len="med"/>
          </a:ln>
          <a:effectLst/>
        </p:spPr>
      </p:cxnSp>
      <p:cxnSp>
        <p:nvCxnSpPr>
          <p:cNvPr id="8" name="Straight Connector 10"/>
          <p:cNvCxnSpPr/>
          <p:nvPr/>
        </p:nvCxnSpPr>
        <p:spPr bwMode="auto">
          <a:xfrm>
            <a:off x="1423988" y="5229225"/>
            <a:ext cx="6624637" cy="0"/>
          </a:xfrm>
          <a:prstGeom prst="line">
            <a:avLst/>
          </a:prstGeom>
          <a:solidFill>
            <a:srgbClr val="FFCC99">
              <a:alpha val="39999"/>
            </a:srgbClr>
          </a:solidFill>
          <a:ln w="9525" cap="flat" cmpd="sng" algn="ctr">
            <a:solidFill>
              <a:schemeClr val="accent5">
                <a:lumMod val="10000"/>
              </a:schemeClr>
            </a:solidFill>
            <a:prstDash val="solid"/>
            <a:round/>
            <a:headEnd type="none" w="med" len="med"/>
            <a:tailEnd type="none" w="med" len="med"/>
          </a:ln>
          <a:effectLst/>
        </p:spPr>
      </p:cxnSp>
      <p:sp>
        <p:nvSpPr>
          <p:cNvPr id="4" name="Slide Number Placeholder 3"/>
          <p:cNvSpPr>
            <a:spLocks noGrp="1"/>
          </p:cNvSpPr>
          <p:nvPr>
            <p:ph type="sldNum" sz="quarter" idx="11"/>
          </p:nvPr>
        </p:nvSpPr>
        <p:spPr/>
        <p:txBody>
          <a:bodyPr/>
          <a:lstStyle/>
          <a:p>
            <a:fld id="{A88E0379-805C-488B-A902-3710866AFB11}" type="slidenum">
              <a:rPr lang="hr-HR" smtClean="0"/>
              <a:pPr/>
              <a:t>155</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3440"/>
                                        </p:tgtEl>
                                        <p:attrNameLst>
                                          <p:attrName>style.visibility</p:attrName>
                                        </p:attrNameLst>
                                      </p:cBhvr>
                                      <p:to>
                                        <p:strVal val="visible"/>
                                      </p:to>
                                    </p:set>
                                    <p:animEffect transition="in" filter="dissolve">
                                      <p:cBhvr>
                                        <p:cTn id="12" dur="500"/>
                                        <p:tgtEl>
                                          <p:spTgt spid="103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7077" name="Rectangle 8"/>
          <p:cNvSpPr>
            <a:spLocks noGrp="1" noChangeArrowheads="1"/>
          </p:cNvSpPr>
          <p:nvPr>
            <p:ph type="title" idx="4294967295"/>
          </p:nvPr>
        </p:nvSpPr>
        <p:spPr/>
        <p:txBody>
          <a:bodyPr/>
          <a:lstStyle/>
          <a:p>
            <a:r>
              <a:rPr lang="hr-HR" smtClean="0"/>
              <a:t>Analiza vremena izvođenja</a:t>
            </a:r>
          </a:p>
        </p:txBody>
      </p:sp>
      <p:sp>
        <p:nvSpPr>
          <p:cNvPr id="2307078" name="Rectangle 9"/>
          <p:cNvSpPr>
            <a:spLocks noGrp="1" noChangeArrowheads="1"/>
          </p:cNvSpPr>
          <p:nvPr>
            <p:ph type="body" idx="4294967295"/>
          </p:nvPr>
        </p:nvSpPr>
        <p:spPr/>
        <p:txBody>
          <a:bodyPr/>
          <a:lstStyle/>
          <a:p>
            <a:pPr>
              <a:lnSpc>
                <a:spcPct val="95000"/>
              </a:lnSpc>
            </a:pPr>
            <a:r>
              <a:rPr lang="hr-HR" smtClean="0"/>
              <a:t>dominira usporedba; zamjena ima manje</a:t>
            </a:r>
          </a:p>
          <a:p>
            <a:pPr>
              <a:lnSpc>
                <a:spcPct val="95000"/>
              </a:lnSpc>
            </a:pPr>
            <a:r>
              <a:rPr lang="hr-HR" smtClean="0"/>
              <a:t>vrijeme izvođenja ne ovisi o početnom redoslijedu, nego o broju elemenata</a:t>
            </a:r>
          </a:p>
          <a:p>
            <a:pPr>
              <a:lnSpc>
                <a:spcPct val="95000"/>
              </a:lnSpc>
            </a:pPr>
            <a:r>
              <a:rPr lang="en-US" b="1" i="1" smtClean="0">
                <a:solidFill>
                  <a:srgbClr val="FF0000"/>
                </a:solidFill>
                <a:latin typeface="Times New Roman" pitchFamily="18" charset="0"/>
              </a:rPr>
              <a:t>O(</a:t>
            </a:r>
            <a:r>
              <a:rPr lang="hr-HR" b="1" i="1" smtClean="0">
                <a:solidFill>
                  <a:srgbClr val="FF0000"/>
                </a:solidFill>
                <a:latin typeface="Times New Roman" pitchFamily="18" charset="0"/>
              </a:rPr>
              <a:t>n</a:t>
            </a:r>
            <a:r>
              <a:rPr lang="hr-HR" b="1" i="1" baseline="30000" smtClean="0">
                <a:solidFill>
                  <a:srgbClr val="FF0000"/>
                </a:solidFill>
                <a:latin typeface="Times New Roman" pitchFamily="18" charset="0"/>
              </a:rPr>
              <a:t>2</a:t>
            </a:r>
            <a:r>
              <a:rPr lang="en-US" b="1" i="1" smtClean="0">
                <a:solidFill>
                  <a:srgbClr val="FF0000"/>
                </a:solidFill>
                <a:latin typeface="Times New Roman" pitchFamily="18" charset="0"/>
              </a:rPr>
              <a:t>)</a:t>
            </a:r>
            <a:r>
              <a:rPr lang="en-US" smtClean="0"/>
              <a:t> - otprilike </a:t>
            </a:r>
            <a:r>
              <a:rPr lang="hr-HR" b="1" smtClean="0">
                <a:solidFill>
                  <a:srgbClr val="FF0000"/>
                </a:solidFill>
                <a:latin typeface="Courier New" pitchFamily="49" charset="0"/>
              </a:rPr>
              <a:t>n</a:t>
            </a:r>
            <a:r>
              <a:rPr lang="en-US" b="1" baseline="30000" smtClean="0">
                <a:solidFill>
                  <a:srgbClr val="FF0000"/>
                </a:solidFill>
                <a:latin typeface="Courier New" pitchFamily="49" charset="0"/>
              </a:rPr>
              <a:t>2</a:t>
            </a:r>
            <a:r>
              <a:rPr lang="en-US" b="1" smtClean="0">
                <a:solidFill>
                  <a:srgbClr val="FF0000"/>
                </a:solidFill>
                <a:latin typeface="Courier New" pitchFamily="49" charset="0"/>
              </a:rPr>
              <a:t>/2</a:t>
            </a:r>
            <a:r>
              <a:rPr lang="en-US" smtClean="0"/>
              <a:t> usporedbi i </a:t>
            </a:r>
            <a:r>
              <a:rPr lang="hr-HR" b="1" smtClean="0">
                <a:solidFill>
                  <a:srgbClr val="FF0000"/>
                </a:solidFill>
                <a:latin typeface="Courier New" pitchFamily="49" charset="0"/>
              </a:rPr>
              <a:t>n</a:t>
            </a:r>
            <a:r>
              <a:rPr lang="en-US" smtClean="0"/>
              <a:t> zamjena u </a:t>
            </a:r>
            <a:r>
              <a:rPr lang="hr-HR" smtClean="0"/>
              <a:t>prosječnom i u najgorem</a:t>
            </a:r>
            <a:r>
              <a:rPr lang="en-US" smtClean="0"/>
              <a:t> </a:t>
            </a:r>
            <a:r>
              <a:rPr lang="hr-HR" smtClean="0"/>
              <a:t>slučaju</a:t>
            </a:r>
            <a:endParaRPr lang="en-US" smtClean="0"/>
          </a:p>
          <a:p>
            <a:pPr lvl="1">
              <a:lnSpc>
                <a:spcPct val="95000"/>
              </a:lnSpc>
            </a:pPr>
            <a:r>
              <a:rPr lang="hr-HR" smtClean="0"/>
              <a:t>n</a:t>
            </a:r>
            <a:r>
              <a:rPr lang="en-US" smtClean="0"/>
              <a:t>ije bitno br</a:t>
            </a:r>
            <a:r>
              <a:rPr lang="hr-HR" smtClean="0"/>
              <a:t>ži </a:t>
            </a:r>
            <a:r>
              <a:rPr lang="en-US" smtClean="0"/>
              <a:t>kad su ulazni elementi blizu svojih mjesta</a:t>
            </a:r>
            <a:endParaRPr lang="hr-HR" smtClean="0"/>
          </a:p>
          <a:p>
            <a:pPr>
              <a:lnSpc>
                <a:spcPct val="95000"/>
              </a:lnSpc>
            </a:pPr>
            <a:r>
              <a:rPr lang="hr-HR" smtClean="0"/>
              <a:t>ubrzanje: </a:t>
            </a:r>
          </a:p>
          <a:p>
            <a:pPr lvl="1">
              <a:lnSpc>
                <a:spcPct val="95000"/>
              </a:lnSpc>
            </a:pPr>
            <a:r>
              <a:rPr lang="hr-HR" smtClean="0"/>
              <a:t>sortirati odjednom s obje strane</a:t>
            </a:r>
          </a:p>
          <a:p>
            <a:pPr>
              <a:lnSpc>
                <a:spcPct val="95000"/>
              </a:lnSpc>
            </a:pPr>
            <a:r>
              <a:rPr lang="hr-HR" smtClean="0"/>
              <a:t>najgori slučaj: naopako sortiran niz</a:t>
            </a:r>
          </a:p>
        </p:txBody>
      </p:sp>
      <p:sp>
        <p:nvSpPr>
          <p:cNvPr id="3" name="Slide Number Placeholder 2"/>
          <p:cNvSpPr>
            <a:spLocks noGrp="1"/>
          </p:cNvSpPr>
          <p:nvPr>
            <p:ph type="sldNum" sz="quarter" idx="11"/>
          </p:nvPr>
        </p:nvSpPr>
        <p:spPr/>
        <p:txBody>
          <a:bodyPr/>
          <a:lstStyle/>
          <a:p>
            <a:fld id="{A88E0379-805C-488B-A902-3710866AFB11}" type="slidenum">
              <a:rPr lang="hr-HR" smtClean="0"/>
              <a:pPr/>
              <a:t>156</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3314" name="Rectangle 2"/>
          <p:cNvSpPr>
            <a:spLocks noGrp="1" noChangeArrowheads="1"/>
          </p:cNvSpPr>
          <p:nvPr>
            <p:ph type="title" idx="4294967295"/>
          </p:nvPr>
        </p:nvSpPr>
        <p:spPr/>
        <p:txBody>
          <a:bodyPr/>
          <a:lstStyle/>
          <a:p>
            <a:pPr>
              <a:defRPr/>
            </a:pPr>
            <a:r>
              <a:rPr lang="hr-HR"/>
              <a:t>Bubble-sort</a:t>
            </a:r>
          </a:p>
        </p:txBody>
      </p:sp>
      <p:sp>
        <p:nvSpPr>
          <p:cNvPr id="1933315" name="Rectangle 3"/>
          <p:cNvSpPr>
            <a:spLocks noGrp="1" noChangeArrowheads="1"/>
          </p:cNvSpPr>
          <p:nvPr>
            <p:ph idx="4294967295"/>
          </p:nvPr>
        </p:nvSpPr>
        <p:spPr/>
        <p:txBody>
          <a:bodyPr/>
          <a:lstStyle/>
          <a:p>
            <a:pPr>
              <a:spcBef>
                <a:spcPct val="0"/>
              </a:spcBef>
              <a:defRPr/>
            </a:pPr>
            <a:r>
              <a:rPr lang="hr-HR" smtClean="0"/>
              <a:t>ideja: zamjena susjednih elemenata ako nisu u dobrom redoslijedu</a:t>
            </a:r>
          </a:p>
          <a:p>
            <a:pPr lvl="1">
              <a:spcBef>
                <a:spcPct val="0"/>
              </a:spcBef>
              <a:defRPr/>
            </a:pPr>
            <a:r>
              <a:rPr lang="hr-HR" smtClean="0"/>
              <a:t>kreni od početka niza prema kraju </a:t>
            </a:r>
          </a:p>
          <a:p>
            <a:pPr lvl="1">
              <a:spcBef>
                <a:spcPct val="0"/>
              </a:spcBef>
              <a:defRPr/>
            </a:pPr>
            <a:r>
              <a:rPr lang="hr-HR" smtClean="0"/>
              <a:t>zamijeni 2 elementa ako je prvi veći od drugog</a:t>
            </a:r>
          </a:p>
          <a:p>
            <a:pPr lvl="1">
              <a:spcBef>
                <a:spcPct val="0"/>
              </a:spcBef>
              <a:defRPr/>
            </a:pPr>
            <a:r>
              <a:rPr lang="hr-HR" smtClean="0"/>
              <a:t>ubrzanje: ako u prolasku kroz cijeli niz nije bilo zamjene, niz je sortiran</a:t>
            </a:r>
          </a:p>
          <a:p>
            <a:pPr lvl="1">
              <a:spcBef>
                <a:spcPct val="0"/>
              </a:spcBef>
              <a:buFont typeface="Wingdings" pitchFamily="2" charset="2"/>
              <a:buNone/>
              <a:defRPr/>
            </a:pPr>
            <a:endParaRPr lang="hr-HR" smtClean="0"/>
          </a:p>
        </p:txBody>
      </p:sp>
      <p:pic>
        <p:nvPicPr>
          <p:cNvPr id="15367" name="Picture 70" descr="G:\ASP\temp\Bubble_sort_animation.gif"/>
          <p:cNvPicPr>
            <a:picLocks noChangeAspect="1" noChangeArrowheads="1"/>
          </p:cNvPicPr>
          <p:nvPr/>
        </p:nvPicPr>
        <p:blipFill>
          <a:blip r:embed="rId3" cstate="print"/>
          <a:srcRect/>
          <a:stretch>
            <a:fillRect/>
          </a:stretch>
        </p:blipFill>
        <p:spPr bwMode="auto">
          <a:xfrm>
            <a:off x="2936875" y="2852738"/>
            <a:ext cx="3429000" cy="3333750"/>
          </a:xfrm>
          <a:prstGeom prst="rect">
            <a:avLst/>
          </a:prstGeom>
          <a:noFill/>
          <a:ln w="9525">
            <a:solidFill>
              <a:schemeClr val="bg2"/>
            </a:solidFill>
            <a:miter lim="800000"/>
            <a:headEnd/>
            <a:tailEnd/>
          </a:ln>
        </p:spPr>
      </p:pic>
      <p:sp>
        <p:nvSpPr>
          <p:cNvPr id="3" name="Slide Number Placeholder 2"/>
          <p:cNvSpPr>
            <a:spLocks noGrp="1"/>
          </p:cNvSpPr>
          <p:nvPr>
            <p:ph type="sldNum" sz="quarter" idx="11"/>
          </p:nvPr>
        </p:nvSpPr>
        <p:spPr/>
        <p:txBody>
          <a:bodyPr/>
          <a:lstStyle/>
          <a:p>
            <a:fld id="{A88E0379-805C-488B-A902-3710866AFB11}" type="slidenum">
              <a:rPr lang="hr-HR" smtClean="0"/>
              <a:pPr/>
              <a:t>157</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hr-HR"/>
              <a:t>Primjer sortiranja bubble-sortom</a:t>
            </a:r>
          </a:p>
        </p:txBody>
      </p:sp>
      <p:sp>
        <p:nvSpPr>
          <p:cNvPr id="7" name="Text Box 6"/>
          <p:cNvSpPr txBox="1">
            <a:spLocks noChangeArrowheads="1"/>
          </p:cNvSpPr>
          <p:nvPr/>
        </p:nvSpPr>
        <p:spPr bwMode="auto">
          <a:xfrm>
            <a:off x="309563" y="1428750"/>
            <a:ext cx="2071687" cy="3059113"/>
          </a:xfrm>
          <a:prstGeom prst="rect">
            <a:avLst/>
          </a:prstGeom>
          <a:solidFill>
            <a:srgbClr val="FFFFCC"/>
          </a:solidFill>
          <a:ln w="9525">
            <a:noFill/>
            <a:miter lim="800000"/>
            <a:headEnd/>
            <a:tailEnd/>
          </a:ln>
        </p:spPr>
        <p:txBody>
          <a:bodyPr>
            <a:spAutoFit/>
          </a:bodyPr>
          <a:lstStyle/>
          <a:p>
            <a:pPr>
              <a:defRPr/>
            </a:pPr>
            <a:r>
              <a:rPr lang="hr-HR">
                <a:solidFill>
                  <a:srgbClr val="FF0000"/>
                </a:solidFill>
                <a:latin typeface="Tahoma" pitchFamily="34" charset="0"/>
              </a:rPr>
              <a:t>6 4</a:t>
            </a:r>
            <a:r>
              <a:rPr lang="hr-HR">
                <a:latin typeface="Tahoma" pitchFamily="34" charset="0"/>
              </a:rPr>
              <a:t> 1 8 7 5 3 2</a:t>
            </a:r>
          </a:p>
          <a:p>
            <a:pPr>
              <a:defRPr/>
            </a:pPr>
            <a:r>
              <a:rPr lang="hr-HR">
                <a:latin typeface="Tahoma" pitchFamily="34" charset="0"/>
              </a:rPr>
              <a:t>4 </a:t>
            </a:r>
            <a:r>
              <a:rPr lang="hr-HR">
                <a:solidFill>
                  <a:srgbClr val="FF0000"/>
                </a:solidFill>
                <a:latin typeface="Tahoma" pitchFamily="34" charset="0"/>
              </a:rPr>
              <a:t>6 1</a:t>
            </a:r>
            <a:r>
              <a:rPr lang="hr-HR">
                <a:latin typeface="Tahoma" pitchFamily="34" charset="0"/>
              </a:rPr>
              <a:t> 8 7 5 3 2</a:t>
            </a:r>
          </a:p>
          <a:p>
            <a:pPr>
              <a:defRPr/>
            </a:pPr>
            <a:r>
              <a:rPr lang="hr-HR">
                <a:latin typeface="Tahoma" pitchFamily="34" charset="0"/>
              </a:rPr>
              <a:t>4 1 </a:t>
            </a:r>
            <a:r>
              <a:rPr lang="hr-HR">
                <a:solidFill>
                  <a:srgbClr val="FF0000"/>
                </a:solidFill>
                <a:latin typeface="Tahoma" pitchFamily="34" charset="0"/>
              </a:rPr>
              <a:t>6 8</a:t>
            </a:r>
            <a:r>
              <a:rPr lang="hr-HR">
                <a:latin typeface="Tahoma" pitchFamily="34" charset="0"/>
              </a:rPr>
              <a:t> 7 5 3 2</a:t>
            </a:r>
          </a:p>
          <a:p>
            <a:pPr>
              <a:defRPr/>
            </a:pPr>
            <a:r>
              <a:rPr lang="hr-HR">
                <a:latin typeface="Tahoma" pitchFamily="34" charset="0"/>
              </a:rPr>
              <a:t>4 1 6 </a:t>
            </a:r>
            <a:r>
              <a:rPr lang="hr-HR">
                <a:solidFill>
                  <a:srgbClr val="FF0000"/>
                </a:solidFill>
                <a:latin typeface="Tahoma" pitchFamily="34" charset="0"/>
              </a:rPr>
              <a:t>8 7</a:t>
            </a:r>
            <a:r>
              <a:rPr lang="hr-HR">
                <a:latin typeface="Tahoma" pitchFamily="34" charset="0"/>
              </a:rPr>
              <a:t> 5 3 2</a:t>
            </a:r>
          </a:p>
          <a:p>
            <a:pPr>
              <a:defRPr/>
            </a:pPr>
            <a:r>
              <a:rPr lang="hr-HR">
                <a:latin typeface="Tahoma" pitchFamily="34" charset="0"/>
              </a:rPr>
              <a:t>4 1 6 7 </a:t>
            </a:r>
            <a:r>
              <a:rPr lang="hr-HR">
                <a:solidFill>
                  <a:srgbClr val="FF0000"/>
                </a:solidFill>
                <a:latin typeface="Tahoma" pitchFamily="34" charset="0"/>
              </a:rPr>
              <a:t>8 5</a:t>
            </a:r>
            <a:r>
              <a:rPr lang="hr-HR">
                <a:latin typeface="Tahoma" pitchFamily="34" charset="0"/>
              </a:rPr>
              <a:t> 3 2</a:t>
            </a:r>
          </a:p>
          <a:p>
            <a:pPr>
              <a:defRPr/>
            </a:pPr>
            <a:r>
              <a:rPr lang="hr-HR">
                <a:latin typeface="Tahoma" pitchFamily="34" charset="0"/>
              </a:rPr>
              <a:t>4 1 6 7 5 </a:t>
            </a:r>
            <a:r>
              <a:rPr lang="hr-HR">
                <a:solidFill>
                  <a:srgbClr val="FF0000"/>
                </a:solidFill>
                <a:latin typeface="Tahoma" pitchFamily="34" charset="0"/>
              </a:rPr>
              <a:t>8 3</a:t>
            </a:r>
            <a:r>
              <a:rPr lang="hr-HR">
                <a:latin typeface="Tahoma" pitchFamily="34" charset="0"/>
              </a:rPr>
              <a:t> 2</a:t>
            </a:r>
          </a:p>
          <a:p>
            <a:pPr>
              <a:defRPr/>
            </a:pPr>
            <a:r>
              <a:rPr lang="hr-HR">
                <a:latin typeface="Tahoma" pitchFamily="34" charset="0"/>
              </a:rPr>
              <a:t>4 1 6 7 5 3 </a:t>
            </a:r>
            <a:r>
              <a:rPr lang="hr-HR">
                <a:solidFill>
                  <a:srgbClr val="FF0000"/>
                </a:solidFill>
                <a:latin typeface="Tahoma" pitchFamily="34" charset="0"/>
              </a:rPr>
              <a:t>8 2</a:t>
            </a:r>
          </a:p>
          <a:p>
            <a:pPr>
              <a:defRPr/>
            </a:pPr>
            <a:r>
              <a:rPr lang="hr-HR">
                <a:latin typeface="Tahoma" pitchFamily="34" charset="0"/>
              </a:rPr>
              <a:t>4 1 6 7 5 3 2 </a:t>
            </a:r>
            <a:r>
              <a:rPr lang="hr-HR">
                <a:solidFill>
                  <a:schemeClr val="bg2">
                    <a:lumMod val="60000"/>
                    <a:lumOff val="40000"/>
                  </a:schemeClr>
                </a:solidFill>
                <a:latin typeface="Tahoma" pitchFamily="34" charset="0"/>
              </a:rPr>
              <a:t>8</a:t>
            </a:r>
            <a:endParaRPr lang="hr-HR">
              <a:solidFill>
                <a:srgbClr val="00B050"/>
              </a:solidFill>
              <a:latin typeface="Tahoma" pitchFamily="34" charset="0"/>
            </a:endParaRPr>
          </a:p>
        </p:txBody>
      </p:sp>
      <p:sp>
        <p:nvSpPr>
          <p:cNvPr id="8" name="Text Box 7"/>
          <p:cNvSpPr txBox="1">
            <a:spLocks noChangeArrowheads="1"/>
          </p:cNvSpPr>
          <p:nvPr/>
        </p:nvSpPr>
        <p:spPr bwMode="auto">
          <a:xfrm>
            <a:off x="2524125" y="1428750"/>
            <a:ext cx="2071688" cy="2616200"/>
          </a:xfrm>
          <a:prstGeom prst="rect">
            <a:avLst/>
          </a:prstGeom>
          <a:solidFill>
            <a:schemeClr val="accent4">
              <a:lumMod val="40000"/>
              <a:lumOff val="60000"/>
            </a:schemeClr>
          </a:solidFill>
          <a:ln w="9525">
            <a:noFill/>
            <a:miter lim="800000"/>
            <a:headEnd/>
            <a:tailEnd/>
          </a:ln>
        </p:spPr>
        <p:txBody>
          <a:bodyPr>
            <a:spAutoFit/>
          </a:bodyPr>
          <a:lstStyle/>
          <a:p>
            <a:pPr>
              <a:defRPr/>
            </a:pPr>
            <a:r>
              <a:rPr lang="hr-HR">
                <a:solidFill>
                  <a:srgbClr val="FF0000"/>
                </a:solidFill>
                <a:latin typeface="Tahoma" pitchFamily="34" charset="0"/>
              </a:rPr>
              <a:t>4 1</a:t>
            </a:r>
            <a:r>
              <a:rPr lang="hr-HR">
                <a:latin typeface="Tahoma" pitchFamily="34" charset="0"/>
              </a:rPr>
              <a:t> 6 7 5 3 2 </a:t>
            </a:r>
            <a:r>
              <a:rPr lang="hr-HR">
                <a:solidFill>
                  <a:schemeClr val="bg2">
                    <a:lumMod val="60000"/>
                    <a:lumOff val="40000"/>
                  </a:schemeClr>
                </a:solidFill>
                <a:latin typeface="Tahoma" pitchFamily="34" charset="0"/>
              </a:rPr>
              <a:t>8</a:t>
            </a:r>
          </a:p>
          <a:p>
            <a:pPr>
              <a:defRPr/>
            </a:pPr>
            <a:r>
              <a:rPr lang="hr-HR">
                <a:latin typeface="Tahoma" pitchFamily="34" charset="0"/>
              </a:rPr>
              <a:t>1 </a:t>
            </a:r>
            <a:r>
              <a:rPr lang="hr-HR">
                <a:solidFill>
                  <a:srgbClr val="FF0000"/>
                </a:solidFill>
                <a:latin typeface="Tahoma" pitchFamily="34" charset="0"/>
              </a:rPr>
              <a:t>4 6</a:t>
            </a:r>
            <a:r>
              <a:rPr lang="en-US">
                <a:latin typeface="Tahoma" pitchFamily="34" charset="0"/>
              </a:rPr>
              <a:t> </a:t>
            </a:r>
            <a:r>
              <a:rPr lang="hr-HR">
                <a:latin typeface="Tahoma" pitchFamily="34" charset="0"/>
              </a:rPr>
              <a:t>7 5 3 2 </a:t>
            </a:r>
            <a:r>
              <a:rPr lang="hr-HR">
                <a:solidFill>
                  <a:schemeClr val="bg2">
                    <a:lumMod val="60000"/>
                    <a:lumOff val="40000"/>
                  </a:schemeClr>
                </a:solidFill>
                <a:latin typeface="Tahoma" pitchFamily="34" charset="0"/>
              </a:rPr>
              <a:t>8</a:t>
            </a:r>
          </a:p>
          <a:p>
            <a:pPr>
              <a:defRPr/>
            </a:pPr>
            <a:r>
              <a:rPr lang="hr-HR">
                <a:latin typeface="Tahoma" pitchFamily="34" charset="0"/>
              </a:rPr>
              <a:t>1 4 </a:t>
            </a:r>
            <a:r>
              <a:rPr lang="hr-HR">
                <a:solidFill>
                  <a:srgbClr val="FF0000"/>
                </a:solidFill>
                <a:latin typeface="Tahoma" pitchFamily="34" charset="0"/>
              </a:rPr>
              <a:t>6</a:t>
            </a:r>
            <a:r>
              <a:rPr lang="en-US">
                <a:solidFill>
                  <a:srgbClr val="FF0000"/>
                </a:solidFill>
                <a:latin typeface="Tahoma" pitchFamily="34" charset="0"/>
              </a:rPr>
              <a:t> </a:t>
            </a:r>
            <a:r>
              <a:rPr lang="hr-HR">
                <a:solidFill>
                  <a:srgbClr val="FF0000"/>
                </a:solidFill>
                <a:latin typeface="Tahoma" pitchFamily="34" charset="0"/>
              </a:rPr>
              <a:t>7</a:t>
            </a:r>
            <a:r>
              <a:rPr lang="hr-HR">
                <a:latin typeface="Tahoma" pitchFamily="34" charset="0"/>
              </a:rPr>
              <a:t> 5 3 2 </a:t>
            </a:r>
            <a:r>
              <a:rPr lang="hr-HR">
                <a:solidFill>
                  <a:schemeClr val="bg2">
                    <a:lumMod val="60000"/>
                    <a:lumOff val="40000"/>
                  </a:schemeClr>
                </a:solidFill>
                <a:latin typeface="Tahoma" pitchFamily="34" charset="0"/>
              </a:rPr>
              <a:t>8</a:t>
            </a:r>
          </a:p>
          <a:p>
            <a:pPr>
              <a:defRPr/>
            </a:pPr>
            <a:r>
              <a:rPr lang="hr-HR">
                <a:latin typeface="Tahoma" pitchFamily="34" charset="0"/>
              </a:rPr>
              <a:t>1 4 6 </a:t>
            </a:r>
            <a:r>
              <a:rPr lang="hr-HR">
                <a:solidFill>
                  <a:srgbClr val="FF0000"/>
                </a:solidFill>
                <a:latin typeface="Tahoma" pitchFamily="34" charset="0"/>
              </a:rPr>
              <a:t>7 5</a:t>
            </a:r>
            <a:r>
              <a:rPr lang="hr-HR">
                <a:latin typeface="Tahoma" pitchFamily="34" charset="0"/>
              </a:rPr>
              <a:t> 3 2 </a:t>
            </a:r>
            <a:r>
              <a:rPr lang="hr-HR">
                <a:solidFill>
                  <a:schemeClr val="bg2">
                    <a:lumMod val="60000"/>
                    <a:lumOff val="40000"/>
                  </a:schemeClr>
                </a:solidFill>
                <a:latin typeface="Tahoma" pitchFamily="34" charset="0"/>
              </a:rPr>
              <a:t>8</a:t>
            </a:r>
          </a:p>
          <a:p>
            <a:pPr>
              <a:defRPr/>
            </a:pPr>
            <a:r>
              <a:rPr lang="hr-HR">
                <a:latin typeface="Tahoma" pitchFamily="34" charset="0"/>
              </a:rPr>
              <a:t>1 4 6 5</a:t>
            </a:r>
            <a:r>
              <a:rPr lang="hr-HR">
                <a:solidFill>
                  <a:srgbClr val="FF0000"/>
                </a:solidFill>
                <a:latin typeface="Tahoma" pitchFamily="34" charset="0"/>
              </a:rPr>
              <a:t> 7</a:t>
            </a:r>
            <a:r>
              <a:rPr lang="hr-HR">
                <a:latin typeface="Tahoma" pitchFamily="34" charset="0"/>
              </a:rPr>
              <a:t> </a:t>
            </a:r>
            <a:r>
              <a:rPr lang="hr-HR">
                <a:solidFill>
                  <a:srgbClr val="FF0000"/>
                </a:solidFill>
                <a:latin typeface="Tahoma" pitchFamily="34" charset="0"/>
              </a:rPr>
              <a:t>3</a:t>
            </a:r>
            <a:r>
              <a:rPr lang="hr-HR">
                <a:latin typeface="Tahoma" pitchFamily="34" charset="0"/>
              </a:rPr>
              <a:t> 2 </a:t>
            </a:r>
            <a:r>
              <a:rPr lang="hr-HR">
                <a:solidFill>
                  <a:schemeClr val="bg2">
                    <a:lumMod val="60000"/>
                    <a:lumOff val="40000"/>
                  </a:schemeClr>
                </a:solidFill>
                <a:latin typeface="Tahoma" pitchFamily="34" charset="0"/>
              </a:rPr>
              <a:t>8</a:t>
            </a:r>
            <a:endParaRPr lang="hr-HR">
              <a:latin typeface="Tahoma" pitchFamily="34" charset="0"/>
            </a:endParaRPr>
          </a:p>
          <a:p>
            <a:pPr>
              <a:defRPr/>
            </a:pPr>
            <a:r>
              <a:rPr lang="hr-HR">
                <a:latin typeface="Tahoma" pitchFamily="34" charset="0"/>
              </a:rPr>
              <a:t>1 4 6 5</a:t>
            </a:r>
            <a:r>
              <a:rPr lang="hr-HR">
                <a:solidFill>
                  <a:srgbClr val="FF0000"/>
                </a:solidFill>
                <a:latin typeface="Tahoma" pitchFamily="34" charset="0"/>
              </a:rPr>
              <a:t> </a:t>
            </a:r>
            <a:r>
              <a:rPr lang="hr-HR">
                <a:latin typeface="Tahoma" pitchFamily="34" charset="0"/>
              </a:rPr>
              <a:t>3 </a:t>
            </a:r>
            <a:r>
              <a:rPr lang="hr-HR">
                <a:solidFill>
                  <a:srgbClr val="FF0000"/>
                </a:solidFill>
                <a:latin typeface="Tahoma" pitchFamily="34" charset="0"/>
              </a:rPr>
              <a:t>7</a:t>
            </a:r>
            <a:r>
              <a:rPr lang="hr-HR">
                <a:latin typeface="Tahoma" pitchFamily="34" charset="0"/>
              </a:rPr>
              <a:t> </a:t>
            </a:r>
            <a:r>
              <a:rPr lang="hr-HR">
                <a:solidFill>
                  <a:srgbClr val="FF0000"/>
                </a:solidFill>
                <a:latin typeface="Tahoma" pitchFamily="34" charset="0"/>
              </a:rPr>
              <a:t>2</a:t>
            </a:r>
            <a:r>
              <a:rPr lang="hr-HR">
                <a:latin typeface="Tahoma" pitchFamily="34" charset="0"/>
              </a:rPr>
              <a:t> </a:t>
            </a:r>
            <a:r>
              <a:rPr lang="hr-HR">
                <a:solidFill>
                  <a:schemeClr val="bg2">
                    <a:lumMod val="60000"/>
                    <a:lumOff val="40000"/>
                  </a:schemeClr>
                </a:solidFill>
                <a:latin typeface="Tahoma" pitchFamily="34" charset="0"/>
              </a:rPr>
              <a:t>8</a:t>
            </a:r>
          </a:p>
          <a:p>
            <a:pPr>
              <a:defRPr/>
            </a:pPr>
            <a:r>
              <a:rPr lang="hr-HR">
                <a:latin typeface="Tahoma" pitchFamily="34" charset="0"/>
              </a:rPr>
              <a:t>1 4 6 5</a:t>
            </a:r>
            <a:r>
              <a:rPr lang="hr-HR">
                <a:solidFill>
                  <a:srgbClr val="FF0000"/>
                </a:solidFill>
                <a:latin typeface="Tahoma" pitchFamily="34" charset="0"/>
              </a:rPr>
              <a:t> </a:t>
            </a:r>
            <a:r>
              <a:rPr lang="hr-HR">
                <a:latin typeface="Tahoma" pitchFamily="34" charset="0"/>
              </a:rPr>
              <a:t>3 2 </a:t>
            </a:r>
            <a:r>
              <a:rPr lang="hr-HR">
                <a:solidFill>
                  <a:schemeClr val="bg2">
                    <a:lumMod val="60000"/>
                    <a:lumOff val="40000"/>
                  </a:schemeClr>
                </a:solidFill>
                <a:latin typeface="Tahoma" pitchFamily="34" charset="0"/>
              </a:rPr>
              <a:t>7</a:t>
            </a:r>
            <a:r>
              <a:rPr lang="hr-HR">
                <a:latin typeface="Tahoma" pitchFamily="34" charset="0"/>
              </a:rPr>
              <a:t> </a:t>
            </a:r>
            <a:r>
              <a:rPr lang="hr-HR">
                <a:solidFill>
                  <a:schemeClr val="bg2">
                    <a:lumMod val="60000"/>
                    <a:lumOff val="40000"/>
                  </a:schemeClr>
                </a:solidFill>
                <a:latin typeface="Tahoma" pitchFamily="34" charset="0"/>
              </a:rPr>
              <a:t>8</a:t>
            </a:r>
            <a:endParaRPr lang="hr-HR">
              <a:latin typeface="Tahoma" pitchFamily="34" charset="0"/>
            </a:endParaRPr>
          </a:p>
        </p:txBody>
      </p:sp>
      <p:sp>
        <p:nvSpPr>
          <p:cNvPr id="9" name="Text Box 3"/>
          <p:cNvSpPr txBox="1">
            <a:spLocks noChangeArrowheads="1"/>
          </p:cNvSpPr>
          <p:nvPr/>
        </p:nvSpPr>
        <p:spPr bwMode="auto">
          <a:xfrm>
            <a:off x="4667250" y="1428750"/>
            <a:ext cx="2071688" cy="2246313"/>
          </a:xfrm>
          <a:prstGeom prst="rect">
            <a:avLst/>
          </a:prstGeom>
          <a:solidFill>
            <a:srgbClr val="CCFFCC"/>
          </a:solidFill>
          <a:ln w="9525">
            <a:noFill/>
            <a:miter lim="800000"/>
            <a:headEnd/>
            <a:tailEnd/>
          </a:ln>
        </p:spPr>
        <p:txBody>
          <a:bodyPr>
            <a:spAutoFit/>
          </a:bodyPr>
          <a:lstStyle/>
          <a:p>
            <a:pPr>
              <a:defRPr/>
            </a:pPr>
            <a:r>
              <a:rPr lang="hr-HR">
                <a:solidFill>
                  <a:srgbClr val="FF0000"/>
                </a:solidFill>
                <a:latin typeface="Tahoma" pitchFamily="34" charset="0"/>
              </a:rPr>
              <a:t>1 4</a:t>
            </a:r>
            <a:r>
              <a:rPr lang="hr-HR">
                <a:latin typeface="Tahoma" pitchFamily="34" charset="0"/>
              </a:rPr>
              <a:t> 6 5</a:t>
            </a:r>
            <a:r>
              <a:rPr lang="hr-HR">
                <a:solidFill>
                  <a:srgbClr val="FF0000"/>
                </a:solidFill>
                <a:latin typeface="Tahoma" pitchFamily="34" charset="0"/>
              </a:rPr>
              <a:t> </a:t>
            </a:r>
            <a:r>
              <a:rPr lang="hr-HR">
                <a:latin typeface="Tahoma" pitchFamily="34" charset="0"/>
              </a:rPr>
              <a:t>3 2 </a:t>
            </a:r>
            <a:r>
              <a:rPr lang="hr-HR">
                <a:solidFill>
                  <a:schemeClr val="bg2">
                    <a:lumMod val="60000"/>
                    <a:lumOff val="40000"/>
                  </a:schemeClr>
                </a:solidFill>
                <a:latin typeface="Tahoma" pitchFamily="34" charset="0"/>
              </a:rPr>
              <a:t>7</a:t>
            </a:r>
            <a:r>
              <a:rPr lang="hr-HR">
                <a:latin typeface="Tahoma" pitchFamily="34" charset="0"/>
              </a:rPr>
              <a:t> </a:t>
            </a:r>
            <a:r>
              <a:rPr lang="hr-HR">
                <a:solidFill>
                  <a:schemeClr val="bg2">
                    <a:lumMod val="60000"/>
                    <a:lumOff val="40000"/>
                  </a:schemeClr>
                </a:solidFill>
                <a:latin typeface="Tahoma" pitchFamily="34" charset="0"/>
              </a:rPr>
              <a:t>8</a:t>
            </a:r>
          </a:p>
          <a:p>
            <a:pPr>
              <a:defRPr/>
            </a:pPr>
            <a:r>
              <a:rPr lang="hr-HR">
                <a:latin typeface="Tahoma" pitchFamily="34" charset="0"/>
              </a:rPr>
              <a:t>1 </a:t>
            </a:r>
            <a:r>
              <a:rPr lang="hr-HR">
                <a:solidFill>
                  <a:srgbClr val="FF0000"/>
                </a:solidFill>
                <a:latin typeface="Tahoma" pitchFamily="34" charset="0"/>
              </a:rPr>
              <a:t>4 6</a:t>
            </a:r>
            <a:r>
              <a:rPr lang="hr-HR">
                <a:latin typeface="Tahoma" pitchFamily="34" charset="0"/>
              </a:rPr>
              <a:t> 5</a:t>
            </a:r>
            <a:r>
              <a:rPr lang="hr-HR">
                <a:solidFill>
                  <a:srgbClr val="FF0000"/>
                </a:solidFill>
                <a:latin typeface="Tahoma" pitchFamily="34" charset="0"/>
              </a:rPr>
              <a:t> </a:t>
            </a:r>
            <a:r>
              <a:rPr lang="hr-HR">
                <a:latin typeface="Tahoma" pitchFamily="34" charset="0"/>
              </a:rPr>
              <a:t>3 2 </a:t>
            </a:r>
            <a:r>
              <a:rPr lang="hr-HR">
                <a:solidFill>
                  <a:schemeClr val="bg2">
                    <a:lumMod val="60000"/>
                    <a:lumOff val="40000"/>
                  </a:schemeClr>
                </a:solidFill>
                <a:latin typeface="Tahoma" pitchFamily="34" charset="0"/>
              </a:rPr>
              <a:t>7</a:t>
            </a:r>
            <a:r>
              <a:rPr lang="hr-HR">
                <a:latin typeface="Tahoma" pitchFamily="34" charset="0"/>
              </a:rPr>
              <a:t> </a:t>
            </a:r>
            <a:r>
              <a:rPr lang="hr-HR">
                <a:solidFill>
                  <a:schemeClr val="bg2">
                    <a:lumMod val="60000"/>
                    <a:lumOff val="40000"/>
                  </a:schemeClr>
                </a:solidFill>
                <a:latin typeface="Tahoma" pitchFamily="34" charset="0"/>
              </a:rPr>
              <a:t>8</a:t>
            </a:r>
          </a:p>
          <a:p>
            <a:pPr>
              <a:defRPr/>
            </a:pPr>
            <a:r>
              <a:rPr lang="hr-HR">
                <a:latin typeface="Tahoma" pitchFamily="34" charset="0"/>
              </a:rPr>
              <a:t>1 4 </a:t>
            </a:r>
            <a:r>
              <a:rPr lang="hr-HR">
                <a:solidFill>
                  <a:srgbClr val="FF0000"/>
                </a:solidFill>
                <a:latin typeface="Tahoma" pitchFamily="34" charset="0"/>
              </a:rPr>
              <a:t>6 5 </a:t>
            </a:r>
            <a:r>
              <a:rPr lang="hr-HR">
                <a:latin typeface="Tahoma" pitchFamily="34" charset="0"/>
              </a:rPr>
              <a:t>3 2 </a:t>
            </a:r>
            <a:r>
              <a:rPr lang="hr-HR">
                <a:solidFill>
                  <a:schemeClr val="bg2">
                    <a:lumMod val="60000"/>
                    <a:lumOff val="40000"/>
                  </a:schemeClr>
                </a:solidFill>
                <a:latin typeface="Tahoma" pitchFamily="34" charset="0"/>
              </a:rPr>
              <a:t>7</a:t>
            </a:r>
            <a:r>
              <a:rPr lang="hr-HR">
                <a:latin typeface="Tahoma" pitchFamily="34" charset="0"/>
              </a:rPr>
              <a:t> </a:t>
            </a:r>
            <a:r>
              <a:rPr lang="hr-HR">
                <a:solidFill>
                  <a:schemeClr val="bg2">
                    <a:lumMod val="60000"/>
                    <a:lumOff val="40000"/>
                  </a:schemeClr>
                </a:solidFill>
                <a:latin typeface="Tahoma" pitchFamily="34" charset="0"/>
              </a:rPr>
              <a:t>8</a:t>
            </a:r>
          </a:p>
          <a:p>
            <a:pPr>
              <a:defRPr/>
            </a:pPr>
            <a:r>
              <a:rPr lang="hr-HR">
                <a:latin typeface="Tahoma" pitchFamily="34" charset="0"/>
              </a:rPr>
              <a:t>1 4 5 </a:t>
            </a:r>
            <a:r>
              <a:rPr lang="hr-HR">
                <a:solidFill>
                  <a:srgbClr val="FF0000"/>
                </a:solidFill>
                <a:latin typeface="Tahoma" pitchFamily="34" charset="0"/>
              </a:rPr>
              <a:t>6 3</a:t>
            </a:r>
            <a:r>
              <a:rPr lang="hr-HR">
                <a:latin typeface="Tahoma" pitchFamily="34" charset="0"/>
              </a:rPr>
              <a:t> 2 </a:t>
            </a:r>
            <a:r>
              <a:rPr lang="hr-HR">
                <a:solidFill>
                  <a:schemeClr val="bg2">
                    <a:lumMod val="60000"/>
                    <a:lumOff val="40000"/>
                  </a:schemeClr>
                </a:solidFill>
                <a:latin typeface="Tahoma" pitchFamily="34" charset="0"/>
              </a:rPr>
              <a:t>7</a:t>
            </a:r>
            <a:r>
              <a:rPr lang="hr-HR">
                <a:latin typeface="Tahoma" pitchFamily="34" charset="0"/>
              </a:rPr>
              <a:t> </a:t>
            </a:r>
            <a:r>
              <a:rPr lang="hr-HR">
                <a:solidFill>
                  <a:schemeClr val="bg2">
                    <a:lumMod val="60000"/>
                    <a:lumOff val="40000"/>
                  </a:schemeClr>
                </a:solidFill>
                <a:latin typeface="Tahoma" pitchFamily="34" charset="0"/>
              </a:rPr>
              <a:t>8</a:t>
            </a:r>
          </a:p>
          <a:p>
            <a:pPr>
              <a:defRPr/>
            </a:pPr>
            <a:r>
              <a:rPr lang="hr-HR">
                <a:latin typeface="Tahoma" pitchFamily="34" charset="0"/>
              </a:rPr>
              <a:t>1 4 5 3</a:t>
            </a:r>
            <a:r>
              <a:rPr lang="hr-HR">
                <a:solidFill>
                  <a:srgbClr val="FF0000"/>
                </a:solidFill>
                <a:latin typeface="Tahoma" pitchFamily="34" charset="0"/>
              </a:rPr>
              <a:t> 6 2</a:t>
            </a:r>
            <a:r>
              <a:rPr lang="hr-HR">
                <a:latin typeface="Tahoma" pitchFamily="34" charset="0"/>
              </a:rPr>
              <a:t> </a:t>
            </a:r>
            <a:r>
              <a:rPr lang="hr-HR">
                <a:solidFill>
                  <a:schemeClr val="bg2">
                    <a:lumMod val="60000"/>
                    <a:lumOff val="40000"/>
                  </a:schemeClr>
                </a:solidFill>
                <a:latin typeface="Tahoma" pitchFamily="34" charset="0"/>
              </a:rPr>
              <a:t>7</a:t>
            </a:r>
            <a:r>
              <a:rPr lang="hr-HR">
                <a:latin typeface="Tahoma" pitchFamily="34" charset="0"/>
              </a:rPr>
              <a:t> </a:t>
            </a:r>
            <a:r>
              <a:rPr lang="hr-HR">
                <a:solidFill>
                  <a:schemeClr val="bg2">
                    <a:lumMod val="60000"/>
                    <a:lumOff val="40000"/>
                  </a:schemeClr>
                </a:solidFill>
                <a:latin typeface="Tahoma" pitchFamily="34" charset="0"/>
              </a:rPr>
              <a:t>8</a:t>
            </a:r>
          </a:p>
          <a:p>
            <a:pPr>
              <a:defRPr/>
            </a:pPr>
            <a:r>
              <a:rPr lang="hr-HR">
                <a:latin typeface="Tahoma" pitchFamily="34" charset="0"/>
              </a:rPr>
              <a:t>1 4 5 3</a:t>
            </a:r>
            <a:r>
              <a:rPr lang="hr-HR">
                <a:solidFill>
                  <a:srgbClr val="FF0000"/>
                </a:solidFill>
                <a:latin typeface="Tahoma" pitchFamily="34" charset="0"/>
              </a:rPr>
              <a:t> </a:t>
            </a:r>
            <a:r>
              <a:rPr lang="hr-HR">
                <a:latin typeface="Tahoma" pitchFamily="34" charset="0"/>
              </a:rPr>
              <a:t>2 </a:t>
            </a:r>
            <a:r>
              <a:rPr lang="hr-HR">
                <a:solidFill>
                  <a:schemeClr val="bg2">
                    <a:lumMod val="60000"/>
                    <a:lumOff val="40000"/>
                  </a:schemeClr>
                </a:solidFill>
                <a:latin typeface="Tahoma" pitchFamily="34" charset="0"/>
              </a:rPr>
              <a:t>6 7</a:t>
            </a:r>
            <a:r>
              <a:rPr lang="hr-HR">
                <a:latin typeface="Tahoma" pitchFamily="34" charset="0"/>
              </a:rPr>
              <a:t> </a:t>
            </a:r>
            <a:r>
              <a:rPr lang="hr-HR">
                <a:solidFill>
                  <a:schemeClr val="bg2">
                    <a:lumMod val="60000"/>
                    <a:lumOff val="40000"/>
                  </a:schemeClr>
                </a:solidFill>
                <a:latin typeface="Tahoma" pitchFamily="34" charset="0"/>
              </a:rPr>
              <a:t>8</a:t>
            </a:r>
            <a:endParaRPr lang="hr-HR">
              <a:latin typeface="Tahoma" pitchFamily="34" charset="0"/>
            </a:endParaRPr>
          </a:p>
        </p:txBody>
      </p:sp>
      <p:sp>
        <p:nvSpPr>
          <p:cNvPr id="13" name="Text Box 3"/>
          <p:cNvSpPr txBox="1">
            <a:spLocks noChangeArrowheads="1"/>
          </p:cNvSpPr>
          <p:nvPr/>
        </p:nvSpPr>
        <p:spPr bwMode="auto">
          <a:xfrm>
            <a:off x="6810375" y="1428750"/>
            <a:ext cx="2071688" cy="1878013"/>
          </a:xfrm>
          <a:prstGeom prst="rect">
            <a:avLst/>
          </a:prstGeom>
          <a:solidFill>
            <a:srgbClr val="E89688">
              <a:alpha val="37647"/>
            </a:srgbClr>
          </a:solidFill>
          <a:ln w="9525">
            <a:noFill/>
            <a:miter lim="800000"/>
            <a:headEnd/>
            <a:tailEnd/>
          </a:ln>
        </p:spPr>
        <p:txBody>
          <a:bodyPr>
            <a:spAutoFit/>
          </a:bodyPr>
          <a:lstStyle/>
          <a:p>
            <a:pPr>
              <a:defRPr/>
            </a:pPr>
            <a:r>
              <a:rPr lang="hr-HR">
                <a:solidFill>
                  <a:srgbClr val="FF0000"/>
                </a:solidFill>
                <a:latin typeface="Tahoma" pitchFamily="34" charset="0"/>
              </a:rPr>
              <a:t>1 4</a:t>
            </a:r>
            <a:r>
              <a:rPr lang="hr-HR">
                <a:latin typeface="Tahoma" pitchFamily="34" charset="0"/>
              </a:rPr>
              <a:t> 5 3</a:t>
            </a:r>
            <a:r>
              <a:rPr lang="hr-HR">
                <a:solidFill>
                  <a:srgbClr val="FF0000"/>
                </a:solidFill>
                <a:latin typeface="Tahoma" pitchFamily="34" charset="0"/>
              </a:rPr>
              <a:t> </a:t>
            </a:r>
            <a:r>
              <a:rPr lang="hr-HR">
                <a:latin typeface="Tahoma" pitchFamily="34" charset="0"/>
              </a:rPr>
              <a:t>2 </a:t>
            </a:r>
            <a:r>
              <a:rPr lang="hr-HR">
                <a:solidFill>
                  <a:schemeClr val="bg2">
                    <a:lumMod val="60000"/>
                    <a:lumOff val="40000"/>
                  </a:schemeClr>
                </a:solidFill>
                <a:latin typeface="Tahoma" pitchFamily="34" charset="0"/>
              </a:rPr>
              <a:t>6 7</a:t>
            </a:r>
            <a:r>
              <a:rPr lang="hr-HR">
                <a:latin typeface="Tahoma" pitchFamily="34" charset="0"/>
              </a:rPr>
              <a:t> </a:t>
            </a:r>
            <a:r>
              <a:rPr lang="hr-HR">
                <a:solidFill>
                  <a:schemeClr val="bg2">
                    <a:lumMod val="60000"/>
                    <a:lumOff val="40000"/>
                  </a:schemeClr>
                </a:solidFill>
                <a:latin typeface="Tahoma" pitchFamily="34" charset="0"/>
              </a:rPr>
              <a:t>8</a:t>
            </a:r>
          </a:p>
          <a:p>
            <a:pPr>
              <a:defRPr/>
            </a:pPr>
            <a:r>
              <a:rPr lang="hr-HR">
                <a:latin typeface="Tahoma" pitchFamily="34" charset="0"/>
              </a:rPr>
              <a:t>1 </a:t>
            </a:r>
            <a:r>
              <a:rPr lang="hr-HR">
                <a:solidFill>
                  <a:srgbClr val="FF0000"/>
                </a:solidFill>
                <a:latin typeface="Tahoma" pitchFamily="34" charset="0"/>
              </a:rPr>
              <a:t>4 5</a:t>
            </a:r>
            <a:r>
              <a:rPr lang="hr-HR">
                <a:latin typeface="Tahoma" pitchFamily="34" charset="0"/>
              </a:rPr>
              <a:t> 3</a:t>
            </a:r>
            <a:r>
              <a:rPr lang="hr-HR">
                <a:solidFill>
                  <a:srgbClr val="FF0000"/>
                </a:solidFill>
                <a:latin typeface="Tahoma" pitchFamily="34" charset="0"/>
              </a:rPr>
              <a:t> </a:t>
            </a:r>
            <a:r>
              <a:rPr lang="hr-HR">
                <a:latin typeface="Tahoma" pitchFamily="34" charset="0"/>
              </a:rPr>
              <a:t>2 </a:t>
            </a:r>
            <a:r>
              <a:rPr lang="hr-HR">
                <a:solidFill>
                  <a:schemeClr val="bg2">
                    <a:lumMod val="60000"/>
                    <a:lumOff val="40000"/>
                  </a:schemeClr>
                </a:solidFill>
                <a:latin typeface="Tahoma" pitchFamily="34" charset="0"/>
              </a:rPr>
              <a:t>6 7</a:t>
            </a:r>
            <a:r>
              <a:rPr lang="hr-HR">
                <a:latin typeface="Tahoma" pitchFamily="34" charset="0"/>
              </a:rPr>
              <a:t> </a:t>
            </a:r>
            <a:r>
              <a:rPr lang="hr-HR">
                <a:solidFill>
                  <a:schemeClr val="bg2">
                    <a:lumMod val="60000"/>
                    <a:lumOff val="40000"/>
                  </a:schemeClr>
                </a:solidFill>
                <a:latin typeface="Tahoma" pitchFamily="34" charset="0"/>
              </a:rPr>
              <a:t>8</a:t>
            </a:r>
            <a:endParaRPr lang="hr-HR">
              <a:latin typeface="Tahoma" pitchFamily="34" charset="0"/>
            </a:endParaRPr>
          </a:p>
          <a:p>
            <a:pPr>
              <a:defRPr/>
            </a:pPr>
            <a:r>
              <a:rPr lang="hr-HR">
                <a:latin typeface="Tahoma" pitchFamily="34" charset="0"/>
              </a:rPr>
              <a:t>1 4 </a:t>
            </a:r>
            <a:r>
              <a:rPr lang="hr-HR">
                <a:solidFill>
                  <a:srgbClr val="FF0000"/>
                </a:solidFill>
                <a:latin typeface="Tahoma" pitchFamily="34" charset="0"/>
              </a:rPr>
              <a:t>5 3 </a:t>
            </a:r>
            <a:r>
              <a:rPr lang="hr-HR">
                <a:latin typeface="Tahoma" pitchFamily="34" charset="0"/>
              </a:rPr>
              <a:t>2 </a:t>
            </a:r>
            <a:r>
              <a:rPr lang="hr-HR">
                <a:solidFill>
                  <a:schemeClr val="bg2">
                    <a:lumMod val="60000"/>
                    <a:lumOff val="40000"/>
                  </a:schemeClr>
                </a:solidFill>
                <a:latin typeface="Tahoma" pitchFamily="34" charset="0"/>
              </a:rPr>
              <a:t>6 7</a:t>
            </a:r>
            <a:r>
              <a:rPr lang="hr-HR">
                <a:latin typeface="Tahoma" pitchFamily="34" charset="0"/>
              </a:rPr>
              <a:t> </a:t>
            </a:r>
            <a:r>
              <a:rPr lang="hr-HR">
                <a:solidFill>
                  <a:schemeClr val="bg2">
                    <a:lumMod val="60000"/>
                    <a:lumOff val="40000"/>
                  </a:schemeClr>
                </a:solidFill>
                <a:latin typeface="Tahoma" pitchFamily="34" charset="0"/>
              </a:rPr>
              <a:t>8</a:t>
            </a:r>
            <a:endParaRPr lang="hr-HR">
              <a:latin typeface="Tahoma" pitchFamily="34" charset="0"/>
            </a:endParaRPr>
          </a:p>
          <a:p>
            <a:pPr>
              <a:defRPr/>
            </a:pPr>
            <a:r>
              <a:rPr lang="hr-HR">
                <a:latin typeface="Tahoma" pitchFamily="34" charset="0"/>
              </a:rPr>
              <a:t>1 4 3 </a:t>
            </a:r>
            <a:r>
              <a:rPr lang="hr-HR">
                <a:solidFill>
                  <a:srgbClr val="FF0000"/>
                </a:solidFill>
                <a:latin typeface="Tahoma" pitchFamily="34" charset="0"/>
              </a:rPr>
              <a:t>5 2</a:t>
            </a:r>
            <a:r>
              <a:rPr lang="hr-HR">
                <a:latin typeface="Tahoma" pitchFamily="34" charset="0"/>
              </a:rPr>
              <a:t> </a:t>
            </a:r>
            <a:r>
              <a:rPr lang="hr-HR">
                <a:solidFill>
                  <a:schemeClr val="bg2">
                    <a:lumMod val="60000"/>
                    <a:lumOff val="40000"/>
                  </a:schemeClr>
                </a:solidFill>
                <a:latin typeface="Tahoma" pitchFamily="34" charset="0"/>
              </a:rPr>
              <a:t>6 7</a:t>
            </a:r>
            <a:r>
              <a:rPr lang="hr-HR">
                <a:latin typeface="Tahoma" pitchFamily="34" charset="0"/>
              </a:rPr>
              <a:t> </a:t>
            </a:r>
            <a:r>
              <a:rPr lang="hr-HR">
                <a:solidFill>
                  <a:schemeClr val="bg2">
                    <a:lumMod val="60000"/>
                    <a:lumOff val="40000"/>
                  </a:schemeClr>
                </a:solidFill>
                <a:latin typeface="Tahoma" pitchFamily="34" charset="0"/>
              </a:rPr>
              <a:t>8</a:t>
            </a:r>
            <a:endParaRPr lang="hr-HR">
              <a:latin typeface="Tahoma" pitchFamily="34" charset="0"/>
            </a:endParaRPr>
          </a:p>
          <a:p>
            <a:pPr>
              <a:defRPr/>
            </a:pPr>
            <a:r>
              <a:rPr lang="hr-HR">
                <a:latin typeface="Tahoma" pitchFamily="34" charset="0"/>
              </a:rPr>
              <a:t>1 4 3 2</a:t>
            </a:r>
            <a:r>
              <a:rPr lang="hr-HR">
                <a:solidFill>
                  <a:srgbClr val="FF0000"/>
                </a:solidFill>
                <a:latin typeface="Tahoma" pitchFamily="34" charset="0"/>
              </a:rPr>
              <a:t> </a:t>
            </a:r>
            <a:r>
              <a:rPr lang="hr-HR">
                <a:solidFill>
                  <a:schemeClr val="bg2">
                    <a:lumMod val="60000"/>
                    <a:lumOff val="40000"/>
                  </a:schemeClr>
                </a:solidFill>
                <a:latin typeface="Tahoma" pitchFamily="34" charset="0"/>
              </a:rPr>
              <a:t>5</a:t>
            </a:r>
            <a:r>
              <a:rPr lang="hr-HR">
                <a:latin typeface="Tahoma" pitchFamily="34" charset="0"/>
              </a:rPr>
              <a:t> </a:t>
            </a:r>
            <a:r>
              <a:rPr lang="hr-HR">
                <a:solidFill>
                  <a:schemeClr val="bg2">
                    <a:lumMod val="60000"/>
                    <a:lumOff val="40000"/>
                  </a:schemeClr>
                </a:solidFill>
                <a:latin typeface="Tahoma" pitchFamily="34" charset="0"/>
              </a:rPr>
              <a:t>6 7</a:t>
            </a:r>
            <a:r>
              <a:rPr lang="hr-HR">
                <a:latin typeface="Tahoma" pitchFamily="34" charset="0"/>
              </a:rPr>
              <a:t> </a:t>
            </a:r>
            <a:r>
              <a:rPr lang="hr-HR">
                <a:solidFill>
                  <a:schemeClr val="bg2">
                    <a:lumMod val="60000"/>
                    <a:lumOff val="40000"/>
                  </a:schemeClr>
                </a:solidFill>
                <a:latin typeface="Tahoma" pitchFamily="34" charset="0"/>
              </a:rPr>
              <a:t>8</a:t>
            </a:r>
            <a:endParaRPr lang="hr-HR">
              <a:latin typeface="Tahoma" pitchFamily="34" charset="0"/>
            </a:endParaRPr>
          </a:p>
        </p:txBody>
      </p:sp>
      <p:sp>
        <p:nvSpPr>
          <p:cNvPr id="15" name="Text Box 3"/>
          <p:cNvSpPr txBox="1">
            <a:spLocks noChangeArrowheads="1"/>
          </p:cNvSpPr>
          <p:nvPr/>
        </p:nvSpPr>
        <p:spPr bwMode="auto">
          <a:xfrm>
            <a:off x="2524125" y="4672013"/>
            <a:ext cx="2071688" cy="1508125"/>
          </a:xfrm>
          <a:prstGeom prst="rect">
            <a:avLst/>
          </a:prstGeom>
          <a:solidFill>
            <a:srgbClr val="E89688">
              <a:alpha val="37647"/>
            </a:srgbClr>
          </a:solidFill>
          <a:ln w="9525">
            <a:noFill/>
            <a:miter lim="800000"/>
            <a:headEnd/>
            <a:tailEnd/>
          </a:ln>
        </p:spPr>
        <p:txBody>
          <a:bodyPr>
            <a:spAutoFit/>
          </a:bodyPr>
          <a:lstStyle/>
          <a:p>
            <a:pPr>
              <a:defRPr/>
            </a:pPr>
            <a:r>
              <a:rPr lang="hr-HR">
                <a:solidFill>
                  <a:srgbClr val="FF0000"/>
                </a:solidFill>
                <a:latin typeface="Tahoma" pitchFamily="34" charset="0"/>
              </a:rPr>
              <a:t>1 4</a:t>
            </a:r>
            <a:r>
              <a:rPr lang="hr-HR">
                <a:latin typeface="Tahoma" pitchFamily="34" charset="0"/>
              </a:rPr>
              <a:t> 3 2</a:t>
            </a:r>
            <a:r>
              <a:rPr lang="hr-HR">
                <a:solidFill>
                  <a:srgbClr val="FF0000"/>
                </a:solidFill>
                <a:latin typeface="Tahoma" pitchFamily="34" charset="0"/>
              </a:rPr>
              <a:t> </a:t>
            </a:r>
            <a:r>
              <a:rPr lang="hr-HR">
                <a:solidFill>
                  <a:schemeClr val="bg2">
                    <a:lumMod val="60000"/>
                    <a:lumOff val="40000"/>
                  </a:schemeClr>
                </a:solidFill>
                <a:latin typeface="Tahoma" pitchFamily="34" charset="0"/>
              </a:rPr>
              <a:t>5</a:t>
            </a:r>
            <a:r>
              <a:rPr lang="hr-HR">
                <a:latin typeface="Tahoma" pitchFamily="34" charset="0"/>
              </a:rPr>
              <a:t> </a:t>
            </a:r>
            <a:r>
              <a:rPr lang="hr-HR">
                <a:solidFill>
                  <a:schemeClr val="bg2">
                    <a:lumMod val="60000"/>
                    <a:lumOff val="40000"/>
                  </a:schemeClr>
                </a:solidFill>
                <a:latin typeface="Tahoma" pitchFamily="34" charset="0"/>
              </a:rPr>
              <a:t>6 7</a:t>
            </a:r>
            <a:r>
              <a:rPr lang="hr-HR">
                <a:latin typeface="Tahoma" pitchFamily="34" charset="0"/>
              </a:rPr>
              <a:t> </a:t>
            </a:r>
            <a:r>
              <a:rPr lang="hr-HR">
                <a:solidFill>
                  <a:schemeClr val="bg2">
                    <a:lumMod val="60000"/>
                    <a:lumOff val="40000"/>
                  </a:schemeClr>
                </a:solidFill>
                <a:latin typeface="Tahoma" pitchFamily="34" charset="0"/>
              </a:rPr>
              <a:t>8</a:t>
            </a:r>
          </a:p>
          <a:p>
            <a:pPr>
              <a:defRPr/>
            </a:pPr>
            <a:r>
              <a:rPr lang="hr-HR">
                <a:latin typeface="Tahoma" pitchFamily="34" charset="0"/>
              </a:rPr>
              <a:t>1 </a:t>
            </a:r>
            <a:r>
              <a:rPr lang="hr-HR">
                <a:solidFill>
                  <a:srgbClr val="FF0000"/>
                </a:solidFill>
                <a:latin typeface="Tahoma" pitchFamily="34" charset="0"/>
              </a:rPr>
              <a:t>4 3</a:t>
            </a:r>
            <a:r>
              <a:rPr lang="hr-HR">
                <a:latin typeface="Tahoma" pitchFamily="34" charset="0"/>
              </a:rPr>
              <a:t> 2</a:t>
            </a:r>
            <a:r>
              <a:rPr lang="hr-HR">
                <a:solidFill>
                  <a:srgbClr val="FF0000"/>
                </a:solidFill>
                <a:latin typeface="Tahoma" pitchFamily="34" charset="0"/>
              </a:rPr>
              <a:t> </a:t>
            </a:r>
            <a:r>
              <a:rPr lang="hr-HR">
                <a:solidFill>
                  <a:schemeClr val="bg2">
                    <a:lumMod val="60000"/>
                    <a:lumOff val="40000"/>
                  </a:schemeClr>
                </a:solidFill>
                <a:latin typeface="Tahoma" pitchFamily="34" charset="0"/>
              </a:rPr>
              <a:t>5</a:t>
            </a:r>
            <a:r>
              <a:rPr lang="hr-HR">
                <a:latin typeface="Tahoma" pitchFamily="34" charset="0"/>
              </a:rPr>
              <a:t> </a:t>
            </a:r>
            <a:r>
              <a:rPr lang="hr-HR">
                <a:solidFill>
                  <a:schemeClr val="bg2">
                    <a:lumMod val="60000"/>
                    <a:lumOff val="40000"/>
                  </a:schemeClr>
                </a:solidFill>
                <a:latin typeface="Tahoma" pitchFamily="34" charset="0"/>
              </a:rPr>
              <a:t>6 7</a:t>
            </a:r>
            <a:r>
              <a:rPr lang="hr-HR">
                <a:latin typeface="Tahoma" pitchFamily="34" charset="0"/>
              </a:rPr>
              <a:t> </a:t>
            </a:r>
            <a:r>
              <a:rPr lang="hr-HR">
                <a:solidFill>
                  <a:schemeClr val="bg2">
                    <a:lumMod val="60000"/>
                    <a:lumOff val="40000"/>
                  </a:schemeClr>
                </a:solidFill>
                <a:latin typeface="Tahoma" pitchFamily="34" charset="0"/>
              </a:rPr>
              <a:t>8</a:t>
            </a:r>
            <a:endParaRPr lang="hr-HR">
              <a:latin typeface="Tahoma" pitchFamily="34" charset="0"/>
            </a:endParaRPr>
          </a:p>
          <a:p>
            <a:pPr>
              <a:defRPr/>
            </a:pPr>
            <a:r>
              <a:rPr lang="hr-HR">
                <a:latin typeface="Tahoma" pitchFamily="34" charset="0"/>
              </a:rPr>
              <a:t>1 3 </a:t>
            </a:r>
            <a:r>
              <a:rPr lang="hr-HR">
                <a:solidFill>
                  <a:srgbClr val="FF0000"/>
                </a:solidFill>
                <a:latin typeface="Tahoma" pitchFamily="34" charset="0"/>
              </a:rPr>
              <a:t>4 2 </a:t>
            </a:r>
            <a:r>
              <a:rPr lang="hr-HR">
                <a:solidFill>
                  <a:schemeClr val="bg2">
                    <a:lumMod val="60000"/>
                    <a:lumOff val="40000"/>
                  </a:schemeClr>
                </a:solidFill>
                <a:latin typeface="Tahoma" pitchFamily="34" charset="0"/>
              </a:rPr>
              <a:t>5</a:t>
            </a:r>
            <a:r>
              <a:rPr lang="hr-HR">
                <a:latin typeface="Tahoma" pitchFamily="34" charset="0"/>
              </a:rPr>
              <a:t> </a:t>
            </a:r>
            <a:r>
              <a:rPr lang="hr-HR">
                <a:solidFill>
                  <a:schemeClr val="bg2">
                    <a:lumMod val="60000"/>
                    <a:lumOff val="40000"/>
                  </a:schemeClr>
                </a:solidFill>
                <a:latin typeface="Tahoma" pitchFamily="34" charset="0"/>
              </a:rPr>
              <a:t>6 7</a:t>
            </a:r>
            <a:r>
              <a:rPr lang="hr-HR">
                <a:latin typeface="Tahoma" pitchFamily="34" charset="0"/>
              </a:rPr>
              <a:t> </a:t>
            </a:r>
            <a:r>
              <a:rPr lang="hr-HR">
                <a:solidFill>
                  <a:schemeClr val="bg2">
                    <a:lumMod val="60000"/>
                    <a:lumOff val="40000"/>
                  </a:schemeClr>
                </a:solidFill>
                <a:latin typeface="Tahoma" pitchFamily="34" charset="0"/>
              </a:rPr>
              <a:t>8</a:t>
            </a:r>
          </a:p>
          <a:p>
            <a:pPr>
              <a:defRPr/>
            </a:pPr>
            <a:r>
              <a:rPr lang="hr-HR">
                <a:latin typeface="Tahoma" pitchFamily="34" charset="0"/>
              </a:rPr>
              <a:t>1 3 2 </a:t>
            </a:r>
            <a:r>
              <a:rPr lang="hr-HR">
                <a:solidFill>
                  <a:schemeClr val="bg2">
                    <a:lumMod val="60000"/>
                    <a:lumOff val="40000"/>
                  </a:schemeClr>
                </a:solidFill>
                <a:latin typeface="Tahoma" pitchFamily="34" charset="0"/>
              </a:rPr>
              <a:t>4</a:t>
            </a:r>
            <a:r>
              <a:rPr lang="hr-HR">
                <a:solidFill>
                  <a:srgbClr val="FF0000"/>
                </a:solidFill>
                <a:latin typeface="Tahoma" pitchFamily="34" charset="0"/>
              </a:rPr>
              <a:t> </a:t>
            </a:r>
            <a:r>
              <a:rPr lang="hr-HR">
                <a:solidFill>
                  <a:schemeClr val="bg2">
                    <a:lumMod val="60000"/>
                    <a:lumOff val="40000"/>
                  </a:schemeClr>
                </a:solidFill>
                <a:latin typeface="Tahoma" pitchFamily="34" charset="0"/>
              </a:rPr>
              <a:t>5</a:t>
            </a:r>
            <a:r>
              <a:rPr lang="hr-HR">
                <a:latin typeface="Tahoma" pitchFamily="34" charset="0"/>
              </a:rPr>
              <a:t> </a:t>
            </a:r>
            <a:r>
              <a:rPr lang="hr-HR">
                <a:solidFill>
                  <a:schemeClr val="bg2">
                    <a:lumMod val="60000"/>
                    <a:lumOff val="40000"/>
                  </a:schemeClr>
                </a:solidFill>
                <a:latin typeface="Tahoma" pitchFamily="34" charset="0"/>
              </a:rPr>
              <a:t>6 7</a:t>
            </a:r>
            <a:r>
              <a:rPr lang="hr-HR">
                <a:latin typeface="Tahoma" pitchFamily="34" charset="0"/>
              </a:rPr>
              <a:t> </a:t>
            </a:r>
            <a:r>
              <a:rPr lang="hr-HR">
                <a:solidFill>
                  <a:schemeClr val="bg2">
                    <a:lumMod val="60000"/>
                    <a:lumOff val="40000"/>
                  </a:schemeClr>
                </a:solidFill>
                <a:latin typeface="Tahoma" pitchFamily="34" charset="0"/>
              </a:rPr>
              <a:t>8</a:t>
            </a:r>
            <a:endParaRPr lang="hr-HR">
              <a:latin typeface="Tahoma" pitchFamily="34" charset="0"/>
            </a:endParaRPr>
          </a:p>
        </p:txBody>
      </p:sp>
      <p:sp>
        <p:nvSpPr>
          <p:cNvPr id="17" name="Text Box 3"/>
          <p:cNvSpPr txBox="1">
            <a:spLocks noChangeArrowheads="1"/>
          </p:cNvSpPr>
          <p:nvPr/>
        </p:nvSpPr>
        <p:spPr bwMode="auto">
          <a:xfrm>
            <a:off x="4738688" y="4672013"/>
            <a:ext cx="2071687" cy="1138237"/>
          </a:xfrm>
          <a:prstGeom prst="rect">
            <a:avLst/>
          </a:prstGeom>
          <a:solidFill>
            <a:srgbClr val="FFC000">
              <a:alpha val="45098"/>
            </a:srgbClr>
          </a:solidFill>
          <a:ln w="9525">
            <a:noFill/>
            <a:miter lim="800000"/>
            <a:headEnd/>
            <a:tailEnd/>
          </a:ln>
        </p:spPr>
        <p:txBody>
          <a:bodyPr>
            <a:spAutoFit/>
          </a:bodyPr>
          <a:lstStyle/>
          <a:p>
            <a:pPr>
              <a:defRPr/>
            </a:pPr>
            <a:r>
              <a:rPr lang="hr-HR">
                <a:solidFill>
                  <a:srgbClr val="FF0000"/>
                </a:solidFill>
                <a:latin typeface="Tahoma" pitchFamily="34" charset="0"/>
              </a:rPr>
              <a:t>1 3</a:t>
            </a:r>
            <a:r>
              <a:rPr lang="hr-HR">
                <a:latin typeface="Tahoma" pitchFamily="34" charset="0"/>
              </a:rPr>
              <a:t> 2 </a:t>
            </a:r>
            <a:r>
              <a:rPr lang="hr-HR">
                <a:solidFill>
                  <a:schemeClr val="bg2">
                    <a:lumMod val="60000"/>
                    <a:lumOff val="40000"/>
                  </a:schemeClr>
                </a:solidFill>
                <a:latin typeface="Tahoma" pitchFamily="34" charset="0"/>
              </a:rPr>
              <a:t>4</a:t>
            </a:r>
            <a:r>
              <a:rPr lang="hr-HR">
                <a:solidFill>
                  <a:srgbClr val="FF0000"/>
                </a:solidFill>
                <a:latin typeface="Tahoma" pitchFamily="34" charset="0"/>
              </a:rPr>
              <a:t> </a:t>
            </a:r>
            <a:r>
              <a:rPr lang="hr-HR">
                <a:solidFill>
                  <a:schemeClr val="bg2">
                    <a:lumMod val="60000"/>
                    <a:lumOff val="40000"/>
                  </a:schemeClr>
                </a:solidFill>
                <a:latin typeface="Tahoma" pitchFamily="34" charset="0"/>
              </a:rPr>
              <a:t>5</a:t>
            </a:r>
            <a:r>
              <a:rPr lang="hr-HR">
                <a:latin typeface="Tahoma" pitchFamily="34" charset="0"/>
              </a:rPr>
              <a:t> </a:t>
            </a:r>
            <a:r>
              <a:rPr lang="hr-HR">
                <a:solidFill>
                  <a:schemeClr val="bg2">
                    <a:lumMod val="60000"/>
                    <a:lumOff val="40000"/>
                  </a:schemeClr>
                </a:solidFill>
                <a:latin typeface="Tahoma" pitchFamily="34" charset="0"/>
              </a:rPr>
              <a:t>6 7</a:t>
            </a:r>
            <a:r>
              <a:rPr lang="hr-HR">
                <a:latin typeface="Tahoma" pitchFamily="34" charset="0"/>
              </a:rPr>
              <a:t> </a:t>
            </a:r>
            <a:r>
              <a:rPr lang="hr-HR">
                <a:solidFill>
                  <a:schemeClr val="bg2">
                    <a:lumMod val="60000"/>
                    <a:lumOff val="40000"/>
                  </a:schemeClr>
                </a:solidFill>
                <a:latin typeface="Tahoma" pitchFamily="34" charset="0"/>
              </a:rPr>
              <a:t>8</a:t>
            </a:r>
          </a:p>
          <a:p>
            <a:pPr>
              <a:defRPr/>
            </a:pPr>
            <a:r>
              <a:rPr lang="hr-HR">
                <a:latin typeface="Tahoma" pitchFamily="34" charset="0"/>
              </a:rPr>
              <a:t>1 </a:t>
            </a:r>
            <a:r>
              <a:rPr lang="hr-HR">
                <a:solidFill>
                  <a:srgbClr val="FF0000"/>
                </a:solidFill>
                <a:latin typeface="Tahoma" pitchFamily="34" charset="0"/>
              </a:rPr>
              <a:t>3 2 </a:t>
            </a:r>
            <a:r>
              <a:rPr lang="hr-HR">
                <a:solidFill>
                  <a:schemeClr val="bg2">
                    <a:lumMod val="60000"/>
                    <a:lumOff val="40000"/>
                  </a:schemeClr>
                </a:solidFill>
                <a:latin typeface="Tahoma" pitchFamily="34" charset="0"/>
              </a:rPr>
              <a:t>4</a:t>
            </a:r>
            <a:r>
              <a:rPr lang="hr-HR">
                <a:solidFill>
                  <a:srgbClr val="FF0000"/>
                </a:solidFill>
                <a:latin typeface="Tahoma" pitchFamily="34" charset="0"/>
              </a:rPr>
              <a:t> </a:t>
            </a:r>
            <a:r>
              <a:rPr lang="hr-HR">
                <a:solidFill>
                  <a:schemeClr val="bg2">
                    <a:lumMod val="60000"/>
                    <a:lumOff val="40000"/>
                  </a:schemeClr>
                </a:solidFill>
                <a:latin typeface="Tahoma" pitchFamily="34" charset="0"/>
              </a:rPr>
              <a:t>5</a:t>
            </a:r>
            <a:r>
              <a:rPr lang="hr-HR">
                <a:latin typeface="Tahoma" pitchFamily="34" charset="0"/>
              </a:rPr>
              <a:t> </a:t>
            </a:r>
            <a:r>
              <a:rPr lang="hr-HR">
                <a:solidFill>
                  <a:schemeClr val="bg2">
                    <a:lumMod val="60000"/>
                    <a:lumOff val="40000"/>
                  </a:schemeClr>
                </a:solidFill>
                <a:latin typeface="Tahoma" pitchFamily="34" charset="0"/>
              </a:rPr>
              <a:t>6 7</a:t>
            </a:r>
            <a:r>
              <a:rPr lang="hr-HR">
                <a:latin typeface="Tahoma" pitchFamily="34" charset="0"/>
              </a:rPr>
              <a:t> </a:t>
            </a:r>
            <a:r>
              <a:rPr lang="hr-HR">
                <a:solidFill>
                  <a:schemeClr val="bg2">
                    <a:lumMod val="60000"/>
                    <a:lumOff val="40000"/>
                  </a:schemeClr>
                </a:solidFill>
                <a:latin typeface="Tahoma" pitchFamily="34" charset="0"/>
              </a:rPr>
              <a:t>8</a:t>
            </a:r>
            <a:endParaRPr lang="hr-HR">
              <a:latin typeface="Tahoma" pitchFamily="34" charset="0"/>
            </a:endParaRPr>
          </a:p>
          <a:p>
            <a:pPr>
              <a:defRPr/>
            </a:pPr>
            <a:r>
              <a:rPr lang="hr-HR">
                <a:latin typeface="Tahoma" pitchFamily="34" charset="0"/>
              </a:rPr>
              <a:t>1 2 </a:t>
            </a:r>
            <a:r>
              <a:rPr lang="hr-HR">
                <a:solidFill>
                  <a:schemeClr val="bg2">
                    <a:lumMod val="60000"/>
                    <a:lumOff val="40000"/>
                  </a:schemeClr>
                </a:solidFill>
                <a:latin typeface="Tahoma" pitchFamily="34" charset="0"/>
              </a:rPr>
              <a:t>3</a:t>
            </a:r>
            <a:r>
              <a:rPr lang="hr-HR">
                <a:latin typeface="Tahoma" pitchFamily="34" charset="0"/>
              </a:rPr>
              <a:t> </a:t>
            </a:r>
            <a:r>
              <a:rPr lang="hr-HR">
                <a:solidFill>
                  <a:schemeClr val="bg2">
                    <a:lumMod val="60000"/>
                    <a:lumOff val="40000"/>
                  </a:schemeClr>
                </a:solidFill>
                <a:latin typeface="Tahoma" pitchFamily="34" charset="0"/>
              </a:rPr>
              <a:t>4</a:t>
            </a:r>
            <a:r>
              <a:rPr lang="hr-HR">
                <a:solidFill>
                  <a:srgbClr val="FF0000"/>
                </a:solidFill>
                <a:latin typeface="Tahoma" pitchFamily="34" charset="0"/>
              </a:rPr>
              <a:t> </a:t>
            </a:r>
            <a:r>
              <a:rPr lang="hr-HR">
                <a:solidFill>
                  <a:schemeClr val="bg2">
                    <a:lumMod val="60000"/>
                    <a:lumOff val="40000"/>
                  </a:schemeClr>
                </a:solidFill>
                <a:latin typeface="Tahoma" pitchFamily="34" charset="0"/>
              </a:rPr>
              <a:t>5</a:t>
            </a:r>
            <a:r>
              <a:rPr lang="hr-HR">
                <a:latin typeface="Tahoma" pitchFamily="34" charset="0"/>
              </a:rPr>
              <a:t> </a:t>
            </a:r>
            <a:r>
              <a:rPr lang="hr-HR">
                <a:solidFill>
                  <a:schemeClr val="bg2">
                    <a:lumMod val="60000"/>
                    <a:lumOff val="40000"/>
                  </a:schemeClr>
                </a:solidFill>
                <a:latin typeface="Tahoma" pitchFamily="34" charset="0"/>
              </a:rPr>
              <a:t>6 7</a:t>
            </a:r>
            <a:r>
              <a:rPr lang="hr-HR">
                <a:latin typeface="Tahoma" pitchFamily="34" charset="0"/>
              </a:rPr>
              <a:t> </a:t>
            </a:r>
            <a:r>
              <a:rPr lang="hr-HR">
                <a:solidFill>
                  <a:schemeClr val="bg2">
                    <a:lumMod val="60000"/>
                    <a:lumOff val="40000"/>
                  </a:schemeClr>
                </a:solidFill>
                <a:latin typeface="Tahoma" pitchFamily="34" charset="0"/>
              </a:rPr>
              <a:t>8</a:t>
            </a:r>
            <a:endParaRPr lang="hr-HR">
              <a:latin typeface="Tahoma" pitchFamily="34" charset="0"/>
            </a:endParaRPr>
          </a:p>
        </p:txBody>
      </p:sp>
      <p:sp>
        <p:nvSpPr>
          <p:cNvPr id="19" name="Text Box 3"/>
          <p:cNvSpPr txBox="1">
            <a:spLocks noChangeArrowheads="1"/>
          </p:cNvSpPr>
          <p:nvPr/>
        </p:nvSpPr>
        <p:spPr bwMode="auto">
          <a:xfrm>
            <a:off x="6953250" y="4672013"/>
            <a:ext cx="2071688" cy="768350"/>
          </a:xfrm>
          <a:prstGeom prst="rect">
            <a:avLst/>
          </a:prstGeom>
          <a:solidFill>
            <a:srgbClr val="DFDB25">
              <a:alpha val="43137"/>
            </a:srgbClr>
          </a:solidFill>
          <a:ln w="9525">
            <a:noFill/>
            <a:miter lim="800000"/>
            <a:headEnd/>
            <a:tailEnd/>
          </a:ln>
        </p:spPr>
        <p:txBody>
          <a:bodyPr>
            <a:spAutoFit/>
          </a:bodyPr>
          <a:lstStyle/>
          <a:p>
            <a:pPr>
              <a:defRPr/>
            </a:pPr>
            <a:r>
              <a:rPr lang="hr-HR">
                <a:solidFill>
                  <a:srgbClr val="FF0000"/>
                </a:solidFill>
                <a:latin typeface="Tahoma" pitchFamily="34" charset="0"/>
              </a:rPr>
              <a:t>1 2 </a:t>
            </a:r>
            <a:r>
              <a:rPr lang="hr-HR">
                <a:solidFill>
                  <a:schemeClr val="bg2">
                    <a:lumMod val="60000"/>
                    <a:lumOff val="40000"/>
                  </a:schemeClr>
                </a:solidFill>
                <a:latin typeface="Tahoma" pitchFamily="34" charset="0"/>
              </a:rPr>
              <a:t>3</a:t>
            </a:r>
            <a:r>
              <a:rPr lang="hr-HR">
                <a:latin typeface="Tahoma" pitchFamily="34" charset="0"/>
              </a:rPr>
              <a:t> </a:t>
            </a:r>
            <a:r>
              <a:rPr lang="hr-HR">
                <a:solidFill>
                  <a:schemeClr val="bg2">
                    <a:lumMod val="60000"/>
                    <a:lumOff val="40000"/>
                  </a:schemeClr>
                </a:solidFill>
                <a:latin typeface="Tahoma" pitchFamily="34" charset="0"/>
              </a:rPr>
              <a:t>4</a:t>
            </a:r>
            <a:r>
              <a:rPr lang="hr-HR">
                <a:solidFill>
                  <a:srgbClr val="FF0000"/>
                </a:solidFill>
                <a:latin typeface="Tahoma" pitchFamily="34" charset="0"/>
              </a:rPr>
              <a:t> </a:t>
            </a:r>
            <a:r>
              <a:rPr lang="hr-HR">
                <a:solidFill>
                  <a:schemeClr val="bg2">
                    <a:lumMod val="60000"/>
                    <a:lumOff val="40000"/>
                  </a:schemeClr>
                </a:solidFill>
                <a:latin typeface="Tahoma" pitchFamily="34" charset="0"/>
              </a:rPr>
              <a:t>5</a:t>
            </a:r>
            <a:r>
              <a:rPr lang="hr-HR">
                <a:latin typeface="Tahoma" pitchFamily="34" charset="0"/>
              </a:rPr>
              <a:t> </a:t>
            </a:r>
            <a:r>
              <a:rPr lang="hr-HR">
                <a:solidFill>
                  <a:schemeClr val="bg2">
                    <a:lumMod val="60000"/>
                    <a:lumOff val="40000"/>
                  </a:schemeClr>
                </a:solidFill>
                <a:latin typeface="Tahoma" pitchFamily="34" charset="0"/>
              </a:rPr>
              <a:t>6 7</a:t>
            </a:r>
            <a:r>
              <a:rPr lang="hr-HR">
                <a:latin typeface="Tahoma" pitchFamily="34" charset="0"/>
              </a:rPr>
              <a:t> </a:t>
            </a:r>
            <a:r>
              <a:rPr lang="hr-HR">
                <a:solidFill>
                  <a:schemeClr val="bg2">
                    <a:lumMod val="60000"/>
                    <a:lumOff val="40000"/>
                  </a:schemeClr>
                </a:solidFill>
                <a:latin typeface="Tahoma" pitchFamily="34" charset="0"/>
              </a:rPr>
              <a:t>8</a:t>
            </a:r>
          </a:p>
          <a:p>
            <a:pPr>
              <a:defRPr/>
            </a:pPr>
            <a:r>
              <a:rPr lang="hr-HR">
                <a:solidFill>
                  <a:schemeClr val="bg2">
                    <a:lumMod val="60000"/>
                    <a:lumOff val="40000"/>
                  </a:schemeClr>
                </a:solidFill>
                <a:latin typeface="Tahoma" pitchFamily="34" charset="0"/>
              </a:rPr>
              <a:t>1</a:t>
            </a:r>
            <a:r>
              <a:rPr lang="hr-HR">
                <a:solidFill>
                  <a:srgbClr val="FF0000"/>
                </a:solidFill>
                <a:latin typeface="Tahoma" pitchFamily="34" charset="0"/>
              </a:rPr>
              <a:t> </a:t>
            </a:r>
            <a:r>
              <a:rPr lang="hr-HR">
                <a:solidFill>
                  <a:schemeClr val="bg2">
                    <a:lumMod val="60000"/>
                    <a:lumOff val="40000"/>
                  </a:schemeClr>
                </a:solidFill>
                <a:latin typeface="Tahoma" pitchFamily="34" charset="0"/>
              </a:rPr>
              <a:t>2</a:t>
            </a:r>
            <a:r>
              <a:rPr lang="hr-HR">
                <a:solidFill>
                  <a:srgbClr val="FF0000"/>
                </a:solidFill>
                <a:latin typeface="Tahoma" pitchFamily="34" charset="0"/>
              </a:rPr>
              <a:t> </a:t>
            </a:r>
            <a:r>
              <a:rPr lang="hr-HR">
                <a:solidFill>
                  <a:schemeClr val="bg2">
                    <a:lumMod val="60000"/>
                    <a:lumOff val="40000"/>
                  </a:schemeClr>
                </a:solidFill>
                <a:latin typeface="Tahoma" pitchFamily="34" charset="0"/>
              </a:rPr>
              <a:t>3</a:t>
            </a:r>
            <a:r>
              <a:rPr lang="hr-HR">
                <a:latin typeface="Tahoma" pitchFamily="34" charset="0"/>
              </a:rPr>
              <a:t> </a:t>
            </a:r>
            <a:r>
              <a:rPr lang="hr-HR">
                <a:solidFill>
                  <a:schemeClr val="bg2">
                    <a:lumMod val="60000"/>
                    <a:lumOff val="40000"/>
                  </a:schemeClr>
                </a:solidFill>
                <a:latin typeface="Tahoma" pitchFamily="34" charset="0"/>
              </a:rPr>
              <a:t>4</a:t>
            </a:r>
            <a:r>
              <a:rPr lang="hr-HR">
                <a:solidFill>
                  <a:srgbClr val="FF0000"/>
                </a:solidFill>
                <a:latin typeface="Tahoma" pitchFamily="34" charset="0"/>
              </a:rPr>
              <a:t> </a:t>
            </a:r>
            <a:r>
              <a:rPr lang="hr-HR">
                <a:solidFill>
                  <a:schemeClr val="bg2">
                    <a:lumMod val="60000"/>
                    <a:lumOff val="40000"/>
                  </a:schemeClr>
                </a:solidFill>
                <a:latin typeface="Tahoma" pitchFamily="34" charset="0"/>
              </a:rPr>
              <a:t>5</a:t>
            </a:r>
            <a:r>
              <a:rPr lang="hr-HR">
                <a:latin typeface="Tahoma" pitchFamily="34" charset="0"/>
              </a:rPr>
              <a:t> </a:t>
            </a:r>
            <a:r>
              <a:rPr lang="hr-HR">
                <a:solidFill>
                  <a:schemeClr val="bg2">
                    <a:lumMod val="60000"/>
                    <a:lumOff val="40000"/>
                  </a:schemeClr>
                </a:solidFill>
                <a:latin typeface="Tahoma" pitchFamily="34" charset="0"/>
              </a:rPr>
              <a:t>6 7</a:t>
            </a:r>
            <a:r>
              <a:rPr lang="hr-HR">
                <a:latin typeface="Tahoma" pitchFamily="34" charset="0"/>
              </a:rPr>
              <a:t> </a:t>
            </a:r>
            <a:r>
              <a:rPr lang="hr-HR">
                <a:solidFill>
                  <a:schemeClr val="bg2">
                    <a:lumMod val="60000"/>
                    <a:lumOff val="40000"/>
                  </a:schemeClr>
                </a:solidFill>
                <a:latin typeface="Tahoma" pitchFamily="34" charset="0"/>
              </a:rPr>
              <a:t>8</a:t>
            </a:r>
          </a:p>
        </p:txBody>
      </p:sp>
      <p:sp>
        <p:nvSpPr>
          <p:cNvPr id="13325" name="Text Box 6"/>
          <p:cNvSpPr txBox="1">
            <a:spLocks noChangeArrowheads="1"/>
          </p:cNvSpPr>
          <p:nvPr/>
        </p:nvSpPr>
        <p:spPr bwMode="auto">
          <a:xfrm>
            <a:off x="309563" y="1058863"/>
            <a:ext cx="2071687" cy="369887"/>
          </a:xfrm>
          <a:prstGeom prst="rect">
            <a:avLst/>
          </a:prstGeom>
          <a:solidFill>
            <a:srgbClr val="FF9900"/>
          </a:solidFill>
          <a:ln w="9525">
            <a:noFill/>
            <a:miter lim="800000"/>
            <a:headEnd/>
            <a:tailEnd/>
          </a:ln>
        </p:spPr>
        <p:txBody>
          <a:bodyPr anchor="ctr">
            <a:spAutoFit/>
          </a:bodyPr>
          <a:lstStyle/>
          <a:p>
            <a:r>
              <a:rPr lang="hr-HR" sz="1800">
                <a:solidFill>
                  <a:srgbClr val="FFFFFF"/>
                </a:solidFill>
                <a:latin typeface="Arial" charset="0"/>
              </a:rPr>
              <a:t>1. prolaz</a:t>
            </a:r>
            <a:endParaRPr lang="hr-HR" sz="1800">
              <a:solidFill>
                <a:srgbClr val="FFFFFF"/>
              </a:solidFill>
              <a:latin typeface="Tahoma" charset="0"/>
            </a:endParaRPr>
          </a:p>
        </p:txBody>
      </p:sp>
      <p:sp>
        <p:nvSpPr>
          <p:cNvPr id="11" name="Text Box 6"/>
          <p:cNvSpPr txBox="1">
            <a:spLocks noChangeArrowheads="1"/>
          </p:cNvSpPr>
          <p:nvPr/>
        </p:nvSpPr>
        <p:spPr bwMode="auto">
          <a:xfrm>
            <a:off x="2524125" y="1058863"/>
            <a:ext cx="2071688" cy="369887"/>
          </a:xfrm>
          <a:prstGeom prst="rect">
            <a:avLst/>
          </a:prstGeom>
          <a:solidFill>
            <a:schemeClr val="bg1">
              <a:lumMod val="60000"/>
              <a:lumOff val="40000"/>
            </a:schemeClr>
          </a:solidFill>
          <a:ln w="9525">
            <a:noFill/>
            <a:miter lim="800000"/>
            <a:headEnd/>
            <a:tailEnd/>
          </a:ln>
        </p:spPr>
        <p:txBody>
          <a:bodyPr anchor="ctr">
            <a:spAutoFit/>
          </a:bodyPr>
          <a:lstStyle/>
          <a:p>
            <a:pPr>
              <a:defRPr/>
            </a:pPr>
            <a:r>
              <a:rPr lang="hr-HR" sz="1800">
                <a:solidFill>
                  <a:srgbClr val="FFFFFF"/>
                </a:solidFill>
                <a:latin typeface="Arial" charset="0"/>
              </a:rPr>
              <a:t>2. prolaz</a:t>
            </a:r>
            <a:endParaRPr lang="hr-HR" sz="1800">
              <a:solidFill>
                <a:srgbClr val="FFFFFF"/>
              </a:solidFill>
              <a:latin typeface="Tahoma" pitchFamily="34" charset="0"/>
            </a:endParaRPr>
          </a:p>
        </p:txBody>
      </p:sp>
      <p:sp>
        <p:nvSpPr>
          <p:cNvPr id="13327" name="Text Box 6"/>
          <p:cNvSpPr txBox="1">
            <a:spLocks noChangeArrowheads="1"/>
          </p:cNvSpPr>
          <p:nvPr/>
        </p:nvSpPr>
        <p:spPr bwMode="auto">
          <a:xfrm>
            <a:off x="4667250" y="1058863"/>
            <a:ext cx="2071688" cy="369887"/>
          </a:xfrm>
          <a:prstGeom prst="rect">
            <a:avLst/>
          </a:prstGeom>
          <a:solidFill>
            <a:srgbClr val="00B050"/>
          </a:solidFill>
          <a:ln w="9525">
            <a:noFill/>
            <a:miter lim="800000"/>
            <a:headEnd/>
            <a:tailEnd/>
          </a:ln>
        </p:spPr>
        <p:txBody>
          <a:bodyPr anchor="ctr">
            <a:spAutoFit/>
          </a:bodyPr>
          <a:lstStyle/>
          <a:p>
            <a:r>
              <a:rPr lang="hr-HR" sz="1800">
                <a:solidFill>
                  <a:srgbClr val="FFFFFF"/>
                </a:solidFill>
                <a:latin typeface="Arial" charset="0"/>
              </a:rPr>
              <a:t>3. prolaz</a:t>
            </a:r>
            <a:endParaRPr lang="hr-HR" sz="1800">
              <a:solidFill>
                <a:srgbClr val="FFFFFF"/>
              </a:solidFill>
              <a:latin typeface="Tahoma" charset="0"/>
            </a:endParaRPr>
          </a:p>
        </p:txBody>
      </p:sp>
      <p:sp>
        <p:nvSpPr>
          <p:cNvPr id="13328" name="Text Box 6"/>
          <p:cNvSpPr txBox="1">
            <a:spLocks noChangeArrowheads="1"/>
          </p:cNvSpPr>
          <p:nvPr/>
        </p:nvSpPr>
        <p:spPr bwMode="auto">
          <a:xfrm>
            <a:off x="6810375" y="1058863"/>
            <a:ext cx="2071688" cy="369887"/>
          </a:xfrm>
          <a:prstGeom prst="rect">
            <a:avLst/>
          </a:prstGeom>
          <a:solidFill>
            <a:srgbClr val="C13B25"/>
          </a:solidFill>
          <a:ln w="9525">
            <a:noFill/>
            <a:miter lim="800000"/>
            <a:headEnd/>
            <a:tailEnd/>
          </a:ln>
        </p:spPr>
        <p:txBody>
          <a:bodyPr anchor="ctr">
            <a:spAutoFit/>
          </a:bodyPr>
          <a:lstStyle/>
          <a:p>
            <a:r>
              <a:rPr lang="hr-HR" sz="1800">
                <a:solidFill>
                  <a:srgbClr val="FFFFFF"/>
                </a:solidFill>
                <a:latin typeface="Arial" charset="0"/>
              </a:rPr>
              <a:t>4. prolaz</a:t>
            </a:r>
            <a:endParaRPr lang="hr-HR" sz="1800">
              <a:solidFill>
                <a:srgbClr val="FFFFFF"/>
              </a:solidFill>
              <a:latin typeface="Tahoma" charset="0"/>
            </a:endParaRPr>
          </a:p>
        </p:txBody>
      </p:sp>
      <p:sp>
        <p:nvSpPr>
          <p:cNvPr id="13329" name="Text Box 6"/>
          <p:cNvSpPr txBox="1">
            <a:spLocks noChangeArrowheads="1"/>
          </p:cNvSpPr>
          <p:nvPr/>
        </p:nvSpPr>
        <p:spPr bwMode="auto">
          <a:xfrm>
            <a:off x="2524125" y="4344988"/>
            <a:ext cx="2071688" cy="369887"/>
          </a:xfrm>
          <a:prstGeom prst="rect">
            <a:avLst/>
          </a:prstGeom>
          <a:solidFill>
            <a:srgbClr val="C13B25"/>
          </a:solidFill>
          <a:ln w="9525">
            <a:noFill/>
            <a:miter lim="800000"/>
            <a:headEnd/>
            <a:tailEnd/>
          </a:ln>
        </p:spPr>
        <p:txBody>
          <a:bodyPr anchor="ctr">
            <a:spAutoFit/>
          </a:bodyPr>
          <a:lstStyle/>
          <a:p>
            <a:r>
              <a:rPr lang="hr-HR" sz="1800">
                <a:solidFill>
                  <a:srgbClr val="FFFFFF"/>
                </a:solidFill>
                <a:latin typeface="Arial" charset="0"/>
              </a:rPr>
              <a:t>5. prolaz</a:t>
            </a:r>
            <a:endParaRPr lang="hr-HR" sz="1800">
              <a:solidFill>
                <a:srgbClr val="FFFFFF"/>
              </a:solidFill>
              <a:latin typeface="Tahoma" charset="0"/>
            </a:endParaRPr>
          </a:p>
        </p:txBody>
      </p:sp>
      <p:sp>
        <p:nvSpPr>
          <p:cNvPr id="13330" name="Text Box 6"/>
          <p:cNvSpPr txBox="1">
            <a:spLocks noChangeArrowheads="1"/>
          </p:cNvSpPr>
          <p:nvPr/>
        </p:nvSpPr>
        <p:spPr bwMode="auto">
          <a:xfrm>
            <a:off x="4738688" y="4344988"/>
            <a:ext cx="2071687" cy="369887"/>
          </a:xfrm>
          <a:prstGeom prst="rect">
            <a:avLst/>
          </a:prstGeom>
          <a:solidFill>
            <a:srgbClr val="FFC000"/>
          </a:solidFill>
          <a:ln w="9525">
            <a:noFill/>
            <a:miter lim="800000"/>
            <a:headEnd/>
            <a:tailEnd/>
          </a:ln>
        </p:spPr>
        <p:txBody>
          <a:bodyPr anchor="ctr">
            <a:spAutoFit/>
          </a:bodyPr>
          <a:lstStyle/>
          <a:p>
            <a:r>
              <a:rPr lang="hr-HR" sz="1800">
                <a:solidFill>
                  <a:srgbClr val="FFFFFF"/>
                </a:solidFill>
                <a:latin typeface="Arial" charset="0"/>
              </a:rPr>
              <a:t>6. prolaz</a:t>
            </a:r>
            <a:endParaRPr lang="hr-HR" sz="1800">
              <a:solidFill>
                <a:srgbClr val="FFFFFF"/>
              </a:solidFill>
              <a:latin typeface="Tahoma" charset="0"/>
            </a:endParaRPr>
          </a:p>
        </p:txBody>
      </p:sp>
      <p:sp>
        <p:nvSpPr>
          <p:cNvPr id="13331" name="Text Box 6"/>
          <p:cNvSpPr txBox="1">
            <a:spLocks noChangeArrowheads="1"/>
          </p:cNvSpPr>
          <p:nvPr/>
        </p:nvSpPr>
        <p:spPr bwMode="auto">
          <a:xfrm>
            <a:off x="6953250" y="4344988"/>
            <a:ext cx="2071688" cy="369887"/>
          </a:xfrm>
          <a:prstGeom prst="rect">
            <a:avLst/>
          </a:prstGeom>
          <a:solidFill>
            <a:srgbClr val="DFDB25"/>
          </a:solidFill>
          <a:ln w="9525">
            <a:noFill/>
            <a:miter lim="800000"/>
            <a:headEnd/>
            <a:tailEnd/>
          </a:ln>
        </p:spPr>
        <p:txBody>
          <a:bodyPr anchor="ctr">
            <a:spAutoFit/>
          </a:bodyPr>
          <a:lstStyle/>
          <a:p>
            <a:r>
              <a:rPr lang="hr-HR" sz="1800">
                <a:solidFill>
                  <a:srgbClr val="FFFFFF"/>
                </a:solidFill>
                <a:latin typeface="Arial" charset="0"/>
              </a:rPr>
              <a:t>7. prolaz</a:t>
            </a:r>
            <a:endParaRPr lang="hr-HR" sz="1800">
              <a:solidFill>
                <a:srgbClr val="FFFFFF"/>
              </a:solidFill>
              <a:latin typeface="Tahoma" charset="0"/>
            </a:endParaRPr>
          </a:p>
        </p:txBody>
      </p:sp>
      <p:sp>
        <p:nvSpPr>
          <p:cNvPr id="4" name="Slide Number Placeholder 3"/>
          <p:cNvSpPr>
            <a:spLocks noGrp="1"/>
          </p:cNvSpPr>
          <p:nvPr>
            <p:ph type="sldNum" sz="quarter" idx="11"/>
          </p:nvPr>
        </p:nvSpPr>
        <p:spPr/>
        <p:txBody>
          <a:bodyPr/>
          <a:lstStyle/>
          <a:p>
            <a:fld id="{A88E0379-805C-488B-A902-3710866AFB11}" type="slidenum">
              <a:rPr lang="hr-HR" smtClean="0"/>
              <a:pPr/>
              <a:t>158</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25"/>
                                        </p:tgtEl>
                                        <p:attrNameLst>
                                          <p:attrName>style.visibility</p:attrName>
                                        </p:attrNameLst>
                                      </p:cBhvr>
                                      <p:to>
                                        <p:strVal val="visible"/>
                                      </p:to>
                                    </p:set>
                                    <p:animEffect transition="in" filter="dissolve">
                                      <p:cBhvr>
                                        <p:cTn id="7" dur="500"/>
                                        <p:tgtEl>
                                          <p:spTgt spid="133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bg/>
                                          </p:spTgt>
                                        </p:tgtEl>
                                        <p:attrNameLst>
                                          <p:attrName>style.visibility</p:attrName>
                                        </p:attrNameLst>
                                      </p:cBhvr>
                                      <p:to>
                                        <p:strVal val="visible"/>
                                      </p:to>
                                    </p:set>
                                    <p:animEffect transition="in" filter="dissolve">
                                      <p:cBhvr>
                                        <p:cTn id="12" dur="500"/>
                                        <p:tgtEl>
                                          <p:spTgt spid="7">
                                            <p:bg/>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dissolv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dissolve">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dissolve">
                                      <p:cBhvr>
                                        <p:cTn id="27" dur="500"/>
                                        <p:tgtEl>
                                          <p:spTgt spid="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dissolve">
                                      <p:cBhvr>
                                        <p:cTn id="32" dur="500"/>
                                        <p:tgtEl>
                                          <p:spTgt spid="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Effect transition="in" filter="dissolve">
                                      <p:cBhvr>
                                        <p:cTn id="37" dur="500"/>
                                        <p:tgtEl>
                                          <p:spTgt spid="7">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Effect transition="in" filter="dissolve">
                                      <p:cBhvr>
                                        <p:cTn id="42" dur="500"/>
                                        <p:tgtEl>
                                          <p:spTgt spid="7">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7">
                                            <p:txEl>
                                              <p:pRg st="6" end="6"/>
                                            </p:txEl>
                                          </p:spTgt>
                                        </p:tgtEl>
                                        <p:attrNameLst>
                                          <p:attrName>style.visibility</p:attrName>
                                        </p:attrNameLst>
                                      </p:cBhvr>
                                      <p:to>
                                        <p:strVal val="visible"/>
                                      </p:to>
                                    </p:set>
                                    <p:animEffect transition="in" filter="dissolve">
                                      <p:cBhvr>
                                        <p:cTn id="47" dur="500"/>
                                        <p:tgtEl>
                                          <p:spTgt spid="7">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7">
                                            <p:txEl>
                                              <p:pRg st="7" end="7"/>
                                            </p:txEl>
                                          </p:spTgt>
                                        </p:tgtEl>
                                        <p:attrNameLst>
                                          <p:attrName>style.visibility</p:attrName>
                                        </p:attrNameLst>
                                      </p:cBhvr>
                                      <p:to>
                                        <p:strVal val="visible"/>
                                      </p:to>
                                    </p:set>
                                    <p:animEffect transition="in" filter="dissolve">
                                      <p:cBhvr>
                                        <p:cTn id="52" dur="500"/>
                                        <p:tgtEl>
                                          <p:spTgt spid="7">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dissolve">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8">
                                            <p:bg/>
                                          </p:spTgt>
                                        </p:tgtEl>
                                        <p:attrNameLst>
                                          <p:attrName>style.visibility</p:attrName>
                                        </p:attrNameLst>
                                      </p:cBhvr>
                                      <p:to>
                                        <p:strVal val="visible"/>
                                      </p:to>
                                    </p:set>
                                    <p:animEffect transition="in" filter="dissolve">
                                      <p:cBhvr>
                                        <p:cTn id="62" dur="500"/>
                                        <p:tgtEl>
                                          <p:spTgt spid="8">
                                            <p:bg/>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8">
                                            <p:txEl>
                                              <p:pRg st="0" end="0"/>
                                            </p:txEl>
                                          </p:spTgt>
                                        </p:tgtEl>
                                        <p:attrNameLst>
                                          <p:attrName>style.visibility</p:attrName>
                                        </p:attrNameLst>
                                      </p:cBhvr>
                                      <p:to>
                                        <p:strVal val="visible"/>
                                      </p:to>
                                    </p:set>
                                    <p:animEffect transition="in" filter="dissolve">
                                      <p:cBhvr>
                                        <p:cTn id="67" dur="500"/>
                                        <p:tgtEl>
                                          <p:spTgt spid="8">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8">
                                            <p:txEl>
                                              <p:pRg st="1" end="1"/>
                                            </p:txEl>
                                          </p:spTgt>
                                        </p:tgtEl>
                                        <p:attrNameLst>
                                          <p:attrName>style.visibility</p:attrName>
                                        </p:attrNameLst>
                                      </p:cBhvr>
                                      <p:to>
                                        <p:strVal val="visible"/>
                                      </p:to>
                                    </p:set>
                                    <p:animEffect transition="in" filter="dissolve">
                                      <p:cBhvr>
                                        <p:cTn id="72" dur="500"/>
                                        <p:tgtEl>
                                          <p:spTgt spid="8">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8">
                                            <p:txEl>
                                              <p:pRg st="2" end="2"/>
                                            </p:txEl>
                                          </p:spTgt>
                                        </p:tgtEl>
                                        <p:attrNameLst>
                                          <p:attrName>style.visibility</p:attrName>
                                        </p:attrNameLst>
                                      </p:cBhvr>
                                      <p:to>
                                        <p:strVal val="visible"/>
                                      </p:to>
                                    </p:set>
                                    <p:animEffect transition="in" filter="dissolve">
                                      <p:cBhvr>
                                        <p:cTn id="77" dur="500"/>
                                        <p:tgtEl>
                                          <p:spTgt spid="8">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8">
                                            <p:txEl>
                                              <p:pRg st="3" end="3"/>
                                            </p:txEl>
                                          </p:spTgt>
                                        </p:tgtEl>
                                        <p:attrNameLst>
                                          <p:attrName>style.visibility</p:attrName>
                                        </p:attrNameLst>
                                      </p:cBhvr>
                                      <p:to>
                                        <p:strVal val="visible"/>
                                      </p:to>
                                    </p:set>
                                    <p:animEffect transition="in" filter="dissolve">
                                      <p:cBhvr>
                                        <p:cTn id="82" dur="500"/>
                                        <p:tgtEl>
                                          <p:spTgt spid="8">
                                            <p:txEl>
                                              <p:pRg st="3" end="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8">
                                            <p:txEl>
                                              <p:pRg st="4" end="4"/>
                                            </p:txEl>
                                          </p:spTgt>
                                        </p:tgtEl>
                                        <p:attrNameLst>
                                          <p:attrName>style.visibility</p:attrName>
                                        </p:attrNameLst>
                                      </p:cBhvr>
                                      <p:to>
                                        <p:strVal val="visible"/>
                                      </p:to>
                                    </p:set>
                                    <p:animEffect transition="in" filter="dissolve">
                                      <p:cBhvr>
                                        <p:cTn id="87" dur="500"/>
                                        <p:tgtEl>
                                          <p:spTgt spid="8">
                                            <p:txEl>
                                              <p:pRg st="4" end="4"/>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8">
                                            <p:txEl>
                                              <p:pRg st="5" end="5"/>
                                            </p:txEl>
                                          </p:spTgt>
                                        </p:tgtEl>
                                        <p:attrNameLst>
                                          <p:attrName>style.visibility</p:attrName>
                                        </p:attrNameLst>
                                      </p:cBhvr>
                                      <p:to>
                                        <p:strVal val="visible"/>
                                      </p:to>
                                    </p:set>
                                    <p:animEffect transition="in" filter="dissolve">
                                      <p:cBhvr>
                                        <p:cTn id="92" dur="500"/>
                                        <p:tgtEl>
                                          <p:spTgt spid="8">
                                            <p:txEl>
                                              <p:pRg st="5" end="5"/>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8">
                                            <p:txEl>
                                              <p:pRg st="6" end="6"/>
                                            </p:txEl>
                                          </p:spTgt>
                                        </p:tgtEl>
                                        <p:attrNameLst>
                                          <p:attrName>style.visibility</p:attrName>
                                        </p:attrNameLst>
                                      </p:cBhvr>
                                      <p:to>
                                        <p:strVal val="visible"/>
                                      </p:to>
                                    </p:set>
                                    <p:animEffect transition="in" filter="dissolve">
                                      <p:cBhvr>
                                        <p:cTn id="97" dur="500"/>
                                        <p:tgtEl>
                                          <p:spTgt spid="8">
                                            <p:txEl>
                                              <p:pRg st="6" end="6"/>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13327"/>
                                        </p:tgtEl>
                                        <p:attrNameLst>
                                          <p:attrName>style.visibility</p:attrName>
                                        </p:attrNameLst>
                                      </p:cBhvr>
                                      <p:to>
                                        <p:strVal val="visible"/>
                                      </p:to>
                                    </p:set>
                                    <p:animEffect transition="in" filter="dissolve">
                                      <p:cBhvr>
                                        <p:cTn id="102" dur="500"/>
                                        <p:tgtEl>
                                          <p:spTgt spid="13327"/>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9">
                                            <p:bg/>
                                          </p:spTgt>
                                        </p:tgtEl>
                                        <p:attrNameLst>
                                          <p:attrName>style.visibility</p:attrName>
                                        </p:attrNameLst>
                                      </p:cBhvr>
                                      <p:to>
                                        <p:strVal val="visible"/>
                                      </p:to>
                                    </p:set>
                                    <p:animEffect transition="in" filter="dissolve">
                                      <p:cBhvr>
                                        <p:cTn id="107" dur="500"/>
                                        <p:tgtEl>
                                          <p:spTgt spid="9">
                                            <p:bg/>
                                          </p:spTgt>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9">
                                            <p:txEl>
                                              <p:pRg st="0" end="0"/>
                                            </p:txEl>
                                          </p:spTgt>
                                        </p:tgtEl>
                                        <p:attrNameLst>
                                          <p:attrName>style.visibility</p:attrName>
                                        </p:attrNameLst>
                                      </p:cBhvr>
                                      <p:to>
                                        <p:strVal val="visible"/>
                                      </p:to>
                                    </p:set>
                                    <p:animEffect transition="in" filter="dissolve">
                                      <p:cBhvr>
                                        <p:cTn id="112" dur="500"/>
                                        <p:tgtEl>
                                          <p:spTgt spid="9">
                                            <p:txEl>
                                              <p:pRg st="0" end="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9">
                                            <p:txEl>
                                              <p:pRg st="1" end="1"/>
                                            </p:txEl>
                                          </p:spTgt>
                                        </p:tgtEl>
                                        <p:attrNameLst>
                                          <p:attrName>style.visibility</p:attrName>
                                        </p:attrNameLst>
                                      </p:cBhvr>
                                      <p:to>
                                        <p:strVal val="visible"/>
                                      </p:to>
                                    </p:set>
                                    <p:animEffect transition="in" filter="dissolve">
                                      <p:cBhvr>
                                        <p:cTn id="117" dur="500"/>
                                        <p:tgtEl>
                                          <p:spTgt spid="9">
                                            <p:txEl>
                                              <p:pRg st="1" end="1"/>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9">
                                            <p:txEl>
                                              <p:pRg st="2" end="2"/>
                                            </p:txEl>
                                          </p:spTgt>
                                        </p:tgtEl>
                                        <p:attrNameLst>
                                          <p:attrName>style.visibility</p:attrName>
                                        </p:attrNameLst>
                                      </p:cBhvr>
                                      <p:to>
                                        <p:strVal val="visible"/>
                                      </p:to>
                                    </p:set>
                                    <p:animEffect transition="in" filter="dissolve">
                                      <p:cBhvr>
                                        <p:cTn id="122" dur="500"/>
                                        <p:tgtEl>
                                          <p:spTgt spid="9">
                                            <p:txEl>
                                              <p:pRg st="2" end="2"/>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9">
                                            <p:txEl>
                                              <p:pRg st="3" end="3"/>
                                            </p:txEl>
                                          </p:spTgt>
                                        </p:tgtEl>
                                        <p:attrNameLst>
                                          <p:attrName>style.visibility</p:attrName>
                                        </p:attrNameLst>
                                      </p:cBhvr>
                                      <p:to>
                                        <p:strVal val="visible"/>
                                      </p:to>
                                    </p:set>
                                    <p:animEffect transition="in" filter="dissolve">
                                      <p:cBhvr>
                                        <p:cTn id="127" dur="500"/>
                                        <p:tgtEl>
                                          <p:spTgt spid="9">
                                            <p:txEl>
                                              <p:pRg st="3" end="3"/>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9">
                                            <p:txEl>
                                              <p:pRg st="4" end="4"/>
                                            </p:txEl>
                                          </p:spTgt>
                                        </p:tgtEl>
                                        <p:attrNameLst>
                                          <p:attrName>style.visibility</p:attrName>
                                        </p:attrNameLst>
                                      </p:cBhvr>
                                      <p:to>
                                        <p:strVal val="visible"/>
                                      </p:to>
                                    </p:set>
                                    <p:animEffect transition="in" filter="dissolve">
                                      <p:cBhvr>
                                        <p:cTn id="132" dur="500"/>
                                        <p:tgtEl>
                                          <p:spTgt spid="9">
                                            <p:txEl>
                                              <p:pRg st="4" end="4"/>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9">
                                            <p:txEl>
                                              <p:pRg st="5" end="5"/>
                                            </p:txEl>
                                          </p:spTgt>
                                        </p:tgtEl>
                                        <p:attrNameLst>
                                          <p:attrName>style.visibility</p:attrName>
                                        </p:attrNameLst>
                                      </p:cBhvr>
                                      <p:to>
                                        <p:strVal val="visible"/>
                                      </p:to>
                                    </p:set>
                                    <p:animEffect transition="in" filter="dissolve">
                                      <p:cBhvr>
                                        <p:cTn id="137" dur="500"/>
                                        <p:tgtEl>
                                          <p:spTgt spid="9">
                                            <p:txEl>
                                              <p:pRg st="5" end="5"/>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13328"/>
                                        </p:tgtEl>
                                        <p:attrNameLst>
                                          <p:attrName>style.visibility</p:attrName>
                                        </p:attrNameLst>
                                      </p:cBhvr>
                                      <p:to>
                                        <p:strVal val="visible"/>
                                      </p:to>
                                    </p:set>
                                    <p:animEffect transition="in" filter="dissolve">
                                      <p:cBhvr>
                                        <p:cTn id="142" dur="500"/>
                                        <p:tgtEl>
                                          <p:spTgt spid="13328"/>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13">
                                            <p:bg/>
                                          </p:spTgt>
                                        </p:tgtEl>
                                        <p:attrNameLst>
                                          <p:attrName>style.visibility</p:attrName>
                                        </p:attrNameLst>
                                      </p:cBhvr>
                                      <p:to>
                                        <p:strVal val="visible"/>
                                      </p:to>
                                    </p:set>
                                    <p:animEffect transition="in" filter="dissolve">
                                      <p:cBhvr>
                                        <p:cTn id="147" dur="500"/>
                                        <p:tgtEl>
                                          <p:spTgt spid="13">
                                            <p:bg/>
                                          </p:spTgt>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grpId="0" nodeType="clickEffect">
                                  <p:stCondLst>
                                    <p:cond delay="0"/>
                                  </p:stCondLst>
                                  <p:childTnLst>
                                    <p:set>
                                      <p:cBhvr>
                                        <p:cTn id="151" dur="1" fill="hold">
                                          <p:stCondLst>
                                            <p:cond delay="0"/>
                                          </p:stCondLst>
                                        </p:cTn>
                                        <p:tgtEl>
                                          <p:spTgt spid="13">
                                            <p:txEl>
                                              <p:pRg st="0" end="0"/>
                                            </p:txEl>
                                          </p:spTgt>
                                        </p:tgtEl>
                                        <p:attrNameLst>
                                          <p:attrName>style.visibility</p:attrName>
                                        </p:attrNameLst>
                                      </p:cBhvr>
                                      <p:to>
                                        <p:strVal val="visible"/>
                                      </p:to>
                                    </p:set>
                                    <p:animEffect transition="in" filter="dissolve">
                                      <p:cBhvr>
                                        <p:cTn id="152" dur="500"/>
                                        <p:tgtEl>
                                          <p:spTgt spid="13">
                                            <p:txEl>
                                              <p:pRg st="0" end="0"/>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13">
                                            <p:txEl>
                                              <p:pRg st="1" end="1"/>
                                            </p:txEl>
                                          </p:spTgt>
                                        </p:tgtEl>
                                        <p:attrNameLst>
                                          <p:attrName>style.visibility</p:attrName>
                                        </p:attrNameLst>
                                      </p:cBhvr>
                                      <p:to>
                                        <p:strVal val="visible"/>
                                      </p:to>
                                    </p:set>
                                    <p:animEffect transition="in" filter="dissolve">
                                      <p:cBhvr>
                                        <p:cTn id="157" dur="500"/>
                                        <p:tgtEl>
                                          <p:spTgt spid="13">
                                            <p:txEl>
                                              <p:pRg st="1" end="1"/>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13">
                                            <p:txEl>
                                              <p:pRg st="2" end="2"/>
                                            </p:txEl>
                                          </p:spTgt>
                                        </p:tgtEl>
                                        <p:attrNameLst>
                                          <p:attrName>style.visibility</p:attrName>
                                        </p:attrNameLst>
                                      </p:cBhvr>
                                      <p:to>
                                        <p:strVal val="visible"/>
                                      </p:to>
                                    </p:set>
                                    <p:animEffect transition="in" filter="dissolve">
                                      <p:cBhvr>
                                        <p:cTn id="162" dur="500"/>
                                        <p:tgtEl>
                                          <p:spTgt spid="13">
                                            <p:txEl>
                                              <p:pRg st="2" end="2"/>
                                            </p:txEl>
                                          </p:spTgt>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13">
                                            <p:txEl>
                                              <p:pRg st="3" end="3"/>
                                            </p:txEl>
                                          </p:spTgt>
                                        </p:tgtEl>
                                        <p:attrNameLst>
                                          <p:attrName>style.visibility</p:attrName>
                                        </p:attrNameLst>
                                      </p:cBhvr>
                                      <p:to>
                                        <p:strVal val="visible"/>
                                      </p:to>
                                    </p:set>
                                    <p:animEffect transition="in" filter="dissolve">
                                      <p:cBhvr>
                                        <p:cTn id="167" dur="500"/>
                                        <p:tgtEl>
                                          <p:spTgt spid="13">
                                            <p:txEl>
                                              <p:pRg st="3" end="3"/>
                                            </p:txEl>
                                          </p:spTgt>
                                        </p:tgtEl>
                                      </p:cBhvr>
                                    </p:animEffect>
                                  </p:childTnLst>
                                </p:cTn>
                              </p:par>
                            </p:childTnLst>
                          </p:cTn>
                        </p:par>
                      </p:childTnLst>
                    </p:cTn>
                  </p:par>
                  <p:par>
                    <p:cTn id="168" fill="hold">
                      <p:stCondLst>
                        <p:cond delay="indefinite"/>
                      </p:stCondLst>
                      <p:childTnLst>
                        <p:par>
                          <p:cTn id="169" fill="hold">
                            <p:stCondLst>
                              <p:cond delay="0"/>
                            </p:stCondLst>
                            <p:childTnLst>
                              <p:par>
                                <p:cTn id="170" presetID="9" presetClass="entr" presetSubtype="0" fill="hold" grpId="0" nodeType="clickEffect">
                                  <p:stCondLst>
                                    <p:cond delay="0"/>
                                  </p:stCondLst>
                                  <p:childTnLst>
                                    <p:set>
                                      <p:cBhvr>
                                        <p:cTn id="171" dur="1" fill="hold">
                                          <p:stCondLst>
                                            <p:cond delay="0"/>
                                          </p:stCondLst>
                                        </p:cTn>
                                        <p:tgtEl>
                                          <p:spTgt spid="13">
                                            <p:txEl>
                                              <p:pRg st="4" end="4"/>
                                            </p:txEl>
                                          </p:spTgt>
                                        </p:tgtEl>
                                        <p:attrNameLst>
                                          <p:attrName>style.visibility</p:attrName>
                                        </p:attrNameLst>
                                      </p:cBhvr>
                                      <p:to>
                                        <p:strVal val="visible"/>
                                      </p:to>
                                    </p:set>
                                    <p:animEffect transition="in" filter="dissolve">
                                      <p:cBhvr>
                                        <p:cTn id="172" dur="500"/>
                                        <p:tgtEl>
                                          <p:spTgt spid="13">
                                            <p:txEl>
                                              <p:pRg st="4" end="4"/>
                                            </p:txEl>
                                          </p:spTgt>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13329"/>
                                        </p:tgtEl>
                                        <p:attrNameLst>
                                          <p:attrName>style.visibility</p:attrName>
                                        </p:attrNameLst>
                                      </p:cBhvr>
                                      <p:to>
                                        <p:strVal val="visible"/>
                                      </p:to>
                                    </p:set>
                                    <p:animEffect transition="in" filter="dissolve">
                                      <p:cBhvr>
                                        <p:cTn id="177" dur="500"/>
                                        <p:tgtEl>
                                          <p:spTgt spid="13329"/>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15">
                                            <p:bg/>
                                          </p:spTgt>
                                        </p:tgtEl>
                                        <p:attrNameLst>
                                          <p:attrName>style.visibility</p:attrName>
                                        </p:attrNameLst>
                                      </p:cBhvr>
                                      <p:to>
                                        <p:strVal val="visible"/>
                                      </p:to>
                                    </p:set>
                                    <p:animEffect transition="in" filter="dissolve">
                                      <p:cBhvr>
                                        <p:cTn id="182" dur="500"/>
                                        <p:tgtEl>
                                          <p:spTgt spid="15">
                                            <p:bg/>
                                          </p:spTgt>
                                        </p:tgtEl>
                                      </p:cBhvr>
                                    </p:animEffect>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0" nodeType="clickEffect">
                                  <p:stCondLst>
                                    <p:cond delay="0"/>
                                  </p:stCondLst>
                                  <p:childTnLst>
                                    <p:set>
                                      <p:cBhvr>
                                        <p:cTn id="186" dur="1" fill="hold">
                                          <p:stCondLst>
                                            <p:cond delay="0"/>
                                          </p:stCondLst>
                                        </p:cTn>
                                        <p:tgtEl>
                                          <p:spTgt spid="15">
                                            <p:txEl>
                                              <p:pRg st="0" end="0"/>
                                            </p:txEl>
                                          </p:spTgt>
                                        </p:tgtEl>
                                        <p:attrNameLst>
                                          <p:attrName>style.visibility</p:attrName>
                                        </p:attrNameLst>
                                      </p:cBhvr>
                                      <p:to>
                                        <p:strVal val="visible"/>
                                      </p:to>
                                    </p:set>
                                    <p:animEffect transition="in" filter="dissolve">
                                      <p:cBhvr>
                                        <p:cTn id="187" dur="500"/>
                                        <p:tgtEl>
                                          <p:spTgt spid="15">
                                            <p:txEl>
                                              <p:pRg st="0" end="0"/>
                                            </p:txEl>
                                          </p:spTgt>
                                        </p:tgtEl>
                                      </p:cBhvr>
                                    </p:animEffect>
                                  </p:childTnLst>
                                </p:cTn>
                              </p:par>
                            </p:childTnLst>
                          </p:cTn>
                        </p:par>
                      </p:childTnLst>
                    </p:cTn>
                  </p:par>
                  <p:par>
                    <p:cTn id="188" fill="hold">
                      <p:stCondLst>
                        <p:cond delay="indefinite"/>
                      </p:stCondLst>
                      <p:childTnLst>
                        <p:par>
                          <p:cTn id="189" fill="hold">
                            <p:stCondLst>
                              <p:cond delay="0"/>
                            </p:stCondLst>
                            <p:childTnLst>
                              <p:par>
                                <p:cTn id="190" presetID="9" presetClass="entr" presetSubtype="0" fill="hold" grpId="0" nodeType="clickEffect">
                                  <p:stCondLst>
                                    <p:cond delay="0"/>
                                  </p:stCondLst>
                                  <p:childTnLst>
                                    <p:set>
                                      <p:cBhvr>
                                        <p:cTn id="191" dur="1" fill="hold">
                                          <p:stCondLst>
                                            <p:cond delay="0"/>
                                          </p:stCondLst>
                                        </p:cTn>
                                        <p:tgtEl>
                                          <p:spTgt spid="15">
                                            <p:txEl>
                                              <p:pRg st="1" end="1"/>
                                            </p:txEl>
                                          </p:spTgt>
                                        </p:tgtEl>
                                        <p:attrNameLst>
                                          <p:attrName>style.visibility</p:attrName>
                                        </p:attrNameLst>
                                      </p:cBhvr>
                                      <p:to>
                                        <p:strVal val="visible"/>
                                      </p:to>
                                    </p:set>
                                    <p:animEffect transition="in" filter="dissolve">
                                      <p:cBhvr>
                                        <p:cTn id="192" dur="500"/>
                                        <p:tgtEl>
                                          <p:spTgt spid="15">
                                            <p:txEl>
                                              <p:pRg st="1" end="1"/>
                                            </p:txEl>
                                          </p:spTgt>
                                        </p:tgtEl>
                                      </p:cBhvr>
                                    </p:animEffect>
                                  </p:childTnLst>
                                </p:cTn>
                              </p:par>
                            </p:childTnLst>
                          </p:cTn>
                        </p:par>
                      </p:childTnLst>
                    </p:cTn>
                  </p:par>
                  <p:par>
                    <p:cTn id="193" fill="hold">
                      <p:stCondLst>
                        <p:cond delay="indefinite"/>
                      </p:stCondLst>
                      <p:childTnLst>
                        <p:par>
                          <p:cTn id="194" fill="hold">
                            <p:stCondLst>
                              <p:cond delay="0"/>
                            </p:stCondLst>
                            <p:childTnLst>
                              <p:par>
                                <p:cTn id="195" presetID="9" presetClass="entr" presetSubtype="0" fill="hold" grpId="0" nodeType="clickEffect">
                                  <p:stCondLst>
                                    <p:cond delay="0"/>
                                  </p:stCondLst>
                                  <p:childTnLst>
                                    <p:set>
                                      <p:cBhvr>
                                        <p:cTn id="196" dur="1" fill="hold">
                                          <p:stCondLst>
                                            <p:cond delay="0"/>
                                          </p:stCondLst>
                                        </p:cTn>
                                        <p:tgtEl>
                                          <p:spTgt spid="15">
                                            <p:txEl>
                                              <p:pRg st="2" end="2"/>
                                            </p:txEl>
                                          </p:spTgt>
                                        </p:tgtEl>
                                        <p:attrNameLst>
                                          <p:attrName>style.visibility</p:attrName>
                                        </p:attrNameLst>
                                      </p:cBhvr>
                                      <p:to>
                                        <p:strVal val="visible"/>
                                      </p:to>
                                    </p:set>
                                    <p:animEffect transition="in" filter="dissolve">
                                      <p:cBhvr>
                                        <p:cTn id="197" dur="500"/>
                                        <p:tgtEl>
                                          <p:spTgt spid="15">
                                            <p:txEl>
                                              <p:pRg st="2" end="2"/>
                                            </p:txEl>
                                          </p:spTgt>
                                        </p:tgtEl>
                                      </p:cBhvr>
                                    </p:animEffect>
                                  </p:childTnLst>
                                </p:cTn>
                              </p:par>
                            </p:childTnLst>
                          </p:cTn>
                        </p:par>
                      </p:childTnLst>
                    </p:cTn>
                  </p:par>
                  <p:par>
                    <p:cTn id="198" fill="hold">
                      <p:stCondLst>
                        <p:cond delay="indefinite"/>
                      </p:stCondLst>
                      <p:childTnLst>
                        <p:par>
                          <p:cTn id="199" fill="hold">
                            <p:stCondLst>
                              <p:cond delay="0"/>
                            </p:stCondLst>
                            <p:childTnLst>
                              <p:par>
                                <p:cTn id="200" presetID="9" presetClass="entr" presetSubtype="0" fill="hold" grpId="0" nodeType="clickEffect">
                                  <p:stCondLst>
                                    <p:cond delay="0"/>
                                  </p:stCondLst>
                                  <p:childTnLst>
                                    <p:set>
                                      <p:cBhvr>
                                        <p:cTn id="201" dur="1" fill="hold">
                                          <p:stCondLst>
                                            <p:cond delay="0"/>
                                          </p:stCondLst>
                                        </p:cTn>
                                        <p:tgtEl>
                                          <p:spTgt spid="15">
                                            <p:txEl>
                                              <p:pRg st="3" end="3"/>
                                            </p:txEl>
                                          </p:spTgt>
                                        </p:tgtEl>
                                        <p:attrNameLst>
                                          <p:attrName>style.visibility</p:attrName>
                                        </p:attrNameLst>
                                      </p:cBhvr>
                                      <p:to>
                                        <p:strVal val="visible"/>
                                      </p:to>
                                    </p:set>
                                    <p:animEffect transition="in" filter="dissolve">
                                      <p:cBhvr>
                                        <p:cTn id="202" dur="500"/>
                                        <p:tgtEl>
                                          <p:spTgt spid="15">
                                            <p:txEl>
                                              <p:pRg st="3" end="3"/>
                                            </p:txEl>
                                          </p:spTgt>
                                        </p:tgtEl>
                                      </p:cBhvr>
                                    </p:animEffect>
                                  </p:childTnLst>
                                </p:cTn>
                              </p:par>
                            </p:childTnLst>
                          </p:cTn>
                        </p:par>
                      </p:childTnLst>
                    </p:cTn>
                  </p:par>
                  <p:par>
                    <p:cTn id="203" fill="hold">
                      <p:stCondLst>
                        <p:cond delay="indefinite"/>
                      </p:stCondLst>
                      <p:childTnLst>
                        <p:par>
                          <p:cTn id="204" fill="hold">
                            <p:stCondLst>
                              <p:cond delay="0"/>
                            </p:stCondLst>
                            <p:childTnLst>
                              <p:par>
                                <p:cTn id="205" presetID="9" presetClass="entr" presetSubtype="0" fill="hold" grpId="0" nodeType="clickEffect">
                                  <p:stCondLst>
                                    <p:cond delay="0"/>
                                  </p:stCondLst>
                                  <p:childTnLst>
                                    <p:set>
                                      <p:cBhvr>
                                        <p:cTn id="206" dur="1" fill="hold">
                                          <p:stCondLst>
                                            <p:cond delay="0"/>
                                          </p:stCondLst>
                                        </p:cTn>
                                        <p:tgtEl>
                                          <p:spTgt spid="13330"/>
                                        </p:tgtEl>
                                        <p:attrNameLst>
                                          <p:attrName>style.visibility</p:attrName>
                                        </p:attrNameLst>
                                      </p:cBhvr>
                                      <p:to>
                                        <p:strVal val="visible"/>
                                      </p:to>
                                    </p:set>
                                    <p:animEffect transition="in" filter="dissolve">
                                      <p:cBhvr>
                                        <p:cTn id="207" dur="500"/>
                                        <p:tgtEl>
                                          <p:spTgt spid="13330"/>
                                        </p:tgtEl>
                                      </p:cBhvr>
                                    </p:animEffect>
                                  </p:childTnLst>
                                </p:cTn>
                              </p:par>
                            </p:childTnLst>
                          </p:cTn>
                        </p:par>
                      </p:childTnLst>
                    </p:cTn>
                  </p:par>
                  <p:par>
                    <p:cTn id="208" fill="hold">
                      <p:stCondLst>
                        <p:cond delay="indefinite"/>
                      </p:stCondLst>
                      <p:childTnLst>
                        <p:par>
                          <p:cTn id="209" fill="hold">
                            <p:stCondLst>
                              <p:cond delay="0"/>
                            </p:stCondLst>
                            <p:childTnLst>
                              <p:par>
                                <p:cTn id="210" presetID="9" presetClass="entr" presetSubtype="0" fill="hold" grpId="0" nodeType="clickEffect">
                                  <p:stCondLst>
                                    <p:cond delay="0"/>
                                  </p:stCondLst>
                                  <p:childTnLst>
                                    <p:set>
                                      <p:cBhvr>
                                        <p:cTn id="211" dur="1" fill="hold">
                                          <p:stCondLst>
                                            <p:cond delay="0"/>
                                          </p:stCondLst>
                                        </p:cTn>
                                        <p:tgtEl>
                                          <p:spTgt spid="17">
                                            <p:bg/>
                                          </p:spTgt>
                                        </p:tgtEl>
                                        <p:attrNameLst>
                                          <p:attrName>style.visibility</p:attrName>
                                        </p:attrNameLst>
                                      </p:cBhvr>
                                      <p:to>
                                        <p:strVal val="visible"/>
                                      </p:to>
                                    </p:set>
                                    <p:animEffect transition="in" filter="dissolve">
                                      <p:cBhvr>
                                        <p:cTn id="212" dur="500"/>
                                        <p:tgtEl>
                                          <p:spTgt spid="17">
                                            <p:bg/>
                                          </p:spTgt>
                                        </p:tgtEl>
                                      </p:cBhvr>
                                    </p:animEffect>
                                  </p:childTnLst>
                                </p:cTn>
                              </p:par>
                            </p:childTnLst>
                          </p:cTn>
                        </p:par>
                      </p:childTnLst>
                    </p:cTn>
                  </p:par>
                  <p:par>
                    <p:cTn id="213" fill="hold">
                      <p:stCondLst>
                        <p:cond delay="indefinite"/>
                      </p:stCondLst>
                      <p:childTnLst>
                        <p:par>
                          <p:cTn id="214" fill="hold">
                            <p:stCondLst>
                              <p:cond delay="0"/>
                            </p:stCondLst>
                            <p:childTnLst>
                              <p:par>
                                <p:cTn id="215" presetID="9" presetClass="entr" presetSubtype="0" fill="hold" grpId="0" nodeType="clickEffect">
                                  <p:stCondLst>
                                    <p:cond delay="0"/>
                                  </p:stCondLst>
                                  <p:childTnLst>
                                    <p:set>
                                      <p:cBhvr>
                                        <p:cTn id="216" dur="1" fill="hold">
                                          <p:stCondLst>
                                            <p:cond delay="0"/>
                                          </p:stCondLst>
                                        </p:cTn>
                                        <p:tgtEl>
                                          <p:spTgt spid="17">
                                            <p:txEl>
                                              <p:pRg st="0" end="0"/>
                                            </p:txEl>
                                          </p:spTgt>
                                        </p:tgtEl>
                                        <p:attrNameLst>
                                          <p:attrName>style.visibility</p:attrName>
                                        </p:attrNameLst>
                                      </p:cBhvr>
                                      <p:to>
                                        <p:strVal val="visible"/>
                                      </p:to>
                                    </p:set>
                                    <p:animEffect transition="in" filter="dissolve">
                                      <p:cBhvr>
                                        <p:cTn id="217" dur="500"/>
                                        <p:tgtEl>
                                          <p:spTgt spid="17">
                                            <p:txEl>
                                              <p:pRg st="0" end="0"/>
                                            </p:txEl>
                                          </p:spTgt>
                                        </p:tgtEl>
                                      </p:cBhvr>
                                    </p:animEffect>
                                  </p:childTnLst>
                                </p:cTn>
                              </p:par>
                            </p:childTnLst>
                          </p:cTn>
                        </p:par>
                      </p:childTnLst>
                    </p:cTn>
                  </p:par>
                  <p:par>
                    <p:cTn id="218" fill="hold">
                      <p:stCondLst>
                        <p:cond delay="indefinite"/>
                      </p:stCondLst>
                      <p:childTnLst>
                        <p:par>
                          <p:cTn id="219" fill="hold">
                            <p:stCondLst>
                              <p:cond delay="0"/>
                            </p:stCondLst>
                            <p:childTnLst>
                              <p:par>
                                <p:cTn id="220" presetID="9" presetClass="entr" presetSubtype="0" fill="hold" grpId="0" nodeType="clickEffect">
                                  <p:stCondLst>
                                    <p:cond delay="0"/>
                                  </p:stCondLst>
                                  <p:childTnLst>
                                    <p:set>
                                      <p:cBhvr>
                                        <p:cTn id="221" dur="1" fill="hold">
                                          <p:stCondLst>
                                            <p:cond delay="0"/>
                                          </p:stCondLst>
                                        </p:cTn>
                                        <p:tgtEl>
                                          <p:spTgt spid="17">
                                            <p:txEl>
                                              <p:pRg st="1" end="1"/>
                                            </p:txEl>
                                          </p:spTgt>
                                        </p:tgtEl>
                                        <p:attrNameLst>
                                          <p:attrName>style.visibility</p:attrName>
                                        </p:attrNameLst>
                                      </p:cBhvr>
                                      <p:to>
                                        <p:strVal val="visible"/>
                                      </p:to>
                                    </p:set>
                                    <p:animEffect transition="in" filter="dissolve">
                                      <p:cBhvr>
                                        <p:cTn id="222" dur="500"/>
                                        <p:tgtEl>
                                          <p:spTgt spid="17">
                                            <p:txEl>
                                              <p:pRg st="1" end="1"/>
                                            </p:txEl>
                                          </p:spTgt>
                                        </p:tgtEl>
                                      </p:cBhvr>
                                    </p:animEffec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grpId="0" nodeType="clickEffect">
                                  <p:stCondLst>
                                    <p:cond delay="0"/>
                                  </p:stCondLst>
                                  <p:childTnLst>
                                    <p:set>
                                      <p:cBhvr>
                                        <p:cTn id="226" dur="1" fill="hold">
                                          <p:stCondLst>
                                            <p:cond delay="0"/>
                                          </p:stCondLst>
                                        </p:cTn>
                                        <p:tgtEl>
                                          <p:spTgt spid="17">
                                            <p:txEl>
                                              <p:pRg st="2" end="2"/>
                                            </p:txEl>
                                          </p:spTgt>
                                        </p:tgtEl>
                                        <p:attrNameLst>
                                          <p:attrName>style.visibility</p:attrName>
                                        </p:attrNameLst>
                                      </p:cBhvr>
                                      <p:to>
                                        <p:strVal val="visible"/>
                                      </p:to>
                                    </p:set>
                                    <p:animEffect transition="in" filter="dissolve">
                                      <p:cBhvr>
                                        <p:cTn id="227" dur="500"/>
                                        <p:tgtEl>
                                          <p:spTgt spid="17">
                                            <p:txEl>
                                              <p:pRg st="2" end="2"/>
                                            </p:txEl>
                                          </p:spTgt>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ntr" presetSubtype="0" fill="hold" grpId="0" nodeType="clickEffect">
                                  <p:stCondLst>
                                    <p:cond delay="0"/>
                                  </p:stCondLst>
                                  <p:childTnLst>
                                    <p:set>
                                      <p:cBhvr>
                                        <p:cTn id="231" dur="1" fill="hold">
                                          <p:stCondLst>
                                            <p:cond delay="0"/>
                                          </p:stCondLst>
                                        </p:cTn>
                                        <p:tgtEl>
                                          <p:spTgt spid="13331"/>
                                        </p:tgtEl>
                                        <p:attrNameLst>
                                          <p:attrName>style.visibility</p:attrName>
                                        </p:attrNameLst>
                                      </p:cBhvr>
                                      <p:to>
                                        <p:strVal val="visible"/>
                                      </p:to>
                                    </p:set>
                                    <p:animEffect transition="in" filter="dissolve">
                                      <p:cBhvr>
                                        <p:cTn id="232" dur="500"/>
                                        <p:tgtEl>
                                          <p:spTgt spid="13331"/>
                                        </p:tgtEl>
                                      </p:cBhvr>
                                    </p:animEffect>
                                  </p:childTnLst>
                                </p:cTn>
                              </p:par>
                            </p:childTnLst>
                          </p:cTn>
                        </p:par>
                      </p:childTnLst>
                    </p:cTn>
                  </p:par>
                  <p:par>
                    <p:cTn id="233" fill="hold">
                      <p:stCondLst>
                        <p:cond delay="indefinite"/>
                      </p:stCondLst>
                      <p:childTnLst>
                        <p:par>
                          <p:cTn id="234" fill="hold">
                            <p:stCondLst>
                              <p:cond delay="0"/>
                            </p:stCondLst>
                            <p:childTnLst>
                              <p:par>
                                <p:cTn id="235" presetID="9" presetClass="entr" presetSubtype="0" fill="hold" grpId="0" nodeType="clickEffect">
                                  <p:stCondLst>
                                    <p:cond delay="0"/>
                                  </p:stCondLst>
                                  <p:childTnLst>
                                    <p:set>
                                      <p:cBhvr>
                                        <p:cTn id="236" dur="1" fill="hold">
                                          <p:stCondLst>
                                            <p:cond delay="0"/>
                                          </p:stCondLst>
                                        </p:cTn>
                                        <p:tgtEl>
                                          <p:spTgt spid="19">
                                            <p:bg/>
                                          </p:spTgt>
                                        </p:tgtEl>
                                        <p:attrNameLst>
                                          <p:attrName>style.visibility</p:attrName>
                                        </p:attrNameLst>
                                      </p:cBhvr>
                                      <p:to>
                                        <p:strVal val="visible"/>
                                      </p:to>
                                    </p:set>
                                    <p:animEffect transition="in" filter="dissolve">
                                      <p:cBhvr>
                                        <p:cTn id="237" dur="500"/>
                                        <p:tgtEl>
                                          <p:spTgt spid="19">
                                            <p:bg/>
                                          </p:spTgt>
                                        </p:tgtEl>
                                      </p:cBhvr>
                                    </p:animEffect>
                                  </p:childTnLst>
                                </p:cTn>
                              </p:par>
                            </p:childTnLst>
                          </p:cTn>
                        </p:par>
                      </p:childTnLst>
                    </p:cTn>
                  </p:par>
                  <p:par>
                    <p:cTn id="238" fill="hold">
                      <p:stCondLst>
                        <p:cond delay="indefinite"/>
                      </p:stCondLst>
                      <p:childTnLst>
                        <p:par>
                          <p:cTn id="239" fill="hold">
                            <p:stCondLst>
                              <p:cond delay="0"/>
                            </p:stCondLst>
                            <p:childTnLst>
                              <p:par>
                                <p:cTn id="240" presetID="9" presetClass="entr" presetSubtype="0" fill="hold" grpId="0" nodeType="clickEffect">
                                  <p:stCondLst>
                                    <p:cond delay="0"/>
                                  </p:stCondLst>
                                  <p:childTnLst>
                                    <p:set>
                                      <p:cBhvr>
                                        <p:cTn id="241" dur="1" fill="hold">
                                          <p:stCondLst>
                                            <p:cond delay="0"/>
                                          </p:stCondLst>
                                        </p:cTn>
                                        <p:tgtEl>
                                          <p:spTgt spid="19">
                                            <p:txEl>
                                              <p:pRg st="0" end="0"/>
                                            </p:txEl>
                                          </p:spTgt>
                                        </p:tgtEl>
                                        <p:attrNameLst>
                                          <p:attrName>style.visibility</p:attrName>
                                        </p:attrNameLst>
                                      </p:cBhvr>
                                      <p:to>
                                        <p:strVal val="visible"/>
                                      </p:to>
                                    </p:set>
                                    <p:animEffect transition="in" filter="dissolve">
                                      <p:cBhvr>
                                        <p:cTn id="242" dur="500"/>
                                        <p:tgtEl>
                                          <p:spTgt spid="19">
                                            <p:txEl>
                                              <p:pRg st="0" end="0"/>
                                            </p:txEl>
                                          </p:spTgt>
                                        </p:tgtEl>
                                      </p:cBhvr>
                                    </p:animEffect>
                                  </p:childTnLst>
                                </p:cTn>
                              </p:par>
                            </p:childTnLst>
                          </p:cTn>
                        </p:par>
                      </p:childTnLst>
                    </p:cTn>
                  </p:par>
                  <p:par>
                    <p:cTn id="243" fill="hold">
                      <p:stCondLst>
                        <p:cond delay="indefinite"/>
                      </p:stCondLst>
                      <p:childTnLst>
                        <p:par>
                          <p:cTn id="244" fill="hold">
                            <p:stCondLst>
                              <p:cond delay="0"/>
                            </p:stCondLst>
                            <p:childTnLst>
                              <p:par>
                                <p:cTn id="245" presetID="9" presetClass="entr" presetSubtype="0" fill="hold" grpId="0" nodeType="clickEffect">
                                  <p:stCondLst>
                                    <p:cond delay="0"/>
                                  </p:stCondLst>
                                  <p:childTnLst>
                                    <p:set>
                                      <p:cBhvr>
                                        <p:cTn id="246" dur="1" fill="hold">
                                          <p:stCondLst>
                                            <p:cond delay="0"/>
                                          </p:stCondLst>
                                        </p:cTn>
                                        <p:tgtEl>
                                          <p:spTgt spid="19">
                                            <p:txEl>
                                              <p:pRg st="1" end="1"/>
                                            </p:txEl>
                                          </p:spTgt>
                                        </p:tgtEl>
                                        <p:attrNameLst>
                                          <p:attrName>style.visibility</p:attrName>
                                        </p:attrNameLst>
                                      </p:cBhvr>
                                      <p:to>
                                        <p:strVal val="visible"/>
                                      </p:to>
                                    </p:set>
                                    <p:animEffect transition="in" filter="dissolve">
                                      <p:cBhvr>
                                        <p:cTn id="247"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P spid="8" grpId="0" build="allAtOnce" animBg="1"/>
      <p:bldP spid="9" grpId="0" build="allAtOnce" animBg="1"/>
      <p:bldP spid="13" grpId="0" build="allAtOnce" animBg="1"/>
      <p:bldP spid="15" grpId="0" build="allAtOnce" animBg="1"/>
      <p:bldP spid="17" grpId="0" build="allAtOnce" animBg="1"/>
      <p:bldP spid="19" grpId="0" build="allAtOnce" animBg="1"/>
      <p:bldP spid="13325" grpId="0" animBg="1"/>
      <p:bldP spid="11" grpId="0" animBg="1"/>
      <p:bldP spid="13327" grpId="0" animBg="1"/>
      <p:bldP spid="13328" grpId="0" animBg="1"/>
      <p:bldP spid="13329" grpId="0" animBg="1"/>
      <p:bldP spid="13330" grpId="0" animBg="1"/>
      <p:bldP spid="13331" grpId="0" animBg="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idx="4294967295"/>
          </p:nvPr>
        </p:nvSpPr>
        <p:spPr/>
        <p:txBody>
          <a:bodyPr/>
          <a:lstStyle/>
          <a:p>
            <a:pPr>
              <a:defRPr/>
            </a:pPr>
            <a:r>
              <a:rPr lang="hr-HR"/>
              <a:t>Algoritam</a:t>
            </a:r>
          </a:p>
        </p:txBody>
      </p:sp>
      <p:sp>
        <p:nvSpPr>
          <p:cNvPr id="3079" name="Rectangle 7"/>
          <p:cNvSpPr>
            <a:spLocks noChangeArrowheads="1"/>
          </p:cNvSpPr>
          <p:nvPr/>
        </p:nvSpPr>
        <p:spPr bwMode="auto">
          <a:xfrm>
            <a:off x="309563" y="1350963"/>
            <a:ext cx="6715125" cy="4008437"/>
          </a:xfrm>
          <a:prstGeom prst="rect">
            <a:avLst/>
          </a:prstGeom>
          <a:solidFill>
            <a:srgbClr val="FFCC99">
              <a:alpha val="59999"/>
            </a:srgbClr>
          </a:solidFill>
          <a:ln w="9525">
            <a:solidFill>
              <a:srgbClr val="FF9900"/>
            </a:solidFill>
            <a:miter lim="800000"/>
            <a:headEnd/>
            <a:tailEnd/>
          </a:ln>
        </p:spPr>
        <p:txBody>
          <a:bodyPr>
            <a:spAutoFit/>
          </a:bodyPr>
          <a:lstStyle/>
          <a:p>
            <a:pPr>
              <a:spcBef>
                <a:spcPct val="0"/>
              </a:spcBef>
              <a:spcAft>
                <a:spcPct val="20000"/>
              </a:spcAft>
            </a:pPr>
            <a:r>
              <a:rPr lang="en-US" sz="2400"/>
              <a:t>void BubbleSort (int A [], int N) {</a:t>
            </a:r>
          </a:p>
          <a:p>
            <a:pPr>
              <a:spcBef>
                <a:spcPct val="0"/>
              </a:spcBef>
              <a:spcAft>
                <a:spcPct val="20000"/>
              </a:spcAft>
            </a:pPr>
            <a:r>
              <a:rPr lang="hr-HR" sz="2400"/>
              <a:t> </a:t>
            </a:r>
            <a:r>
              <a:rPr lang="en-US" sz="2400"/>
              <a:t>int i, j;</a:t>
            </a:r>
          </a:p>
          <a:p>
            <a:pPr>
              <a:spcBef>
                <a:spcPct val="0"/>
              </a:spcBef>
              <a:spcAft>
                <a:spcPct val="20000"/>
              </a:spcAft>
            </a:pPr>
            <a:r>
              <a:rPr lang="hr-HR" sz="2400"/>
              <a:t> </a:t>
            </a:r>
            <a:r>
              <a:rPr lang="en-US" sz="2400"/>
              <a:t>for (i = 0; i &lt; N-1; i++) {</a:t>
            </a:r>
          </a:p>
          <a:p>
            <a:pPr>
              <a:spcBef>
                <a:spcPct val="0"/>
              </a:spcBef>
              <a:spcAft>
                <a:spcPct val="20000"/>
              </a:spcAft>
            </a:pPr>
            <a:r>
              <a:rPr lang="hr-HR" sz="2400"/>
              <a:t>   </a:t>
            </a:r>
            <a:r>
              <a:rPr lang="en-US" sz="2400"/>
              <a:t>for (j = 0; j &lt; N-1-i; j++) {</a:t>
            </a:r>
          </a:p>
          <a:p>
            <a:pPr>
              <a:spcBef>
                <a:spcPct val="0"/>
              </a:spcBef>
              <a:spcAft>
                <a:spcPct val="20000"/>
              </a:spcAft>
            </a:pPr>
            <a:r>
              <a:rPr lang="hr-HR" sz="2400"/>
              <a:t>     </a:t>
            </a:r>
            <a:r>
              <a:rPr lang="en-US" sz="2400"/>
              <a:t>if (A[j+1] &lt; A[j]) </a:t>
            </a:r>
            <a:endParaRPr lang="hr-HR" sz="2400"/>
          </a:p>
          <a:p>
            <a:pPr>
              <a:spcBef>
                <a:spcPct val="0"/>
              </a:spcBef>
              <a:spcAft>
                <a:spcPct val="20000"/>
              </a:spcAft>
            </a:pPr>
            <a:r>
              <a:rPr lang="hr-HR" sz="2400"/>
              <a:t>	  </a:t>
            </a:r>
            <a:r>
              <a:rPr lang="en-US" sz="2400"/>
              <a:t>Zamijeni (&amp;A[j], &amp;A[j+1]);</a:t>
            </a:r>
          </a:p>
          <a:p>
            <a:pPr>
              <a:spcBef>
                <a:spcPct val="0"/>
              </a:spcBef>
              <a:spcAft>
                <a:spcPct val="20000"/>
              </a:spcAft>
            </a:pPr>
            <a:r>
              <a:rPr lang="hr-HR" sz="2400"/>
              <a:t>   </a:t>
            </a:r>
            <a:r>
              <a:rPr lang="en-US" sz="2400"/>
              <a:t>}</a:t>
            </a:r>
            <a:r>
              <a:rPr lang="hr-HR" sz="2400"/>
              <a:t> </a:t>
            </a:r>
          </a:p>
          <a:p>
            <a:pPr>
              <a:spcBef>
                <a:spcPct val="0"/>
              </a:spcBef>
              <a:spcAft>
                <a:spcPct val="20000"/>
              </a:spcAft>
            </a:pPr>
            <a:r>
              <a:rPr lang="hr-HR" sz="2400"/>
              <a:t> </a:t>
            </a:r>
            <a:r>
              <a:rPr lang="en-US" sz="2400"/>
              <a:t>}</a:t>
            </a:r>
            <a:r>
              <a:rPr lang="hr-HR" sz="2400"/>
              <a:t> </a:t>
            </a:r>
          </a:p>
          <a:p>
            <a:pPr>
              <a:spcBef>
                <a:spcPct val="0"/>
              </a:spcBef>
              <a:spcAft>
                <a:spcPct val="20000"/>
              </a:spcAft>
            </a:pPr>
            <a:r>
              <a:rPr lang="en-US" sz="2400"/>
              <a:t>}</a:t>
            </a:r>
          </a:p>
        </p:txBody>
      </p:sp>
      <p:cxnSp>
        <p:nvCxnSpPr>
          <p:cNvPr id="9" name="Straight Connector 8"/>
          <p:cNvCxnSpPr/>
          <p:nvPr/>
        </p:nvCxnSpPr>
        <p:spPr bwMode="auto">
          <a:xfrm>
            <a:off x="595313" y="2286000"/>
            <a:ext cx="8572500" cy="1588"/>
          </a:xfrm>
          <a:prstGeom prst="line">
            <a:avLst/>
          </a:prstGeom>
          <a:solidFill>
            <a:srgbClr val="FFCC99">
              <a:alpha val="39999"/>
            </a:srgbClr>
          </a:solidFill>
          <a:ln w="9525" cap="flat" cmpd="sng" algn="ctr">
            <a:solidFill>
              <a:schemeClr val="accent5">
                <a:lumMod val="10000"/>
              </a:schemeClr>
            </a:solidFill>
            <a:prstDash val="solid"/>
            <a:round/>
            <a:headEnd type="none" w="med" len="med"/>
            <a:tailEnd type="none" w="med" len="med"/>
          </a:ln>
          <a:effectLst/>
        </p:spPr>
      </p:cxnSp>
      <p:cxnSp>
        <p:nvCxnSpPr>
          <p:cNvPr id="10" name="Straight Connector 9"/>
          <p:cNvCxnSpPr/>
          <p:nvPr/>
        </p:nvCxnSpPr>
        <p:spPr bwMode="auto">
          <a:xfrm>
            <a:off x="595313" y="4857750"/>
            <a:ext cx="8572500" cy="1588"/>
          </a:xfrm>
          <a:prstGeom prst="line">
            <a:avLst/>
          </a:prstGeom>
          <a:solidFill>
            <a:srgbClr val="FFCC99">
              <a:alpha val="39999"/>
            </a:srgbClr>
          </a:solidFill>
          <a:ln w="9525" cap="flat" cmpd="sng" algn="ctr">
            <a:solidFill>
              <a:schemeClr val="accent5">
                <a:lumMod val="10000"/>
              </a:schemeClr>
            </a:solidFill>
            <a:prstDash val="solid"/>
            <a:round/>
            <a:headEnd type="none" w="med" len="med"/>
            <a:tailEnd type="none" w="med" len="med"/>
          </a:ln>
          <a:effectLst/>
        </p:spPr>
      </p:cxnSp>
      <p:cxnSp>
        <p:nvCxnSpPr>
          <p:cNvPr id="11" name="Straight Arrow Connector 10"/>
          <p:cNvCxnSpPr/>
          <p:nvPr/>
        </p:nvCxnSpPr>
        <p:spPr bwMode="auto">
          <a:xfrm rot="5400000">
            <a:off x="7382669" y="3571081"/>
            <a:ext cx="2571750" cy="1588"/>
          </a:xfrm>
          <a:prstGeom prst="straightConnector1">
            <a:avLst/>
          </a:prstGeom>
          <a:solidFill>
            <a:srgbClr val="FFCC99">
              <a:alpha val="39999"/>
            </a:srgbClr>
          </a:solidFill>
          <a:ln w="9525" cap="flat" cmpd="sng" algn="ctr">
            <a:solidFill>
              <a:schemeClr val="accent5">
                <a:lumMod val="10000"/>
              </a:schemeClr>
            </a:solidFill>
            <a:prstDash val="solid"/>
            <a:round/>
            <a:headEnd type="arrow" w="med" len="med"/>
            <a:tailEnd type="arrow"/>
          </a:ln>
          <a:effectLst/>
        </p:spPr>
      </p:cxnSp>
      <p:cxnSp>
        <p:nvCxnSpPr>
          <p:cNvPr id="12" name="Straight Connector 11"/>
          <p:cNvCxnSpPr/>
          <p:nvPr/>
        </p:nvCxnSpPr>
        <p:spPr bwMode="auto">
          <a:xfrm>
            <a:off x="952500" y="4429125"/>
            <a:ext cx="6572250" cy="1588"/>
          </a:xfrm>
          <a:prstGeom prst="line">
            <a:avLst/>
          </a:prstGeom>
          <a:solidFill>
            <a:srgbClr val="FFCC99">
              <a:alpha val="39999"/>
            </a:srgbClr>
          </a:solidFill>
          <a:ln w="9525" cap="flat" cmpd="sng" algn="ctr">
            <a:solidFill>
              <a:schemeClr val="accent5">
                <a:lumMod val="10000"/>
              </a:schemeClr>
            </a:solidFill>
            <a:prstDash val="solid"/>
            <a:round/>
            <a:headEnd type="none" w="med" len="med"/>
            <a:tailEnd type="none" w="med" len="med"/>
          </a:ln>
          <a:effectLst/>
        </p:spPr>
      </p:cxnSp>
      <p:cxnSp>
        <p:nvCxnSpPr>
          <p:cNvPr id="13" name="Straight Connector 12"/>
          <p:cNvCxnSpPr/>
          <p:nvPr/>
        </p:nvCxnSpPr>
        <p:spPr bwMode="auto">
          <a:xfrm>
            <a:off x="952500" y="2714625"/>
            <a:ext cx="6572250" cy="1588"/>
          </a:xfrm>
          <a:prstGeom prst="line">
            <a:avLst/>
          </a:prstGeom>
          <a:solidFill>
            <a:srgbClr val="FFCC99">
              <a:alpha val="39999"/>
            </a:srgbClr>
          </a:solidFill>
          <a:ln w="9525" cap="flat" cmpd="sng" algn="ctr">
            <a:solidFill>
              <a:schemeClr val="accent5">
                <a:lumMod val="10000"/>
              </a:schemeClr>
            </a:solidFill>
            <a:prstDash val="solid"/>
            <a:round/>
            <a:headEnd type="none" w="med" len="med"/>
            <a:tailEnd type="none" w="med" len="med"/>
          </a:ln>
          <a:effectLst/>
        </p:spPr>
      </p:cxnSp>
      <p:cxnSp>
        <p:nvCxnSpPr>
          <p:cNvPr id="14" name="Straight Arrow Connector 13"/>
          <p:cNvCxnSpPr/>
          <p:nvPr/>
        </p:nvCxnSpPr>
        <p:spPr bwMode="auto">
          <a:xfrm rot="5400000">
            <a:off x="6453982" y="3571081"/>
            <a:ext cx="1714500" cy="1587"/>
          </a:xfrm>
          <a:prstGeom prst="straightConnector1">
            <a:avLst/>
          </a:prstGeom>
          <a:solidFill>
            <a:srgbClr val="FFCC99">
              <a:alpha val="39999"/>
            </a:srgbClr>
          </a:solidFill>
          <a:ln w="9525" cap="flat" cmpd="sng" algn="ctr">
            <a:solidFill>
              <a:schemeClr val="accent5">
                <a:lumMod val="10000"/>
              </a:schemeClr>
            </a:solidFill>
            <a:prstDash val="solid"/>
            <a:round/>
            <a:headEnd type="arrow" w="med" len="med"/>
            <a:tailEnd type="arrow"/>
          </a:ln>
          <a:effectLst/>
        </p:spPr>
      </p:cxnSp>
      <p:sp>
        <p:nvSpPr>
          <p:cNvPr id="15" name="Text Box 12"/>
          <p:cNvSpPr txBox="1">
            <a:spLocks noChangeArrowheads="1"/>
          </p:cNvSpPr>
          <p:nvPr/>
        </p:nvSpPr>
        <p:spPr bwMode="auto">
          <a:xfrm>
            <a:off x="7381875" y="3357563"/>
            <a:ext cx="1211263" cy="461962"/>
          </a:xfrm>
          <a:prstGeom prst="rect">
            <a:avLst/>
          </a:prstGeom>
          <a:noFill/>
          <a:ln w="9525" algn="ctr">
            <a:noFill/>
            <a:miter lim="800000"/>
            <a:headEnd/>
            <a:tailEnd/>
          </a:ln>
        </p:spPr>
        <p:txBody>
          <a:bodyPr wrap="none">
            <a:spAutoFit/>
          </a:bodyPr>
          <a:lstStyle/>
          <a:p>
            <a:pPr>
              <a:defRPr/>
            </a:pPr>
            <a:r>
              <a:rPr lang="hr-HR" sz="2400" b="0" i="1">
                <a:effectLst>
                  <a:outerShdw blurRad="38100" dist="38100" dir="2700000" algn="tl">
                    <a:srgbClr val="000000">
                      <a:alpha val="43137"/>
                    </a:srgbClr>
                  </a:outerShdw>
                </a:effectLst>
                <a:latin typeface="Times New Roman" pitchFamily="18" charset="0"/>
              </a:rPr>
              <a:t>O(n-1-i)</a:t>
            </a:r>
          </a:p>
        </p:txBody>
      </p:sp>
      <p:graphicFrame>
        <p:nvGraphicFramePr>
          <p:cNvPr id="16" name="Object 1043"/>
          <p:cNvGraphicFramePr>
            <a:graphicFrameLocks noChangeAspect="1"/>
          </p:cNvGraphicFramePr>
          <p:nvPr/>
        </p:nvGraphicFramePr>
        <p:xfrm>
          <a:off x="8043863" y="1357313"/>
          <a:ext cx="1600200" cy="785812"/>
        </p:xfrm>
        <a:graphic>
          <a:graphicData uri="http://schemas.openxmlformats.org/presentationml/2006/ole">
            <mc:AlternateContent xmlns:mc="http://schemas.openxmlformats.org/markup-compatibility/2006">
              <mc:Choice xmlns:v="urn:schemas-microsoft-com:vml" Requires="v">
                <p:oleObj spid="_x0000_s70667" name="Equation" r:id="rId4" imgW="888840" imgH="431640" progId="">
                  <p:embed/>
                </p:oleObj>
              </mc:Choice>
              <mc:Fallback>
                <p:oleObj name="Equation" r:id="rId4" imgW="888840" imgH="4316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3863" y="1357313"/>
                        <a:ext cx="1600200" cy="785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Slide Number Placeholder 2"/>
          <p:cNvSpPr>
            <a:spLocks noGrp="1"/>
          </p:cNvSpPr>
          <p:nvPr>
            <p:ph type="sldNum" sz="quarter" idx="11"/>
          </p:nvPr>
        </p:nvSpPr>
        <p:spPr/>
        <p:txBody>
          <a:bodyPr/>
          <a:lstStyle/>
          <a:p>
            <a:fld id="{A88E0379-805C-488B-A902-3710866AFB11}" type="slidenum">
              <a:rPr lang="hr-HR" smtClean="0"/>
              <a:pPr/>
              <a:t>159</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5732" name="Rectangle 4"/>
          <p:cNvSpPr>
            <a:spLocks noGrp="1" noChangeArrowheads="1"/>
          </p:cNvSpPr>
          <p:nvPr>
            <p:ph type="title"/>
          </p:nvPr>
        </p:nvSpPr>
        <p:spPr/>
        <p:txBody>
          <a:bodyPr/>
          <a:lstStyle/>
          <a:p>
            <a:pPr>
              <a:defRPr/>
            </a:pPr>
            <a:r>
              <a:rPr lang="hr-HR" smtClean="0"/>
              <a:t>Pokazivači</a:t>
            </a:r>
          </a:p>
        </p:txBody>
      </p:sp>
      <p:sp>
        <p:nvSpPr>
          <p:cNvPr id="1225733" name="Rectangle 5"/>
          <p:cNvSpPr>
            <a:spLocks noGrp="1" noChangeArrowheads="1"/>
          </p:cNvSpPr>
          <p:nvPr>
            <p:ph type="body" idx="1"/>
          </p:nvPr>
        </p:nvSpPr>
        <p:spPr/>
        <p:txBody>
          <a:bodyPr/>
          <a:lstStyle/>
          <a:p>
            <a:r>
              <a:rPr lang="hr-HR" smtClean="0"/>
              <a:t>Napisati funkciju koja će iz zadanog JMBG-a vratiti datum rođenja kao niz znakova u obliku </a:t>
            </a:r>
            <a:r>
              <a:rPr lang="hr-HR" smtClean="0">
                <a:solidFill>
                  <a:srgbClr val="FF0000"/>
                </a:solidFill>
              </a:rPr>
              <a:t>DD.MM.GGGG</a:t>
            </a:r>
            <a:r>
              <a:rPr lang="hr-HR" smtClean="0"/>
              <a:t>. Memorijski prostor potreban za novi niz znakova obavezno zauzeti u funkciji (funkcija </a:t>
            </a:r>
            <a:r>
              <a:rPr lang="hr-HR" b="1" smtClean="0">
                <a:solidFill>
                  <a:srgbClr val="FF0000"/>
                </a:solidFill>
                <a:latin typeface="Courier New" pitchFamily="49" charset="0"/>
              </a:rPr>
              <a:t>malloc</a:t>
            </a:r>
            <a:r>
              <a:rPr lang="hr-HR" smtClean="0"/>
              <a:t>).</a:t>
            </a:r>
          </a:p>
          <a:p>
            <a:pPr>
              <a:buFont typeface="Monotype Sorts" pitchFamily="2" charset="2"/>
              <a:buNone/>
            </a:pPr>
            <a:r>
              <a:rPr lang="en-GB" sz="2400" smtClean="0">
                <a:solidFill>
                  <a:schemeClr val="folHlink"/>
                </a:solidFill>
                <a:latin typeface="Courier New" pitchFamily="49" charset="0"/>
                <a:sym typeface="Wingdings" pitchFamily="2" charset="2"/>
              </a:rPr>
              <a:t></a:t>
            </a:r>
            <a:r>
              <a:rPr lang="en-GB" sz="2400" smtClean="0">
                <a:solidFill>
                  <a:schemeClr val="folHlink"/>
                </a:solidFill>
                <a:latin typeface="Courier New" pitchFamily="49" charset="0"/>
              </a:rPr>
              <a:t> </a:t>
            </a:r>
            <a:r>
              <a:rPr lang="hr-HR" sz="2400" smtClean="0">
                <a:solidFill>
                  <a:schemeClr val="folHlink"/>
                </a:solidFill>
                <a:latin typeface="Courier New" pitchFamily="49" charset="0"/>
              </a:rPr>
              <a:t>DatumJMBG</a:t>
            </a:r>
            <a:endParaRPr lang="en-GB" sz="2400" smtClean="0">
              <a:solidFill>
                <a:schemeClr val="folHlink"/>
              </a:solidFill>
              <a:latin typeface="Courier New" pitchFamily="49" charset="0"/>
            </a:endParaRPr>
          </a:p>
          <a:p>
            <a:endParaRPr lang="hr-HR" sz="2400" smtClean="0">
              <a:solidFill>
                <a:schemeClr val="folHlink"/>
              </a:solidFill>
              <a:latin typeface="Courier New" pitchFamily="49" charset="0"/>
            </a:endParaRPr>
          </a:p>
        </p:txBody>
      </p:sp>
      <p:sp>
        <p:nvSpPr>
          <p:cNvPr id="3" name="Slide Number Placeholder 2"/>
          <p:cNvSpPr>
            <a:spLocks noGrp="1"/>
          </p:cNvSpPr>
          <p:nvPr>
            <p:ph type="sldNum" sz="quarter" idx="11"/>
          </p:nvPr>
        </p:nvSpPr>
        <p:spPr/>
        <p:txBody>
          <a:bodyPr/>
          <a:lstStyle/>
          <a:p>
            <a:fld id="{D4AD59E7-4515-4B34-A58D-745587B9CCB9}" type="slidenum">
              <a:rPr lang="hr-HR" smtClean="0"/>
              <a:pPr/>
              <a:t>16</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13"/>
          <p:cNvSpPr txBox="1">
            <a:spLocks noGrp="1" noChangeArrowheads="1"/>
          </p:cNvSpPr>
          <p:nvPr/>
        </p:nvSpPr>
        <p:spPr bwMode="auto">
          <a:xfrm>
            <a:off x="273050" y="5734050"/>
            <a:ext cx="3455988" cy="217488"/>
          </a:xfrm>
          <a:prstGeom prst="rect">
            <a:avLst/>
          </a:prstGeom>
          <a:noFill/>
          <a:ln w="9525">
            <a:noFill/>
            <a:miter lim="800000"/>
            <a:headEnd/>
            <a:tailEnd/>
          </a:ln>
        </p:spPr>
        <p:txBody>
          <a:bodyPr/>
          <a:lstStyle/>
          <a:p>
            <a:pPr>
              <a:spcBef>
                <a:spcPct val="0"/>
              </a:spcBef>
              <a:buClrTx/>
              <a:buFontTx/>
              <a:buNone/>
            </a:pPr>
            <a:endParaRPr kumimoji="0" lang="hr-HR" sz="1200" b="0">
              <a:latin typeface="Arial Narrow" pitchFamily="34" charset="0"/>
            </a:endParaRPr>
          </a:p>
        </p:txBody>
      </p:sp>
      <p:sp>
        <p:nvSpPr>
          <p:cNvPr id="2315269" name="Rectangle 5"/>
          <p:cNvSpPr>
            <a:spLocks noGrp="1" noChangeArrowheads="1"/>
          </p:cNvSpPr>
          <p:nvPr>
            <p:ph type="title" idx="4294967295"/>
          </p:nvPr>
        </p:nvSpPr>
        <p:spPr/>
        <p:txBody>
          <a:bodyPr/>
          <a:lstStyle/>
          <a:p>
            <a:pPr>
              <a:defRPr/>
            </a:pPr>
            <a:r>
              <a:rPr lang="hr-HR" smtClean="0"/>
              <a:t>Poboljšani  bubble-sort</a:t>
            </a:r>
          </a:p>
        </p:txBody>
      </p:sp>
      <p:sp>
        <p:nvSpPr>
          <p:cNvPr id="2315270" name="Rectangle 6"/>
          <p:cNvSpPr>
            <a:spLocks noGrp="1" noChangeArrowheads="1"/>
          </p:cNvSpPr>
          <p:nvPr>
            <p:ph type="body" idx="4294967295"/>
          </p:nvPr>
        </p:nvSpPr>
        <p:spPr/>
        <p:txBody>
          <a:bodyPr/>
          <a:lstStyle/>
          <a:p>
            <a:pPr>
              <a:defRPr/>
            </a:pPr>
            <a:r>
              <a:rPr lang="hr-HR" smtClean="0"/>
              <a:t>ako u nekom prolazu nije bilo zamjene, niz je sortiran</a:t>
            </a:r>
          </a:p>
        </p:txBody>
      </p:sp>
      <p:sp>
        <p:nvSpPr>
          <p:cNvPr id="17416" name="Rectangle 7"/>
          <p:cNvSpPr>
            <a:spLocks noChangeArrowheads="1"/>
          </p:cNvSpPr>
          <p:nvPr/>
        </p:nvSpPr>
        <p:spPr bwMode="auto">
          <a:xfrm>
            <a:off x="920750" y="1773238"/>
            <a:ext cx="8064500" cy="4422775"/>
          </a:xfrm>
          <a:prstGeom prst="rect">
            <a:avLst/>
          </a:prstGeom>
          <a:solidFill>
            <a:srgbClr val="FFCC99">
              <a:alpha val="59999"/>
            </a:srgbClr>
          </a:solidFill>
          <a:ln w="9525">
            <a:solidFill>
              <a:srgbClr val="FF9900"/>
            </a:solidFill>
            <a:miter lim="800000"/>
            <a:headEnd/>
            <a:tailEnd/>
          </a:ln>
        </p:spPr>
        <p:txBody>
          <a:bodyPr>
            <a:spAutoFit/>
          </a:bodyPr>
          <a:lstStyle/>
          <a:p>
            <a:r>
              <a:rPr lang="en-US"/>
              <a:t>void BubbleSort (</a:t>
            </a:r>
            <a:r>
              <a:rPr lang="hr-HR"/>
              <a:t>int </a:t>
            </a:r>
            <a:r>
              <a:rPr lang="en-US"/>
              <a:t>A [], int N) {</a:t>
            </a:r>
          </a:p>
          <a:p>
            <a:r>
              <a:rPr lang="hr-HR"/>
              <a:t>  </a:t>
            </a:r>
            <a:r>
              <a:rPr lang="en-US"/>
              <a:t>int i, j, BilaZamjena;</a:t>
            </a:r>
          </a:p>
          <a:p>
            <a:r>
              <a:rPr lang="hr-HR"/>
              <a:t>  </a:t>
            </a:r>
            <a:r>
              <a:rPr lang="en-US"/>
              <a:t>for (i = 0, BilaZamjena = 1; BilaZamjena; i++) {</a:t>
            </a:r>
            <a:endParaRPr lang="hr-HR"/>
          </a:p>
          <a:p>
            <a:r>
              <a:rPr lang="hr-HR"/>
              <a:t>    </a:t>
            </a:r>
            <a:r>
              <a:rPr lang="en-US"/>
              <a:t>BilaZamjena = 0;</a:t>
            </a:r>
          </a:p>
          <a:p>
            <a:r>
              <a:rPr lang="en-US"/>
              <a:t>    for (j = 0; j &lt; N-1-i; j++) {</a:t>
            </a:r>
          </a:p>
          <a:p>
            <a:r>
              <a:rPr lang="en-US"/>
              <a:t>    </a:t>
            </a:r>
            <a:r>
              <a:rPr lang="hr-HR"/>
              <a:t>  </a:t>
            </a:r>
            <a:r>
              <a:rPr lang="en-US"/>
              <a:t>if (A[j+1] &lt; A[j]) {</a:t>
            </a:r>
          </a:p>
          <a:p>
            <a:r>
              <a:rPr lang="en-US"/>
              <a:t>	</a:t>
            </a:r>
            <a:r>
              <a:rPr lang="hr-HR"/>
              <a:t>  </a:t>
            </a:r>
            <a:r>
              <a:rPr lang="en-US"/>
              <a:t>Zamijeni (&amp;A[j], &amp;A[j+1]);  </a:t>
            </a:r>
          </a:p>
          <a:p>
            <a:r>
              <a:rPr lang="en-US"/>
              <a:t>	</a:t>
            </a:r>
            <a:r>
              <a:rPr lang="hr-HR"/>
              <a:t>  </a:t>
            </a:r>
            <a:r>
              <a:rPr lang="en-US"/>
              <a:t>BilaZamjena = 1;</a:t>
            </a:r>
          </a:p>
          <a:p>
            <a:r>
              <a:rPr lang="en-US"/>
              <a:t>	}</a:t>
            </a:r>
          </a:p>
          <a:p>
            <a:r>
              <a:rPr lang="hr-HR"/>
              <a:t>    </a:t>
            </a:r>
            <a:r>
              <a:rPr lang="en-US"/>
              <a:t>}</a:t>
            </a:r>
          </a:p>
          <a:p>
            <a:r>
              <a:rPr lang="hr-HR"/>
              <a:t>  </a:t>
            </a:r>
            <a:r>
              <a:rPr lang="en-US"/>
              <a:t>}</a:t>
            </a:r>
          </a:p>
          <a:p>
            <a:r>
              <a:rPr lang="en-US"/>
              <a:t>}</a:t>
            </a:r>
          </a:p>
        </p:txBody>
      </p:sp>
      <p:sp>
        <p:nvSpPr>
          <p:cNvPr id="3" name="Slide Number Placeholder 2"/>
          <p:cNvSpPr>
            <a:spLocks noGrp="1"/>
          </p:cNvSpPr>
          <p:nvPr>
            <p:ph type="sldNum" sz="quarter" idx="11"/>
          </p:nvPr>
        </p:nvSpPr>
        <p:spPr/>
        <p:txBody>
          <a:bodyPr/>
          <a:lstStyle/>
          <a:p>
            <a:fld id="{A88E0379-805C-488B-A902-3710866AFB11}" type="slidenum">
              <a:rPr lang="hr-HR" smtClean="0"/>
              <a:pPr/>
              <a:t>160</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7317" name="Rectangle 8"/>
          <p:cNvSpPr>
            <a:spLocks noGrp="1" noChangeArrowheads="1"/>
          </p:cNvSpPr>
          <p:nvPr>
            <p:ph type="title" idx="4294967295"/>
          </p:nvPr>
        </p:nvSpPr>
        <p:spPr/>
        <p:txBody>
          <a:bodyPr/>
          <a:lstStyle/>
          <a:p>
            <a:r>
              <a:rPr lang="hr-HR" smtClean="0"/>
              <a:t>Analiza vremena izvođenja</a:t>
            </a:r>
          </a:p>
        </p:txBody>
      </p:sp>
      <p:sp>
        <p:nvSpPr>
          <p:cNvPr id="2317318" name="Rectangle 9"/>
          <p:cNvSpPr>
            <a:spLocks noGrp="1" noChangeArrowheads="1"/>
          </p:cNvSpPr>
          <p:nvPr>
            <p:ph type="body" idx="4294967295"/>
          </p:nvPr>
        </p:nvSpPr>
        <p:spPr/>
        <p:txBody>
          <a:bodyPr/>
          <a:lstStyle/>
          <a:p>
            <a:pPr>
              <a:defRPr/>
            </a:pPr>
            <a:r>
              <a:rPr lang="hr-HR" b="1" i="1" smtClean="0">
                <a:solidFill>
                  <a:srgbClr val="FF0000"/>
                </a:solidFill>
                <a:latin typeface="Times New Roman" pitchFamily="18" charset="0"/>
              </a:rPr>
              <a:t>O(n</a:t>
            </a:r>
            <a:r>
              <a:rPr lang="hr-HR" b="1" i="1" baseline="30000" smtClean="0">
                <a:solidFill>
                  <a:srgbClr val="FF0000"/>
                </a:solidFill>
                <a:latin typeface="Times New Roman" pitchFamily="18" charset="0"/>
              </a:rPr>
              <a:t>2</a:t>
            </a:r>
            <a:r>
              <a:rPr lang="hr-HR" b="1" i="1" smtClean="0">
                <a:solidFill>
                  <a:srgbClr val="FF0000"/>
                </a:solidFill>
                <a:latin typeface="Times New Roman" pitchFamily="18" charset="0"/>
              </a:rPr>
              <a:t>)</a:t>
            </a:r>
            <a:r>
              <a:rPr lang="hr-HR" smtClean="0"/>
              <a:t> - otprilike </a:t>
            </a:r>
            <a:r>
              <a:rPr lang="hr-HR" b="1" smtClean="0">
                <a:solidFill>
                  <a:srgbClr val="FF0000"/>
                </a:solidFill>
                <a:latin typeface="Courier New" pitchFamily="49" charset="0"/>
              </a:rPr>
              <a:t>n</a:t>
            </a:r>
            <a:r>
              <a:rPr lang="hr-HR" b="1" baseline="30000" smtClean="0">
                <a:solidFill>
                  <a:srgbClr val="FF0000"/>
                </a:solidFill>
                <a:latin typeface="Courier New" pitchFamily="49" charset="0"/>
              </a:rPr>
              <a:t>2</a:t>
            </a:r>
            <a:r>
              <a:rPr lang="hr-HR" b="1" smtClean="0">
                <a:solidFill>
                  <a:srgbClr val="FF0000"/>
                </a:solidFill>
                <a:latin typeface="Courier New" pitchFamily="49" charset="0"/>
              </a:rPr>
              <a:t>/2</a:t>
            </a:r>
            <a:r>
              <a:rPr lang="hr-HR" smtClean="0"/>
              <a:t> usporedbi i </a:t>
            </a:r>
            <a:r>
              <a:rPr lang="hr-HR" b="1" smtClean="0">
                <a:solidFill>
                  <a:srgbClr val="FF0000"/>
                </a:solidFill>
                <a:latin typeface="Courier New" pitchFamily="49" charset="0"/>
              </a:rPr>
              <a:t>n</a:t>
            </a:r>
            <a:r>
              <a:rPr lang="hr-HR" b="1" baseline="30000" smtClean="0">
                <a:solidFill>
                  <a:srgbClr val="FF0000"/>
                </a:solidFill>
                <a:latin typeface="Courier New" pitchFamily="49" charset="0"/>
              </a:rPr>
              <a:t>2</a:t>
            </a:r>
            <a:r>
              <a:rPr lang="hr-HR" b="1" smtClean="0">
                <a:solidFill>
                  <a:srgbClr val="FF0000"/>
                </a:solidFill>
                <a:latin typeface="Courier New" pitchFamily="49" charset="0"/>
              </a:rPr>
              <a:t>/2</a:t>
            </a:r>
            <a:r>
              <a:rPr lang="hr-HR" smtClean="0"/>
              <a:t> zamjena u prosječnom i u najgorem slučaju</a:t>
            </a:r>
          </a:p>
          <a:p>
            <a:pPr lvl="1">
              <a:defRPr/>
            </a:pPr>
            <a:r>
              <a:rPr lang="hr-HR" smtClean="0"/>
              <a:t>kad su ulazni elementi blizu svojih mjesta može se brzo završiti</a:t>
            </a:r>
          </a:p>
          <a:p>
            <a:pPr lvl="1">
              <a:defRPr/>
            </a:pPr>
            <a:r>
              <a:rPr lang="hr-HR" smtClean="0"/>
              <a:t>najgori slučaj: naopako sortiran niz</a:t>
            </a:r>
          </a:p>
          <a:p>
            <a:pPr lvl="1">
              <a:defRPr/>
            </a:pPr>
            <a:r>
              <a:rPr lang="hr-HR" smtClean="0"/>
              <a:t>najbolji slučaj: već sortiran niz</a:t>
            </a:r>
          </a:p>
          <a:p>
            <a:pPr>
              <a:defRPr/>
            </a:pPr>
            <a:r>
              <a:rPr lang="hr-HR" smtClean="0"/>
              <a:t>položaj elemenata bitan za učinkovitost</a:t>
            </a:r>
          </a:p>
          <a:p>
            <a:pPr lvl="1">
              <a:defRPr/>
            </a:pPr>
            <a:r>
              <a:rPr lang="hr-HR" smtClean="0"/>
              <a:t>veliki elementi na početku niza nisu problem – brzo idu na kraj - zečevi</a:t>
            </a:r>
          </a:p>
          <a:p>
            <a:pPr lvl="1">
              <a:defRPr/>
            </a:pPr>
            <a:r>
              <a:rPr lang="hr-HR" smtClean="0"/>
              <a:t>mali elementi na kraju niza su probem – polako idu prema vrhu - kornjače</a:t>
            </a:r>
          </a:p>
        </p:txBody>
      </p:sp>
      <p:sp>
        <p:nvSpPr>
          <p:cNvPr id="3" name="Slide Number Placeholder 2"/>
          <p:cNvSpPr>
            <a:spLocks noGrp="1"/>
          </p:cNvSpPr>
          <p:nvPr>
            <p:ph type="sldNum" sz="quarter" idx="11"/>
          </p:nvPr>
        </p:nvSpPr>
        <p:spPr/>
        <p:txBody>
          <a:bodyPr/>
          <a:lstStyle/>
          <a:p>
            <a:fld id="{A88E0379-805C-488B-A902-3710866AFB11}" type="slidenum">
              <a:rPr lang="hr-HR" smtClean="0"/>
              <a:pPr/>
              <a:t>161</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5"/>
          <p:cNvSpPr txBox="1">
            <a:spLocks noGrp="1" noChangeArrowheads="1"/>
          </p:cNvSpPr>
          <p:nvPr/>
        </p:nvSpPr>
        <p:spPr bwMode="auto">
          <a:xfrm>
            <a:off x="4016375" y="6524625"/>
            <a:ext cx="2311400" cy="217488"/>
          </a:xfrm>
          <a:prstGeom prst="rect">
            <a:avLst/>
          </a:prstGeom>
          <a:noFill/>
          <a:ln>
            <a:miter lim="800000"/>
            <a:headEnd/>
            <a:tailEnd/>
          </a:ln>
        </p:spPr>
        <p:txBody>
          <a:bodyPr/>
          <a:lstStyle/>
          <a:p>
            <a:pPr algn="ctr">
              <a:spcBef>
                <a:spcPct val="0"/>
              </a:spcBef>
              <a:buClrTx/>
              <a:buFontTx/>
              <a:buNone/>
              <a:defRPr/>
            </a:pPr>
            <a:fld id="{B2306636-6FD9-44D1-ABB9-1ADE6F4CCC81}" type="datetime1">
              <a:rPr kumimoji="0" lang="hr-HR" sz="1200" b="0">
                <a:latin typeface="+mn-lt"/>
              </a:rPr>
              <a:pPr algn="ctr">
                <a:spcBef>
                  <a:spcPct val="0"/>
                </a:spcBef>
                <a:buClrTx/>
                <a:buFontTx/>
                <a:buNone/>
                <a:defRPr/>
              </a:pPr>
              <a:t>6.3.2013.</a:t>
            </a:fld>
            <a:endParaRPr kumimoji="0" lang="hr-HR" sz="1200" b="0">
              <a:latin typeface="+mn-lt"/>
            </a:endParaRPr>
          </a:p>
        </p:txBody>
      </p:sp>
      <p:sp>
        <p:nvSpPr>
          <p:cNvPr id="2319367" name="Rectangle 70"/>
          <p:cNvSpPr>
            <a:spLocks noGrp="1" noChangeArrowheads="1"/>
          </p:cNvSpPr>
          <p:nvPr>
            <p:ph type="title" idx="4294967295"/>
          </p:nvPr>
        </p:nvSpPr>
        <p:spPr/>
        <p:txBody>
          <a:bodyPr/>
          <a:lstStyle/>
          <a:p>
            <a:pPr>
              <a:defRPr/>
            </a:pPr>
            <a:r>
              <a:rPr lang="hr-HR" smtClean="0"/>
              <a:t>Sortiranje umetanjem (insertion sort)</a:t>
            </a:r>
          </a:p>
        </p:txBody>
      </p:sp>
      <p:sp>
        <p:nvSpPr>
          <p:cNvPr id="2319368" name="Rectangle 71"/>
          <p:cNvSpPr>
            <a:spLocks noGrp="1" noChangeArrowheads="1"/>
          </p:cNvSpPr>
          <p:nvPr>
            <p:ph type="body" idx="4294967295"/>
          </p:nvPr>
        </p:nvSpPr>
        <p:spPr/>
        <p:txBody>
          <a:bodyPr/>
          <a:lstStyle/>
          <a:p>
            <a:pPr>
              <a:defRPr/>
            </a:pPr>
            <a:r>
              <a:rPr lang="hr-HR" smtClean="0"/>
              <a:t>ideja: postoje dva dijela niza: sortirani i nesortirani</a:t>
            </a:r>
          </a:p>
          <a:p>
            <a:pPr lvl="1">
              <a:defRPr/>
            </a:pPr>
            <a:r>
              <a:rPr lang="hr-HR" smtClean="0"/>
              <a:t>u svakom koraku sortirani dio se proširuje tako da se u njega na ispravno mjesto ubaci prvi element iz nesortiranog dijela niza</a:t>
            </a:r>
          </a:p>
          <a:p>
            <a:pPr>
              <a:defRPr/>
            </a:pPr>
            <a:r>
              <a:rPr lang="hr-HR" smtClean="0"/>
              <a:t>tako se (obično) sortiraju karte u kartaškim igrama</a:t>
            </a:r>
          </a:p>
        </p:txBody>
      </p:sp>
      <p:sp>
        <p:nvSpPr>
          <p:cNvPr id="8" name="Rectangle 7"/>
          <p:cNvSpPr/>
          <p:nvPr/>
        </p:nvSpPr>
        <p:spPr bwMode="auto">
          <a:xfrm>
            <a:off x="238125" y="3214688"/>
            <a:ext cx="928688" cy="714375"/>
          </a:xfrm>
          <a:prstGeom prst="rect">
            <a:avLst/>
          </a:prstGeom>
          <a:solidFill>
            <a:srgbClr val="CCFFCC">
              <a:alpha val="39999"/>
            </a:srgbClr>
          </a:solidFill>
          <a:ln w="9525" cap="flat" cmpd="sng" algn="ctr">
            <a:solidFill>
              <a:srgbClr val="FF9900"/>
            </a:solidFill>
            <a:prstDash val="solid"/>
            <a:round/>
            <a:headEnd type="none" w="med" len="med"/>
            <a:tailEnd type="none" w="med" len="med"/>
          </a:ln>
          <a:effectLst/>
        </p:spPr>
        <p:txBody>
          <a:bodyPr wrap="none" anchor="ctr"/>
          <a:lstStyle/>
          <a:p>
            <a:pPr algn="ctr">
              <a:defRPr/>
            </a:pPr>
            <a:r>
              <a:rPr lang="hr-HR" sz="2400">
                <a:solidFill>
                  <a:schemeClr val="accent5">
                    <a:lumMod val="10000"/>
                  </a:schemeClr>
                </a:solidFill>
                <a:effectLst>
                  <a:outerShdw blurRad="38100" dist="38100" dir="2700000" algn="tl">
                    <a:srgbClr val="000000">
                      <a:alpha val="43137"/>
                    </a:srgbClr>
                  </a:outerShdw>
                </a:effectLst>
              </a:rPr>
              <a:t>&lt;=x</a:t>
            </a:r>
          </a:p>
        </p:txBody>
      </p:sp>
      <p:sp>
        <p:nvSpPr>
          <p:cNvPr id="9" name="Rectangle 8"/>
          <p:cNvSpPr/>
          <p:nvPr/>
        </p:nvSpPr>
        <p:spPr bwMode="auto">
          <a:xfrm>
            <a:off x="1166813" y="3214688"/>
            <a:ext cx="928687" cy="714375"/>
          </a:xfrm>
          <a:prstGeom prst="rect">
            <a:avLst/>
          </a:prstGeom>
          <a:solidFill>
            <a:srgbClr val="CCFFCC">
              <a:alpha val="39999"/>
            </a:srgbClr>
          </a:solidFill>
          <a:ln w="9525" cap="flat" cmpd="sng" algn="ctr">
            <a:solidFill>
              <a:srgbClr val="FF9900"/>
            </a:solidFill>
            <a:prstDash val="solid"/>
            <a:round/>
            <a:headEnd type="none" w="med" len="med"/>
            <a:tailEnd type="none" w="med" len="med"/>
          </a:ln>
          <a:effectLst/>
        </p:spPr>
        <p:txBody>
          <a:bodyPr wrap="none" anchor="ctr"/>
          <a:lstStyle/>
          <a:p>
            <a:pPr algn="ctr">
              <a:defRPr/>
            </a:pPr>
            <a:r>
              <a:rPr lang="hr-HR" sz="2400">
                <a:solidFill>
                  <a:schemeClr val="accent5">
                    <a:lumMod val="10000"/>
                  </a:schemeClr>
                </a:solidFill>
                <a:effectLst>
                  <a:outerShdw blurRad="38100" dist="38100" dir="2700000" algn="tl">
                    <a:srgbClr val="000000">
                      <a:alpha val="43137"/>
                    </a:srgbClr>
                  </a:outerShdw>
                </a:effectLst>
              </a:rPr>
              <a:t>&gt;x</a:t>
            </a:r>
          </a:p>
        </p:txBody>
      </p:sp>
      <p:sp>
        <p:nvSpPr>
          <p:cNvPr id="12" name="Rectangle 11"/>
          <p:cNvSpPr/>
          <p:nvPr/>
        </p:nvSpPr>
        <p:spPr bwMode="auto">
          <a:xfrm>
            <a:off x="2084388" y="3214688"/>
            <a:ext cx="571500" cy="714375"/>
          </a:xfrm>
          <a:prstGeom prst="rect">
            <a:avLst/>
          </a:prstGeom>
          <a:solidFill>
            <a:srgbClr val="0070C0">
              <a:alpha val="39999"/>
            </a:srgbClr>
          </a:solidFill>
          <a:ln w="9525" cap="flat" cmpd="sng" algn="ctr">
            <a:solidFill>
              <a:srgbClr val="FF9900"/>
            </a:solidFill>
            <a:prstDash val="solid"/>
            <a:round/>
            <a:headEnd type="none" w="med" len="med"/>
            <a:tailEnd type="none" w="med" len="med"/>
          </a:ln>
          <a:effectLst/>
        </p:spPr>
        <p:txBody>
          <a:bodyPr wrap="none" anchor="ctr"/>
          <a:lstStyle/>
          <a:p>
            <a:pPr algn="ctr">
              <a:defRPr/>
            </a:pPr>
            <a:r>
              <a:rPr lang="hr-HR" sz="2400">
                <a:solidFill>
                  <a:schemeClr val="accent5">
                    <a:lumMod val="10000"/>
                  </a:schemeClr>
                </a:solidFill>
                <a:effectLst>
                  <a:outerShdw blurRad="38100" dist="38100" dir="2700000" algn="tl">
                    <a:srgbClr val="000000">
                      <a:alpha val="43137"/>
                    </a:srgbClr>
                  </a:outerShdw>
                </a:effectLst>
              </a:rPr>
              <a:t>x</a:t>
            </a:r>
          </a:p>
        </p:txBody>
      </p:sp>
      <p:sp>
        <p:nvSpPr>
          <p:cNvPr id="13" name="Rectangle 12"/>
          <p:cNvSpPr/>
          <p:nvPr/>
        </p:nvSpPr>
        <p:spPr bwMode="auto">
          <a:xfrm>
            <a:off x="2667000" y="3214688"/>
            <a:ext cx="2786063" cy="714375"/>
          </a:xfrm>
          <a:prstGeom prst="rect">
            <a:avLst/>
          </a:prstGeom>
          <a:solidFill>
            <a:srgbClr val="FFCC99">
              <a:alpha val="39999"/>
            </a:srgbClr>
          </a:solidFill>
          <a:ln w="9525" cap="flat" cmpd="sng" algn="ctr">
            <a:solidFill>
              <a:srgbClr val="FF9900"/>
            </a:solidFill>
            <a:prstDash val="solid"/>
            <a:round/>
            <a:headEnd type="none" w="med" len="med"/>
            <a:tailEnd type="none" w="med" len="med"/>
          </a:ln>
          <a:effectLst/>
        </p:spPr>
        <p:txBody>
          <a:bodyPr wrap="none" anchor="ctr"/>
          <a:lstStyle/>
          <a:p>
            <a:pPr algn="ctr">
              <a:defRPr/>
            </a:pPr>
            <a:r>
              <a:rPr lang="hr-HR" sz="2400">
                <a:solidFill>
                  <a:schemeClr val="accent5">
                    <a:lumMod val="10000"/>
                  </a:schemeClr>
                </a:solidFill>
                <a:effectLst>
                  <a:outerShdw blurRad="38100" dist="38100" dir="2700000" algn="tl">
                    <a:srgbClr val="000000">
                      <a:alpha val="43137"/>
                    </a:srgbClr>
                  </a:outerShdw>
                </a:effectLst>
              </a:rPr>
              <a:t>nesortirano</a:t>
            </a:r>
          </a:p>
        </p:txBody>
      </p:sp>
      <p:sp>
        <p:nvSpPr>
          <p:cNvPr id="14" name="Rectangle 13"/>
          <p:cNvSpPr/>
          <p:nvPr/>
        </p:nvSpPr>
        <p:spPr bwMode="auto">
          <a:xfrm>
            <a:off x="238125" y="5143500"/>
            <a:ext cx="928688" cy="714375"/>
          </a:xfrm>
          <a:prstGeom prst="rect">
            <a:avLst/>
          </a:prstGeom>
          <a:solidFill>
            <a:srgbClr val="CCFFCC">
              <a:alpha val="39999"/>
            </a:srgbClr>
          </a:solidFill>
          <a:ln w="9525" cap="flat" cmpd="sng" algn="ctr">
            <a:solidFill>
              <a:srgbClr val="FF9900"/>
            </a:solidFill>
            <a:prstDash val="solid"/>
            <a:round/>
            <a:headEnd type="none" w="med" len="med"/>
            <a:tailEnd type="none" w="med" len="med"/>
          </a:ln>
          <a:effectLst/>
        </p:spPr>
        <p:txBody>
          <a:bodyPr wrap="none" anchor="ctr"/>
          <a:lstStyle/>
          <a:p>
            <a:pPr algn="ctr">
              <a:defRPr/>
            </a:pPr>
            <a:r>
              <a:rPr lang="hr-HR" sz="2400">
                <a:solidFill>
                  <a:schemeClr val="accent5">
                    <a:lumMod val="10000"/>
                  </a:schemeClr>
                </a:solidFill>
                <a:effectLst>
                  <a:outerShdw blurRad="38100" dist="38100" dir="2700000" algn="tl">
                    <a:srgbClr val="000000">
                      <a:alpha val="43137"/>
                    </a:srgbClr>
                  </a:outerShdw>
                </a:effectLst>
              </a:rPr>
              <a:t>&lt;=x</a:t>
            </a:r>
          </a:p>
        </p:txBody>
      </p:sp>
      <p:sp>
        <p:nvSpPr>
          <p:cNvPr id="15" name="Rectangle 14"/>
          <p:cNvSpPr/>
          <p:nvPr/>
        </p:nvSpPr>
        <p:spPr bwMode="auto">
          <a:xfrm>
            <a:off x="1738313" y="5143500"/>
            <a:ext cx="928687" cy="714375"/>
          </a:xfrm>
          <a:prstGeom prst="rect">
            <a:avLst/>
          </a:prstGeom>
          <a:solidFill>
            <a:srgbClr val="CCFFCC">
              <a:alpha val="39999"/>
            </a:srgbClr>
          </a:solidFill>
          <a:ln w="9525" cap="flat" cmpd="sng" algn="ctr">
            <a:solidFill>
              <a:srgbClr val="FF9900"/>
            </a:solidFill>
            <a:prstDash val="solid"/>
            <a:round/>
            <a:headEnd type="none" w="med" len="med"/>
            <a:tailEnd type="none" w="med" len="med"/>
          </a:ln>
          <a:effectLst/>
        </p:spPr>
        <p:txBody>
          <a:bodyPr wrap="none" anchor="ctr"/>
          <a:lstStyle/>
          <a:p>
            <a:pPr algn="ctr">
              <a:defRPr/>
            </a:pPr>
            <a:r>
              <a:rPr lang="hr-HR" sz="2400">
                <a:solidFill>
                  <a:schemeClr val="accent5">
                    <a:lumMod val="10000"/>
                  </a:schemeClr>
                </a:solidFill>
                <a:effectLst>
                  <a:outerShdw blurRad="38100" dist="38100" dir="2700000" algn="tl">
                    <a:srgbClr val="000000">
                      <a:alpha val="43137"/>
                    </a:srgbClr>
                  </a:outerShdw>
                </a:effectLst>
              </a:rPr>
              <a:t>&gt;x</a:t>
            </a:r>
          </a:p>
        </p:txBody>
      </p:sp>
      <p:sp>
        <p:nvSpPr>
          <p:cNvPr id="16" name="Rectangle 15"/>
          <p:cNvSpPr/>
          <p:nvPr/>
        </p:nvSpPr>
        <p:spPr bwMode="auto">
          <a:xfrm>
            <a:off x="1166813" y="5143500"/>
            <a:ext cx="571500" cy="714375"/>
          </a:xfrm>
          <a:prstGeom prst="rect">
            <a:avLst/>
          </a:prstGeom>
          <a:solidFill>
            <a:srgbClr val="CCFFCC">
              <a:alpha val="39999"/>
            </a:srgbClr>
          </a:solidFill>
          <a:ln w="9525" cap="flat" cmpd="sng" algn="ctr">
            <a:solidFill>
              <a:srgbClr val="FF9900"/>
            </a:solidFill>
            <a:prstDash val="solid"/>
            <a:round/>
            <a:headEnd type="none" w="med" len="med"/>
            <a:tailEnd type="none" w="med" len="med"/>
          </a:ln>
          <a:effectLst/>
        </p:spPr>
        <p:txBody>
          <a:bodyPr wrap="none" anchor="ctr"/>
          <a:lstStyle/>
          <a:p>
            <a:pPr algn="ctr">
              <a:defRPr/>
            </a:pPr>
            <a:r>
              <a:rPr lang="hr-HR" sz="2400">
                <a:solidFill>
                  <a:schemeClr val="accent5">
                    <a:lumMod val="10000"/>
                  </a:schemeClr>
                </a:solidFill>
                <a:effectLst>
                  <a:outerShdw blurRad="38100" dist="38100" dir="2700000" algn="tl">
                    <a:srgbClr val="000000">
                      <a:alpha val="43137"/>
                    </a:srgbClr>
                  </a:outerShdw>
                </a:effectLst>
              </a:rPr>
              <a:t>x</a:t>
            </a:r>
          </a:p>
        </p:txBody>
      </p:sp>
      <p:sp>
        <p:nvSpPr>
          <p:cNvPr id="17" name="Rectangle 16"/>
          <p:cNvSpPr/>
          <p:nvPr/>
        </p:nvSpPr>
        <p:spPr bwMode="auto">
          <a:xfrm>
            <a:off x="2667000" y="5143500"/>
            <a:ext cx="2786063" cy="714375"/>
          </a:xfrm>
          <a:prstGeom prst="rect">
            <a:avLst/>
          </a:prstGeom>
          <a:solidFill>
            <a:srgbClr val="FFCC99">
              <a:alpha val="39999"/>
            </a:srgbClr>
          </a:solidFill>
          <a:ln w="9525" cap="flat" cmpd="sng" algn="ctr">
            <a:solidFill>
              <a:srgbClr val="FF9900"/>
            </a:solidFill>
            <a:prstDash val="solid"/>
            <a:round/>
            <a:headEnd type="none" w="med" len="med"/>
            <a:tailEnd type="none" w="med" len="med"/>
          </a:ln>
          <a:effectLst/>
        </p:spPr>
        <p:txBody>
          <a:bodyPr wrap="none" anchor="ctr"/>
          <a:lstStyle/>
          <a:p>
            <a:pPr algn="ctr">
              <a:defRPr/>
            </a:pPr>
            <a:r>
              <a:rPr lang="hr-HR" sz="2400">
                <a:solidFill>
                  <a:schemeClr val="accent5">
                    <a:lumMod val="10000"/>
                  </a:schemeClr>
                </a:solidFill>
                <a:effectLst>
                  <a:outerShdw blurRad="38100" dist="38100" dir="2700000" algn="tl">
                    <a:srgbClr val="000000">
                      <a:alpha val="43137"/>
                    </a:srgbClr>
                  </a:outerShdw>
                </a:effectLst>
              </a:rPr>
              <a:t>nesortirano</a:t>
            </a:r>
          </a:p>
        </p:txBody>
      </p:sp>
      <p:sp>
        <p:nvSpPr>
          <p:cNvPr id="18" name="Down Arrow 17"/>
          <p:cNvSpPr/>
          <p:nvPr/>
        </p:nvSpPr>
        <p:spPr bwMode="auto">
          <a:xfrm>
            <a:off x="2381250" y="4286250"/>
            <a:ext cx="571500" cy="642938"/>
          </a:xfrm>
          <a:prstGeom prst="downArrow">
            <a:avLst/>
          </a:prstGeom>
          <a:solidFill>
            <a:srgbClr val="FFCC99">
              <a:alpha val="39999"/>
            </a:srgbClr>
          </a:solidFill>
          <a:ln w="9525" cap="flat" cmpd="sng" algn="ctr">
            <a:solidFill>
              <a:srgbClr val="FF9900"/>
            </a:solidFill>
            <a:prstDash val="solid"/>
            <a:round/>
            <a:headEnd type="none" w="med" len="med"/>
            <a:tailEnd type="non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pic>
        <p:nvPicPr>
          <p:cNvPr id="19473" name="Picture 19" descr="G:\ASP\temp\Insertion_sort_animation.gif"/>
          <p:cNvPicPr>
            <a:picLocks noChangeAspect="1" noChangeArrowheads="1"/>
          </p:cNvPicPr>
          <p:nvPr/>
        </p:nvPicPr>
        <p:blipFill>
          <a:blip r:embed="rId3" cstate="print"/>
          <a:srcRect/>
          <a:stretch>
            <a:fillRect/>
          </a:stretch>
        </p:blipFill>
        <p:spPr bwMode="auto">
          <a:xfrm>
            <a:off x="5953125" y="3000375"/>
            <a:ext cx="3643313" cy="3300413"/>
          </a:xfrm>
          <a:prstGeom prst="rect">
            <a:avLst/>
          </a:prstGeom>
          <a:noFill/>
          <a:ln w="9525">
            <a:solidFill>
              <a:schemeClr val="bg2"/>
            </a:solidFill>
            <a:miter lim="800000"/>
            <a:headEnd/>
            <a:tailEnd/>
          </a:ln>
        </p:spPr>
      </p:pic>
      <p:sp>
        <p:nvSpPr>
          <p:cNvPr id="3" name="Slide Number Placeholder 2"/>
          <p:cNvSpPr>
            <a:spLocks noGrp="1"/>
          </p:cNvSpPr>
          <p:nvPr>
            <p:ph type="sldNum" sz="quarter" idx="11"/>
          </p:nvPr>
        </p:nvSpPr>
        <p:spPr/>
        <p:txBody>
          <a:bodyPr/>
          <a:lstStyle/>
          <a:p>
            <a:fld id="{A88E0379-805C-488B-A902-3710866AFB11}" type="slidenum">
              <a:rPr lang="hr-HR" smtClean="0"/>
              <a:pPr/>
              <a:t>162</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hr-HR"/>
              <a:t>Primjer sortiranja umetanjem</a:t>
            </a:r>
          </a:p>
        </p:txBody>
      </p:sp>
      <p:sp>
        <p:nvSpPr>
          <p:cNvPr id="7" name="Rectangle 20"/>
          <p:cNvSpPr>
            <a:spLocks noChangeArrowheads="1"/>
          </p:cNvSpPr>
          <p:nvPr/>
        </p:nvSpPr>
        <p:spPr bwMode="auto">
          <a:xfrm>
            <a:off x="2435225" y="2571750"/>
            <a:ext cx="500063"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6</a:t>
            </a:r>
          </a:p>
        </p:txBody>
      </p:sp>
      <p:sp>
        <p:nvSpPr>
          <p:cNvPr id="8" name="Rectangle 21"/>
          <p:cNvSpPr>
            <a:spLocks noChangeArrowheads="1"/>
          </p:cNvSpPr>
          <p:nvPr/>
        </p:nvSpPr>
        <p:spPr bwMode="auto">
          <a:xfrm>
            <a:off x="3095625" y="2571750"/>
            <a:ext cx="500063" cy="357188"/>
          </a:xfrm>
          <a:prstGeom prst="rect">
            <a:avLst/>
          </a:prstGeom>
          <a:solidFill>
            <a:srgbClr val="0070C0">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4</a:t>
            </a:r>
          </a:p>
        </p:txBody>
      </p:sp>
      <p:sp>
        <p:nvSpPr>
          <p:cNvPr id="9" name="Rectangle 22"/>
          <p:cNvSpPr>
            <a:spLocks noChangeArrowheads="1"/>
          </p:cNvSpPr>
          <p:nvPr/>
        </p:nvSpPr>
        <p:spPr bwMode="auto">
          <a:xfrm>
            <a:off x="3738563" y="2571750"/>
            <a:ext cx="500062"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1</a:t>
            </a:r>
          </a:p>
        </p:txBody>
      </p:sp>
      <p:sp>
        <p:nvSpPr>
          <p:cNvPr id="10" name="Rectangle 23"/>
          <p:cNvSpPr>
            <a:spLocks noChangeArrowheads="1"/>
          </p:cNvSpPr>
          <p:nvPr/>
        </p:nvSpPr>
        <p:spPr bwMode="auto">
          <a:xfrm>
            <a:off x="4381500" y="2571750"/>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8</a:t>
            </a:r>
          </a:p>
        </p:txBody>
      </p:sp>
      <p:sp>
        <p:nvSpPr>
          <p:cNvPr id="11" name="Rectangle 24"/>
          <p:cNvSpPr>
            <a:spLocks noChangeArrowheads="1"/>
          </p:cNvSpPr>
          <p:nvPr/>
        </p:nvSpPr>
        <p:spPr bwMode="auto">
          <a:xfrm>
            <a:off x="5024438" y="2571750"/>
            <a:ext cx="500062" cy="357188"/>
          </a:xfrm>
          <a:prstGeom prst="rect">
            <a:avLst/>
          </a:prstGeom>
          <a:solidFill>
            <a:srgbClr val="FFCC99">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7</a:t>
            </a:r>
          </a:p>
        </p:txBody>
      </p:sp>
      <p:sp>
        <p:nvSpPr>
          <p:cNvPr id="12" name="Rectangle 25"/>
          <p:cNvSpPr>
            <a:spLocks noChangeArrowheads="1"/>
          </p:cNvSpPr>
          <p:nvPr/>
        </p:nvSpPr>
        <p:spPr bwMode="auto">
          <a:xfrm>
            <a:off x="5667375" y="2571750"/>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5</a:t>
            </a:r>
          </a:p>
        </p:txBody>
      </p:sp>
      <p:sp>
        <p:nvSpPr>
          <p:cNvPr id="13" name="Rectangle 26"/>
          <p:cNvSpPr>
            <a:spLocks noChangeArrowheads="1"/>
          </p:cNvSpPr>
          <p:nvPr/>
        </p:nvSpPr>
        <p:spPr bwMode="auto">
          <a:xfrm>
            <a:off x="6310313" y="2571750"/>
            <a:ext cx="500062"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3</a:t>
            </a:r>
          </a:p>
        </p:txBody>
      </p:sp>
      <p:sp>
        <p:nvSpPr>
          <p:cNvPr id="14" name="Rectangle 27"/>
          <p:cNvSpPr>
            <a:spLocks noChangeArrowheads="1"/>
          </p:cNvSpPr>
          <p:nvPr/>
        </p:nvSpPr>
        <p:spPr bwMode="auto">
          <a:xfrm>
            <a:off x="6953250" y="2571750"/>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2</a:t>
            </a:r>
          </a:p>
        </p:txBody>
      </p:sp>
      <p:sp>
        <p:nvSpPr>
          <p:cNvPr id="15" name="Rectangle 20"/>
          <p:cNvSpPr>
            <a:spLocks noChangeArrowheads="1"/>
          </p:cNvSpPr>
          <p:nvPr/>
        </p:nvSpPr>
        <p:spPr bwMode="auto">
          <a:xfrm>
            <a:off x="2435225" y="3000375"/>
            <a:ext cx="500063"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4</a:t>
            </a:r>
          </a:p>
        </p:txBody>
      </p:sp>
      <p:sp>
        <p:nvSpPr>
          <p:cNvPr id="16" name="Rectangle 21"/>
          <p:cNvSpPr>
            <a:spLocks noChangeArrowheads="1"/>
          </p:cNvSpPr>
          <p:nvPr/>
        </p:nvSpPr>
        <p:spPr bwMode="auto">
          <a:xfrm>
            <a:off x="3095625" y="3000375"/>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6</a:t>
            </a:r>
          </a:p>
        </p:txBody>
      </p:sp>
      <p:sp>
        <p:nvSpPr>
          <p:cNvPr id="17" name="Rectangle 22"/>
          <p:cNvSpPr>
            <a:spLocks noChangeArrowheads="1"/>
          </p:cNvSpPr>
          <p:nvPr/>
        </p:nvSpPr>
        <p:spPr bwMode="auto">
          <a:xfrm>
            <a:off x="3738563" y="3000375"/>
            <a:ext cx="500062" cy="357188"/>
          </a:xfrm>
          <a:prstGeom prst="rect">
            <a:avLst/>
          </a:prstGeom>
          <a:solidFill>
            <a:srgbClr val="0070C0">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1</a:t>
            </a:r>
          </a:p>
        </p:txBody>
      </p:sp>
      <p:sp>
        <p:nvSpPr>
          <p:cNvPr id="18" name="Rectangle 23"/>
          <p:cNvSpPr>
            <a:spLocks noChangeArrowheads="1"/>
          </p:cNvSpPr>
          <p:nvPr/>
        </p:nvSpPr>
        <p:spPr bwMode="auto">
          <a:xfrm>
            <a:off x="4381500" y="3000375"/>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8</a:t>
            </a:r>
          </a:p>
        </p:txBody>
      </p:sp>
      <p:sp>
        <p:nvSpPr>
          <p:cNvPr id="19" name="Rectangle 24"/>
          <p:cNvSpPr>
            <a:spLocks noChangeArrowheads="1"/>
          </p:cNvSpPr>
          <p:nvPr/>
        </p:nvSpPr>
        <p:spPr bwMode="auto">
          <a:xfrm>
            <a:off x="5024438" y="3000375"/>
            <a:ext cx="500062" cy="357188"/>
          </a:xfrm>
          <a:prstGeom prst="rect">
            <a:avLst/>
          </a:prstGeom>
          <a:solidFill>
            <a:srgbClr val="FFCC99">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7</a:t>
            </a:r>
          </a:p>
        </p:txBody>
      </p:sp>
      <p:sp>
        <p:nvSpPr>
          <p:cNvPr id="20" name="Rectangle 25"/>
          <p:cNvSpPr>
            <a:spLocks noChangeArrowheads="1"/>
          </p:cNvSpPr>
          <p:nvPr/>
        </p:nvSpPr>
        <p:spPr bwMode="auto">
          <a:xfrm>
            <a:off x="5667375" y="3000375"/>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5</a:t>
            </a:r>
          </a:p>
        </p:txBody>
      </p:sp>
      <p:sp>
        <p:nvSpPr>
          <p:cNvPr id="21" name="Rectangle 26"/>
          <p:cNvSpPr>
            <a:spLocks noChangeArrowheads="1"/>
          </p:cNvSpPr>
          <p:nvPr/>
        </p:nvSpPr>
        <p:spPr bwMode="auto">
          <a:xfrm>
            <a:off x="6310313" y="3000375"/>
            <a:ext cx="500062"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3</a:t>
            </a:r>
          </a:p>
        </p:txBody>
      </p:sp>
      <p:sp>
        <p:nvSpPr>
          <p:cNvPr id="22" name="Rectangle 27"/>
          <p:cNvSpPr>
            <a:spLocks noChangeArrowheads="1"/>
          </p:cNvSpPr>
          <p:nvPr/>
        </p:nvSpPr>
        <p:spPr bwMode="auto">
          <a:xfrm>
            <a:off x="6953250" y="3000375"/>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2</a:t>
            </a:r>
          </a:p>
        </p:txBody>
      </p:sp>
      <p:sp>
        <p:nvSpPr>
          <p:cNvPr id="23" name="Rectangle 20"/>
          <p:cNvSpPr>
            <a:spLocks noChangeArrowheads="1"/>
          </p:cNvSpPr>
          <p:nvPr/>
        </p:nvSpPr>
        <p:spPr bwMode="auto">
          <a:xfrm>
            <a:off x="2435225" y="3429000"/>
            <a:ext cx="500063"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1</a:t>
            </a:r>
          </a:p>
        </p:txBody>
      </p:sp>
      <p:sp>
        <p:nvSpPr>
          <p:cNvPr id="24" name="Rectangle 21"/>
          <p:cNvSpPr>
            <a:spLocks noChangeArrowheads="1"/>
          </p:cNvSpPr>
          <p:nvPr/>
        </p:nvSpPr>
        <p:spPr bwMode="auto">
          <a:xfrm>
            <a:off x="3095625" y="3429000"/>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4</a:t>
            </a:r>
          </a:p>
        </p:txBody>
      </p:sp>
      <p:sp>
        <p:nvSpPr>
          <p:cNvPr id="25" name="Rectangle 22"/>
          <p:cNvSpPr>
            <a:spLocks noChangeArrowheads="1"/>
          </p:cNvSpPr>
          <p:nvPr/>
        </p:nvSpPr>
        <p:spPr bwMode="auto">
          <a:xfrm>
            <a:off x="3738563" y="3429000"/>
            <a:ext cx="500062"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6</a:t>
            </a:r>
          </a:p>
        </p:txBody>
      </p:sp>
      <p:sp>
        <p:nvSpPr>
          <p:cNvPr id="26" name="Rectangle 23"/>
          <p:cNvSpPr>
            <a:spLocks noChangeArrowheads="1"/>
          </p:cNvSpPr>
          <p:nvPr/>
        </p:nvSpPr>
        <p:spPr bwMode="auto">
          <a:xfrm>
            <a:off x="4381500" y="3429000"/>
            <a:ext cx="500063" cy="357188"/>
          </a:xfrm>
          <a:prstGeom prst="rect">
            <a:avLst/>
          </a:prstGeom>
          <a:solidFill>
            <a:srgbClr val="0070C0">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8</a:t>
            </a:r>
          </a:p>
        </p:txBody>
      </p:sp>
      <p:sp>
        <p:nvSpPr>
          <p:cNvPr id="27" name="Rectangle 24"/>
          <p:cNvSpPr>
            <a:spLocks noChangeArrowheads="1"/>
          </p:cNvSpPr>
          <p:nvPr/>
        </p:nvSpPr>
        <p:spPr bwMode="auto">
          <a:xfrm>
            <a:off x="5024438" y="3429000"/>
            <a:ext cx="500062" cy="357188"/>
          </a:xfrm>
          <a:prstGeom prst="rect">
            <a:avLst/>
          </a:prstGeom>
          <a:solidFill>
            <a:srgbClr val="FFCC99">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7</a:t>
            </a:r>
          </a:p>
        </p:txBody>
      </p:sp>
      <p:sp>
        <p:nvSpPr>
          <p:cNvPr id="28" name="Rectangle 25"/>
          <p:cNvSpPr>
            <a:spLocks noChangeArrowheads="1"/>
          </p:cNvSpPr>
          <p:nvPr/>
        </p:nvSpPr>
        <p:spPr bwMode="auto">
          <a:xfrm>
            <a:off x="5667375" y="3429000"/>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5</a:t>
            </a:r>
          </a:p>
        </p:txBody>
      </p:sp>
      <p:sp>
        <p:nvSpPr>
          <p:cNvPr id="29" name="Rectangle 26"/>
          <p:cNvSpPr>
            <a:spLocks noChangeArrowheads="1"/>
          </p:cNvSpPr>
          <p:nvPr/>
        </p:nvSpPr>
        <p:spPr bwMode="auto">
          <a:xfrm>
            <a:off x="6310313" y="3429000"/>
            <a:ext cx="500062"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3</a:t>
            </a:r>
          </a:p>
        </p:txBody>
      </p:sp>
      <p:sp>
        <p:nvSpPr>
          <p:cNvPr id="30" name="Rectangle 27"/>
          <p:cNvSpPr>
            <a:spLocks noChangeArrowheads="1"/>
          </p:cNvSpPr>
          <p:nvPr/>
        </p:nvSpPr>
        <p:spPr bwMode="auto">
          <a:xfrm>
            <a:off x="6953250" y="3429000"/>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2</a:t>
            </a:r>
          </a:p>
        </p:txBody>
      </p:sp>
      <p:sp>
        <p:nvSpPr>
          <p:cNvPr id="31" name="Rectangle 20"/>
          <p:cNvSpPr>
            <a:spLocks noChangeArrowheads="1"/>
          </p:cNvSpPr>
          <p:nvPr/>
        </p:nvSpPr>
        <p:spPr bwMode="auto">
          <a:xfrm>
            <a:off x="2435225" y="3857625"/>
            <a:ext cx="500063"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1</a:t>
            </a:r>
          </a:p>
        </p:txBody>
      </p:sp>
      <p:sp>
        <p:nvSpPr>
          <p:cNvPr id="32" name="Rectangle 21"/>
          <p:cNvSpPr>
            <a:spLocks noChangeArrowheads="1"/>
          </p:cNvSpPr>
          <p:nvPr/>
        </p:nvSpPr>
        <p:spPr bwMode="auto">
          <a:xfrm>
            <a:off x="3095625" y="3857625"/>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4</a:t>
            </a:r>
          </a:p>
        </p:txBody>
      </p:sp>
      <p:sp>
        <p:nvSpPr>
          <p:cNvPr id="33" name="Rectangle 22"/>
          <p:cNvSpPr>
            <a:spLocks noChangeArrowheads="1"/>
          </p:cNvSpPr>
          <p:nvPr/>
        </p:nvSpPr>
        <p:spPr bwMode="auto">
          <a:xfrm>
            <a:off x="3738563" y="3857625"/>
            <a:ext cx="500062"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6</a:t>
            </a:r>
          </a:p>
        </p:txBody>
      </p:sp>
      <p:sp>
        <p:nvSpPr>
          <p:cNvPr id="34" name="Rectangle 23"/>
          <p:cNvSpPr>
            <a:spLocks noChangeArrowheads="1"/>
          </p:cNvSpPr>
          <p:nvPr/>
        </p:nvSpPr>
        <p:spPr bwMode="auto">
          <a:xfrm>
            <a:off x="4381500" y="3857625"/>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8</a:t>
            </a:r>
          </a:p>
        </p:txBody>
      </p:sp>
      <p:sp>
        <p:nvSpPr>
          <p:cNvPr id="35" name="Rectangle 24"/>
          <p:cNvSpPr>
            <a:spLocks noChangeArrowheads="1"/>
          </p:cNvSpPr>
          <p:nvPr/>
        </p:nvSpPr>
        <p:spPr bwMode="auto">
          <a:xfrm>
            <a:off x="5024438" y="3857625"/>
            <a:ext cx="500062" cy="357188"/>
          </a:xfrm>
          <a:prstGeom prst="rect">
            <a:avLst/>
          </a:prstGeom>
          <a:solidFill>
            <a:srgbClr val="0070C0">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7</a:t>
            </a:r>
          </a:p>
        </p:txBody>
      </p:sp>
      <p:sp>
        <p:nvSpPr>
          <p:cNvPr id="36" name="Rectangle 25"/>
          <p:cNvSpPr>
            <a:spLocks noChangeArrowheads="1"/>
          </p:cNvSpPr>
          <p:nvPr/>
        </p:nvSpPr>
        <p:spPr bwMode="auto">
          <a:xfrm>
            <a:off x="5667375" y="3857625"/>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5</a:t>
            </a:r>
          </a:p>
        </p:txBody>
      </p:sp>
      <p:sp>
        <p:nvSpPr>
          <p:cNvPr id="37" name="Rectangle 26"/>
          <p:cNvSpPr>
            <a:spLocks noChangeArrowheads="1"/>
          </p:cNvSpPr>
          <p:nvPr/>
        </p:nvSpPr>
        <p:spPr bwMode="auto">
          <a:xfrm>
            <a:off x="6310313" y="3857625"/>
            <a:ext cx="500062"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3</a:t>
            </a:r>
          </a:p>
        </p:txBody>
      </p:sp>
      <p:sp>
        <p:nvSpPr>
          <p:cNvPr id="38" name="Rectangle 27"/>
          <p:cNvSpPr>
            <a:spLocks noChangeArrowheads="1"/>
          </p:cNvSpPr>
          <p:nvPr/>
        </p:nvSpPr>
        <p:spPr bwMode="auto">
          <a:xfrm>
            <a:off x="6953250" y="3857625"/>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2</a:t>
            </a:r>
          </a:p>
        </p:txBody>
      </p:sp>
      <p:sp>
        <p:nvSpPr>
          <p:cNvPr id="39" name="Rectangle 20"/>
          <p:cNvSpPr>
            <a:spLocks noChangeArrowheads="1"/>
          </p:cNvSpPr>
          <p:nvPr/>
        </p:nvSpPr>
        <p:spPr bwMode="auto">
          <a:xfrm>
            <a:off x="2435225" y="4286250"/>
            <a:ext cx="500063"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1</a:t>
            </a:r>
          </a:p>
        </p:txBody>
      </p:sp>
      <p:sp>
        <p:nvSpPr>
          <p:cNvPr id="40" name="Rectangle 21"/>
          <p:cNvSpPr>
            <a:spLocks noChangeArrowheads="1"/>
          </p:cNvSpPr>
          <p:nvPr/>
        </p:nvSpPr>
        <p:spPr bwMode="auto">
          <a:xfrm>
            <a:off x="3095625" y="4286250"/>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4</a:t>
            </a:r>
          </a:p>
        </p:txBody>
      </p:sp>
      <p:sp>
        <p:nvSpPr>
          <p:cNvPr id="41" name="Rectangle 22"/>
          <p:cNvSpPr>
            <a:spLocks noChangeArrowheads="1"/>
          </p:cNvSpPr>
          <p:nvPr/>
        </p:nvSpPr>
        <p:spPr bwMode="auto">
          <a:xfrm>
            <a:off x="3738563" y="4286250"/>
            <a:ext cx="500062"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6</a:t>
            </a:r>
          </a:p>
        </p:txBody>
      </p:sp>
      <p:sp>
        <p:nvSpPr>
          <p:cNvPr id="42" name="Rectangle 23"/>
          <p:cNvSpPr>
            <a:spLocks noChangeArrowheads="1"/>
          </p:cNvSpPr>
          <p:nvPr/>
        </p:nvSpPr>
        <p:spPr bwMode="auto">
          <a:xfrm>
            <a:off x="4381500" y="4286250"/>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7</a:t>
            </a:r>
          </a:p>
        </p:txBody>
      </p:sp>
      <p:sp>
        <p:nvSpPr>
          <p:cNvPr id="43" name="Rectangle 24"/>
          <p:cNvSpPr>
            <a:spLocks noChangeArrowheads="1"/>
          </p:cNvSpPr>
          <p:nvPr/>
        </p:nvSpPr>
        <p:spPr bwMode="auto">
          <a:xfrm>
            <a:off x="5024438" y="4286250"/>
            <a:ext cx="500062"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8</a:t>
            </a:r>
          </a:p>
        </p:txBody>
      </p:sp>
      <p:sp>
        <p:nvSpPr>
          <p:cNvPr id="44" name="Rectangle 25"/>
          <p:cNvSpPr>
            <a:spLocks noChangeArrowheads="1"/>
          </p:cNvSpPr>
          <p:nvPr/>
        </p:nvSpPr>
        <p:spPr bwMode="auto">
          <a:xfrm>
            <a:off x="5667375" y="4286250"/>
            <a:ext cx="500063" cy="357188"/>
          </a:xfrm>
          <a:prstGeom prst="rect">
            <a:avLst/>
          </a:prstGeom>
          <a:solidFill>
            <a:srgbClr val="0070C0">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5</a:t>
            </a:r>
          </a:p>
        </p:txBody>
      </p:sp>
      <p:sp>
        <p:nvSpPr>
          <p:cNvPr id="45" name="Rectangle 26"/>
          <p:cNvSpPr>
            <a:spLocks noChangeArrowheads="1"/>
          </p:cNvSpPr>
          <p:nvPr/>
        </p:nvSpPr>
        <p:spPr bwMode="auto">
          <a:xfrm>
            <a:off x="6310313" y="4286250"/>
            <a:ext cx="500062"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3</a:t>
            </a:r>
          </a:p>
        </p:txBody>
      </p:sp>
      <p:sp>
        <p:nvSpPr>
          <p:cNvPr id="46" name="Rectangle 27"/>
          <p:cNvSpPr>
            <a:spLocks noChangeArrowheads="1"/>
          </p:cNvSpPr>
          <p:nvPr/>
        </p:nvSpPr>
        <p:spPr bwMode="auto">
          <a:xfrm>
            <a:off x="6953250" y="4286250"/>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2</a:t>
            </a:r>
          </a:p>
        </p:txBody>
      </p:sp>
      <p:sp>
        <p:nvSpPr>
          <p:cNvPr id="47" name="Rectangle 20"/>
          <p:cNvSpPr>
            <a:spLocks noChangeArrowheads="1"/>
          </p:cNvSpPr>
          <p:nvPr/>
        </p:nvSpPr>
        <p:spPr bwMode="auto">
          <a:xfrm>
            <a:off x="2435225" y="4714875"/>
            <a:ext cx="500063"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1</a:t>
            </a:r>
          </a:p>
        </p:txBody>
      </p:sp>
      <p:sp>
        <p:nvSpPr>
          <p:cNvPr id="48" name="Rectangle 21"/>
          <p:cNvSpPr>
            <a:spLocks noChangeArrowheads="1"/>
          </p:cNvSpPr>
          <p:nvPr/>
        </p:nvSpPr>
        <p:spPr bwMode="auto">
          <a:xfrm>
            <a:off x="3095625" y="4714875"/>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4</a:t>
            </a:r>
          </a:p>
        </p:txBody>
      </p:sp>
      <p:sp>
        <p:nvSpPr>
          <p:cNvPr id="49" name="Rectangle 22"/>
          <p:cNvSpPr>
            <a:spLocks noChangeArrowheads="1"/>
          </p:cNvSpPr>
          <p:nvPr/>
        </p:nvSpPr>
        <p:spPr bwMode="auto">
          <a:xfrm>
            <a:off x="3738563" y="4714875"/>
            <a:ext cx="500062"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5</a:t>
            </a:r>
          </a:p>
        </p:txBody>
      </p:sp>
      <p:sp>
        <p:nvSpPr>
          <p:cNvPr id="50" name="Rectangle 23"/>
          <p:cNvSpPr>
            <a:spLocks noChangeArrowheads="1"/>
          </p:cNvSpPr>
          <p:nvPr/>
        </p:nvSpPr>
        <p:spPr bwMode="auto">
          <a:xfrm>
            <a:off x="4381500" y="4714875"/>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6</a:t>
            </a:r>
          </a:p>
        </p:txBody>
      </p:sp>
      <p:sp>
        <p:nvSpPr>
          <p:cNvPr id="51" name="Rectangle 24"/>
          <p:cNvSpPr>
            <a:spLocks noChangeArrowheads="1"/>
          </p:cNvSpPr>
          <p:nvPr/>
        </p:nvSpPr>
        <p:spPr bwMode="auto">
          <a:xfrm>
            <a:off x="5024438" y="4714875"/>
            <a:ext cx="500062"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7</a:t>
            </a:r>
          </a:p>
        </p:txBody>
      </p:sp>
      <p:sp>
        <p:nvSpPr>
          <p:cNvPr id="52" name="Rectangle 25"/>
          <p:cNvSpPr>
            <a:spLocks noChangeArrowheads="1"/>
          </p:cNvSpPr>
          <p:nvPr/>
        </p:nvSpPr>
        <p:spPr bwMode="auto">
          <a:xfrm>
            <a:off x="5667375" y="4714875"/>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8</a:t>
            </a:r>
          </a:p>
        </p:txBody>
      </p:sp>
      <p:sp>
        <p:nvSpPr>
          <p:cNvPr id="53" name="Rectangle 26"/>
          <p:cNvSpPr>
            <a:spLocks noChangeArrowheads="1"/>
          </p:cNvSpPr>
          <p:nvPr/>
        </p:nvSpPr>
        <p:spPr bwMode="auto">
          <a:xfrm>
            <a:off x="6310313" y="4714875"/>
            <a:ext cx="500062" cy="357188"/>
          </a:xfrm>
          <a:prstGeom prst="rect">
            <a:avLst/>
          </a:prstGeom>
          <a:solidFill>
            <a:srgbClr val="0070C0">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3</a:t>
            </a:r>
          </a:p>
        </p:txBody>
      </p:sp>
      <p:sp>
        <p:nvSpPr>
          <p:cNvPr id="54" name="Rectangle 27"/>
          <p:cNvSpPr>
            <a:spLocks noChangeArrowheads="1"/>
          </p:cNvSpPr>
          <p:nvPr/>
        </p:nvSpPr>
        <p:spPr bwMode="auto">
          <a:xfrm>
            <a:off x="6953250" y="4714875"/>
            <a:ext cx="500063" cy="3571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2</a:t>
            </a:r>
          </a:p>
        </p:txBody>
      </p:sp>
      <p:sp>
        <p:nvSpPr>
          <p:cNvPr id="55" name="Rectangle 20"/>
          <p:cNvSpPr>
            <a:spLocks noChangeArrowheads="1"/>
          </p:cNvSpPr>
          <p:nvPr/>
        </p:nvSpPr>
        <p:spPr bwMode="auto">
          <a:xfrm>
            <a:off x="2435225" y="5143500"/>
            <a:ext cx="500063"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1</a:t>
            </a:r>
          </a:p>
        </p:txBody>
      </p:sp>
      <p:sp>
        <p:nvSpPr>
          <p:cNvPr id="56" name="Rectangle 21"/>
          <p:cNvSpPr>
            <a:spLocks noChangeArrowheads="1"/>
          </p:cNvSpPr>
          <p:nvPr/>
        </p:nvSpPr>
        <p:spPr bwMode="auto">
          <a:xfrm>
            <a:off x="3095625" y="5143500"/>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3</a:t>
            </a:r>
          </a:p>
        </p:txBody>
      </p:sp>
      <p:sp>
        <p:nvSpPr>
          <p:cNvPr id="57" name="Rectangle 22"/>
          <p:cNvSpPr>
            <a:spLocks noChangeArrowheads="1"/>
          </p:cNvSpPr>
          <p:nvPr/>
        </p:nvSpPr>
        <p:spPr bwMode="auto">
          <a:xfrm>
            <a:off x="3738563" y="5143500"/>
            <a:ext cx="500062"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4</a:t>
            </a:r>
          </a:p>
        </p:txBody>
      </p:sp>
      <p:sp>
        <p:nvSpPr>
          <p:cNvPr id="58" name="Rectangle 23"/>
          <p:cNvSpPr>
            <a:spLocks noChangeArrowheads="1"/>
          </p:cNvSpPr>
          <p:nvPr/>
        </p:nvSpPr>
        <p:spPr bwMode="auto">
          <a:xfrm>
            <a:off x="4381500" y="5143500"/>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5</a:t>
            </a:r>
          </a:p>
        </p:txBody>
      </p:sp>
      <p:sp>
        <p:nvSpPr>
          <p:cNvPr id="59" name="Rectangle 24"/>
          <p:cNvSpPr>
            <a:spLocks noChangeArrowheads="1"/>
          </p:cNvSpPr>
          <p:nvPr/>
        </p:nvSpPr>
        <p:spPr bwMode="auto">
          <a:xfrm>
            <a:off x="5024438" y="5143500"/>
            <a:ext cx="500062"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6</a:t>
            </a:r>
          </a:p>
        </p:txBody>
      </p:sp>
      <p:sp>
        <p:nvSpPr>
          <p:cNvPr id="60" name="Rectangle 25"/>
          <p:cNvSpPr>
            <a:spLocks noChangeArrowheads="1"/>
          </p:cNvSpPr>
          <p:nvPr/>
        </p:nvSpPr>
        <p:spPr bwMode="auto">
          <a:xfrm>
            <a:off x="5667375" y="5143500"/>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7</a:t>
            </a:r>
          </a:p>
        </p:txBody>
      </p:sp>
      <p:sp>
        <p:nvSpPr>
          <p:cNvPr id="61" name="Rectangle 26"/>
          <p:cNvSpPr>
            <a:spLocks noChangeArrowheads="1"/>
          </p:cNvSpPr>
          <p:nvPr/>
        </p:nvSpPr>
        <p:spPr bwMode="auto">
          <a:xfrm>
            <a:off x="6310313" y="5143500"/>
            <a:ext cx="500062"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8</a:t>
            </a:r>
          </a:p>
        </p:txBody>
      </p:sp>
      <p:sp>
        <p:nvSpPr>
          <p:cNvPr id="62" name="Rectangle 27"/>
          <p:cNvSpPr>
            <a:spLocks noChangeArrowheads="1"/>
          </p:cNvSpPr>
          <p:nvPr/>
        </p:nvSpPr>
        <p:spPr bwMode="auto">
          <a:xfrm>
            <a:off x="6953250" y="5143500"/>
            <a:ext cx="500063" cy="357188"/>
          </a:xfrm>
          <a:prstGeom prst="rect">
            <a:avLst/>
          </a:prstGeom>
          <a:solidFill>
            <a:srgbClr val="0070C0">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2</a:t>
            </a:r>
          </a:p>
        </p:txBody>
      </p:sp>
      <p:sp>
        <p:nvSpPr>
          <p:cNvPr id="71" name="Rectangle 20"/>
          <p:cNvSpPr>
            <a:spLocks noChangeArrowheads="1"/>
          </p:cNvSpPr>
          <p:nvPr/>
        </p:nvSpPr>
        <p:spPr bwMode="auto">
          <a:xfrm>
            <a:off x="2435225" y="5572125"/>
            <a:ext cx="500063"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1</a:t>
            </a:r>
          </a:p>
        </p:txBody>
      </p:sp>
      <p:sp>
        <p:nvSpPr>
          <p:cNvPr id="72" name="Rectangle 21"/>
          <p:cNvSpPr>
            <a:spLocks noChangeArrowheads="1"/>
          </p:cNvSpPr>
          <p:nvPr/>
        </p:nvSpPr>
        <p:spPr bwMode="auto">
          <a:xfrm>
            <a:off x="3095625" y="5572125"/>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2</a:t>
            </a:r>
          </a:p>
        </p:txBody>
      </p:sp>
      <p:sp>
        <p:nvSpPr>
          <p:cNvPr id="73" name="Rectangle 22"/>
          <p:cNvSpPr>
            <a:spLocks noChangeArrowheads="1"/>
          </p:cNvSpPr>
          <p:nvPr/>
        </p:nvSpPr>
        <p:spPr bwMode="auto">
          <a:xfrm>
            <a:off x="3738563" y="5572125"/>
            <a:ext cx="500062"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3</a:t>
            </a:r>
          </a:p>
        </p:txBody>
      </p:sp>
      <p:sp>
        <p:nvSpPr>
          <p:cNvPr id="74" name="Rectangle 23"/>
          <p:cNvSpPr>
            <a:spLocks noChangeArrowheads="1"/>
          </p:cNvSpPr>
          <p:nvPr/>
        </p:nvSpPr>
        <p:spPr bwMode="auto">
          <a:xfrm>
            <a:off x="4381500" y="5572125"/>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4</a:t>
            </a:r>
          </a:p>
        </p:txBody>
      </p:sp>
      <p:sp>
        <p:nvSpPr>
          <p:cNvPr id="75" name="Rectangle 24"/>
          <p:cNvSpPr>
            <a:spLocks noChangeArrowheads="1"/>
          </p:cNvSpPr>
          <p:nvPr/>
        </p:nvSpPr>
        <p:spPr bwMode="auto">
          <a:xfrm>
            <a:off x="5024438" y="5572125"/>
            <a:ext cx="500062" cy="357188"/>
          </a:xfrm>
          <a:prstGeom prst="rect">
            <a:avLst/>
          </a:prstGeom>
          <a:solidFill>
            <a:srgbClr val="CCFFCC">
              <a:alpha val="39608"/>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5</a:t>
            </a:r>
          </a:p>
        </p:txBody>
      </p:sp>
      <p:sp>
        <p:nvSpPr>
          <p:cNvPr id="76" name="Rectangle 25"/>
          <p:cNvSpPr>
            <a:spLocks noChangeArrowheads="1"/>
          </p:cNvSpPr>
          <p:nvPr/>
        </p:nvSpPr>
        <p:spPr bwMode="auto">
          <a:xfrm>
            <a:off x="5667375" y="5572125"/>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6</a:t>
            </a:r>
          </a:p>
        </p:txBody>
      </p:sp>
      <p:sp>
        <p:nvSpPr>
          <p:cNvPr id="77" name="Rectangle 26"/>
          <p:cNvSpPr>
            <a:spLocks noChangeArrowheads="1"/>
          </p:cNvSpPr>
          <p:nvPr/>
        </p:nvSpPr>
        <p:spPr bwMode="auto">
          <a:xfrm>
            <a:off x="6310313" y="5572125"/>
            <a:ext cx="500062"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7</a:t>
            </a:r>
          </a:p>
        </p:txBody>
      </p:sp>
      <p:sp>
        <p:nvSpPr>
          <p:cNvPr id="78" name="Rectangle 27"/>
          <p:cNvSpPr>
            <a:spLocks noChangeArrowheads="1"/>
          </p:cNvSpPr>
          <p:nvPr/>
        </p:nvSpPr>
        <p:spPr bwMode="auto">
          <a:xfrm>
            <a:off x="6953250" y="5572125"/>
            <a:ext cx="500063" cy="357188"/>
          </a:xfrm>
          <a:prstGeom prst="rect">
            <a:avLst/>
          </a:prstGeom>
          <a:solidFill>
            <a:srgbClr val="CCFFCC">
              <a:alpha val="39999"/>
            </a:srgbClr>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8</a:t>
            </a:r>
          </a:p>
        </p:txBody>
      </p:sp>
      <p:sp>
        <p:nvSpPr>
          <p:cNvPr id="79" name="Rectangle 20"/>
          <p:cNvSpPr>
            <a:spLocks noChangeArrowheads="1"/>
          </p:cNvSpPr>
          <p:nvPr/>
        </p:nvSpPr>
        <p:spPr bwMode="auto">
          <a:xfrm>
            <a:off x="2435225" y="2143125"/>
            <a:ext cx="500063" cy="357188"/>
          </a:xfrm>
          <a:prstGeom prst="rect">
            <a:avLst/>
          </a:prstGeom>
          <a:solidFill>
            <a:srgbClr val="FFCC99"/>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6</a:t>
            </a:r>
          </a:p>
        </p:txBody>
      </p:sp>
      <p:sp>
        <p:nvSpPr>
          <p:cNvPr id="80" name="Rectangle 21"/>
          <p:cNvSpPr>
            <a:spLocks noChangeArrowheads="1"/>
          </p:cNvSpPr>
          <p:nvPr/>
        </p:nvSpPr>
        <p:spPr bwMode="auto">
          <a:xfrm>
            <a:off x="3095625" y="2143125"/>
            <a:ext cx="500063" cy="357188"/>
          </a:xfrm>
          <a:prstGeom prst="rect">
            <a:avLst/>
          </a:prstGeom>
          <a:solidFill>
            <a:srgbClr val="FFCC99"/>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4</a:t>
            </a:r>
          </a:p>
        </p:txBody>
      </p:sp>
      <p:sp>
        <p:nvSpPr>
          <p:cNvPr id="81" name="Rectangle 22"/>
          <p:cNvSpPr>
            <a:spLocks noChangeArrowheads="1"/>
          </p:cNvSpPr>
          <p:nvPr/>
        </p:nvSpPr>
        <p:spPr bwMode="auto">
          <a:xfrm>
            <a:off x="3738563" y="2143125"/>
            <a:ext cx="500062" cy="357188"/>
          </a:xfrm>
          <a:prstGeom prst="rect">
            <a:avLst/>
          </a:prstGeom>
          <a:solidFill>
            <a:srgbClr val="FFCC99"/>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1</a:t>
            </a:r>
          </a:p>
        </p:txBody>
      </p:sp>
      <p:sp>
        <p:nvSpPr>
          <p:cNvPr id="82" name="Rectangle 23"/>
          <p:cNvSpPr>
            <a:spLocks noChangeArrowheads="1"/>
          </p:cNvSpPr>
          <p:nvPr/>
        </p:nvSpPr>
        <p:spPr bwMode="auto">
          <a:xfrm>
            <a:off x="4381500" y="2143125"/>
            <a:ext cx="500063" cy="357188"/>
          </a:xfrm>
          <a:prstGeom prst="rect">
            <a:avLst/>
          </a:prstGeom>
          <a:solidFill>
            <a:srgbClr val="FFCC99"/>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8</a:t>
            </a:r>
          </a:p>
        </p:txBody>
      </p:sp>
      <p:sp>
        <p:nvSpPr>
          <p:cNvPr id="83" name="Rectangle 24"/>
          <p:cNvSpPr>
            <a:spLocks noChangeArrowheads="1"/>
          </p:cNvSpPr>
          <p:nvPr/>
        </p:nvSpPr>
        <p:spPr bwMode="auto">
          <a:xfrm>
            <a:off x="5024438" y="2143125"/>
            <a:ext cx="500062" cy="357188"/>
          </a:xfrm>
          <a:prstGeom prst="rect">
            <a:avLst/>
          </a:prstGeom>
          <a:solidFill>
            <a:srgbClr val="FFCC99"/>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7</a:t>
            </a:r>
          </a:p>
        </p:txBody>
      </p:sp>
      <p:sp>
        <p:nvSpPr>
          <p:cNvPr id="84" name="Rectangle 25"/>
          <p:cNvSpPr>
            <a:spLocks noChangeArrowheads="1"/>
          </p:cNvSpPr>
          <p:nvPr/>
        </p:nvSpPr>
        <p:spPr bwMode="auto">
          <a:xfrm>
            <a:off x="5667375" y="2143125"/>
            <a:ext cx="500063" cy="357188"/>
          </a:xfrm>
          <a:prstGeom prst="rect">
            <a:avLst/>
          </a:prstGeom>
          <a:solidFill>
            <a:srgbClr val="FFCC99"/>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5</a:t>
            </a:r>
          </a:p>
        </p:txBody>
      </p:sp>
      <p:sp>
        <p:nvSpPr>
          <p:cNvPr id="85" name="Rectangle 26"/>
          <p:cNvSpPr>
            <a:spLocks noChangeArrowheads="1"/>
          </p:cNvSpPr>
          <p:nvPr/>
        </p:nvSpPr>
        <p:spPr bwMode="auto">
          <a:xfrm>
            <a:off x="6310313" y="2143125"/>
            <a:ext cx="500062" cy="357188"/>
          </a:xfrm>
          <a:prstGeom prst="rect">
            <a:avLst/>
          </a:prstGeom>
          <a:solidFill>
            <a:srgbClr val="FFCC99"/>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3</a:t>
            </a:r>
          </a:p>
        </p:txBody>
      </p:sp>
      <p:sp>
        <p:nvSpPr>
          <p:cNvPr id="86" name="Rectangle 27"/>
          <p:cNvSpPr>
            <a:spLocks noChangeArrowheads="1"/>
          </p:cNvSpPr>
          <p:nvPr/>
        </p:nvSpPr>
        <p:spPr bwMode="auto">
          <a:xfrm>
            <a:off x="6953250" y="2143125"/>
            <a:ext cx="500063" cy="357188"/>
          </a:xfrm>
          <a:prstGeom prst="rect">
            <a:avLst/>
          </a:prstGeom>
          <a:solidFill>
            <a:srgbClr val="FFCC99"/>
          </a:solidFill>
          <a:ln w="9525" algn="ctr">
            <a:solidFill>
              <a:srgbClr val="FF9900"/>
            </a:solidFill>
            <a:miter lim="800000"/>
            <a:headEnd/>
            <a:tailEnd/>
          </a:ln>
          <a:effectLst/>
        </p:spPr>
        <p:txBody>
          <a:bodyPr wrap="none" anchor="ctr"/>
          <a:lstStyle/>
          <a:p>
            <a:pPr algn="ctr">
              <a:defRPr/>
            </a:pPr>
            <a:r>
              <a:rPr lang="hr-HR" sz="2800">
                <a:effectLst>
                  <a:outerShdw blurRad="38100" dist="38100" dir="2700000" algn="tl">
                    <a:srgbClr val="FFFFFF"/>
                  </a:outerShdw>
                </a:effectLst>
              </a:rPr>
              <a:t>2</a:t>
            </a:r>
          </a:p>
        </p:txBody>
      </p:sp>
      <p:sp>
        <p:nvSpPr>
          <p:cNvPr id="4" name="Slide Number Placeholder 3"/>
          <p:cNvSpPr>
            <a:spLocks noGrp="1"/>
          </p:cNvSpPr>
          <p:nvPr>
            <p:ph type="sldNum" sz="quarter" idx="11"/>
          </p:nvPr>
        </p:nvSpPr>
        <p:spPr/>
        <p:txBody>
          <a:bodyPr/>
          <a:lstStyle/>
          <a:p>
            <a:fld id="{A88E0379-805C-488B-A902-3710866AFB11}" type="slidenum">
              <a:rPr lang="hr-HR" smtClean="0"/>
              <a:pPr/>
              <a:t>163</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3461" name="Rectangle 17"/>
          <p:cNvSpPr>
            <a:spLocks noGrp="1" noChangeArrowheads="1"/>
          </p:cNvSpPr>
          <p:nvPr>
            <p:ph type="title" idx="4294967295"/>
          </p:nvPr>
        </p:nvSpPr>
        <p:spPr/>
        <p:txBody>
          <a:bodyPr/>
          <a:lstStyle/>
          <a:p>
            <a:pPr>
              <a:defRPr/>
            </a:pPr>
            <a:r>
              <a:rPr lang="hr-HR" smtClean="0"/>
              <a:t>Algoritam i složenost</a:t>
            </a:r>
          </a:p>
        </p:txBody>
      </p:sp>
      <p:sp>
        <p:nvSpPr>
          <p:cNvPr id="2323462" name="Rectangle 18"/>
          <p:cNvSpPr>
            <a:spLocks noGrp="1" noChangeArrowheads="1"/>
          </p:cNvSpPr>
          <p:nvPr>
            <p:ph type="body" idx="4294967295"/>
          </p:nvPr>
        </p:nvSpPr>
        <p:spPr/>
        <p:txBody>
          <a:bodyPr/>
          <a:lstStyle/>
          <a:p>
            <a:r>
              <a:rPr lang="hr-HR" smtClean="0"/>
              <a:t>izvedba - 2 petlje:</a:t>
            </a:r>
          </a:p>
          <a:p>
            <a:pPr lvl="1"/>
            <a:r>
              <a:rPr lang="hr-HR" smtClean="0"/>
              <a:t>vanjska služi za određivanje granice sortiranog dijela</a:t>
            </a:r>
          </a:p>
          <a:p>
            <a:pPr lvl="1"/>
            <a:r>
              <a:rPr lang="hr-HR" smtClean="0"/>
              <a:t>unutarnja ubacuje element u sortirani niz i pomiče ostale elemente</a:t>
            </a:r>
          </a:p>
        </p:txBody>
      </p:sp>
      <p:sp>
        <p:nvSpPr>
          <p:cNvPr id="4104" name="Rectangle 7"/>
          <p:cNvSpPr>
            <a:spLocks noChangeArrowheads="1"/>
          </p:cNvSpPr>
          <p:nvPr/>
        </p:nvSpPr>
        <p:spPr bwMode="auto">
          <a:xfrm>
            <a:off x="200025" y="2636838"/>
            <a:ext cx="6985000" cy="3692525"/>
          </a:xfrm>
          <a:prstGeom prst="rect">
            <a:avLst/>
          </a:prstGeom>
          <a:solidFill>
            <a:srgbClr val="FFCC99">
              <a:alpha val="59999"/>
            </a:srgbClr>
          </a:solidFill>
          <a:ln w="9525">
            <a:solidFill>
              <a:srgbClr val="FF9900"/>
            </a:solidFill>
            <a:miter lim="800000"/>
            <a:headEnd/>
            <a:tailEnd/>
          </a:ln>
        </p:spPr>
        <p:txBody>
          <a:bodyPr>
            <a:spAutoFit/>
          </a:bodyPr>
          <a:lstStyle/>
          <a:p>
            <a:pPr>
              <a:spcBef>
                <a:spcPct val="0"/>
              </a:spcBef>
              <a:spcAft>
                <a:spcPct val="20000"/>
              </a:spcAft>
            </a:pPr>
            <a:r>
              <a:rPr lang="en-US"/>
              <a:t>void InsertionSort (</a:t>
            </a:r>
            <a:r>
              <a:rPr lang="hr-HR"/>
              <a:t>int</a:t>
            </a:r>
            <a:r>
              <a:rPr lang="en-US"/>
              <a:t> A [], int N) {</a:t>
            </a:r>
          </a:p>
          <a:p>
            <a:pPr>
              <a:spcBef>
                <a:spcPct val="0"/>
              </a:spcBef>
              <a:spcAft>
                <a:spcPct val="20000"/>
              </a:spcAft>
            </a:pPr>
            <a:r>
              <a:rPr lang="en-US"/>
              <a:t>  int i, j;</a:t>
            </a:r>
          </a:p>
          <a:p>
            <a:pPr>
              <a:spcBef>
                <a:spcPct val="0"/>
              </a:spcBef>
              <a:spcAft>
                <a:spcPct val="20000"/>
              </a:spcAft>
            </a:pPr>
            <a:r>
              <a:rPr lang="en-US"/>
              <a:t>  </a:t>
            </a:r>
            <a:r>
              <a:rPr lang="hr-HR"/>
              <a:t>int</a:t>
            </a:r>
            <a:r>
              <a:rPr lang="en-US"/>
              <a:t> pom;</a:t>
            </a:r>
          </a:p>
          <a:p>
            <a:pPr>
              <a:spcBef>
                <a:spcPct val="0"/>
              </a:spcBef>
              <a:spcAft>
                <a:spcPct val="20000"/>
              </a:spcAft>
            </a:pPr>
            <a:r>
              <a:rPr lang="en-US"/>
              <a:t>  for (i = 1; i &lt; N; i++) {</a:t>
            </a:r>
          </a:p>
          <a:p>
            <a:pPr>
              <a:spcBef>
                <a:spcPct val="0"/>
              </a:spcBef>
              <a:spcAft>
                <a:spcPct val="20000"/>
              </a:spcAft>
            </a:pPr>
            <a:r>
              <a:rPr lang="en-US"/>
              <a:t>    pom = A[i];</a:t>
            </a:r>
          </a:p>
          <a:p>
            <a:pPr>
              <a:spcBef>
                <a:spcPct val="0"/>
              </a:spcBef>
              <a:spcAft>
                <a:spcPct val="20000"/>
              </a:spcAft>
            </a:pPr>
            <a:r>
              <a:rPr lang="en-US"/>
              <a:t>    for (j = i; j &gt;= 1 &amp;&amp; A[j-1] &gt; pom; j--)</a:t>
            </a:r>
          </a:p>
          <a:p>
            <a:pPr>
              <a:spcBef>
                <a:spcPct val="0"/>
              </a:spcBef>
              <a:spcAft>
                <a:spcPct val="20000"/>
              </a:spcAft>
            </a:pPr>
            <a:r>
              <a:rPr lang="en-US"/>
              <a:t>      A[j] = A[j-1];</a:t>
            </a:r>
          </a:p>
          <a:p>
            <a:pPr>
              <a:spcBef>
                <a:spcPct val="0"/>
              </a:spcBef>
              <a:spcAft>
                <a:spcPct val="20000"/>
              </a:spcAft>
            </a:pPr>
            <a:r>
              <a:rPr lang="en-US"/>
              <a:t>    A[j] = pom;</a:t>
            </a:r>
          </a:p>
          <a:p>
            <a:pPr>
              <a:spcBef>
                <a:spcPct val="0"/>
              </a:spcBef>
              <a:spcAft>
                <a:spcPct val="20000"/>
              </a:spcAft>
            </a:pPr>
            <a:r>
              <a:rPr lang="en-US"/>
              <a:t>  }</a:t>
            </a:r>
            <a:endParaRPr lang="hr-HR"/>
          </a:p>
          <a:p>
            <a:pPr>
              <a:spcBef>
                <a:spcPct val="0"/>
              </a:spcBef>
              <a:spcAft>
                <a:spcPct val="20000"/>
              </a:spcAft>
            </a:pPr>
            <a:r>
              <a:rPr lang="en-US"/>
              <a:t>}</a:t>
            </a:r>
          </a:p>
        </p:txBody>
      </p:sp>
      <p:cxnSp>
        <p:nvCxnSpPr>
          <p:cNvPr id="9" name="Straight Connector 8"/>
          <p:cNvCxnSpPr/>
          <p:nvPr/>
        </p:nvCxnSpPr>
        <p:spPr bwMode="auto">
          <a:xfrm>
            <a:off x="488950" y="3770313"/>
            <a:ext cx="9001125" cy="1587"/>
          </a:xfrm>
          <a:prstGeom prst="line">
            <a:avLst/>
          </a:prstGeom>
          <a:solidFill>
            <a:srgbClr val="FFCC99">
              <a:alpha val="39999"/>
            </a:srgbClr>
          </a:solidFill>
          <a:ln w="9525" cap="flat" cmpd="sng" algn="ctr">
            <a:solidFill>
              <a:schemeClr val="accent5">
                <a:lumMod val="10000"/>
              </a:schemeClr>
            </a:solidFill>
            <a:prstDash val="solid"/>
            <a:round/>
            <a:headEnd type="none" w="med" len="med"/>
            <a:tailEnd type="none" w="med" len="med"/>
          </a:ln>
          <a:effectLst/>
        </p:spPr>
      </p:cxnSp>
      <p:cxnSp>
        <p:nvCxnSpPr>
          <p:cNvPr id="10" name="Straight Connector 9"/>
          <p:cNvCxnSpPr/>
          <p:nvPr/>
        </p:nvCxnSpPr>
        <p:spPr bwMode="auto">
          <a:xfrm>
            <a:off x="488950" y="5949950"/>
            <a:ext cx="9001125" cy="1588"/>
          </a:xfrm>
          <a:prstGeom prst="line">
            <a:avLst/>
          </a:prstGeom>
          <a:solidFill>
            <a:srgbClr val="FFCC99">
              <a:alpha val="39999"/>
            </a:srgbClr>
          </a:solidFill>
          <a:ln w="9525" cap="flat" cmpd="sng" algn="ctr">
            <a:solidFill>
              <a:schemeClr val="accent5">
                <a:lumMod val="10000"/>
              </a:schemeClr>
            </a:solidFill>
            <a:prstDash val="solid"/>
            <a:round/>
            <a:headEnd type="none" w="med" len="med"/>
            <a:tailEnd type="none" w="med" len="med"/>
          </a:ln>
          <a:effectLst/>
        </p:spPr>
      </p:cxnSp>
      <p:cxnSp>
        <p:nvCxnSpPr>
          <p:cNvPr id="12" name="Straight Connector 11"/>
          <p:cNvCxnSpPr/>
          <p:nvPr/>
        </p:nvCxnSpPr>
        <p:spPr bwMode="auto">
          <a:xfrm>
            <a:off x="920750" y="5229225"/>
            <a:ext cx="7127875" cy="0"/>
          </a:xfrm>
          <a:prstGeom prst="line">
            <a:avLst/>
          </a:prstGeom>
          <a:solidFill>
            <a:srgbClr val="FFCC99">
              <a:alpha val="39999"/>
            </a:srgbClr>
          </a:solidFill>
          <a:ln w="9525" cap="flat" cmpd="sng" algn="ctr">
            <a:solidFill>
              <a:schemeClr val="accent5">
                <a:lumMod val="10000"/>
              </a:schemeClr>
            </a:solidFill>
            <a:prstDash val="solid"/>
            <a:round/>
            <a:headEnd type="none" w="med" len="med"/>
            <a:tailEnd type="none" w="med" len="med"/>
          </a:ln>
          <a:effectLst/>
        </p:spPr>
      </p:cxnSp>
      <p:cxnSp>
        <p:nvCxnSpPr>
          <p:cNvPr id="13" name="Straight Connector 12"/>
          <p:cNvCxnSpPr/>
          <p:nvPr/>
        </p:nvCxnSpPr>
        <p:spPr bwMode="auto">
          <a:xfrm>
            <a:off x="920750" y="4506913"/>
            <a:ext cx="7127875" cy="1587"/>
          </a:xfrm>
          <a:prstGeom prst="line">
            <a:avLst/>
          </a:prstGeom>
          <a:solidFill>
            <a:srgbClr val="FFCC99">
              <a:alpha val="39999"/>
            </a:srgbClr>
          </a:solidFill>
          <a:ln w="9525" cap="flat" cmpd="sng" algn="ctr">
            <a:solidFill>
              <a:schemeClr val="accent5">
                <a:lumMod val="10000"/>
              </a:schemeClr>
            </a:solidFill>
            <a:prstDash val="solid"/>
            <a:round/>
            <a:headEnd type="none" w="med" len="med"/>
            <a:tailEnd type="none" w="med" len="med"/>
          </a:ln>
          <a:effectLst/>
        </p:spPr>
      </p:cxnSp>
      <p:sp>
        <p:nvSpPr>
          <p:cNvPr id="15" name="Text Box 12"/>
          <p:cNvSpPr txBox="1">
            <a:spLocks noChangeArrowheads="1"/>
          </p:cNvSpPr>
          <p:nvPr/>
        </p:nvSpPr>
        <p:spPr bwMode="auto">
          <a:xfrm>
            <a:off x="7905750" y="4652963"/>
            <a:ext cx="692150" cy="457200"/>
          </a:xfrm>
          <a:prstGeom prst="rect">
            <a:avLst/>
          </a:prstGeom>
          <a:noFill/>
          <a:ln w="9525" algn="ctr">
            <a:noFill/>
            <a:miter lim="800000"/>
            <a:headEnd/>
            <a:tailEnd/>
          </a:ln>
        </p:spPr>
        <p:txBody>
          <a:bodyPr wrap="none">
            <a:spAutoFit/>
          </a:bodyPr>
          <a:lstStyle/>
          <a:p>
            <a:pPr>
              <a:defRPr/>
            </a:pPr>
            <a:r>
              <a:rPr lang="hr-HR" sz="2400" b="0" i="1">
                <a:effectLst>
                  <a:outerShdw blurRad="38100" dist="38100" dir="2700000" algn="tl">
                    <a:srgbClr val="000000">
                      <a:alpha val="43137"/>
                    </a:srgbClr>
                  </a:outerShdw>
                </a:effectLst>
                <a:latin typeface="Times New Roman" pitchFamily="18" charset="0"/>
              </a:rPr>
              <a:t>O(i)</a:t>
            </a:r>
          </a:p>
        </p:txBody>
      </p:sp>
      <p:graphicFrame>
        <p:nvGraphicFramePr>
          <p:cNvPr id="16" name="Object 1043"/>
          <p:cNvGraphicFramePr>
            <a:graphicFrameLocks noChangeAspect="1"/>
          </p:cNvGraphicFramePr>
          <p:nvPr/>
        </p:nvGraphicFramePr>
        <p:xfrm>
          <a:off x="8266113" y="2930525"/>
          <a:ext cx="1281112" cy="785813"/>
        </p:xfrm>
        <a:graphic>
          <a:graphicData uri="http://schemas.openxmlformats.org/presentationml/2006/ole">
            <mc:AlternateContent xmlns:mc="http://schemas.openxmlformats.org/markup-compatibility/2006">
              <mc:Choice xmlns:v="urn:schemas-microsoft-com:vml" Requires="v">
                <p:oleObj spid="_x0000_s71691" name="Equation" r:id="rId4" imgW="711000" imgH="431640" progId="">
                  <p:embed/>
                </p:oleObj>
              </mc:Choice>
              <mc:Fallback>
                <p:oleObj name="Equation" r:id="rId4" imgW="711000" imgH="4316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6113" y="2930525"/>
                        <a:ext cx="1281112"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10" name="Line 19"/>
          <p:cNvSpPr>
            <a:spLocks noChangeShapeType="1"/>
          </p:cNvSpPr>
          <p:nvPr/>
        </p:nvSpPr>
        <p:spPr bwMode="auto">
          <a:xfrm>
            <a:off x="7832725" y="4508500"/>
            <a:ext cx="0" cy="720725"/>
          </a:xfrm>
          <a:prstGeom prst="line">
            <a:avLst/>
          </a:prstGeom>
          <a:noFill/>
          <a:ln w="9525">
            <a:solidFill>
              <a:srgbClr val="000000"/>
            </a:solidFill>
            <a:round/>
            <a:headEnd type="triangle" w="med" len="med"/>
            <a:tailEnd type="triangle" w="med" len="med"/>
          </a:ln>
        </p:spPr>
        <p:txBody>
          <a:bodyPr wrap="none" anchor="ctr"/>
          <a:lstStyle/>
          <a:p>
            <a:endParaRPr lang="en-US"/>
          </a:p>
        </p:txBody>
      </p:sp>
      <p:sp>
        <p:nvSpPr>
          <p:cNvPr id="4111" name="Line 20"/>
          <p:cNvSpPr>
            <a:spLocks noChangeShapeType="1"/>
          </p:cNvSpPr>
          <p:nvPr/>
        </p:nvSpPr>
        <p:spPr bwMode="auto">
          <a:xfrm>
            <a:off x="9129713" y="3789363"/>
            <a:ext cx="0" cy="2160587"/>
          </a:xfrm>
          <a:prstGeom prst="line">
            <a:avLst/>
          </a:prstGeom>
          <a:noFill/>
          <a:ln w="9525">
            <a:solidFill>
              <a:srgbClr val="000000"/>
            </a:solidFill>
            <a:round/>
            <a:headEnd type="triangle" w="med" len="med"/>
            <a:tailEnd type="triangle" w="med" len="med"/>
          </a:ln>
        </p:spPr>
        <p:txBody>
          <a:bodyPr wrap="none" anchor="ctr"/>
          <a:lstStyle/>
          <a:p>
            <a:endParaRPr lang="en-US"/>
          </a:p>
        </p:txBody>
      </p:sp>
      <p:sp>
        <p:nvSpPr>
          <p:cNvPr id="3" name="Slide Number Placeholder 2"/>
          <p:cNvSpPr>
            <a:spLocks noGrp="1"/>
          </p:cNvSpPr>
          <p:nvPr>
            <p:ph type="sldNum" sz="quarter" idx="11"/>
          </p:nvPr>
        </p:nvSpPr>
        <p:spPr/>
        <p:txBody>
          <a:bodyPr/>
          <a:lstStyle/>
          <a:p>
            <a:fld id="{A88E0379-805C-488B-A902-3710866AFB11}" type="slidenum">
              <a:rPr lang="hr-HR" smtClean="0"/>
              <a:pPr/>
              <a:t>164</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5509" name="Rectangle 8"/>
          <p:cNvSpPr>
            <a:spLocks noGrp="1" noChangeArrowheads="1"/>
          </p:cNvSpPr>
          <p:nvPr>
            <p:ph type="title" idx="4294967295"/>
          </p:nvPr>
        </p:nvSpPr>
        <p:spPr/>
        <p:txBody>
          <a:bodyPr/>
          <a:lstStyle/>
          <a:p>
            <a:r>
              <a:rPr lang="hr-HR" smtClean="0"/>
              <a:t>Analiza vremena izvođenja</a:t>
            </a:r>
          </a:p>
        </p:txBody>
      </p:sp>
      <p:sp>
        <p:nvSpPr>
          <p:cNvPr id="2325510" name="Rectangle 9"/>
          <p:cNvSpPr>
            <a:spLocks noGrp="1" noChangeArrowheads="1"/>
          </p:cNvSpPr>
          <p:nvPr>
            <p:ph type="body" idx="4294967295"/>
          </p:nvPr>
        </p:nvSpPr>
        <p:spPr/>
        <p:txBody>
          <a:bodyPr/>
          <a:lstStyle/>
          <a:p>
            <a:pPr>
              <a:defRPr/>
            </a:pPr>
            <a:r>
              <a:rPr lang="en-US" b="1" i="1" smtClean="0">
                <a:solidFill>
                  <a:srgbClr val="FF0000"/>
                </a:solidFill>
                <a:latin typeface="Times New Roman" pitchFamily="18" charset="0"/>
              </a:rPr>
              <a:t>O(</a:t>
            </a:r>
            <a:r>
              <a:rPr lang="hr-HR" b="1" i="1" smtClean="0">
                <a:solidFill>
                  <a:srgbClr val="FF0000"/>
                </a:solidFill>
                <a:latin typeface="Times New Roman" pitchFamily="18" charset="0"/>
              </a:rPr>
              <a:t>n</a:t>
            </a:r>
            <a:r>
              <a:rPr lang="hr-HR" b="1" i="1" baseline="30000" smtClean="0">
                <a:solidFill>
                  <a:srgbClr val="FF0000"/>
                </a:solidFill>
                <a:latin typeface="Times New Roman" pitchFamily="18" charset="0"/>
              </a:rPr>
              <a:t>2</a:t>
            </a:r>
            <a:r>
              <a:rPr lang="en-US" b="1" i="1" smtClean="0">
                <a:solidFill>
                  <a:srgbClr val="FF0000"/>
                </a:solidFill>
                <a:latin typeface="Times New Roman" pitchFamily="18" charset="0"/>
              </a:rPr>
              <a:t>)</a:t>
            </a:r>
            <a:r>
              <a:rPr lang="en-US" smtClean="0"/>
              <a:t> - </a:t>
            </a:r>
            <a:r>
              <a:rPr lang="en-US" err="1" smtClean="0"/>
              <a:t>otprilike</a:t>
            </a:r>
            <a:r>
              <a:rPr lang="en-US" smtClean="0"/>
              <a:t> </a:t>
            </a:r>
            <a:r>
              <a:rPr lang="hr-HR" b="1" smtClean="0">
                <a:solidFill>
                  <a:srgbClr val="FF0000"/>
                </a:solidFill>
                <a:latin typeface="Courier New" pitchFamily="49" charset="0"/>
              </a:rPr>
              <a:t>n</a:t>
            </a:r>
            <a:r>
              <a:rPr lang="en-US" b="1" baseline="30000" smtClean="0">
                <a:solidFill>
                  <a:srgbClr val="FF0000"/>
                </a:solidFill>
                <a:latin typeface="Courier New" pitchFamily="49" charset="0"/>
              </a:rPr>
              <a:t>2</a:t>
            </a:r>
            <a:r>
              <a:rPr lang="en-US" b="1" smtClean="0">
                <a:solidFill>
                  <a:srgbClr val="FF0000"/>
                </a:solidFill>
                <a:latin typeface="Courier New" pitchFamily="49" charset="0"/>
              </a:rPr>
              <a:t>/</a:t>
            </a:r>
            <a:r>
              <a:rPr lang="hr-HR" b="1" smtClean="0">
                <a:solidFill>
                  <a:srgbClr val="FF0000"/>
                </a:solidFill>
                <a:latin typeface="Courier New" pitchFamily="49" charset="0"/>
              </a:rPr>
              <a:t>4</a:t>
            </a:r>
            <a:r>
              <a:rPr lang="en-US" smtClean="0"/>
              <a:t> </a:t>
            </a:r>
            <a:r>
              <a:rPr lang="en-US" err="1" smtClean="0"/>
              <a:t>usporedbi</a:t>
            </a:r>
            <a:r>
              <a:rPr lang="en-US" smtClean="0"/>
              <a:t> </a:t>
            </a:r>
            <a:r>
              <a:rPr lang="en-US" err="1" smtClean="0"/>
              <a:t>i</a:t>
            </a:r>
            <a:r>
              <a:rPr lang="en-US" smtClean="0"/>
              <a:t> </a:t>
            </a:r>
            <a:r>
              <a:rPr lang="hr-HR" b="1" smtClean="0">
                <a:solidFill>
                  <a:srgbClr val="FF0000"/>
                </a:solidFill>
                <a:latin typeface="Courier New" pitchFamily="49" charset="0"/>
              </a:rPr>
              <a:t>n</a:t>
            </a:r>
            <a:r>
              <a:rPr lang="en-US" b="1" baseline="30000" smtClean="0">
                <a:solidFill>
                  <a:srgbClr val="FF0000"/>
                </a:solidFill>
                <a:latin typeface="Courier New" pitchFamily="49" charset="0"/>
              </a:rPr>
              <a:t>2</a:t>
            </a:r>
            <a:r>
              <a:rPr lang="en-US" b="1" smtClean="0">
                <a:solidFill>
                  <a:srgbClr val="FF0000"/>
                </a:solidFill>
                <a:latin typeface="Courier New" pitchFamily="49" charset="0"/>
              </a:rPr>
              <a:t>/</a:t>
            </a:r>
            <a:r>
              <a:rPr lang="hr-HR" b="1" smtClean="0">
                <a:solidFill>
                  <a:srgbClr val="FF0000"/>
                </a:solidFill>
                <a:latin typeface="Courier New" pitchFamily="49" charset="0"/>
              </a:rPr>
              <a:t>4</a:t>
            </a:r>
            <a:r>
              <a:rPr lang="en-US" smtClean="0"/>
              <a:t> </a:t>
            </a:r>
            <a:r>
              <a:rPr lang="en-US" err="1" smtClean="0"/>
              <a:t>zamjena</a:t>
            </a:r>
            <a:r>
              <a:rPr lang="en-US" smtClean="0"/>
              <a:t> u </a:t>
            </a:r>
            <a:r>
              <a:rPr lang="hr-HR" smtClean="0"/>
              <a:t>prosječnom i </a:t>
            </a:r>
            <a:r>
              <a:rPr lang="hr-HR" smtClean="0">
                <a:solidFill>
                  <a:srgbClr val="FF0000"/>
                </a:solidFill>
              </a:rPr>
              <a:t>2 puta više</a:t>
            </a:r>
            <a:r>
              <a:rPr lang="hr-HR" smtClean="0"/>
              <a:t> u najgorem</a:t>
            </a:r>
            <a:r>
              <a:rPr lang="en-US" smtClean="0"/>
              <a:t> </a:t>
            </a:r>
            <a:r>
              <a:rPr lang="hr-HR" smtClean="0"/>
              <a:t>slučaju</a:t>
            </a:r>
          </a:p>
          <a:p>
            <a:pPr>
              <a:defRPr/>
            </a:pPr>
            <a:r>
              <a:rPr lang="hr-HR" smtClean="0"/>
              <a:t>k</a:t>
            </a:r>
            <a:r>
              <a:rPr lang="en-US" smtClean="0"/>
              <a:t>ad </a:t>
            </a:r>
            <a:r>
              <a:rPr lang="en-US" err="1" smtClean="0"/>
              <a:t>su</a:t>
            </a:r>
            <a:r>
              <a:rPr lang="en-US" smtClean="0"/>
              <a:t> </a:t>
            </a:r>
            <a:r>
              <a:rPr lang="en-US" err="1" smtClean="0"/>
              <a:t>ulazni</a:t>
            </a:r>
            <a:r>
              <a:rPr lang="en-US" smtClean="0"/>
              <a:t> </a:t>
            </a:r>
            <a:r>
              <a:rPr lang="en-US" err="1" smtClean="0"/>
              <a:t>elementi</a:t>
            </a:r>
            <a:r>
              <a:rPr lang="en-US" smtClean="0"/>
              <a:t> </a:t>
            </a:r>
            <a:r>
              <a:rPr lang="en-US" err="1" smtClean="0"/>
              <a:t>blizu</a:t>
            </a:r>
            <a:r>
              <a:rPr lang="en-US" smtClean="0"/>
              <a:t> </a:t>
            </a:r>
            <a:r>
              <a:rPr lang="en-US" err="1" smtClean="0"/>
              <a:t>svojih</a:t>
            </a:r>
            <a:r>
              <a:rPr lang="en-US" smtClean="0"/>
              <a:t> </a:t>
            </a:r>
            <a:r>
              <a:rPr lang="en-US" err="1" smtClean="0"/>
              <a:t>mjesta</a:t>
            </a:r>
            <a:r>
              <a:rPr lang="hr-HR" smtClean="0"/>
              <a:t>, brzo završ</a:t>
            </a:r>
            <a:r>
              <a:rPr lang="en-US" err="1" smtClean="0"/>
              <a:t>ava</a:t>
            </a:r>
            <a:endParaRPr lang="hr-HR" smtClean="0"/>
          </a:p>
          <a:p>
            <a:pPr>
              <a:defRPr/>
            </a:pPr>
            <a:r>
              <a:rPr lang="hr-HR" smtClean="0"/>
              <a:t>sort je stabilan</a:t>
            </a:r>
          </a:p>
          <a:p>
            <a:pPr lvl="1">
              <a:defRPr/>
            </a:pPr>
            <a:r>
              <a:rPr lang="hr-HR" smtClean="0"/>
              <a:t>ne dolazi do zamjene relativnih pozicija elemenata koji imaju istu vrijednost ključa</a:t>
            </a:r>
          </a:p>
          <a:p>
            <a:pPr lvl="1">
              <a:defRPr/>
            </a:pPr>
            <a:r>
              <a:rPr lang="hr-HR" smtClean="0"/>
              <a:t>ako </a:t>
            </a:r>
            <a:r>
              <a:rPr lang="hr-HR" i="1" smtClean="0">
                <a:solidFill>
                  <a:srgbClr val="FF0000"/>
                </a:solidFill>
              </a:rPr>
              <a:t>a</a:t>
            </a:r>
            <a:r>
              <a:rPr lang="hr-HR" smtClean="0"/>
              <a:t> i </a:t>
            </a:r>
            <a:r>
              <a:rPr lang="hr-HR" i="1" smtClean="0">
                <a:solidFill>
                  <a:srgbClr val="FF0000"/>
                </a:solidFill>
              </a:rPr>
              <a:t>b</a:t>
            </a:r>
            <a:r>
              <a:rPr lang="hr-HR" smtClean="0"/>
              <a:t> imaju isti ključ i </a:t>
            </a:r>
            <a:r>
              <a:rPr lang="hr-HR" i="1" smtClean="0">
                <a:solidFill>
                  <a:srgbClr val="FF0000"/>
                </a:solidFill>
              </a:rPr>
              <a:t>a</a:t>
            </a:r>
            <a:r>
              <a:rPr lang="hr-HR" smtClean="0"/>
              <a:t> je bilo prije </a:t>
            </a:r>
            <a:r>
              <a:rPr lang="hr-HR" i="1" smtClean="0">
                <a:solidFill>
                  <a:srgbClr val="FF0000"/>
                </a:solidFill>
              </a:rPr>
              <a:t>b</a:t>
            </a:r>
            <a:r>
              <a:rPr lang="hr-HR" smtClean="0"/>
              <a:t>, nakon stabilnog sorta </a:t>
            </a:r>
            <a:r>
              <a:rPr lang="hr-HR" i="1" smtClean="0">
                <a:solidFill>
                  <a:srgbClr val="FF0000"/>
                </a:solidFill>
              </a:rPr>
              <a:t>a</a:t>
            </a:r>
            <a:r>
              <a:rPr lang="hr-HR" smtClean="0"/>
              <a:t> će i dalje biti ispred </a:t>
            </a:r>
            <a:r>
              <a:rPr lang="hr-HR" i="1" smtClean="0">
                <a:solidFill>
                  <a:srgbClr val="FF0000"/>
                </a:solidFill>
              </a:rPr>
              <a:t>b</a:t>
            </a:r>
          </a:p>
          <a:p>
            <a:pPr>
              <a:defRPr/>
            </a:pPr>
            <a:r>
              <a:rPr lang="hr-HR" smtClean="0"/>
              <a:t>Koji su najbolji i najgori slučajevi?</a:t>
            </a:r>
          </a:p>
          <a:p>
            <a:pPr lvl="1">
              <a:defRPr/>
            </a:pPr>
            <a:r>
              <a:rPr lang="hr-HR" smtClean="0"/>
              <a:t>najgori slučaj: naopako sortiran niz</a:t>
            </a:r>
          </a:p>
          <a:p>
            <a:pPr lvl="1">
              <a:defRPr/>
            </a:pPr>
            <a:r>
              <a:rPr lang="hr-HR" smtClean="0"/>
              <a:t>najbolji slučaj: već sortiran niz</a:t>
            </a:r>
          </a:p>
        </p:txBody>
      </p:sp>
      <p:sp>
        <p:nvSpPr>
          <p:cNvPr id="3" name="Slide Number Placeholder 2"/>
          <p:cNvSpPr>
            <a:spLocks noGrp="1"/>
          </p:cNvSpPr>
          <p:nvPr>
            <p:ph type="sldNum" sz="quarter" idx="11"/>
          </p:nvPr>
        </p:nvSpPr>
        <p:spPr/>
        <p:txBody>
          <a:bodyPr/>
          <a:lstStyle/>
          <a:p>
            <a:fld id="{A88E0379-805C-488B-A902-3710866AFB11}" type="slidenum">
              <a:rPr lang="hr-HR" smtClean="0"/>
              <a:pPr/>
              <a:t>165</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7559" name="Rectangle 8"/>
          <p:cNvSpPr>
            <a:spLocks noGrp="1" noChangeArrowheads="1"/>
          </p:cNvSpPr>
          <p:nvPr>
            <p:ph type="title" idx="4294967295"/>
          </p:nvPr>
        </p:nvSpPr>
        <p:spPr/>
        <p:txBody>
          <a:bodyPr/>
          <a:lstStyle/>
          <a:p>
            <a:pPr>
              <a:defRPr/>
            </a:pPr>
            <a:r>
              <a:rPr lang="hr-HR" smtClean="0"/>
              <a:t>Shellov sort (</a:t>
            </a:r>
            <a:r>
              <a:rPr lang="hr-HR" i="1" smtClean="0"/>
              <a:t>Shell sort</a:t>
            </a:r>
            <a:r>
              <a:rPr lang="hr-HR" smtClean="0"/>
              <a:t>)</a:t>
            </a:r>
          </a:p>
        </p:txBody>
      </p:sp>
      <p:sp>
        <p:nvSpPr>
          <p:cNvPr id="17417" name="Rectangle 9"/>
          <p:cNvSpPr>
            <a:spLocks noGrp="1" noChangeArrowheads="1"/>
          </p:cNvSpPr>
          <p:nvPr>
            <p:ph type="body" idx="4294967295"/>
          </p:nvPr>
        </p:nvSpPr>
        <p:spPr/>
        <p:txBody>
          <a:bodyPr/>
          <a:lstStyle/>
          <a:p>
            <a:pPr>
              <a:defRPr/>
            </a:pPr>
            <a:r>
              <a:rPr lang="hr-HR" smtClean="0"/>
              <a:t>najstariji brzi algoritam, modificirani sort umetanjem</a:t>
            </a:r>
            <a:endParaRPr lang="hr-HR" smtClean="0">
              <a:latin typeface="Arial" charset="0"/>
            </a:endParaRPr>
          </a:p>
          <a:p>
            <a:pPr lvl="1">
              <a:defRPr/>
            </a:pPr>
            <a:r>
              <a:rPr lang="hr-HR" smtClean="0"/>
              <a:t>autor: Donald Shell</a:t>
            </a:r>
          </a:p>
          <a:p>
            <a:pPr>
              <a:defRPr/>
            </a:pPr>
            <a:r>
              <a:rPr lang="hr-HR" smtClean="0"/>
              <a:t>ideja:</a:t>
            </a:r>
          </a:p>
          <a:p>
            <a:pPr lvl="1">
              <a:defRPr/>
            </a:pPr>
            <a:r>
              <a:rPr lang="hr-HR" smtClean="0"/>
              <a:t>za </a:t>
            </a:r>
            <a:r>
              <a:rPr lang="hr-HR" i="1" smtClean="0">
                <a:solidFill>
                  <a:srgbClr val="FF0000"/>
                </a:solidFill>
                <a:latin typeface="Times New Roman" pitchFamily="18" charset="0"/>
                <a:cs typeface="Times New Roman" pitchFamily="18" charset="0"/>
              </a:rPr>
              <a:t>k</a:t>
            </a:r>
            <a:r>
              <a:rPr lang="hr-HR" smtClean="0">
                <a:sym typeface="Symbol" pitchFamily="18" charset="2"/>
              </a:rPr>
              <a:t>-</a:t>
            </a:r>
            <a:r>
              <a:rPr lang="hr-HR" smtClean="0"/>
              <a:t>sortirano polje </a:t>
            </a:r>
            <a:r>
              <a:rPr lang="hr-HR" smtClean="0">
                <a:solidFill>
                  <a:srgbClr val="FF0000"/>
                </a:solidFill>
              </a:rPr>
              <a:t>A</a:t>
            </a:r>
            <a:r>
              <a:rPr lang="hr-HR" smtClean="0"/>
              <a:t> vrijedi </a:t>
            </a:r>
            <a:r>
              <a:rPr lang="hr-HR" i="1" smtClean="0">
                <a:solidFill>
                  <a:srgbClr val="FF0000"/>
                </a:solidFill>
                <a:latin typeface="Times New Roman" pitchFamily="18" charset="0"/>
              </a:rPr>
              <a:t>A[i] </a:t>
            </a:r>
            <a:r>
              <a:rPr lang="hr-HR" i="1" smtClean="0">
                <a:solidFill>
                  <a:srgbClr val="FF0000"/>
                </a:solidFill>
                <a:latin typeface="Times New Roman" pitchFamily="18" charset="0"/>
                <a:sym typeface="Symbol" pitchFamily="18" charset="2"/>
              </a:rPr>
              <a:t></a:t>
            </a:r>
            <a:r>
              <a:rPr lang="hr-HR" i="1" smtClean="0">
                <a:solidFill>
                  <a:srgbClr val="FF0000"/>
                </a:solidFill>
                <a:latin typeface="Times New Roman" pitchFamily="18" charset="0"/>
              </a:rPr>
              <a:t> A [i + k], </a:t>
            </a:r>
            <a:r>
              <a:rPr lang="hr-HR" i="1" smtClean="0">
                <a:solidFill>
                  <a:srgbClr val="FF0000"/>
                </a:solidFill>
                <a:latin typeface="Times New Roman" pitchFamily="18" charset="0"/>
                <a:sym typeface="Symbol" pitchFamily="18" charset="2"/>
              </a:rPr>
              <a:t>i, i+k </a:t>
            </a:r>
            <a:r>
              <a:rPr lang="hr-HR" smtClean="0">
                <a:sym typeface="Symbol" pitchFamily="18" charset="2"/>
              </a:rPr>
              <a:t>indeksi</a:t>
            </a:r>
          </a:p>
          <a:p>
            <a:pPr lvl="1">
              <a:defRPr/>
            </a:pPr>
            <a:r>
              <a:rPr lang="hr-HR" smtClean="0">
                <a:sym typeface="Symbol" pitchFamily="18" charset="2"/>
              </a:rPr>
              <a:t>ako je polje </a:t>
            </a:r>
            <a:r>
              <a:rPr lang="hr-HR" i="1" smtClean="0">
                <a:solidFill>
                  <a:srgbClr val="FF0000"/>
                </a:solidFill>
                <a:latin typeface="Times New Roman" pitchFamily="18" charset="0"/>
                <a:cs typeface="Times New Roman" pitchFamily="18" charset="0"/>
              </a:rPr>
              <a:t>k</a:t>
            </a:r>
            <a:r>
              <a:rPr lang="hr-HR" smtClean="0">
                <a:sym typeface="Symbol" pitchFamily="18" charset="2"/>
              </a:rPr>
              <a:t>-sortirano i dodatno se </a:t>
            </a:r>
            <a:r>
              <a:rPr lang="hr-HR" i="1" smtClean="0">
                <a:solidFill>
                  <a:srgbClr val="FF0000"/>
                </a:solidFill>
                <a:latin typeface="Times New Roman" pitchFamily="18" charset="0"/>
                <a:cs typeface="Times New Roman" pitchFamily="18" charset="0"/>
              </a:rPr>
              <a:t>t</a:t>
            </a:r>
            <a:r>
              <a:rPr lang="hr-HR" smtClean="0">
                <a:sym typeface="Symbol" pitchFamily="18" charset="2"/>
              </a:rPr>
              <a:t>-sortira (</a:t>
            </a:r>
            <a:r>
              <a:rPr lang="hr-HR" i="1" smtClean="0">
                <a:solidFill>
                  <a:srgbClr val="FF0000"/>
                </a:solidFill>
                <a:latin typeface="Times New Roman" pitchFamily="18" charset="0"/>
                <a:cs typeface="Times New Roman" pitchFamily="18" charset="0"/>
              </a:rPr>
              <a:t>t&lt;k</a:t>
            </a:r>
            <a:r>
              <a:rPr lang="hr-HR" smtClean="0">
                <a:sym typeface="Symbol" pitchFamily="18" charset="2"/>
              </a:rPr>
              <a:t>), ostaje i dalje </a:t>
            </a:r>
            <a:r>
              <a:rPr lang="hr-HR" i="1" smtClean="0">
                <a:solidFill>
                  <a:srgbClr val="FF0000"/>
                </a:solidFill>
                <a:latin typeface="Times New Roman" pitchFamily="18" charset="0"/>
                <a:cs typeface="Times New Roman" pitchFamily="18" charset="0"/>
              </a:rPr>
              <a:t>k</a:t>
            </a:r>
            <a:r>
              <a:rPr lang="hr-HR" smtClean="0">
                <a:sym typeface="Symbol" pitchFamily="18" charset="2"/>
              </a:rPr>
              <a:t>-sortirano</a:t>
            </a:r>
          </a:p>
          <a:p>
            <a:pPr lvl="1">
              <a:defRPr/>
            </a:pPr>
            <a:r>
              <a:rPr lang="hr-HR" smtClean="0">
                <a:sym typeface="Symbol" pitchFamily="18" charset="2"/>
              </a:rPr>
              <a:t>potpuno sortirano polje je </a:t>
            </a:r>
            <a:r>
              <a:rPr lang="hr-HR" i="1" smtClean="0">
                <a:solidFill>
                  <a:srgbClr val="FF0000"/>
                </a:solidFill>
                <a:latin typeface="Times New Roman" pitchFamily="18" charset="0"/>
                <a:cs typeface="Times New Roman" pitchFamily="18" charset="0"/>
              </a:rPr>
              <a:t>1</a:t>
            </a:r>
            <a:r>
              <a:rPr lang="hr-HR" smtClean="0">
                <a:sym typeface="Symbol" pitchFamily="18" charset="2"/>
              </a:rPr>
              <a:t>-sortirano</a:t>
            </a:r>
          </a:p>
          <a:p>
            <a:pPr>
              <a:defRPr/>
            </a:pPr>
            <a:r>
              <a:rPr lang="hr-HR" smtClean="0"/>
              <a:t>općenito, koristi se inkrementalni slijed brojeva </a:t>
            </a:r>
            <a:r>
              <a:rPr lang="hr-HR" i="1" smtClean="0">
                <a:solidFill>
                  <a:srgbClr val="FF0000"/>
                </a:solidFill>
                <a:latin typeface="Times New Roman" pitchFamily="18" charset="0"/>
              </a:rPr>
              <a:t>h</a:t>
            </a:r>
            <a:r>
              <a:rPr lang="hr-HR" i="1" baseline="-25000" smtClean="0">
                <a:solidFill>
                  <a:srgbClr val="FF0000"/>
                </a:solidFill>
                <a:latin typeface="Times New Roman" pitchFamily="18" charset="0"/>
              </a:rPr>
              <a:t>1</a:t>
            </a:r>
            <a:r>
              <a:rPr lang="hr-HR" i="1" smtClean="0">
                <a:solidFill>
                  <a:srgbClr val="FF0000"/>
                </a:solidFill>
                <a:latin typeface="Times New Roman" pitchFamily="18" charset="0"/>
              </a:rPr>
              <a:t>, h</a:t>
            </a:r>
            <a:r>
              <a:rPr lang="hr-HR" i="1" baseline="-25000" smtClean="0">
                <a:solidFill>
                  <a:srgbClr val="FF0000"/>
                </a:solidFill>
                <a:latin typeface="Times New Roman" pitchFamily="18" charset="0"/>
              </a:rPr>
              <a:t>2</a:t>
            </a:r>
            <a:r>
              <a:rPr lang="hr-HR" i="1" smtClean="0">
                <a:solidFill>
                  <a:srgbClr val="FF0000"/>
                </a:solidFill>
                <a:latin typeface="Times New Roman" pitchFamily="18" charset="0"/>
              </a:rPr>
              <a:t>, h</a:t>
            </a:r>
            <a:r>
              <a:rPr lang="hr-HR" i="1" baseline="-25000" smtClean="0">
                <a:solidFill>
                  <a:srgbClr val="FF0000"/>
                </a:solidFill>
                <a:latin typeface="Times New Roman" pitchFamily="18" charset="0"/>
              </a:rPr>
              <a:t>3</a:t>
            </a:r>
            <a:r>
              <a:rPr lang="hr-HR" i="1" smtClean="0">
                <a:solidFill>
                  <a:srgbClr val="FF0000"/>
                </a:solidFill>
                <a:latin typeface="Times New Roman" pitchFamily="18" charset="0"/>
              </a:rPr>
              <a:t>, … ,h</a:t>
            </a:r>
            <a:r>
              <a:rPr lang="hr-HR" i="1" baseline="-25000" smtClean="0">
                <a:solidFill>
                  <a:srgbClr val="FF0000"/>
                </a:solidFill>
                <a:latin typeface="Times New Roman" pitchFamily="18" charset="0"/>
              </a:rPr>
              <a:t>t</a:t>
            </a:r>
          </a:p>
          <a:p>
            <a:pPr lvl="1">
              <a:defRPr/>
            </a:pPr>
            <a:r>
              <a:rPr lang="hr-HR" smtClean="0"/>
              <a:t>izbor sekvence izuzetno je bitan za učinkovitost algoritma</a:t>
            </a:r>
            <a:endParaRPr lang="hr-HR" i="1" smtClean="0">
              <a:latin typeface="Times New Roman" pitchFamily="18" charset="0"/>
            </a:endParaRPr>
          </a:p>
          <a:p>
            <a:pPr>
              <a:defRPr/>
            </a:pPr>
            <a:r>
              <a:rPr lang="hr-HR" smtClean="0"/>
              <a:t>animacija:</a:t>
            </a:r>
          </a:p>
          <a:p>
            <a:pPr lvl="1">
              <a:defRPr/>
            </a:pPr>
            <a:r>
              <a:rPr lang="hr-HR" smtClean="0"/>
              <a:t>http://www.cis.fiu.edu/~weiss/Shellsort.html</a:t>
            </a:r>
          </a:p>
        </p:txBody>
      </p:sp>
      <p:sp>
        <p:nvSpPr>
          <p:cNvPr id="3" name="Slide Number Placeholder 2"/>
          <p:cNvSpPr>
            <a:spLocks noGrp="1"/>
          </p:cNvSpPr>
          <p:nvPr>
            <p:ph type="sldNum" sz="quarter" idx="11"/>
          </p:nvPr>
        </p:nvSpPr>
        <p:spPr/>
        <p:txBody>
          <a:bodyPr/>
          <a:lstStyle/>
          <a:p>
            <a:fld id="{A88E0379-805C-488B-A902-3710866AFB11}" type="slidenum">
              <a:rPr lang="hr-HR" smtClean="0"/>
              <a:pPr/>
              <a:t>166</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idx="4294967295"/>
          </p:nvPr>
        </p:nvSpPr>
        <p:spPr/>
        <p:txBody>
          <a:bodyPr/>
          <a:lstStyle/>
          <a:p>
            <a:pPr>
              <a:defRPr/>
            </a:pPr>
            <a:r>
              <a:rPr lang="hr-HR" smtClean="0"/>
              <a:t>Shellov sort – primjer</a:t>
            </a:r>
          </a:p>
        </p:txBody>
      </p:sp>
      <p:sp>
        <p:nvSpPr>
          <p:cNvPr id="20486" name="Text Box 6"/>
          <p:cNvSpPr txBox="1">
            <a:spLocks noChangeArrowheads="1"/>
          </p:cNvSpPr>
          <p:nvPr/>
        </p:nvSpPr>
        <p:spPr bwMode="auto">
          <a:xfrm>
            <a:off x="309563" y="1714500"/>
            <a:ext cx="2857500" cy="2617788"/>
          </a:xfrm>
          <a:prstGeom prst="rect">
            <a:avLst/>
          </a:prstGeom>
          <a:solidFill>
            <a:srgbClr val="FFFFCC"/>
          </a:solidFill>
          <a:ln w="9525">
            <a:noFill/>
            <a:miter lim="800000"/>
            <a:headEnd/>
            <a:tailEnd/>
          </a:ln>
        </p:spPr>
        <p:txBody>
          <a:bodyPr>
            <a:spAutoFit/>
          </a:bodyPr>
          <a:lstStyle/>
          <a:p>
            <a:pPr algn="ctr"/>
            <a:r>
              <a:rPr lang="hr-HR" sz="3600">
                <a:solidFill>
                  <a:srgbClr val="FF6600"/>
                </a:solidFill>
                <a:latin typeface="Arial Narrow" pitchFamily="34" charset="0"/>
              </a:rPr>
              <a:t>6</a:t>
            </a:r>
            <a:r>
              <a:rPr lang="hr-HR" sz="3600">
                <a:latin typeface="Arial Narrow" pitchFamily="34" charset="0"/>
              </a:rPr>
              <a:t> 4 1 8 </a:t>
            </a:r>
            <a:r>
              <a:rPr lang="hr-HR" sz="3600">
                <a:solidFill>
                  <a:srgbClr val="FF6600"/>
                </a:solidFill>
                <a:latin typeface="Arial Narrow" pitchFamily="34" charset="0"/>
              </a:rPr>
              <a:t>7</a:t>
            </a:r>
            <a:r>
              <a:rPr lang="hr-HR" sz="3600">
                <a:latin typeface="Arial Narrow" pitchFamily="34" charset="0"/>
              </a:rPr>
              <a:t> 5 3 2</a:t>
            </a:r>
          </a:p>
          <a:p>
            <a:pPr algn="ctr"/>
            <a:r>
              <a:rPr lang="hr-HR" sz="3600">
                <a:latin typeface="Arial Narrow" pitchFamily="34" charset="0"/>
              </a:rPr>
              <a:t>6 </a:t>
            </a:r>
            <a:r>
              <a:rPr lang="hr-HR" sz="3600">
                <a:solidFill>
                  <a:srgbClr val="FF6600"/>
                </a:solidFill>
                <a:latin typeface="Arial Narrow" pitchFamily="34" charset="0"/>
              </a:rPr>
              <a:t>4</a:t>
            </a:r>
            <a:r>
              <a:rPr lang="hr-HR" sz="3600">
                <a:latin typeface="Arial Narrow" pitchFamily="34" charset="0"/>
              </a:rPr>
              <a:t> 1 8 7 </a:t>
            </a:r>
            <a:r>
              <a:rPr lang="hr-HR" sz="3600">
                <a:solidFill>
                  <a:srgbClr val="FF6600"/>
                </a:solidFill>
                <a:latin typeface="Arial Narrow" pitchFamily="34" charset="0"/>
              </a:rPr>
              <a:t>5</a:t>
            </a:r>
            <a:r>
              <a:rPr lang="hr-HR" sz="3600">
                <a:latin typeface="Arial Narrow" pitchFamily="34" charset="0"/>
              </a:rPr>
              <a:t> 3 2</a:t>
            </a:r>
          </a:p>
          <a:p>
            <a:pPr algn="ctr"/>
            <a:r>
              <a:rPr lang="hr-HR" sz="3600">
                <a:latin typeface="Arial Narrow" pitchFamily="34" charset="0"/>
              </a:rPr>
              <a:t>6 4 </a:t>
            </a:r>
            <a:r>
              <a:rPr lang="hr-HR" sz="3600">
                <a:solidFill>
                  <a:srgbClr val="FF6600"/>
                </a:solidFill>
                <a:latin typeface="Arial Narrow" pitchFamily="34" charset="0"/>
              </a:rPr>
              <a:t>1</a:t>
            </a:r>
            <a:r>
              <a:rPr lang="hr-HR" sz="3600">
                <a:latin typeface="Arial Narrow" pitchFamily="34" charset="0"/>
              </a:rPr>
              <a:t> 8 7 5 </a:t>
            </a:r>
            <a:r>
              <a:rPr lang="hr-HR" sz="3600">
                <a:solidFill>
                  <a:srgbClr val="FF6600"/>
                </a:solidFill>
                <a:latin typeface="Arial Narrow" pitchFamily="34" charset="0"/>
              </a:rPr>
              <a:t>3 </a:t>
            </a:r>
            <a:r>
              <a:rPr lang="hr-HR" sz="3600">
                <a:latin typeface="Arial Narrow" pitchFamily="34" charset="0"/>
              </a:rPr>
              <a:t>2</a:t>
            </a:r>
          </a:p>
          <a:p>
            <a:pPr algn="ctr"/>
            <a:r>
              <a:rPr lang="hr-HR" sz="3600">
                <a:latin typeface="Arial Narrow" pitchFamily="34" charset="0"/>
              </a:rPr>
              <a:t>6 4 1 </a:t>
            </a:r>
            <a:r>
              <a:rPr lang="hr-HR" sz="3600">
                <a:solidFill>
                  <a:srgbClr val="FF0000"/>
                </a:solidFill>
                <a:latin typeface="Arial Narrow" pitchFamily="34" charset="0"/>
              </a:rPr>
              <a:t>2</a:t>
            </a:r>
            <a:r>
              <a:rPr lang="hr-HR" sz="3600">
                <a:solidFill>
                  <a:srgbClr val="FF6600"/>
                </a:solidFill>
                <a:latin typeface="Arial Narrow" pitchFamily="34" charset="0"/>
              </a:rPr>
              <a:t> </a:t>
            </a:r>
            <a:r>
              <a:rPr lang="hr-HR" sz="3600">
                <a:latin typeface="Arial Narrow" pitchFamily="34" charset="0"/>
              </a:rPr>
              <a:t>7 5 3 </a:t>
            </a:r>
            <a:r>
              <a:rPr lang="hr-HR" sz="3600">
                <a:solidFill>
                  <a:srgbClr val="FF0000"/>
                </a:solidFill>
                <a:latin typeface="Arial Narrow" pitchFamily="34" charset="0"/>
              </a:rPr>
              <a:t>8</a:t>
            </a:r>
          </a:p>
        </p:txBody>
      </p:sp>
      <p:sp>
        <p:nvSpPr>
          <p:cNvPr id="18439" name="Text Box 7"/>
          <p:cNvSpPr txBox="1">
            <a:spLocks noChangeArrowheads="1"/>
          </p:cNvSpPr>
          <p:nvPr/>
        </p:nvSpPr>
        <p:spPr bwMode="auto">
          <a:xfrm>
            <a:off x="3452813" y="1714500"/>
            <a:ext cx="2838450" cy="3935413"/>
          </a:xfrm>
          <a:prstGeom prst="rect">
            <a:avLst/>
          </a:prstGeom>
          <a:solidFill>
            <a:schemeClr val="accent4">
              <a:lumMod val="40000"/>
              <a:lumOff val="60000"/>
            </a:schemeClr>
          </a:solidFill>
          <a:ln w="9525">
            <a:noFill/>
            <a:miter lim="800000"/>
            <a:headEnd/>
            <a:tailEnd/>
          </a:ln>
        </p:spPr>
        <p:txBody>
          <a:bodyPr>
            <a:spAutoFit/>
          </a:bodyPr>
          <a:lstStyle/>
          <a:p>
            <a:pPr algn="ctr">
              <a:defRPr/>
            </a:pPr>
            <a:r>
              <a:rPr lang="hr-HR" sz="3600">
                <a:solidFill>
                  <a:srgbClr val="FF0000"/>
                </a:solidFill>
                <a:latin typeface="Arial Narrow" pitchFamily="34" charset="0"/>
              </a:rPr>
              <a:t>1</a:t>
            </a:r>
            <a:r>
              <a:rPr lang="en-US" sz="3200">
                <a:latin typeface="Arial Narrow" pitchFamily="34" charset="0"/>
              </a:rPr>
              <a:t> </a:t>
            </a:r>
            <a:r>
              <a:rPr lang="hr-HR" sz="3600">
                <a:latin typeface="Arial Narrow" pitchFamily="34" charset="0"/>
              </a:rPr>
              <a:t>4 </a:t>
            </a:r>
            <a:r>
              <a:rPr lang="hr-HR" sz="3600">
                <a:solidFill>
                  <a:srgbClr val="FF0000"/>
                </a:solidFill>
                <a:latin typeface="Arial Narrow" pitchFamily="34" charset="0"/>
              </a:rPr>
              <a:t>6</a:t>
            </a:r>
            <a:r>
              <a:rPr lang="hr-HR" sz="3600">
                <a:latin typeface="Arial Narrow" pitchFamily="34" charset="0"/>
              </a:rPr>
              <a:t> </a:t>
            </a:r>
            <a:r>
              <a:rPr lang="en-US" sz="3600">
                <a:latin typeface="Arial Narrow" pitchFamily="34" charset="0"/>
              </a:rPr>
              <a:t>2</a:t>
            </a:r>
            <a:r>
              <a:rPr lang="hr-HR" sz="3600">
                <a:latin typeface="Arial Narrow" pitchFamily="34" charset="0"/>
              </a:rPr>
              <a:t> 7 5 3 </a:t>
            </a:r>
            <a:r>
              <a:rPr lang="en-US" sz="3600">
                <a:latin typeface="Arial Narrow" pitchFamily="34" charset="0"/>
              </a:rPr>
              <a:t>8</a:t>
            </a:r>
            <a:endParaRPr lang="hr-HR" sz="3600">
              <a:latin typeface="Arial Narrow" pitchFamily="34" charset="0"/>
            </a:endParaRPr>
          </a:p>
          <a:p>
            <a:pPr algn="ctr">
              <a:defRPr/>
            </a:pPr>
            <a:r>
              <a:rPr lang="hr-HR" sz="3600">
                <a:latin typeface="Arial Narrow" pitchFamily="34" charset="0"/>
              </a:rPr>
              <a:t>1</a:t>
            </a:r>
            <a:r>
              <a:rPr lang="en-US" sz="3200">
                <a:latin typeface="Arial Narrow" pitchFamily="34" charset="0"/>
              </a:rPr>
              <a:t> </a:t>
            </a:r>
            <a:r>
              <a:rPr lang="en-US" sz="3600">
                <a:solidFill>
                  <a:srgbClr val="FF0000"/>
                </a:solidFill>
                <a:latin typeface="Arial Narrow" pitchFamily="34" charset="0"/>
              </a:rPr>
              <a:t>2</a:t>
            </a:r>
            <a:r>
              <a:rPr lang="en-US" sz="3200">
                <a:latin typeface="Arial Narrow" pitchFamily="34" charset="0"/>
              </a:rPr>
              <a:t> </a:t>
            </a:r>
            <a:r>
              <a:rPr lang="hr-HR" sz="3600">
                <a:latin typeface="Arial Narrow" pitchFamily="34" charset="0"/>
              </a:rPr>
              <a:t>6 </a:t>
            </a:r>
            <a:r>
              <a:rPr lang="hr-HR" sz="3600">
                <a:solidFill>
                  <a:srgbClr val="FF0000"/>
                </a:solidFill>
                <a:latin typeface="Arial Narrow" pitchFamily="34" charset="0"/>
              </a:rPr>
              <a:t>4</a:t>
            </a:r>
            <a:r>
              <a:rPr lang="hr-HR" sz="3600">
                <a:latin typeface="Arial Narrow" pitchFamily="34" charset="0"/>
              </a:rPr>
              <a:t> 7 5 3 </a:t>
            </a:r>
            <a:r>
              <a:rPr lang="en-US" sz="3600">
                <a:latin typeface="Arial Narrow" pitchFamily="34" charset="0"/>
              </a:rPr>
              <a:t>8 </a:t>
            </a:r>
          </a:p>
          <a:p>
            <a:pPr algn="ctr">
              <a:defRPr/>
            </a:pPr>
            <a:r>
              <a:rPr lang="hr-HR" sz="3600">
                <a:solidFill>
                  <a:srgbClr val="FF6600"/>
                </a:solidFill>
                <a:latin typeface="Arial Narrow" pitchFamily="34" charset="0"/>
              </a:rPr>
              <a:t>1</a:t>
            </a:r>
            <a:r>
              <a:rPr lang="en-US" sz="3200">
                <a:latin typeface="Arial Narrow" pitchFamily="34" charset="0"/>
              </a:rPr>
              <a:t> </a:t>
            </a:r>
            <a:r>
              <a:rPr lang="en-US" sz="3600">
                <a:latin typeface="Arial Narrow" pitchFamily="34" charset="0"/>
              </a:rPr>
              <a:t>2</a:t>
            </a:r>
            <a:r>
              <a:rPr lang="en-US" sz="3200">
                <a:latin typeface="Arial Narrow" pitchFamily="34" charset="0"/>
              </a:rPr>
              <a:t> </a:t>
            </a:r>
            <a:r>
              <a:rPr lang="hr-HR" sz="3600">
                <a:solidFill>
                  <a:srgbClr val="FF6600"/>
                </a:solidFill>
                <a:latin typeface="Arial Narrow" pitchFamily="34" charset="0"/>
              </a:rPr>
              <a:t>6</a:t>
            </a:r>
            <a:r>
              <a:rPr lang="hr-HR" sz="3600">
                <a:latin typeface="Arial Narrow" pitchFamily="34" charset="0"/>
              </a:rPr>
              <a:t> 4 </a:t>
            </a:r>
            <a:r>
              <a:rPr lang="hr-HR" sz="3600">
                <a:solidFill>
                  <a:srgbClr val="FF6600"/>
                </a:solidFill>
                <a:latin typeface="Arial Narrow" pitchFamily="34" charset="0"/>
              </a:rPr>
              <a:t>7</a:t>
            </a:r>
            <a:r>
              <a:rPr lang="hr-HR" sz="3600">
                <a:latin typeface="Arial Narrow" pitchFamily="34" charset="0"/>
              </a:rPr>
              <a:t> 5 3 </a:t>
            </a:r>
            <a:r>
              <a:rPr lang="en-US" sz="3600">
                <a:latin typeface="Arial Narrow" pitchFamily="34" charset="0"/>
              </a:rPr>
              <a:t>8</a:t>
            </a:r>
          </a:p>
          <a:p>
            <a:pPr algn="ctr">
              <a:defRPr/>
            </a:pPr>
            <a:r>
              <a:rPr lang="hr-HR" sz="3600">
                <a:latin typeface="Arial Narrow" pitchFamily="34" charset="0"/>
              </a:rPr>
              <a:t>1</a:t>
            </a:r>
            <a:r>
              <a:rPr lang="en-US" sz="3200">
                <a:latin typeface="Arial Narrow" pitchFamily="34" charset="0"/>
              </a:rPr>
              <a:t> </a:t>
            </a:r>
            <a:r>
              <a:rPr lang="en-US" sz="3600">
                <a:solidFill>
                  <a:srgbClr val="FF6600"/>
                </a:solidFill>
                <a:latin typeface="Arial Narrow" pitchFamily="34" charset="0"/>
              </a:rPr>
              <a:t>2</a:t>
            </a:r>
            <a:r>
              <a:rPr lang="en-US" sz="3200">
                <a:latin typeface="Arial Narrow" pitchFamily="34" charset="0"/>
              </a:rPr>
              <a:t> </a:t>
            </a:r>
            <a:r>
              <a:rPr lang="hr-HR" sz="3600">
                <a:latin typeface="Arial Narrow" pitchFamily="34" charset="0"/>
              </a:rPr>
              <a:t>6 </a:t>
            </a:r>
            <a:r>
              <a:rPr lang="hr-HR" sz="3600">
                <a:solidFill>
                  <a:srgbClr val="FF6600"/>
                </a:solidFill>
                <a:latin typeface="Arial Narrow" pitchFamily="34" charset="0"/>
              </a:rPr>
              <a:t>4</a:t>
            </a:r>
            <a:r>
              <a:rPr lang="hr-HR" sz="3600">
                <a:latin typeface="Arial Narrow" pitchFamily="34" charset="0"/>
              </a:rPr>
              <a:t> 7 </a:t>
            </a:r>
            <a:r>
              <a:rPr lang="hr-HR" sz="3600">
                <a:solidFill>
                  <a:srgbClr val="FF6600"/>
                </a:solidFill>
                <a:latin typeface="Arial Narrow" pitchFamily="34" charset="0"/>
              </a:rPr>
              <a:t>5</a:t>
            </a:r>
            <a:r>
              <a:rPr lang="hr-HR" sz="3600">
                <a:latin typeface="Arial Narrow" pitchFamily="34" charset="0"/>
              </a:rPr>
              <a:t> 3 </a:t>
            </a:r>
            <a:r>
              <a:rPr lang="en-US" sz="3600">
                <a:latin typeface="Arial Narrow" pitchFamily="34" charset="0"/>
              </a:rPr>
              <a:t>8 </a:t>
            </a:r>
            <a:endParaRPr lang="hr-HR" sz="3600">
              <a:latin typeface="Arial Narrow" pitchFamily="34" charset="0"/>
            </a:endParaRPr>
          </a:p>
          <a:p>
            <a:pPr algn="ctr">
              <a:defRPr/>
            </a:pPr>
            <a:r>
              <a:rPr lang="hr-HR" sz="3600">
                <a:solidFill>
                  <a:srgbClr val="FF6600"/>
                </a:solidFill>
                <a:latin typeface="Arial Narrow" pitchFamily="34" charset="0"/>
              </a:rPr>
              <a:t>1</a:t>
            </a:r>
            <a:r>
              <a:rPr lang="en-US" sz="3600">
                <a:latin typeface="Arial Narrow" pitchFamily="34" charset="0"/>
              </a:rPr>
              <a:t> 2 </a:t>
            </a:r>
            <a:r>
              <a:rPr lang="hr-HR" sz="3600">
                <a:solidFill>
                  <a:srgbClr val="FF0000"/>
                </a:solidFill>
                <a:latin typeface="Arial Narrow" pitchFamily="34" charset="0"/>
              </a:rPr>
              <a:t>3</a:t>
            </a:r>
            <a:r>
              <a:rPr lang="hr-HR" sz="3600">
                <a:latin typeface="Arial Narrow" pitchFamily="34" charset="0"/>
              </a:rPr>
              <a:t> 4 </a:t>
            </a:r>
            <a:r>
              <a:rPr lang="hr-HR" sz="3600">
                <a:solidFill>
                  <a:srgbClr val="FF0000"/>
                </a:solidFill>
                <a:latin typeface="Arial Narrow" pitchFamily="34" charset="0"/>
              </a:rPr>
              <a:t>6</a:t>
            </a:r>
            <a:r>
              <a:rPr lang="hr-HR" sz="3600">
                <a:latin typeface="Arial Narrow" pitchFamily="34" charset="0"/>
              </a:rPr>
              <a:t> 5 </a:t>
            </a:r>
            <a:r>
              <a:rPr lang="hr-HR" sz="3600">
                <a:solidFill>
                  <a:srgbClr val="FF0000"/>
                </a:solidFill>
                <a:latin typeface="Arial Narrow" pitchFamily="34" charset="0"/>
              </a:rPr>
              <a:t>7</a:t>
            </a:r>
            <a:r>
              <a:rPr lang="hr-HR" sz="3600">
                <a:latin typeface="Arial Narrow" pitchFamily="34" charset="0"/>
              </a:rPr>
              <a:t> </a:t>
            </a:r>
            <a:r>
              <a:rPr lang="en-US" sz="3600">
                <a:latin typeface="Arial Narrow" pitchFamily="34" charset="0"/>
              </a:rPr>
              <a:t>8   </a:t>
            </a:r>
          </a:p>
          <a:p>
            <a:pPr algn="ctr">
              <a:defRPr/>
            </a:pPr>
            <a:r>
              <a:rPr lang="hr-HR" sz="3600">
                <a:latin typeface="Arial Narrow" pitchFamily="34" charset="0"/>
              </a:rPr>
              <a:t>1</a:t>
            </a:r>
            <a:r>
              <a:rPr lang="en-US" sz="3600">
                <a:latin typeface="Arial Narrow" pitchFamily="34" charset="0"/>
              </a:rPr>
              <a:t> 2 </a:t>
            </a:r>
            <a:r>
              <a:rPr lang="hr-HR" sz="3600">
                <a:latin typeface="Arial Narrow" pitchFamily="34" charset="0"/>
              </a:rPr>
              <a:t>3</a:t>
            </a:r>
            <a:r>
              <a:rPr lang="en-US" sz="3600">
                <a:latin typeface="Arial Narrow" pitchFamily="34" charset="0"/>
              </a:rPr>
              <a:t> </a:t>
            </a:r>
            <a:r>
              <a:rPr lang="hr-HR" sz="3600">
                <a:latin typeface="Arial Narrow" pitchFamily="34" charset="0"/>
              </a:rPr>
              <a:t>4 6 </a:t>
            </a:r>
            <a:r>
              <a:rPr lang="hr-HR" sz="3600">
                <a:solidFill>
                  <a:srgbClr val="FF6600"/>
                </a:solidFill>
                <a:latin typeface="Arial Narrow" pitchFamily="34" charset="0"/>
              </a:rPr>
              <a:t>5</a:t>
            </a:r>
            <a:r>
              <a:rPr lang="hr-HR" sz="3600">
                <a:latin typeface="Arial Narrow" pitchFamily="34" charset="0"/>
              </a:rPr>
              <a:t> 7 </a:t>
            </a:r>
            <a:r>
              <a:rPr lang="en-US" sz="3600">
                <a:solidFill>
                  <a:srgbClr val="FF6600"/>
                </a:solidFill>
                <a:latin typeface="Arial Narrow" pitchFamily="34" charset="0"/>
              </a:rPr>
              <a:t>8</a:t>
            </a:r>
            <a:r>
              <a:rPr lang="en-US" sz="3600">
                <a:latin typeface="Arial Narrow" pitchFamily="34" charset="0"/>
              </a:rPr>
              <a:t> </a:t>
            </a:r>
            <a:endParaRPr lang="hr-HR" sz="3600">
              <a:latin typeface="Arial Narrow" pitchFamily="34" charset="0"/>
            </a:endParaRPr>
          </a:p>
        </p:txBody>
      </p:sp>
      <p:sp>
        <p:nvSpPr>
          <p:cNvPr id="20488" name="Text Box 3"/>
          <p:cNvSpPr txBox="1">
            <a:spLocks noChangeArrowheads="1"/>
          </p:cNvSpPr>
          <p:nvPr/>
        </p:nvSpPr>
        <p:spPr bwMode="auto">
          <a:xfrm>
            <a:off x="6524625" y="1714500"/>
            <a:ext cx="2876550" cy="4594225"/>
          </a:xfrm>
          <a:prstGeom prst="rect">
            <a:avLst/>
          </a:prstGeom>
          <a:solidFill>
            <a:srgbClr val="CCFFCC"/>
          </a:solidFill>
          <a:ln w="9525">
            <a:noFill/>
            <a:miter lim="800000"/>
            <a:headEnd/>
            <a:tailEnd/>
          </a:ln>
        </p:spPr>
        <p:txBody>
          <a:bodyPr>
            <a:spAutoFit/>
          </a:bodyPr>
          <a:lstStyle/>
          <a:p>
            <a:pPr algn="ctr"/>
            <a:r>
              <a:rPr lang="hr-HR" sz="3600">
                <a:solidFill>
                  <a:srgbClr val="FF6600"/>
                </a:solidFill>
                <a:latin typeface="Arial Narrow" pitchFamily="34" charset="0"/>
              </a:rPr>
              <a:t>1</a:t>
            </a:r>
            <a:r>
              <a:rPr lang="en-US" sz="3600">
                <a:solidFill>
                  <a:srgbClr val="FF6600"/>
                </a:solidFill>
                <a:latin typeface="Arial Narrow" pitchFamily="34" charset="0"/>
              </a:rPr>
              <a:t> 2</a:t>
            </a:r>
            <a:r>
              <a:rPr lang="en-US" sz="3600">
                <a:latin typeface="Arial Narrow" pitchFamily="34" charset="0"/>
              </a:rPr>
              <a:t> </a:t>
            </a:r>
            <a:r>
              <a:rPr lang="hr-HR" sz="3600">
                <a:latin typeface="Arial Narrow" pitchFamily="34" charset="0"/>
              </a:rPr>
              <a:t>3</a:t>
            </a:r>
            <a:r>
              <a:rPr lang="en-US" sz="3600">
                <a:latin typeface="Arial Narrow" pitchFamily="34" charset="0"/>
              </a:rPr>
              <a:t> </a:t>
            </a:r>
            <a:r>
              <a:rPr lang="hr-HR" sz="3600">
                <a:latin typeface="Arial Narrow" pitchFamily="34" charset="0"/>
              </a:rPr>
              <a:t>4 6 5 7 </a:t>
            </a:r>
            <a:r>
              <a:rPr lang="en-US" sz="3600">
                <a:latin typeface="Arial Narrow" pitchFamily="34" charset="0"/>
              </a:rPr>
              <a:t>8 </a:t>
            </a:r>
          </a:p>
          <a:p>
            <a:pPr algn="ctr"/>
            <a:r>
              <a:rPr lang="hr-HR" sz="3600">
                <a:latin typeface="Arial Narrow" pitchFamily="34" charset="0"/>
              </a:rPr>
              <a:t>1</a:t>
            </a:r>
            <a:r>
              <a:rPr lang="en-US" sz="3600">
                <a:latin typeface="Arial Narrow" pitchFamily="34" charset="0"/>
              </a:rPr>
              <a:t> </a:t>
            </a:r>
            <a:r>
              <a:rPr lang="en-US" sz="3600">
                <a:solidFill>
                  <a:srgbClr val="FF6600"/>
                </a:solidFill>
                <a:latin typeface="Arial Narrow" pitchFamily="34" charset="0"/>
              </a:rPr>
              <a:t>2 </a:t>
            </a:r>
            <a:r>
              <a:rPr lang="hr-HR" sz="3600">
                <a:solidFill>
                  <a:srgbClr val="FF6600"/>
                </a:solidFill>
                <a:latin typeface="Arial Narrow" pitchFamily="34" charset="0"/>
              </a:rPr>
              <a:t>3</a:t>
            </a:r>
            <a:r>
              <a:rPr lang="en-US" sz="3600">
                <a:latin typeface="Arial Narrow" pitchFamily="34" charset="0"/>
              </a:rPr>
              <a:t> </a:t>
            </a:r>
            <a:r>
              <a:rPr lang="hr-HR" sz="3600">
                <a:latin typeface="Arial Narrow" pitchFamily="34" charset="0"/>
              </a:rPr>
              <a:t>4 6 5 7 </a:t>
            </a:r>
            <a:r>
              <a:rPr lang="en-US" sz="3600">
                <a:latin typeface="Arial Narrow" pitchFamily="34" charset="0"/>
              </a:rPr>
              <a:t>8 </a:t>
            </a:r>
          </a:p>
          <a:p>
            <a:pPr algn="ctr"/>
            <a:r>
              <a:rPr lang="hr-HR" sz="3600">
                <a:latin typeface="Arial Narrow" pitchFamily="34" charset="0"/>
              </a:rPr>
              <a:t>1</a:t>
            </a:r>
            <a:r>
              <a:rPr lang="en-US" sz="3600">
                <a:latin typeface="Arial Narrow" pitchFamily="34" charset="0"/>
              </a:rPr>
              <a:t> 2 </a:t>
            </a:r>
            <a:r>
              <a:rPr lang="hr-HR" sz="3600">
                <a:solidFill>
                  <a:srgbClr val="FF6600"/>
                </a:solidFill>
                <a:latin typeface="Arial Narrow" pitchFamily="34" charset="0"/>
              </a:rPr>
              <a:t>3</a:t>
            </a:r>
            <a:r>
              <a:rPr lang="en-US" sz="3600">
                <a:solidFill>
                  <a:srgbClr val="FF6600"/>
                </a:solidFill>
                <a:latin typeface="Arial Narrow" pitchFamily="34" charset="0"/>
              </a:rPr>
              <a:t> </a:t>
            </a:r>
            <a:r>
              <a:rPr lang="hr-HR" sz="3600">
                <a:solidFill>
                  <a:srgbClr val="FF6600"/>
                </a:solidFill>
                <a:latin typeface="Arial Narrow" pitchFamily="34" charset="0"/>
              </a:rPr>
              <a:t>4</a:t>
            </a:r>
            <a:r>
              <a:rPr lang="hr-HR" sz="3600">
                <a:latin typeface="Arial Narrow" pitchFamily="34" charset="0"/>
              </a:rPr>
              <a:t> 6 5 7 </a:t>
            </a:r>
            <a:r>
              <a:rPr lang="en-US" sz="3600">
                <a:latin typeface="Arial Narrow" pitchFamily="34" charset="0"/>
              </a:rPr>
              <a:t>8 </a:t>
            </a:r>
          </a:p>
          <a:p>
            <a:pPr algn="ctr"/>
            <a:r>
              <a:rPr lang="hr-HR" sz="3600">
                <a:latin typeface="Arial Narrow" pitchFamily="34" charset="0"/>
              </a:rPr>
              <a:t>1</a:t>
            </a:r>
            <a:r>
              <a:rPr lang="en-US" sz="3600">
                <a:latin typeface="Arial Narrow" pitchFamily="34" charset="0"/>
              </a:rPr>
              <a:t> 2 </a:t>
            </a:r>
            <a:r>
              <a:rPr lang="hr-HR" sz="3600">
                <a:latin typeface="Arial Narrow" pitchFamily="34" charset="0"/>
              </a:rPr>
              <a:t>3</a:t>
            </a:r>
            <a:r>
              <a:rPr lang="en-US" sz="3600">
                <a:latin typeface="Arial Narrow" pitchFamily="34" charset="0"/>
              </a:rPr>
              <a:t> </a:t>
            </a:r>
            <a:r>
              <a:rPr lang="hr-HR" sz="3600">
                <a:solidFill>
                  <a:srgbClr val="FF6600"/>
                </a:solidFill>
                <a:latin typeface="Arial Narrow" pitchFamily="34" charset="0"/>
              </a:rPr>
              <a:t>4 6</a:t>
            </a:r>
            <a:r>
              <a:rPr lang="hr-HR" sz="3600">
                <a:latin typeface="Arial Narrow" pitchFamily="34" charset="0"/>
              </a:rPr>
              <a:t> 5 7 </a:t>
            </a:r>
            <a:r>
              <a:rPr lang="en-US" sz="3600">
                <a:latin typeface="Arial Narrow" pitchFamily="34" charset="0"/>
              </a:rPr>
              <a:t>8 </a:t>
            </a:r>
          </a:p>
          <a:p>
            <a:pPr algn="ctr"/>
            <a:r>
              <a:rPr lang="hr-HR" sz="3600">
                <a:latin typeface="Arial Narrow" pitchFamily="34" charset="0"/>
              </a:rPr>
              <a:t>1</a:t>
            </a:r>
            <a:r>
              <a:rPr lang="en-US" sz="3600">
                <a:latin typeface="Arial Narrow" pitchFamily="34" charset="0"/>
              </a:rPr>
              <a:t> 2 </a:t>
            </a:r>
            <a:r>
              <a:rPr lang="hr-HR" sz="3600">
                <a:latin typeface="Arial Narrow" pitchFamily="34" charset="0"/>
              </a:rPr>
              <a:t>3</a:t>
            </a:r>
            <a:r>
              <a:rPr lang="en-US" sz="3600">
                <a:latin typeface="Arial Narrow" pitchFamily="34" charset="0"/>
              </a:rPr>
              <a:t> </a:t>
            </a:r>
            <a:r>
              <a:rPr lang="hr-HR" sz="3600">
                <a:latin typeface="Arial Narrow" pitchFamily="34" charset="0"/>
              </a:rPr>
              <a:t>4 </a:t>
            </a:r>
            <a:r>
              <a:rPr lang="hr-HR" sz="3600">
                <a:solidFill>
                  <a:srgbClr val="FF0000"/>
                </a:solidFill>
                <a:latin typeface="Arial Narrow" pitchFamily="34" charset="0"/>
              </a:rPr>
              <a:t>5 6</a:t>
            </a:r>
            <a:r>
              <a:rPr lang="hr-HR" sz="3600">
                <a:latin typeface="Arial Narrow" pitchFamily="34" charset="0"/>
              </a:rPr>
              <a:t> 7 </a:t>
            </a:r>
            <a:r>
              <a:rPr lang="en-US" sz="3600">
                <a:latin typeface="Arial Narrow" pitchFamily="34" charset="0"/>
              </a:rPr>
              <a:t>8 </a:t>
            </a:r>
          </a:p>
          <a:p>
            <a:pPr algn="ctr"/>
            <a:r>
              <a:rPr lang="hr-HR" sz="3600">
                <a:latin typeface="Arial Narrow" pitchFamily="34" charset="0"/>
              </a:rPr>
              <a:t>1</a:t>
            </a:r>
            <a:r>
              <a:rPr lang="en-US" sz="3600">
                <a:latin typeface="Arial Narrow" pitchFamily="34" charset="0"/>
              </a:rPr>
              <a:t> 2 </a:t>
            </a:r>
            <a:r>
              <a:rPr lang="hr-HR" sz="3600">
                <a:latin typeface="Arial Narrow" pitchFamily="34" charset="0"/>
              </a:rPr>
              <a:t>3</a:t>
            </a:r>
            <a:r>
              <a:rPr lang="en-US" sz="3600">
                <a:latin typeface="Arial Narrow" pitchFamily="34" charset="0"/>
              </a:rPr>
              <a:t> </a:t>
            </a:r>
            <a:r>
              <a:rPr lang="hr-HR" sz="3600">
                <a:latin typeface="Arial Narrow" pitchFamily="34" charset="0"/>
              </a:rPr>
              <a:t>4 5 </a:t>
            </a:r>
            <a:r>
              <a:rPr lang="hr-HR" sz="3600">
                <a:solidFill>
                  <a:srgbClr val="FF6600"/>
                </a:solidFill>
                <a:latin typeface="Arial Narrow" pitchFamily="34" charset="0"/>
              </a:rPr>
              <a:t>6 7</a:t>
            </a:r>
            <a:r>
              <a:rPr lang="hr-HR" sz="3600">
                <a:latin typeface="Arial Narrow" pitchFamily="34" charset="0"/>
              </a:rPr>
              <a:t> </a:t>
            </a:r>
            <a:r>
              <a:rPr lang="en-US" sz="3600">
                <a:latin typeface="Arial Narrow" pitchFamily="34" charset="0"/>
              </a:rPr>
              <a:t>8</a:t>
            </a:r>
          </a:p>
          <a:p>
            <a:pPr algn="ctr"/>
            <a:r>
              <a:rPr lang="hr-HR" sz="3600">
                <a:latin typeface="Arial Narrow" pitchFamily="34" charset="0"/>
              </a:rPr>
              <a:t>1</a:t>
            </a:r>
            <a:r>
              <a:rPr lang="en-US" sz="3600">
                <a:latin typeface="Arial Narrow" pitchFamily="34" charset="0"/>
              </a:rPr>
              <a:t> 2 </a:t>
            </a:r>
            <a:r>
              <a:rPr lang="hr-HR" sz="3600">
                <a:latin typeface="Arial Narrow" pitchFamily="34" charset="0"/>
              </a:rPr>
              <a:t>3</a:t>
            </a:r>
            <a:r>
              <a:rPr lang="en-US" sz="3600">
                <a:latin typeface="Arial Narrow" pitchFamily="34" charset="0"/>
              </a:rPr>
              <a:t> </a:t>
            </a:r>
            <a:r>
              <a:rPr lang="hr-HR" sz="3600">
                <a:latin typeface="Arial Narrow" pitchFamily="34" charset="0"/>
              </a:rPr>
              <a:t>4 5 6 </a:t>
            </a:r>
            <a:r>
              <a:rPr lang="hr-HR" sz="3600">
                <a:solidFill>
                  <a:srgbClr val="FF6600"/>
                </a:solidFill>
                <a:latin typeface="Arial Narrow" pitchFamily="34" charset="0"/>
              </a:rPr>
              <a:t>7 8</a:t>
            </a:r>
            <a:endParaRPr lang="hr-HR" sz="3600">
              <a:latin typeface="Arial Narrow" pitchFamily="34" charset="0"/>
            </a:endParaRPr>
          </a:p>
        </p:txBody>
      </p:sp>
      <p:sp>
        <p:nvSpPr>
          <p:cNvPr id="20489" name="Text Box 6"/>
          <p:cNvSpPr txBox="1">
            <a:spLocks noChangeArrowheads="1"/>
          </p:cNvSpPr>
          <p:nvPr/>
        </p:nvSpPr>
        <p:spPr bwMode="auto">
          <a:xfrm>
            <a:off x="309563" y="1270000"/>
            <a:ext cx="2857500" cy="460375"/>
          </a:xfrm>
          <a:prstGeom prst="rect">
            <a:avLst/>
          </a:prstGeom>
          <a:solidFill>
            <a:srgbClr val="FF9900"/>
          </a:solidFill>
          <a:ln w="9525">
            <a:noFill/>
            <a:miter lim="800000"/>
            <a:headEnd/>
            <a:tailEnd/>
          </a:ln>
        </p:spPr>
        <p:txBody>
          <a:bodyPr anchor="ctr">
            <a:spAutoFit/>
          </a:bodyPr>
          <a:lstStyle/>
          <a:p>
            <a:r>
              <a:rPr lang="hr-HR" sz="2400">
                <a:solidFill>
                  <a:srgbClr val="FFFFFF"/>
                </a:solidFill>
                <a:latin typeface="Arial" charset="0"/>
              </a:rPr>
              <a:t>korak</a:t>
            </a:r>
            <a:r>
              <a:rPr lang="en-US" sz="2400">
                <a:solidFill>
                  <a:srgbClr val="FFFFFF"/>
                </a:solidFill>
                <a:latin typeface="Arial" charset="0"/>
              </a:rPr>
              <a:t> </a:t>
            </a:r>
            <a:r>
              <a:rPr lang="hr-HR" sz="2400">
                <a:solidFill>
                  <a:srgbClr val="FFFFFF"/>
                </a:solidFill>
                <a:latin typeface="Arial" charset="0"/>
              </a:rPr>
              <a:t>=</a:t>
            </a:r>
            <a:r>
              <a:rPr lang="en-US" sz="2400">
                <a:solidFill>
                  <a:srgbClr val="FFFFFF"/>
                </a:solidFill>
                <a:latin typeface="Arial" charset="0"/>
              </a:rPr>
              <a:t> </a:t>
            </a:r>
            <a:r>
              <a:rPr lang="hr-HR" sz="2400">
                <a:solidFill>
                  <a:srgbClr val="FFFFFF"/>
                </a:solidFill>
                <a:latin typeface="Arial" charset="0"/>
              </a:rPr>
              <a:t>4</a:t>
            </a:r>
            <a:endParaRPr lang="hr-HR" sz="2400">
              <a:solidFill>
                <a:srgbClr val="FFFFFF"/>
              </a:solidFill>
              <a:latin typeface="Tahoma" charset="0"/>
            </a:endParaRPr>
          </a:p>
        </p:txBody>
      </p:sp>
      <p:sp>
        <p:nvSpPr>
          <p:cNvPr id="11" name="Text Box 6"/>
          <p:cNvSpPr txBox="1">
            <a:spLocks noChangeArrowheads="1"/>
          </p:cNvSpPr>
          <p:nvPr/>
        </p:nvSpPr>
        <p:spPr bwMode="auto">
          <a:xfrm>
            <a:off x="3452813" y="1270000"/>
            <a:ext cx="2857500" cy="460375"/>
          </a:xfrm>
          <a:prstGeom prst="rect">
            <a:avLst/>
          </a:prstGeom>
          <a:solidFill>
            <a:schemeClr val="bg1">
              <a:lumMod val="60000"/>
              <a:lumOff val="40000"/>
            </a:schemeClr>
          </a:solidFill>
          <a:ln w="9525">
            <a:noFill/>
            <a:miter lim="800000"/>
            <a:headEnd/>
            <a:tailEnd/>
          </a:ln>
        </p:spPr>
        <p:txBody>
          <a:bodyPr anchor="ctr">
            <a:spAutoFit/>
          </a:bodyPr>
          <a:lstStyle/>
          <a:p>
            <a:pPr>
              <a:defRPr/>
            </a:pPr>
            <a:r>
              <a:rPr lang="hr-HR" sz="2400">
                <a:solidFill>
                  <a:srgbClr val="FFFFFF"/>
                </a:solidFill>
                <a:latin typeface="Arial" charset="0"/>
              </a:rPr>
              <a:t>korak</a:t>
            </a:r>
            <a:r>
              <a:rPr lang="en-US" sz="2400">
                <a:solidFill>
                  <a:srgbClr val="FFFFFF"/>
                </a:solidFill>
                <a:latin typeface="Arial" charset="0"/>
              </a:rPr>
              <a:t> </a:t>
            </a:r>
            <a:r>
              <a:rPr lang="hr-HR" sz="2400">
                <a:solidFill>
                  <a:srgbClr val="FFFFFF"/>
                </a:solidFill>
                <a:latin typeface="Arial" charset="0"/>
              </a:rPr>
              <a:t>=</a:t>
            </a:r>
            <a:r>
              <a:rPr lang="en-US" sz="2400">
                <a:solidFill>
                  <a:srgbClr val="FFFFFF"/>
                </a:solidFill>
                <a:latin typeface="Arial" charset="0"/>
              </a:rPr>
              <a:t> </a:t>
            </a:r>
            <a:r>
              <a:rPr lang="hr-HR" sz="2400">
                <a:solidFill>
                  <a:srgbClr val="FFFFFF"/>
                </a:solidFill>
                <a:latin typeface="Arial" charset="0"/>
              </a:rPr>
              <a:t>2</a:t>
            </a:r>
            <a:endParaRPr lang="hr-HR" sz="2400">
              <a:solidFill>
                <a:srgbClr val="FFFFFF"/>
              </a:solidFill>
              <a:latin typeface="Tahoma" pitchFamily="34" charset="0"/>
            </a:endParaRPr>
          </a:p>
        </p:txBody>
      </p:sp>
      <p:sp>
        <p:nvSpPr>
          <p:cNvPr id="20491" name="Text Box 6"/>
          <p:cNvSpPr txBox="1">
            <a:spLocks noChangeArrowheads="1"/>
          </p:cNvSpPr>
          <p:nvPr/>
        </p:nvSpPr>
        <p:spPr bwMode="auto">
          <a:xfrm>
            <a:off x="6524625" y="1270000"/>
            <a:ext cx="2857500" cy="460375"/>
          </a:xfrm>
          <a:prstGeom prst="rect">
            <a:avLst/>
          </a:prstGeom>
          <a:solidFill>
            <a:srgbClr val="00B050"/>
          </a:solidFill>
          <a:ln w="9525">
            <a:noFill/>
            <a:miter lim="800000"/>
            <a:headEnd/>
            <a:tailEnd/>
          </a:ln>
        </p:spPr>
        <p:txBody>
          <a:bodyPr anchor="ctr">
            <a:spAutoFit/>
          </a:bodyPr>
          <a:lstStyle/>
          <a:p>
            <a:r>
              <a:rPr lang="hr-HR" sz="2400">
                <a:solidFill>
                  <a:srgbClr val="FFFFFF"/>
                </a:solidFill>
                <a:latin typeface="Arial" charset="0"/>
              </a:rPr>
              <a:t>korak</a:t>
            </a:r>
            <a:r>
              <a:rPr lang="en-US" sz="2400">
                <a:solidFill>
                  <a:srgbClr val="FFFFFF"/>
                </a:solidFill>
                <a:latin typeface="Arial" charset="0"/>
              </a:rPr>
              <a:t> </a:t>
            </a:r>
            <a:r>
              <a:rPr lang="hr-HR" sz="2400">
                <a:solidFill>
                  <a:srgbClr val="FFFFFF"/>
                </a:solidFill>
                <a:latin typeface="Arial" charset="0"/>
              </a:rPr>
              <a:t>=</a:t>
            </a:r>
            <a:r>
              <a:rPr lang="en-US" sz="2400">
                <a:solidFill>
                  <a:srgbClr val="FFFFFF"/>
                </a:solidFill>
                <a:latin typeface="Arial" charset="0"/>
              </a:rPr>
              <a:t> </a:t>
            </a:r>
            <a:r>
              <a:rPr lang="hr-HR" sz="2400">
                <a:solidFill>
                  <a:srgbClr val="FFFFFF"/>
                </a:solidFill>
                <a:latin typeface="Arial" charset="0"/>
              </a:rPr>
              <a:t>1</a:t>
            </a:r>
            <a:endParaRPr lang="hr-HR" sz="2400">
              <a:solidFill>
                <a:srgbClr val="FFFFFF"/>
              </a:solidFill>
              <a:latin typeface="Tahoma" charset="0"/>
            </a:endParaRPr>
          </a:p>
        </p:txBody>
      </p:sp>
      <p:sp>
        <p:nvSpPr>
          <p:cNvPr id="3" name="Slide Number Placeholder 2"/>
          <p:cNvSpPr>
            <a:spLocks noGrp="1"/>
          </p:cNvSpPr>
          <p:nvPr>
            <p:ph type="sldNum" sz="quarter" idx="11"/>
          </p:nvPr>
        </p:nvSpPr>
        <p:spPr/>
        <p:txBody>
          <a:bodyPr/>
          <a:lstStyle/>
          <a:p>
            <a:fld id="{A88E0379-805C-488B-A902-3710866AFB11}" type="slidenum">
              <a:rPr lang="hr-HR" smtClean="0"/>
              <a:pPr/>
              <a:t>167</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489"/>
                                        </p:tgtEl>
                                        <p:attrNameLst>
                                          <p:attrName>style.visibility</p:attrName>
                                        </p:attrNameLst>
                                      </p:cBhvr>
                                      <p:to>
                                        <p:strVal val="visible"/>
                                      </p:to>
                                    </p:set>
                                    <p:animEffect transition="in" filter="dissolve">
                                      <p:cBhvr>
                                        <p:cTn id="7" dur="500"/>
                                        <p:tgtEl>
                                          <p:spTgt spid="2048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486">
                                            <p:bg/>
                                          </p:spTgt>
                                        </p:tgtEl>
                                        <p:attrNameLst>
                                          <p:attrName>style.visibility</p:attrName>
                                        </p:attrNameLst>
                                      </p:cBhvr>
                                      <p:to>
                                        <p:strVal val="visible"/>
                                      </p:to>
                                    </p:set>
                                    <p:animEffect transition="in" filter="dissolve">
                                      <p:cBhvr>
                                        <p:cTn id="12" dur="500"/>
                                        <p:tgtEl>
                                          <p:spTgt spid="20486">
                                            <p:bg/>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486">
                                            <p:txEl>
                                              <p:pRg st="0" end="0"/>
                                            </p:txEl>
                                          </p:spTgt>
                                        </p:tgtEl>
                                        <p:attrNameLst>
                                          <p:attrName>style.visibility</p:attrName>
                                        </p:attrNameLst>
                                      </p:cBhvr>
                                      <p:to>
                                        <p:strVal val="visible"/>
                                      </p:to>
                                    </p:set>
                                    <p:animEffect transition="in" filter="dissolve">
                                      <p:cBhvr>
                                        <p:cTn id="17" dur="500"/>
                                        <p:tgtEl>
                                          <p:spTgt spid="2048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0486">
                                            <p:txEl>
                                              <p:pRg st="1" end="1"/>
                                            </p:txEl>
                                          </p:spTgt>
                                        </p:tgtEl>
                                        <p:attrNameLst>
                                          <p:attrName>style.visibility</p:attrName>
                                        </p:attrNameLst>
                                      </p:cBhvr>
                                      <p:to>
                                        <p:strVal val="visible"/>
                                      </p:to>
                                    </p:set>
                                    <p:animEffect transition="in" filter="dissolve">
                                      <p:cBhvr>
                                        <p:cTn id="22" dur="500"/>
                                        <p:tgtEl>
                                          <p:spTgt spid="2048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0486">
                                            <p:txEl>
                                              <p:pRg st="2" end="2"/>
                                            </p:txEl>
                                          </p:spTgt>
                                        </p:tgtEl>
                                        <p:attrNameLst>
                                          <p:attrName>style.visibility</p:attrName>
                                        </p:attrNameLst>
                                      </p:cBhvr>
                                      <p:to>
                                        <p:strVal val="visible"/>
                                      </p:to>
                                    </p:set>
                                    <p:animEffect transition="in" filter="dissolve">
                                      <p:cBhvr>
                                        <p:cTn id="27" dur="500"/>
                                        <p:tgtEl>
                                          <p:spTgt spid="2048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0486">
                                            <p:txEl>
                                              <p:pRg st="3" end="3"/>
                                            </p:txEl>
                                          </p:spTgt>
                                        </p:tgtEl>
                                        <p:attrNameLst>
                                          <p:attrName>style.visibility</p:attrName>
                                        </p:attrNameLst>
                                      </p:cBhvr>
                                      <p:to>
                                        <p:strVal val="visible"/>
                                      </p:to>
                                    </p:set>
                                    <p:animEffect transition="in" filter="dissolve">
                                      <p:cBhvr>
                                        <p:cTn id="32" dur="500"/>
                                        <p:tgtEl>
                                          <p:spTgt spid="2048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dissolv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8439">
                                            <p:bg/>
                                          </p:spTgt>
                                        </p:tgtEl>
                                        <p:attrNameLst>
                                          <p:attrName>style.visibility</p:attrName>
                                        </p:attrNameLst>
                                      </p:cBhvr>
                                      <p:to>
                                        <p:strVal val="visible"/>
                                      </p:to>
                                    </p:set>
                                    <p:animEffect transition="in" filter="dissolve">
                                      <p:cBhvr>
                                        <p:cTn id="42" dur="500"/>
                                        <p:tgtEl>
                                          <p:spTgt spid="18439">
                                            <p:bg/>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8439">
                                            <p:txEl>
                                              <p:pRg st="0" end="0"/>
                                            </p:txEl>
                                          </p:spTgt>
                                        </p:tgtEl>
                                        <p:attrNameLst>
                                          <p:attrName>style.visibility</p:attrName>
                                        </p:attrNameLst>
                                      </p:cBhvr>
                                      <p:to>
                                        <p:strVal val="visible"/>
                                      </p:to>
                                    </p:set>
                                    <p:animEffect transition="in" filter="dissolve">
                                      <p:cBhvr>
                                        <p:cTn id="47" dur="500"/>
                                        <p:tgtEl>
                                          <p:spTgt spid="18439">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8439">
                                            <p:txEl>
                                              <p:pRg st="1" end="1"/>
                                            </p:txEl>
                                          </p:spTgt>
                                        </p:tgtEl>
                                        <p:attrNameLst>
                                          <p:attrName>style.visibility</p:attrName>
                                        </p:attrNameLst>
                                      </p:cBhvr>
                                      <p:to>
                                        <p:strVal val="visible"/>
                                      </p:to>
                                    </p:set>
                                    <p:animEffect transition="in" filter="dissolve">
                                      <p:cBhvr>
                                        <p:cTn id="52" dur="500"/>
                                        <p:tgtEl>
                                          <p:spTgt spid="18439">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8439">
                                            <p:txEl>
                                              <p:pRg st="2" end="2"/>
                                            </p:txEl>
                                          </p:spTgt>
                                        </p:tgtEl>
                                        <p:attrNameLst>
                                          <p:attrName>style.visibility</p:attrName>
                                        </p:attrNameLst>
                                      </p:cBhvr>
                                      <p:to>
                                        <p:strVal val="visible"/>
                                      </p:to>
                                    </p:set>
                                    <p:animEffect transition="in" filter="dissolve">
                                      <p:cBhvr>
                                        <p:cTn id="57" dur="500"/>
                                        <p:tgtEl>
                                          <p:spTgt spid="18439">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8439">
                                            <p:txEl>
                                              <p:pRg st="3" end="3"/>
                                            </p:txEl>
                                          </p:spTgt>
                                        </p:tgtEl>
                                        <p:attrNameLst>
                                          <p:attrName>style.visibility</p:attrName>
                                        </p:attrNameLst>
                                      </p:cBhvr>
                                      <p:to>
                                        <p:strVal val="visible"/>
                                      </p:to>
                                    </p:set>
                                    <p:animEffect transition="in" filter="dissolve">
                                      <p:cBhvr>
                                        <p:cTn id="62" dur="500"/>
                                        <p:tgtEl>
                                          <p:spTgt spid="18439">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18439">
                                            <p:txEl>
                                              <p:pRg st="4" end="4"/>
                                            </p:txEl>
                                          </p:spTgt>
                                        </p:tgtEl>
                                        <p:attrNameLst>
                                          <p:attrName>style.visibility</p:attrName>
                                        </p:attrNameLst>
                                      </p:cBhvr>
                                      <p:to>
                                        <p:strVal val="visible"/>
                                      </p:to>
                                    </p:set>
                                    <p:animEffect transition="in" filter="dissolve">
                                      <p:cBhvr>
                                        <p:cTn id="67" dur="500"/>
                                        <p:tgtEl>
                                          <p:spTgt spid="18439">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18439">
                                            <p:txEl>
                                              <p:pRg st="5" end="5"/>
                                            </p:txEl>
                                          </p:spTgt>
                                        </p:tgtEl>
                                        <p:attrNameLst>
                                          <p:attrName>style.visibility</p:attrName>
                                        </p:attrNameLst>
                                      </p:cBhvr>
                                      <p:to>
                                        <p:strVal val="visible"/>
                                      </p:to>
                                    </p:set>
                                    <p:animEffect transition="in" filter="dissolve">
                                      <p:cBhvr>
                                        <p:cTn id="72" dur="500"/>
                                        <p:tgtEl>
                                          <p:spTgt spid="18439">
                                            <p:txEl>
                                              <p:pRg st="5" end="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20491"/>
                                        </p:tgtEl>
                                        <p:attrNameLst>
                                          <p:attrName>style.visibility</p:attrName>
                                        </p:attrNameLst>
                                      </p:cBhvr>
                                      <p:to>
                                        <p:strVal val="visible"/>
                                      </p:to>
                                    </p:set>
                                    <p:animEffect transition="in" filter="dissolve">
                                      <p:cBhvr>
                                        <p:cTn id="77" dur="500"/>
                                        <p:tgtEl>
                                          <p:spTgt spid="20491"/>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20488">
                                            <p:bg/>
                                          </p:spTgt>
                                        </p:tgtEl>
                                        <p:attrNameLst>
                                          <p:attrName>style.visibility</p:attrName>
                                        </p:attrNameLst>
                                      </p:cBhvr>
                                      <p:to>
                                        <p:strVal val="visible"/>
                                      </p:to>
                                    </p:set>
                                    <p:animEffect transition="in" filter="dissolve">
                                      <p:cBhvr>
                                        <p:cTn id="82" dur="500"/>
                                        <p:tgtEl>
                                          <p:spTgt spid="20488">
                                            <p:bg/>
                                          </p:spTgt>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20488">
                                            <p:txEl>
                                              <p:pRg st="0" end="0"/>
                                            </p:txEl>
                                          </p:spTgt>
                                        </p:tgtEl>
                                        <p:attrNameLst>
                                          <p:attrName>style.visibility</p:attrName>
                                        </p:attrNameLst>
                                      </p:cBhvr>
                                      <p:to>
                                        <p:strVal val="visible"/>
                                      </p:to>
                                    </p:set>
                                    <p:animEffect transition="in" filter="dissolve">
                                      <p:cBhvr>
                                        <p:cTn id="87" dur="500"/>
                                        <p:tgtEl>
                                          <p:spTgt spid="20488">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20488">
                                            <p:txEl>
                                              <p:pRg st="1" end="1"/>
                                            </p:txEl>
                                          </p:spTgt>
                                        </p:tgtEl>
                                        <p:attrNameLst>
                                          <p:attrName>style.visibility</p:attrName>
                                        </p:attrNameLst>
                                      </p:cBhvr>
                                      <p:to>
                                        <p:strVal val="visible"/>
                                      </p:to>
                                    </p:set>
                                    <p:animEffect transition="in" filter="dissolve">
                                      <p:cBhvr>
                                        <p:cTn id="92" dur="500"/>
                                        <p:tgtEl>
                                          <p:spTgt spid="20488">
                                            <p:txEl>
                                              <p:pRg st="1" end="1"/>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20488">
                                            <p:txEl>
                                              <p:pRg st="2" end="2"/>
                                            </p:txEl>
                                          </p:spTgt>
                                        </p:tgtEl>
                                        <p:attrNameLst>
                                          <p:attrName>style.visibility</p:attrName>
                                        </p:attrNameLst>
                                      </p:cBhvr>
                                      <p:to>
                                        <p:strVal val="visible"/>
                                      </p:to>
                                    </p:set>
                                    <p:animEffect transition="in" filter="dissolve">
                                      <p:cBhvr>
                                        <p:cTn id="97" dur="500"/>
                                        <p:tgtEl>
                                          <p:spTgt spid="20488">
                                            <p:txEl>
                                              <p:pRg st="2" end="2"/>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20488">
                                            <p:txEl>
                                              <p:pRg st="3" end="3"/>
                                            </p:txEl>
                                          </p:spTgt>
                                        </p:tgtEl>
                                        <p:attrNameLst>
                                          <p:attrName>style.visibility</p:attrName>
                                        </p:attrNameLst>
                                      </p:cBhvr>
                                      <p:to>
                                        <p:strVal val="visible"/>
                                      </p:to>
                                    </p:set>
                                    <p:animEffect transition="in" filter="dissolve">
                                      <p:cBhvr>
                                        <p:cTn id="102" dur="500"/>
                                        <p:tgtEl>
                                          <p:spTgt spid="20488">
                                            <p:txEl>
                                              <p:pRg st="3" end="3"/>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20488">
                                            <p:txEl>
                                              <p:pRg st="4" end="4"/>
                                            </p:txEl>
                                          </p:spTgt>
                                        </p:tgtEl>
                                        <p:attrNameLst>
                                          <p:attrName>style.visibility</p:attrName>
                                        </p:attrNameLst>
                                      </p:cBhvr>
                                      <p:to>
                                        <p:strVal val="visible"/>
                                      </p:to>
                                    </p:set>
                                    <p:animEffect transition="in" filter="dissolve">
                                      <p:cBhvr>
                                        <p:cTn id="107" dur="500"/>
                                        <p:tgtEl>
                                          <p:spTgt spid="20488">
                                            <p:txEl>
                                              <p:pRg st="4" end="4"/>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20488">
                                            <p:txEl>
                                              <p:pRg st="5" end="5"/>
                                            </p:txEl>
                                          </p:spTgt>
                                        </p:tgtEl>
                                        <p:attrNameLst>
                                          <p:attrName>style.visibility</p:attrName>
                                        </p:attrNameLst>
                                      </p:cBhvr>
                                      <p:to>
                                        <p:strVal val="visible"/>
                                      </p:to>
                                    </p:set>
                                    <p:animEffect transition="in" filter="dissolve">
                                      <p:cBhvr>
                                        <p:cTn id="112" dur="500"/>
                                        <p:tgtEl>
                                          <p:spTgt spid="20488">
                                            <p:txEl>
                                              <p:pRg st="5" end="5"/>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20488">
                                            <p:txEl>
                                              <p:pRg st="6" end="6"/>
                                            </p:txEl>
                                          </p:spTgt>
                                        </p:tgtEl>
                                        <p:attrNameLst>
                                          <p:attrName>style.visibility</p:attrName>
                                        </p:attrNameLst>
                                      </p:cBhvr>
                                      <p:to>
                                        <p:strVal val="visible"/>
                                      </p:to>
                                    </p:set>
                                    <p:animEffect transition="in" filter="dissolve">
                                      <p:cBhvr>
                                        <p:cTn id="117" dur="500"/>
                                        <p:tgtEl>
                                          <p:spTgt spid="2048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build="allAtOnce" animBg="1"/>
      <p:bldP spid="18439" grpId="0" build="allAtOnce" animBg="1"/>
      <p:bldP spid="20488" grpId="0" build="allAtOnce" animBg="1"/>
      <p:bldP spid="20489" grpId="0" animBg="1"/>
      <p:bldP spid="11" grpId="0" animBg="1"/>
      <p:bldP spid="20491" grpId="0" animBg="1"/>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hr-HR"/>
              <a:t>Algoritam</a:t>
            </a:r>
          </a:p>
        </p:txBody>
      </p:sp>
      <p:sp>
        <p:nvSpPr>
          <p:cNvPr id="24582" name="Rectangle 5"/>
          <p:cNvSpPr>
            <a:spLocks noChangeArrowheads="1"/>
          </p:cNvSpPr>
          <p:nvPr/>
        </p:nvSpPr>
        <p:spPr bwMode="auto">
          <a:xfrm>
            <a:off x="309563" y="1222375"/>
            <a:ext cx="7380287" cy="4727575"/>
          </a:xfrm>
          <a:prstGeom prst="rect">
            <a:avLst/>
          </a:prstGeom>
          <a:solidFill>
            <a:srgbClr val="FFCC99">
              <a:alpha val="59999"/>
            </a:srgbClr>
          </a:solidFill>
          <a:ln w="9525">
            <a:solidFill>
              <a:srgbClr val="FF9900"/>
            </a:solidFill>
            <a:miter lim="800000"/>
            <a:headEnd/>
            <a:tailEnd/>
          </a:ln>
        </p:spPr>
        <p:txBody>
          <a:bodyPr>
            <a:spAutoFit/>
          </a:bodyPr>
          <a:lstStyle/>
          <a:p>
            <a:pPr>
              <a:spcBef>
                <a:spcPct val="0"/>
              </a:spcBef>
              <a:spcAft>
                <a:spcPct val="20000"/>
              </a:spcAft>
            </a:pPr>
            <a:r>
              <a:rPr lang="en-US"/>
              <a:t>void ShellSort (int A [], int N) {</a:t>
            </a:r>
          </a:p>
          <a:p>
            <a:pPr>
              <a:spcBef>
                <a:spcPct val="0"/>
              </a:spcBef>
              <a:spcAft>
                <a:spcPct val="20000"/>
              </a:spcAft>
            </a:pPr>
            <a:r>
              <a:rPr lang="en-US"/>
              <a:t>  int i, j, korak, pom;</a:t>
            </a:r>
          </a:p>
          <a:p>
            <a:pPr>
              <a:spcBef>
                <a:spcPct val="0"/>
              </a:spcBef>
              <a:spcAft>
                <a:spcPct val="20000"/>
              </a:spcAft>
            </a:pPr>
            <a:r>
              <a:rPr lang="hr-HR"/>
              <a:t>  </a:t>
            </a:r>
            <a:r>
              <a:rPr lang="en-US"/>
              <a:t>for (korak = N / 2; korak &gt; 0; korak /= 2) {</a:t>
            </a:r>
          </a:p>
          <a:p>
            <a:pPr>
              <a:spcBef>
                <a:spcPct val="0"/>
              </a:spcBef>
              <a:spcAft>
                <a:spcPct val="20000"/>
              </a:spcAft>
            </a:pPr>
            <a:r>
              <a:rPr lang="hr-HR"/>
              <a:t>    </a:t>
            </a:r>
            <a:r>
              <a:rPr lang="en-US"/>
              <a:t>for (i = korak; i &lt; N; i++) {</a:t>
            </a:r>
          </a:p>
          <a:p>
            <a:pPr>
              <a:spcBef>
                <a:spcPct val="0"/>
              </a:spcBef>
              <a:spcAft>
                <a:spcPct val="20000"/>
              </a:spcAft>
            </a:pPr>
            <a:r>
              <a:rPr lang="en-US"/>
              <a:t>    </a:t>
            </a:r>
            <a:r>
              <a:rPr lang="hr-HR"/>
              <a:t>  </a:t>
            </a:r>
            <a:r>
              <a:rPr lang="en-US"/>
              <a:t>pom = A [i];</a:t>
            </a:r>
          </a:p>
          <a:p>
            <a:pPr>
              <a:spcBef>
                <a:spcPct val="0"/>
              </a:spcBef>
              <a:spcAft>
                <a:spcPct val="20000"/>
              </a:spcAft>
            </a:pPr>
            <a:r>
              <a:rPr lang="en-US"/>
              <a:t>      for (j = i; j &gt;= korak &amp;&amp; A[j-korak] &gt; 				pom; j -= korak) {</a:t>
            </a:r>
          </a:p>
          <a:p>
            <a:pPr>
              <a:spcBef>
                <a:spcPct val="0"/>
              </a:spcBef>
              <a:spcAft>
                <a:spcPct val="20000"/>
              </a:spcAft>
            </a:pPr>
            <a:r>
              <a:rPr lang="en-US"/>
              <a:t>	</a:t>
            </a:r>
            <a:r>
              <a:rPr lang="hr-HR"/>
              <a:t>   </a:t>
            </a:r>
            <a:r>
              <a:rPr lang="en-US"/>
              <a:t>A [j] = A [j - korak];</a:t>
            </a:r>
          </a:p>
          <a:p>
            <a:pPr>
              <a:spcBef>
                <a:spcPct val="0"/>
              </a:spcBef>
              <a:spcAft>
                <a:spcPct val="20000"/>
              </a:spcAft>
            </a:pPr>
            <a:r>
              <a:rPr lang="en-US"/>
              <a:t>      }</a:t>
            </a:r>
          </a:p>
          <a:p>
            <a:pPr>
              <a:spcBef>
                <a:spcPct val="0"/>
              </a:spcBef>
              <a:spcAft>
                <a:spcPct val="20000"/>
              </a:spcAft>
            </a:pPr>
            <a:r>
              <a:rPr lang="en-US"/>
              <a:t>    A [j] = pom;</a:t>
            </a:r>
          </a:p>
          <a:p>
            <a:pPr>
              <a:spcBef>
                <a:spcPct val="0"/>
              </a:spcBef>
              <a:spcAft>
                <a:spcPct val="20000"/>
              </a:spcAft>
            </a:pPr>
            <a:r>
              <a:rPr lang="en-US"/>
              <a:t>    }</a:t>
            </a:r>
            <a:endParaRPr lang="hr-HR"/>
          </a:p>
          <a:p>
            <a:pPr>
              <a:spcBef>
                <a:spcPct val="0"/>
              </a:spcBef>
              <a:spcAft>
                <a:spcPct val="20000"/>
              </a:spcAft>
            </a:pPr>
            <a:r>
              <a:rPr lang="hr-HR"/>
              <a:t>  </a:t>
            </a:r>
            <a:r>
              <a:rPr lang="en-US"/>
              <a:t>}</a:t>
            </a:r>
            <a:endParaRPr lang="hr-HR"/>
          </a:p>
          <a:p>
            <a:pPr>
              <a:spcBef>
                <a:spcPct val="0"/>
              </a:spcBef>
              <a:spcAft>
                <a:spcPct val="20000"/>
              </a:spcAft>
            </a:pPr>
            <a:r>
              <a:rPr lang="en-US"/>
              <a:t>}</a:t>
            </a:r>
          </a:p>
        </p:txBody>
      </p:sp>
      <p:sp>
        <p:nvSpPr>
          <p:cNvPr id="4" name="Slide Number Placeholder 3"/>
          <p:cNvSpPr>
            <a:spLocks noGrp="1"/>
          </p:cNvSpPr>
          <p:nvPr>
            <p:ph type="sldNum" sz="quarter" idx="11"/>
          </p:nvPr>
        </p:nvSpPr>
        <p:spPr/>
        <p:txBody>
          <a:bodyPr/>
          <a:lstStyle/>
          <a:p>
            <a:fld id="{A88E0379-805C-488B-A902-3710866AFB11}" type="slidenum">
              <a:rPr lang="hr-HR" smtClean="0"/>
              <a:pPr/>
              <a:t>168</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3703" name="Rectangle 8"/>
          <p:cNvSpPr>
            <a:spLocks noGrp="1" noChangeArrowheads="1"/>
          </p:cNvSpPr>
          <p:nvPr>
            <p:ph type="title" idx="4294967295"/>
          </p:nvPr>
        </p:nvSpPr>
        <p:spPr/>
        <p:txBody>
          <a:bodyPr/>
          <a:lstStyle/>
          <a:p>
            <a:pPr>
              <a:defRPr/>
            </a:pPr>
            <a:r>
              <a:rPr lang="hr-HR" smtClean="0"/>
              <a:t>Analiza složenosti</a:t>
            </a:r>
          </a:p>
        </p:txBody>
      </p:sp>
      <p:sp>
        <p:nvSpPr>
          <p:cNvPr id="21513" name="Rectangle 9"/>
          <p:cNvSpPr>
            <a:spLocks noGrp="1" noChangeArrowheads="1"/>
          </p:cNvSpPr>
          <p:nvPr>
            <p:ph type="body" idx="4294967295"/>
          </p:nvPr>
        </p:nvSpPr>
        <p:spPr/>
        <p:txBody>
          <a:bodyPr/>
          <a:lstStyle/>
          <a:p>
            <a:pPr>
              <a:lnSpc>
                <a:spcPct val="90000"/>
              </a:lnSpc>
            </a:pPr>
            <a:r>
              <a:rPr lang="hr-HR" smtClean="0"/>
              <a:t>prosječno vrijeme izvođenja je već dugo otvoreni (neriješeni) problem</a:t>
            </a:r>
          </a:p>
          <a:p>
            <a:pPr lvl="1">
              <a:lnSpc>
                <a:spcPct val="90000"/>
              </a:lnSpc>
            </a:pPr>
            <a:r>
              <a:rPr lang="hr-HR" smtClean="0"/>
              <a:t>najgori slučaj </a:t>
            </a:r>
            <a:r>
              <a:rPr lang="hr-HR" sz="2800" b="1" i="1" smtClean="0">
                <a:solidFill>
                  <a:srgbClr val="FF0000"/>
                </a:solidFill>
                <a:latin typeface="Times New Roman" pitchFamily="18" charset="0"/>
              </a:rPr>
              <a:t>O(n</a:t>
            </a:r>
            <a:r>
              <a:rPr lang="hr-HR" sz="2800" b="1" i="1" baseline="30000" smtClean="0">
                <a:solidFill>
                  <a:srgbClr val="FF0000"/>
                </a:solidFill>
                <a:latin typeface="Times New Roman" pitchFamily="18" charset="0"/>
              </a:rPr>
              <a:t>2</a:t>
            </a:r>
            <a:r>
              <a:rPr lang="hr-HR" sz="2800" b="1" i="1" smtClean="0">
                <a:solidFill>
                  <a:srgbClr val="FF0000"/>
                </a:solidFill>
                <a:latin typeface="Times New Roman" pitchFamily="18" charset="0"/>
              </a:rPr>
              <a:t>)</a:t>
            </a:r>
            <a:endParaRPr lang="hr-HR" b="1" smtClean="0">
              <a:solidFill>
                <a:srgbClr val="FF0000"/>
              </a:solidFill>
            </a:endParaRPr>
          </a:p>
          <a:p>
            <a:pPr>
              <a:lnSpc>
                <a:spcPct val="90000"/>
              </a:lnSpc>
            </a:pPr>
            <a:r>
              <a:rPr lang="hr-HR" smtClean="0"/>
              <a:t>Hibbardov slijed: {1, 3, 7, …, 2</a:t>
            </a:r>
            <a:r>
              <a:rPr lang="hr-HR" baseline="30000" smtClean="0"/>
              <a:t>k</a:t>
            </a:r>
            <a:r>
              <a:rPr lang="hr-HR" smtClean="0"/>
              <a:t> -1} rezultira najgorim slučajem </a:t>
            </a:r>
            <a:r>
              <a:rPr lang="hr-HR" sz="3200" b="1" i="1" smtClean="0">
                <a:solidFill>
                  <a:srgbClr val="FF0000"/>
                </a:solidFill>
                <a:latin typeface="Times New Roman" pitchFamily="18" charset="0"/>
              </a:rPr>
              <a:t>O(n</a:t>
            </a:r>
            <a:r>
              <a:rPr lang="hr-HR" sz="3200" b="1" i="1" baseline="30000" smtClean="0">
                <a:solidFill>
                  <a:srgbClr val="FF0000"/>
                </a:solidFill>
                <a:latin typeface="Times New Roman" pitchFamily="18" charset="0"/>
              </a:rPr>
              <a:t>3/2</a:t>
            </a:r>
            <a:r>
              <a:rPr lang="hr-HR" sz="3200" b="1" i="1" smtClean="0">
                <a:solidFill>
                  <a:srgbClr val="FF0000"/>
                </a:solidFill>
                <a:latin typeface="Times New Roman" pitchFamily="18" charset="0"/>
              </a:rPr>
              <a:t>)</a:t>
            </a:r>
          </a:p>
          <a:p>
            <a:pPr lvl="1">
              <a:lnSpc>
                <a:spcPct val="90000"/>
              </a:lnSpc>
            </a:pPr>
            <a:r>
              <a:rPr lang="hr-HR" smtClean="0"/>
              <a:t>prosječno </a:t>
            </a:r>
            <a:r>
              <a:rPr lang="hr-HR" sz="2800" b="1" i="1" smtClean="0">
                <a:solidFill>
                  <a:srgbClr val="FF0000"/>
                </a:solidFill>
                <a:latin typeface="Times New Roman" pitchFamily="18" charset="0"/>
              </a:rPr>
              <a:t>O(n</a:t>
            </a:r>
            <a:r>
              <a:rPr lang="hr-HR" sz="2800" b="1" i="1" baseline="30000" smtClean="0">
                <a:solidFill>
                  <a:srgbClr val="FF0000"/>
                </a:solidFill>
                <a:latin typeface="Times New Roman" pitchFamily="18" charset="0"/>
              </a:rPr>
              <a:t>5/4</a:t>
            </a:r>
            <a:r>
              <a:rPr lang="hr-HR" sz="2800" b="1" i="1" smtClean="0">
                <a:solidFill>
                  <a:srgbClr val="FF0000"/>
                </a:solidFill>
                <a:latin typeface="Times New Roman" pitchFamily="18" charset="0"/>
              </a:rPr>
              <a:t>)</a:t>
            </a:r>
            <a:r>
              <a:rPr lang="hr-HR" smtClean="0"/>
              <a:t> utvrđeno je simulacijom; nitko to nije uspio dokazati!</a:t>
            </a:r>
          </a:p>
          <a:p>
            <a:pPr>
              <a:lnSpc>
                <a:spcPct val="90000"/>
              </a:lnSpc>
            </a:pPr>
            <a:r>
              <a:rPr lang="hr-HR" smtClean="0"/>
              <a:t>Sedgwickov slijed: {1, 5, 19, 41, 109,…}, odnosno </a:t>
            </a:r>
            <a:r>
              <a:rPr lang="hr-HR" i="1" smtClean="0">
                <a:solidFill>
                  <a:srgbClr val="FF0000"/>
                </a:solidFill>
                <a:latin typeface="Times New Roman" pitchFamily="18" charset="0"/>
              </a:rPr>
              <a:t>9*4</a:t>
            </a:r>
            <a:r>
              <a:rPr lang="hr-HR" i="1" baseline="30000" smtClean="0">
                <a:solidFill>
                  <a:srgbClr val="FF0000"/>
                </a:solidFill>
                <a:latin typeface="Times New Roman" pitchFamily="18" charset="0"/>
              </a:rPr>
              <a:t>i</a:t>
            </a:r>
            <a:r>
              <a:rPr lang="hr-HR" i="1" smtClean="0">
                <a:solidFill>
                  <a:srgbClr val="FF0000"/>
                </a:solidFill>
                <a:latin typeface="Times New Roman" pitchFamily="18" charset="0"/>
              </a:rPr>
              <a:t> - 9*2</a:t>
            </a:r>
            <a:r>
              <a:rPr lang="hr-HR" i="1" baseline="30000" smtClean="0">
                <a:solidFill>
                  <a:srgbClr val="FF0000"/>
                </a:solidFill>
                <a:latin typeface="Times New Roman" pitchFamily="18" charset="0"/>
              </a:rPr>
              <a:t>i</a:t>
            </a:r>
            <a:r>
              <a:rPr lang="hr-HR" i="1" smtClean="0">
                <a:solidFill>
                  <a:srgbClr val="FF0000"/>
                </a:solidFill>
                <a:latin typeface="Times New Roman" pitchFamily="18" charset="0"/>
              </a:rPr>
              <a:t> + 1</a:t>
            </a:r>
            <a:r>
              <a:rPr lang="hr-HR" smtClean="0"/>
              <a:t> alternira s </a:t>
            </a:r>
            <a:r>
              <a:rPr lang="hr-HR" i="1" smtClean="0">
                <a:solidFill>
                  <a:srgbClr val="FF0000"/>
                </a:solidFill>
                <a:latin typeface="Times New Roman" pitchFamily="18" charset="0"/>
              </a:rPr>
              <a:t>4</a:t>
            </a:r>
            <a:r>
              <a:rPr lang="hr-HR" i="1" baseline="30000" smtClean="0">
                <a:solidFill>
                  <a:srgbClr val="FF0000"/>
                </a:solidFill>
                <a:latin typeface="Times New Roman" pitchFamily="18" charset="0"/>
              </a:rPr>
              <a:t>i</a:t>
            </a:r>
            <a:r>
              <a:rPr lang="hr-HR" i="1" smtClean="0">
                <a:solidFill>
                  <a:srgbClr val="FF0000"/>
                </a:solidFill>
                <a:latin typeface="Times New Roman" pitchFamily="18" charset="0"/>
              </a:rPr>
              <a:t> - 3*2</a:t>
            </a:r>
            <a:r>
              <a:rPr lang="hr-HR" i="1" baseline="30000" smtClean="0">
                <a:solidFill>
                  <a:srgbClr val="FF0000"/>
                </a:solidFill>
                <a:latin typeface="Times New Roman" pitchFamily="18" charset="0"/>
              </a:rPr>
              <a:t>i</a:t>
            </a:r>
            <a:r>
              <a:rPr lang="hr-HR" i="1" smtClean="0">
                <a:solidFill>
                  <a:srgbClr val="FF0000"/>
                </a:solidFill>
                <a:latin typeface="Times New Roman" pitchFamily="18" charset="0"/>
              </a:rPr>
              <a:t> +1</a:t>
            </a:r>
          </a:p>
          <a:p>
            <a:pPr lvl="1">
              <a:lnSpc>
                <a:spcPct val="90000"/>
              </a:lnSpc>
            </a:pPr>
            <a:r>
              <a:rPr lang="hr-HR" smtClean="0"/>
              <a:t>najgori slučaj </a:t>
            </a:r>
            <a:r>
              <a:rPr lang="hr-HR" sz="2800" b="1" i="1" smtClean="0">
                <a:solidFill>
                  <a:srgbClr val="FF0000"/>
                </a:solidFill>
                <a:latin typeface="Times New Roman" pitchFamily="18" charset="0"/>
              </a:rPr>
              <a:t>O(n</a:t>
            </a:r>
            <a:r>
              <a:rPr lang="hr-HR" sz="2800" b="1" i="1" baseline="30000" smtClean="0">
                <a:solidFill>
                  <a:srgbClr val="FF0000"/>
                </a:solidFill>
                <a:latin typeface="Times New Roman" pitchFamily="18" charset="0"/>
              </a:rPr>
              <a:t>4/3</a:t>
            </a:r>
            <a:r>
              <a:rPr lang="hr-HR" sz="2800" b="1" i="1" smtClean="0">
                <a:solidFill>
                  <a:srgbClr val="FF0000"/>
                </a:solidFill>
                <a:latin typeface="Times New Roman" pitchFamily="18" charset="0"/>
              </a:rPr>
              <a:t>)</a:t>
            </a:r>
            <a:r>
              <a:rPr lang="hr-HR" sz="2800" i="1" smtClean="0">
                <a:latin typeface="Times New Roman" pitchFamily="18" charset="0"/>
              </a:rPr>
              <a:t> </a:t>
            </a:r>
            <a:r>
              <a:rPr lang="hr-HR" smtClean="0"/>
              <a:t>, a prosječno </a:t>
            </a:r>
            <a:r>
              <a:rPr lang="hr-HR" sz="2800" b="1" i="1" smtClean="0">
                <a:solidFill>
                  <a:srgbClr val="FF0000"/>
                </a:solidFill>
                <a:latin typeface="Times New Roman" pitchFamily="18" charset="0"/>
              </a:rPr>
              <a:t>O(n</a:t>
            </a:r>
            <a:r>
              <a:rPr lang="hr-HR" sz="2800" b="1" i="1" baseline="30000" smtClean="0">
                <a:solidFill>
                  <a:srgbClr val="FF0000"/>
                </a:solidFill>
                <a:latin typeface="Times New Roman" pitchFamily="18" charset="0"/>
              </a:rPr>
              <a:t>7/6</a:t>
            </a:r>
            <a:r>
              <a:rPr lang="hr-HR" sz="2800" b="1" i="1" smtClean="0">
                <a:solidFill>
                  <a:srgbClr val="FF0000"/>
                </a:solidFill>
                <a:latin typeface="Times New Roman" pitchFamily="18" charset="0"/>
              </a:rPr>
              <a:t>)</a:t>
            </a:r>
            <a:endParaRPr lang="hr-HR" b="1" smtClean="0">
              <a:solidFill>
                <a:srgbClr val="FF0000"/>
              </a:solidFill>
            </a:endParaRPr>
          </a:p>
          <a:p>
            <a:pPr>
              <a:lnSpc>
                <a:spcPct val="90000"/>
              </a:lnSpc>
            </a:pPr>
            <a:r>
              <a:rPr lang="hr-HR" smtClean="0"/>
              <a:t>ne zna se postoji li bolji slijed</a:t>
            </a:r>
          </a:p>
          <a:p>
            <a:pPr>
              <a:lnSpc>
                <a:spcPct val="90000"/>
              </a:lnSpc>
            </a:pPr>
            <a:r>
              <a:rPr lang="hr-HR" smtClean="0"/>
              <a:t>jednostavan algoritam, a krajnje složena analiza složenosti</a:t>
            </a:r>
          </a:p>
        </p:txBody>
      </p:sp>
      <p:sp>
        <p:nvSpPr>
          <p:cNvPr id="3" name="Slide Number Placeholder 2"/>
          <p:cNvSpPr>
            <a:spLocks noGrp="1"/>
          </p:cNvSpPr>
          <p:nvPr>
            <p:ph type="sldNum" sz="quarter" idx="11"/>
          </p:nvPr>
        </p:nvSpPr>
        <p:spPr/>
        <p:txBody>
          <a:bodyPr/>
          <a:lstStyle/>
          <a:p>
            <a:fld id="{A88E0379-805C-488B-A902-3710866AFB11}" type="slidenum">
              <a:rPr lang="hr-HR" smtClean="0"/>
              <a:pPr/>
              <a:t>169</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6758" name="Rectangle 6"/>
          <p:cNvSpPr>
            <a:spLocks noGrp="1" noChangeArrowheads="1"/>
          </p:cNvSpPr>
          <p:nvPr>
            <p:ph type="title"/>
          </p:nvPr>
        </p:nvSpPr>
        <p:spPr/>
        <p:txBody>
          <a:bodyPr/>
          <a:lstStyle/>
          <a:p>
            <a:pPr>
              <a:defRPr/>
            </a:pPr>
            <a:r>
              <a:rPr lang="hr-HR" smtClean="0"/>
              <a:t>Polja - 1</a:t>
            </a:r>
          </a:p>
        </p:txBody>
      </p:sp>
      <p:sp>
        <p:nvSpPr>
          <p:cNvPr id="1226759" name="Rectangle 7"/>
          <p:cNvSpPr>
            <a:spLocks noGrp="1" noChangeArrowheads="1"/>
          </p:cNvSpPr>
          <p:nvPr>
            <p:ph type="body" idx="1"/>
          </p:nvPr>
        </p:nvSpPr>
        <p:spPr/>
        <p:txBody>
          <a:bodyPr/>
          <a:lstStyle/>
          <a:p>
            <a:pPr>
              <a:defRPr/>
            </a:pPr>
            <a:r>
              <a:rPr lang="hr-HR" smtClean="0"/>
              <a:t>Iz slijedne formatirane datoteke </a:t>
            </a:r>
            <a:r>
              <a:rPr lang="hr-HR" sz="2400" smtClean="0">
                <a:solidFill>
                  <a:srgbClr val="FF0000"/>
                </a:solidFill>
              </a:rPr>
              <a:t>UlazZaDvodimenzionalnoPolje.txt</a:t>
            </a:r>
            <a:r>
              <a:rPr lang="hr-HR" smtClean="0">
                <a:solidFill>
                  <a:srgbClr val="FF0000"/>
                </a:solidFill>
              </a:rPr>
              <a:t> </a:t>
            </a:r>
            <a:r>
              <a:rPr lang="hr-HR" smtClean="0"/>
              <a:t>pročitati </a:t>
            </a:r>
            <a:r>
              <a:rPr lang="hr-HR" smtClean="0">
                <a:solidFill>
                  <a:srgbClr val="FF0000"/>
                </a:solidFill>
              </a:rPr>
              <a:t>broj redaka i stupaca</a:t>
            </a:r>
            <a:r>
              <a:rPr lang="hr-HR" smtClean="0"/>
              <a:t> cjelobrojnog polja, zatim </a:t>
            </a:r>
            <a:r>
              <a:rPr lang="hr-HR" smtClean="0">
                <a:solidFill>
                  <a:srgbClr val="FF0000"/>
                </a:solidFill>
              </a:rPr>
              <a:t>redom čitati vrijednosti</a:t>
            </a:r>
            <a:r>
              <a:rPr lang="hr-HR" smtClean="0"/>
              <a:t>. </a:t>
            </a:r>
            <a:br>
              <a:rPr lang="hr-HR" smtClean="0"/>
            </a:br>
            <a:r>
              <a:rPr lang="hr-HR" smtClean="0"/>
              <a:t/>
            </a:r>
            <a:br>
              <a:rPr lang="hr-HR" smtClean="0"/>
            </a:br>
            <a:r>
              <a:rPr lang="hr-HR" smtClean="0"/>
              <a:t>Ispisati članove dvodimenzionalnog polja zajedno s indeksima dvodimenzionalnog i indeksom analognog jednodimenzionalnog polja. Za zadane indekse dvodimenzionalnog polja izračunavati pripadni indeks analognog jednodimenzionalnog polja i ispisivati sadržaj.</a:t>
            </a:r>
          </a:p>
          <a:p>
            <a:pPr lvl="1">
              <a:buFont typeface="Wingdings" pitchFamily="2" charset="2"/>
              <a:buNone/>
              <a:defRPr/>
            </a:pPr>
            <a:r>
              <a:rPr lang="en-GB" smtClean="0">
                <a:solidFill>
                  <a:schemeClr val="folHlink"/>
                </a:solidFill>
                <a:latin typeface="Courier New" pitchFamily="49" charset="0"/>
                <a:sym typeface="Wingdings" pitchFamily="2" charset="2"/>
              </a:rPr>
              <a:t></a:t>
            </a:r>
            <a:r>
              <a:rPr lang="en-GB" smtClean="0">
                <a:solidFill>
                  <a:schemeClr val="folHlink"/>
                </a:solidFill>
                <a:latin typeface="Courier New" pitchFamily="49" charset="0"/>
              </a:rPr>
              <a:t> </a:t>
            </a:r>
            <a:r>
              <a:rPr lang="hr-HR" smtClean="0">
                <a:solidFill>
                  <a:schemeClr val="folHlink"/>
                </a:solidFill>
                <a:latin typeface="Courier New" pitchFamily="49" charset="0"/>
              </a:rPr>
              <a:t>DvodimenzionalnoPolje</a:t>
            </a:r>
          </a:p>
          <a:p>
            <a:pPr>
              <a:defRPr/>
            </a:pPr>
            <a:endParaRPr lang="hr-HR" smtClean="0">
              <a:solidFill>
                <a:schemeClr val="folHlink"/>
              </a:solidFill>
              <a:latin typeface="Courier New" pitchFamily="49" charset="0"/>
            </a:endParaRPr>
          </a:p>
        </p:txBody>
      </p:sp>
      <p:sp>
        <p:nvSpPr>
          <p:cNvPr id="3" name="Slide Number Placeholder 2"/>
          <p:cNvSpPr>
            <a:spLocks noGrp="1"/>
          </p:cNvSpPr>
          <p:nvPr>
            <p:ph type="sldNum" sz="quarter" idx="11"/>
          </p:nvPr>
        </p:nvSpPr>
        <p:spPr/>
        <p:txBody>
          <a:bodyPr/>
          <a:lstStyle/>
          <a:p>
            <a:fld id="{D4AD59E7-4515-4B34-A58D-745587B9CCB9}" type="slidenum">
              <a:rPr lang="hr-HR" smtClean="0"/>
              <a:pPr/>
              <a:t>17</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16"/>
          <p:cNvSpPr txBox="1">
            <a:spLocks noGrp="1" noChangeArrowheads="1"/>
          </p:cNvSpPr>
          <p:nvPr/>
        </p:nvSpPr>
        <p:spPr bwMode="auto">
          <a:xfrm>
            <a:off x="7040563" y="6092825"/>
            <a:ext cx="2533650" cy="217488"/>
          </a:xfrm>
          <a:prstGeom prst="rect">
            <a:avLst/>
          </a:prstGeom>
          <a:noFill/>
          <a:ln w="9525">
            <a:noFill/>
            <a:miter lim="800000"/>
            <a:headEnd/>
            <a:tailEnd/>
          </a:ln>
        </p:spPr>
        <p:txBody>
          <a:bodyPr/>
          <a:lstStyle/>
          <a:p>
            <a:pPr algn="r">
              <a:spcBef>
                <a:spcPct val="0"/>
              </a:spcBef>
              <a:buClrTx/>
              <a:buFontTx/>
              <a:buNone/>
            </a:pPr>
            <a:endParaRPr kumimoji="0" lang="hr-HR" sz="1200" b="0">
              <a:latin typeface="Arial Narrow" pitchFamily="34" charset="0"/>
            </a:endParaRPr>
          </a:p>
        </p:txBody>
      </p:sp>
      <p:sp>
        <p:nvSpPr>
          <p:cNvPr id="7" name="Title 6"/>
          <p:cNvSpPr>
            <a:spLocks noGrp="1"/>
          </p:cNvSpPr>
          <p:nvPr>
            <p:ph type="title" idx="4294967295"/>
          </p:nvPr>
        </p:nvSpPr>
        <p:spPr/>
        <p:txBody>
          <a:bodyPr/>
          <a:lstStyle/>
          <a:p>
            <a:pPr>
              <a:defRPr/>
            </a:pPr>
            <a:r>
              <a:rPr lang="hr-HR" smtClean="0"/>
              <a:t>Usporedba sortova sa složenošću </a:t>
            </a:r>
            <a:r>
              <a:rPr lang="hr-HR" b="1" i="1" smtClean="0">
                <a:solidFill>
                  <a:srgbClr val="FF0000"/>
                </a:solidFill>
                <a:latin typeface="Times New Roman" pitchFamily="18" charset="0"/>
                <a:cs typeface="Times New Roman" pitchFamily="18" charset="0"/>
              </a:rPr>
              <a:t>O(n</a:t>
            </a:r>
            <a:r>
              <a:rPr lang="hr-HR" b="1" i="1" baseline="30000" smtClean="0">
                <a:solidFill>
                  <a:srgbClr val="FF0000"/>
                </a:solidFill>
                <a:latin typeface="Times New Roman" pitchFamily="18" charset="0"/>
                <a:cs typeface="Times New Roman" pitchFamily="18" charset="0"/>
              </a:rPr>
              <a:t>2</a:t>
            </a:r>
            <a:r>
              <a:rPr lang="hr-HR" b="1" i="1" smtClean="0">
                <a:solidFill>
                  <a:srgbClr val="FF0000"/>
                </a:solidFill>
                <a:latin typeface="Times New Roman" pitchFamily="18" charset="0"/>
                <a:cs typeface="Times New Roman" pitchFamily="18" charset="0"/>
              </a:rPr>
              <a:t>)</a:t>
            </a:r>
            <a:endParaRPr lang="hr-HR" smtClean="0"/>
          </a:p>
        </p:txBody>
      </p:sp>
      <p:pic>
        <p:nvPicPr>
          <p:cNvPr id="26631" name="Picture 4" descr="slow"/>
          <p:cNvPicPr>
            <a:picLocks noChangeAspect="1" noChangeArrowheads="1"/>
          </p:cNvPicPr>
          <p:nvPr/>
        </p:nvPicPr>
        <p:blipFill>
          <a:blip r:embed="rId3" cstate="print"/>
          <a:srcRect/>
          <a:stretch>
            <a:fillRect/>
          </a:stretch>
        </p:blipFill>
        <p:spPr bwMode="auto">
          <a:xfrm>
            <a:off x="488950" y="1125538"/>
            <a:ext cx="7620000" cy="5207000"/>
          </a:xfrm>
          <a:prstGeom prst="rect">
            <a:avLst/>
          </a:prstGeom>
          <a:noFill/>
          <a:ln w="9525">
            <a:noFill/>
            <a:miter lim="800000"/>
            <a:headEnd/>
            <a:tailEnd/>
          </a:ln>
        </p:spPr>
      </p:pic>
      <p:sp>
        <p:nvSpPr>
          <p:cNvPr id="9" name="Text Box 5"/>
          <p:cNvSpPr txBox="1">
            <a:spLocks noChangeArrowheads="1"/>
          </p:cNvSpPr>
          <p:nvPr/>
        </p:nvSpPr>
        <p:spPr bwMode="auto">
          <a:xfrm>
            <a:off x="8193088" y="1412875"/>
            <a:ext cx="1098550" cy="396875"/>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C0C0C0"/>
                  </a:outerShdw>
                </a:effectLst>
              </a:rPr>
              <a:t>Bubble</a:t>
            </a:r>
          </a:p>
        </p:txBody>
      </p:sp>
      <p:sp>
        <p:nvSpPr>
          <p:cNvPr id="10" name="Text Box 6"/>
          <p:cNvSpPr txBox="1">
            <a:spLocks noChangeArrowheads="1"/>
          </p:cNvSpPr>
          <p:nvPr/>
        </p:nvSpPr>
        <p:spPr bwMode="auto">
          <a:xfrm>
            <a:off x="8193088" y="2781300"/>
            <a:ext cx="1555750" cy="396875"/>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C0C0C0"/>
                  </a:outerShdw>
                </a:effectLst>
              </a:rPr>
              <a:t>Selection</a:t>
            </a:r>
          </a:p>
        </p:txBody>
      </p:sp>
      <p:sp>
        <p:nvSpPr>
          <p:cNvPr id="11" name="Text Box 7"/>
          <p:cNvSpPr txBox="1">
            <a:spLocks noChangeArrowheads="1"/>
          </p:cNvSpPr>
          <p:nvPr/>
        </p:nvSpPr>
        <p:spPr bwMode="auto">
          <a:xfrm>
            <a:off x="8193088" y="3644900"/>
            <a:ext cx="1555750" cy="396875"/>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C0C0C0"/>
                  </a:outerShdw>
                </a:effectLst>
              </a:rPr>
              <a:t>Insertion</a:t>
            </a:r>
          </a:p>
        </p:txBody>
      </p:sp>
      <p:sp>
        <p:nvSpPr>
          <p:cNvPr id="12" name="Text Box 8"/>
          <p:cNvSpPr txBox="1">
            <a:spLocks noChangeArrowheads="1"/>
          </p:cNvSpPr>
          <p:nvPr/>
        </p:nvSpPr>
        <p:spPr bwMode="auto">
          <a:xfrm>
            <a:off x="8193088" y="4581525"/>
            <a:ext cx="946150" cy="396875"/>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C0C0C0"/>
                  </a:outerShdw>
                </a:effectLst>
              </a:rPr>
              <a:t>Shell</a:t>
            </a:r>
          </a:p>
        </p:txBody>
      </p:sp>
      <p:sp>
        <p:nvSpPr>
          <p:cNvPr id="3" name="Slide Number Placeholder 2"/>
          <p:cNvSpPr>
            <a:spLocks noGrp="1"/>
          </p:cNvSpPr>
          <p:nvPr>
            <p:ph type="sldNum" sz="quarter" idx="11"/>
          </p:nvPr>
        </p:nvSpPr>
        <p:spPr/>
        <p:txBody>
          <a:bodyPr/>
          <a:lstStyle/>
          <a:p>
            <a:fld id="{A88E0379-805C-488B-A902-3710866AFB11}" type="slidenum">
              <a:rPr lang="hr-HR" smtClean="0"/>
              <a:pPr/>
              <a:t>170</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0002" name="Rectangle 2"/>
          <p:cNvSpPr>
            <a:spLocks noGrp="1" noChangeArrowheads="1"/>
          </p:cNvSpPr>
          <p:nvPr>
            <p:ph type="title" idx="4294967295"/>
          </p:nvPr>
        </p:nvSpPr>
        <p:spPr/>
        <p:txBody>
          <a:bodyPr/>
          <a:lstStyle/>
          <a:p>
            <a:pPr>
              <a:defRPr/>
            </a:pPr>
            <a:r>
              <a:rPr lang="hr-HR"/>
              <a:t>Mergesort</a:t>
            </a:r>
          </a:p>
        </p:txBody>
      </p:sp>
      <p:sp>
        <p:nvSpPr>
          <p:cNvPr id="1920003" name="Rectangle 3"/>
          <p:cNvSpPr>
            <a:spLocks noGrp="1" noChangeArrowheads="1"/>
          </p:cNvSpPr>
          <p:nvPr>
            <p:ph idx="4294967295"/>
          </p:nvPr>
        </p:nvSpPr>
        <p:spPr/>
        <p:txBody>
          <a:bodyPr/>
          <a:lstStyle/>
          <a:p>
            <a:pPr>
              <a:defRPr/>
            </a:pPr>
            <a:r>
              <a:rPr lang="hr-HR" smtClean="0"/>
              <a:t>koristi se strategija "podijeli pa vladaj" uz rekurziju</a:t>
            </a:r>
          </a:p>
          <a:p>
            <a:pPr>
              <a:defRPr/>
            </a:pPr>
            <a:r>
              <a:rPr lang="hr-HR" smtClean="0"/>
              <a:t>autor: John von Neumann, 1945. godine</a:t>
            </a:r>
          </a:p>
          <a:p>
            <a:pPr>
              <a:defRPr/>
            </a:pPr>
            <a:r>
              <a:rPr lang="hr-HR" smtClean="0"/>
              <a:t>ideja algoritma</a:t>
            </a:r>
            <a:r>
              <a:rPr lang="en-US" smtClean="0"/>
              <a:t>:</a:t>
            </a:r>
            <a:endParaRPr lang="hr-HR" smtClean="0"/>
          </a:p>
          <a:p>
            <a:pPr lvl="1">
              <a:defRPr/>
            </a:pPr>
            <a:r>
              <a:rPr lang="hr-HR" smtClean="0"/>
              <a:t>nesortirani niz podijeli se na dva niza podjednake veličine</a:t>
            </a:r>
          </a:p>
          <a:p>
            <a:pPr lvl="1">
              <a:defRPr/>
            </a:pPr>
            <a:r>
              <a:rPr lang="hr-HR" smtClean="0"/>
              <a:t>svaki podniz sortira se rekurzivno, dok se ne dobije niz od 1 elementa</a:t>
            </a:r>
          </a:p>
          <a:p>
            <a:pPr lvl="2">
              <a:defRPr/>
            </a:pPr>
            <a:r>
              <a:rPr lang="hr-HR" smtClean="0"/>
              <a:t>taj niz od jednog elementa je sortiran!</a:t>
            </a:r>
          </a:p>
          <a:p>
            <a:pPr lvl="1">
              <a:defRPr/>
            </a:pPr>
            <a:r>
              <a:rPr lang="hr-HR" smtClean="0"/>
              <a:t>spoje se dva sortirana podniza u sortirani niz</a:t>
            </a:r>
          </a:p>
          <a:p>
            <a:pPr lvl="2">
              <a:defRPr/>
            </a:pPr>
            <a:r>
              <a:rPr lang="hr-HR" smtClean="0"/>
              <a:t>na temelju dva sortirana polja (A i B) puni se treće (C)</a:t>
            </a:r>
          </a:p>
          <a:p>
            <a:pPr>
              <a:defRPr/>
            </a:pPr>
            <a:r>
              <a:rPr lang="hr-HR" smtClean="0"/>
              <a:t>grananjem nastane </a:t>
            </a:r>
            <a:r>
              <a:rPr lang="hr-HR" sz="3200" b="1" i="1" smtClean="0">
                <a:solidFill>
                  <a:srgbClr val="FF0000"/>
                </a:solidFill>
                <a:latin typeface="Times New Roman" pitchFamily="18" charset="0"/>
              </a:rPr>
              <a:t>log</a:t>
            </a:r>
            <a:r>
              <a:rPr lang="hr-HR" sz="3200" b="1" i="1" baseline="-25000" smtClean="0">
                <a:solidFill>
                  <a:srgbClr val="FF0000"/>
                </a:solidFill>
                <a:latin typeface="Times New Roman" pitchFamily="18" charset="0"/>
              </a:rPr>
              <a:t>2</a:t>
            </a:r>
            <a:r>
              <a:rPr lang="hr-HR" sz="3200" b="1" i="1" smtClean="0">
                <a:solidFill>
                  <a:srgbClr val="FF0000"/>
                </a:solidFill>
                <a:latin typeface="Times New Roman" pitchFamily="18" charset="0"/>
              </a:rPr>
              <a:t> n</a:t>
            </a:r>
            <a:r>
              <a:rPr lang="hr-HR" smtClean="0"/>
              <a:t> razina, a u svakoj od razina obavlja se </a:t>
            </a:r>
            <a:r>
              <a:rPr lang="hr-HR" sz="3200" b="1" i="1" smtClean="0">
                <a:solidFill>
                  <a:srgbClr val="FF0000"/>
                </a:solidFill>
                <a:latin typeface="Times New Roman" pitchFamily="18" charset="0"/>
              </a:rPr>
              <a:t>O(n)</a:t>
            </a:r>
            <a:r>
              <a:rPr lang="hr-HR" b="1" smtClean="0">
                <a:solidFill>
                  <a:srgbClr val="FF0000"/>
                </a:solidFill>
              </a:rPr>
              <a:t> </a:t>
            </a:r>
            <a:r>
              <a:rPr lang="hr-HR" smtClean="0"/>
              <a:t>posla</a:t>
            </a:r>
          </a:p>
          <a:p>
            <a:pPr lvl="1">
              <a:defRPr/>
            </a:pPr>
            <a:r>
              <a:rPr lang="hr-HR" smtClean="0"/>
              <a:t>trajanje je </a:t>
            </a:r>
            <a:r>
              <a:rPr lang="hr-HR" b="1" i="1" smtClean="0">
                <a:solidFill>
                  <a:srgbClr val="FF0000"/>
                </a:solidFill>
                <a:latin typeface="Times New Roman" pitchFamily="18" charset="0"/>
              </a:rPr>
              <a:t>O(n log</a:t>
            </a:r>
            <a:r>
              <a:rPr lang="hr-HR" b="1" i="1" baseline="-25000" smtClean="0">
                <a:solidFill>
                  <a:srgbClr val="FF0000"/>
                </a:solidFill>
                <a:latin typeface="Times New Roman" pitchFamily="18" charset="0"/>
              </a:rPr>
              <a:t>2</a:t>
            </a:r>
            <a:r>
              <a:rPr lang="hr-HR" b="1" i="1" smtClean="0">
                <a:solidFill>
                  <a:srgbClr val="FF0000"/>
                </a:solidFill>
                <a:latin typeface="Times New Roman" pitchFamily="18" charset="0"/>
              </a:rPr>
              <a:t> n)</a:t>
            </a:r>
            <a:endParaRPr lang="hr-HR" smtClean="0"/>
          </a:p>
        </p:txBody>
      </p:sp>
      <p:sp>
        <p:nvSpPr>
          <p:cNvPr id="3" name="Slide Number Placeholder 2"/>
          <p:cNvSpPr>
            <a:spLocks noGrp="1"/>
          </p:cNvSpPr>
          <p:nvPr>
            <p:ph type="sldNum" sz="quarter" idx="11"/>
          </p:nvPr>
        </p:nvSpPr>
        <p:spPr/>
        <p:txBody>
          <a:bodyPr/>
          <a:lstStyle/>
          <a:p>
            <a:fld id="{A88E0379-805C-488B-A902-3710866AFB11}" type="slidenum">
              <a:rPr lang="hr-HR" smtClean="0"/>
              <a:pPr/>
              <a:t>171</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hr-HR"/>
              <a:t>Primjer sortiranja</a:t>
            </a:r>
          </a:p>
        </p:txBody>
      </p:sp>
      <p:sp>
        <p:nvSpPr>
          <p:cNvPr id="7" name="Rectangle 20"/>
          <p:cNvSpPr>
            <a:spLocks noChangeArrowheads="1"/>
          </p:cNvSpPr>
          <p:nvPr/>
        </p:nvSpPr>
        <p:spPr bwMode="auto">
          <a:xfrm>
            <a:off x="1995488" y="1000125"/>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31</a:t>
            </a:r>
          </a:p>
        </p:txBody>
      </p:sp>
      <p:sp>
        <p:nvSpPr>
          <p:cNvPr id="8" name="Rectangle 21"/>
          <p:cNvSpPr>
            <a:spLocks noChangeArrowheads="1"/>
          </p:cNvSpPr>
          <p:nvPr/>
        </p:nvSpPr>
        <p:spPr bwMode="auto">
          <a:xfrm>
            <a:off x="2716213" y="1000125"/>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24</a:t>
            </a:r>
          </a:p>
        </p:txBody>
      </p:sp>
      <p:sp>
        <p:nvSpPr>
          <p:cNvPr id="9" name="Rectangle 22"/>
          <p:cNvSpPr>
            <a:spLocks noChangeArrowheads="1"/>
          </p:cNvSpPr>
          <p:nvPr/>
        </p:nvSpPr>
        <p:spPr bwMode="auto">
          <a:xfrm>
            <a:off x="3435350" y="1000125"/>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47</a:t>
            </a:r>
          </a:p>
        </p:txBody>
      </p:sp>
      <p:sp>
        <p:nvSpPr>
          <p:cNvPr id="10" name="Rectangle 23"/>
          <p:cNvSpPr>
            <a:spLocks noChangeArrowheads="1"/>
          </p:cNvSpPr>
          <p:nvPr/>
        </p:nvSpPr>
        <p:spPr bwMode="auto">
          <a:xfrm>
            <a:off x="4156075" y="1000125"/>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1</a:t>
            </a:r>
          </a:p>
        </p:txBody>
      </p:sp>
      <p:sp>
        <p:nvSpPr>
          <p:cNvPr id="11" name="Rectangle 24"/>
          <p:cNvSpPr>
            <a:spLocks noChangeArrowheads="1"/>
          </p:cNvSpPr>
          <p:nvPr/>
        </p:nvSpPr>
        <p:spPr bwMode="auto">
          <a:xfrm>
            <a:off x="4875213" y="1000125"/>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6</a:t>
            </a:r>
          </a:p>
        </p:txBody>
      </p:sp>
      <p:sp>
        <p:nvSpPr>
          <p:cNvPr id="12" name="Rectangle 25"/>
          <p:cNvSpPr>
            <a:spLocks noChangeArrowheads="1"/>
          </p:cNvSpPr>
          <p:nvPr/>
        </p:nvSpPr>
        <p:spPr bwMode="auto">
          <a:xfrm>
            <a:off x="5595938" y="1000125"/>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78</a:t>
            </a:r>
          </a:p>
        </p:txBody>
      </p:sp>
      <p:sp>
        <p:nvSpPr>
          <p:cNvPr id="13" name="Rectangle 26"/>
          <p:cNvSpPr>
            <a:spLocks noChangeArrowheads="1"/>
          </p:cNvSpPr>
          <p:nvPr/>
        </p:nvSpPr>
        <p:spPr bwMode="auto">
          <a:xfrm>
            <a:off x="6315075" y="1000125"/>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12</a:t>
            </a:r>
          </a:p>
        </p:txBody>
      </p:sp>
      <p:sp>
        <p:nvSpPr>
          <p:cNvPr id="14" name="Rectangle 27"/>
          <p:cNvSpPr>
            <a:spLocks noChangeArrowheads="1"/>
          </p:cNvSpPr>
          <p:nvPr/>
        </p:nvSpPr>
        <p:spPr bwMode="auto">
          <a:xfrm>
            <a:off x="7035800" y="1000125"/>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65</a:t>
            </a:r>
          </a:p>
        </p:txBody>
      </p:sp>
      <p:sp>
        <p:nvSpPr>
          <p:cNvPr id="15" name="Rectangle 20"/>
          <p:cNvSpPr>
            <a:spLocks noChangeArrowheads="1"/>
          </p:cNvSpPr>
          <p:nvPr/>
        </p:nvSpPr>
        <p:spPr bwMode="auto">
          <a:xfrm>
            <a:off x="1143000" y="1714500"/>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31</a:t>
            </a:r>
          </a:p>
        </p:txBody>
      </p:sp>
      <p:sp>
        <p:nvSpPr>
          <p:cNvPr id="16" name="Rectangle 21"/>
          <p:cNvSpPr>
            <a:spLocks noChangeArrowheads="1"/>
          </p:cNvSpPr>
          <p:nvPr/>
        </p:nvSpPr>
        <p:spPr bwMode="auto">
          <a:xfrm>
            <a:off x="1863725" y="1714500"/>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24</a:t>
            </a:r>
          </a:p>
        </p:txBody>
      </p:sp>
      <p:sp>
        <p:nvSpPr>
          <p:cNvPr id="17" name="Rectangle 22"/>
          <p:cNvSpPr>
            <a:spLocks noChangeArrowheads="1"/>
          </p:cNvSpPr>
          <p:nvPr/>
        </p:nvSpPr>
        <p:spPr bwMode="auto">
          <a:xfrm>
            <a:off x="2582863" y="1714500"/>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47</a:t>
            </a:r>
          </a:p>
        </p:txBody>
      </p:sp>
      <p:sp>
        <p:nvSpPr>
          <p:cNvPr id="18" name="Rectangle 23"/>
          <p:cNvSpPr>
            <a:spLocks noChangeArrowheads="1"/>
          </p:cNvSpPr>
          <p:nvPr/>
        </p:nvSpPr>
        <p:spPr bwMode="auto">
          <a:xfrm>
            <a:off x="3303588" y="1714500"/>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1</a:t>
            </a:r>
          </a:p>
        </p:txBody>
      </p:sp>
      <p:sp>
        <p:nvSpPr>
          <p:cNvPr id="19" name="Rectangle 20"/>
          <p:cNvSpPr>
            <a:spLocks noChangeArrowheads="1"/>
          </p:cNvSpPr>
          <p:nvPr/>
        </p:nvSpPr>
        <p:spPr bwMode="auto">
          <a:xfrm>
            <a:off x="738188" y="2428875"/>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31</a:t>
            </a:r>
          </a:p>
        </p:txBody>
      </p:sp>
      <p:sp>
        <p:nvSpPr>
          <p:cNvPr id="20" name="Rectangle 21"/>
          <p:cNvSpPr>
            <a:spLocks noChangeArrowheads="1"/>
          </p:cNvSpPr>
          <p:nvPr/>
        </p:nvSpPr>
        <p:spPr bwMode="auto">
          <a:xfrm>
            <a:off x="1458913" y="2428875"/>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24</a:t>
            </a:r>
          </a:p>
        </p:txBody>
      </p:sp>
      <p:sp>
        <p:nvSpPr>
          <p:cNvPr id="21" name="Rectangle 20"/>
          <p:cNvSpPr>
            <a:spLocks noChangeArrowheads="1"/>
          </p:cNvSpPr>
          <p:nvPr/>
        </p:nvSpPr>
        <p:spPr bwMode="auto">
          <a:xfrm>
            <a:off x="523875" y="3143250"/>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31</a:t>
            </a:r>
          </a:p>
        </p:txBody>
      </p:sp>
      <p:sp>
        <p:nvSpPr>
          <p:cNvPr id="22" name="Rectangle 21"/>
          <p:cNvSpPr>
            <a:spLocks noChangeArrowheads="1"/>
          </p:cNvSpPr>
          <p:nvPr/>
        </p:nvSpPr>
        <p:spPr bwMode="auto">
          <a:xfrm>
            <a:off x="1589088" y="3143250"/>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24</a:t>
            </a:r>
          </a:p>
        </p:txBody>
      </p:sp>
      <p:sp>
        <p:nvSpPr>
          <p:cNvPr id="24" name="Rectangle 20"/>
          <p:cNvSpPr>
            <a:spLocks noChangeArrowheads="1"/>
          </p:cNvSpPr>
          <p:nvPr/>
        </p:nvSpPr>
        <p:spPr bwMode="auto">
          <a:xfrm>
            <a:off x="660400" y="3929063"/>
            <a:ext cx="720725" cy="500062"/>
          </a:xfrm>
          <a:prstGeom prst="rect">
            <a:avLst/>
          </a:prstGeom>
          <a:solidFill>
            <a:srgbClr val="92D050">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24</a:t>
            </a:r>
          </a:p>
        </p:txBody>
      </p:sp>
      <p:sp>
        <p:nvSpPr>
          <p:cNvPr id="25" name="Rectangle 21"/>
          <p:cNvSpPr>
            <a:spLocks noChangeArrowheads="1"/>
          </p:cNvSpPr>
          <p:nvPr/>
        </p:nvSpPr>
        <p:spPr bwMode="auto">
          <a:xfrm>
            <a:off x="1381125" y="3929063"/>
            <a:ext cx="720725" cy="500062"/>
          </a:xfrm>
          <a:prstGeom prst="rect">
            <a:avLst/>
          </a:prstGeom>
          <a:solidFill>
            <a:srgbClr val="92D050">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31</a:t>
            </a:r>
          </a:p>
        </p:txBody>
      </p:sp>
      <p:sp>
        <p:nvSpPr>
          <p:cNvPr id="26" name="Rectangle 22"/>
          <p:cNvSpPr>
            <a:spLocks noChangeArrowheads="1"/>
          </p:cNvSpPr>
          <p:nvPr/>
        </p:nvSpPr>
        <p:spPr bwMode="auto">
          <a:xfrm>
            <a:off x="2874963" y="2428875"/>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47</a:t>
            </a:r>
          </a:p>
        </p:txBody>
      </p:sp>
      <p:sp>
        <p:nvSpPr>
          <p:cNvPr id="27" name="Rectangle 23"/>
          <p:cNvSpPr>
            <a:spLocks noChangeArrowheads="1"/>
          </p:cNvSpPr>
          <p:nvPr/>
        </p:nvSpPr>
        <p:spPr bwMode="auto">
          <a:xfrm>
            <a:off x="3595688" y="2428875"/>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1</a:t>
            </a:r>
          </a:p>
        </p:txBody>
      </p:sp>
      <p:sp>
        <p:nvSpPr>
          <p:cNvPr id="28" name="Rectangle 22"/>
          <p:cNvSpPr>
            <a:spLocks noChangeArrowheads="1"/>
          </p:cNvSpPr>
          <p:nvPr/>
        </p:nvSpPr>
        <p:spPr bwMode="auto">
          <a:xfrm>
            <a:off x="2667000" y="3143250"/>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47</a:t>
            </a:r>
          </a:p>
        </p:txBody>
      </p:sp>
      <p:sp>
        <p:nvSpPr>
          <p:cNvPr id="29" name="Rectangle 23"/>
          <p:cNvSpPr>
            <a:spLocks noChangeArrowheads="1"/>
          </p:cNvSpPr>
          <p:nvPr/>
        </p:nvSpPr>
        <p:spPr bwMode="auto">
          <a:xfrm>
            <a:off x="3732213" y="3143250"/>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1</a:t>
            </a:r>
          </a:p>
        </p:txBody>
      </p:sp>
      <p:sp>
        <p:nvSpPr>
          <p:cNvPr id="30" name="Rectangle 22"/>
          <p:cNvSpPr>
            <a:spLocks noChangeArrowheads="1"/>
          </p:cNvSpPr>
          <p:nvPr/>
        </p:nvSpPr>
        <p:spPr bwMode="auto">
          <a:xfrm>
            <a:off x="2809875" y="3929063"/>
            <a:ext cx="720725" cy="500062"/>
          </a:xfrm>
          <a:prstGeom prst="rect">
            <a:avLst/>
          </a:prstGeom>
          <a:solidFill>
            <a:srgbClr val="92D050">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1</a:t>
            </a:r>
          </a:p>
        </p:txBody>
      </p:sp>
      <p:sp>
        <p:nvSpPr>
          <p:cNvPr id="31" name="Rectangle 23"/>
          <p:cNvSpPr>
            <a:spLocks noChangeArrowheads="1"/>
          </p:cNvSpPr>
          <p:nvPr/>
        </p:nvSpPr>
        <p:spPr bwMode="auto">
          <a:xfrm>
            <a:off x="3530600" y="3929063"/>
            <a:ext cx="720725" cy="500062"/>
          </a:xfrm>
          <a:prstGeom prst="rect">
            <a:avLst/>
          </a:prstGeom>
          <a:solidFill>
            <a:srgbClr val="92D050">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47</a:t>
            </a:r>
          </a:p>
        </p:txBody>
      </p:sp>
      <p:sp>
        <p:nvSpPr>
          <p:cNvPr id="32" name="Rectangle 20"/>
          <p:cNvSpPr>
            <a:spLocks noChangeArrowheads="1"/>
          </p:cNvSpPr>
          <p:nvPr/>
        </p:nvSpPr>
        <p:spPr bwMode="auto">
          <a:xfrm>
            <a:off x="1006475" y="4643438"/>
            <a:ext cx="720725" cy="500062"/>
          </a:xfrm>
          <a:prstGeom prst="rect">
            <a:avLst/>
          </a:prstGeom>
          <a:solidFill>
            <a:srgbClr val="92D050">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1</a:t>
            </a:r>
          </a:p>
        </p:txBody>
      </p:sp>
      <p:sp>
        <p:nvSpPr>
          <p:cNvPr id="33" name="Rectangle 21"/>
          <p:cNvSpPr>
            <a:spLocks noChangeArrowheads="1"/>
          </p:cNvSpPr>
          <p:nvPr/>
        </p:nvSpPr>
        <p:spPr bwMode="auto">
          <a:xfrm>
            <a:off x="1727200" y="4643438"/>
            <a:ext cx="720725" cy="500062"/>
          </a:xfrm>
          <a:prstGeom prst="rect">
            <a:avLst/>
          </a:prstGeom>
          <a:solidFill>
            <a:srgbClr val="92D050">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24</a:t>
            </a:r>
          </a:p>
        </p:txBody>
      </p:sp>
      <p:sp>
        <p:nvSpPr>
          <p:cNvPr id="34" name="Rectangle 22"/>
          <p:cNvSpPr>
            <a:spLocks noChangeArrowheads="1"/>
          </p:cNvSpPr>
          <p:nvPr/>
        </p:nvSpPr>
        <p:spPr bwMode="auto">
          <a:xfrm>
            <a:off x="2446338" y="4643438"/>
            <a:ext cx="720725" cy="500062"/>
          </a:xfrm>
          <a:prstGeom prst="rect">
            <a:avLst/>
          </a:prstGeom>
          <a:solidFill>
            <a:srgbClr val="92D050">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31</a:t>
            </a:r>
          </a:p>
        </p:txBody>
      </p:sp>
      <p:sp>
        <p:nvSpPr>
          <p:cNvPr id="35" name="Rectangle 23"/>
          <p:cNvSpPr>
            <a:spLocks noChangeArrowheads="1"/>
          </p:cNvSpPr>
          <p:nvPr/>
        </p:nvSpPr>
        <p:spPr bwMode="auto">
          <a:xfrm>
            <a:off x="3167063" y="4643438"/>
            <a:ext cx="720725" cy="500062"/>
          </a:xfrm>
          <a:prstGeom prst="rect">
            <a:avLst/>
          </a:prstGeom>
          <a:solidFill>
            <a:srgbClr val="92D050">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47</a:t>
            </a:r>
          </a:p>
        </p:txBody>
      </p:sp>
      <p:sp>
        <p:nvSpPr>
          <p:cNvPr id="36" name="Rectangle 24"/>
          <p:cNvSpPr>
            <a:spLocks noChangeArrowheads="1"/>
          </p:cNvSpPr>
          <p:nvPr/>
        </p:nvSpPr>
        <p:spPr bwMode="auto">
          <a:xfrm>
            <a:off x="5292725" y="1714500"/>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6</a:t>
            </a:r>
          </a:p>
        </p:txBody>
      </p:sp>
      <p:sp>
        <p:nvSpPr>
          <p:cNvPr id="37" name="Rectangle 25"/>
          <p:cNvSpPr>
            <a:spLocks noChangeArrowheads="1"/>
          </p:cNvSpPr>
          <p:nvPr/>
        </p:nvSpPr>
        <p:spPr bwMode="auto">
          <a:xfrm>
            <a:off x="6013450" y="1714500"/>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78</a:t>
            </a:r>
          </a:p>
        </p:txBody>
      </p:sp>
      <p:sp>
        <p:nvSpPr>
          <p:cNvPr id="38" name="Rectangle 26"/>
          <p:cNvSpPr>
            <a:spLocks noChangeArrowheads="1"/>
          </p:cNvSpPr>
          <p:nvPr/>
        </p:nvSpPr>
        <p:spPr bwMode="auto">
          <a:xfrm>
            <a:off x="6732588" y="1714500"/>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12</a:t>
            </a:r>
          </a:p>
        </p:txBody>
      </p:sp>
      <p:sp>
        <p:nvSpPr>
          <p:cNvPr id="39" name="Rectangle 27"/>
          <p:cNvSpPr>
            <a:spLocks noChangeArrowheads="1"/>
          </p:cNvSpPr>
          <p:nvPr/>
        </p:nvSpPr>
        <p:spPr bwMode="auto">
          <a:xfrm>
            <a:off x="7453313" y="1714500"/>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65</a:t>
            </a:r>
          </a:p>
        </p:txBody>
      </p:sp>
      <p:sp>
        <p:nvSpPr>
          <p:cNvPr id="40" name="Rectangle 24"/>
          <p:cNvSpPr>
            <a:spLocks noChangeArrowheads="1"/>
          </p:cNvSpPr>
          <p:nvPr/>
        </p:nvSpPr>
        <p:spPr bwMode="auto">
          <a:xfrm>
            <a:off x="5078413" y="2428875"/>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6</a:t>
            </a:r>
          </a:p>
        </p:txBody>
      </p:sp>
      <p:sp>
        <p:nvSpPr>
          <p:cNvPr id="41" name="Rectangle 25"/>
          <p:cNvSpPr>
            <a:spLocks noChangeArrowheads="1"/>
          </p:cNvSpPr>
          <p:nvPr/>
        </p:nvSpPr>
        <p:spPr bwMode="auto">
          <a:xfrm>
            <a:off x="5799138" y="2428875"/>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78</a:t>
            </a:r>
          </a:p>
        </p:txBody>
      </p:sp>
      <p:sp>
        <p:nvSpPr>
          <p:cNvPr id="42" name="Rectangle 26"/>
          <p:cNvSpPr>
            <a:spLocks noChangeArrowheads="1"/>
          </p:cNvSpPr>
          <p:nvPr/>
        </p:nvSpPr>
        <p:spPr bwMode="auto">
          <a:xfrm>
            <a:off x="6953250" y="2428875"/>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12</a:t>
            </a:r>
          </a:p>
        </p:txBody>
      </p:sp>
      <p:sp>
        <p:nvSpPr>
          <p:cNvPr id="43" name="Rectangle 27"/>
          <p:cNvSpPr>
            <a:spLocks noChangeArrowheads="1"/>
          </p:cNvSpPr>
          <p:nvPr/>
        </p:nvSpPr>
        <p:spPr bwMode="auto">
          <a:xfrm>
            <a:off x="7673975" y="2428875"/>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65</a:t>
            </a:r>
          </a:p>
        </p:txBody>
      </p:sp>
      <p:sp>
        <p:nvSpPr>
          <p:cNvPr id="44" name="Rectangle 24"/>
          <p:cNvSpPr>
            <a:spLocks noChangeArrowheads="1"/>
          </p:cNvSpPr>
          <p:nvPr/>
        </p:nvSpPr>
        <p:spPr bwMode="auto">
          <a:xfrm>
            <a:off x="4875213" y="3143250"/>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6</a:t>
            </a:r>
          </a:p>
        </p:txBody>
      </p:sp>
      <p:sp>
        <p:nvSpPr>
          <p:cNvPr id="45" name="Rectangle 25"/>
          <p:cNvSpPr>
            <a:spLocks noChangeArrowheads="1"/>
          </p:cNvSpPr>
          <p:nvPr/>
        </p:nvSpPr>
        <p:spPr bwMode="auto">
          <a:xfrm>
            <a:off x="5953125" y="3143250"/>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78</a:t>
            </a:r>
          </a:p>
        </p:txBody>
      </p:sp>
      <p:sp>
        <p:nvSpPr>
          <p:cNvPr id="46" name="Rectangle 26"/>
          <p:cNvSpPr>
            <a:spLocks noChangeArrowheads="1"/>
          </p:cNvSpPr>
          <p:nvPr/>
        </p:nvSpPr>
        <p:spPr bwMode="auto">
          <a:xfrm>
            <a:off x="7018338" y="3143250"/>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12</a:t>
            </a:r>
          </a:p>
        </p:txBody>
      </p:sp>
      <p:sp>
        <p:nvSpPr>
          <p:cNvPr id="47" name="Rectangle 27"/>
          <p:cNvSpPr>
            <a:spLocks noChangeArrowheads="1"/>
          </p:cNvSpPr>
          <p:nvPr/>
        </p:nvSpPr>
        <p:spPr bwMode="auto">
          <a:xfrm>
            <a:off x="8024813" y="3143250"/>
            <a:ext cx="720725" cy="5000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65</a:t>
            </a:r>
          </a:p>
        </p:txBody>
      </p:sp>
      <p:sp>
        <p:nvSpPr>
          <p:cNvPr id="48" name="Rectangle 24"/>
          <p:cNvSpPr>
            <a:spLocks noChangeArrowheads="1"/>
          </p:cNvSpPr>
          <p:nvPr/>
        </p:nvSpPr>
        <p:spPr bwMode="auto">
          <a:xfrm>
            <a:off x="5089525" y="3929063"/>
            <a:ext cx="720725" cy="500062"/>
          </a:xfrm>
          <a:prstGeom prst="rect">
            <a:avLst/>
          </a:prstGeom>
          <a:solidFill>
            <a:srgbClr val="92D050">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6</a:t>
            </a:r>
          </a:p>
        </p:txBody>
      </p:sp>
      <p:sp>
        <p:nvSpPr>
          <p:cNvPr id="49" name="Rectangle 25"/>
          <p:cNvSpPr>
            <a:spLocks noChangeArrowheads="1"/>
          </p:cNvSpPr>
          <p:nvPr/>
        </p:nvSpPr>
        <p:spPr bwMode="auto">
          <a:xfrm>
            <a:off x="5810250" y="3929063"/>
            <a:ext cx="720725" cy="500062"/>
          </a:xfrm>
          <a:prstGeom prst="rect">
            <a:avLst/>
          </a:prstGeom>
          <a:solidFill>
            <a:srgbClr val="92D050">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78</a:t>
            </a:r>
          </a:p>
        </p:txBody>
      </p:sp>
      <p:sp>
        <p:nvSpPr>
          <p:cNvPr id="50" name="Rectangle 26"/>
          <p:cNvSpPr>
            <a:spLocks noChangeArrowheads="1"/>
          </p:cNvSpPr>
          <p:nvPr/>
        </p:nvSpPr>
        <p:spPr bwMode="auto">
          <a:xfrm>
            <a:off x="7232650" y="3929063"/>
            <a:ext cx="720725" cy="500062"/>
          </a:xfrm>
          <a:prstGeom prst="rect">
            <a:avLst/>
          </a:prstGeom>
          <a:solidFill>
            <a:srgbClr val="92D050">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12</a:t>
            </a:r>
          </a:p>
        </p:txBody>
      </p:sp>
      <p:sp>
        <p:nvSpPr>
          <p:cNvPr id="51" name="Rectangle 27"/>
          <p:cNvSpPr>
            <a:spLocks noChangeArrowheads="1"/>
          </p:cNvSpPr>
          <p:nvPr/>
        </p:nvSpPr>
        <p:spPr bwMode="auto">
          <a:xfrm>
            <a:off x="7953375" y="3929063"/>
            <a:ext cx="720725" cy="500062"/>
          </a:xfrm>
          <a:prstGeom prst="rect">
            <a:avLst/>
          </a:prstGeom>
          <a:solidFill>
            <a:srgbClr val="92D050">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65</a:t>
            </a:r>
          </a:p>
        </p:txBody>
      </p:sp>
      <p:sp>
        <p:nvSpPr>
          <p:cNvPr id="52" name="Rectangle 24"/>
          <p:cNvSpPr>
            <a:spLocks noChangeArrowheads="1"/>
          </p:cNvSpPr>
          <p:nvPr/>
        </p:nvSpPr>
        <p:spPr bwMode="auto">
          <a:xfrm>
            <a:off x="5446713" y="4643438"/>
            <a:ext cx="720725" cy="500062"/>
          </a:xfrm>
          <a:prstGeom prst="rect">
            <a:avLst/>
          </a:prstGeom>
          <a:solidFill>
            <a:srgbClr val="92D050">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6</a:t>
            </a:r>
          </a:p>
        </p:txBody>
      </p:sp>
      <p:sp>
        <p:nvSpPr>
          <p:cNvPr id="53" name="Rectangle 25"/>
          <p:cNvSpPr>
            <a:spLocks noChangeArrowheads="1"/>
          </p:cNvSpPr>
          <p:nvPr/>
        </p:nvSpPr>
        <p:spPr bwMode="auto">
          <a:xfrm>
            <a:off x="6167438" y="4643438"/>
            <a:ext cx="720725" cy="500062"/>
          </a:xfrm>
          <a:prstGeom prst="rect">
            <a:avLst/>
          </a:prstGeom>
          <a:solidFill>
            <a:srgbClr val="92D050">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12</a:t>
            </a:r>
          </a:p>
        </p:txBody>
      </p:sp>
      <p:sp>
        <p:nvSpPr>
          <p:cNvPr id="54" name="Rectangle 26"/>
          <p:cNvSpPr>
            <a:spLocks noChangeArrowheads="1"/>
          </p:cNvSpPr>
          <p:nvPr/>
        </p:nvSpPr>
        <p:spPr bwMode="auto">
          <a:xfrm>
            <a:off x="6886575" y="4643438"/>
            <a:ext cx="720725" cy="500062"/>
          </a:xfrm>
          <a:prstGeom prst="rect">
            <a:avLst/>
          </a:prstGeom>
          <a:solidFill>
            <a:srgbClr val="92D050">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65</a:t>
            </a:r>
          </a:p>
        </p:txBody>
      </p:sp>
      <p:sp>
        <p:nvSpPr>
          <p:cNvPr id="55" name="Rectangle 27"/>
          <p:cNvSpPr>
            <a:spLocks noChangeArrowheads="1"/>
          </p:cNvSpPr>
          <p:nvPr/>
        </p:nvSpPr>
        <p:spPr bwMode="auto">
          <a:xfrm>
            <a:off x="7607300" y="4643438"/>
            <a:ext cx="720725" cy="500062"/>
          </a:xfrm>
          <a:prstGeom prst="rect">
            <a:avLst/>
          </a:prstGeom>
          <a:solidFill>
            <a:srgbClr val="92D050">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78</a:t>
            </a:r>
          </a:p>
        </p:txBody>
      </p:sp>
      <p:sp>
        <p:nvSpPr>
          <p:cNvPr id="56" name="Rectangle 20"/>
          <p:cNvSpPr>
            <a:spLocks noChangeArrowheads="1"/>
          </p:cNvSpPr>
          <p:nvPr/>
        </p:nvSpPr>
        <p:spPr bwMode="auto">
          <a:xfrm>
            <a:off x="1995488" y="5572125"/>
            <a:ext cx="720725" cy="500063"/>
          </a:xfrm>
          <a:prstGeom prst="rect">
            <a:avLst/>
          </a:prstGeom>
          <a:solidFill>
            <a:srgbClr val="92D050">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1</a:t>
            </a:r>
          </a:p>
        </p:txBody>
      </p:sp>
      <p:sp>
        <p:nvSpPr>
          <p:cNvPr id="57" name="Rectangle 21"/>
          <p:cNvSpPr>
            <a:spLocks noChangeArrowheads="1"/>
          </p:cNvSpPr>
          <p:nvPr/>
        </p:nvSpPr>
        <p:spPr bwMode="auto">
          <a:xfrm>
            <a:off x="2716213" y="5572125"/>
            <a:ext cx="720725" cy="500063"/>
          </a:xfrm>
          <a:prstGeom prst="rect">
            <a:avLst/>
          </a:prstGeom>
          <a:solidFill>
            <a:srgbClr val="92D050">
              <a:alpha val="39999"/>
            </a:srgbClr>
          </a:solidFill>
          <a:ln w="9525" algn="ctr">
            <a:solidFill>
              <a:srgbClr val="FF9900"/>
            </a:solidFill>
            <a:miter lim="800000"/>
            <a:headEnd/>
            <a:tailEnd/>
          </a:ln>
        </p:spPr>
        <p:txBody>
          <a:bodyPr wrap="none" anchor="ctr"/>
          <a:lstStyle/>
          <a:p>
            <a:pPr algn="ctr">
              <a:defRPr/>
            </a:pPr>
            <a:r>
              <a:rPr lang="hr-HR" sz="3600">
                <a:effectLst>
                  <a:outerShdw blurRad="38100" dist="38100" dir="2700000" algn="tl">
                    <a:srgbClr val="FFFFFF"/>
                  </a:outerShdw>
                </a:effectLst>
              </a:rPr>
              <a:t>6</a:t>
            </a:r>
          </a:p>
        </p:txBody>
      </p:sp>
      <p:sp>
        <p:nvSpPr>
          <p:cNvPr id="58" name="Rectangle 22"/>
          <p:cNvSpPr>
            <a:spLocks noChangeArrowheads="1"/>
          </p:cNvSpPr>
          <p:nvPr/>
        </p:nvSpPr>
        <p:spPr bwMode="auto">
          <a:xfrm>
            <a:off x="3435350" y="5572125"/>
            <a:ext cx="720725" cy="500063"/>
          </a:xfrm>
          <a:prstGeom prst="rect">
            <a:avLst/>
          </a:prstGeom>
          <a:solidFill>
            <a:srgbClr val="92D050">
              <a:alpha val="39999"/>
            </a:srgbClr>
          </a:solidFill>
          <a:ln w="9525" algn="ctr">
            <a:solidFill>
              <a:srgbClr val="FF9900"/>
            </a:solidFill>
            <a:miter lim="800000"/>
            <a:headEnd/>
            <a:tailEnd/>
          </a:ln>
        </p:spPr>
        <p:txBody>
          <a:bodyPr wrap="none" anchor="ctr"/>
          <a:lstStyle/>
          <a:p>
            <a:pPr algn="ctr">
              <a:defRPr/>
            </a:pPr>
            <a:r>
              <a:rPr lang="hr-HR" sz="3600">
                <a:effectLst>
                  <a:outerShdw blurRad="38100" dist="38100" dir="2700000" algn="tl">
                    <a:srgbClr val="FFFFFF"/>
                  </a:outerShdw>
                </a:effectLst>
              </a:rPr>
              <a:t>12</a:t>
            </a:r>
          </a:p>
        </p:txBody>
      </p:sp>
      <p:sp>
        <p:nvSpPr>
          <p:cNvPr id="59" name="Rectangle 23"/>
          <p:cNvSpPr>
            <a:spLocks noChangeArrowheads="1"/>
          </p:cNvSpPr>
          <p:nvPr/>
        </p:nvSpPr>
        <p:spPr bwMode="auto">
          <a:xfrm>
            <a:off x="4156075" y="5572125"/>
            <a:ext cx="720725" cy="500063"/>
          </a:xfrm>
          <a:prstGeom prst="rect">
            <a:avLst/>
          </a:prstGeom>
          <a:solidFill>
            <a:srgbClr val="92D050">
              <a:alpha val="39999"/>
            </a:srgbClr>
          </a:solidFill>
          <a:ln w="9525" algn="ctr">
            <a:solidFill>
              <a:srgbClr val="FF9900"/>
            </a:solidFill>
            <a:miter lim="800000"/>
            <a:headEnd/>
            <a:tailEnd/>
          </a:ln>
        </p:spPr>
        <p:txBody>
          <a:bodyPr wrap="none" anchor="ctr"/>
          <a:lstStyle/>
          <a:p>
            <a:pPr algn="ctr">
              <a:defRPr/>
            </a:pPr>
            <a:r>
              <a:rPr lang="hr-HR" sz="3600">
                <a:effectLst>
                  <a:outerShdw blurRad="38100" dist="38100" dir="2700000" algn="tl">
                    <a:srgbClr val="FFFFFF"/>
                  </a:outerShdw>
                </a:effectLst>
              </a:rPr>
              <a:t>24</a:t>
            </a:r>
          </a:p>
        </p:txBody>
      </p:sp>
      <p:sp>
        <p:nvSpPr>
          <p:cNvPr id="60" name="Rectangle 24"/>
          <p:cNvSpPr>
            <a:spLocks noChangeArrowheads="1"/>
          </p:cNvSpPr>
          <p:nvPr/>
        </p:nvSpPr>
        <p:spPr bwMode="auto">
          <a:xfrm>
            <a:off x="4875213" y="5572125"/>
            <a:ext cx="720725" cy="500063"/>
          </a:xfrm>
          <a:prstGeom prst="rect">
            <a:avLst/>
          </a:prstGeom>
          <a:solidFill>
            <a:srgbClr val="92D050">
              <a:alpha val="39999"/>
            </a:srgbClr>
          </a:solidFill>
          <a:ln w="9525" algn="ctr">
            <a:solidFill>
              <a:srgbClr val="FF9900"/>
            </a:solidFill>
            <a:miter lim="800000"/>
            <a:headEnd/>
            <a:tailEnd/>
          </a:ln>
        </p:spPr>
        <p:txBody>
          <a:bodyPr wrap="none" anchor="ctr"/>
          <a:lstStyle/>
          <a:p>
            <a:pPr algn="ctr">
              <a:defRPr/>
            </a:pPr>
            <a:r>
              <a:rPr lang="hr-HR" sz="3600">
                <a:effectLst>
                  <a:outerShdw blurRad="38100" dist="38100" dir="2700000" algn="tl">
                    <a:srgbClr val="FFFFFF"/>
                  </a:outerShdw>
                </a:effectLst>
              </a:rPr>
              <a:t>31</a:t>
            </a:r>
          </a:p>
        </p:txBody>
      </p:sp>
      <p:sp>
        <p:nvSpPr>
          <p:cNvPr id="61" name="Rectangle 25"/>
          <p:cNvSpPr>
            <a:spLocks noChangeArrowheads="1"/>
          </p:cNvSpPr>
          <p:nvPr/>
        </p:nvSpPr>
        <p:spPr bwMode="auto">
          <a:xfrm>
            <a:off x="5595938" y="5572125"/>
            <a:ext cx="720725" cy="500063"/>
          </a:xfrm>
          <a:prstGeom prst="rect">
            <a:avLst/>
          </a:prstGeom>
          <a:solidFill>
            <a:srgbClr val="92D050">
              <a:alpha val="39999"/>
            </a:srgbClr>
          </a:solidFill>
          <a:ln w="9525" algn="ctr">
            <a:solidFill>
              <a:srgbClr val="FF9900"/>
            </a:solidFill>
            <a:miter lim="800000"/>
            <a:headEnd/>
            <a:tailEnd/>
          </a:ln>
        </p:spPr>
        <p:txBody>
          <a:bodyPr wrap="none" anchor="ctr"/>
          <a:lstStyle/>
          <a:p>
            <a:pPr algn="ctr">
              <a:defRPr/>
            </a:pPr>
            <a:r>
              <a:rPr lang="hr-HR" sz="3600">
                <a:effectLst>
                  <a:outerShdw blurRad="38100" dist="38100" dir="2700000" algn="tl">
                    <a:srgbClr val="FFFFFF"/>
                  </a:outerShdw>
                </a:effectLst>
              </a:rPr>
              <a:t>47</a:t>
            </a:r>
          </a:p>
        </p:txBody>
      </p:sp>
      <p:sp>
        <p:nvSpPr>
          <p:cNvPr id="62" name="Rectangle 26"/>
          <p:cNvSpPr>
            <a:spLocks noChangeArrowheads="1"/>
          </p:cNvSpPr>
          <p:nvPr/>
        </p:nvSpPr>
        <p:spPr bwMode="auto">
          <a:xfrm>
            <a:off x="6315075" y="5572125"/>
            <a:ext cx="720725" cy="500063"/>
          </a:xfrm>
          <a:prstGeom prst="rect">
            <a:avLst/>
          </a:prstGeom>
          <a:solidFill>
            <a:srgbClr val="92D050">
              <a:alpha val="39999"/>
            </a:srgbClr>
          </a:solidFill>
          <a:ln w="9525" algn="ctr">
            <a:solidFill>
              <a:srgbClr val="FF9900"/>
            </a:solidFill>
            <a:miter lim="800000"/>
            <a:headEnd/>
            <a:tailEnd/>
          </a:ln>
        </p:spPr>
        <p:txBody>
          <a:bodyPr wrap="none" anchor="ctr"/>
          <a:lstStyle/>
          <a:p>
            <a:pPr algn="ctr">
              <a:defRPr/>
            </a:pPr>
            <a:r>
              <a:rPr lang="hr-HR" sz="3600">
                <a:effectLst>
                  <a:outerShdw blurRad="38100" dist="38100" dir="2700000" algn="tl">
                    <a:srgbClr val="FFFFFF"/>
                  </a:outerShdw>
                </a:effectLst>
              </a:rPr>
              <a:t>65</a:t>
            </a:r>
          </a:p>
        </p:txBody>
      </p:sp>
      <p:sp>
        <p:nvSpPr>
          <p:cNvPr id="63" name="Rectangle 27"/>
          <p:cNvSpPr>
            <a:spLocks noChangeArrowheads="1"/>
          </p:cNvSpPr>
          <p:nvPr/>
        </p:nvSpPr>
        <p:spPr bwMode="auto">
          <a:xfrm>
            <a:off x="7035800" y="5572125"/>
            <a:ext cx="720725" cy="500063"/>
          </a:xfrm>
          <a:prstGeom prst="rect">
            <a:avLst/>
          </a:prstGeom>
          <a:solidFill>
            <a:srgbClr val="92D050">
              <a:alpha val="39999"/>
            </a:srgbClr>
          </a:solidFill>
          <a:ln w="9525" algn="ctr">
            <a:solidFill>
              <a:srgbClr val="FF9900"/>
            </a:solidFill>
            <a:miter lim="800000"/>
            <a:headEnd/>
            <a:tailEnd/>
          </a:ln>
        </p:spPr>
        <p:txBody>
          <a:bodyPr wrap="none" anchor="ctr"/>
          <a:lstStyle/>
          <a:p>
            <a:pPr algn="ctr">
              <a:defRPr/>
            </a:pPr>
            <a:r>
              <a:rPr lang="hr-HR" sz="3600">
                <a:effectLst>
                  <a:outerShdw blurRad="38100" dist="38100" dir="2700000" algn="tl">
                    <a:srgbClr val="FFFFFF"/>
                  </a:outerShdw>
                </a:effectLst>
              </a:rPr>
              <a:t>78</a:t>
            </a:r>
          </a:p>
        </p:txBody>
      </p:sp>
      <p:sp>
        <p:nvSpPr>
          <p:cNvPr id="4" name="Slide Number Placeholder 3"/>
          <p:cNvSpPr>
            <a:spLocks noGrp="1"/>
          </p:cNvSpPr>
          <p:nvPr>
            <p:ph type="sldNum" sz="quarter" idx="11"/>
          </p:nvPr>
        </p:nvSpPr>
        <p:spPr/>
        <p:txBody>
          <a:bodyPr/>
          <a:lstStyle/>
          <a:p>
            <a:fld id="{A88E0379-805C-488B-A902-3710866AFB11}" type="slidenum">
              <a:rPr lang="hr-HR" smtClean="0"/>
              <a:pPr/>
              <a:t>172</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7"/>
                                        </p:tgtEl>
                                        <p:attrNameLst>
                                          <p:attrName>fillcolor</p:attrName>
                                        </p:attrNameLst>
                                      </p:cBhvr>
                                      <p:to>
                                        <a:schemeClr val="accent2"/>
                                      </p:to>
                                    </p:animClr>
                                    <p:set>
                                      <p:cBhvr>
                                        <p:cTn id="33" dur="1000" fill="hold"/>
                                        <p:tgtEl>
                                          <p:spTgt spid="7"/>
                                        </p:tgtEl>
                                        <p:attrNameLst>
                                          <p:attrName>fill.type</p:attrName>
                                        </p:attrNameLst>
                                      </p:cBhvr>
                                      <p:to>
                                        <p:strVal val="solid"/>
                                      </p:to>
                                    </p:set>
                                    <p:set>
                                      <p:cBhvr>
                                        <p:cTn id="34" dur="1000" fill="hold"/>
                                        <p:tgtEl>
                                          <p:spTgt spid="7"/>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8"/>
                                        </p:tgtEl>
                                        <p:attrNameLst>
                                          <p:attrName>fillcolor</p:attrName>
                                        </p:attrNameLst>
                                      </p:cBhvr>
                                      <p:to>
                                        <a:schemeClr val="accent2"/>
                                      </p:to>
                                    </p:animClr>
                                    <p:set>
                                      <p:cBhvr>
                                        <p:cTn id="37" dur="1000" fill="hold"/>
                                        <p:tgtEl>
                                          <p:spTgt spid="8"/>
                                        </p:tgtEl>
                                        <p:attrNameLst>
                                          <p:attrName>fill.type</p:attrName>
                                        </p:attrNameLst>
                                      </p:cBhvr>
                                      <p:to>
                                        <p:strVal val="solid"/>
                                      </p:to>
                                    </p:set>
                                    <p:set>
                                      <p:cBhvr>
                                        <p:cTn id="38" dur="1000" fill="hold"/>
                                        <p:tgtEl>
                                          <p:spTgt spid="8"/>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9"/>
                                        </p:tgtEl>
                                        <p:attrNameLst>
                                          <p:attrName>fillcolor</p:attrName>
                                        </p:attrNameLst>
                                      </p:cBhvr>
                                      <p:to>
                                        <a:schemeClr val="accent2"/>
                                      </p:to>
                                    </p:animClr>
                                    <p:set>
                                      <p:cBhvr>
                                        <p:cTn id="41" dur="1000" fill="hold"/>
                                        <p:tgtEl>
                                          <p:spTgt spid="9"/>
                                        </p:tgtEl>
                                        <p:attrNameLst>
                                          <p:attrName>fill.type</p:attrName>
                                        </p:attrNameLst>
                                      </p:cBhvr>
                                      <p:to>
                                        <p:strVal val="solid"/>
                                      </p:to>
                                    </p:set>
                                    <p:set>
                                      <p:cBhvr>
                                        <p:cTn id="42" dur="1000" fill="hold"/>
                                        <p:tgtEl>
                                          <p:spTgt spid="9"/>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10"/>
                                        </p:tgtEl>
                                        <p:attrNameLst>
                                          <p:attrName>fillcolor</p:attrName>
                                        </p:attrNameLst>
                                      </p:cBhvr>
                                      <p:to>
                                        <a:schemeClr val="accent2"/>
                                      </p:to>
                                    </p:animClr>
                                    <p:set>
                                      <p:cBhvr>
                                        <p:cTn id="45" dur="1000" fill="hold"/>
                                        <p:tgtEl>
                                          <p:spTgt spid="10"/>
                                        </p:tgtEl>
                                        <p:attrNameLst>
                                          <p:attrName>fill.type</p:attrName>
                                        </p:attrNameLst>
                                      </p:cBhvr>
                                      <p:to>
                                        <p:strVal val="solid"/>
                                      </p:to>
                                    </p:set>
                                    <p:set>
                                      <p:cBhvr>
                                        <p:cTn id="46" dur="1000" fill="hold"/>
                                        <p:tgtEl>
                                          <p:spTgt spid="10"/>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dissolve">
                                      <p:cBhvr>
                                        <p:cTn id="51" dur="500"/>
                                        <p:tgtEl>
                                          <p:spTgt spid="15"/>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dissolve">
                                      <p:cBhvr>
                                        <p:cTn id="54" dur="500"/>
                                        <p:tgtEl>
                                          <p:spTgt spid="16"/>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dissolve">
                                      <p:cBhvr>
                                        <p:cTn id="57" dur="500"/>
                                        <p:tgtEl>
                                          <p:spTgt spid="17"/>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dissolve">
                                      <p:cBhvr>
                                        <p:cTn id="60" dur="500"/>
                                        <p:tgtEl>
                                          <p:spTgt spid="18"/>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mph" presetSubtype="2" fill="hold" nodeType="clickEffect">
                                  <p:stCondLst>
                                    <p:cond delay="0"/>
                                  </p:stCondLst>
                                  <p:childTnLst>
                                    <p:animClr clrSpc="rgb" dir="cw">
                                      <p:cBhvr>
                                        <p:cTn id="64" dur="1000" fill="hold"/>
                                        <p:tgtEl>
                                          <p:spTgt spid="15"/>
                                        </p:tgtEl>
                                        <p:attrNameLst>
                                          <p:attrName>fillcolor</p:attrName>
                                        </p:attrNameLst>
                                      </p:cBhvr>
                                      <p:to>
                                        <a:schemeClr val="accent2"/>
                                      </p:to>
                                    </p:animClr>
                                    <p:set>
                                      <p:cBhvr>
                                        <p:cTn id="65" dur="1000" fill="hold"/>
                                        <p:tgtEl>
                                          <p:spTgt spid="15"/>
                                        </p:tgtEl>
                                        <p:attrNameLst>
                                          <p:attrName>fill.type</p:attrName>
                                        </p:attrNameLst>
                                      </p:cBhvr>
                                      <p:to>
                                        <p:strVal val="solid"/>
                                      </p:to>
                                    </p:set>
                                    <p:set>
                                      <p:cBhvr>
                                        <p:cTn id="66" dur="1000" fill="hold"/>
                                        <p:tgtEl>
                                          <p:spTgt spid="15"/>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16"/>
                                        </p:tgtEl>
                                        <p:attrNameLst>
                                          <p:attrName>fillcolor</p:attrName>
                                        </p:attrNameLst>
                                      </p:cBhvr>
                                      <p:to>
                                        <a:schemeClr val="accent2"/>
                                      </p:to>
                                    </p:animClr>
                                    <p:set>
                                      <p:cBhvr>
                                        <p:cTn id="69" dur="1000" fill="hold"/>
                                        <p:tgtEl>
                                          <p:spTgt spid="16"/>
                                        </p:tgtEl>
                                        <p:attrNameLst>
                                          <p:attrName>fill.type</p:attrName>
                                        </p:attrNameLst>
                                      </p:cBhvr>
                                      <p:to>
                                        <p:strVal val="solid"/>
                                      </p:to>
                                    </p:set>
                                    <p:set>
                                      <p:cBhvr>
                                        <p:cTn id="70" dur="1000" fill="hold"/>
                                        <p:tgtEl>
                                          <p:spTgt spid="16"/>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dissolve">
                                      <p:cBhvr>
                                        <p:cTn id="75" dur="500"/>
                                        <p:tgtEl>
                                          <p:spTgt spid="19"/>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dissolve">
                                      <p:cBhvr>
                                        <p:cTn id="78" dur="500"/>
                                        <p:tgtEl>
                                          <p:spTgt spid="20"/>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mph" presetSubtype="2" fill="hold" nodeType="clickEffect">
                                  <p:stCondLst>
                                    <p:cond delay="0"/>
                                  </p:stCondLst>
                                  <p:childTnLst>
                                    <p:animClr clrSpc="rgb" dir="cw">
                                      <p:cBhvr>
                                        <p:cTn id="82" dur="1000" fill="hold"/>
                                        <p:tgtEl>
                                          <p:spTgt spid="19"/>
                                        </p:tgtEl>
                                        <p:attrNameLst>
                                          <p:attrName>fillcolor</p:attrName>
                                        </p:attrNameLst>
                                      </p:cBhvr>
                                      <p:to>
                                        <a:schemeClr val="accent2"/>
                                      </p:to>
                                    </p:animClr>
                                    <p:set>
                                      <p:cBhvr>
                                        <p:cTn id="83" dur="1000" fill="hold"/>
                                        <p:tgtEl>
                                          <p:spTgt spid="19"/>
                                        </p:tgtEl>
                                        <p:attrNameLst>
                                          <p:attrName>fill.type</p:attrName>
                                        </p:attrNameLst>
                                      </p:cBhvr>
                                      <p:to>
                                        <p:strVal val="solid"/>
                                      </p:to>
                                    </p:set>
                                    <p:set>
                                      <p:cBhvr>
                                        <p:cTn id="84" dur="1000" fill="hold"/>
                                        <p:tgtEl>
                                          <p:spTgt spid="19"/>
                                        </p:tgtEl>
                                        <p:attrNameLst>
                                          <p:attrName>fill.on</p:attrName>
                                        </p:attrNameLst>
                                      </p:cBhvr>
                                      <p:to>
                                        <p:strVal val="true"/>
                                      </p:to>
                                    </p:se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dissolve">
                                      <p:cBhvr>
                                        <p:cTn id="89" dur="500"/>
                                        <p:tgtEl>
                                          <p:spTgt spid="21"/>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mph" presetSubtype="2" fill="hold" nodeType="clickEffect">
                                  <p:stCondLst>
                                    <p:cond delay="0"/>
                                  </p:stCondLst>
                                  <p:childTnLst>
                                    <p:animClr clrSpc="rgb" dir="cw">
                                      <p:cBhvr>
                                        <p:cTn id="93" dur="1000" fill="hold"/>
                                        <p:tgtEl>
                                          <p:spTgt spid="20"/>
                                        </p:tgtEl>
                                        <p:attrNameLst>
                                          <p:attrName>fillcolor</p:attrName>
                                        </p:attrNameLst>
                                      </p:cBhvr>
                                      <p:to>
                                        <a:schemeClr val="accent2"/>
                                      </p:to>
                                    </p:animClr>
                                    <p:set>
                                      <p:cBhvr>
                                        <p:cTn id="94" dur="1000" fill="hold"/>
                                        <p:tgtEl>
                                          <p:spTgt spid="20"/>
                                        </p:tgtEl>
                                        <p:attrNameLst>
                                          <p:attrName>fill.type</p:attrName>
                                        </p:attrNameLst>
                                      </p:cBhvr>
                                      <p:to>
                                        <p:strVal val="solid"/>
                                      </p:to>
                                    </p:set>
                                    <p:set>
                                      <p:cBhvr>
                                        <p:cTn id="95" dur="1000" fill="hold"/>
                                        <p:tgtEl>
                                          <p:spTgt spid="20"/>
                                        </p:tgtEl>
                                        <p:attrNameLst>
                                          <p:attrName>fill.on</p:attrName>
                                        </p:attrNameLst>
                                      </p:cBhvr>
                                      <p:to>
                                        <p:strVal val="true"/>
                                      </p:to>
                                    </p:se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22"/>
                                        </p:tgtEl>
                                        <p:attrNameLst>
                                          <p:attrName>style.visibility</p:attrName>
                                        </p:attrNameLst>
                                      </p:cBhvr>
                                      <p:to>
                                        <p:strVal val="visible"/>
                                      </p:to>
                                    </p:set>
                                    <p:animEffect transition="in" filter="dissolve">
                                      <p:cBhvr>
                                        <p:cTn id="100" dur="500"/>
                                        <p:tgtEl>
                                          <p:spTgt spid="22"/>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24"/>
                                        </p:tgtEl>
                                        <p:attrNameLst>
                                          <p:attrName>style.visibility</p:attrName>
                                        </p:attrNameLst>
                                      </p:cBhvr>
                                      <p:to>
                                        <p:strVal val="visible"/>
                                      </p:to>
                                    </p:set>
                                    <p:animEffect transition="in" filter="dissolve">
                                      <p:cBhvr>
                                        <p:cTn id="105" dur="500"/>
                                        <p:tgtEl>
                                          <p:spTgt spid="24"/>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ntr" presetSubtype="0" fill="hold" grpId="0" nodeType="clickEffect">
                                  <p:stCondLst>
                                    <p:cond delay="0"/>
                                  </p:stCondLst>
                                  <p:childTnLst>
                                    <p:set>
                                      <p:cBhvr>
                                        <p:cTn id="109" dur="1" fill="hold">
                                          <p:stCondLst>
                                            <p:cond delay="0"/>
                                          </p:stCondLst>
                                        </p:cTn>
                                        <p:tgtEl>
                                          <p:spTgt spid="25"/>
                                        </p:tgtEl>
                                        <p:attrNameLst>
                                          <p:attrName>style.visibility</p:attrName>
                                        </p:attrNameLst>
                                      </p:cBhvr>
                                      <p:to>
                                        <p:strVal val="visible"/>
                                      </p:to>
                                    </p:set>
                                    <p:animEffect transition="in" filter="dissolve">
                                      <p:cBhvr>
                                        <p:cTn id="110" dur="500"/>
                                        <p:tgtEl>
                                          <p:spTgt spid="25"/>
                                        </p:tgtEl>
                                      </p:cBhvr>
                                    </p:animEffect>
                                  </p:childTnLst>
                                </p:cTn>
                              </p:par>
                            </p:childTnLst>
                          </p:cTn>
                        </p:par>
                      </p:childTnLst>
                    </p:cTn>
                  </p:par>
                  <p:par>
                    <p:cTn id="111" fill="hold">
                      <p:stCondLst>
                        <p:cond delay="indefinite"/>
                      </p:stCondLst>
                      <p:childTnLst>
                        <p:par>
                          <p:cTn id="112" fill="hold">
                            <p:stCondLst>
                              <p:cond delay="0"/>
                            </p:stCondLst>
                            <p:childTnLst>
                              <p:par>
                                <p:cTn id="113" presetID="1" presetClass="emph" presetSubtype="2" fill="hold" nodeType="clickEffect">
                                  <p:stCondLst>
                                    <p:cond delay="0"/>
                                  </p:stCondLst>
                                  <p:childTnLst>
                                    <p:animClr clrSpc="rgb" dir="cw">
                                      <p:cBhvr>
                                        <p:cTn id="114" dur="1000" fill="hold"/>
                                        <p:tgtEl>
                                          <p:spTgt spid="17"/>
                                        </p:tgtEl>
                                        <p:attrNameLst>
                                          <p:attrName>fillcolor</p:attrName>
                                        </p:attrNameLst>
                                      </p:cBhvr>
                                      <p:to>
                                        <a:schemeClr val="accent2"/>
                                      </p:to>
                                    </p:animClr>
                                    <p:set>
                                      <p:cBhvr>
                                        <p:cTn id="115" dur="1000" fill="hold"/>
                                        <p:tgtEl>
                                          <p:spTgt spid="17"/>
                                        </p:tgtEl>
                                        <p:attrNameLst>
                                          <p:attrName>fill.type</p:attrName>
                                        </p:attrNameLst>
                                      </p:cBhvr>
                                      <p:to>
                                        <p:strVal val="solid"/>
                                      </p:to>
                                    </p:set>
                                    <p:set>
                                      <p:cBhvr>
                                        <p:cTn id="116" dur="1000" fill="hold"/>
                                        <p:tgtEl>
                                          <p:spTgt spid="17"/>
                                        </p:tgtEl>
                                        <p:attrNameLst>
                                          <p:attrName>fill.on</p:attrName>
                                        </p:attrNameLst>
                                      </p:cBhvr>
                                      <p:to>
                                        <p:strVal val="true"/>
                                      </p:to>
                                    </p:set>
                                  </p:childTnLst>
                                </p:cTn>
                              </p:par>
                              <p:par>
                                <p:cTn id="117" presetID="1" presetClass="emph" presetSubtype="2" fill="hold" nodeType="withEffect">
                                  <p:stCondLst>
                                    <p:cond delay="0"/>
                                  </p:stCondLst>
                                  <p:childTnLst>
                                    <p:animClr clrSpc="rgb" dir="cw">
                                      <p:cBhvr>
                                        <p:cTn id="118" dur="1000" fill="hold"/>
                                        <p:tgtEl>
                                          <p:spTgt spid="18"/>
                                        </p:tgtEl>
                                        <p:attrNameLst>
                                          <p:attrName>fillcolor</p:attrName>
                                        </p:attrNameLst>
                                      </p:cBhvr>
                                      <p:to>
                                        <a:schemeClr val="accent2"/>
                                      </p:to>
                                    </p:animClr>
                                    <p:set>
                                      <p:cBhvr>
                                        <p:cTn id="119" dur="1000" fill="hold"/>
                                        <p:tgtEl>
                                          <p:spTgt spid="18"/>
                                        </p:tgtEl>
                                        <p:attrNameLst>
                                          <p:attrName>fill.type</p:attrName>
                                        </p:attrNameLst>
                                      </p:cBhvr>
                                      <p:to>
                                        <p:strVal val="solid"/>
                                      </p:to>
                                    </p:set>
                                    <p:set>
                                      <p:cBhvr>
                                        <p:cTn id="120" dur="1000" fill="hold"/>
                                        <p:tgtEl>
                                          <p:spTgt spid="18"/>
                                        </p:tgtEl>
                                        <p:attrNameLst>
                                          <p:attrName>fill.on</p:attrName>
                                        </p:attrNameLst>
                                      </p:cBhvr>
                                      <p:to>
                                        <p:strVal val="true"/>
                                      </p:to>
                                    </p:se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26"/>
                                        </p:tgtEl>
                                        <p:attrNameLst>
                                          <p:attrName>style.visibility</p:attrName>
                                        </p:attrNameLst>
                                      </p:cBhvr>
                                      <p:to>
                                        <p:strVal val="visible"/>
                                      </p:to>
                                    </p:set>
                                    <p:animEffect transition="in" filter="dissolve">
                                      <p:cBhvr>
                                        <p:cTn id="125" dur="500"/>
                                        <p:tgtEl>
                                          <p:spTgt spid="26"/>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27"/>
                                        </p:tgtEl>
                                        <p:attrNameLst>
                                          <p:attrName>style.visibility</p:attrName>
                                        </p:attrNameLst>
                                      </p:cBhvr>
                                      <p:to>
                                        <p:strVal val="visible"/>
                                      </p:to>
                                    </p:set>
                                    <p:animEffect transition="in" filter="dissolve">
                                      <p:cBhvr>
                                        <p:cTn id="128" dur="500"/>
                                        <p:tgtEl>
                                          <p:spTgt spid="27"/>
                                        </p:tgtEl>
                                      </p:cBhvr>
                                    </p:animEffect>
                                  </p:childTnLst>
                                </p:cTn>
                              </p:par>
                            </p:childTnLst>
                          </p:cTn>
                        </p:par>
                      </p:childTnLst>
                    </p:cTn>
                  </p:par>
                  <p:par>
                    <p:cTn id="129" fill="hold">
                      <p:stCondLst>
                        <p:cond delay="indefinite"/>
                      </p:stCondLst>
                      <p:childTnLst>
                        <p:par>
                          <p:cTn id="130" fill="hold">
                            <p:stCondLst>
                              <p:cond delay="0"/>
                            </p:stCondLst>
                            <p:childTnLst>
                              <p:par>
                                <p:cTn id="131" presetID="1" presetClass="emph" presetSubtype="2" fill="hold" nodeType="clickEffect">
                                  <p:stCondLst>
                                    <p:cond delay="0"/>
                                  </p:stCondLst>
                                  <p:childTnLst>
                                    <p:animClr clrSpc="rgb" dir="cw">
                                      <p:cBhvr>
                                        <p:cTn id="132" dur="1000" fill="hold"/>
                                        <p:tgtEl>
                                          <p:spTgt spid="26"/>
                                        </p:tgtEl>
                                        <p:attrNameLst>
                                          <p:attrName>fillcolor</p:attrName>
                                        </p:attrNameLst>
                                      </p:cBhvr>
                                      <p:to>
                                        <a:schemeClr val="accent2"/>
                                      </p:to>
                                    </p:animClr>
                                    <p:set>
                                      <p:cBhvr>
                                        <p:cTn id="133" dur="1000" fill="hold"/>
                                        <p:tgtEl>
                                          <p:spTgt spid="26"/>
                                        </p:tgtEl>
                                        <p:attrNameLst>
                                          <p:attrName>fill.type</p:attrName>
                                        </p:attrNameLst>
                                      </p:cBhvr>
                                      <p:to>
                                        <p:strVal val="solid"/>
                                      </p:to>
                                    </p:set>
                                    <p:set>
                                      <p:cBhvr>
                                        <p:cTn id="134" dur="1000" fill="hold"/>
                                        <p:tgtEl>
                                          <p:spTgt spid="26"/>
                                        </p:tgtEl>
                                        <p:attrNameLst>
                                          <p:attrName>fill.on</p:attrName>
                                        </p:attrNameLst>
                                      </p:cBhvr>
                                      <p:to>
                                        <p:strVal val="true"/>
                                      </p:to>
                                    </p:se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28"/>
                                        </p:tgtEl>
                                        <p:attrNameLst>
                                          <p:attrName>style.visibility</p:attrName>
                                        </p:attrNameLst>
                                      </p:cBhvr>
                                      <p:to>
                                        <p:strVal val="visible"/>
                                      </p:to>
                                    </p:set>
                                    <p:animEffect transition="in" filter="dissolve">
                                      <p:cBhvr>
                                        <p:cTn id="139" dur="500"/>
                                        <p:tgtEl>
                                          <p:spTgt spid="28"/>
                                        </p:tgtEl>
                                      </p:cBhvr>
                                    </p:animEffect>
                                  </p:childTnLst>
                                </p:cTn>
                              </p:par>
                            </p:childTnLst>
                          </p:cTn>
                        </p:par>
                      </p:childTnLst>
                    </p:cTn>
                  </p:par>
                  <p:par>
                    <p:cTn id="140" fill="hold">
                      <p:stCondLst>
                        <p:cond delay="indefinite"/>
                      </p:stCondLst>
                      <p:childTnLst>
                        <p:par>
                          <p:cTn id="141" fill="hold">
                            <p:stCondLst>
                              <p:cond delay="0"/>
                            </p:stCondLst>
                            <p:childTnLst>
                              <p:par>
                                <p:cTn id="142" presetID="1" presetClass="emph" presetSubtype="2" fill="hold" nodeType="clickEffect">
                                  <p:stCondLst>
                                    <p:cond delay="0"/>
                                  </p:stCondLst>
                                  <p:childTnLst>
                                    <p:animClr clrSpc="rgb" dir="cw">
                                      <p:cBhvr>
                                        <p:cTn id="143" dur="1000" fill="hold"/>
                                        <p:tgtEl>
                                          <p:spTgt spid="27"/>
                                        </p:tgtEl>
                                        <p:attrNameLst>
                                          <p:attrName>fillcolor</p:attrName>
                                        </p:attrNameLst>
                                      </p:cBhvr>
                                      <p:to>
                                        <a:schemeClr val="accent2"/>
                                      </p:to>
                                    </p:animClr>
                                    <p:set>
                                      <p:cBhvr>
                                        <p:cTn id="144" dur="1000" fill="hold"/>
                                        <p:tgtEl>
                                          <p:spTgt spid="27"/>
                                        </p:tgtEl>
                                        <p:attrNameLst>
                                          <p:attrName>fill.type</p:attrName>
                                        </p:attrNameLst>
                                      </p:cBhvr>
                                      <p:to>
                                        <p:strVal val="solid"/>
                                      </p:to>
                                    </p:set>
                                    <p:set>
                                      <p:cBhvr>
                                        <p:cTn id="145" dur="1000" fill="hold"/>
                                        <p:tgtEl>
                                          <p:spTgt spid="27"/>
                                        </p:tgtEl>
                                        <p:attrNameLst>
                                          <p:attrName>fill.on</p:attrName>
                                        </p:attrNameLst>
                                      </p:cBhvr>
                                      <p:to>
                                        <p:strVal val="true"/>
                                      </p:to>
                                    </p:se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29"/>
                                        </p:tgtEl>
                                        <p:attrNameLst>
                                          <p:attrName>style.visibility</p:attrName>
                                        </p:attrNameLst>
                                      </p:cBhvr>
                                      <p:to>
                                        <p:strVal val="visible"/>
                                      </p:to>
                                    </p:set>
                                    <p:animEffect transition="in" filter="dissolve">
                                      <p:cBhvr>
                                        <p:cTn id="150" dur="500"/>
                                        <p:tgtEl>
                                          <p:spTgt spid="29"/>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30"/>
                                        </p:tgtEl>
                                        <p:attrNameLst>
                                          <p:attrName>style.visibility</p:attrName>
                                        </p:attrNameLst>
                                      </p:cBhvr>
                                      <p:to>
                                        <p:strVal val="visible"/>
                                      </p:to>
                                    </p:set>
                                    <p:animEffect transition="in" filter="dissolve">
                                      <p:cBhvr>
                                        <p:cTn id="155" dur="500"/>
                                        <p:tgtEl>
                                          <p:spTgt spid="30"/>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31"/>
                                        </p:tgtEl>
                                        <p:attrNameLst>
                                          <p:attrName>style.visibility</p:attrName>
                                        </p:attrNameLst>
                                      </p:cBhvr>
                                      <p:to>
                                        <p:strVal val="visible"/>
                                      </p:to>
                                    </p:set>
                                    <p:animEffect transition="in" filter="dissolve">
                                      <p:cBhvr>
                                        <p:cTn id="160" dur="500"/>
                                        <p:tgtEl>
                                          <p:spTgt spid="31"/>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32"/>
                                        </p:tgtEl>
                                        <p:attrNameLst>
                                          <p:attrName>style.visibility</p:attrName>
                                        </p:attrNameLst>
                                      </p:cBhvr>
                                      <p:to>
                                        <p:strVal val="visible"/>
                                      </p:to>
                                    </p:set>
                                    <p:animEffect transition="in" filter="dissolve">
                                      <p:cBhvr>
                                        <p:cTn id="165" dur="500"/>
                                        <p:tgtEl>
                                          <p:spTgt spid="32"/>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33"/>
                                        </p:tgtEl>
                                        <p:attrNameLst>
                                          <p:attrName>style.visibility</p:attrName>
                                        </p:attrNameLst>
                                      </p:cBhvr>
                                      <p:to>
                                        <p:strVal val="visible"/>
                                      </p:to>
                                    </p:set>
                                    <p:animEffect transition="in" filter="dissolve">
                                      <p:cBhvr>
                                        <p:cTn id="170" dur="500"/>
                                        <p:tgtEl>
                                          <p:spTgt spid="33"/>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34"/>
                                        </p:tgtEl>
                                        <p:attrNameLst>
                                          <p:attrName>style.visibility</p:attrName>
                                        </p:attrNameLst>
                                      </p:cBhvr>
                                      <p:to>
                                        <p:strVal val="visible"/>
                                      </p:to>
                                    </p:set>
                                    <p:animEffect transition="in" filter="dissolve">
                                      <p:cBhvr>
                                        <p:cTn id="175" dur="500"/>
                                        <p:tgtEl>
                                          <p:spTgt spid="34"/>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35"/>
                                        </p:tgtEl>
                                        <p:attrNameLst>
                                          <p:attrName>style.visibility</p:attrName>
                                        </p:attrNameLst>
                                      </p:cBhvr>
                                      <p:to>
                                        <p:strVal val="visible"/>
                                      </p:to>
                                    </p:set>
                                    <p:animEffect transition="in" filter="dissolve">
                                      <p:cBhvr>
                                        <p:cTn id="180" dur="500"/>
                                        <p:tgtEl>
                                          <p:spTgt spid="35"/>
                                        </p:tgtEl>
                                      </p:cBhvr>
                                    </p:animEffect>
                                  </p:childTnLst>
                                </p:cTn>
                              </p:par>
                            </p:childTnLst>
                          </p:cTn>
                        </p:par>
                      </p:childTnLst>
                    </p:cTn>
                  </p:par>
                  <p:par>
                    <p:cTn id="181" fill="hold">
                      <p:stCondLst>
                        <p:cond delay="indefinite"/>
                      </p:stCondLst>
                      <p:childTnLst>
                        <p:par>
                          <p:cTn id="182" fill="hold">
                            <p:stCondLst>
                              <p:cond delay="0"/>
                            </p:stCondLst>
                            <p:childTnLst>
                              <p:par>
                                <p:cTn id="183" presetID="1" presetClass="emph" presetSubtype="2" fill="hold" nodeType="clickEffect">
                                  <p:stCondLst>
                                    <p:cond delay="0"/>
                                  </p:stCondLst>
                                  <p:childTnLst>
                                    <p:animClr clrSpc="rgb" dir="cw">
                                      <p:cBhvr>
                                        <p:cTn id="184" dur="1000" fill="hold"/>
                                        <p:tgtEl>
                                          <p:spTgt spid="11"/>
                                        </p:tgtEl>
                                        <p:attrNameLst>
                                          <p:attrName>fillcolor</p:attrName>
                                        </p:attrNameLst>
                                      </p:cBhvr>
                                      <p:to>
                                        <a:schemeClr val="accent2"/>
                                      </p:to>
                                    </p:animClr>
                                    <p:set>
                                      <p:cBhvr>
                                        <p:cTn id="185" dur="1000" fill="hold"/>
                                        <p:tgtEl>
                                          <p:spTgt spid="11"/>
                                        </p:tgtEl>
                                        <p:attrNameLst>
                                          <p:attrName>fill.type</p:attrName>
                                        </p:attrNameLst>
                                      </p:cBhvr>
                                      <p:to>
                                        <p:strVal val="solid"/>
                                      </p:to>
                                    </p:set>
                                    <p:set>
                                      <p:cBhvr>
                                        <p:cTn id="186" dur="1000" fill="hold"/>
                                        <p:tgtEl>
                                          <p:spTgt spid="11"/>
                                        </p:tgtEl>
                                        <p:attrNameLst>
                                          <p:attrName>fill.on</p:attrName>
                                        </p:attrNameLst>
                                      </p:cBhvr>
                                      <p:to>
                                        <p:strVal val="true"/>
                                      </p:to>
                                    </p:set>
                                  </p:childTnLst>
                                </p:cTn>
                              </p:par>
                              <p:par>
                                <p:cTn id="187" presetID="1" presetClass="emph" presetSubtype="2" fill="hold" nodeType="withEffect">
                                  <p:stCondLst>
                                    <p:cond delay="0"/>
                                  </p:stCondLst>
                                  <p:childTnLst>
                                    <p:animClr clrSpc="rgb" dir="cw">
                                      <p:cBhvr>
                                        <p:cTn id="188" dur="1000" fill="hold"/>
                                        <p:tgtEl>
                                          <p:spTgt spid="12"/>
                                        </p:tgtEl>
                                        <p:attrNameLst>
                                          <p:attrName>fillcolor</p:attrName>
                                        </p:attrNameLst>
                                      </p:cBhvr>
                                      <p:to>
                                        <a:schemeClr val="accent2"/>
                                      </p:to>
                                    </p:animClr>
                                    <p:set>
                                      <p:cBhvr>
                                        <p:cTn id="189" dur="1000" fill="hold"/>
                                        <p:tgtEl>
                                          <p:spTgt spid="12"/>
                                        </p:tgtEl>
                                        <p:attrNameLst>
                                          <p:attrName>fill.type</p:attrName>
                                        </p:attrNameLst>
                                      </p:cBhvr>
                                      <p:to>
                                        <p:strVal val="solid"/>
                                      </p:to>
                                    </p:set>
                                    <p:set>
                                      <p:cBhvr>
                                        <p:cTn id="190" dur="1000" fill="hold"/>
                                        <p:tgtEl>
                                          <p:spTgt spid="12"/>
                                        </p:tgtEl>
                                        <p:attrNameLst>
                                          <p:attrName>fill.on</p:attrName>
                                        </p:attrNameLst>
                                      </p:cBhvr>
                                      <p:to>
                                        <p:strVal val="true"/>
                                      </p:to>
                                    </p:set>
                                  </p:childTnLst>
                                </p:cTn>
                              </p:par>
                              <p:par>
                                <p:cTn id="191" presetID="1" presetClass="emph" presetSubtype="2" fill="hold" nodeType="withEffect">
                                  <p:stCondLst>
                                    <p:cond delay="0"/>
                                  </p:stCondLst>
                                  <p:childTnLst>
                                    <p:animClr clrSpc="rgb" dir="cw">
                                      <p:cBhvr>
                                        <p:cTn id="192" dur="1000" fill="hold"/>
                                        <p:tgtEl>
                                          <p:spTgt spid="13"/>
                                        </p:tgtEl>
                                        <p:attrNameLst>
                                          <p:attrName>fillcolor</p:attrName>
                                        </p:attrNameLst>
                                      </p:cBhvr>
                                      <p:to>
                                        <a:schemeClr val="accent2"/>
                                      </p:to>
                                    </p:animClr>
                                    <p:set>
                                      <p:cBhvr>
                                        <p:cTn id="193" dur="1000" fill="hold"/>
                                        <p:tgtEl>
                                          <p:spTgt spid="13"/>
                                        </p:tgtEl>
                                        <p:attrNameLst>
                                          <p:attrName>fill.type</p:attrName>
                                        </p:attrNameLst>
                                      </p:cBhvr>
                                      <p:to>
                                        <p:strVal val="solid"/>
                                      </p:to>
                                    </p:set>
                                    <p:set>
                                      <p:cBhvr>
                                        <p:cTn id="194" dur="1000" fill="hold"/>
                                        <p:tgtEl>
                                          <p:spTgt spid="13"/>
                                        </p:tgtEl>
                                        <p:attrNameLst>
                                          <p:attrName>fill.on</p:attrName>
                                        </p:attrNameLst>
                                      </p:cBhvr>
                                      <p:to>
                                        <p:strVal val="true"/>
                                      </p:to>
                                    </p:set>
                                  </p:childTnLst>
                                </p:cTn>
                              </p:par>
                              <p:par>
                                <p:cTn id="195" presetID="1" presetClass="emph" presetSubtype="2" fill="hold" nodeType="withEffect">
                                  <p:stCondLst>
                                    <p:cond delay="0"/>
                                  </p:stCondLst>
                                  <p:childTnLst>
                                    <p:animClr clrSpc="rgb" dir="cw">
                                      <p:cBhvr>
                                        <p:cTn id="196" dur="1000" fill="hold"/>
                                        <p:tgtEl>
                                          <p:spTgt spid="14"/>
                                        </p:tgtEl>
                                        <p:attrNameLst>
                                          <p:attrName>fillcolor</p:attrName>
                                        </p:attrNameLst>
                                      </p:cBhvr>
                                      <p:to>
                                        <a:schemeClr val="accent2"/>
                                      </p:to>
                                    </p:animClr>
                                    <p:set>
                                      <p:cBhvr>
                                        <p:cTn id="197" dur="1000" fill="hold"/>
                                        <p:tgtEl>
                                          <p:spTgt spid="14"/>
                                        </p:tgtEl>
                                        <p:attrNameLst>
                                          <p:attrName>fill.type</p:attrName>
                                        </p:attrNameLst>
                                      </p:cBhvr>
                                      <p:to>
                                        <p:strVal val="solid"/>
                                      </p:to>
                                    </p:set>
                                    <p:set>
                                      <p:cBhvr>
                                        <p:cTn id="198" dur="1000" fill="hold"/>
                                        <p:tgtEl>
                                          <p:spTgt spid="14"/>
                                        </p:tgtEl>
                                        <p:attrNameLst>
                                          <p:attrName>fill.on</p:attrName>
                                        </p:attrNameLst>
                                      </p:cBhvr>
                                      <p:to>
                                        <p:strVal val="true"/>
                                      </p:to>
                                    </p:se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grpId="0" nodeType="clickEffect">
                                  <p:stCondLst>
                                    <p:cond delay="0"/>
                                  </p:stCondLst>
                                  <p:childTnLst>
                                    <p:set>
                                      <p:cBhvr>
                                        <p:cTn id="202" dur="1" fill="hold">
                                          <p:stCondLst>
                                            <p:cond delay="0"/>
                                          </p:stCondLst>
                                        </p:cTn>
                                        <p:tgtEl>
                                          <p:spTgt spid="36"/>
                                        </p:tgtEl>
                                        <p:attrNameLst>
                                          <p:attrName>style.visibility</p:attrName>
                                        </p:attrNameLst>
                                      </p:cBhvr>
                                      <p:to>
                                        <p:strVal val="visible"/>
                                      </p:to>
                                    </p:set>
                                    <p:animEffect transition="in" filter="dissolve">
                                      <p:cBhvr>
                                        <p:cTn id="203" dur="500"/>
                                        <p:tgtEl>
                                          <p:spTgt spid="36"/>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37"/>
                                        </p:tgtEl>
                                        <p:attrNameLst>
                                          <p:attrName>style.visibility</p:attrName>
                                        </p:attrNameLst>
                                      </p:cBhvr>
                                      <p:to>
                                        <p:strVal val="visible"/>
                                      </p:to>
                                    </p:set>
                                    <p:animEffect transition="in" filter="dissolve">
                                      <p:cBhvr>
                                        <p:cTn id="206" dur="500"/>
                                        <p:tgtEl>
                                          <p:spTgt spid="37"/>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38"/>
                                        </p:tgtEl>
                                        <p:attrNameLst>
                                          <p:attrName>style.visibility</p:attrName>
                                        </p:attrNameLst>
                                      </p:cBhvr>
                                      <p:to>
                                        <p:strVal val="visible"/>
                                      </p:to>
                                    </p:set>
                                    <p:animEffect transition="in" filter="dissolve">
                                      <p:cBhvr>
                                        <p:cTn id="209" dur="500"/>
                                        <p:tgtEl>
                                          <p:spTgt spid="38"/>
                                        </p:tgtEl>
                                      </p:cBhvr>
                                    </p:animEffect>
                                  </p:childTnLst>
                                </p:cTn>
                              </p:par>
                              <p:par>
                                <p:cTn id="210" presetID="9" presetClass="entr" presetSubtype="0" fill="hold" grpId="0" nodeType="withEffect">
                                  <p:stCondLst>
                                    <p:cond delay="0"/>
                                  </p:stCondLst>
                                  <p:childTnLst>
                                    <p:set>
                                      <p:cBhvr>
                                        <p:cTn id="211" dur="1" fill="hold">
                                          <p:stCondLst>
                                            <p:cond delay="0"/>
                                          </p:stCondLst>
                                        </p:cTn>
                                        <p:tgtEl>
                                          <p:spTgt spid="39"/>
                                        </p:tgtEl>
                                        <p:attrNameLst>
                                          <p:attrName>style.visibility</p:attrName>
                                        </p:attrNameLst>
                                      </p:cBhvr>
                                      <p:to>
                                        <p:strVal val="visible"/>
                                      </p:to>
                                    </p:set>
                                    <p:animEffect transition="in" filter="dissolve">
                                      <p:cBhvr>
                                        <p:cTn id="212" dur="500"/>
                                        <p:tgtEl>
                                          <p:spTgt spid="39"/>
                                        </p:tgtEl>
                                      </p:cBhvr>
                                    </p:animEffect>
                                  </p:childTnLst>
                                </p:cTn>
                              </p:par>
                            </p:childTnLst>
                          </p:cTn>
                        </p:par>
                      </p:childTnLst>
                    </p:cTn>
                  </p:par>
                  <p:par>
                    <p:cTn id="213" fill="hold">
                      <p:stCondLst>
                        <p:cond delay="indefinite"/>
                      </p:stCondLst>
                      <p:childTnLst>
                        <p:par>
                          <p:cTn id="214" fill="hold">
                            <p:stCondLst>
                              <p:cond delay="0"/>
                            </p:stCondLst>
                            <p:childTnLst>
                              <p:par>
                                <p:cTn id="215" presetID="1" presetClass="emph" presetSubtype="2" fill="hold" nodeType="clickEffect">
                                  <p:stCondLst>
                                    <p:cond delay="0"/>
                                  </p:stCondLst>
                                  <p:childTnLst>
                                    <p:animClr clrSpc="rgb" dir="cw">
                                      <p:cBhvr>
                                        <p:cTn id="216" dur="1000" fill="hold"/>
                                        <p:tgtEl>
                                          <p:spTgt spid="36"/>
                                        </p:tgtEl>
                                        <p:attrNameLst>
                                          <p:attrName>fillcolor</p:attrName>
                                        </p:attrNameLst>
                                      </p:cBhvr>
                                      <p:to>
                                        <a:schemeClr val="accent2"/>
                                      </p:to>
                                    </p:animClr>
                                    <p:set>
                                      <p:cBhvr>
                                        <p:cTn id="217" dur="1000" fill="hold"/>
                                        <p:tgtEl>
                                          <p:spTgt spid="36"/>
                                        </p:tgtEl>
                                        <p:attrNameLst>
                                          <p:attrName>fill.type</p:attrName>
                                        </p:attrNameLst>
                                      </p:cBhvr>
                                      <p:to>
                                        <p:strVal val="solid"/>
                                      </p:to>
                                    </p:set>
                                    <p:set>
                                      <p:cBhvr>
                                        <p:cTn id="218" dur="1000" fill="hold"/>
                                        <p:tgtEl>
                                          <p:spTgt spid="36"/>
                                        </p:tgtEl>
                                        <p:attrNameLst>
                                          <p:attrName>fill.on</p:attrName>
                                        </p:attrNameLst>
                                      </p:cBhvr>
                                      <p:to>
                                        <p:strVal val="true"/>
                                      </p:to>
                                    </p:set>
                                  </p:childTnLst>
                                </p:cTn>
                              </p:par>
                              <p:par>
                                <p:cTn id="219" presetID="1" presetClass="emph" presetSubtype="2" fill="hold" nodeType="withEffect">
                                  <p:stCondLst>
                                    <p:cond delay="0"/>
                                  </p:stCondLst>
                                  <p:childTnLst>
                                    <p:animClr clrSpc="rgb" dir="cw">
                                      <p:cBhvr>
                                        <p:cTn id="220" dur="1000" fill="hold"/>
                                        <p:tgtEl>
                                          <p:spTgt spid="37"/>
                                        </p:tgtEl>
                                        <p:attrNameLst>
                                          <p:attrName>fillcolor</p:attrName>
                                        </p:attrNameLst>
                                      </p:cBhvr>
                                      <p:to>
                                        <a:schemeClr val="accent2"/>
                                      </p:to>
                                    </p:animClr>
                                    <p:set>
                                      <p:cBhvr>
                                        <p:cTn id="221" dur="1000" fill="hold"/>
                                        <p:tgtEl>
                                          <p:spTgt spid="37"/>
                                        </p:tgtEl>
                                        <p:attrNameLst>
                                          <p:attrName>fill.type</p:attrName>
                                        </p:attrNameLst>
                                      </p:cBhvr>
                                      <p:to>
                                        <p:strVal val="solid"/>
                                      </p:to>
                                    </p:set>
                                    <p:set>
                                      <p:cBhvr>
                                        <p:cTn id="222" dur="1000" fill="hold"/>
                                        <p:tgtEl>
                                          <p:spTgt spid="37"/>
                                        </p:tgtEl>
                                        <p:attrNameLst>
                                          <p:attrName>fill.on</p:attrName>
                                        </p:attrNameLst>
                                      </p:cBhvr>
                                      <p:to>
                                        <p:strVal val="true"/>
                                      </p:to>
                                    </p:se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grpId="0" nodeType="clickEffect">
                                  <p:stCondLst>
                                    <p:cond delay="0"/>
                                  </p:stCondLst>
                                  <p:childTnLst>
                                    <p:set>
                                      <p:cBhvr>
                                        <p:cTn id="226" dur="1" fill="hold">
                                          <p:stCondLst>
                                            <p:cond delay="0"/>
                                          </p:stCondLst>
                                        </p:cTn>
                                        <p:tgtEl>
                                          <p:spTgt spid="40"/>
                                        </p:tgtEl>
                                        <p:attrNameLst>
                                          <p:attrName>style.visibility</p:attrName>
                                        </p:attrNameLst>
                                      </p:cBhvr>
                                      <p:to>
                                        <p:strVal val="visible"/>
                                      </p:to>
                                    </p:set>
                                    <p:animEffect transition="in" filter="dissolve">
                                      <p:cBhvr>
                                        <p:cTn id="227" dur="500"/>
                                        <p:tgtEl>
                                          <p:spTgt spid="40"/>
                                        </p:tgtEl>
                                      </p:cBhvr>
                                    </p:animEffect>
                                  </p:childTnLst>
                                </p:cTn>
                              </p:par>
                              <p:par>
                                <p:cTn id="228" presetID="9" presetClass="entr" presetSubtype="0" fill="hold" grpId="0" nodeType="withEffect">
                                  <p:stCondLst>
                                    <p:cond delay="0"/>
                                  </p:stCondLst>
                                  <p:childTnLst>
                                    <p:set>
                                      <p:cBhvr>
                                        <p:cTn id="229" dur="1" fill="hold">
                                          <p:stCondLst>
                                            <p:cond delay="0"/>
                                          </p:stCondLst>
                                        </p:cTn>
                                        <p:tgtEl>
                                          <p:spTgt spid="41"/>
                                        </p:tgtEl>
                                        <p:attrNameLst>
                                          <p:attrName>style.visibility</p:attrName>
                                        </p:attrNameLst>
                                      </p:cBhvr>
                                      <p:to>
                                        <p:strVal val="visible"/>
                                      </p:to>
                                    </p:set>
                                    <p:animEffect transition="in" filter="dissolve">
                                      <p:cBhvr>
                                        <p:cTn id="230" dur="500"/>
                                        <p:tgtEl>
                                          <p:spTgt spid="41"/>
                                        </p:tgtEl>
                                      </p:cBhvr>
                                    </p:animEffect>
                                  </p:childTnLst>
                                </p:cTn>
                              </p:par>
                            </p:childTnLst>
                          </p:cTn>
                        </p:par>
                      </p:childTnLst>
                    </p:cTn>
                  </p:par>
                  <p:par>
                    <p:cTn id="231" fill="hold">
                      <p:stCondLst>
                        <p:cond delay="indefinite"/>
                      </p:stCondLst>
                      <p:childTnLst>
                        <p:par>
                          <p:cTn id="232" fill="hold">
                            <p:stCondLst>
                              <p:cond delay="0"/>
                            </p:stCondLst>
                            <p:childTnLst>
                              <p:par>
                                <p:cTn id="233" presetID="1" presetClass="emph" presetSubtype="2" fill="hold" nodeType="clickEffect">
                                  <p:stCondLst>
                                    <p:cond delay="0"/>
                                  </p:stCondLst>
                                  <p:childTnLst>
                                    <p:animClr clrSpc="rgb" dir="cw">
                                      <p:cBhvr>
                                        <p:cTn id="234" dur="1000" fill="hold"/>
                                        <p:tgtEl>
                                          <p:spTgt spid="40"/>
                                        </p:tgtEl>
                                        <p:attrNameLst>
                                          <p:attrName>fillcolor</p:attrName>
                                        </p:attrNameLst>
                                      </p:cBhvr>
                                      <p:to>
                                        <a:schemeClr val="accent2"/>
                                      </p:to>
                                    </p:animClr>
                                    <p:set>
                                      <p:cBhvr>
                                        <p:cTn id="235" dur="1000" fill="hold"/>
                                        <p:tgtEl>
                                          <p:spTgt spid="40"/>
                                        </p:tgtEl>
                                        <p:attrNameLst>
                                          <p:attrName>fill.type</p:attrName>
                                        </p:attrNameLst>
                                      </p:cBhvr>
                                      <p:to>
                                        <p:strVal val="solid"/>
                                      </p:to>
                                    </p:set>
                                    <p:set>
                                      <p:cBhvr>
                                        <p:cTn id="236" dur="1000" fill="hold"/>
                                        <p:tgtEl>
                                          <p:spTgt spid="40"/>
                                        </p:tgtEl>
                                        <p:attrNameLst>
                                          <p:attrName>fill.on</p:attrName>
                                        </p:attrNameLst>
                                      </p:cBhvr>
                                      <p:to>
                                        <p:strVal val="true"/>
                                      </p:to>
                                    </p:set>
                                  </p:childTnLst>
                                </p:cTn>
                              </p:par>
                            </p:childTnLst>
                          </p:cTn>
                        </p:par>
                      </p:childTnLst>
                    </p:cTn>
                  </p:par>
                  <p:par>
                    <p:cTn id="237" fill="hold">
                      <p:stCondLst>
                        <p:cond delay="indefinite"/>
                      </p:stCondLst>
                      <p:childTnLst>
                        <p:par>
                          <p:cTn id="238" fill="hold">
                            <p:stCondLst>
                              <p:cond delay="0"/>
                            </p:stCondLst>
                            <p:childTnLst>
                              <p:par>
                                <p:cTn id="239" presetID="9" presetClass="entr" presetSubtype="0" fill="hold" grpId="0" nodeType="clickEffect">
                                  <p:stCondLst>
                                    <p:cond delay="0"/>
                                  </p:stCondLst>
                                  <p:childTnLst>
                                    <p:set>
                                      <p:cBhvr>
                                        <p:cTn id="240" dur="1" fill="hold">
                                          <p:stCondLst>
                                            <p:cond delay="0"/>
                                          </p:stCondLst>
                                        </p:cTn>
                                        <p:tgtEl>
                                          <p:spTgt spid="44"/>
                                        </p:tgtEl>
                                        <p:attrNameLst>
                                          <p:attrName>style.visibility</p:attrName>
                                        </p:attrNameLst>
                                      </p:cBhvr>
                                      <p:to>
                                        <p:strVal val="visible"/>
                                      </p:to>
                                    </p:set>
                                    <p:animEffect transition="in" filter="dissolve">
                                      <p:cBhvr>
                                        <p:cTn id="241" dur="500"/>
                                        <p:tgtEl>
                                          <p:spTgt spid="44"/>
                                        </p:tgtEl>
                                      </p:cBhvr>
                                    </p:animEffect>
                                  </p:childTnLst>
                                </p:cTn>
                              </p:par>
                            </p:childTnLst>
                          </p:cTn>
                        </p:par>
                      </p:childTnLst>
                    </p:cTn>
                  </p:par>
                  <p:par>
                    <p:cTn id="242" fill="hold">
                      <p:stCondLst>
                        <p:cond delay="indefinite"/>
                      </p:stCondLst>
                      <p:childTnLst>
                        <p:par>
                          <p:cTn id="243" fill="hold">
                            <p:stCondLst>
                              <p:cond delay="0"/>
                            </p:stCondLst>
                            <p:childTnLst>
                              <p:par>
                                <p:cTn id="244" presetID="1" presetClass="emph" presetSubtype="2" fill="hold" nodeType="clickEffect">
                                  <p:stCondLst>
                                    <p:cond delay="0"/>
                                  </p:stCondLst>
                                  <p:childTnLst>
                                    <p:animClr clrSpc="rgb" dir="cw">
                                      <p:cBhvr>
                                        <p:cTn id="245" dur="1000" fill="hold"/>
                                        <p:tgtEl>
                                          <p:spTgt spid="41"/>
                                        </p:tgtEl>
                                        <p:attrNameLst>
                                          <p:attrName>fillcolor</p:attrName>
                                        </p:attrNameLst>
                                      </p:cBhvr>
                                      <p:to>
                                        <a:schemeClr val="accent2"/>
                                      </p:to>
                                    </p:animClr>
                                    <p:set>
                                      <p:cBhvr>
                                        <p:cTn id="246" dur="1000" fill="hold"/>
                                        <p:tgtEl>
                                          <p:spTgt spid="41"/>
                                        </p:tgtEl>
                                        <p:attrNameLst>
                                          <p:attrName>fill.type</p:attrName>
                                        </p:attrNameLst>
                                      </p:cBhvr>
                                      <p:to>
                                        <p:strVal val="solid"/>
                                      </p:to>
                                    </p:set>
                                    <p:set>
                                      <p:cBhvr>
                                        <p:cTn id="247" dur="1000" fill="hold"/>
                                        <p:tgtEl>
                                          <p:spTgt spid="41"/>
                                        </p:tgtEl>
                                        <p:attrNameLst>
                                          <p:attrName>fill.on</p:attrName>
                                        </p:attrNameLst>
                                      </p:cBhvr>
                                      <p:to>
                                        <p:strVal val="true"/>
                                      </p:to>
                                    </p:set>
                                  </p:childTnLst>
                                </p:cTn>
                              </p:par>
                            </p:childTnLst>
                          </p:cTn>
                        </p:par>
                      </p:childTnLst>
                    </p:cTn>
                  </p:par>
                  <p:par>
                    <p:cTn id="248" fill="hold">
                      <p:stCondLst>
                        <p:cond delay="indefinite"/>
                      </p:stCondLst>
                      <p:childTnLst>
                        <p:par>
                          <p:cTn id="249" fill="hold">
                            <p:stCondLst>
                              <p:cond delay="0"/>
                            </p:stCondLst>
                            <p:childTnLst>
                              <p:par>
                                <p:cTn id="250" presetID="9" presetClass="entr" presetSubtype="0" fill="hold" grpId="0" nodeType="clickEffect">
                                  <p:stCondLst>
                                    <p:cond delay="0"/>
                                  </p:stCondLst>
                                  <p:childTnLst>
                                    <p:set>
                                      <p:cBhvr>
                                        <p:cTn id="251" dur="1" fill="hold">
                                          <p:stCondLst>
                                            <p:cond delay="0"/>
                                          </p:stCondLst>
                                        </p:cTn>
                                        <p:tgtEl>
                                          <p:spTgt spid="45"/>
                                        </p:tgtEl>
                                        <p:attrNameLst>
                                          <p:attrName>style.visibility</p:attrName>
                                        </p:attrNameLst>
                                      </p:cBhvr>
                                      <p:to>
                                        <p:strVal val="visible"/>
                                      </p:to>
                                    </p:set>
                                    <p:animEffect transition="in" filter="dissolve">
                                      <p:cBhvr>
                                        <p:cTn id="252" dur="500"/>
                                        <p:tgtEl>
                                          <p:spTgt spid="45"/>
                                        </p:tgtEl>
                                      </p:cBhvr>
                                    </p:animEffect>
                                  </p:childTnLst>
                                </p:cTn>
                              </p:par>
                            </p:childTnLst>
                          </p:cTn>
                        </p:par>
                      </p:childTnLst>
                    </p:cTn>
                  </p:par>
                  <p:par>
                    <p:cTn id="253" fill="hold">
                      <p:stCondLst>
                        <p:cond delay="indefinite"/>
                      </p:stCondLst>
                      <p:childTnLst>
                        <p:par>
                          <p:cTn id="254" fill="hold">
                            <p:stCondLst>
                              <p:cond delay="0"/>
                            </p:stCondLst>
                            <p:childTnLst>
                              <p:par>
                                <p:cTn id="255" presetID="9" presetClass="entr" presetSubtype="0" fill="hold" grpId="0" nodeType="clickEffect">
                                  <p:stCondLst>
                                    <p:cond delay="0"/>
                                  </p:stCondLst>
                                  <p:childTnLst>
                                    <p:set>
                                      <p:cBhvr>
                                        <p:cTn id="256" dur="1" fill="hold">
                                          <p:stCondLst>
                                            <p:cond delay="0"/>
                                          </p:stCondLst>
                                        </p:cTn>
                                        <p:tgtEl>
                                          <p:spTgt spid="48"/>
                                        </p:tgtEl>
                                        <p:attrNameLst>
                                          <p:attrName>style.visibility</p:attrName>
                                        </p:attrNameLst>
                                      </p:cBhvr>
                                      <p:to>
                                        <p:strVal val="visible"/>
                                      </p:to>
                                    </p:set>
                                    <p:animEffect transition="in" filter="dissolve">
                                      <p:cBhvr>
                                        <p:cTn id="257" dur="500"/>
                                        <p:tgtEl>
                                          <p:spTgt spid="48"/>
                                        </p:tgtEl>
                                      </p:cBhvr>
                                    </p:animEffect>
                                  </p:childTnLst>
                                </p:cTn>
                              </p:par>
                            </p:childTnLst>
                          </p:cTn>
                        </p:par>
                      </p:childTnLst>
                    </p:cTn>
                  </p:par>
                  <p:par>
                    <p:cTn id="258" fill="hold">
                      <p:stCondLst>
                        <p:cond delay="indefinite"/>
                      </p:stCondLst>
                      <p:childTnLst>
                        <p:par>
                          <p:cTn id="259" fill="hold">
                            <p:stCondLst>
                              <p:cond delay="0"/>
                            </p:stCondLst>
                            <p:childTnLst>
                              <p:par>
                                <p:cTn id="260" presetID="9" presetClass="entr" presetSubtype="0" fill="hold" grpId="0" nodeType="clickEffect">
                                  <p:stCondLst>
                                    <p:cond delay="0"/>
                                  </p:stCondLst>
                                  <p:childTnLst>
                                    <p:set>
                                      <p:cBhvr>
                                        <p:cTn id="261" dur="1" fill="hold">
                                          <p:stCondLst>
                                            <p:cond delay="0"/>
                                          </p:stCondLst>
                                        </p:cTn>
                                        <p:tgtEl>
                                          <p:spTgt spid="49"/>
                                        </p:tgtEl>
                                        <p:attrNameLst>
                                          <p:attrName>style.visibility</p:attrName>
                                        </p:attrNameLst>
                                      </p:cBhvr>
                                      <p:to>
                                        <p:strVal val="visible"/>
                                      </p:to>
                                    </p:set>
                                    <p:animEffect transition="in" filter="dissolve">
                                      <p:cBhvr>
                                        <p:cTn id="262" dur="500"/>
                                        <p:tgtEl>
                                          <p:spTgt spid="49"/>
                                        </p:tgtEl>
                                      </p:cBhvr>
                                    </p:animEffect>
                                  </p:childTnLst>
                                </p:cTn>
                              </p:par>
                            </p:childTnLst>
                          </p:cTn>
                        </p:par>
                      </p:childTnLst>
                    </p:cTn>
                  </p:par>
                  <p:par>
                    <p:cTn id="263" fill="hold">
                      <p:stCondLst>
                        <p:cond delay="indefinite"/>
                      </p:stCondLst>
                      <p:childTnLst>
                        <p:par>
                          <p:cTn id="264" fill="hold">
                            <p:stCondLst>
                              <p:cond delay="0"/>
                            </p:stCondLst>
                            <p:childTnLst>
                              <p:par>
                                <p:cTn id="265" presetID="1" presetClass="emph" presetSubtype="2" fill="hold" nodeType="clickEffect">
                                  <p:stCondLst>
                                    <p:cond delay="0"/>
                                  </p:stCondLst>
                                  <p:childTnLst>
                                    <p:animClr clrSpc="rgb" dir="cw">
                                      <p:cBhvr>
                                        <p:cTn id="266" dur="1000" fill="hold"/>
                                        <p:tgtEl>
                                          <p:spTgt spid="38"/>
                                        </p:tgtEl>
                                        <p:attrNameLst>
                                          <p:attrName>fillcolor</p:attrName>
                                        </p:attrNameLst>
                                      </p:cBhvr>
                                      <p:to>
                                        <a:schemeClr val="accent2"/>
                                      </p:to>
                                    </p:animClr>
                                    <p:set>
                                      <p:cBhvr>
                                        <p:cTn id="267" dur="1000" fill="hold"/>
                                        <p:tgtEl>
                                          <p:spTgt spid="38"/>
                                        </p:tgtEl>
                                        <p:attrNameLst>
                                          <p:attrName>fill.type</p:attrName>
                                        </p:attrNameLst>
                                      </p:cBhvr>
                                      <p:to>
                                        <p:strVal val="solid"/>
                                      </p:to>
                                    </p:set>
                                    <p:set>
                                      <p:cBhvr>
                                        <p:cTn id="268" dur="1000" fill="hold"/>
                                        <p:tgtEl>
                                          <p:spTgt spid="38"/>
                                        </p:tgtEl>
                                        <p:attrNameLst>
                                          <p:attrName>fill.on</p:attrName>
                                        </p:attrNameLst>
                                      </p:cBhvr>
                                      <p:to>
                                        <p:strVal val="true"/>
                                      </p:to>
                                    </p:set>
                                  </p:childTnLst>
                                </p:cTn>
                              </p:par>
                              <p:par>
                                <p:cTn id="269" presetID="1" presetClass="emph" presetSubtype="2" fill="hold" nodeType="withEffect">
                                  <p:stCondLst>
                                    <p:cond delay="0"/>
                                  </p:stCondLst>
                                  <p:childTnLst>
                                    <p:animClr clrSpc="rgb" dir="cw">
                                      <p:cBhvr>
                                        <p:cTn id="270" dur="1000" fill="hold"/>
                                        <p:tgtEl>
                                          <p:spTgt spid="39"/>
                                        </p:tgtEl>
                                        <p:attrNameLst>
                                          <p:attrName>fillcolor</p:attrName>
                                        </p:attrNameLst>
                                      </p:cBhvr>
                                      <p:to>
                                        <a:schemeClr val="accent2"/>
                                      </p:to>
                                    </p:animClr>
                                    <p:set>
                                      <p:cBhvr>
                                        <p:cTn id="271" dur="1000" fill="hold"/>
                                        <p:tgtEl>
                                          <p:spTgt spid="39"/>
                                        </p:tgtEl>
                                        <p:attrNameLst>
                                          <p:attrName>fill.type</p:attrName>
                                        </p:attrNameLst>
                                      </p:cBhvr>
                                      <p:to>
                                        <p:strVal val="solid"/>
                                      </p:to>
                                    </p:set>
                                    <p:set>
                                      <p:cBhvr>
                                        <p:cTn id="272" dur="1000" fill="hold"/>
                                        <p:tgtEl>
                                          <p:spTgt spid="39"/>
                                        </p:tgtEl>
                                        <p:attrNameLst>
                                          <p:attrName>fill.on</p:attrName>
                                        </p:attrNameLst>
                                      </p:cBhvr>
                                      <p:to>
                                        <p:strVal val="true"/>
                                      </p:to>
                                    </p:set>
                                  </p:childTnLst>
                                </p:cTn>
                              </p:par>
                            </p:childTnLst>
                          </p:cTn>
                        </p:par>
                      </p:childTnLst>
                    </p:cTn>
                  </p:par>
                  <p:par>
                    <p:cTn id="273" fill="hold">
                      <p:stCondLst>
                        <p:cond delay="indefinite"/>
                      </p:stCondLst>
                      <p:childTnLst>
                        <p:par>
                          <p:cTn id="274" fill="hold">
                            <p:stCondLst>
                              <p:cond delay="0"/>
                            </p:stCondLst>
                            <p:childTnLst>
                              <p:par>
                                <p:cTn id="275" presetID="9" presetClass="entr" presetSubtype="0" fill="hold" grpId="0" nodeType="clickEffect">
                                  <p:stCondLst>
                                    <p:cond delay="0"/>
                                  </p:stCondLst>
                                  <p:childTnLst>
                                    <p:set>
                                      <p:cBhvr>
                                        <p:cTn id="276" dur="1" fill="hold">
                                          <p:stCondLst>
                                            <p:cond delay="0"/>
                                          </p:stCondLst>
                                        </p:cTn>
                                        <p:tgtEl>
                                          <p:spTgt spid="42"/>
                                        </p:tgtEl>
                                        <p:attrNameLst>
                                          <p:attrName>style.visibility</p:attrName>
                                        </p:attrNameLst>
                                      </p:cBhvr>
                                      <p:to>
                                        <p:strVal val="visible"/>
                                      </p:to>
                                    </p:set>
                                    <p:animEffect transition="in" filter="dissolve">
                                      <p:cBhvr>
                                        <p:cTn id="277" dur="500"/>
                                        <p:tgtEl>
                                          <p:spTgt spid="42"/>
                                        </p:tgtEl>
                                      </p:cBhvr>
                                    </p:animEffect>
                                  </p:childTnLst>
                                </p:cTn>
                              </p:par>
                              <p:par>
                                <p:cTn id="278" presetID="9" presetClass="entr" presetSubtype="0" fill="hold" grpId="0" nodeType="withEffect">
                                  <p:stCondLst>
                                    <p:cond delay="0"/>
                                  </p:stCondLst>
                                  <p:childTnLst>
                                    <p:set>
                                      <p:cBhvr>
                                        <p:cTn id="279" dur="1" fill="hold">
                                          <p:stCondLst>
                                            <p:cond delay="0"/>
                                          </p:stCondLst>
                                        </p:cTn>
                                        <p:tgtEl>
                                          <p:spTgt spid="43"/>
                                        </p:tgtEl>
                                        <p:attrNameLst>
                                          <p:attrName>style.visibility</p:attrName>
                                        </p:attrNameLst>
                                      </p:cBhvr>
                                      <p:to>
                                        <p:strVal val="visible"/>
                                      </p:to>
                                    </p:set>
                                    <p:animEffect transition="in" filter="dissolve">
                                      <p:cBhvr>
                                        <p:cTn id="280" dur="500"/>
                                        <p:tgtEl>
                                          <p:spTgt spid="43"/>
                                        </p:tgtEl>
                                      </p:cBhvr>
                                    </p:animEffect>
                                  </p:childTnLst>
                                </p:cTn>
                              </p:par>
                            </p:childTnLst>
                          </p:cTn>
                        </p:par>
                      </p:childTnLst>
                    </p:cTn>
                  </p:par>
                  <p:par>
                    <p:cTn id="281" fill="hold">
                      <p:stCondLst>
                        <p:cond delay="indefinite"/>
                      </p:stCondLst>
                      <p:childTnLst>
                        <p:par>
                          <p:cTn id="282" fill="hold">
                            <p:stCondLst>
                              <p:cond delay="0"/>
                            </p:stCondLst>
                            <p:childTnLst>
                              <p:par>
                                <p:cTn id="283" presetID="1" presetClass="emph" presetSubtype="2" fill="hold" nodeType="clickEffect">
                                  <p:stCondLst>
                                    <p:cond delay="0"/>
                                  </p:stCondLst>
                                  <p:childTnLst>
                                    <p:animClr clrSpc="rgb" dir="cw">
                                      <p:cBhvr>
                                        <p:cTn id="284" dur="1000" fill="hold"/>
                                        <p:tgtEl>
                                          <p:spTgt spid="42"/>
                                        </p:tgtEl>
                                        <p:attrNameLst>
                                          <p:attrName>fillcolor</p:attrName>
                                        </p:attrNameLst>
                                      </p:cBhvr>
                                      <p:to>
                                        <a:schemeClr val="accent2"/>
                                      </p:to>
                                    </p:animClr>
                                    <p:set>
                                      <p:cBhvr>
                                        <p:cTn id="285" dur="1000" fill="hold"/>
                                        <p:tgtEl>
                                          <p:spTgt spid="42"/>
                                        </p:tgtEl>
                                        <p:attrNameLst>
                                          <p:attrName>fill.type</p:attrName>
                                        </p:attrNameLst>
                                      </p:cBhvr>
                                      <p:to>
                                        <p:strVal val="solid"/>
                                      </p:to>
                                    </p:set>
                                    <p:set>
                                      <p:cBhvr>
                                        <p:cTn id="286" dur="1000" fill="hold"/>
                                        <p:tgtEl>
                                          <p:spTgt spid="42"/>
                                        </p:tgtEl>
                                        <p:attrNameLst>
                                          <p:attrName>fill.on</p:attrName>
                                        </p:attrNameLst>
                                      </p:cBhvr>
                                      <p:to>
                                        <p:strVal val="true"/>
                                      </p:to>
                                    </p:set>
                                  </p:childTnLst>
                                </p:cTn>
                              </p:par>
                            </p:childTnLst>
                          </p:cTn>
                        </p:par>
                      </p:childTnLst>
                    </p:cTn>
                  </p:par>
                  <p:par>
                    <p:cTn id="287" fill="hold">
                      <p:stCondLst>
                        <p:cond delay="indefinite"/>
                      </p:stCondLst>
                      <p:childTnLst>
                        <p:par>
                          <p:cTn id="288" fill="hold">
                            <p:stCondLst>
                              <p:cond delay="0"/>
                            </p:stCondLst>
                            <p:childTnLst>
                              <p:par>
                                <p:cTn id="289" presetID="9" presetClass="entr" presetSubtype="0" fill="hold" grpId="0" nodeType="clickEffect">
                                  <p:stCondLst>
                                    <p:cond delay="0"/>
                                  </p:stCondLst>
                                  <p:childTnLst>
                                    <p:set>
                                      <p:cBhvr>
                                        <p:cTn id="290" dur="1" fill="hold">
                                          <p:stCondLst>
                                            <p:cond delay="0"/>
                                          </p:stCondLst>
                                        </p:cTn>
                                        <p:tgtEl>
                                          <p:spTgt spid="46"/>
                                        </p:tgtEl>
                                        <p:attrNameLst>
                                          <p:attrName>style.visibility</p:attrName>
                                        </p:attrNameLst>
                                      </p:cBhvr>
                                      <p:to>
                                        <p:strVal val="visible"/>
                                      </p:to>
                                    </p:set>
                                    <p:animEffect transition="in" filter="dissolve">
                                      <p:cBhvr>
                                        <p:cTn id="291" dur="500"/>
                                        <p:tgtEl>
                                          <p:spTgt spid="46"/>
                                        </p:tgtEl>
                                      </p:cBhvr>
                                    </p:animEffect>
                                  </p:childTnLst>
                                </p:cTn>
                              </p:par>
                            </p:childTnLst>
                          </p:cTn>
                        </p:par>
                      </p:childTnLst>
                    </p:cTn>
                  </p:par>
                  <p:par>
                    <p:cTn id="292" fill="hold">
                      <p:stCondLst>
                        <p:cond delay="indefinite"/>
                      </p:stCondLst>
                      <p:childTnLst>
                        <p:par>
                          <p:cTn id="293" fill="hold">
                            <p:stCondLst>
                              <p:cond delay="0"/>
                            </p:stCondLst>
                            <p:childTnLst>
                              <p:par>
                                <p:cTn id="294" presetID="1" presetClass="emph" presetSubtype="2" fill="hold" nodeType="clickEffect">
                                  <p:stCondLst>
                                    <p:cond delay="0"/>
                                  </p:stCondLst>
                                  <p:childTnLst>
                                    <p:animClr clrSpc="rgb" dir="cw">
                                      <p:cBhvr>
                                        <p:cTn id="295" dur="1000" fill="hold"/>
                                        <p:tgtEl>
                                          <p:spTgt spid="43"/>
                                        </p:tgtEl>
                                        <p:attrNameLst>
                                          <p:attrName>fillcolor</p:attrName>
                                        </p:attrNameLst>
                                      </p:cBhvr>
                                      <p:to>
                                        <a:schemeClr val="accent2"/>
                                      </p:to>
                                    </p:animClr>
                                    <p:set>
                                      <p:cBhvr>
                                        <p:cTn id="296" dur="1000" fill="hold"/>
                                        <p:tgtEl>
                                          <p:spTgt spid="43"/>
                                        </p:tgtEl>
                                        <p:attrNameLst>
                                          <p:attrName>fill.type</p:attrName>
                                        </p:attrNameLst>
                                      </p:cBhvr>
                                      <p:to>
                                        <p:strVal val="solid"/>
                                      </p:to>
                                    </p:set>
                                    <p:set>
                                      <p:cBhvr>
                                        <p:cTn id="297" dur="1000" fill="hold"/>
                                        <p:tgtEl>
                                          <p:spTgt spid="43"/>
                                        </p:tgtEl>
                                        <p:attrNameLst>
                                          <p:attrName>fill.on</p:attrName>
                                        </p:attrNameLst>
                                      </p:cBhvr>
                                      <p:to>
                                        <p:strVal val="true"/>
                                      </p:to>
                                    </p:set>
                                  </p:childTnLst>
                                </p:cTn>
                              </p:par>
                            </p:childTnLst>
                          </p:cTn>
                        </p:par>
                      </p:childTnLst>
                    </p:cTn>
                  </p:par>
                  <p:par>
                    <p:cTn id="298" fill="hold">
                      <p:stCondLst>
                        <p:cond delay="indefinite"/>
                      </p:stCondLst>
                      <p:childTnLst>
                        <p:par>
                          <p:cTn id="299" fill="hold">
                            <p:stCondLst>
                              <p:cond delay="0"/>
                            </p:stCondLst>
                            <p:childTnLst>
                              <p:par>
                                <p:cTn id="300" presetID="9" presetClass="entr" presetSubtype="0" fill="hold" grpId="0" nodeType="clickEffect">
                                  <p:stCondLst>
                                    <p:cond delay="0"/>
                                  </p:stCondLst>
                                  <p:childTnLst>
                                    <p:set>
                                      <p:cBhvr>
                                        <p:cTn id="301" dur="1" fill="hold">
                                          <p:stCondLst>
                                            <p:cond delay="0"/>
                                          </p:stCondLst>
                                        </p:cTn>
                                        <p:tgtEl>
                                          <p:spTgt spid="47"/>
                                        </p:tgtEl>
                                        <p:attrNameLst>
                                          <p:attrName>style.visibility</p:attrName>
                                        </p:attrNameLst>
                                      </p:cBhvr>
                                      <p:to>
                                        <p:strVal val="visible"/>
                                      </p:to>
                                    </p:set>
                                    <p:animEffect transition="in" filter="dissolve">
                                      <p:cBhvr>
                                        <p:cTn id="302" dur="500"/>
                                        <p:tgtEl>
                                          <p:spTgt spid="47"/>
                                        </p:tgtEl>
                                      </p:cBhvr>
                                    </p:animEffect>
                                  </p:childTnLst>
                                </p:cTn>
                              </p:par>
                            </p:childTnLst>
                          </p:cTn>
                        </p:par>
                      </p:childTnLst>
                    </p:cTn>
                  </p:par>
                  <p:par>
                    <p:cTn id="303" fill="hold">
                      <p:stCondLst>
                        <p:cond delay="indefinite"/>
                      </p:stCondLst>
                      <p:childTnLst>
                        <p:par>
                          <p:cTn id="304" fill="hold">
                            <p:stCondLst>
                              <p:cond delay="0"/>
                            </p:stCondLst>
                            <p:childTnLst>
                              <p:par>
                                <p:cTn id="305" presetID="9" presetClass="entr" presetSubtype="0" fill="hold" grpId="0" nodeType="clickEffect">
                                  <p:stCondLst>
                                    <p:cond delay="0"/>
                                  </p:stCondLst>
                                  <p:childTnLst>
                                    <p:set>
                                      <p:cBhvr>
                                        <p:cTn id="306" dur="1" fill="hold">
                                          <p:stCondLst>
                                            <p:cond delay="0"/>
                                          </p:stCondLst>
                                        </p:cTn>
                                        <p:tgtEl>
                                          <p:spTgt spid="50"/>
                                        </p:tgtEl>
                                        <p:attrNameLst>
                                          <p:attrName>style.visibility</p:attrName>
                                        </p:attrNameLst>
                                      </p:cBhvr>
                                      <p:to>
                                        <p:strVal val="visible"/>
                                      </p:to>
                                    </p:set>
                                    <p:animEffect transition="in" filter="dissolve">
                                      <p:cBhvr>
                                        <p:cTn id="307" dur="500"/>
                                        <p:tgtEl>
                                          <p:spTgt spid="50"/>
                                        </p:tgtEl>
                                      </p:cBhvr>
                                    </p:animEffect>
                                  </p:childTnLst>
                                </p:cTn>
                              </p:par>
                            </p:childTnLst>
                          </p:cTn>
                        </p:par>
                      </p:childTnLst>
                    </p:cTn>
                  </p:par>
                  <p:par>
                    <p:cTn id="308" fill="hold">
                      <p:stCondLst>
                        <p:cond delay="indefinite"/>
                      </p:stCondLst>
                      <p:childTnLst>
                        <p:par>
                          <p:cTn id="309" fill="hold">
                            <p:stCondLst>
                              <p:cond delay="0"/>
                            </p:stCondLst>
                            <p:childTnLst>
                              <p:par>
                                <p:cTn id="310" presetID="9" presetClass="entr" presetSubtype="0" fill="hold" grpId="0" nodeType="clickEffect">
                                  <p:stCondLst>
                                    <p:cond delay="0"/>
                                  </p:stCondLst>
                                  <p:childTnLst>
                                    <p:set>
                                      <p:cBhvr>
                                        <p:cTn id="311" dur="1" fill="hold">
                                          <p:stCondLst>
                                            <p:cond delay="0"/>
                                          </p:stCondLst>
                                        </p:cTn>
                                        <p:tgtEl>
                                          <p:spTgt spid="51"/>
                                        </p:tgtEl>
                                        <p:attrNameLst>
                                          <p:attrName>style.visibility</p:attrName>
                                        </p:attrNameLst>
                                      </p:cBhvr>
                                      <p:to>
                                        <p:strVal val="visible"/>
                                      </p:to>
                                    </p:set>
                                    <p:animEffect transition="in" filter="dissolve">
                                      <p:cBhvr>
                                        <p:cTn id="312" dur="500"/>
                                        <p:tgtEl>
                                          <p:spTgt spid="51"/>
                                        </p:tgtEl>
                                      </p:cBhvr>
                                    </p:animEffect>
                                  </p:childTnLst>
                                </p:cTn>
                              </p:par>
                            </p:childTnLst>
                          </p:cTn>
                        </p:par>
                      </p:childTnLst>
                    </p:cTn>
                  </p:par>
                  <p:par>
                    <p:cTn id="313" fill="hold">
                      <p:stCondLst>
                        <p:cond delay="indefinite"/>
                      </p:stCondLst>
                      <p:childTnLst>
                        <p:par>
                          <p:cTn id="314" fill="hold">
                            <p:stCondLst>
                              <p:cond delay="0"/>
                            </p:stCondLst>
                            <p:childTnLst>
                              <p:par>
                                <p:cTn id="315" presetID="9" presetClass="entr" presetSubtype="0" fill="hold" grpId="0" nodeType="clickEffect">
                                  <p:stCondLst>
                                    <p:cond delay="0"/>
                                  </p:stCondLst>
                                  <p:childTnLst>
                                    <p:set>
                                      <p:cBhvr>
                                        <p:cTn id="316" dur="1" fill="hold">
                                          <p:stCondLst>
                                            <p:cond delay="0"/>
                                          </p:stCondLst>
                                        </p:cTn>
                                        <p:tgtEl>
                                          <p:spTgt spid="52"/>
                                        </p:tgtEl>
                                        <p:attrNameLst>
                                          <p:attrName>style.visibility</p:attrName>
                                        </p:attrNameLst>
                                      </p:cBhvr>
                                      <p:to>
                                        <p:strVal val="visible"/>
                                      </p:to>
                                    </p:set>
                                    <p:animEffect transition="in" filter="dissolve">
                                      <p:cBhvr>
                                        <p:cTn id="317" dur="500"/>
                                        <p:tgtEl>
                                          <p:spTgt spid="52"/>
                                        </p:tgtEl>
                                      </p:cBhvr>
                                    </p:animEffect>
                                  </p:childTnLst>
                                </p:cTn>
                              </p:par>
                            </p:childTnLst>
                          </p:cTn>
                        </p:par>
                      </p:childTnLst>
                    </p:cTn>
                  </p:par>
                  <p:par>
                    <p:cTn id="318" fill="hold">
                      <p:stCondLst>
                        <p:cond delay="indefinite"/>
                      </p:stCondLst>
                      <p:childTnLst>
                        <p:par>
                          <p:cTn id="319" fill="hold">
                            <p:stCondLst>
                              <p:cond delay="0"/>
                            </p:stCondLst>
                            <p:childTnLst>
                              <p:par>
                                <p:cTn id="320" presetID="9" presetClass="entr" presetSubtype="0" fill="hold" grpId="0" nodeType="clickEffect">
                                  <p:stCondLst>
                                    <p:cond delay="0"/>
                                  </p:stCondLst>
                                  <p:childTnLst>
                                    <p:set>
                                      <p:cBhvr>
                                        <p:cTn id="321" dur="1" fill="hold">
                                          <p:stCondLst>
                                            <p:cond delay="0"/>
                                          </p:stCondLst>
                                        </p:cTn>
                                        <p:tgtEl>
                                          <p:spTgt spid="53"/>
                                        </p:tgtEl>
                                        <p:attrNameLst>
                                          <p:attrName>style.visibility</p:attrName>
                                        </p:attrNameLst>
                                      </p:cBhvr>
                                      <p:to>
                                        <p:strVal val="visible"/>
                                      </p:to>
                                    </p:set>
                                    <p:animEffect transition="in" filter="dissolve">
                                      <p:cBhvr>
                                        <p:cTn id="322" dur="500"/>
                                        <p:tgtEl>
                                          <p:spTgt spid="53"/>
                                        </p:tgtEl>
                                      </p:cBhvr>
                                    </p:animEffect>
                                  </p:childTnLst>
                                </p:cTn>
                              </p:par>
                            </p:childTnLst>
                          </p:cTn>
                        </p:par>
                      </p:childTnLst>
                    </p:cTn>
                  </p:par>
                  <p:par>
                    <p:cTn id="323" fill="hold">
                      <p:stCondLst>
                        <p:cond delay="indefinite"/>
                      </p:stCondLst>
                      <p:childTnLst>
                        <p:par>
                          <p:cTn id="324" fill="hold">
                            <p:stCondLst>
                              <p:cond delay="0"/>
                            </p:stCondLst>
                            <p:childTnLst>
                              <p:par>
                                <p:cTn id="325" presetID="9" presetClass="entr" presetSubtype="0" fill="hold" grpId="0" nodeType="clickEffect">
                                  <p:stCondLst>
                                    <p:cond delay="0"/>
                                  </p:stCondLst>
                                  <p:childTnLst>
                                    <p:set>
                                      <p:cBhvr>
                                        <p:cTn id="326" dur="1" fill="hold">
                                          <p:stCondLst>
                                            <p:cond delay="0"/>
                                          </p:stCondLst>
                                        </p:cTn>
                                        <p:tgtEl>
                                          <p:spTgt spid="54"/>
                                        </p:tgtEl>
                                        <p:attrNameLst>
                                          <p:attrName>style.visibility</p:attrName>
                                        </p:attrNameLst>
                                      </p:cBhvr>
                                      <p:to>
                                        <p:strVal val="visible"/>
                                      </p:to>
                                    </p:set>
                                    <p:animEffect transition="in" filter="dissolve">
                                      <p:cBhvr>
                                        <p:cTn id="327" dur="500"/>
                                        <p:tgtEl>
                                          <p:spTgt spid="54"/>
                                        </p:tgtEl>
                                      </p:cBhvr>
                                    </p:animEffect>
                                  </p:childTnLst>
                                </p:cTn>
                              </p:par>
                            </p:childTnLst>
                          </p:cTn>
                        </p:par>
                      </p:childTnLst>
                    </p:cTn>
                  </p:par>
                  <p:par>
                    <p:cTn id="328" fill="hold">
                      <p:stCondLst>
                        <p:cond delay="indefinite"/>
                      </p:stCondLst>
                      <p:childTnLst>
                        <p:par>
                          <p:cTn id="329" fill="hold">
                            <p:stCondLst>
                              <p:cond delay="0"/>
                            </p:stCondLst>
                            <p:childTnLst>
                              <p:par>
                                <p:cTn id="330" presetID="9" presetClass="entr" presetSubtype="0" fill="hold" grpId="0" nodeType="clickEffect">
                                  <p:stCondLst>
                                    <p:cond delay="0"/>
                                  </p:stCondLst>
                                  <p:childTnLst>
                                    <p:set>
                                      <p:cBhvr>
                                        <p:cTn id="331" dur="1" fill="hold">
                                          <p:stCondLst>
                                            <p:cond delay="0"/>
                                          </p:stCondLst>
                                        </p:cTn>
                                        <p:tgtEl>
                                          <p:spTgt spid="55"/>
                                        </p:tgtEl>
                                        <p:attrNameLst>
                                          <p:attrName>style.visibility</p:attrName>
                                        </p:attrNameLst>
                                      </p:cBhvr>
                                      <p:to>
                                        <p:strVal val="visible"/>
                                      </p:to>
                                    </p:set>
                                    <p:animEffect transition="in" filter="dissolve">
                                      <p:cBhvr>
                                        <p:cTn id="332" dur="500"/>
                                        <p:tgtEl>
                                          <p:spTgt spid="55"/>
                                        </p:tgtEl>
                                      </p:cBhvr>
                                    </p:animEffect>
                                  </p:childTnLst>
                                </p:cTn>
                              </p:par>
                            </p:childTnLst>
                          </p:cTn>
                        </p:par>
                      </p:childTnLst>
                    </p:cTn>
                  </p:par>
                  <p:par>
                    <p:cTn id="333" fill="hold">
                      <p:stCondLst>
                        <p:cond delay="indefinite"/>
                      </p:stCondLst>
                      <p:childTnLst>
                        <p:par>
                          <p:cTn id="334" fill="hold">
                            <p:stCondLst>
                              <p:cond delay="0"/>
                            </p:stCondLst>
                            <p:childTnLst>
                              <p:par>
                                <p:cTn id="335" presetID="9" presetClass="entr" presetSubtype="0" fill="hold" grpId="0" nodeType="clickEffect">
                                  <p:stCondLst>
                                    <p:cond delay="0"/>
                                  </p:stCondLst>
                                  <p:childTnLst>
                                    <p:set>
                                      <p:cBhvr>
                                        <p:cTn id="336" dur="1" fill="hold">
                                          <p:stCondLst>
                                            <p:cond delay="0"/>
                                          </p:stCondLst>
                                        </p:cTn>
                                        <p:tgtEl>
                                          <p:spTgt spid="56"/>
                                        </p:tgtEl>
                                        <p:attrNameLst>
                                          <p:attrName>style.visibility</p:attrName>
                                        </p:attrNameLst>
                                      </p:cBhvr>
                                      <p:to>
                                        <p:strVal val="visible"/>
                                      </p:to>
                                    </p:set>
                                    <p:animEffect transition="in" filter="dissolve">
                                      <p:cBhvr>
                                        <p:cTn id="337" dur="500"/>
                                        <p:tgtEl>
                                          <p:spTgt spid="56"/>
                                        </p:tgtEl>
                                      </p:cBhvr>
                                    </p:animEffect>
                                  </p:childTnLst>
                                </p:cTn>
                              </p:par>
                            </p:childTnLst>
                          </p:cTn>
                        </p:par>
                        <p:par>
                          <p:cTn id="338" fill="hold">
                            <p:stCondLst>
                              <p:cond delay="500"/>
                            </p:stCondLst>
                            <p:childTnLst>
                              <p:par>
                                <p:cTn id="339" presetID="9" presetClass="entr" presetSubtype="0" fill="hold" grpId="0" nodeType="afterEffect">
                                  <p:stCondLst>
                                    <p:cond delay="0"/>
                                  </p:stCondLst>
                                  <p:childTnLst>
                                    <p:set>
                                      <p:cBhvr>
                                        <p:cTn id="340" dur="1" fill="hold">
                                          <p:stCondLst>
                                            <p:cond delay="0"/>
                                          </p:stCondLst>
                                        </p:cTn>
                                        <p:tgtEl>
                                          <p:spTgt spid="57"/>
                                        </p:tgtEl>
                                        <p:attrNameLst>
                                          <p:attrName>style.visibility</p:attrName>
                                        </p:attrNameLst>
                                      </p:cBhvr>
                                      <p:to>
                                        <p:strVal val="visible"/>
                                      </p:to>
                                    </p:set>
                                    <p:animEffect transition="in" filter="dissolve">
                                      <p:cBhvr>
                                        <p:cTn id="341" dur="500"/>
                                        <p:tgtEl>
                                          <p:spTgt spid="57"/>
                                        </p:tgtEl>
                                      </p:cBhvr>
                                    </p:animEffect>
                                  </p:childTnLst>
                                </p:cTn>
                              </p:par>
                            </p:childTnLst>
                          </p:cTn>
                        </p:par>
                        <p:par>
                          <p:cTn id="342" fill="hold">
                            <p:stCondLst>
                              <p:cond delay="1000"/>
                            </p:stCondLst>
                            <p:childTnLst>
                              <p:par>
                                <p:cTn id="343" presetID="9" presetClass="entr" presetSubtype="0" fill="hold" grpId="0" nodeType="afterEffect">
                                  <p:stCondLst>
                                    <p:cond delay="0"/>
                                  </p:stCondLst>
                                  <p:childTnLst>
                                    <p:set>
                                      <p:cBhvr>
                                        <p:cTn id="344" dur="1" fill="hold">
                                          <p:stCondLst>
                                            <p:cond delay="0"/>
                                          </p:stCondLst>
                                        </p:cTn>
                                        <p:tgtEl>
                                          <p:spTgt spid="58"/>
                                        </p:tgtEl>
                                        <p:attrNameLst>
                                          <p:attrName>style.visibility</p:attrName>
                                        </p:attrNameLst>
                                      </p:cBhvr>
                                      <p:to>
                                        <p:strVal val="visible"/>
                                      </p:to>
                                    </p:set>
                                    <p:animEffect transition="in" filter="dissolve">
                                      <p:cBhvr>
                                        <p:cTn id="345" dur="500"/>
                                        <p:tgtEl>
                                          <p:spTgt spid="58"/>
                                        </p:tgtEl>
                                      </p:cBhvr>
                                    </p:animEffect>
                                  </p:childTnLst>
                                </p:cTn>
                              </p:par>
                            </p:childTnLst>
                          </p:cTn>
                        </p:par>
                        <p:par>
                          <p:cTn id="346" fill="hold">
                            <p:stCondLst>
                              <p:cond delay="1500"/>
                            </p:stCondLst>
                            <p:childTnLst>
                              <p:par>
                                <p:cTn id="347" presetID="9" presetClass="entr" presetSubtype="0" fill="hold" grpId="0" nodeType="afterEffect">
                                  <p:stCondLst>
                                    <p:cond delay="0"/>
                                  </p:stCondLst>
                                  <p:childTnLst>
                                    <p:set>
                                      <p:cBhvr>
                                        <p:cTn id="348" dur="1" fill="hold">
                                          <p:stCondLst>
                                            <p:cond delay="0"/>
                                          </p:stCondLst>
                                        </p:cTn>
                                        <p:tgtEl>
                                          <p:spTgt spid="59"/>
                                        </p:tgtEl>
                                        <p:attrNameLst>
                                          <p:attrName>style.visibility</p:attrName>
                                        </p:attrNameLst>
                                      </p:cBhvr>
                                      <p:to>
                                        <p:strVal val="visible"/>
                                      </p:to>
                                    </p:set>
                                    <p:animEffect transition="in" filter="dissolve">
                                      <p:cBhvr>
                                        <p:cTn id="349" dur="500"/>
                                        <p:tgtEl>
                                          <p:spTgt spid="59"/>
                                        </p:tgtEl>
                                      </p:cBhvr>
                                    </p:animEffect>
                                  </p:childTnLst>
                                </p:cTn>
                              </p:par>
                            </p:childTnLst>
                          </p:cTn>
                        </p:par>
                        <p:par>
                          <p:cTn id="350" fill="hold">
                            <p:stCondLst>
                              <p:cond delay="2000"/>
                            </p:stCondLst>
                            <p:childTnLst>
                              <p:par>
                                <p:cTn id="351" presetID="9" presetClass="entr" presetSubtype="0" fill="hold" grpId="0" nodeType="afterEffect">
                                  <p:stCondLst>
                                    <p:cond delay="0"/>
                                  </p:stCondLst>
                                  <p:childTnLst>
                                    <p:set>
                                      <p:cBhvr>
                                        <p:cTn id="352" dur="1" fill="hold">
                                          <p:stCondLst>
                                            <p:cond delay="0"/>
                                          </p:stCondLst>
                                        </p:cTn>
                                        <p:tgtEl>
                                          <p:spTgt spid="60"/>
                                        </p:tgtEl>
                                        <p:attrNameLst>
                                          <p:attrName>style.visibility</p:attrName>
                                        </p:attrNameLst>
                                      </p:cBhvr>
                                      <p:to>
                                        <p:strVal val="visible"/>
                                      </p:to>
                                    </p:set>
                                    <p:animEffect transition="in" filter="dissolve">
                                      <p:cBhvr>
                                        <p:cTn id="353" dur="500"/>
                                        <p:tgtEl>
                                          <p:spTgt spid="60"/>
                                        </p:tgtEl>
                                      </p:cBhvr>
                                    </p:animEffect>
                                  </p:childTnLst>
                                </p:cTn>
                              </p:par>
                            </p:childTnLst>
                          </p:cTn>
                        </p:par>
                        <p:par>
                          <p:cTn id="354" fill="hold">
                            <p:stCondLst>
                              <p:cond delay="2500"/>
                            </p:stCondLst>
                            <p:childTnLst>
                              <p:par>
                                <p:cTn id="355" presetID="9" presetClass="entr" presetSubtype="0" fill="hold" grpId="0" nodeType="afterEffect">
                                  <p:stCondLst>
                                    <p:cond delay="0"/>
                                  </p:stCondLst>
                                  <p:childTnLst>
                                    <p:set>
                                      <p:cBhvr>
                                        <p:cTn id="356" dur="1" fill="hold">
                                          <p:stCondLst>
                                            <p:cond delay="0"/>
                                          </p:stCondLst>
                                        </p:cTn>
                                        <p:tgtEl>
                                          <p:spTgt spid="61"/>
                                        </p:tgtEl>
                                        <p:attrNameLst>
                                          <p:attrName>style.visibility</p:attrName>
                                        </p:attrNameLst>
                                      </p:cBhvr>
                                      <p:to>
                                        <p:strVal val="visible"/>
                                      </p:to>
                                    </p:set>
                                    <p:animEffect transition="in" filter="dissolve">
                                      <p:cBhvr>
                                        <p:cTn id="357" dur="500"/>
                                        <p:tgtEl>
                                          <p:spTgt spid="61"/>
                                        </p:tgtEl>
                                      </p:cBhvr>
                                    </p:animEffect>
                                  </p:childTnLst>
                                </p:cTn>
                              </p:par>
                            </p:childTnLst>
                          </p:cTn>
                        </p:par>
                        <p:par>
                          <p:cTn id="358" fill="hold">
                            <p:stCondLst>
                              <p:cond delay="3000"/>
                            </p:stCondLst>
                            <p:childTnLst>
                              <p:par>
                                <p:cTn id="359" presetID="9" presetClass="entr" presetSubtype="0" fill="hold" grpId="0" nodeType="afterEffect">
                                  <p:stCondLst>
                                    <p:cond delay="0"/>
                                  </p:stCondLst>
                                  <p:childTnLst>
                                    <p:set>
                                      <p:cBhvr>
                                        <p:cTn id="360" dur="1" fill="hold">
                                          <p:stCondLst>
                                            <p:cond delay="0"/>
                                          </p:stCondLst>
                                        </p:cTn>
                                        <p:tgtEl>
                                          <p:spTgt spid="62"/>
                                        </p:tgtEl>
                                        <p:attrNameLst>
                                          <p:attrName>style.visibility</p:attrName>
                                        </p:attrNameLst>
                                      </p:cBhvr>
                                      <p:to>
                                        <p:strVal val="visible"/>
                                      </p:to>
                                    </p:set>
                                    <p:animEffect transition="in" filter="dissolve">
                                      <p:cBhvr>
                                        <p:cTn id="361" dur="500"/>
                                        <p:tgtEl>
                                          <p:spTgt spid="62"/>
                                        </p:tgtEl>
                                      </p:cBhvr>
                                    </p:animEffect>
                                  </p:childTnLst>
                                </p:cTn>
                              </p:par>
                            </p:childTnLst>
                          </p:cTn>
                        </p:par>
                        <p:par>
                          <p:cTn id="362" fill="hold">
                            <p:stCondLst>
                              <p:cond delay="3500"/>
                            </p:stCondLst>
                            <p:childTnLst>
                              <p:par>
                                <p:cTn id="363" presetID="9" presetClass="entr" presetSubtype="0" fill="hold" grpId="0" nodeType="afterEffect">
                                  <p:stCondLst>
                                    <p:cond delay="0"/>
                                  </p:stCondLst>
                                  <p:childTnLst>
                                    <p:set>
                                      <p:cBhvr>
                                        <p:cTn id="364" dur="1" fill="hold">
                                          <p:stCondLst>
                                            <p:cond delay="0"/>
                                          </p:stCondLst>
                                        </p:cTn>
                                        <p:tgtEl>
                                          <p:spTgt spid="63"/>
                                        </p:tgtEl>
                                        <p:attrNameLst>
                                          <p:attrName>style.visibility</p:attrName>
                                        </p:attrNameLst>
                                      </p:cBhvr>
                                      <p:to>
                                        <p:strVal val="visible"/>
                                      </p:to>
                                    </p:set>
                                    <p:animEffect transition="in" filter="dissolve">
                                      <p:cBhvr>
                                        <p:cTn id="36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hr-HR"/>
              <a:t>Algoritam</a:t>
            </a:r>
          </a:p>
        </p:txBody>
      </p:sp>
      <p:sp>
        <p:nvSpPr>
          <p:cNvPr id="13" name="Content Placeholder 12"/>
          <p:cNvSpPr>
            <a:spLocks noGrp="1"/>
          </p:cNvSpPr>
          <p:nvPr>
            <p:ph idx="4294967295"/>
          </p:nvPr>
        </p:nvSpPr>
        <p:spPr/>
        <p:txBody>
          <a:bodyPr/>
          <a:lstStyle/>
          <a:p>
            <a:pPr>
              <a:defRPr/>
            </a:pPr>
            <a:r>
              <a:rPr lang="hr-HR" smtClean="0"/>
              <a:t>vježba: napišite funkciju </a:t>
            </a:r>
            <a:r>
              <a:rPr lang="hr-HR" b="1" smtClean="0">
                <a:solidFill>
                  <a:srgbClr val="FF0000"/>
                </a:solidFill>
                <a:latin typeface="Courier New" pitchFamily="49" charset="0"/>
                <a:cs typeface="Courier New" pitchFamily="49" charset="0"/>
              </a:rPr>
              <a:t>Merge</a:t>
            </a:r>
          </a:p>
          <a:p>
            <a:pPr lvl="1">
              <a:defRPr/>
            </a:pPr>
            <a:r>
              <a:rPr lang="hr-HR" smtClean="0">
                <a:cs typeface="Courier New" pitchFamily="49" charset="0"/>
              </a:rPr>
              <a:t>funkcija spaja lijevu i desnu sortiranu polovicu u sortirani niz</a:t>
            </a:r>
          </a:p>
        </p:txBody>
      </p:sp>
      <p:sp>
        <p:nvSpPr>
          <p:cNvPr id="29703" name="Rectangle 7"/>
          <p:cNvSpPr>
            <a:spLocks noChangeArrowheads="1"/>
          </p:cNvSpPr>
          <p:nvPr/>
        </p:nvSpPr>
        <p:spPr bwMode="auto">
          <a:xfrm>
            <a:off x="166688" y="2643188"/>
            <a:ext cx="9539287" cy="3354387"/>
          </a:xfrm>
          <a:prstGeom prst="rect">
            <a:avLst/>
          </a:prstGeom>
          <a:solidFill>
            <a:srgbClr val="FFCC99">
              <a:alpha val="59999"/>
            </a:srgbClr>
          </a:solidFill>
          <a:ln w="9525">
            <a:solidFill>
              <a:srgbClr val="FF9900"/>
            </a:solidFill>
            <a:miter lim="800000"/>
            <a:headEnd/>
            <a:tailEnd/>
          </a:ln>
        </p:spPr>
        <p:txBody>
          <a:bodyPr>
            <a:spAutoFit/>
          </a:bodyPr>
          <a:lstStyle/>
          <a:p>
            <a:pPr>
              <a:spcBef>
                <a:spcPct val="0"/>
              </a:spcBef>
              <a:spcAft>
                <a:spcPct val="20000"/>
              </a:spcAft>
            </a:pPr>
            <a:r>
              <a:rPr lang="en-US"/>
              <a:t>void </a:t>
            </a:r>
            <a:r>
              <a:rPr lang="hr-HR"/>
              <a:t>MSort</a:t>
            </a:r>
            <a:r>
              <a:rPr lang="en-US"/>
              <a:t>(</a:t>
            </a:r>
            <a:r>
              <a:rPr lang="hr-HR"/>
              <a:t>int </a:t>
            </a:r>
            <a:r>
              <a:rPr lang="en-US"/>
              <a:t>A [], </a:t>
            </a:r>
            <a:r>
              <a:rPr lang="hr-HR"/>
              <a:t>int </a:t>
            </a:r>
            <a:r>
              <a:rPr lang="en-US"/>
              <a:t>PomPolje[], int lijevo, int desno) {</a:t>
            </a:r>
          </a:p>
          <a:p>
            <a:pPr>
              <a:spcBef>
                <a:spcPct val="0"/>
              </a:spcBef>
              <a:spcAft>
                <a:spcPct val="20000"/>
              </a:spcAft>
            </a:pPr>
            <a:r>
              <a:rPr lang="en-US"/>
              <a:t>  int sredina;</a:t>
            </a:r>
          </a:p>
          <a:p>
            <a:pPr>
              <a:spcBef>
                <a:spcPct val="0"/>
              </a:spcBef>
              <a:spcAft>
                <a:spcPct val="20000"/>
              </a:spcAft>
            </a:pPr>
            <a:r>
              <a:rPr lang="en-US"/>
              <a:t>  if (lijevo &lt; desno) {</a:t>
            </a:r>
          </a:p>
          <a:p>
            <a:pPr>
              <a:spcBef>
                <a:spcPct val="0"/>
              </a:spcBef>
              <a:spcAft>
                <a:spcPct val="20000"/>
              </a:spcAft>
            </a:pPr>
            <a:r>
              <a:rPr lang="en-US"/>
              <a:t>    sredina = </a:t>
            </a:r>
            <a:r>
              <a:rPr lang="hr-HR"/>
              <a:t>lijevo + </a:t>
            </a:r>
            <a:r>
              <a:rPr lang="en-US"/>
              <a:t>(</a:t>
            </a:r>
            <a:r>
              <a:rPr lang="hr-HR"/>
              <a:t>desno -</a:t>
            </a:r>
            <a:r>
              <a:rPr lang="en-US"/>
              <a:t> </a:t>
            </a:r>
            <a:r>
              <a:rPr lang="hr-HR"/>
              <a:t>lijevo</a:t>
            </a:r>
            <a:r>
              <a:rPr lang="en-US"/>
              <a:t>) / 2;</a:t>
            </a:r>
          </a:p>
          <a:p>
            <a:pPr>
              <a:spcBef>
                <a:spcPct val="0"/>
              </a:spcBef>
              <a:spcAft>
                <a:spcPct val="20000"/>
              </a:spcAft>
            </a:pPr>
            <a:r>
              <a:rPr lang="en-US"/>
              <a:t>    MSort (A, PomPolje, lijevo, sredina);</a:t>
            </a:r>
          </a:p>
          <a:p>
            <a:pPr>
              <a:spcBef>
                <a:spcPct val="0"/>
              </a:spcBef>
              <a:spcAft>
                <a:spcPct val="20000"/>
              </a:spcAft>
            </a:pPr>
            <a:r>
              <a:rPr lang="en-US"/>
              <a:t>    MSort (A, PomPolje, sredina + 1, desno);</a:t>
            </a:r>
          </a:p>
          <a:p>
            <a:pPr>
              <a:spcBef>
                <a:spcPct val="0"/>
              </a:spcBef>
              <a:spcAft>
                <a:spcPct val="20000"/>
              </a:spcAft>
            </a:pPr>
            <a:r>
              <a:rPr lang="en-US"/>
              <a:t>    Merge (A, PomPolje, lijevo, sredina + 1, desno);</a:t>
            </a:r>
          </a:p>
          <a:p>
            <a:pPr>
              <a:spcBef>
                <a:spcPct val="0"/>
              </a:spcBef>
              <a:spcAft>
                <a:spcPct val="20000"/>
              </a:spcAft>
            </a:pPr>
            <a:r>
              <a:rPr lang="en-US"/>
              <a:t>  }</a:t>
            </a:r>
          </a:p>
          <a:p>
            <a:pPr>
              <a:spcBef>
                <a:spcPct val="0"/>
              </a:spcBef>
              <a:spcAft>
                <a:spcPct val="20000"/>
              </a:spcAft>
            </a:pPr>
            <a:r>
              <a:rPr lang="en-US"/>
              <a:t>}</a:t>
            </a:r>
          </a:p>
        </p:txBody>
      </p:sp>
      <p:sp>
        <p:nvSpPr>
          <p:cNvPr id="4" name="Slide Number Placeholder 3"/>
          <p:cNvSpPr>
            <a:spLocks noGrp="1"/>
          </p:cNvSpPr>
          <p:nvPr>
            <p:ph type="sldNum" sz="quarter" idx="11"/>
          </p:nvPr>
        </p:nvSpPr>
        <p:spPr/>
        <p:txBody>
          <a:bodyPr/>
          <a:lstStyle/>
          <a:p>
            <a:fld id="{A88E0379-805C-488B-A902-3710866AFB11}" type="slidenum">
              <a:rPr lang="hr-HR" smtClean="0"/>
              <a:pPr/>
              <a:t>173</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hr-HR"/>
              <a:t>Napomene</a:t>
            </a:r>
          </a:p>
        </p:txBody>
      </p:sp>
      <p:sp>
        <p:nvSpPr>
          <p:cNvPr id="3" name="Content Placeholder 2"/>
          <p:cNvSpPr>
            <a:spLocks noGrp="1"/>
          </p:cNvSpPr>
          <p:nvPr>
            <p:ph idx="4294967295"/>
          </p:nvPr>
        </p:nvSpPr>
        <p:spPr/>
        <p:txBody>
          <a:bodyPr/>
          <a:lstStyle/>
          <a:p>
            <a:pPr>
              <a:defRPr/>
            </a:pPr>
            <a:r>
              <a:rPr lang="hr-HR" smtClean="0"/>
              <a:t>cijena bržeg sortiranja: memorija</a:t>
            </a:r>
          </a:p>
          <a:p>
            <a:pPr lvl="1">
              <a:defRPr/>
            </a:pPr>
            <a:r>
              <a:rPr lang="hr-HR" smtClean="0"/>
              <a:t>stvara se pomoćno polje!</a:t>
            </a:r>
          </a:p>
          <a:p>
            <a:pPr>
              <a:defRPr/>
            </a:pPr>
            <a:r>
              <a:rPr lang="hr-HR" smtClean="0"/>
              <a:t>rijetko se koristi za sortiranje u središnjoj memoriji </a:t>
            </a:r>
          </a:p>
          <a:p>
            <a:pPr lvl="1">
              <a:defRPr/>
            </a:pPr>
            <a:r>
              <a:rPr lang="hr-HR" smtClean="0"/>
              <a:t>povećani su zahtjevi za dodatnom memorijom i kopiranjem</a:t>
            </a:r>
          </a:p>
          <a:p>
            <a:pPr>
              <a:defRPr/>
            </a:pPr>
            <a:r>
              <a:rPr lang="hr-HR" smtClean="0"/>
              <a:t>to je ključni algoritam za sortiranje na vanjskoj memoriji</a:t>
            </a:r>
          </a:p>
          <a:p>
            <a:pPr>
              <a:defRPr/>
            </a:pPr>
            <a:r>
              <a:rPr lang="hr-HR" smtClean="0"/>
              <a:t>ponašanje u prosječnom i najgorem slučaju: </a:t>
            </a:r>
            <a:r>
              <a:rPr lang="hr-HR" b="1" i="1" smtClean="0">
                <a:solidFill>
                  <a:srgbClr val="FF0000"/>
                </a:solidFill>
                <a:latin typeface="Times New Roman" pitchFamily="18" charset="0"/>
                <a:cs typeface="Times New Roman" pitchFamily="18" charset="0"/>
              </a:rPr>
              <a:t>O(nlog</a:t>
            </a:r>
            <a:r>
              <a:rPr lang="hr-HR" b="1" i="1" baseline="-25000" smtClean="0">
                <a:solidFill>
                  <a:srgbClr val="FF0000"/>
                </a:solidFill>
                <a:latin typeface="Times New Roman" pitchFamily="18" charset="0"/>
                <a:cs typeface="Times New Roman" pitchFamily="18" charset="0"/>
              </a:rPr>
              <a:t>2</a:t>
            </a:r>
            <a:r>
              <a:rPr lang="hr-HR" b="1" i="1" smtClean="0">
                <a:solidFill>
                  <a:srgbClr val="FF0000"/>
                </a:solidFill>
                <a:latin typeface="Times New Roman" pitchFamily="18" charset="0"/>
                <a:cs typeface="Times New Roman" pitchFamily="18" charset="0"/>
              </a:rPr>
              <a:t>n)</a:t>
            </a:r>
          </a:p>
          <a:p>
            <a:pPr>
              <a:defRPr/>
            </a:pPr>
            <a:r>
              <a:rPr lang="hr-HR" smtClean="0"/>
              <a:t>ne radi ništa brže ako je ulazni niz već sortiran!</a:t>
            </a:r>
            <a:endParaRPr lang="hr-HR" b="1" i="1" smtClean="0">
              <a:solidFill>
                <a:srgbClr val="FF0000"/>
              </a:solidFill>
              <a:latin typeface="Times New Roman" pitchFamily="18" charset="0"/>
              <a:cs typeface="Times New Roman" pitchFamily="18" charset="0"/>
            </a:endParaRPr>
          </a:p>
          <a:p>
            <a:pPr>
              <a:defRPr/>
            </a:pPr>
            <a:endParaRPr lang="hr-HR" b="1" i="1" smtClean="0">
              <a:solidFill>
                <a:srgbClr val="FF0000"/>
              </a:solidFill>
              <a:latin typeface="Times New Roman" pitchFamily="18" charset="0"/>
              <a:cs typeface="Times New Roman" pitchFamily="18" charset="0"/>
            </a:endParaRPr>
          </a:p>
        </p:txBody>
      </p:sp>
      <p:sp>
        <p:nvSpPr>
          <p:cNvPr id="7" name="Slide Number Placeholder 6"/>
          <p:cNvSpPr>
            <a:spLocks noGrp="1"/>
          </p:cNvSpPr>
          <p:nvPr>
            <p:ph type="sldNum" sz="quarter" idx="11"/>
          </p:nvPr>
        </p:nvSpPr>
        <p:spPr/>
        <p:txBody>
          <a:bodyPr/>
          <a:lstStyle/>
          <a:p>
            <a:fld id="{A88E0379-805C-488B-A902-3710866AFB11}" type="slidenum">
              <a:rPr lang="hr-HR" smtClean="0"/>
              <a:pPr/>
              <a:t>174</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2052" name="Rectangle 4"/>
          <p:cNvSpPr>
            <a:spLocks noGrp="1" noChangeArrowheads="1"/>
          </p:cNvSpPr>
          <p:nvPr>
            <p:ph type="title" idx="4294967295"/>
          </p:nvPr>
        </p:nvSpPr>
        <p:spPr/>
        <p:txBody>
          <a:bodyPr/>
          <a:lstStyle/>
          <a:p>
            <a:pPr>
              <a:defRPr/>
            </a:pPr>
            <a:r>
              <a:rPr lang="hr-HR"/>
              <a:t>Quicksort</a:t>
            </a:r>
          </a:p>
        </p:txBody>
      </p:sp>
      <p:sp>
        <p:nvSpPr>
          <p:cNvPr id="1922053" name="Rectangle 5"/>
          <p:cNvSpPr>
            <a:spLocks noGrp="1" noChangeArrowheads="1"/>
          </p:cNvSpPr>
          <p:nvPr>
            <p:ph type="body" idx="4294967295"/>
          </p:nvPr>
        </p:nvSpPr>
        <p:spPr/>
        <p:txBody>
          <a:bodyPr/>
          <a:lstStyle/>
          <a:p>
            <a:pPr>
              <a:defRPr/>
            </a:pPr>
            <a:r>
              <a:rPr lang="hr-HR" smtClean="0"/>
              <a:t>do sada najbrži poznati algoritam za sortiranje</a:t>
            </a:r>
          </a:p>
          <a:p>
            <a:pPr>
              <a:defRPr/>
            </a:pPr>
            <a:r>
              <a:rPr lang="hr-HR" smtClean="0"/>
              <a:t>rekurzija: "podijeli pa vladaj“</a:t>
            </a:r>
          </a:p>
          <a:p>
            <a:pPr lvl="1">
              <a:defRPr/>
            </a:pPr>
            <a:r>
              <a:rPr lang="hr-HR" sz="1400" smtClean="0"/>
              <a:t>http://euler.slu.edu/~goldwasser/demos/quicksort/</a:t>
            </a:r>
          </a:p>
          <a:p>
            <a:pPr lvl="1">
              <a:defRPr/>
            </a:pPr>
            <a:r>
              <a:rPr lang="hr-HR" sz="1400" smtClean="0"/>
              <a:t>http://www.cs.queensu.ca/home/cisc121/2004f/lecturenotes/malamb/SortingDemos/QuickSortDemo.html</a:t>
            </a:r>
          </a:p>
          <a:p>
            <a:pPr>
              <a:defRPr/>
            </a:pPr>
            <a:r>
              <a:rPr lang="hr-HR" smtClean="0"/>
              <a:t>4 koraka – </a:t>
            </a:r>
            <a:r>
              <a:rPr lang="hr-HR" i="1" smtClean="0">
                <a:latin typeface="Times New Roman" pitchFamily="18" charset="0"/>
                <a:cs typeface="Times New Roman" pitchFamily="18" charset="0"/>
              </a:rPr>
              <a:t>quicksort (S)</a:t>
            </a:r>
          </a:p>
          <a:p>
            <a:pPr lvl="1">
              <a:defRPr/>
            </a:pPr>
            <a:r>
              <a:rPr lang="hr-HR" smtClean="0"/>
              <a:t>ako je broj članova polja </a:t>
            </a:r>
            <a:r>
              <a:rPr lang="hr-HR" i="1" smtClean="0">
                <a:latin typeface="Times New Roman" pitchFamily="18" charset="0"/>
              </a:rPr>
              <a:t>S</a:t>
            </a:r>
            <a:r>
              <a:rPr lang="hr-HR" smtClean="0"/>
              <a:t> jednak 0 ili 1, povratak u pozivni program</a:t>
            </a:r>
          </a:p>
          <a:p>
            <a:pPr lvl="1">
              <a:defRPr/>
            </a:pPr>
            <a:r>
              <a:rPr lang="hr-HR" smtClean="0"/>
              <a:t>odabrati bilo koji član </a:t>
            </a:r>
            <a:r>
              <a:rPr lang="hr-HR" sz="2800" i="1" smtClean="0">
                <a:solidFill>
                  <a:srgbClr val="FF0000"/>
                </a:solidFill>
                <a:latin typeface="Times New Roman" pitchFamily="18" charset="0"/>
              </a:rPr>
              <a:t>v</a:t>
            </a:r>
            <a:r>
              <a:rPr lang="hr-HR" sz="2800" smtClean="0">
                <a:latin typeface="Times New Roman" pitchFamily="18" charset="0"/>
              </a:rPr>
              <a:t> </a:t>
            </a:r>
            <a:r>
              <a:rPr lang="hr-HR" smtClean="0"/>
              <a:t>u polju </a:t>
            </a:r>
            <a:r>
              <a:rPr lang="hr-HR" sz="2800" i="1" smtClean="0">
                <a:latin typeface="Times New Roman" pitchFamily="18" charset="0"/>
              </a:rPr>
              <a:t>S.</a:t>
            </a:r>
            <a:r>
              <a:rPr lang="hr-HR" smtClean="0"/>
              <a:t> To je stožer (</a:t>
            </a:r>
            <a:r>
              <a:rPr lang="hr-HR" i="1" smtClean="0"/>
              <a:t>pivot</a:t>
            </a:r>
            <a:r>
              <a:rPr lang="hr-HR" smtClean="0"/>
              <a:t>)</a:t>
            </a:r>
          </a:p>
          <a:p>
            <a:pPr lvl="1">
              <a:defRPr/>
            </a:pPr>
            <a:r>
              <a:rPr lang="hr-HR" smtClean="0"/>
              <a:t>podijeli preostale članove polja </a:t>
            </a:r>
            <a:r>
              <a:rPr lang="hr-HR" sz="2800" i="1" smtClean="0">
                <a:latin typeface="Times New Roman" pitchFamily="18" charset="0"/>
              </a:rPr>
              <a:t>S, S  \ {</a:t>
            </a:r>
            <a:r>
              <a:rPr lang="hr-HR" sz="2800" i="1" smtClean="0">
                <a:solidFill>
                  <a:srgbClr val="FF0000"/>
                </a:solidFill>
                <a:latin typeface="Times New Roman" pitchFamily="18" charset="0"/>
              </a:rPr>
              <a:t>v</a:t>
            </a:r>
            <a:r>
              <a:rPr lang="hr-HR" sz="2800" i="1" smtClean="0">
                <a:latin typeface="Times New Roman" pitchFamily="18" charset="0"/>
              </a:rPr>
              <a:t>}</a:t>
            </a:r>
            <a:r>
              <a:rPr lang="hr-HR" smtClean="0"/>
              <a:t> u dva odvojena skupa:</a:t>
            </a:r>
          </a:p>
          <a:p>
            <a:pPr lvl="2">
              <a:defRPr/>
            </a:pPr>
            <a:r>
              <a:rPr lang="hr-HR" sz="2400" i="1" smtClean="0">
                <a:latin typeface="Times New Roman" pitchFamily="18" charset="0"/>
              </a:rPr>
              <a:t>S</a:t>
            </a:r>
            <a:r>
              <a:rPr lang="hr-HR" sz="2400" i="1" baseline="-25000" smtClean="0">
                <a:latin typeface="Times New Roman" pitchFamily="18" charset="0"/>
              </a:rPr>
              <a:t>1</a:t>
            </a:r>
            <a:r>
              <a:rPr lang="hr-HR" sz="2400" i="1" smtClean="0">
                <a:latin typeface="Times New Roman" pitchFamily="18" charset="0"/>
              </a:rPr>
              <a:t> = { x </a:t>
            </a:r>
            <a:r>
              <a:rPr lang="hr-HR" sz="2400" i="1" smtClean="0">
                <a:latin typeface="Times New Roman" pitchFamily="18" charset="0"/>
                <a:sym typeface="Symbol" pitchFamily="18" charset="2"/>
              </a:rPr>
              <a:t></a:t>
            </a:r>
            <a:r>
              <a:rPr lang="hr-HR" sz="2400" i="1" smtClean="0">
                <a:latin typeface="Times New Roman" pitchFamily="18" charset="0"/>
              </a:rPr>
              <a:t> S  \ {</a:t>
            </a:r>
            <a:r>
              <a:rPr lang="hr-HR" sz="2400" i="1" smtClean="0">
                <a:solidFill>
                  <a:srgbClr val="FF0000"/>
                </a:solidFill>
                <a:latin typeface="Times New Roman" pitchFamily="18" charset="0"/>
              </a:rPr>
              <a:t>v</a:t>
            </a:r>
            <a:r>
              <a:rPr lang="hr-HR" sz="2400" i="1" smtClean="0">
                <a:latin typeface="Times New Roman" pitchFamily="18" charset="0"/>
              </a:rPr>
              <a:t>} </a:t>
            </a:r>
            <a:r>
              <a:rPr lang="hr-HR" sz="2400" i="1" smtClean="0">
                <a:latin typeface="Times New Roman" pitchFamily="18" charset="0"/>
                <a:sym typeface="Symbol" pitchFamily="18" charset="2"/>
              </a:rPr>
              <a:t></a:t>
            </a:r>
            <a:r>
              <a:rPr lang="hr-HR" sz="2400" i="1" smtClean="0">
                <a:latin typeface="Times New Roman" pitchFamily="18" charset="0"/>
              </a:rPr>
              <a:t> x </a:t>
            </a:r>
            <a:r>
              <a:rPr lang="hr-HR" sz="2400" i="1" smtClean="0">
                <a:latin typeface="Times New Roman" pitchFamily="18" charset="0"/>
                <a:sym typeface="Symbol" pitchFamily="18" charset="2"/>
              </a:rPr>
              <a:t></a:t>
            </a:r>
            <a:r>
              <a:rPr lang="hr-HR" sz="2400" i="1" smtClean="0">
                <a:latin typeface="Times New Roman" pitchFamily="18" charset="0"/>
              </a:rPr>
              <a:t> </a:t>
            </a:r>
            <a:r>
              <a:rPr lang="hr-HR" sz="2400" i="1" smtClean="0">
                <a:solidFill>
                  <a:srgbClr val="FF0000"/>
                </a:solidFill>
                <a:latin typeface="Times New Roman" pitchFamily="18" charset="0"/>
              </a:rPr>
              <a:t>v</a:t>
            </a:r>
            <a:r>
              <a:rPr lang="hr-HR" sz="2400" i="1" smtClean="0">
                <a:latin typeface="Times New Roman" pitchFamily="18" charset="0"/>
              </a:rPr>
              <a:t>}  </a:t>
            </a:r>
            <a:r>
              <a:rPr lang="hr-HR" sz="2400" smtClean="0"/>
              <a:t>(sve što je manje od stožera, preseli lijevo)</a:t>
            </a:r>
          </a:p>
          <a:p>
            <a:pPr lvl="2">
              <a:defRPr/>
            </a:pPr>
            <a:r>
              <a:rPr lang="hr-HR" sz="2400" i="1" smtClean="0">
                <a:latin typeface="Times New Roman" pitchFamily="18" charset="0"/>
              </a:rPr>
              <a:t>S</a:t>
            </a:r>
            <a:r>
              <a:rPr lang="hr-HR" sz="2400" i="1" baseline="-25000" smtClean="0">
                <a:latin typeface="Times New Roman" pitchFamily="18" charset="0"/>
              </a:rPr>
              <a:t>2</a:t>
            </a:r>
            <a:r>
              <a:rPr lang="hr-HR" sz="2400" i="1" smtClean="0">
                <a:latin typeface="Times New Roman" pitchFamily="18" charset="0"/>
              </a:rPr>
              <a:t> = { x </a:t>
            </a:r>
            <a:r>
              <a:rPr lang="hr-HR" sz="2400" i="1" smtClean="0">
                <a:latin typeface="Times New Roman" pitchFamily="18" charset="0"/>
                <a:sym typeface="Symbol" pitchFamily="18" charset="2"/>
              </a:rPr>
              <a:t></a:t>
            </a:r>
            <a:r>
              <a:rPr lang="hr-HR" sz="2400" i="1" smtClean="0">
                <a:latin typeface="Times New Roman" pitchFamily="18" charset="0"/>
              </a:rPr>
              <a:t> S  \ {</a:t>
            </a:r>
            <a:r>
              <a:rPr lang="hr-HR" sz="2400" i="1" smtClean="0">
                <a:solidFill>
                  <a:srgbClr val="FF0000"/>
                </a:solidFill>
                <a:latin typeface="Times New Roman" pitchFamily="18" charset="0"/>
              </a:rPr>
              <a:t>v</a:t>
            </a:r>
            <a:r>
              <a:rPr lang="hr-HR" sz="2400" i="1" smtClean="0">
                <a:latin typeface="Times New Roman" pitchFamily="18" charset="0"/>
              </a:rPr>
              <a:t>} </a:t>
            </a:r>
            <a:r>
              <a:rPr lang="hr-HR" sz="2400" i="1" smtClean="0">
                <a:latin typeface="Times New Roman" pitchFamily="18" charset="0"/>
                <a:sym typeface="Symbol" pitchFamily="18" charset="2"/>
              </a:rPr>
              <a:t></a:t>
            </a:r>
            <a:r>
              <a:rPr lang="hr-HR" sz="2400" i="1" smtClean="0">
                <a:latin typeface="Times New Roman" pitchFamily="18" charset="0"/>
              </a:rPr>
              <a:t> x </a:t>
            </a:r>
            <a:r>
              <a:rPr lang="hr-HR" sz="2400" i="1" smtClean="0">
                <a:latin typeface="Times New Roman" pitchFamily="18" charset="0"/>
                <a:sym typeface="Symbol" pitchFamily="18" charset="2"/>
              </a:rPr>
              <a:t></a:t>
            </a:r>
            <a:r>
              <a:rPr lang="hr-HR" sz="2400" i="1" smtClean="0">
                <a:latin typeface="Times New Roman" pitchFamily="18" charset="0"/>
              </a:rPr>
              <a:t> </a:t>
            </a:r>
            <a:r>
              <a:rPr lang="hr-HR" sz="2400" i="1" smtClean="0">
                <a:solidFill>
                  <a:srgbClr val="FF0000"/>
                </a:solidFill>
                <a:latin typeface="Times New Roman" pitchFamily="18" charset="0"/>
              </a:rPr>
              <a:t>v</a:t>
            </a:r>
            <a:r>
              <a:rPr lang="hr-HR" sz="2400" i="1" smtClean="0">
                <a:latin typeface="Times New Roman" pitchFamily="18" charset="0"/>
              </a:rPr>
              <a:t>} </a:t>
            </a:r>
            <a:r>
              <a:rPr lang="hr-HR" sz="2400" smtClean="0"/>
              <a:t>(sve što je veće od stožera, preseli desno)</a:t>
            </a:r>
          </a:p>
          <a:p>
            <a:pPr lvl="1">
              <a:defRPr/>
            </a:pPr>
            <a:r>
              <a:rPr lang="hr-HR" smtClean="0"/>
              <a:t>vrati niz sastavljen od </a:t>
            </a:r>
            <a:r>
              <a:rPr lang="hr-HR" sz="2800" i="1" smtClean="0">
                <a:latin typeface="Times New Roman" pitchFamily="18" charset="0"/>
              </a:rPr>
              <a:t>{quicksort (S</a:t>
            </a:r>
            <a:r>
              <a:rPr lang="hr-HR" sz="2800" i="1" baseline="-25000" smtClean="0">
                <a:latin typeface="Times New Roman" pitchFamily="18" charset="0"/>
              </a:rPr>
              <a:t>1</a:t>
            </a:r>
            <a:r>
              <a:rPr lang="hr-HR" sz="2800" i="1" smtClean="0">
                <a:latin typeface="Times New Roman" pitchFamily="18" charset="0"/>
              </a:rPr>
              <a:t>), </a:t>
            </a:r>
            <a:r>
              <a:rPr lang="hr-HR" sz="2800" i="1" smtClean="0">
                <a:solidFill>
                  <a:srgbClr val="FF0000"/>
                </a:solidFill>
                <a:latin typeface="Times New Roman" pitchFamily="18" charset="0"/>
              </a:rPr>
              <a:t>v</a:t>
            </a:r>
            <a:r>
              <a:rPr lang="hr-HR" sz="2800" i="1" smtClean="0">
                <a:latin typeface="Times New Roman" pitchFamily="18" charset="0"/>
              </a:rPr>
              <a:t>, quicksort (S</a:t>
            </a:r>
            <a:r>
              <a:rPr lang="hr-HR" sz="2800" i="1" baseline="-25000" smtClean="0">
                <a:latin typeface="Times New Roman" pitchFamily="18" charset="0"/>
              </a:rPr>
              <a:t>2</a:t>
            </a:r>
            <a:r>
              <a:rPr lang="hr-HR" sz="2800" i="1" smtClean="0">
                <a:latin typeface="Times New Roman" pitchFamily="18" charset="0"/>
              </a:rPr>
              <a:t>)}</a:t>
            </a:r>
            <a:endParaRPr lang="hr-HR" smtClean="0"/>
          </a:p>
        </p:txBody>
      </p:sp>
      <p:sp>
        <p:nvSpPr>
          <p:cNvPr id="3" name="Slide Number Placeholder 2"/>
          <p:cNvSpPr>
            <a:spLocks noGrp="1"/>
          </p:cNvSpPr>
          <p:nvPr>
            <p:ph type="sldNum" sz="quarter" idx="11"/>
          </p:nvPr>
        </p:nvSpPr>
        <p:spPr/>
        <p:txBody>
          <a:bodyPr/>
          <a:lstStyle/>
          <a:p>
            <a:fld id="{A88E0379-805C-488B-A902-3710866AFB11}" type="slidenum">
              <a:rPr lang="hr-HR" smtClean="0"/>
              <a:pPr/>
              <a:t>175</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4098" name="Rectangle 2"/>
          <p:cNvSpPr>
            <a:spLocks noGrp="1" noChangeArrowheads="1"/>
          </p:cNvSpPr>
          <p:nvPr>
            <p:ph type="title" idx="4294967295"/>
          </p:nvPr>
        </p:nvSpPr>
        <p:spPr/>
        <p:txBody>
          <a:bodyPr/>
          <a:lstStyle/>
          <a:p>
            <a:pPr>
              <a:defRPr/>
            </a:pPr>
            <a:r>
              <a:rPr lang="hr-HR" smtClean="0"/>
              <a:t>Izbor stožera</a:t>
            </a:r>
          </a:p>
        </p:txBody>
      </p:sp>
      <p:sp>
        <p:nvSpPr>
          <p:cNvPr id="1924099" name="Rectangle 3"/>
          <p:cNvSpPr>
            <a:spLocks noGrp="1" noChangeArrowheads="1"/>
          </p:cNvSpPr>
          <p:nvPr>
            <p:ph type="body" idx="4294967295"/>
          </p:nvPr>
        </p:nvSpPr>
        <p:spPr>
          <a:xfrm>
            <a:off x="273050" y="992188"/>
            <a:ext cx="9359900" cy="5222875"/>
          </a:xfrm>
        </p:spPr>
        <p:txBody>
          <a:bodyPr/>
          <a:lstStyle/>
          <a:p>
            <a:pPr>
              <a:lnSpc>
                <a:spcPct val="95000"/>
              </a:lnSpc>
            </a:pPr>
            <a:r>
              <a:rPr lang="hr-HR" sz="2400" smtClean="0"/>
              <a:t>nije jednoznačno određen</a:t>
            </a:r>
          </a:p>
          <a:p>
            <a:pPr>
              <a:lnSpc>
                <a:spcPct val="95000"/>
              </a:lnSpc>
            </a:pPr>
            <a:r>
              <a:rPr lang="hr-HR" sz="2400" smtClean="0"/>
              <a:t>nije jednoznačno određeno niti što učiniti s članovima polja jednakim stožeru</a:t>
            </a:r>
          </a:p>
          <a:p>
            <a:pPr lvl="1">
              <a:lnSpc>
                <a:spcPct val="95000"/>
              </a:lnSpc>
            </a:pPr>
            <a:r>
              <a:rPr lang="hr-HR" sz="2000" smtClean="0"/>
              <a:t>to postaje pitanje realizacije algoritma</a:t>
            </a:r>
          </a:p>
          <a:p>
            <a:pPr lvl="1">
              <a:lnSpc>
                <a:spcPct val="95000"/>
              </a:lnSpc>
            </a:pPr>
            <a:r>
              <a:rPr lang="hr-HR" sz="2000" smtClean="0"/>
              <a:t>dio dobre izvedbe je učinkovito rješenje ovog pitanja</a:t>
            </a:r>
          </a:p>
          <a:p>
            <a:pPr lvl="2">
              <a:lnSpc>
                <a:spcPct val="95000"/>
              </a:lnSpc>
            </a:pPr>
            <a:r>
              <a:rPr lang="hr-HR" sz="1800" smtClean="0"/>
              <a:t>Weiss: "Data Structures and Algorithm Analysis in C". </a:t>
            </a:r>
          </a:p>
          <a:p>
            <a:pPr>
              <a:lnSpc>
                <a:spcPct val="95000"/>
              </a:lnSpc>
            </a:pPr>
            <a:r>
              <a:rPr lang="hr-HR" sz="2400" smtClean="0"/>
              <a:t>moguće metode izbora stožera:</a:t>
            </a:r>
          </a:p>
          <a:p>
            <a:pPr lvl="1">
              <a:lnSpc>
                <a:spcPct val="95000"/>
              </a:lnSpc>
            </a:pPr>
            <a:r>
              <a:rPr lang="hr-HR" sz="2000" smtClean="0"/>
              <a:t>procjena medijana temeljem 3 elementa (prvi element, zadnji element, element na polovici)</a:t>
            </a:r>
          </a:p>
          <a:p>
            <a:pPr lvl="2">
              <a:lnSpc>
                <a:spcPct val="95000"/>
              </a:lnSpc>
            </a:pPr>
            <a:r>
              <a:rPr lang="hr-HR" sz="1800" smtClean="0"/>
              <a:t>pri procjeni medijana, ti se elementi odmah sortiraju</a:t>
            </a:r>
          </a:p>
          <a:p>
            <a:pPr lvl="1">
              <a:lnSpc>
                <a:spcPct val="95000"/>
              </a:lnSpc>
            </a:pPr>
            <a:r>
              <a:rPr lang="hr-HR" sz="2000" smtClean="0"/>
              <a:t>druge mogućnosti: slučajni element, prvi element, zadnji element</a:t>
            </a:r>
          </a:p>
          <a:p>
            <a:pPr lvl="1">
              <a:lnSpc>
                <a:spcPct val="95000"/>
              </a:lnSpc>
            </a:pPr>
            <a:r>
              <a:rPr lang="hr-HR" sz="2000" smtClean="0"/>
              <a:t>npr. niz: 8  1  4  9  6  3  5  2  7  0</a:t>
            </a:r>
          </a:p>
          <a:p>
            <a:pPr lvl="2">
              <a:lnSpc>
                <a:spcPct val="95000"/>
              </a:lnSpc>
            </a:pPr>
            <a:r>
              <a:rPr lang="hr-HR" sz="1800" smtClean="0"/>
              <a:t>pivot = med3 (8, 6, 0)  = 6</a:t>
            </a:r>
          </a:p>
          <a:p>
            <a:pPr lvl="1">
              <a:lnSpc>
                <a:spcPct val="95000"/>
              </a:lnSpc>
            </a:pPr>
            <a:r>
              <a:rPr lang="hr-HR" sz="2000" smtClean="0"/>
              <a:t>koji je najgori mogući odabir stožera?</a:t>
            </a:r>
          </a:p>
          <a:p>
            <a:pPr lvl="1">
              <a:lnSpc>
                <a:spcPct val="95000"/>
              </a:lnSpc>
            </a:pPr>
            <a:r>
              <a:rPr lang="hr-HR" sz="2000" smtClean="0"/>
              <a:t>što je stvarni medijan?</a:t>
            </a:r>
          </a:p>
          <a:p>
            <a:pPr lvl="2">
              <a:lnSpc>
                <a:spcPct val="95000"/>
              </a:lnSpc>
            </a:pPr>
            <a:endParaRPr lang="hr-HR" sz="1800" smtClean="0"/>
          </a:p>
        </p:txBody>
      </p:sp>
      <p:sp>
        <p:nvSpPr>
          <p:cNvPr id="3" name="Slide Number Placeholder 2"/>
          <p:cNvSpPr>
            <a:spLocks noGrp="1"/>
          </p:cNvSpPr>
          <p:nvPr>
            <p:ph type="sldNum" sz="quarter" idx="11"/>
          </p:nvPr>
        </p:nvSpPr>
        <p:spPr/>
        <p:txBody>
          <a:bodyPr/>
          <a:lstStyle/>
          <a:p>
            <a:fld id="{A88E0379-805C-488B-A902-3710866AFB11}" type="slidenum">
              <a:rPr lang="hr-HR" smtClean="0"/>
              <a:pPr/>
              <a:t>176</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hr-HR"/>
              <a:t>Primjer sortiranja quicksortom</a:t>
            </a:r>
          </a:p>
        </p:txBody>
      </p:sp>
      <p:sp>
        <p:nvSpPr>
          <p:cNvPr id="31750" name="Text Box 6"/>
          <p:cNvSpPr txBox="1">
            <a:spLocks noChangeArrowheads="1"/>
          </p:cNvSpPr>
          <p:nvPr/>
        </p:nvSpPr>
        <p:spPr bwMode="auto">
          <a:xfrm>
            <a:off x="809625" y="1231900"/>
            <a:ext cx="3857625" cy="1347788"/>
          </a:xfrm>
          <a:prstGeom prst="rect">
            <a:avLst/>
          </a:prstGeom>
          <a:solidFill>
            <a:srgbClr val="FFFFCC"/>
          </a:solidFill>
          <a:ln w="9525">
            <a:noFill/>
            <a:miter lim="800000"/>
            <a:headEnd/>
            <a:tailEnd/>
          </a:ln>
        </p:spPr>
        <p:txBody>
          <a:bodyPr>
            <a:spAutoFit/>
          </a:bodyPr>
          <a:lstStyle/>
          <a:p>
            <a:r>
              <a:rPr lang="hr-HR" sz="2400">
                <a:solidFill>
                  <a:srgbClr val="FF0000"/>
                </a:solidFill>
                <a:cs typeface="Courier New" pitchFamily="49" charset="0"/>
              </a:rPr>
              <a:t> </a:t>
            </a:r>
            <a:r>
              <a:rPr lang="en-US" sz="2400">
                <a:solidFill>
                  <a:srgbClr val="FF0000"/>
                </a:solidFill>
                <a:cs typeface="Courier New" pitchFamily="49" charset="0"/>
              </a:rPr>
              <a:t>8</a:t>
            </a:r>
            <a:r>
              <a:rPr lang="en-US" sz="2400">
                <a:cs typeface="Courier New" pitchFamily="49" charset="0"/>
              </a:rPr>
              <a:t> 1 4 9 </a:t>
            </a:r>
            <a:r>
              <a:rPr lang="en-US" sz="2400">
                <a:solidFill>
                  <a:srgbClr val="FF0000"/>
                </a:solidFill>
                <a:cs typeface="Courier New" pitchFamily="49" charset="0"/>
              </a:rPr>
              <a:t>6</a:t>
            </a:r>
            <a:r>
              <a:rPr lang="en-US" sz="2400">
                <a:cs typeface="Courier New" pitchFamily="49" charset="0"/>
              </a:rPr>
              <a:t> 3 5 2 7 </a:t>
            </a:r>
            <a:r>
              <a:rPr lang="hr-HR" sz="2400">
                <a:solidFill>
                  <a:srgbClr val="FF0000"/>
                </a:solidFill>
                <a:cs typeface="Courier New" pitchFamily="49" charset="0"/>
              </a:rPr>
              <a:t>0</a:t>
            </a:r>
          </a:p>
          <a:p>
            <a:r>
              <a:rPr lang="hr-HR" sz="2400">
                <a:solidFill>
                  <a:srgbClr val="FF0000"/>
                </a:solidFill>
                <a:cs typeface="Courier New" pitchFamily="49" charset="0"/>
              </a:rPr>
              <a:t> </a:t>
            </a:r>
            <a:r>
              <a:rPr lang="en-US" sz="2400">
                <a:solidFill>
                  <a:srgbClr val="FF0000"/>
                </a:solidFill>
                <a:cs typeface="Courier New" pitchFamily="49" charset="0"/>
              </a:rPr>
              <a:t>^</a:t>
            </a:r>
            <a:r>
              <a:rPr lang="hr-HR" sz="2400">
                <a:solidFill>
                  <a:srgbClr val="FF0000"/>
                </a:solidFill>
                <a:cs typeface="Courier New" pitchFamily="49" charset="0"/>
              </a:rPr>
              <a:t>       </a:t>
            </a:r>
            <a:r>
              <a:rPr lang="en-US" sz="2400">
                <a:solidFill>
                  <a:srgbClr val="FF0000"/>
                </a:solidFill>
                <a:cs typeface="Courier New" pitchFamily="49" charset="0"/>
              </a:rPr>
              <a:t>^         ^</a:t>
            </a:r>
            <a:endParaRPr lang="hr-HR" sz="2400">
              <a:solidFill>
                <a:srgbClr val="FF0000"/>
              </a:solidFill>
              <a:cs typeface="Courier New" pitchFamily="49" charset="0"/>
            </a:endParaRPr>
          </a:p>
          <a:p>
            <a:pPr algn="ctr"/>
            <a:r>
              <a:rPr lang="hr-HR" sz="2400">
                <a:solidFill>
                  <a:srgbClr val="FF0000"/>
                </a:solidFill>
              </a:rPr>
              <a:t> 0</a:t>
            </a:r>
            <a:r>
              <a:rPr lang="en-US" sz="2400"/>
              <a:t> 1 4 9 </a:t>
            </a:r>
            <a:r>
              <a:rPr lang="en-US" sz="2400">
                <a:solidFill>
                  <a:srgbClr val="FF0000"/>
                </a:solidFill>
              </a:rPr>
              <a:t>6</a:t>
            </a:r>
            <a:r>
              <a:rPr lang="en-US" sz="2400"/>
              <a:t> 3 5 2 7 </a:t>
            </a:r>
            <a:r>
              <a:rPr lang="hr-HR" sz="2400">
                <a:solidFill>
                  <a:srgbClr val="FF0000"/>
                </a:solidFill>
              </a:rPr>
              <a:t>8</a:t>
            </a:r>
            <a:endParaRPr lang="hr-HR" sz="2400">
              <a:solidFill>
                <a:srgbClr val="FF0000"/>
              </a:solidFill>
              <a:cs typeface="Courier New" pitchFamily="49" charset="0"/>
            </a:endParaRPr>
          </a:p>
        </p:txBody>
      </p:sp>
      <p:sp>
        <p:nvSpPr>
          <p:cNvPr id="8" name="Text Box 7"/>
          <p:cNvSpPr txBox="1">
            <a:spLocks noChangeArrowheads="1"/>
          </p:cNvSpPr>
          <p:nvPr/>
        </p:nvSpPr>
        <p:spPr bwMode="auto">
          <a:xfrm>
            <a:off x="809625" y="2997200"/>
            <a:ext cx="3857625" cy="895350"/>
          </a:xfrm>
          <a:prstGeom prst="rect">
            <a:avLst/>
          </a:prstGeom>
          <a:solidFill>
            <a:schemeClr val="accent4">
              <a:lumMod val="40000"/>
              <a:lumOff val="60000"/>
            </a:schemeClr>
          </a:solidFill>
          <a:ln w="9525">
            <a:noFill/>
            <a:miter lim="800000"/>
            <a:headEnd/>
            <a:tailEnd/>
          </a:ln>
        </p:spPr>
        <p:txBody>
          <a:bodyPr>
            <a:spAutoFit/>
          </a:bodyPr>
          <a:lstStyle/>
          <a:p>
            <a:pPr>
              <a:defRPr/>
            </a:pPr>
            <a:r>
              <a:rPr lang="hr-HR" sz="2400">
                <a:cs typeface="Courier New" pitchFamily="49" charset="0"/>
              </a:rPr>
              <a:t> 0</a:t>
            </a:r>
            <a:r>
              <a:rPr lang="en-US" sz="2400">
                <a:cs typeface="Courier New" pitchFamily="49" charset="0"/>
              </a:rPr>
              <a:t> 1 4 9 </a:t>
            </a:r>
            <a:r>
              <a:rPr lang="hr-HR" sz="2400">
                <a:solidFill>
                  <a:schemeClr val="folHlink"/>
                </a:solidFill>
                <a:cs typeface="Courier New" pitchFamily="49" charset="0"/>
              </a:rPr>
              <a:t>7</a:t>
            </a:r>
            <a:r>
              <a:rPr lang="en-US" sz="2400">
                <a:cs typeface="Courier New" pitchFamily="49" charset="0"/>
              </a:rPr>
              <a:t> 3 5 2 </a:t>
            </a:r>
            <a:r>
              <a:rPr lang="hr-HR" sz="2400">
                <a:solidFill>
                  <a:srgbClr val="FF0000"/>
                </a:solidFill>
              </a:rPr>
              <a:t>6</a:t>
            </a:r>
            <a:r>
              <a:rPr lang="en-US" sz="2400">
                <a:cs typeface="Courier New" pitchFamily="49" charset="0"/>
              </a:rPr>
              <a:t> </a:t>
            </a:r>
            <a:r>
              <a:rPr lang="hr-HR" sz="2400">
                <a:cs typeface="Courier New" pitchFamily="49" charset="0"/>
              </a:rPr>
              <a:t>8</a:t>
            </a:r>
          </a:p>
          <a:p>
            <a:pPr>
              <a:defRPr/>
            </a:pPr>
            <a:r>
              <a:rPr lang="hr-HR" sz="2400">
                <a:solidFill>
                  <a:srgbClr val="FF0000"/>
                </a:solidFill>
                <a:cs typeface="Courier New" pitchFamily="49" charset="0"/>
              </a:rPr>
              <a:t> i-&gt;           &lt;-j</a:t>
            </a:r>
          </a:p>
        </p:txBody>
      </p:sp>
      <p:sp>
        <p:nvSpPr>
          <p:cNvPr id="31752" name="Text Box 3"/>
          <p:cNvSpPr txBox="1">
            <a:spLocks noChangeArrowheads="1"/>
          </p:cNvSpPr>
          <p:nvPr/>
        </p:nvSpPr>
        <p:spPr bwMode="auto">
          <a:xfrm>
            <a:off x="809625" y="3806825"/>
            <a:ext cx="3857625" cy="1333500"/>
          </a:xfrm>
          <a:prstGeom prst="rect">
            <a:avLst/>
          </a:prstGeom>
          <a:solidFill>
            <a:srgbClr val="CCFFCC"/>
          </a:solidFill>
          <a:ln w="9525">
            <a:noFill/>
            <a:miter lim="800000"/>
            <a:headEnd/>
            <a:tailEnd/>
          </a:ln>
        </p:spPr>
        <p:txBody>
          <a:bodyPr>
            <a:spAutoFit/>
          </a:bodyPr>
          <a:lstStyle/>
          <a:p>
            <a:r>
              <a:rPr lang="hr-HR" sz="2400">
                <a:cs typeface="Courier New" pitchFamily="49" charset="0"/>
              </a:rPr>
              <a:t> 0</a:t>
            </a:r>
            <a:r>
              <a:rPr lang="en-US" sz="2400">
                <a:cs typeface="Courier New" pitchFamily="49" charset="0"/>
              </a:rPr>
              <a:t> 1 4 9 </a:t>
            </a:r>
            <a:r>
              <a:rPr lang="hr-HR" sz="2400">
                <a:cs typeface="Courier New" pitchFamily="49" charset="0"/>
              </a:rPr>
              <a:t>7</a:t>
            </a:r>
            <a:r>
              <a:rPr lang="en-US" sz="2400">
                <a:cs typeface="Courier New" pitchFamily="49" charset="0"/>
              </a:rPr>
              <a:t> 3 5 2 </a:t>
            </a:r>
            <a:r>
              <a:rPr lang="hr-HR" sz="2400">
                <a:solidFill>
                  <a:srgbClr val="FF0000"/>
                </a:solidFill>
              </a:rPr>
              <a:t>6 </a:t>
            </a:r>
            <a:r>
              <a:rPr lang="hr-HR" sz="2400"/>
              <a:t>8</a:t>
            </a:r>
            <a:endParaRPr lang="hr-HR" sz="2400">
              <a:solidFill>
                <a:srgbClr val="FF0000"/>
              </a:solidFill>
              <a:cs typeface="Courier New" pitchFamily="49" charset="0"/>
            </a:endParaRPr>
          </a:p>
          <a:p>
            <a:r>
              <a:rPr lang="hr-HR" sz="2400">
                <a:cs typeface="Courier New" pitchFamily="49" charset="0"/>
              </a:rPr>
              <a:t>       </a:t>
            </a:r>
            <a:r>
              <a:rPr lang="hr-HR" sz="2400">
                <a:solidFill>
                  <a:srgbClr val="FF0000"/>
                </a:solidFill>
                <a:cs typeface="Courier New" pitchFamily="49" charset="0"/>
              </a:rPr>
              <a:t>i       j </a:t>
            </a:r>
          </a:p>
          <a:p>
            <a:r>
              <a:rPr lang="hr-HR" sz="2400">
                <a:cs typeface="Courier New" pitchFamily="49" charset="0"/>
              </a:rPr>
              <a:t> 0</a:t>
            </a:r>
            <a:r>
              <a:rPr lang="en-US" sz="2400">
                <a:cs typeface="Courier New" pitchFamily="49" charset="0"/>
              </a:rPr>
              <a:t> 1 4 </a:t>
            </a:r>
            <a:r>
              <a:rPr lang="hr-HR" sz="2400">
                <a:cs typeface="Courier New" pitchFamily="49" charset="0"/>
              </a:rPr>
              <a:t>2</a:t>
            </a:r>
            <a:r>
              <a:rPr lang="en-US" sz="2400">
                <a:cs typeface="Courier New" pitchFamily="49" charset="0"/>
              </a:rPr>
              <a:t> </a:t>
            </a:r>
            <a:r>
              <a:rPr lang="hr-HR" sz="2400">
                <a:cs typeface="Courier New" pitchFamily="49" charset="0"/>
              </a:rPr>
              <a:t>7</a:t>
            </a:r>
            <a:r>
              <a:rPr lang="en-US" sz="2400">
                <a:cs typeface="Courier New" pitchFamily="49" charset="0"/>
              </a:rPr>
              <a:t> 3 5 </a:t>
            </a:r>
            <a:r>
              <a:rPr lang="hr-HR" sz="2400">
                <a:cs typeface="Courier New" pitchFamily="49" charset="0"/>
              </a:rPr>
              <a:t>9</a:t>
            </a:r>
            <a:r>
              <a:rPr lang="en-US" sz="2400">
                <a:cs typeface="Courier New" pitchFamily="49" charset="0"/>
              </a:rPr>
              <a:t> </a:t>
            </a:r>
            <a:r>
              <a:rPr lang="hr-HR" sz="2400">
                <a:solidFill>
                  <a:srgbClr val="FF0000"/>
                </a:solidFill>
              </a:rPr>
              <a:t>6</a:t>
            </a:r>
            <a:r>
              <a:rPr lang="en-US" sz="2400">
                <a:cs typeface="Courier New" pitchFamily="49" charset="0"/>
              </a:rPr>
              <a:t> </a:t>
            </a:r>
            <a:r>
              <a:rPr lang="hr-HR" sz="2400"/>
              <a:t>8</a:t>
            </a:r>
          </a:p>
        </p:txBody>
      </p:sp>
      <p:sp>
        <p:nvSpPr>
          <p:cNvPr id="31753" name="Text Box 6"/>
          <p:cNvSpPr txBox="1">
            <a:spLocks noChangeArrowheads="1"/>
          </p:cNvSpPr>
          <p:nvPr/>
        </p:nvSpPr>
        <p:spPr bwMode="auto">
          <a:xfrm>
            <a:off x="809625" y="836613"/>
            <a:ext cx="3857625" cy="400050"/>
          </a:xfrm>
          <a:prstGeom prst="rect">
            <a:avLst/>
          </a:prstGeom>
          <a:solidFill>
            <a:srgbClr val="FF9900"/>
          </a:solidFill>
          <a:ln w="9525">
            <a:noFill/>
            <a:miter lim="800000"/>
            <a:headEnd/>
            <a:tailEnd/>
          </a:ln>
        </p:spPr>
        <p:txBody>
          <a:bodyPr anchor="ctr">
            <a:spAutoFit/>
          </a:bodyPr>
          <a:lstStyle/>
          <a:p>
            <a:r>
              <a:rPr lang="hr-HR">
                <a:solidFill>
                  <a:srgbClr val="FFFFFF"/>
                </a:solidFill>
                <a:latin typeface="Arial" charset="0"/>
              </a:rPr>
              <a:t>izbor stožera</a:t>
            </a:r>
            <a:endParaRPr lang="hr-HR">
              <a:solidFill>
                <a:srgbClr val="FFFFFF"/>
              </a:solidFill>
              <a:latin typeface="Tahoma" charset="0"/>
            </a:endParaRPr>
          </a:p>
        </p:txBody>
      </p:sp>
      <p:sp>
        <p:nvSpPr>
          <p:cNvPr id="11" name="Text Box 6"/>
          <p:cNvSpPr txBox="1">
            <a:spLocks noChangeArrowheads="1"/>
          </p:cNvSpPr>
          <p:nvPr/>
        </p:nvSpPr>
        <p:spPr bwMode="auto">
          <a:xfrm>
            <a:off x="809625" y="2584450"/>
            <a:ext cx="3857625" cy="396875"/>
          </a:xfrm>
          <a:prstGeom prst="rect">
            <a:avLst/>
          </a:prstGeom>
          <a:solidFill>
            <a:schemeClr val="bg1">
              <a:lumMod val="60000"/>
              <a:lumOff val="40000"/>
            </a:schemeClr>
          </a:solidFill>
          <a:ln w="9525">
            <a:noFill/>
            <a:miter lim="800000"/>
            <a:headEnd/>
            <a:tailEnd/>
          </a:ln>
        </p:spPr>
        <p:txBody>
          <a:bodyPr anchor="ctr">
            <a:spAutoFit/>
          </a:bodyPr>
          <a:lstStyle/>
          <a:p>
            <a:pPr>
              <a:defRPr/>
            </a:pPr>
            <a:r>
              <a:rPr lang="hr-HR">
                <a:solidFill>
                  <a:srgbClr val="FFFFFF"/>
                </a:solidFill>
                <a:latin typeface="Arial Narrow" pitchFamily="34" charset="0"/>
              </a:rPr>
              <a:t>stožer predzadnji</a:t>
            </a:r>
          </a:p>
        </p:txBody>
      </p:sp>
      <p:sp>
        <p:nvSpPr>
          <p:cNvPr id="31755" name="Text Box 6"/>
          <p:cNvSpPr txBox="1">
            <a:spLocks noChangeArrowheads="1"/>
          </p:cNvSpPr>
          <p:nvPr/>
        </p:nvSpPr>
        <p:spPr bwMode="auto">
          <a:xfrm>
            <a:off x="5238750" y="836613"/>
            <a:ext cx="3857625" cy="457200"/>
          </a:xfrm>
          <a:prstGeom prst="rect">
            <a:avLst/>
          </a:prstGeom>
          <a:solidFill>
            <a:srgbClr val="00B050"/>
          </a:solidFill>
          <a:ln w="9525">
            <a:noFill/>
            <a:miter lim="800000"/>
            <a:headEnd/>
            <a:tailEnd/>
          </a:ln>
        </p:spPr>
        <p:txBody>
          <a:bodyPr anchor="ctr">
            <a:spAutoFit/>
          </a:bodyPr>
          <a:lstStyle/>
          <a:p>
            <a:r>
              <a:rPr lang="hr-HR" sz="2400">
                <a:solidFill>
                  <a:srgbClr val="FFFFFF"/>
                </a:solidFill>
                <a:latin typeface="Arial Narrow" pitchFamily="34" charset="0"/>
                <a:cs typeface="Courier New" pitchFamily="49" charset="0"/>
              </a:rPr>
              <a:t>i</a:t>
            </a:r>
            <a:r>
              <a:rPr lang="hr-HR" sz="2400">
                <a:solidFill>
                  <a:srgbClr val="FFFFFF"/>
                </a:solidFill>
                <a:latin typeface="Arial Narrow" pitchFamily="34" charset="0"/>
              </a:rPr>
              <a:t> i </a:t>
            </a:r>
            <a:r>
              <a:rPr lang="hr-HR" sz="2400">
                <a:solidFill>
                  <a:srgbClr val="FFFFFF"/>
                </a:solidFill>
                <a:latin typeface="Arial Narrow" pitchFamily="34" charset="0"/>
                <a:cs typeface="Courier New" pitchFamily="49" charset="0"/>
              </a:rPr>
              <a:t>j</a:t>
            </a:r>
            <a:r>
              <a:rPr lang="hr-HR" sz="2400">
                <a:solidFill>
                  <a:srgbClr val="FFFFFF"/>
                </a:solidFill>
                <a:latin typeface="Arial Narrow" pitchFamily="34" charset="0"/>
              </a:rPr>
              <a:t> se mimoilaze</a:t>
            </a:r>
          </a:p>
        </p:txBody>
      </p:sp>
      <p:sp>
        <p:nvSpPr>
          <p:cNvPr id="13" name="Text Box 7"/>
          <p:cNvSpPr txBox="1">
            <a:spLocks noChangeArrowheads="1"/>
          </p:cNvSpPr>
          <p:nvPr/>
        </p:nvSpPr>
        <p:spPr bwMode="auto">
          <a:xfrm>
            <a:off x="808038" y="5048250"/>
            <a:ext cx="3857625" cy="895350"/>
          </a:xfrm>
          <a:prstGeom prst="rect">
            <a:avLst/>
          </a:prstGeom>
          <a:solidFill>
            <a:schemeClr val="accent4">
              <a:lumMod val="40000"/>
              <a:lumOff val="60000"/>
            </a:schemeClr>
          </a:solidFill>
          <a:ln w="9525">
            <a:noFill/>
            <a:miter lim="800000"/>
            <a:headEnd/>
            <a:tailEnd/>
          </a:ln>
        </p:spPr>
        <p:txBody>
          <a:bodyPr>
            <a:spAutoFit/>
          </a:bodyPr>
          <a:lstStyle/>
          <a:p>
            <a:pPr>
              <a:defRPr/>
            </a:pPr>
            <a:r>
              <a:rPr lang="hr-HR" sz="2400">
                <a:cs typeface="Courier New" pitchFamily="49" charset="0"/>
              </a:rPr>
              <a:t> </a:t>
            </a:r>
            <a:r>
              <a:rPr lang="hr-HR" sz="2400">
                <a:solidFill>
                  <a:srgbClr val="FF0000"/>
                </a:solidFill>
                <a:cs typeface="Courier New" pitchFamily="49" charset="0"/>
              </a:rPr>
              <a:t>        i   j</a:t>
            </a:r>
          </a:p>
          <a:p>
            <a:pPr>
              <a:defRPr/>
            </a:pPr>
            <a:r>
              <a:rPr lang="hr-HR" sz="2400">
                <a:cs typeface="Courier New" pitchFamily="49" charset="0"/>
              </a:rPr>
              <a:t> 0</a:t>
            </a:r>
            <a:r>
              <a:rPr lang="en-US" sz="2400">
                <a:cs typeface="Courier New" pitchFamily="49" charset="0"/>
              </a:rPr>
              <a:t> 1 4 </a:t>
            </a:r>
            <a:r>
              <a:rPr lang="hr-HR" sz="2400">
                <a:cs typeface="Courier New" pitchFamily="49" charset="0"/>
              </a:rPr>
              <a:t>2</a:t>
            </a:r>
            <a:r>
              <a:rPr lang="en-US" sz="2400">
                <a:cs typeface="Courier New" pitchFamily="49" charset="0"/>
              </a:rPr>
              <a:t> </a:t>
            </a:r>
            <a:r>
              <a:rPr lang="hr-HR" sz="2400">
                <a:cs typeface="Courier New" pitchFamily="49" charset="0"/>
              </a:rPr>
              <a:t>5</a:t>
            </a:r>
            <a:r>
              <a:rPr lang="en-US" sz="2400">
                <a:cs typeface="Courier New" pitchFamily="49" charset="0"/>
              </a:rPr>
              <a:t> 3 </a:t>
            </a:r>
            <a:r>
              <a:rPr lang="hr-HR" sz="2400">
                <a:cs typeface="Courier New" pitchFamily="49" charset="0"/>
              </a:rPr>
              <a:t>7</a:t>
            </a:r>
            <a:r>
              <a:rPr lang="en-US" sz="2400">
                <a:cs typeface="Courier New" pitchFamily="49" charset="0"/>
              </a:rPr>
              <a:t> </a:t>
            </a:r>
            <a:r>
              <a:rPr lang="hr-HR" sz="2400">
                <a:cs typeface="Courier New" pitchFamily="49" charset="0"/>
              </a:rPr>
              <a:t>9</a:t>
            </a:r>
            <a:r>
              <a:rPr lang="en-US" sz="2400">
                <a:cs typeface="Courier New" pitchFamily="49" charset="0"/>
              </a:rPr>
              <a:t> </a:t>
            </a:r>
            <a:r>
              <a:rPr lang="hr-HR" sz="2400">
                <a:solidFill>
                  <a:srgbClr val="FF0000"/>
                </a:solidFill>
              </a:rPr>
              <a:t>6</a:t>
            </a:r>
            <a:r>
              <a:rPr lang="en-US" sz="2400"/>
              <a:t> </a:t>
            </a:r>
            <a:r>
              <a:rPr lang="hr-HR" sz="2400"/>
              <a:t>8</a:t>
            </a:r>
          </a:p>
        </p:txBody>
      </p:sp>
      <p:sp>
        <p:nvSpPr>
          <p:cNvPr id="31757" name="Text Box 3"/>
          <p:cNvSpPr txBox="1">
            <a:spLocks noChangeArrowheads="1"/>
          </p:cNvSpPr>
          <p:nvPr/>
        </p:nvSpPr>
        <p:spPr bwMode="auto">
          <a:xfrm>
            <a:off x="5238750" y="1263650"/>
            <a:ext cx="3857625" cy="1333500"/>
          </a:xfrm>
          <a:prstGeom prst="rect">
            <a:avLst/>
          </a:prstGeom>
          <a:solidFill>
            <a:srgbClr val="CCFFCC"/>
          </a:solidFill>
          <a:ln w="9525">
            <a:noFill/>
            <a:miter lim="800000"/>
            <a:headEnd/>
            <a:tailEnd/>
          </a:ln>
        </p:spPr>
        <p:txBody>
          <a:bodyPr>
            <a:spAutoFit/>
          </a:bodyPr>
          <a:lstStyle/>
          <a:p>
            <a:r>
              <a:rPr lang="hr-HR" sz="2400">
                <a:cs typeface="Courier New" pitchFamily="49" charset="0"/>
              </a:rPr>
              <a:t> 0</a:t>
            </a:r>
            <a:r>
              <a:rPr lang="en-US" sz="2400">
                <a:cs typeface="Courier New" pitchFamily="49" charset="0"/>
              </a:rPr>
              <a:t> 1 4 </a:t>
            </a:r>
            <a:r>
              <a:rPr lang="hr-HR" sz="2400">
                <a:cs typeface="Courier New" pitchFamily="49" charset="0"/>
              </a:rPr>
              <a:t>2</a:t>
            </a:r>
            <a:r>
              <a:rPr lang="en-US" sz="2400">
                <a:cs typeface="Courier New" pitchFamily="49" charset="0"/>
              </a:rPr>
              <a:t> </a:t>
            </a:r>
            <a:r>
              <a:rPr lang="hr-HR" sz="2400">
                <a:cs typeface="Courier New" pitchFamily="49" charset="0"/>
              </a:rPr>
              <a:t>5</a:t>
            </a:r>
            <a:r>
              <a:rPr lang="en-US" sz="2400">
                <a:cs typeface="Courier New" pitchFamily="49" charset="0"/>
              </a:rPr>
              <a:t> 3 </a:t>
            </a:r>
            <a:r>
              <a:rPr lang="hr-HR" sz="2400">
                <a:cs typeface="Courier New" pitchFamily="49" charset="0"/>
              </a:rPr>
              <a:t>7 9</a:t>
            </a:r>
            <a:r>
              <a:rPr lang="en-US" sz="2400">
                <a:cs typeface="Courier New" pitchFamily="49" charset="0"/>
              </a:rPr>
              <a:t> </a:t>
            </a:r>
            <a:r>
              <a:rPr lang="hr-HR" sz="2400">
                <a:solidFill>
                  <a:srgbClr val="FF0000"/>
                </a:solidFill>
                <a:cs typeface="Courier New" pitchFamily="49" charset="0"/>
              </a:rPr>
              <a:t>6 </a:t>
            </a:r>
            <a:r>
              <a:rPr lang="hr-HR" sz="2400"/>
              <a:t>8</a:t>
            </a:r>
            <a:endParaRPr lang="hr-HR" sz="2400">
              <a:solidFill>
                <a:srgbClr val="FF0000"/>
              </a:solidFill>
              <a:cs typeface="Courier New" pitchFamily="49" charset="0"/>
            </a:endParaRPr>
          </a:p>
          <a:p>
            <a:r>
              <a:rPr lang="hr-HR" sz="2400">
                <a:cs typeface="Courier New" pitchFamily="49" charset="0"/>
              </a:rPr>
              <a:t>           </a:t>
            </a:r>
            <a:r>
              <a:rPr lang="hr-HR" sz="2400">
                <a:solidFill>
                  <a:srgbClr val="FF3300"/>
                </a:solidFill>
                <a:cs typeface="Courier New" pitchFamily="49" charset="0"/>
              </a:rPr>
              <a:t>j i</a:t>
            </a:r>
          </a:p>
          <a:p>
            <a:r>
              <a:rPr lang="hr-HR" sz="2400">
                <a:cs typeface="Courier New" pitchFamily="49" charset="0"/>
              </a:rPr>
              <a:t> </a:t>
            </a:r>
            <a:r>
              <a:rPr lang="hr-HR" sz="2400"/>
              <a:t>0</a:t>
            </a:r>
            <a:r>
              <a:rPr lang="en-US" sz="2400"/>
              <a:t> 1 4 </a:t>
            </a:r>
            <a:r>
              <a:rPr lang="hr-HR" sz="2400"/>
              <a:t>2</a:t>
            </a:r>
            <a:r>
              <a:rPr lang="en-US" sz="2400"/>
              <a:t> </a:t>
            </a:r>
            <a:r>
              <a:rPr lang="hr-HR" sz="2400"/>
              <a:t>5</a:t>
            </a:r>
            <a:r>
              <a:rPr lang="en-US" sz="2400"/>
              <a:t> 3 </a:t>
            </a:r>
            <a:r>
              <a:rPr lang="hr-HR" sz="2400"/>
              <a:t>7 9</a:t>
            </a:r>
            <a:r>
              <a:rPr lang="en-US" sz="2400"/>
              <a:t> </a:t>
            </a:r>
            <a:r>
              <a:rPr lang="hr-HR" sz="2400">
                <a:solidFill>
                  <a:srgbClr val="FF0000"/>
                </a:solidFill>
              </a:rPr>
              <a:t>6 </a:t>
            </a:r>
            <a:r>
              <a:rPr lang="hr-HR" sz="2400"/>
              <a:t>8</a:t>
            </a:r>
          </a:p>
        </p:txBody>
      </p:sp>
      <p:sp>
        <p:nvSpPr>
          <p:cNvPr id="31758" name="Text Box 3"/>
          <p:cNvSpPr txBox="1">
            <a:spLocks noChangeArrowheads="1"/>
          </p:cNvSpPr>
          <p:nvPr/>
        </p:nvSpPr>
        <p:spPr bwMode="auto">
          <a:xfrm>
            <a:off x="5238750" y="3121025"/>
            <a:ext cx="3857625" cy="1333500"/>
          </a:xfrm>
          <a:prstGeom prst="rect">
            <a:avLst/>
          </a:prstGeom>
          <a:solidFill>
            <a:srgbClr val="FF9900">
              <a:alpha val="39999"/>
            </a:srgbClr>
          </a:solidFill>
          <a:ln w="9525">
            <a:noFill/>
            <a:miter lim="800000"/>
            <a:headEnd/>
            <a:tailEnd/>
          </a:ln>
        </p:spPr>
        <p:txBody>
          <a:bodyPr>
            <a:spAutoFit/>
          </a:bodyPr>
          <a:lstStyle/>
          <a:p>
            <a:r>
              <a:rPr lang="hr-HR" sz="2400">
                <a:cs typeface="Courier New" pitchFamily="49" charset="0"/>
              </a:rPr>
              <a:t> </a:t>
            </a:r>
            <a:r>
              <a:rPr lang="hr-HR" sz="2400"/>
              <a:t>0</a:t>
            </a:r>
            <a:r>
              <a:rPr lang="en-US" sz="2400"/>
              <a:t> 1 4 </a:t>
            </a:r>
            <a:r>
              <a:rPr lang="hr-HR" sz="2400"/>
              <a:t>2</a:t>
            </a:r>
            <a:r>
              <a:rPr lang="en-US" sz="2400"/>
              <a:t> </a:t>
            </a:r>
            <a:r>
              <a:rPr lang="hr-HR" sz="2400"/>
              <a:t>5</a:t>
            </a:r>
            <a:r>
              <a:rPr lang="en-US" sz="2400"/>
              <a:t> 3 </a:t>
            </a:r>
            <a:r>
              <a:rPr lang="hr-HR" sz="2400"/>
              <a:t>7 9</a:t>
            </a:r>
            <a:r>
              <a:rPr lang="en-US" sz="2400"/>
              <a:t> </a:t>
            </a:r>
            <a:r>
              <a:rPr lang="hr-HR" sz="2400">
                <a:solidFill>
                  <a:srgbClr val="FF0000"/>
                </a:solidFill>
              </a:rPr>
              <a:t>6 </a:t>
            </a:r>
            <a:r>
              <a:rPr lang="hr-HR" sz="2400"/>
              <a:t>8	 </a:t>
            </a:r>
          </a:p>
          <a:p>
            <a:r>
              <a:rPr lang="hr-HR" sz="2400"/>
              <a:t>             </a:t>
            </a:r>
            <a:r>
              <a:rPr lang="hr-HR" sz="2400">
                <a:solidFill>
                  <a:srgbClr val="FF3300"/>
                </a:solidFill>
                <a:cs typeface="Courier New" pitchFamily="49" charset="0"/>
              </a:rPr>
              <a:t>i</a:t>
            </a:r>
          </a:p>
          <a:p>
            <a:r>
              <a:rPr lang="hr-HR" sz="2400">
                <a:cs typeface="Courier New" pitchFamily="49" charset="0"/>
              </a:rPr>
              <a:t> </a:t>
            </a:r>
            <a:r>
              <a:rPr lang="hr-HR" sz="2400"/>
              <a:t>0</a:t>
            </a:r>
            <a:r>
              <a:rPr lang="en-US" sz="2400"/>
              <a:t> 1 4 </a:t>
            </a:r>
            <a:r>
              <a:rPr lang="hr-HR" sz="2400"/>
              <a:t>2</a:t>
            </a:r>
            <a:r>
              <a:rPr lang="en-US" sz="2400"/>
              <a:t> </a:t>
            </a:r>
            <a:r>
              <a:rPr lang="hr-HR" sz="2400"/>
              <a:t>5</a:t>
            </a:r>
            <a:r>
              <a:rPr lang="en-US" sz="2400"/>
              <a:t> 3 </a:t>
            </a:r>
            <a:r>
              <a:rPr lang="hr-HR" sz="2400">
                <a:solidFill>
                  <a:srgbClr val="FF0000"/>
                </a:solidFill>
              </a:rPr>
              <a:t>6</a:t>
            </a:r>
            <a:r>
              <a:rPr lang="hr-HR" sz="2400"/>
              <a:t> 9</a:t>
            </a:r>
            <a:r>
              <a:rPr lang="en-US" sz="2400"/>
              <a:t> </a:t>
            </a:r>
            <a:r>
              <a:rPr lang="hr-HR" sz="2400"/>
              <a:t>7</a:t>
            </a:r>
            <a:r>
              <a:rPr lang="hr-HR" sz="2400">
                <a:solidFill>
                  <a:srgbClr val="FF0000"/>
                </a:solidFill>
              </a:rPr>
              <a:t> </a:t>
            </a:r>
            <a:r>
              <a:rPr lang="hr-HR" sz="2400"/>
              <a:t>8	</a:t>
            </a:r>
          </a:p>
        </p:txBody>
      </p:sp>
      <p:sp>
        <p:nvSpPr>
          <p:cNvPr id="31759" name="Text Box 6"/>
          <p:cNvSpPr txBox="1">
            <a:spLocks noChangeArrowheads="1"/>
          </p:cNvSpPr>
          <p:nvPr/>
        </p:nvSpPr>
        <p:spPr bwMode="auto">
          <a:xfrm>
            <a:off x="4881563" y="5551488"/>
            <a:ext cx="2428875" cy="457200"/>
          </a:xfrm>
          <a:prstGeom prst="rect">
            <a:avLst/>
          </a:prstGeom>
          <a:solidFill>
            <a:srgbClr val="FFFFCC"/>
          </a:solidFill>
          <a:ln w="9525">
            <a:noFill/>
            <a:miter lim="800000"/>
            <a:headEnd/>
            <a:tailEnd/>
          </a:ln>
        </p:spPr>
        <p:txBody>
          <a:bodyPr>
            <a:spAutoFit/>
          </a:bodyPr>
          <a:lstStyle/>
          <a:p>
            <a:pPr algn="ctr"/>
            <a:r>
              <a:rPr lang="hr-HR" sz="2400">
                <a:cs typeface="Courier New" pitchFamily="49" charset="0"/>
              </a:rPr>
              <a:t>0 1 4 2 5 3</a:t>
            </a:r>
            <a:endParaRPr lang="hr-HR" sz="2400">
              <a:solidFill>
                <a:srgbClr val="FF0000"/>
              </a:solidFill>
              <a:cs typeface="Courier New" pitchFamily="49" charset="0"/>
            </a:endParaRPr>
          </a:p>
        </p:txBody>
      </p:sp>
      <p:sp>
        <p:nvSpPr>
          <p:cNvPr id="31760" name="Text Box 6"/>
          <p:cNvSpPr txBox="1">
            <a:spLocks noChangeArrowheads="1"/>
          </p:cNvSpPr>
          <p:nvPr/>
        </p:nvSpPr>
        <p:spPr bwMode="auto">
          <a:xfrm>
            <a:off x="4881563" y="5157788"/>
            <a:ext cx="2428875" cy="400050"/>
          </a:xfrm>
          <a:prstGeom prst="rect">
            <a:avLst/>
          </a:prstGeom>
          <a:solidFill>
            <a:srgbClr val="FF9900"/>
          </a:solidFill>
          <a:ln w="9525">
            <a:noFill/>
            <a:miter lim="800000"/>
            <a:headEnd/>
            <a:tailEnd/>
          </a:ln>
        </p:spPr>
        <p:txBody>
          <a:bodyPr anchor="ctr">
            <a:spAutoFit/>
          </a:bodyPr>
          <a:lstStyle/>
          <a:p>
            <a:r>
              <a:rPr lang="hr-HR">
                <a:solidFill>
                  <a:srgbClr val="FFFFFF"/>
                </a:solidFill>
                <a:latin typeface="Arial Narrow" pitchFamily="34" charset="0"/>
              </a:rPr>
              <a:t>izbor stožera</a:t>
            </a:r>
          </a:p>
        </p:txBody>
      </p:sp>
      <p:sp>
        <p:nvSpPr>
          <p:cNvPr id="31761" name="Text Box 6"/>
          <p:cNvSpPr txBox="1">
            <a:spLocks noChangeArrowheads="1"/>
          </p:cNvSpPr>
          <p:nvPr/>
        </p:nvSpPr>
        <p:spPr bwMode="auto">
          <a:xfrm>
            <a:off x="7905750" y="5551488"/>
            <a:ext cx="1833563" cy="457200"/>
          </a:xfrm>
          <a:prstGeom prst="rect">
            <a:avLst/>
          </a:prstGeom>
          <a:solidFill>
            <a:srgbClr val="FFFFCC"/>
          </a:solidFill>
          <a:ln w="9525">
            <a:noFill/>
            <a:miter lim="800000"/>
            <a:headEnd/>
            <a:tailEnd/>
          </a:ln>
        </p:spPr>
        <p:txBody>
          <a:bodyPr>
            <a:spAutoFit/>
          </a:bodyPr>
          <a:lstStyle/>
          <a:p>
            <a:pPr algn="ctr"/>
            <a:r>
              <a:rPr lang="hr-HR" sz="2400">
                <a:cs typeface="Courier New" pitchFamily="49" charset="0"/>
              </a:rPr>
              <a:t>9 7 8</a:t>
            </a:r>
          </a:p>
        </p:txBody>
      </p:sp>
      <p:sp>
        <p:nvSpPr>
          <p:cNvPr id="31762" name="Text Box 6"/>
          <p:cNvSpPr txBox="1">
            <a:spLocks noChangeArrowheads="1"/>
          </p:cNvSpPr>
          <p:nvPr/>
        </p:nvSpPr>
        <p:spPr bwMode="auto">
          <a:xfrm>
            <a:off x="7905750" y="5157788"/>
            <a:ext cx="1833563" cy="400050"/>
          </a:xfrm>
          <a:prstGeom prst="rect">
            <a:avLst/>
          </a:prstGeom>
          <a:solidFill>
            <a:srgbClr val="FF9900"/>
          </a:solidFill>
          <a:ln w="9525">
            <a:noFill/>
            <a:miter lim="800000"/>
            <a:headEnd/>
            <a:tailEnd/>
          </a:ln>
        </p:spPr>
        <p:txBody>
          <a:bodyPr anchor="ctr">
            <a:spAutoFit/>
          </a:bodyPr>
          <a:lstStyle/>
          <a:p>
            <a:r>
              <a:rPr lang="hr-HR">
                <a:solidFill>
                  <a:srgbClr val="FFFFFF"/>
                </a:solidFill>
                <a:latin typeface="Arial Narrow" pitchFamily="34" charset="0"/>
              </a:rPr>
              <a:t>izbor stožera</a:t>
            </a:r>
          </a:p>
        </p:txBody>
      </p:sp>
      <p:sp>
        <p:nvSpPr>
          <p:cNvPr id="31763" name="Text Box 6"/>
          <p:cNvSpPr txBox="1">
            <a:spLocks noChangeArrowheads="1"/>
          </p:cNvSpPr>
          <p:nvPr/>
        </p:nvSpPr>
        <p:spPr bwMode="auto">
          <a:xfrm>
            <a:off x="7239000" y="5553075"/>
            <a:ext cx="714375" cy="457200"/>
          </a:xfrm>
          <a:prstGeom prst="rect">
            <a:avLst/>
          </a:prstGeom>
          <a:solidFill>
            <a:srgbClr val="FFFFCC"/>
          </a:solidFill>
          <a:ln w="9525">
            <a:noFill/>
            <a:miter lim="800000"/>
            <a:headEnd/>
            <a:tailEnd/>
          </a:ln>
        </p:spPr>
        <p:txBody>
          <a:bodyPr>
            <a:spAutoFit/>
          </a:bodyPr>
          <a:lstStyle/>
          <a:p>
            <a:pPr algn="ctr"/>
            <a:r>
              <a:rPr lang="hr-HR" sz="2400">
                <a:solidFill>
                  <a:srgbClr val="FF3300"/>
                </a:solidFill>
                <a:cs typeface="Courier New" pitchFamily="49" charset="0"/>
              </a:rPr>
              <a:t>6</a:t>
            </a:r>
          </a:p>
        </p:txBody>
      </p:sp>
      <p:sp>
        <p:nvSpPr>
          <p:cNvPr id="3" name="Text Box 6"/>
          <p:cNvSpPr txBox="1">
            <a:spLocks noChangeArrowheads="1"/>
          </p:cNvSpPr>
          <p:nvPr/>
        </p:nvSpPr>
        <p:spPr bwMode="auto">
          <a:xfrm>
            <a:off x="5240338" y="2730500"/>
            <a:ext cx="3857625" cy="396875"/>
          </a:xfrm>
          <a:prstGeom prst="rect">
            <a:avLst/>
          </a:prstGeom>
          <a:solidFill>
            <a:srgbClr val="C13B25"/>
          </a:solidFill>
          <a:ln w="9525">
            <a:noFill/>
            <a:miter lim="800000"/>
            <a:headEnd/>
            <a:tailEnd/>
          </a:ln>
        </p:spPr>
        <p:txBody>
          <a:bodyPr anchor="ctr">
            <a:spAutoFit/>
          </a:bodyPr>
          <a:lstStyle/>
          <a:p>
            <a:r>
              <a:rPr lang="hr-HR">
                <a:solidFill>
                  <a:srgbClr val="FFFFFF"/>
                </a:solidFill>
                <a:latin typeface="Arial Narrow" pitchFamily="34" charset="0"/>
              </a:rPr>
              <a:t>vraćamo stožer na i</a:t>
            </a:r>
          </a:p>
        </p:txBody>
      </p:sp>
      <p:sp>
        <p:nvSpPr>
          <p:cNvPr id="5" name="Slide Number Placeholder 4"/>
          <p:cNvSpPr>
            <a:spLocks noGrp="1"/>
          </p:cNvSpPr>
          <p:nvPr>
            <p:ph type="sldNum" sz="quarter" idx="11"/>
          </p:nvPr>
        </p:nvSpPr>
        <p:spPr/>
        <p:txBody>
          <a:bodyPr/>
          <a:lstStyle/>
          <a:p>
            <a:fld id="{A88E0379-805C-488B-A902-3710866AFB11}" type="slidenum">
              <a:rPr lang="hr-HR" smtClean="0"/>
              <a:pPr/>
              <a:t>177</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753"/>
                                        </p:tgtEl>
                                        <p:attrNameLst>
                                          <p:attrName>style.visibility</p:attrName>
                                        </p:attrNameLst>
                                      </p:cBhvr>
                                      <p:to>
                                        <p:strVal val="visible"/>
                                      </p:to>
                                    </p:set>
                                    <p:animEffect transition="in" filter="dissolve">
                                      <p:cBhvr>
                                        <p:cTn id="7" dur="500"/>
                                        <p:tgtEl>
                                          <p:spTgt spid="317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750">
                                            <p:bg/>
                                          </p:spTgt>
                                        </p:tgtEl>
                                        <p:attrNameLst>
                                          <p:attrName>style.visibility</p:attrName>
                                        </p:attrNameLst>
                                      </p:cBhvr>
                                      <p:to>
                                        <p:strVal val="visible"/>
                                      </p:to>
                                    </p:set>
                                    <p:animEffect transition="in" filter="dissolve">
                                      <p:cBhvr>
                                        <p:cTn id="12" dur="500"/>
                                        <p:tgtEl>
                                          <p:spTgt spid="31750">
                                            <p:bg/>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1750">
                                            <p:txEl>
                                              <p:pRg st="0" end="0"/>
                                            </p:txEl>
                                          </p:spTgt>
                                        </p:tgtEl>
                                        <p:attrNameLst>
                                          <p:attrName>style.visibility</p:attrName>
                                        </p:attrNameLst>
                                      </p:cBhvr>
                                      <p:to>
                                        <p:strVal val="visible"/>
                                      </p:to>
                                    </p:set>
                                    <p:animEffect transition="in" filter="dissolve">
                                      <p:cBhvr>
                                        <p:cTn id="17" dur="500"/>
                                        <p:tgtEl>
                                          <p:spTgt spid="3175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1750">
                                            <p:txEl>
                                              <p:pRg st="1" end="1"/>
                                            </p:txEl>
                                          </p:spTgt>
                                        </p:tgtEl>
                                        <p:attrNameLst>
                                          <p:attrName>style.visibility</p:attrName>
                                        </p:attrNameLst>
                                      </p:cBhvr>
                                      <p:to>
                                        <p:strVal val="visible"/>
                                      </p:to>
                                    </p:set>
                                    <p:animEffect transition="in" filter="dissolve">
                                      <p:cBhvr>
                                        <p:cTn id="22" dur="500"/>
                                        <p:tgtEl>
                                          <p:spTgt spid="3175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1750">
                                            <p:txEl>
                                              <p:pRg st="2" end="2"/>
                                            </p:txEl>
                                          </p:spTgt>
                                        </p:tgtEl>
                                        <p:attrNameLst>
                                          <p:attrName>style.visibility</p:attrName>
                                        </p:attrNameLst>
                                      </p:cBhvr>
                                      <p:to>
                                        <p:strVal val="visible"/>
                                      </p:to>
                                    </p:set>
                                    <p:animEffect transition="in" filter="dissolve">
                                      <p:cBhvr>
                                        <p:cTn id="27" dur="500"/>
                                        <p:tgtEl>
                                          <p:spTgt spid="31750">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dissolv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8">
                                            <p:bg/>
                                          </p:spTgt>
                                        </p:tgtEl>
                                        <p:attrNameLst>
                                          <p:attrName>style.visibility</p:attrName>
                                        </p:attrNameLst>
                                      </p:cBhvr>
                                      <p:to>
                                        <p:strVal val="visible"/>
                                      </p:to>
                                    </p:set>
                                    <p:animEffect transition="in" filter="dissolve">
                                      <p:cBhvr>
                                        <p:cTn id="37" dur="500"/>
                                        <p:tgtEl>
                                          <p:spTgt spid="8">
                                            <p:bg/>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Effect transition="in" filter="dissolve">
                                      <p:cBhvr>
                                        <p:cTn id="42" dur="500"/>
                                        <p:tgtEl>
                                          <p:spTgt spid="8">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8">
                                            <p:txEl>
                                              <p:pRg st="1" end="1"/>
                                            </p:txEl>
                                          </p:spTgt>
                                        </p:tgtEl>
                                        <p:attrNameLst>
                                          <p:attrName>style.visibility</p:attrName>
                                        </p:attrNameLst>
                                      </p:cBhvr>
                                      <p:to>
                                        <p:strVal val="visible"/>
                                      </p:to>
                                    </p:set>
                                    <p:animEffect transition="in" filter="dissolve">
                                      <p:cBhvr>
                                        <p:cTn id="47" dur="500"/>
                                        <p:tgtEl>
                                          <p:spTgt spid="8">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31752">
                                            <p:bg/>
                                          </p:spTgt>
                                        </p:tgtEl>
                                        <p:attrNameLst>
                                          <p:attrName>style.visibility</p:attrName>
                                        </p:attrNameLst>
                                      </p:cBhvr>
                                      <p:to>
                                        <p:strVal val="visible"/>
                                      </p:to>
                                    </p:set>
                                    <p:animEffect transition="in" filter="dissolve">
                                      <p:cBhvr>
                                        <p:cTn id="52" dur="500"/>
                                        <p:tgtEl>
                                          <p:spTgt spid="31752">
                                            <p:bg/>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31752">
                                            <p:txEl>
                                              <p:pRg st="0" end="0"/>
                                            </p:txEl>
                                          </p:spTgt>
                                        </p:tgtEl>
                                        <p:attrNameLst>
                                          <p:attrName>style.visibility</p:attrName>
                                        </p:attrNameLst>
                                      </p:cBhvr>
                                      <p:to>
                                        <p:strVal val="visible"/>
                                      </p:to>
                                    </p:set>
                                    <p:animEffect transition="in" filter="dissolve">
                                      <p:cBhvr>
                                        <p:cTn id="57" dur="500"/>
                                        <p:tgtEl>
                                          <p:spTgt spid="31752">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31752">
                                            <p:txEl>
                                              <p:pRg st="1" end="1"/>
                                            </p:txEl>
                                          </p:spTgt>
                                        </p:tgtEl>
                                        <p:attrNameLst>
                                          <p:attrName>style.visibility</p:attrName>
                                        </p:attrNameLst>
                                      </p:cBhvr>
                                      <p:to>
                                        <p:strVal val="visible"/>
                                      </p:to>
                                    </p:set>
                                    <p:animEffect transition="in" filter="dissolve">
                                      <p:cBhvr>
                                        <p:cTn id="62" dur="500"/>
                                        <p:tgtEl>
                                          <p:spTgt spid="31752">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31752">
                                            <p:txEl>
                                              <p:pRg st="2" end="2"/>
                                            </p:txEl>
                                          </p:spTgt>
                                        </p:tgtEl>
                                        <p:attrNameLst>
                                          <p:attrName>style.visibility</p:attrName>
                                        </p:attrNameLst>
                                      </p:cBhvr>
                                      <p:to>
                                        <p:strVal val="visible"/>
                                      </p:to>
                                    </p:set>
                                    <p:animEffect transition="in" filter="dissolve">
                                      <p:cBhvr>
                                        <p:cTn id="67" dur="500"/>
                                        <p:tgtEl>
                                          <p:spTgt spid="31752">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13">
                                            <p:bg/>
                                          </p:spTgt>
                                        </p:tgtEl>
                                        <p:attrNameLst>
                                          <p:attrName>style.visibility</p:attrName>
                                        </p:attrNameLst>
                                      </p:cBhvr>
                                      <p:to>
                                        <p:strVal val="visible"/>
                                      </p:to>
                                    </p:set>
                                    <p:animEffect transition="in" filter="dissolve">
                                      <p:cBhvr>
                                        <p:cTn id="72" dur="500"/>
                                        <p:tgtEl>
                                          <p:spTgt spid="13">
                                            <p:bg/>
                                          </p:spTgt>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13">
                                            <p:txEl>
                                              <p:pRg st="0" end="0"/>
                                            </p:txEl>
                                          </p:spTgt>
                                        </p:tgtEl>
                                        <p:attrNameLst>
                                          <p:attrName>style.visibility</p:attrName>
                                        </p:attrNameLst>
                                      </p:cBhvr>
                                      <p:to>
                                        <p:strVal val="visible"/>
                                      </p:to>
                                    </p:set>
                                    <p:animEffect transition="in" filter="dissolve">
                                      <p:cBhvr>
                                        <p:cTn id="77" dur="500"/>
                                        <p:tgtEl>
                                          <p:spTgt spid="13">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3">
                                            <p:txEl>
                                              <p:pRg st="1" end="1"/>
                                            </p:txEl>
                                          </p:spTgt>
                                        </p:tgtEl>
                                        <p:attrNameLst>
                                          <p:attrName>style.visibility</p:attrName>
                                        </p:attrNameLst>
                                      </p:cBhvr>
                                      <p:to>
                                        <p:strVal val="visible"/>
                                      </p:to>
                                    </p:set>
                                    <p:animEffect transition="in" filter="dissolve">
                                      <p:cBhvr>
                                        <p:cTn id="82" dur="500"/>
                                        <p:tgtEl>
                                          <p:spTgt spid="13">
                                            <p:txEl>
                                              <p:pRg st="1" end="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31755"/>
                                        </p:tgtEl>
                                        <p:attrNameLst>
                                          <p:attrName>style.visibility</p:attrName>
                                        </p:attrNameLst>
                                      </p:cBhvr>
                                      <p:to>
                                        <p:strVal val="visible"/>
                                      </p:to>
                                    </p:set>
                                    <p:animEffect transition="in" filter="dissolve">
                                      <p:cBhvr>
                                        <p:cTn id="87" dur="500"/>
                                        <p:tgtEl>
                                          <p:spTgt spid="31755"/>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31757">
                                            <p:bg/>
                                          </p:spTgt>
                                        </p:tgtEl>
                                        <p:attrNameLst>
                                          <p:attrName>style.visibility</p:attrName>
                                        </p:attrNameLst>
                                      </p:cBhvr>
                                      <p:to>
                                        <p:strVal val="visible"/>
                                      </p:to>
                                    </p:set>
                                    <p:animEffect transition="in" filter="dissolve">
                                      <p:cBhvr>
                                        <p:cTn id="92" dur="500"/>
                                        <p:tgtEl>
                                          <p:spTgt spid="31757">
                                            <p:bg/>
                                          </p:spTgt>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31757">
                                            <p:txEl>
                                              <p:pRg st="0" end="0"/>
                                            </p:txEl>
                                          </p:spTgt>
                                        </p:tgtEl>
                                        <p:attrNameLst>
                                          <p:attrName>style.visibility</p:attrName>
                                        </p:attrNameLst>
                                      </p:cBhvr>
                                      <p:to>
                                        <p:strVal val="visible"/>
                                      </p:to>
                                    </p:set>
                                    <p:animEffect transition="in" filter="dissolve">
                                      <p:cBhvr>
                                        <p:cTn id="97" dur="500"/>
                                        <p:tgtEl>
                                          <p:spTgt spid="31757">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31757">
                                            <p:txEl>
                                              <p:pRg st="1" end="1"/>
                                            </p:txEl>
                                          </p:spTgt>
                                        </p:tgtEl>
                                        <p:attrNameLst>
                                          <p:attrName>style.visibility</p:attrName>
                                        </p:attrNameLst>
                                      </p:cBhvr>
                                      <p:to>
                                        <p:strVal val="visible"/>
                                      </p:to>
                                    </p:set>
                                    <p:animEffect transition="in" filter="dissolve">
                                      <p:cBhvr>
                                        <p:cTn id="102" dur="500"/>
                                        <p:tgtEl>
                                          <p:spTgt spid="31757">
                                            <p:txEl>
                                              <p:pRg st="1" end="1"/>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31757">
                                            <p:txEl>
                                              <p:pRg st="2" end="2"/>
                                            </p:txEl>
                                          </p:spTgt>
                                        </p:tgtEl>
                                        <p:attrNameLst>
                                          <p:attrName>style.visibility</p:attrName>
                                        </p:attrNameLst>
                                      </p:cBhvr>
                                      <p:to>
                                        <p:strVal val="visible"/>
                                      </p:to>
                                    </p:set>
                                    <p:animEffect transition="in" filter="dissolve">
                                      <p:cBhvr>
                                        <p:cTn id="107" dur="500"/>
                                        <p:tgtEl>
                                          <p:spTgt spid="31757">
                                            <p:txEl>
                                              <p:pRg st="2" end="2"/>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3"/>
                                        </p:tgtEl>
                                        <p:attrNameLst>
                                          <p:attrName>style.visibility</p:attrName>
                                        </p:attrNameLst>
                                      </p:cBhvr>
                                      <p:to>
                                        <p:strVal val="visible"/>
                                      </p:to>
                                    </p:set>
                                    <p:animEffect transition="in" filter="dissolve">
                                      <p:cBhvr>
                                        <p:cTn id="112" dur="500"/>
                                        <p:tgtEl>
                                          <p:spTgt spid="3"/>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31758">
                                            <p:bg/>
                                          </p:spTgt>
                                        </p:tgtEl>
                                        <p:attrNameLst>
                                          <p:attrName>style.visibility</p:attrName>
                                        </p:attrNameLst>
                                      </p:cBhvr>
                                      <p:to>
                                        <p:strVal val="visible"/>
                                      </p:to>
                                    </p:set>
                                    <p:animEffect transition="in" filter="dissolve">
                                      <p:cBhvr>
                                        <p:cTn id="117" dur="500"/>
                                        <p:tgtEl>
                                          <p:spTgt spid="31758">
                                            <p:bg/>
                                          </p:spTgt>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31758">
                                            <p:txEl>
                                              <p:pRg st="0" end="0"/>
                                            </p:txEl>
                                          </p:spTgt>
                                        </p:tgtEl>
                                        <p:attrNameLst>
                                          <p:attrName>style.visibility</p:attrName>
                                        </p:attrNameLst>
                                      </p:cBhvr>
                                      <p:to>
                                        <p:strVal val="visible"/>
                                      </p:to>
                                    </p:set>
                                    <p:animEffect transition="in" filter="dissolve">
                                      <p:cBhvr>
                                        <p:cTn id="122" dur="500"/>
                                        <p:tgtEl>
                                          <p:spTgt spid="31758">
                                            <p:txEl>
                                              <p:pRg st="0" end="0"/>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31758">
                                            <p:txEl>
                                              <p:pRg st="1" end="1"/>
                                            </p:txEl>
                                          </p:spTgt>
                                        </p:tgtEl>
                                        <p:attrNameLst>
                                          <p:attrName>style.visibility</p:attrName>
                                        </p:attrNameLst>
                                      </p:cBhvr>
                                      <p:to>
                                        <p:strVal val="visible"/>
                                      </p:to>
                                    </p:set>
                                    <p:animEffect transition="in" filter="dissolve">
                                      <p:cBhvr>
                                        <p:cTn id="127" dur="500"/>
                                        <p:tgtEl>
                                          <p:spTgt spid="31758">
                                            <p:txEl>
                                              <p:pRg st="1" end="1"/>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31758">
                                            <p:txEl>
                                              <p:pRg st="2" end="2"/>
                                            </p:txEl>
                                          </p:spTgt>
                                        </p:tgtEl>
                                        <p:attrNameLst>
                                          <p:attrName>style.visibility</p:attrName>
                                        </p:attrNameLst>
                                      </p:cBhvr>
                                      <p:to>
                                        <p:strVal val="visible"/>
                                      </p:to>
                                    </p:set>
                                    <p:animEffect transition="in" filter="dissolve">
                                      <p:cBhvr>
                                        <p:cTn id="132" dur="500"/>
                                        <p:tgtEl>
                                          <p:spTgt spid="31758">
                                            <p:txEl>
                                              <p:pRg st="2" end="2"/>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31763"/>
                                        </p:tgtEl>
                                        <p:attrNameLst>
                                          <p:attrName>style.visibility</p:attrName>
                                        </p:attrNameLst>
                                      </p:cBhvr>
                                      <p:to>
                                        <p:strVal val="visible"/>
                                      </p:to>
                                    </p:set>
                                    <p:animEffect transition="in" filter="dissolve">
                                      <p:cBhvr>
                                        <p:cTn id="137" dur="500"/>
                                        <p:tgtEl>
                                          <p:spTgt spid="31763"/>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31759"/>
                                        </p:tgtEl>
                                        <p:attrNameLst>
                                          <p:attrName>style.visibility</p:attrName>
                                        </p:attrNameLst>
                                      </p:cBhvr>
                                      <p:to>
                                        <p:strVal val="visible"/>
                                      </p:to>
                                    </p:set>
                                    <p:animEffect transition="in" filter="dissolve">
                                      <p:cBhvr>
                                        <p:cTn id="142" dur="500"/>
                                        <p:tgtEl>
                                          <p:spTgt spid="31759"/>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31760"/>
                                        </p:tgtEl>
                                        <p:attrNameLst>
                                          <p:attrName>style.visibility</p:attrName>
                                        </p:attrNameLst>
                                      </p:cBhvr>
                                      <p:to>
                                        <p:strVal val="visible"/>
                                      </p:to>
                                    </p:set>
                                    <p:animEffect transition="in" filter="dissolve">
                                      <p:cBhvr>
                                        <p:cTn id="145" dur="500"/>
                                        <p:tgtEl>
                                          <p:spTgt spid="31760"/>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31761"/>
                                        </p:tgtEl>
                                        <p:attrNameLst>
                                          <p:attrName>style.visibility</p:attrName>
                                        </p:attrNameLst>
                                      </p:cBhvr>
                                      <p:to>
                                        <p:strVal val="visible"/>
                                      </p:to>
                                    </p:set>
                                    <p:animEffect transition="in" filter="dissolve">
                                      <p:cBhvr>
                                        <p:cTn id="148" dur="500"/>
                                        <p:tgtEl>
                                          <p:spTgt spid="31761"/>
                                        </p:tgtEl>
                                      </p:cBhvr>
                                    </p:animEffect>
                                  </p:childTnLst>
                                </p:cTn>
                              </p:par>
                              <p:par>
                                <p:cTn id="149" presetID="9" presetClass="entr" presetSubtype="0" fill="hold" grpId="0" nodeType="withEffect">
                                  <p:stCondLst>
                                    <p:cond delay="0"/>
                                  </p:stCondLst>
                                  <p:childTnLst>
                                    <p:set>
                                      <p:cBhvr>
                                        <p:cTn id="150" dur="1" fill="hold">
                                          <p:stCondLst>
                                            <p:cond delay="0"/>
                                          </p:stCondLst>
                                        </p:cTn>
                                        <p:tgtEl>
                                          <p:spTgt spid="31762"/>
                                        </p:tgtEl>
                                        <p:attrNameLst>
                                          <p:attrName>style.visibility</p:attrName>
                                        </p:attrNameLst>
                                      </p:cBhvr>
                                      <p:to>
                                        <p:strVal val="visible"/>
                                      </p:to>
                                    </p:set>
                                    <p:animEffect transition="in" filter="dissolve">
                                      <p:cBhvr>
                                        <p:cTn id="151" dur="500"/>
                                        <p:tgtEl>
                                          <p:spTgt spid="31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build="allAtOnce" animBg="1"/>
      <p:bldP spid="8" grpId="0" build="allAtOnce" animBg="1"/>
      <p:bldP spid="31752" grpId="0" build="allAtOnce" animBg="1"/>
      <p:bldP spid="31753" grpId="0" animBg="1"/>
      <p:bldP spid="11" grpId="0" animBg="1"/>
      <p:bldP spid="31755" grpId="0" animBg="1"/>
      <p:bldP spid="13" grpId="0" build="allAtOnce" animBg="1"/>
      <p:bldP spid="31757" grpId="0" build="allAtOnce" animBg="1"/>
      <p:bldP spid="31758" grpId="0" build="allAtOnce" animBg="1"/>
      <p:bldP spid="31759" grpId="0" animBg="1"/>
      <p:bldP spid="31760" grpId="0" animBg="1"/>
      <p:bldP spid="31761" grpId="0" animBg="1"/>
      <p:bldP spid="31762" grpId="0" animBg="1"/>
      <p:bldP spid="31763" grpId="0" animBg="1"/>
      <p:bldP spid="3" grpId="0" animBg="1"/>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hr-HR" smtClean="0"/>
              <a:t>Složenost algoritma</a:t>
            </a:r>
          </a:p>
        </p:txBody>
      </p:sp>
      <p:sp>
        <p:nvSpPr>
          <p:cNvPr id="3" name="Content Placeholder 2"/>
          <p:cNvSpPr>
            <a:spLocks noGrp="1"/>
          </p:cNvSpPr>
          <p:nvPr>
            <p:ph idx="4294967295"/>
          </p:nvPr>
        </p:nvSpPr>
        <p:spPr/>
        <p:txBody>
          <a:bodyPr/>
          <a:lstStyle/>
          <a:p>
            <a:r>
              <a:rPr lang="hr-HR" smtClean="0"/>
              <a:t>prosječno vrijeme izvođenja je </a:t>
            </a:r>
            <a:r>
              <a:rPr lang="hr-HR" b="1" i="1" smtClean="0">
                <a:solidFill>
                  <a:srgbClr val="FF3300"/>
                </a:solidFill>
                <a:latin typeface="Times New Roman" pitchFamily="18" charset="0"/>
                <a:cs typeface="Times New Roman" pitchFamily="18" charset="0"/>
              </a:rPr>
              <a:t>O(n log n)</a:t>
            </a:r>
          </a:p>
          <a:p>
            <a:pPr lvl="1"/>
            <a:r>
              <a:rPr lang="hr-HR" smtClean="0"/>
              <a:t>sortiranje je vrlo brzo, uglavnom zbog visokooptimirane unutrašnje petlje</a:t>
            </a:r>
          </a:p>
          <a:p>
            <a:r>
              <a:rPr lang="hr-HR" smtClean="0"/>
              <a:t>najgori slučaj je </a:t>
            </a:r>
            <a:r>
              <a:rPr lang="hr-HR" b="1" i="1" smtClean="0">
                <a:solidFill>
                  <a:srgbClr val="FF3300"/>
                </a:solidFill>
                <a:latin typeface="Times New Roman" pitchFamily="18" charset="0"/>
                <a:cs typeface="Times New Roman" pitchFamily="18" charset="0"/>
              </a:rPr>
              <a:t>O(n</a:t>
            </a:r>
            <a:r>
              <a:rPr lang="hr-HR" b="1" i="1" baseline="30000" smtClean="0">
                <a:solidFill>
                  <a:srgbClr val="FF3300"/>
                </a:solidFill>
                <a:latin typeface="Times New Roman" pitchFamily="18" charset="0"/>
                <a:cs typeface="Times New Roman" pitchFamily="18" charset="0"/>
              </a:rPr>
              <a:t>2</a:t>
            </a:r>
            <a:r>
              <a:rPr lang="hr-HR" b="1" i="1" smtClean="0">
                <a:solidFill>
                  <a:srgbClr val="FF3300"/>
                </a:solidFill>
                <a:latin typeface="Times New Roman" pitchFamily="18" charset="0"/>
                <a:cs typeface="Times New Roman" pitchFamily="18" charset="0"/>
              </a:rPr>
              <a:t>)</a:t>
            </a:r>
          </a:p>
          <a:p>
            <a:pPr lvl="1"/>
            <a:r>
              <a:rPr lang="hr-HR" smtClean="0"/>
              <a:t>uz krivi odabir stožera (min ili max član), dobiva se </a:t>
            </a:r>
            <a:r>
              <a:rPr lang="hr-HR" b="1" smtClean="0">
                <a:solidFill>
                  <a:srgbClr val="FF0000"/>
                </a:solidFill>
                <a:latin typeface="Courier New" pitchFamily="49" charset="0"/>
                <a:cs typeface="Courier New" pitchFamily="49" charset="0"/>
              </a:rPr>
              <a:t>n</a:t>
            </a:r>
            <a:r>
              <a:rPr lang="hr-HR" smtClean="0"/>
              <a:t> particija i za svaku je vrijeme izvođenja </a:t>
            </a:r>
            <a:r>
              <a:rPr lang="hr-HR" b="1" i="1" smtClean="0">
                <a:solidFill>
                  <a:srgbClr val="FF0000"/>
                </a:solidFill>
                <a:latin typeface="Times New Roman" pitchFamily="18" charset="0"/>
                <a:cs typeface="Times New Roman" pitchFamily="18" charset="0"/>
              </a:rPr>
              <a:t>O(n)</a:t>
            </a:r>
            <a:endParaRPr lang="hr-HR" smtClean="0"/>
          </a:p>
          <a:p>
            <a:pPr lvl="1"/>
            <a:r>
              <a:rPr lang="hr-HR" smtClean="0"/>
              <a:t>može se postići da vjerojatnost da takav slučaj nastupi eksponencijalno pada</a:t>
            </a:r>
          </a:p>
          <a:p>
            <a:endParaRPr lang="hr-HR" smtClean="0"/>
          </a:p>
        </p:txBody>
      </p:sp>
      <p:sp>
        <p:nvSpPr>
          <p:cNvPr id="7" name="Slide Number Placeholder 6"/>
          <p:cNvSpPr>
            <a:spLocks noGrp="1"/>
          </p:cNvSpPr>
          <p:nvPr>
            <p:ph type="sldNum" sz="quarter" idx="11"/>
          </p:nvPr>
        </p:nvSpPr>
        <p:spPr/>
        <p:txBody>
          <a:bodyPr/>
          <a:lstStyle/>
          <a:p>
            <a:fld id="{A88E0379-805C-488B-A902-3710866AFB11}" type="slidenum">
              <a:rPr lang="hr-HR" smtClean="0"/>
              <a:pPr/>
              <a:t>178</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en-US" smtClean="0"/>
              <a:t>Usporedba sortova sa slo</a:t>
            </a:r>
            <a:r>
              <a:rPr lang="hr-HR" smtClean="0"/>
              <a:t>ženošću </a:t>
            </a:r>
            <a:r>
              <a:rPr lang="hr-HR" b="1" i="1" smtClean="0">
                <a:solidFill>
                  <a:srgbClr val="FF0000"/>
                </a:solidFill>
                <a:latin typeface="Times New Roman" pitchFamily="18" charset="0"/>
                <a:cs typeface="Times New Roman" pitchFamily="18" charset="0"/>
              </a:rPr>
              <a:t>O(nlogn)</a:t>
            </a:r>
          </a:p>
        </p:txBody>
      </p:sp>
      <p:pic>
        <p:nvPicPr>
          <p:cNvPr id="35846" name="Picture 5" descr="fast"/>
          <p:cNvPicPr>
            <a:picLocks noChangeAspect="1" noChangeArrowheads="1"/>
          </p:cNvPicPr>
          <p:nvPr/>
        </p:nvPicPr>
        <p:blipFill>
          <a:blip r:embed="rId3" cstate="print"/>
          <a:srcRect/>
          <a:stretch>
            <a:fillRect/>
          </a:stretch>
        </p:blipFill>
        <p:spPr bwMode="auto">
          <a:xfrm>
            <a:off x="488950" y="1125538"/>
            <a:ext cx="7620000" cy="5194300"/>
          </a:xfrm>
          <a:prstGeom prst="rect">
            <a:avLst/>
          </a:prstGeom>
          <a:noFill/>
          <a:ln w="9525">
            <a:noFill/>
            <a:miter lim="800000"/>
            <a:headEnd/>
            <a:tailEnd/>
          </a:ln>
        </p:spPr>
      </p:pic>
      <p:sp>
        <p:nvSpPr>
          <p:cNvPr id="7" name="Text Box 7"/>
          <p:cNvSpPr txBox="1">
            <a:spLocks noChangeArrowheads="1"/>
          </p:cNvSpPr>
          <p:nvPr/>
        </p:nvSpPr>
        <p:spPr bwMode="auto">
          <a:xfrm>
            <a:off x="8247063" y="1303338"/>
            <a:ext cx="793750" cy="396875"/>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C0C0C0"/>
                  </a:outerShdw>
                </a:effectLst>
              </a:rPr>
              <a:t>Heap</a:t>
            </a:r>
          </a:p>
        </p:txBody>
      </p:sp>
      <p:sp>
        <p:nvSpPr>
          <p:cNvPr id="8" name="Text Box 8"/>
          <p:cNvSpPr txBox="1">
            <a:spLocks noChangeArrowheads="1"/>
          </p:cNvSpPr>
          <p:nvPr/>
        </p:nvSpPr>
        <p:spPr bwMode="auto">
          <a:xfrm>
            <a:off x="8262938" y="1879600"/>
            <a:ext cx="946150" cy="396875"/>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C0C0C0"/>
                  </a:outerShdw>
                </a:effectLst>
              </a:rPr>
              <a:t>Merge</a:t>
            </a:r>
          </a:p>
        </p:txBody>
      </p:sp>
      <p:sp>
        <p:nvSpPr>
          <p:cNvPr id="9" name="Text Box 9"/>
          <p:cNvSpPr txBox="1">
            <a:spLocks noChangeArrowheads="1"/>
          </p:cNvSpPr>
          <p:nvPr/>
        </p:nvSpPr>
        <p:spPr bwMode="auto">
          <a:xfrm>
            <a:off x="8255000" y="3357563"/>
            <a:ext cx="946150" cy="396875"/>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C0C0C0"/>
                  </a:outerShdw>
                </a:effectLst>
              </a:rPr>
              <a:t>Quick</a:t>
            </a:r>
          </a:p>
        </p:txBody>
      </p:sp>
      <p:sp>
        <p:nvSpPr>
          <p:cNvPr id="4" name="Slide Number Placeholder 3"/>
          <p:cNvSpPr>
            <a:spLocks noGrp="1"/>
          </p:cNvSpPr>
          <p:nvPr>
            <p:ph type="sldNum" sz="quarter" idx="11"/>
          </p:nvPr>
        </p:nvSpPr>
        <p:spPr/>
        <p:txBody>
          <a:bodyPr/>
          <a:lstStyle/>
          <a:p>
            <a:fld id="{A88E0379-805C-488B-A902-3710866AFB11}" type="slidenum">
              <a:rPr lang="hr-HR" smtClean="0"/>
              <a:pPr/>
              <a:t>179</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9954" name="Rectangle 2"/>
          <p:cNvSpPr>
            <a:spLocks noGrp="1" noChangeArrowheads="1"/>
          </p:cNvSpPr>
          <p:nvPr>
            <p:ph type="title"/>
          </p:nvPr>
        </p:nvSpPr>
        <p:spPr/>
        <p:txBody>
          <a:bodyPr/>
          <a:lstStyle/>
          <a:p>
            <a:pPr>
              <a:defRPr/>
            </a:pPr>
            <a:r>
              <a:rPr lang="hr-HR" smtClean="0"/>
              <a:t>Polja - 2</a:t>
            </a:r>
          </a:p>
        </p:txBody>
      </p:sp>
      <p:sp>
        <p:nvSpPr>
          <p:cNvPr id="1789955" name="Rectangle 3"/>
          <p:cNvSpPr>
            <a:spLocks noGrp="1" noChangeArrowheads="1"/>
          </p:cNvSpPr>
          <p:nvPr>
            <p:ph type="body" idx="1"/>
          </p:nvPr>
        </p:nvSpPr>
        <p:spPr/>
        <p:txBody>
          <a:bodyPr/>
          <a:lstStyle/>
          <a:p>
            <a:pPr>
              <a:defRPr/>
            </a:pPr>
            <a:r>
              <a:rPr lang="hr-HR" smtClean="0"/>
              <a:t>Napisati funkciju koja računa </a:t>
            </a:r>
            <a:r>
              <a:rPr lang="hr-HR" smtClean="0">
                <a:solidFill>
                  <a:srgbClr val="FF0000"/>
                </a:solidFill>
              </a:rPr>
              <a:t>zbroj pozitivnih elemenata</a:t>
            </a:r>
            <a:r>
              <a:rPr lang="hr-HR" smtClean="0"/>
              <a:t> dvodimenzionalnog polja te prikazati poziv funkcije iz glavnog programa.</a:t>
            </a:r>
          </a:p>
          <a:p>
            <a:pPr lvl="1">
              <a:defRPr/>
            </a:pPr>
            <a:r>
              <a:rPr lang="hr-HR" smtClean="0"/>
              <a:t>Podsjetnik: dvodimenzionalno polje se u funkciju prenosi kao jednodimenzionalno. Pohranjeno je po retcima pa se elementu p[i,j] pristupa kao p [i*</a:t>
            </a:r>
            <a:r>
              <a:rPr lang="hr-HR" smtClean="0">
                <a:solidFill>
                  <a:srgbClr val="FF0000"/>
                </a:solidFill>
              </a:rPr>
              <a:t>maxstup</a:t>
            </a:r>
            <a:r>
              <a:rPr lang="hr-HR" smtClean="0"/>
              <a:t> + j]. </a:t>
            </a:r>
          </a:p>
          <a:p>
            <a:pPr lvl="1">
              <a:buFont typeface="Wingdings" pitchFamily="2" charset="2"/>
              <a:buNone/>
              <a:defRPr/>
            </a:pPr>
            <a:r>
              <a:rPr lang="en-GB" smtClean="0">
                <a:solidFill>
                  <a:schemeClr val="folHlink"/>
                </a:solidFill>
                <a:latin typeface="Courier New" pitchFamily="49" charset="0"/>
                <a:sym typeface="Wingdings" pitchFamily="2" charset="2"/>
              </a:rPr>
              <a:t></a:t>
            </a:r>
            <a:r>
              <a:rPr lang="en-GB" smtClean="0">
                <a:solidFill>
                  <a:schemeClr val="folHlink"/>
                </a:solidFill>
                <a:latin typeface="Courier New" pitchFamily="49" charset="0"/>
              </a:rPr>
              <a:t> </a:t>
            </a:r>
            <a:r>
              <a:rPr lang="hr-HR" smtClean="0">
                <a:solidFill>
                  <a:schemeClr val="folHlink"/>
                </a:solidFill>
                <a:latin typeface="Courier New" pitchFamily="49" charset="0"/>
              </a:rPr>
              <a:t>SumaUPolju</a:t>
            </a:r>
            <a:endParaRPr lang="en-US" smtClean="0">
              <a:solidFill>
                <a:schemeClr val="folHlink"/>
              </a:solidFill>
              <a:latin typeface="Courier New" pitchFamily="49" charset="0"/>
            </a:endParaRPr>
          </a:p>
          <a:p>
            <a:pPr>
              <a:buFont typeface="Monotype Sorts" pitchFamily="2" charset="2"/>
              <a:buNone/>
              <a:defRPr/>
            </a:pPr>
            <a:endParaRPr lang="hr-HR" smtClean="0"/>
          </a:p>
        </p:txBody>
      </p:sp>
      <p:sp>
        <p:nvSpPr>
          <p:cNvPr id="3" name="Slide Number Placeholder 2"/>
          <p:cNvSpPr>
            <a:spLocks noGrp="1"/>
          </p:cNvSpPr>
          <p:nvPr>
            <p:ph type="sldNum" sz="quarter" idx="11"/>
          </p:nvPr>
        </p:nvSpPr>
        <p:spPr/>
        <p:txBody>
          <a:bodyPr/>
          <a:lstStyle/>
          <a:p>
            <a:fld id="{D4AD59E7-4515-4B34-A58D-745587B9CCB9}" type="slidenum">
              <a:rPr lang="hr-HR" smtClean="0"/>
              <a:pPr/>
              <a:t>18</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6148" name="Rectangle 4"/>
          <p:cNvSpPr>
            <a:spLocks noGrp="1" noChangeArrowheads="1"/>
          </p:cNvSpPr>
          <p:nvPr>
            <p:ph type="title" idx="4294967295"/>
          </p:nvPr>
        </p:nvSpPr>
        <p:spPr/>
        <p:txBody>
          <a:bodyPr/>
          <a:lstStyle/>
          <a:p>
            <a:pPr>
              <a:defRPr/>
            </a:pPr>
            <a:r>
              <a:rPr lang="hr-HR"/>
              <a:t>Postupci sortiranja</a:t>
            </a:r>
          </a:p>
        </p:txBody>
      </p:sp>
      <p:sp>
        <p:nvSpPr>
          <p:cNvPr id="1926149" name="Rectangle 5"/>
          <p:cNvSpPr>
            <a:spLocks noGrp="1" noChangeArrowheads="1"/>
          </p:cNvSpPr>
          <p:nvPr>
            <p:ph type="body" idx="4294967295"/>
          </p:nvPr>
        </p:nvSpPr>
        <p:spPr/>
        <p:txBody>
          <a:bodyPr/>
          <a:lstStyle/>
          <a:p>
            <a:pPr>
              <a:defRPr/>
            </a:pPr>
            <a:r>
              <a:rPr lang="hr-HR" smtClean="0"/>
              <a:t>sortiranje oko milijun podataka nije u praksi rijetko</a:t>
            </a:r>
          </a:p>
          <a:p>
            <a:pPr>
              <a:defRPr/>
            </a:pPr>
            <a:r>
              <a:rPr lang="hr-HR" smtClean="0"/>
              <a:t>ako jedno obavljanje programske petlje traje 1 </a:t>
            </a:r>
            <a:r>
              <a:rPr lang="hr-HR" smtClean="0">
                <a:sym typeface="Symbol" pitchFamily="18" charset="2"/>
              </a:rPr>
              <a:t></a:t>
            </a:r>
            <a:r>
              <a:rPr lang="hr-HR" smtClean="0"/>
              <a:t>s:</a:t>
            </a:r>
          </a:p>
          <a:p>
            <a:pPr lvl="1">
              <a:defRPr/>
            </a:pPr>
            <a:r>
              <a:rPr lang="hr-HR" smtClean="0"/>
              <a:t>klasični sort trajao bi reda veličine 10</a:t>
            </a:r>
            <a:r>
              <a:rPr lang="hr-HR" baseline="30000" smtClean="0"/>
              <a:t>6</a:t>
            </a:r>
            <a:r>
              <a:rPr lang="hr-HR" smtClean="0"/>
              <a:t> s (odnosno više od 11 dana)</a:t>
            </a:r>
          </a:p>
          <a:p>
            <a:pPr lvl="1">
              <a:defRPr/>
            </a:pPr>
            <a:r>
              <a:rPr lang="hr-HR" smtClean="0"/>
              <a:t>quick sort traje reda veličine 20 s</a:t>
            </a:r>
          </a:p>
          <a:p>
            <a:pPr>
              <a:defRPr/>
            </a:pPr>
            <a:r>
              <a:rPr lang="hr-HR" smtClean="0"/>
              <a:t>ne treba uvijek tražiti rješenje u kupnji bržih i skupljih računala!</a:t>
            </a:r>
          </a:p>
          <a:p>
            <a:pPr lvl="1">
              <a:defRPr/>
            </a:pPr>
            <a:r>
              <a:rPr lang="hr-HR" smtClean="0"/>
              <a:t>može se isplatiti investicija u razvoj i primjenu boljih algoritama</a:t>
            </a:r>
          </a:p>
          <a:p>
            <a:pPr lvl="1">
              <a:defRPr/>
            </a:pPr>
            <a:endParaRPr lang="hr-HR" smtClean="0"/>
          </a:p>
        </p:txBody>
      </p:sp>
      <p:sp>
        <p:nvSpPr>
          <p:cNvPr id="3" name="Slide Number Placeholder 2"/>
          <p:cNvSpPr>
            <a:spLocks noGrp="1"/>
          </p:cNvSpPr>
          <p:nvPr>
            <p:ph type="sldNum" sz="quarter" idx="11"/>
          </p:nvPr>
        </p:nvSpPr>
        <p:spPr/>
        <p:txBody>
          <a:bodyPr/>
          <a:lstStyle/>
          <a:p>
            <a:fld id="{A88E0379-805C-488B-A902-3710866AFB11}" type="slidenum">
              <a:rPr lang="hr-HR" smtClean="0"/>
              <a:pPr/>
              <a:t>180</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7410" name="Rectangle 2"/>
          <p:cNvSpPr>
            <a:spLocks noGrp="1" noChangeArrowheads="1"/>
          </p:cNvSpPr>
          <p:nvPr>
            <p:ph type="title" idx="4294967295"/>
          </p:nvPr>
        </p:nvSpPr>
        <p:spPr/>
        <p:txBody>
          <a:bodyPr/>
          <a:lstStyle/>
          <a:p>
            <a:pPr>
              <a:defRPr/>
            </a:pPr>
            <a:r>
              <a:rPr lang="hr-HR"/>
              <a:t>Indirektno sortiranje</a:t>
            </a:r>
          </a:p>
        </p:txBody>
      </p:sp>
      <p:sp>
        <p:nvSpPr>
          <p:cNvPr id="1937411" name="Rectangle 3"/>
          <p:cNvSpPr>
            <a:spLocks noGrp="1" noChangeArrowheads="1"/>
          </p:cNvSpPr>
          <p:nvPr>
            <p:ph type="body" idx="4294967295"/>
          </p:nvPr>
        </p:nvSpPr>
        <p:spPr/>
        <p:txBody>
          <a:bodyPr/>
          <a:lstStyle/>
          <a:p>
            <a:pPr>
              <a:defRPr/>
            </a:pPr>
            <a:r>
              <a:rPr lang="hr-HR" smtClean="0"/>
              <a:t>za sortiranje velikih struktura nema smisla obavljati mnogo zamjena velikog broja podataka</a:t>
            </a:r>
          </a:p>
          <a:p>
            <a:pPr lvl="1">
              <a:defRPr/>
            </a:pPr>
            <a:r>
              <a:rPr lang="hr-HR" smtClean="0"/>
              <a:t>primjeri takvih struktura</a:t>
            </a:r>
          </a:p>
          <a:p>
            <a:pPr lvl="2">
              <a:defRPr/>
            </a:pPr>
            <a:r>
              <a:rPr lang="hr-HR" smtClean="0"/>
              <a:t>matični broj studenta, prezime, ime, adresa, upisani predmeti i ocjene</a:t>
            </a:r>
          </a:p>
          <a:p>
            <a:pPr lvl="1">
              <a:defRPr/>
            </a:pPr>
            <a:r>
              <a:rPr lang="hr-HR" smtClean="0"/>
              <a:t>ako se podaci sortiraju npr. po matičnom broju, tada se izdvoje u posebno polje matični brojevi s pripadnim pokazivačima na ostale podatke</a:t>
            </a:r>
          </a:p>
          <a:p>
            <a:pPr lvl="1">
              <a:defRPr/>
            </a:pPr>
            <a:r>
              <a:rPr lang="hr-HR" smtClean="0"/>
              <a:t>sortira se (bilo kojim od postupaka) samo takvo izdvojeno polje</a:t>
            </a:r>
          </a:p>
          <a:p>
            <a:pPr lvl="2">
              <a:defRPr/>
            </a:pPr>
            <a:endParaRPr lang="hr-HR" smtClean="0"/>
          </a:p>
          <a:p>
            <a:pPr lvl="1">
              <a:defRPr/>
            </a:pPr>
            <a:endParaRPr lang="hr-HR" smtClean="0"/>
          </a:p>
          <a:p>
            <a:pPr lvl="1">
              <a:defRPr/>
            </a:pPr>
            <a:endParaRPr lang="hr-HR" smtClean="0"/>
          </a:p>
          <a:p>
            <a:pPr>
              <a:defRPr/>
            </a:pPr>
            <a:endParaRPr lang="hr-HR" smtClean="0"/>
          </a:p>
        </p:txBody>
      </p:sp>
      <p:sp>
        <p:nvSpPr>
          <p:cNvPr id="3" name="Slide Number Placeholder 2"/>
          <p:cNvSpPr>
            <a:spLocks noGrp="1"/>
          </p:cNvSpPr>
          <p:nvPr>
            <p:ph type="sldNum" sz="quarter" idx="11"/>
          </p:nvPr>
        </p:nvSpPr>
        <p:spPr/>
        <p:txBody>
          <a:bodyPr/>
          <a:lstStyle/>
          <a:p>
            <a:fld id="{A88E0379-805C-488B-A902-3710866AFB11}" type="slidenum">
              <a:rPr lang="hr-HR" smtClean="0"/>
              <a:pPr/>
              <a:t>181</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hr-HR"/>
              <a:t>Usporedba</a:t>
            </a:r>
          </a:p>
        </p:txBody>
      </p:sp>
      <p:graphicFrame>
        <p:nvGraphicFramePr>
          <p:cNvPr id="211028" name="Group 84"/>
          <p:cNvGraphicFramePr>
            <a:graphicFrameLocks noGrp="1"/>
          </p:cNvGraphicFramePr>
          <p:nvPr/>
        </p:nvGraphicFramePr>
        <p:xfrm>
          <a:off x="309563" y="2071688"/>
          <a:ext cx="9072562" cy="2971800"/>
        </p:xfrm>
        <a:graphic>
          <a:graphicData uri="http://schemas.openxmlformats.org/drawingml/2006/table">
            <a:tbl>
              <a:tblPr/>
              <a:tblGrid>
                <a:gridCol w="1512887"/>
                <a:gridCol w="1511300"/>
                <a:gridCol w="1512888"/>
                <a:gridCol w="1511300"/>
                <a:gridCol w="1512887"/>
                <a:gridCol w="15113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0" u="none" strike="noStrike" cap="none" normalizeH="0" baseline="0" smtClean="0">
                          <a:ln>
                            <a:noFill/>
                          </a:ln>
                          <a:solidFill>
                            <a:srgbClr val="FFFFFF"/>
                          </a:solidFill>
                          <a:effectLst>
                            <a:outerShdw blurRad="38100" dist="38100" dir="2700000" algn="tl">
                              <a:srgbClr val="000000"/>
                            </a:outerShdw>
                          </a:effectLst>
                          <a:latin typeface="Arial Narrow" pitchFamily="34" charset="0"/>
                        </a:rPr>
                        <a:t>naziv</a:t>
                      </a:r>
                    </a:p>
                  </a:txBody>
                  <a:tcPr horzOverflow="overflow">
                    <a:lnL w="12700" cap="flat" cmpd="sng" algn="ctr">
                      <a:solidFill>
                        <a:schemeClr val="bg2"/>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0" u="none" strike="noStrike" cap="none" normalizeH="0" baseline="0" smtClean="0">
                          <a:ln>
                            <a:noFill/>
                          </a:ln>
                          <a:solidFill>
                            <a:srgbClr val="FFFFFF"/>
                          </a:solidFill>
                          <a:effectLst>
                            <a:outerShdw blurRad="38100" dist="38100" dir="2700000" algn="tl">
                              <a:srgbClr val="000000"/>
                            </a:outerShdw>
                          </a:effectLst>
                          <a:latin typeface="Arial Narrow" pitchFamily="34" charset="0"/>
                        </a:rPr>
                        <a:t>najbolje</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0" u="none" strike="noStrike" cap="none" normalizeH="0" baseline="0" smtClean="0">
                          <a:ln>
                            <a:noFill/>
                          </a:ln>
                          <a:solidFill>
                            <a:srgbClr val="FFFFFF"/>
                          </a:solidFill>
                          <a:effectLst>
                            <a:outerShdw blurRad="38100" dist="38100" dir="2700000" algn="tl">
                              <a:srgbClr val="000000"/>
                            </a:outerShdw>
                          </a:effectLst>
                          <a:latin typeface="Arial Narrow" pitchFamily="34" charset="0"/>
                        </a:rPr>
                        <a:t>prosječno</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0" u="none" strike="noStrike" cap="none" normalizeH="0" baseline="0" smtClean="0">
                          <a:ln>
                            <a:noFill/>
                          </a:ln>
                          <a:solidFill>
                            <a:srgbClr val="FFFFFF"/>
                          </a:solidFill>
                          <a:effectLst>
                            <a:outerShdw blurRad="38100" dist="38100" dir="2700000" algn="tl">
                              <a:srgbClr val="000000"/>
                            </a:outerShdw>
                          </a:effectLst>
                          <a:latin typeface="Arial Narrow" pitchFamily="34" charset="0"/>
                        </a:rPr>
                        <a:t>najgore</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0" u="none" strike="noStrike" cap="none" normalizeH="0" baseline="0" smtClean="0">
                          <a:ln>
                            <a:noFill/>
                          </a:ln>
                          <a:solidFill>
                            <a:srgbClr val="FFFFFF"/>
                          </a:solidFill>
                          <a:effectLst>
                            <a:outerShdw blurRad="38100" dist="38100" dir="2700000" algn="tl">
                              <a:srgbClr val="000000"/>
                            </a:outerShdw>
                          </a:effectLst>
                          <a:latin typeface="Arial Narrow" pitchFamily="34" charset="0"/>
                        </a:rPr>
                        <a:t>stabilan</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0" u="none" strike="noStrike" cap="none" normalizeH="0" baseline="0" smtClean="0">
                          <a:ln>
                            <a:noFill/>
                          </a:ln>
                          <a:solidFill>
                            <a:srgbClr val="FFFFFF"/>
                          </a:solidFill>
                          <a:effectLst>
                            <a:outerShdw blurRad="38100" dist="38100" dir="2700000" algn="tl">
                              <a:srgbClr val="000000"/>
                            </a:outerShdw>
                          </a:effectLst>
                          <a:latin typeface="Arial Narrow" pitchFamily="34" charset="0"/>
                        </a:rPr>
                        <a:t>metoda</a:t>
                      </a:r>
                    </a:p>
                  </a:txBody>
                  <a:tcPr horzOverflow="overflow">
                    <a:lnL>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0070C0"/>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selection sort</a:t>
                      </a:r>
                    </a:p>
                  </a:txBody>
                  <a:tcPr horzOverflow="overflow">
                    <a:lnL w="12700" cap="flat" cmpd="sng" algn="ctr">
                      <a:solidFill>
                        <a:schemeClr val="bg2"/>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O(n</a:t>
                      </a:r>
                      <a:r>
                        <a:rPr kumimoji="0" lang="hr-HR" sz="1800" b="1" i="1" u="none" strike="noStrike" cap="none" normalizeH="0" baseline="30000" smtClean="0">
                          <a:ln>
                            <a:noFill/>
                          </a:ln>
                          <a:solidFill>
                            <a:srgbClr val="FF0000"/>
                          </a:solidFill>
                          <a:effectLst/>
                          <a:latin typeface="Times New Roman" pitchFamily="18" charset="0"/>
                          <a:cs typeface="Times New Roman" pitchFamily="18" charset="0"/>
                        </a:rPr>
                        <a:t>2</a:t>
                      </a: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O(n</a:t>
                      </a:r>
                      <a:r>
                        <a:rPr kumimoji="0" lang="hr-HR" sz="1800" b="1" i="1" u="none" strike="noStrike" cap="none" normalizeH="0" baseline="30000" smtClean="0">
                          <a:ln>
                            <a:noFill/>
                          </a:ln>
                          <a:solidFill>
                            <a:srgbClr val="FF0000"/>
                          </a:solidFill>
                          <a:effectLst/>
                          <a:latin typeface="Times New Roman" pitchFamily="18" charset="0"/>
                          <a:cs typeface="Times New Roman" pitchFamily="18" charset="0"/>
                        </a:rPr>
                        <a:t>2</a:t>
                      </a: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O(n</a:t>
                      </a:r>
                      <a:r>
                        <a:rPr kumimoji="0" lang="hr-HR" sz="1800" b="1" i="1" u="none" strike="noStrike" cap="none" normalizeH="0" baseline="30000" smtClean="0">
                          <a:ln>
                            <a:noFill/>
                          </a:ln>
                          <a:solidFill>
                            <a:srgbClr val="FF0000"/>
                          </a:solidFill>
                          <a:effectLst/>
                          <a:latin typeface="Times New Roman" pitchFamily="18" charset="0"/>
                          <a:cs typeface="Times New Roman" pitchFamily="18" charset="0"/>
                        </a:rPr>
                        <a:t>2</a:t>
                      </a: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ne</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biranje</a:t>
                      </a:r>
                    </a:p>
                  </a:txBody>
                  <a:tcPr horzOverflow="overflow">
                    <a:lnL>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insertion sort</a:t>
                      </a:r>
                    </a:p>
                  </a:txBody>
                  <a:tcPr horzOverflow="overflow">
                    <a:lnL w="12700" cap="flat" cmpd="sng" algn="ctr">
                      <a:solidFill>
                        <a:schemeClr val="bg2"/>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O(n)</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O(n</a:t>
                      </a:r>
                      <a:r>
                        <a:rPr kumimoji="0" lang="hr-HR" sz="1800" b="1" i="1" u="none" strike="noStrike" cap="none" normalizeH="0" baseline="30000" smtClean="0">
                          <a:ln>
                            <a:noFill/>
                          </a:ln>
                          <a:solidFill>
                            <a:srgbClr val="FF0000"/>
                          </a:solidFill>
                          <a:effectLst/>
                          <a:latin typeface="Times New Roman" pitchFamily="18" charset="0"/>
                          <a:cs typeface="Times New Roman" pitchFamily="18" charset="0"/>
                        </a:rPr>
                        <a:t>2</a:t>
                      </a: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O(n</a:t>
                      </a:r>
                      <a:r>
                        <a:rPr kumimoji="0" lang="hr-HR" sz="1800" b="1" i="1" u="none" strike="noStrike" cap="none" normalizeH="0" baseline="30000" smtClean="0">
                          <a:ln>
                            <a:noFill/>
                          </a:ln>
                          <a:solidFill>
                            <a:srgbClr val="FF0000"/>
                          </a:solidFill>
                          <a:effectLst/>
                          <a:latin typeface="Times New Roman" pitchFamily="18" charset="0"/>
                          <a:cs typeface="Times New Roman" pitchFamily="18" charset="0"/>
                        </a:rPr>
                        <a:t>2</a:t>
                      </a: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da</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umetanje</a:t>
                      </a:r>
                    </a:p>
                  </a:txBody>
                  <a:tcPr horzOverflow="overflow">
                    <a:lnL>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bubble sort</a:t>
                      </a:r>
                    </a:p>
                  </a:txBody>
                  <a:tcPr horzOverflow="overflow">
                    <a:lnL w="12700" cap="flat" cmpd="sng" algn="ctr">
                      <a:solidFill>
                        <a:schemeClr val="bg2"/>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O(n)</a:t>
                      </a:r>
                      <a:endParaRPr kumimoji="0" lang="hr-HR" sz="1800" b="0" i="0" u="none" strike="noStrike" cap="none" normalizeH="0" baseline="0" smtClean="0">
                        <a:ln>
                          <a:noFill/>
                        </a:ln>
                        <a:solidFill>
                          <a:srgbClr val="000066"/>
                        </a:solidFill>
                        <a:effectLst/>
                        <a:latin typeface="Arial Narrow" pitchFamily="34" charset="0"/>
                      </a:endParaRP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O(n</a:t>
                      </a:r>
                      <a:r>
                        <a:rPr kumimoji="0" lang="hr-HR" sz="1800" b="1" i="1" u="none" strike="noStrike" cap="none" normalizeH="0" baseline="30000" smtClean="0">
                          <a:ln>
                            <a:noFill/>
                          </a:ln>
                          <a:solidFill>
                            <a:srgbClr val="FF0000"/>
                          </a:solidFill>
                          <a:effectLst/>
                          <a:latin typeface="Times New Roman" pitchFamily="18" charset="0"/>
                          <a:cs typeface="Times New Roman" pitchFamily="18" charset="0"/>
                        </a:rPr>
                        <a:t>2</a:t>
                      </a: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a:t>
                      </a:r>
                      <a:endParaRPr kumimoji="0" lang="hr-HR" sz="1800" b="0" i="0" u="none" strike="noStrike" cap="none" normalizeH="0" baseline="0" smtClean="0">
                        <a:ln>
                          <a:noFill/>
                        </a:ln>
                        <a:solidFill>
                          <a:srgbClr val="000066"/>
                        </a:solidFill>
                        <a:effectLst/>
                        <a:latin typeface="Arial Narrow" pitchFamily="34" charset="0"/>
                      </a:endParaRP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da</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zamjena</a:t>
                      </a:r>
                    </a:p>
                  </a:txBody>
                  <a:tcPr horzOverflow="overflow">
                    <a:lnL>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shell sort</a:t>
                      </a:r>
                    </a:p>
                  </a:txBody>
                  <a:tcPr horzOverflow="overflow">
                    <a:lnL w="12700" cap="flat" cmpd="sng" algn="ctr">
                      <a:solidFill>
                        <a:schemeClr val="bg2"/>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O(n</a:t>
                      </a:r>
                      <a:r>
                        <a:rPr kumimoji="0" lang="hr-HR" sz="1800" b="1" i="1" u="none" strike="noStrike" cap="none" normalizeH="0" baseline="30000" smtClean="0">
                          <a:ln>
                            <a:noFill/>
                          </a:ln>
                          <a:solidFill>
                            <a:srgbClr val="FF0000"/>
                          </a:solidFill>
                          <a:effectLst/>
                          <a:latin typeface="Times New Roman" pitchFamily="18" charset="0"/>
                          <a:cs typeface="Times New Roman" pitchFamily="18" charset="0"/>
                        </a:rPr>
                        <a:t>3/2</a:t>
                      </a: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a:t>
                      </a:r>
                      <a:endParaRPr kumimoji="0" lang="hr-HR" sz="1800" b="0" i="0" u="none" strike="noStrike" cap="none" normalizeH="0" baseline="0" smtClean="0">
                        <a:ln>
                          <a:noFill/>
                        </a:ln>
                        <a:solidFill>
                          <a:srgbClr val="000066"/>
                        </a:solidFill>
                        <a:effectLst/>
                        <a:latin typeface="Arial Narrow" pitchFamily="34" charset="0"/>
                      </a:endParaRP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ne</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umetanje</a:t>
                      </a:r>
                    </a:p>
                  </a:txBody>
                  <a:tcPr horzOverflow="overflow">
                    <a:lnL>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merge sort</a:t>
                      </a:r>
                    </a:p>
                  </a:txBody>
                  <a:tcPr horzOverflow="overflow">
                    <a:lnL w="12700" cap="flat" cmpd="sng" algn="ctr">
                      <a:solidFill>
                        <a:schemeClr val="bg2"/>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O(nlogn)</a:t>
                      </a:r>
                      <a:endParaRPr kumimoji="0" lang="hr-HR" sz="1800" b="0" i="0" u="none" strike="noStrike" cap="none" normalizeH="0" baseline="0" smtClean="0">
                        <a:ln>
                          <a:noFill/>
                        </a:ln>
                        <a:solidFill>
                          <a:srgbClr val="000066"/>
                        </a:solidFill>
                        <a:effectLst/>
                        <a:latin typeface="Arial Narrow" pitchFamily="34" charset="0"/>
                      </a:endParaRP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O(nlogn)</a:t>
                      </a:r>
                      <a:endParaRPr kumimoji="0" lang="hr-HR" sz="1800" b="0" i="0" u="none" strike="noStrike" cap="none" normalizeH="0" baseline="0" smtClean="0">
                        <a:ln>
                          <a:noFill/>
                        </a:ln>
                        <a:solidFill>
                          <a:srgbClr val="000066"/>
                        </a:solidFill>
                        <a:effectLst/>
                        <a:latin typeface="Arial Narrow" pitchFamily="34" charset="0"/>
                      </a:endParaRP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O(nlogn)</a:t>
                      </a:r>
                      <a:endParaRPr kumimoji="0" lang="hr-HR" sz="1800" b="0" i="0" u="none" strike="noStrike" cap="none" normalizeH="0" baseline="0" smtClean="0">
                        <a:ln>
                          <a:noFill/>
                        </a:ln>
                        <a:solidFill>
                          <a:srgbClr val="000066"/>
                        </a:solidFill>
                        <a:effectLst/>
                        <a:latin typeface="Arial Narrow" pitchFamily="34" charset="0"/>
                      </a:endParaRP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da</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spajanje</a:t>
                      </a:r>
                    </a:p>
                  </a:txBody>
                  <a:tcPr horzOverflow="overflow">
                    <a:lnL>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quick sort</a:t>
                      </a:r>
                    </a:p>
                  </a:txBody>
                  <a:tcPr horzOverflow="overflow">
                    <a:lnL w="12700" cap="flat" cmpd="sng" algn="ctr">
                      <a:solidFill>
                        <a:schemeClr val="bg2"/>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O(nlogn)</a:t>
                      </a:r>
                      <a:endParaRPr kumimoji="0" lang="hr-HR" sz="1800" b="0" i="0" u="none" strike="noStrike" cap="none" normalizeH="0" baseline="0" smtClean="0">
                        <a:ln>
                          <a:noFill/>
                        </a:ln>
                        <a:solidFill>
                          <a:srgbClr val="000066"/>
                        </a:solidFill>
                        <a:effectLst/>
                        <a:latin typeface="Arial Narrow" pitchFamily="34" charset="0"/>
                      </a:endParaRP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O(nlogn)</a:t>
                      </a:r>
                      <a:endParaRPr kumimoji="0" lang="hr-HR" sz="1800" b="0" i="0" u="none" strike="noStrike" cap="none" normalizeH="0" baseline="0" smtClean="0">
                        <a:ln>
                          <a:noFill/>
                        </a:ln>
                        <a:solidFill>
                          <a:srgbClr val="000066"/>
                        </a:solidFill>
                        <a:effectLst/>
                        <a:latin typeface="Arial Narrow" pitchFamily="34" charset="0"/>
                      </a:endParaRP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O(n</a:t>
                      </a:r>
                      <a:r>
                        <a:rPr kumimoji="0" lang="hr-HR" sz="1800" b="1" i="1" u="none" strike="noStrike" cap="none" normalizeH="0" baseline="30000" smtClean="0">
                          <a:ln>
                            <a:noFill/>
                          </a:ln>
                          <a:solidFill>
                            <a:srgbClr val="FF0000"/>
                          </a:solidFill>
                          <a:effectLst/>
                          <a:latin typeface="Times New Roman" pitchFamily="18" charset="0"/>
                          <a:cs typeface="Times New Roman" pitchFamily="18" charset="0"/>
                        </a:rPr>
                        <a:t>2</a:t>
                      </a: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a:t>
                      </a:r>
                      <a:endParaRPr kumimoji="0" lang="hr-HR" sz="1800" b="0" i="0" u="none" strike="noStrike" cap="none" normalizeH="0" baseline="0" smtClean="0">
                        <a:ln>
                          <a:noFill/>
                        </a:ln>
                        <a:solidFill>
                          <a:srgbClr val="000066"/>
                        </a:solidFill>
                        <a:effectLst/>
                        <a:latin typeface="Arial Narrow" pitchFamily="34" charset="0"/>
                      </a:endParaRP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ne</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podjela</a:t>
                      </a:r>
                    </a:p>
                  </a:txBody>
                  <a:tcPr horzOverflow="overflow">
                    <a:lnL>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heap sort</a:t>
                      </a:r>
                    </a:p>
                  </a:txBody>
                  <a:tcPr horzOverflow="overflow">
                    <a:lnL w="12700" cap="flat" cmpd="sng" algn="ctr">
                      <a:solidFill>
                        <a:schemeClr val="bg2"/>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O(nlogn)</a:t>
                      </a:r>
                      <a:endParaRPr kumimoji="0" lang="hr-HR" sz="1800" b="0" i="0" u="none" strike="noStrike" cap="none" normalizeH="0" baseline="0" smtClean="0">
                        <a:ln>
                          <a:noFill/>
                        </a:ln>
                        <a:solidFill>
                          <a:srgbClr val="000066"/>
                        </a:solidFill>
                        <a:effectLst/>
                        <a:latin typeface="Arial Narrow" pitchFamily="34" charset="0"/>
                      </a:endParaRP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O(nlogn)</a:t>
                      </a:r>
                      <a:endParaRPr kumimoji="0" lang="hr-HR" sz="1800" b="0" i="0" u="none" strike="noStrike" cap="none" normalizeH="0" baseline="0" smtClean="0">
                        <a:ln>
                          <a:noFill/>
                        </a:ln>
                        <a:solidFill>
                          <a:srgbClr val="000066"/>
                        </a:solidFill>
                        <a:effectLst/>
                        <a:latin typeface="Arial Narrow" pitchFamily="34" charset="0"/>
                      </a:endParaRP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1" i="1" u="none" strike="noStrike" cap="none" normalizeH="0" baseline="0" smtClean="0">
                          <a:ln>
                            <a:noFill/>
                          </a:ln>
                          <a:solidFill>
                            <a:srgbClr val="FF0000"/>
                          </a:solidFill>
                          <a:effectLst/>
                          <a:latin typeface="Times New Roman" pitchFamily="18" charset="0"/>
                          <a:cs typeface="Times New Roman" pitchFamily="18" charset="0"/>
                        </a:rPr>
                        <a:t>O(nlogn)</a:t>
                      </a:r>
                      <a:endParaRPr kumimoji="0" lang="hr-HR" sz="1800" b="0" i="0" u="none" strike="noStrike" cap="none" normalizeH="0" baseline="0" smtClean="0">
                        <a:ln>
                          <a:noFill/>
                        </a:ln>
                        <a:solidFill>
                          <a:srgbClr val="000066"/>
                        </a:solidFill>
                        <a:effectLst/>
                        <a:latin typeface="Arial Narrow" pitchFamily="34" charset="0"/>
                      </a:endParaRP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smtClean="0">
                          <a:ln>
                            <a:noFill/>
                          </a:ln>
                          <a:solidFill>
                            <a:srgbClr val="000066"/>
                          </a:solidFill>
                          <a:effectLst/>
                          <a:latin typeface="Arial Narrow" pitchFamily="34" charset="0"/>
                        </a:rPr>
                        <a:t>ne</a:t>
                      </a:r>
                    </a:p>
                  </a:txBody>
                  <a:tcPr horzOverflow="overflow">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r-HR" sz="1800" b="0" i="0" u="none" strike="noStrike" cap="none" normalizeH="0" baseline="0" dirty="0" smtClean="0">
                          <a:ln>
                            <a:noFill/>
                          </a:ln>
                          <a:solidFill>
                            <a:srgbClr val="000066"/>
                          </a:solidFill>
                          <a:effectLst/>
                          <a:latin typeface="Arial Narrow" pitchFamily="34" charset="0"/>
                        </a:rPr>
                        <a:t>biranje</a:t>
                      </a:r>
                    </a:p>
                  </a:txBody>
                  <a:tcPr horzOverflow="overflow">
                    <a:lnL>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7E7EA"/>
                    </a:solidFill>
                  </a:tcPr>
                </a:tc>
              </a:tr>
            </a:tbl>
          </a:graphicData>
        </a:graphic>
      </p:graphicFrame>
      <p:sp>
        <p:nvSpPr>
          <p:cNvPr id="4" name="Slide Number Placeholder 3"/>
          <p:cNvSpPr>
            <a:spLocks noGrp="1"/>
          </p:cNvSpPr>
          <p:nvPr>
            <p:ph type="sldNum" sz="quarter" idx="11"/>
          </p:nvPr>
        </p:nvSpPr>
        <p:spPr/>
        <p:txBody>
          <a:bodyPr/>
          <a:lstStyle/>
          <a:p>
            <a:fld id="{A88E0379-805C-488B-A902-3710866AFB11}" type="slidenum">
              <a:rPr lang="hr-HR" smtClean="0"/>
              <a:pPr/>
              <a:t>182</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2373" name="Rectangle 8"/>
          <p:cNvSpPr>
            <a:spLocks noGrp="1" noChangeArrowheads="1"/>
          </p:cNvSpPr>
          <p:nvPr>
            <p:ph type="title" idx="4294967295"/>
          </p:nvPr>
        </p:nvSpPr>
        <p:spPr/>
        <p:txBody>
          <a:bodyPr/>
          <a:lstStyle/>
          <a:p>
            <a:pPr>
              <a:defRPr/>
            </a:pPr>
            <a:r>
              <a:rPr lang="hr-HR" smtClean="0"/>
              <a:t>Animacije algoritama</a:t>
            </a:r>
          </a:p>
        </p:txBody>
      </p:sp>
      <p:sp>
        <p:nvSpPr>
          <p:cNvPr id="2362374" name="Rectangle 9"/>
          <p:cNvSpPr>
            <a:spLocks noGrp="1" noChangeArrowheads="1"/>
          </p:cNvSpPr>
          <p:nvPr>
            <p:ph type="body" idx="4294967295"/>
          </p:nvPr>
        </p:nvSpPr>
        <p:spPr/>
        <p:txBody>
          <a:bodyPr/>
          <a:lstStyle/>
          <a:p>
            <a:pPr>
              <a:defRPr/>
            </a:pPr>
            <a:r>
              <a:rPr lang="hr-HR" sz="1800" dirty="0" smtClean="0"/>
              <a:t>http://www.geocities.com/SiliconValley/Network/1854/Sort1.html</a:t>
            </a:r>
          </a:p>
          <a:p>
            <a:pPr>
              <a:defRPr/>
            </a:pPr>
            <a:r>
              <a:rPr lang="hr-HR" sz="1800" dirty="0" smtClean="0"/>
              <a:t>http://www.solidware.com/sort/</a:t>
            </a:r>
          </a:p>
          <a:p>
            <a:pPr>
              <a:defRPr/>
            </a:pPr>
            <a:r>
              <a:rPr lang="hr-HR" sz="1800" dirty="0" smtClean="0"/>
              <a:t>http://www.cs.hope.edu/~dershem/ccaa/animator/Animator.html</a:t>
            </a:r>
          </a:p>
          <a:p>
            <a:pPr>
              <a:defRPr/>
            </a:pPr>
            <a:r>
              <a:rPr lang="hr-HR" sz="1800" dirty="0" smtClean="0"/>
              <a:t>http://cg.scs.carleton.ca/~morin/misc/sortalg/</a:t>
            </a:r>
          </a:p>
          <a:p>
            <a:pPr>
              <a:defRPr/>
            </a:pPr>
            <a:r>
              <a:rPr lang="hr-HR" sz="1800" dirty="0" smtClean="0"/>
              <a:t>http://homepages.dcc.ufmg.br/~dorgival/applets/SortingPoints/SortingPoints.html</a:t>
            </a:r>
          </a:p>
          <a:p>
            <a:pPr>
              <a:defRPr/>
            </a:pPr>
            <a:r>
              <a:rPr lang="hr-HR" sz="1800" dirty="0" smtClean="0"/>
              <a:t>http://www.cis.fiu.edu/~weiss/Shellsort.html</a:t>
            </a:r>
          </a:p>
          <a:p>
            <a:pPr>
              <a:defRPr/>
            </a:pPr>
            <a:r>
              <a:rPr lang="hr-HR" sz="1800" dirty="0" smtClean="0"/>
              <a:t>http://www.educypedia.be/education/mathematicsjavasorting.htm</a:t>
            </a:r>
          </a:p>
          <a:p>
            <a:pPr>
              <a:defRPr/>
            </a:pPr>
            <a:endParaRPr lang="hr-HR" sz="1800" dirty="0" smtClean="0"/>
          </a:p>
          <a:p>
            <a:pPr>
              <a:defRPr/>
            </a:pPr>
            <a:r>
              <a:rPr lang="hr-HR" sz="1800" dirty="0" smtClean="0"/>
              <a:t>Google...</a:t>
            </a:r>
          </a:p>
        </p:txBody>
      </p:sp>
      <p:sp>
        <p:nvSpPr>
          <p:cNvPr id="3" name="Slide Number Placeholder 2"/>
          <p:cNvSpPr>
            <a:spLocks noGrp="1"/>
          </p:cNvSpPr>
          <p:nvPr>
            <p:ph type="sldNum" sz="quarter" idx="11"/>
          </p:nvPr>
        </p:nvSpPr>
        <p:spPr/>
        <p:txBody>
          <a:bodyPr/>
          <a:lstStyle/>
          <a:p>
            <a:fld id="{A88E0379-805C-488B-A902-3710866AFB11}" type="slidenum">
              <a:rPr lang="hr-HR" smtClean="0"/>
              <a:pPr/>
              <a:t>183</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8196" name="Rectangle 4"/>
          <p:cNvSpPr>
            <a:spLocks noGrp="1" noChangeArrowheads="1"/>
          </p:cNvSpPr>
          <p:nvPr>
            <p:ph type="title" idx="4294967295"/>
          </p:nvPr>
        </p:nvSpPr>
        <p:spPr/>
        <p:txBody>
          <a:bodyPr/>
          <a:lstStyle/>
          <a:p>
            <a:pPr>
              <a:defRPr/>
            </a:pPr>
            <a:r>
              <a:rPr lang="hr-HR" smtClean="0"/>
              <a:t>Zadaci za vježbu</a:t>
            </a:r>
          </a:p>
        </p:txBody>
      </p:sp>
      <p:sp>
        <p:nvSpPr>
          <p:cNvPr id="1928197" name="Rectangle 5"/>
          <p:cNvSpPr>
            <a:spLocks noGrp="1" noChangeArrowheads="1"/>
          </p:cNvSpPr>
          <p:nvPr>
            <p:ph type="body" idx="4294967295"/>
          </p:nvPr>
        </p:nvSpPr>
        <p:spPr/>
        <p:txBody>
          <a:bodyPr/>
          <a:lstStyle/>
          <a:p>
            <a:r>
              <a:rPr lang="hr-HR" smtClean="0"/>
              <a:t>Napisati program koji će u cjelobrojnom polju od </a:t>
            </a:r>
            <a:r>
              <a:rPr lang="hr-HR" b="1" smtClean="0">
                <a:solidFill>
                  <a:srgbClr val="FF0000"/>
                </a:solidFill>
                <a:latin typeface="Courier New" pitchFamily="49" charset="0"/>
                <a:cs typeface="Courier New" pitchFamily="49" charset="0"/>
              </a:rPr>
              <a:t>n</a:t>
            </a:r>
            <a:r>
              <a:rPr lang="hr-HR" smtClean="0"/>
              <a:t> članova pronaći </a:t>
            </a:r>
            <a:r>
              <a:rPr lang="hr-HR" i="1" smtClean="0">
                <a:latin typeface="Times New Roman" pitchFamily="18" charset="0"/>
                <a:cs typeface="Times New Roman" pitchFamily="18" charset="0"/>
              </a:rPr>
              <a:t>k</a:t>
            </a:r>
            <a:r>
              <a:rPr lang="hr-HR" smtClean="0"/>
              <a:t>-ti najveći član polja.</a:t>
            </a:r>
          </a:p>
          <a:p>
            <a:pPr marL="914400" lvl="1" indent="-457200">
              <a:buFont typeface="Arial Narrow" pitchFamily="34" charset="0"/>
              <a:buAutoNum type="alphaLcParenR"/>
            </a:pPr>
            <a:r>
              <a:rPr lang="hr-HR" smtClean="0"/>
              <a:t>Učitano polje sortirati po padajućim vrijednostima i ispisati član s indeksom </a:t>
            </a:r>
            <a:r>
              <a:rPr lang="hr-HR" i="1" smtClean="0">
                <a:latin typeface="Times New Roman" pitchFamily="18" charset="0"/>
                <a:cs typeface="Times New Roman" pitchFamily="18" charset="0"/>
              </a:rPr>
              <a:t>k-1</a:t>
            </a:r>
            <a:r>
              <a:rPr lang="hr-HR" smtClean="0"/>
              <a:t>.</a:t>
            </a:r>
          </a:p>
          <a:p>
            <a:pPr marL="914400" lvl="1" indent="-457200">
              <a:buFont typeface="Arial Narrow" pitchFamily="34" charset="0"/>
              <a:buAutoNum type="alphaLcParenR"/>
            </a:pPr>
            <a:r>
              <a:rPr lang="hr-HR" smtClean="0"/>
              <a:t>Učitati </a:t>
            </a:r>
            <a:r>
              <a:rPr lang="hr-HR" i="1" smtClean="0">
                <a:latin typeface="Times New Roman" pitchFamily="18" charset="0"/>
                <a:cs typeface="Times New Roman" pitchFamily="18" charset="0"/>
              </a:rPr>
              <a:t>k</a:t>
            </a:r>
            <a:r>
              <a:rPr lang="hr-HR" smtClean="0"/>
              <a:t> članova polja, sortirati ih po padajućim vrijednostima. Učitavati preostale članove polja. Ako je pojedini član manji od onoga s indeksom </a:t>
            </a:r>
            <a:r>
              <a:rPr lang="hr-HR" i="1" smtClean="0">
                <a:latin typeface="Times New Roman" pitchFamily="18" charset="0"/>
                <a:cs typeface="Times New Roman" pitchFamily="18" charset="0"/>
              </a:rPr>
              <a:t>k-1</a:t>
            </a:r>
            <a:r>
              <a:rPr lang="hr-HR" smtClean="0"/>
              <a:t>, ignorirati ga, ako je veći umetnuti ga na pravo mjesto, a izbaciti član polja koji bi sad imao indeks </a:t>
            </a:r>
            <a:r>
              <a:rPr lang="hr-HR" i="1" smtClean="0">
                <a:latin typeface="Times New Roman" pitchFamily="18" charset="0"/>
                <a:cs typeface="Times New Roman" pitchFamily="18" charset="0"/>
              </a:rPr>
              <a:t>k</a:t>
            </a:r>
            <a:r>
              <a:rPr lang="hr-HR" smtClean="0"/>
              <a:t>.</a:t>
            </a:r>
          </a:p>
          <a:p>
            <a:pPr marL="914400" lvl="1" indent="-457200">
              <a:buFont typeface="Arial Narrow" pitchFamily="34" charset="0"/>
              <a:buAutoNum type="alphaLcParenR"/>
            </a:pPr>
            <a:r>
              <a:rPr lang="hr-HR" smtClean="0"/>
              <a:t>Varirati postupke sortiranja te odrediti pripadna apriorna vremena i izmjeriti aposteriorna vremena izvođenja.</a:t>
            </a:r>
          </a:p>
          <a:p>
            <a:r>
              <a:rPr lang="hr-HR" smtClean="0"/>
              <a:t>Odrediti apriorna vremena trajanja, a izmjeriti aposteriorna vremena. Varirati postupak sortiranja.</a:t>
            </a:r>
          </a:p>
        </p:txBody>
      </p:sp>
      <p:sp>
        <p:nvSpPr>
          <p:cNvPr id="3" name="Slide Number Placeholder 2"/>
          <p:cNvSpPr>
            <a:spLocks noGrp="1"/>
          </p:cNvSpPr>
          <p:nvPr>
            <p:ph type="sldNum" sz="quarter" idx="11"/>
          </p:nvPr>
        </p:nvSpPr>
        <p:spPr/>
        <p:txBody>
          <a:bodyPr/>
          <a:lstStyle/>
          <a:p>
            <a:fld id="{A88E0379-805C-488B-A902-3710866AFB11}" type="slidenum">
              <a:rPr lang="hr-HR" smtClean="0"/>
              <a:pPr/>
              <a:t>184</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0242" name="Rectangle 2"/>
          <p:cNvSpPr>
            <a:spLocks noGrp="1" noChangeArrowheads="1"/>
          </p:cNvSpPr>
          <p:nvPr>
            <p:ph type="title" idx="4294967295"/>
          </p:nvPr>
        </p:nvSpPr>
        <p:spPr/>
        <p:txBody>
          <a:bodyPr/>
          <a:lstStyle/>
          <a:p>
            <a:pPr>
              <a:defRPr/>
            </a:pPr>
            <a:r>
              <a:rPr lang="hr-HR" smtClean="0"/>
              <a:t>Zadaci za vježbu</a:t>
            </a:r>
          </a:p>
        </p:txBody>
      </p:sp>
      <p:sp>
        <p:nvSpPr>
          <p:cNvPr id="1930243" name="Rectangle 3"/>
          <p:cNvSpPr>
            <a:spLocks noGrp="1" noChangeArrowheads="1"/>
          </p:cNvSpPr>
          <p:nvPr>
            <p:ph type="body" idx="4294967295"/>
          </p:nvPr>
        </p:nvSpPr>
        <p:spPr>
          <a:xfrm>
            <a:off x="273050" y="1006475"/>
            <a:ext cx="9359900" cy="1458913"/>
          </a:xfrm>
        </p:spPr>
        <p:txBody>
          <a:bodyPr/>
          <a:lstStyle/>
          <a:p>
            <a:pPr>
              <a:defRPr/>
            </a:pPr>
            <a:r>
              <a:rPr lang="hr-HR" smtClean="0"/>
              <a:t>Napisati program koji će od dvije sortirane slijedne datoteke napraviti treću sortiranu slijednu datoteku. </a:t>
            </a:r>
          </a:p>
          <a:p>
            <a:pPr>
              <a:buFont typeface="Monotype Sorts" pitchFamily="2" charset="2"/>
              <a:buNone/>
              <a:defRPr/>
            </a:pPr>
            <a:r>
              <a:rPr lang="en-GB" smtClean="0">
                <a:solidFill>
                  <a:srgbClr val="0070C0"/>
                </a:solidFill>
                <a:sym typeface="Wingdings" pitchFamily="2" charset="2"/>
              </a:rPr>
              <a:t></a:t>
            </a:r>
            <a:r>
              <a:rPr lang="en-GB" smtClean="0">
                <a:solidFill>
                  <a:srgbClr val="0070C0"/>
                </a:solidFill>
              </a:rPr>
              <a:t> </a:t>
            </a:r>
            <a:r>
              <a:rPr lang="hr-HR" smtClean="0">
                <a:solidFill>
                  <a:srgbClr val="0070C0"/>
                </a:solidFill>
                <a:latin typeface="Courier New" pitchFamily="49" charset="0"/>
              </a:rPr>
              <a:t>UpariDatoteke</a:t>
            </a:r>
            <a:endParaRPr lang="hr-HR" smtClean="0">
              <a:solidFill>
                <a:srgbClr val="0070C0"/>
              </a:solidFill>
            </a:endParaRPr>
          </a:p>
        </p:txBody>
      </p:sp>
      <p:sp>
        <p:nvSpPr>
          <p:cNvPr id="3" name="Slide Number Placeholder 2"/>
          <p:cNvSpPr>
            <a:spLocks noGrp="1"/>
          </p:cNvSpPr>
          <p:nvPr>
            <p:ph type="sldNum" sz="quarter" idx="11"/>
          </p:nvPr>
        </p:nvSpPr>
        <p:spPr/>
        <p:txBody>
          <a:bodyPr/>
          <a:lstStyle/>
          <a:p>
            <a:fld id="{A88E0379-805C-488B-A902-3710866AFB11}" type="slidenum">
              <a:rPr lang="hr-HR" smtClean="0"/>
              <a:pPr/>
              <a:t>185</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1733" name="Rectangle 5"/>
          <p:cNvSpPr>
            <a:spLocks noGrp="1" noChangeArrowheads="1"/>
          </p:cNvSpPr>
          <p:nvPr>
            <p:ph type="subTitle" idx="1"/>
          </p:nvPr>
        </p:nvSpPr>
        <p:spPr/>
        <p:txBody>
          <a:bodyPr/>
          <a:lstStyle/>
          <a:p>
            <a:pPr>
              <a:defRPr/>
            </a:pPr>
            <a:endParaRPr lang="hr-HR" smtClean="0"/>
          </a:p>
        </p:txBody>
      </p:sp>
      <p:sp>
        <p:nvSpPr>
          <p:cNvPr id="1481732" name="Rectangle 4"/>
          <p:cNvSpPr>
            <a:spLocks noGrp="1" noChangeArrowheads="1"/>
          </p:cNvSpPr>
          <p:nvPr>
            <p:ph type="ctrTitle"/>
          </p:nvPr>
        </p:nvSpPr>
        <p:spPr/>
        <p:txBody>
          <a:bodyPr/>
          <a:lstStyle/>
          <a:p>
            <a:pPr>
              <a:defRPr/>
            </a:pPr>
            <a:r>
              <a:rPr lang="hr-HR" sz="5400" smtClean="0"/>
              <a:t>Stog</a:t>
            </a:r>
          </a:p>
        </p:txBody>
      </p:sp>
    </p:spTree>
  </p:cSld>
  <p:clrMapOvr>
    <a:masterClrMapping/>
  </p:clrMapOvr>
  <p:transition>
    <p:wipe/>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1714" name="Rectangle 2"/>
          <p:cNvSpPr>
            <a:spLocks noGrp="1" noChangeArrowheads="1"/>
          </p:cNvSpPr>
          <p:nvPr>
            <p:ph type="title" idx="4294967295"/>
          </p:nvPr>
        </p:nvSpPr>
        <p:spPr/>
        <p:txBody>
          <a:bodyPr/>
          <a:lstStyle/>
          <a:p>
            <a:pPr>
              <a:defRPr/>
            </a:pPr>
            <a:r>
              <a:rPr lang="hr-HR"/>
              <a:t>Stog</a:t>
            </a:r>
          </a:p>
        </p:txBody>
      </p:sp>
      <p:sp>
        <p:nvSpPr>
          <p:cNvPr id="1651715" name="Rectangle 3"/>
          <p:cNvSpPr>
            <a:spLocks noGrp="1" noChangeArrowheads="1"/>
          </p:cNvSpPr>
          <p:nvPr>
            <p:ph idx="4294967295"/>
          </p:nvPr>
        </p:nvSpPr>
        <p:spPr/>
        <p:txBody>
          <a:bodyPr/>
          <a:lstStyle/>
          <a:p>
            <a:r>
              <a:rPr lang="hr-HR" sz="2400" smtClean="0"/>
              <a:t>struktura podataka kod koje se posljednji pohranjeni podatak prvi uzima u obradu</a:t>
            </a:r>
          </a:p>
          <a:p>
            <a:r>
              <a:rPr lang="hr-HR" sz="2400" smtClean="0"/>
              <a:t>potrebne operacije:</a:t>
            </a:r>
          </a:p>
          <a:p>
            <a:pPr lvl="1"/>
            <a:r>
              <a:rPr lang="hr-HR" sz="2000" smtClean="0"/>
              <a:t>dodavanje (</a:t>
            </a:r>
            <a:r>
              <a:rPr lang="hr-HR" sz="2000" i="1" smtClean="0"/>
              <a:t>push</a:t>
            </a:r>
            <a:r>
              <a:rPr lang="hr-HR" sz="2000" smtClean="0"/>
              <a:t>) elemenata na vrh stoga (</a:t>
            </a:r>
            <a:r>
              <a:rPr lang="hr-HR" sz="2000" i="1" smtClean="0"/>
              <a:t>top</a:t>
            </a:r>
            <a:r>
              <a:rPr lang="hr-HR" sz="2000" smtClean="0"/>
              <a:t>)</a:t>
            </a:r>
          </a:p>
          <a:p>
            <a:pPr lvl="1"/>
            <a:r>
              <a:rPr lang="hr-HR" sz="2000" smtClean="0"/>
              <a:t>brisanje (</a:t>
            </a:r>
            <a:r>
              <a:rPr lang="hr-HR" sz="2000" i="1" smtClean="0"/>
              <a:t>pop</a:t>
            </a:r>
            <a:r>
              <a:rPr lang="hr-HR" sz="2000" smtClean="0"/>
              <a:t>) elemenata s vrha stoga</a:t>
            </a:r>
          </a:p>
          <a:p>
            <a:pPr lvl="1"/>
            <a:r>
              <a:rPr lang="hr-HR" sz="2000" smtClean="0"/>
              <a:t>inicijalizacija praznog stoga</a:t>
            </a:r>
          </a:p>
          <a:p>
            <a:r>
              <a:rPr lang="hr-HR" sz="2400" smtClean="0"/>
              <a:t>pojedina operacija </a:t>
            </a:r>
            <a:r>
              <a:rPr lang="hr-HR" sz="2400" b="1" smtClean="0">
                <a:solidFill>
                  <a:srgbClr val="FF0000"/>
                </a:solidFill>
                <a:latin typeface="Courier New" pitchFamily="49" charset="0"/>
                <a:cs typeface="Courier New" pitchFamily="49" charset="0"/>
              </a:rPr>
              <a:t>dodaj</a:t>
            </a:r>
            <a:r>
              <a:rPr lang="hr-HR" sz="2400" smtClean="0"/>
              <a:t> ili </a:t>
            </a:r>
            <a:r>
              <a:rPr lang="hr-HR" sz="2400" b="1" smtClean="0">
                <a:solidFill>
                  <a:srgbClr val="FF0000"/>
                </a:solidFill>
                <a:latin typeface="Courier New" pitchFamily="49" charset="0"/>
                <a:cs typeface="Courier New" pitchFamily="49" charset="0"/>
              </a:rPr>
              <a:t>brisi</a:t>
            </a:r>
            <a:r>
              <a:rPr lang="hr-HR" sz="2400" i="1" smtClean="0"/>
              <a:t> </a:t>
            </a:r>
            <a:r>
              <a:rPr lang="hr-HR" sz="2400" smtClean="0"/>
              <a:t>zahtijeva jednako vremena bez obzira na broj pohranjenih podataka</a:t>
            </a:r>
          </a:p>
          <a:p>
            <a:r>
              <a:rPr lang="hr-HR" sz="2400" smtClean="0"/>
              <a:t>situacija da je stog pun može zahtijevati alociranje dodatne memorije i ponovno izvođenje programa</a:t>
            </a:r>
          </a:p>
          <a:p>
            <a:pPr lvl="1"/>
            <a:r>
              <a:rPr lang="hr-HR" sz="2000" smtClean="0"/>
              <a:t>prazan stog ne mora značiti pogrešku</a:t>
            </a:r>
          </a:p>
        </p:txBody>
      </p:sp>
      <p:sp>
        <p:nvSpPr>
          <p:cNvPr id="3" name="Slide Number Placeholder 2"/>
          <p:cNvSpPr>
            <a:spLocks noGrp="1"/>
          </p:cNvSpPr>
          <p:nvPr>
            <p:ph type="sldNum" sz="quarter" idx="11"/>
          </p:nvPr>
        </p:nvSpPr>
        <p:spPr/>
        <p:txBody>
          <a:bodyPr/>
          <a:lstStyle/>
          <a:p>
            <a:fld id="{A88E0379-805C-488B-A902-3710866AFB11}" type="slidenum">
              <a:rPr lang="hr-HR" smtClean="0"/>
              <a:pPr/>
              <a:t>187</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auto">
          <a:xfrm>
            <a:off x="6665913" y="2170113"/>
            <a:ext cx="3106737" cy="4138612"/>
          </a:xfrm>
          <a:prstGeom prst="rect">
            <a:avLst/>
          </a:prstGeom>
          <a:solidFill>
            <a:schemeClr val="accent6">
              <a:lumMod val="20000"/>
              <a:lumOff val="80000"/>
              <a:alpha val="39999"/>
            </a:schemeClr>
          </a:solidFill>
          <a:ln w="9525" cap="flat" cmpd="sng" algn="ctr">
            <a:solidFill>
              <a:srgbClr val="0070C0"/>
            </a:solidFill>
            <a:prstDash val="solid"/>
            <a:round/>
            <a:headEnd type="none" w="med" len="med"/>
            <a:tailEnd type="none" w="med" len="med"/>
          </a:ln>
          <a:effectLst/>
        </p:spPr>
        <p:txBody>
          <a:bodyPr wrap="none"/>
          <a:lstStyle/>
          <a:p>
            <a:pPr>
              <a:defRPr/>
            </a:pPr>
            <a:r>
              <a:rPr lang="hr-HR"/>
              <a:t>MAXSTOG=5</a:t>
            </a:r>
          </a:p>
        </p:txBody>
      </p:sp>
      <p:sp>
        <p:nvSpPr>
          <p:cNvPr id="1651714" name="Rectangle 2"/>
          <p:cNvSpPr>
            <a:spLocks noGrp="1" noChangeArrowheads="1"/>
          </p:cNvSpPr>
          <p:nvPr>
            <p:ph type="title" idx="4294967295"/>
          </p:nvPr>
        </p:nvSpPr>
        <p:spPr/>
        <p:txBody>
          <a:bodyPr/>
          <a:lstStyle/>
          <a:p>
            <a:pPr>
              <a:defRPr/>
            </a:pPr>
            <a:r>
              <a:rPr lang="hr-HR" smtClean="0"/>
              <a:t>Stog implementiran statičkim poljem</a:t>
            </a:r>
          </a:p>
        </p:txBody>
      </p:sp>
      <p:sp>
        <p:nvSpPr>
          <p:cNvPr id="1651715" name="Rectangle 3"/>
          <p:cNvSpPr>
            <a:spLocks noGrp="1" noChangeArrowheads="1"/>
          </p:cNvSpPr>
          <p:nvPr>
            <p:ph idx="4294967295"/>
          </p:nvPr>
        </p:nvSpPr>
        <p:spPr/>
        <p:txBody>
          <a:bodyPr/>
          <a:lstStyle/>
          <a:p>
            <a:pPr>
              <a:defRPr/>
            </a:pPr>
            <a:r>
              <a:rPr lang="hr-HR" sz="2400" smtClean="0"/>
              <a:t>može se realizirati statičkom strukturom podataka</a:t>
            </a:r>
          </a:p>
          <a:p>
            <a:pPr lvl="1">
              <a:defRPr/>
            </a:pPr>
            <a:r>
              <a:rPr lang="hr-HR" sz="2000" smtClean="0"/>
              <a:t>u jednodimenzionalno polje zadane strukture dodaju se ili brišu pojedine stavke prema načelu </a:t>
            </a:r>
            <a:r>
              <a:rPr lang="hr-HR" sz="2000" i="1" smtClean="0"/>
              <a:t>Last In First Out</a:t>
            </a:r>
            <a:r>
              <a:rPr lang="hr-HR" sz="2000" smtClean="0"/>
              <a:t> (</a:t>
            </a:r>
            <a:r>
              <a:rPr lang="hr-HR" sz="2000" i="1" smtClean="0"/>
              <a:t>LIFO</a:t>
            </a:r>
            <a:r>
              <a:rPr lang="hr-HR" sz="2000" smtClean="0"/>
              <a:t>)</a:t>
            </a:r>
          </a:p>
          <a:p>
            <a:pPr lvl="1">
              <a:defRPr/>
            </a:pPr>
            <a:r>
              <a:rPr lang="hr-HR" sz="2000" smtClean="0"/>
              <a:t>ažurira se vrijednost varijable koja predstavlja vrh stoga</a:t>
            </a:r>
          </a:p>
          <a:p>
            <a:pPr>
              <a:defRPr/>
            </a:pPr>
            <a:r>
              <a:rPr lang="hr-HR" sz="2400" smtClean="0"/>
              <a:t>inicijalizacija praznog stoga:</a:t>
            </a:r>
          </a:p>
          <a:p>
            <a:pPr lvl="1">
              <a:defRPr/>
            </a:pPr>
            <a:r>
              <a:rPr lang="hr-HR" sz="2000" smtClean="0"/>
              <a:t>postavljanje vrha na početnu vrijednost</a:t>
            </a:r>
          </a:p>
        </p:txBody>
      </p:sp>
      <p:sp>
        <p:nvSpPr>
          <p:cNvPr id="9221" name="Rectangle 3"/>
          <p:cNvSpPr>
            <a:spLocks noChangeArrowheads="1"/>
          </p:cNvSpPr>
          <p:nvPr/>
        </p:nvSpPr>
        <p:spPr bwMode="auto">
          <a:xfrm>
            <a:off x="528638" y="6000750"/>
            <a:ext cx="2625725" cy="461963"/>
          </a:xfrm>
          <a:prstGeom prst="rect">
            <a:avLst/>
          </a:prstGeom>
          <a:noFill/>
          <a:ln w="9525">
            <a:noFill/>
            <a:miter lim="800000"/>
            <a:headEnd/>
            <a:tailEnd/>
          </a:ln>
        </p:spPr>
        <p:txBody>
          <a:bodyPr wrap="none">
            <a:spAutoFit/>
          </a:bodyPr>
          <a:lstStyle/>
          <a:p>
            <a:r>
              <a:rPr lang="hr-HR" sz="2400" b="0">
                <a:solidFill>
                  <a:srgbClr val="0070C0"/>
                </a:solidFill>
                <a:sym typeface="Wingdings" pitchFamily="2" charset="2"/>
              </a:rPr>
              <a:t></a:t>
            </a:r>
            <a:r>
              <a:rPr lang="hr-HR" sz="2400" b="0">
                <a:solidFill>
                  <a:srgbClr val="0070C0"/>
                </a:solidFill>
              </a:rPr>
              <a:t> StogPoljem</a:t>
            </a:r>
          </a:p>
        </p:txBody>
      </p:sp>
      <p:sp>
        <p:nvSpPr>
          <p:cNvPr id="9222" name="Rectangle 14"/>
          <p:cNvSpPr>
            <a:spLocks noChangeArrowheads="1"/>
          </p:cNvSpPr>
          <p:nvPr/>
        </p:nvSpPr>
        <p:spPr bwMode="auto">
          <a:xfrm>
            <a:off x="528638" y="3336925"/>
            <a:ext cx="5597525" cy="2697163"/>
          </a:xfrm>
          <a:prstGeom prst="rect">
            <a:avLst/>
          </a:prstGeom>
          <a:solidFill>
            <a:srgbClr val="FFCC99"/>
          </a:solidFill>
          <a:ln w="9525">
            <a:solidFill>
              <a:srgbClr val="FF9900"/>
            </a:solidFill>
            <a:miter lim="800000"/>
            <a:headEnd/>
            <a:tailEnd/>
          </a:ln>
        </p:spPr>
        <p:txBody>
          <a:bodyPr>
            <a:spAutoFit/>
          </a:bodyPr>
          <a:lstStyle/>
          <a:p>
            <a:r>
              <a:rPr lang="hr-HR" sz="1800"/>
              <a:t>#define MAXSTOG 5</a:t>
            </a:r>
          </a:p>
          <a:p>
            <a:r>
              <a:rPr lang="hr-HR" sz="1800"/>
              <a:t>typedef struct {</a:t>
            </a:r>
          </a:p>
          <a:p>
            <a:r>
              <a:rPr lang="hr-HR" sz="1800"/>
              <a:t>	int vrh, polje[MAXSTOG];	</a:t>
            </a:r>
          </a:p>
          <a:p>
            <a:r>
              <a:rPr lang="hr-HR" sz="1800"/>
              <a:t>} Stog;</a:t>
            </a:r>
          </a:p>
          <a:p>
            <a:endParaRPr lang="hr-HR" sz="1800"/>
          </a:p>
          <a:p>
            <a:r>
              <a:rPr lang="hr-HR" sz="1800"/>
              <a:t>void init_stog(Stog *stog){</a:t>
            </a:r>
          </a:p>
          <a:p>
            <a:r>
              <a:rPr lang="hr-HR" sz="1800"/>
              <a:t>	stog-&gt;vrh = -1;	</a:t>
            </a:r>
          </a:p>
          <a:p>
            <a:r>
              <a:rPr lang="hr-HR" sz="1800"/>
              <a:t>}</a:t>
            </a:r>
          </a:p>
        </p:txBody>
      </p:sp>
      <p:grpSp>
        <p:nvGrpSpPr>
          <p:cNvPr id="2" name="Group 93"/>
          <p:cNvGrpSpPr>
            <a:grpSpLocks/>
          </p:cNvGrpSpPr>
          <p:nvPr/>
        </p:nvGrpSpPr>
        <p:grpSpPr bwMode="auto">
          <a:xfrm>
            <a:off x="6853238" y="5341938"/>
            <a:ext cx="2020887" cy="692150"/>
            <a:chOff x="6852492" y="5341490"/>
            <a:chExt cx="2022190" cy="692323"/>
          </a:xfrm>
        </p:grpSpPr>
        <p:sp>
          <p:nvSpPr>
            <p:cNvPr id="9236" name="Rectangle 58"/>
            <p:cNvSpPr>
              <a:spLocks noChangeArrowheads="1"/>
            </p:cNvSpPr>
            <p:nvPr/>
          </p:nvSpPr>
          <p:spPr bwMode="auto">
            <a:xfrm>
              <a:off x="6852492" y="5664481"/>
              <a:ext cx="2022190" cy="369332"/>
            </a:xfrm>
            <a:prstGeom prst="rect">
              <a:avLst/>
            </a:prstGeom>
            <a:solidFill>
              <a:srgbClr val="92D050"/>
            </a:solidFill>
            <a:ln w="9525">
              <a:solidFill>
                <a:srgbClr val="008000"/>
              </a:solidFill>
              <a:miter lim="800000"/>
              <a:headEnd/>
              <a:tailEnd/>
            </a:ln>
          </p:spPr>
          <p:txBody>
            <a:bodyPr>
              <a:spAutoFit/>
            </a:bodyPr>
            <a:lstStyle/>
            <a:p>
              <a:pPr algn="r"/>
              <a:endParaRPr lang="hr-HR" sz="1800"/>
            </a:p>
          </p:txBody>
        </p:sp>
        <p:sp>
          <p:nvSpPr>
            <p:cNvPr id="9237" name="Rectangle 59"/>
            <p:cNvSpPr>
              <a:spLocks noChangeArrowheads="1"/>
            </p:cNvSpPr>
            <p:nvPr/>
          </p:nvSpPr>
          <p:spPr bwMode="auto">
            <a:xfrm>
              <a:off x="6852492" y="5341490"/>
              <a:ext cx="1487277" cy="369332"/>
            </a:xfrm>
            <a:prstGeom prst="rect">
              <a:avLst/>
            </a:prstGeom>
            <a:noFill/>
            <a:ln w="9525">
              <a:noFill/>
              <a:miter lim="800000"/>
              <a:headEnd/>
              <a:tailEnd/>
            </a:ln>
          </p:spPr>
          <p:txBody>
            <a:bodyPr>
              <a:spAutoFit/>
            </a:bodyPr>
            <a:lstStyle/>
            <a:p>
              <a:r>
                <a:rPr lang="hr-HR" sz="1800"/>
                <a:t>stog-&gt;vrh </a:t>
              </a:r>
            </a:p>
          </p:txBody>
        </p:sp>
      </p:grpSp>
      <p:grpSp>
        <p:nvGrpSpPr>
          <p:cNvPr id="3" name="Group 92"/>
          <p:cNvGrpSpPr>
            <a:grpSpLocks/>
          </p:cNvGrpSpPr>
          <p:nvPr/>
        </p:nvGrpSpPr>
        <p:grpSpPr bwMode="auto">
          <a:xfrm>
            <a:off x="8535988" y="2716213"/>
            <a:ext cx="1008062" cy="2840037"/>
            <a:chOff x="8536128" y="2716203"/>
            <a:chExt cx="1008686" cy="2839800"/>
          </a:xfrm>
        </p:grpSpPr>
        <p:sp>
          <p:nvSpPr>
            <p:cNvPr id="23" name="Rectangle 22"/>
            <p:cNvSpPr/>
            <p:nvPr/>
          </p:nvSpPr>
          <p:spPr bwMode="auto">
            <a:xfrm>
              <a:off x="8925306" y="2716203"/>
              <a:ext cx="619508" cy="568278"/>
            </a:xfrm>
            <a:prstGeom prst="rect">
              <a:avLst/>
            </a:prstGeom>
            <a:solidFill>
              <a:srgbClr val="FFCC99">
                <a:alpha val="39999"/>
              </a:srgbClr>
            </a:solidFill>
            <a:ln w="9525" cap="flat" cmpd="sng" algn="ctr">
              <a:solidFill>
                <a:srgbClr val="FF9900"/>
              </a:solidFill>
              <a:prstDash val="solid"/>
              <a:round/>
              <a:headEnd type="none" w="med" len="med"/>
              <a:tailEnd type="none" w="med" len="med"/>
            </a:ln>
            <a:effectLst/>
          </p:spPr>
          <p:txBody>
            <a:bodyPr wrap="none" anchor="ctr"/>
            <a:lstStyle/>
            <a:p>
              <a:pPr algn="ctr">
                <a:defRPr/>
              </a:pPr>
              <a:endParaRPr lang="hr-HR" sz="3200">
                <a:effectLst>
                  <a:outerShdw blurRad="38100" dist="38100" dir="2700000" algn="tl">
                    <a:srgbClr val="000000">
                      <a:alpha val="43137"/>
                    </a:srgbClr>
                  </a:outerShdw>
                </a:effectLst>
              </a:endParaRPr>
            </a:p>
          </p:txBody>
        </p:sp>
        <p:sp>
          <p:nvSpPr>
            <p:cNvPr id="55" name="Rectangle 54"/>
            <p:cNvSpPr/>
            <p:nvPr/>
          </p:nvSpPr>
          <p:spPr bwMode="auto">
            <a:xfrm>
              <a:off x="8925306" y="3284481"/>
              <a:ext cx="619508" cy="569864"/>
            </a:xfrm>
            <a:prstGeom prst="rect">
              <a:avLst/>
            </a:prstGeom>
            <a:solidFill>
              <a:srgbClr val="FFCC99">
                <a:alpha val="39999"/>
              </a:srgbClr>
            </a:solidFill>
            <a:ln w="9525" cap="flat" cmpd="sng" algn="ctr">
              <a:solidFill>
                <a:srgbClr val="FF9900"/>
              </a:solidFill>
              <a:prstDash val="solid"/>
              <a:round/>
              <a:headEnd type="none" w="med" len="med"/>
              <a:tailEnd type="none" w="med" len="med"/>
            </a:ln>
            <a:effectLst/>
          </p:spPr>
          <p:txBody>
            <a:bodyPr wrap="none" anchor="ctr"/>
            <a:lstStyle/>
            <a:p>
              <a:pPr algn="ctr">
                <a:defRPr/>
              </a:pPr>
              <a:endParaRPr lang="hr-HR" sz="3200">
                <a:effectLst>
                  <a:outerShdw blurRad="38100" dist="38100" dir="2700000" algn="tl">
                    <a:srgbClr val="000000">
                      <a:alpha val="43137"/>
                    </a:srgbClr>
                  </a:outerShdw>
                </a:effectLst>
              </a:endParaRPr>
            </a:p>
          </p:txBody>
        </p:sp>
        <p:sp>
          <p:nvSpPr>
            <p:cNvPr id="56" name="Rectangle 55"/>
            <p:cNvSpPr/>
            <p:nvPr/>
          </p:nvSpPr>
          <p:spPr bwMode="auto">
            <a:xfrm>
              <a:off x="8925306" y="3854345"/>
              <a:ext cx="619508" cy="568278"/>
            </a:xfrm>
            <a:prstGeom prst="rect">
              <a:avLst/>
            </a:prstGeom>
            <a:solidFill>
              <a:srgbClr val="FFCC99">
                <a:alpha val="39999"/>
              </a:srgbClr>
            </a:solidFill>
            <a:ln w="9525" cap="flat" cmpd="sng" algn="ctr">
              <a:solidFill>
                <a:srgbClr val="FF9900"/>
              </a:solidFill>
              <a:prstDash val="solid"/>
              <a:round/>
              <a:headEnd type="none" w="med" len="med"/>
              <a:tailEnd type="none" w="med" len="med"/>
            </a:ln>
            <a:effectLst/>
          </p:spPr>
          <p:txBody>
            <a:bodyPr wrap="none" anchor="ctr"/>
            <a:lstStyle/>
            <a:p>
              <a:pPr algn="ctr">
                <a:defRPr/>
              </a:pPr>
              <a:endParaRPr lang="hr-HR" sz="3200">
                <a:effectLst>
                  <a:outerShdw blurRad="38100" dist="38100" dir="2700000" algn="tl">
                    <a:srgbClr val="000000">
                      <a:alpha val="43137"/>
                    </a:srgbClr>
                  </a:outerShdw>
                </a:effectLst>
              </a:endParaRPr>
            </a:p>
          </p:txBody>
        </p:sp>
        <p:sp>
          <p:nvSpPr>
            <p:cNvPr id="57" name="Rectangle 56"/>
            <p:cNvSpPr/>
            <p:nvPr/>
          </p:nvSpPr>
          <p:spPr bwMode="auto">
            <a:xfrm>
              <a:off x="8925306" y="4417861"/>
              <a:ext cx="619508" cy="569864"/>
            </a:xfrm>
            <a:prstGeom prst="rect">
              <a:avLst/>
            </a:prstGeom>
            <a:solidFill>
              <a:srgbClr val="FFCC99">
                <a:alpha val="39999"/>
              </a:srgbClr>
            </a:solidFill>
            <a:ln w="9525" cap="flat" cmpd="sng" algn="ctr">
              <a:solidFill>
                <a:srgbClr val="FF9900"/>
              </a:solidFill>
              <a:prstDash val="solid"/>
              <a:round/>
              <a:headEnd type="none" w="med" len="med"/>
              <a:tailEnd type="none" w="med" len="med"/>
            </a:ln>
            <a:effectLst/>
          </p:spPr>
          <p:txBody>
            <a:bodyPr wrap="none" anchor="ctr"/>
            <a:lstStyle/>
            <a:p>
              <a:pPr algn="ctr">
                <a:defRPr/>
              </a:pPr>
              <a:endParaRPr lang="hr-HR" sz="3200">
                <a:effectLst>
                  <a:outerShdw blurRad="38100" dist="38100" dir="2700000" algn="tl">
                    <a:srgbClr val="000000">
                      <a:alpha val="43137"/>
                    </a:srgbClr>
                  </a:outerShdw>
                </a:effectLst>
              </a:endParaRPr>
            </a:p>
          </p:txBody>
        </p:sp>
        <p:sp>
          <p:nvSpPr>
            <p:cNvPr id="58" name="Rectangle 57"/>
            <p:cNvSpPr/>
            <p:nvPr/>
          </p:nvSpPr>
          <p:spPr bwMode="auto">
            <a:xfrm>
              <a:off x="8925306" y="4987725"/>
              <a:ext cx="619508" cy="568278"/>
            </a:xfrm>
            <a:prstGeom prst="rect">
              <a:avLst/>
            </a:prstGeom>
            <a:solidFill>
              <a:srgbClr val="FFCC99">
                <a:alpha val="39999"/>
              </a:srgbClr>
            </a:solidFill>
            <a:ln w="9525" cap="flat" cmpd="sng" algn="ctr">
              <a:solidFill>
                <a:srgbClr val="FF9900"/>
              </a:solidFill>
              <a:prstDash val="solid"/>
              <a:round/>
              <a:headEnd type="none" w="med" len="med"/>
              <a:tailEnd type="none" w="med" len="med"/>
            </a:ln>
            <a:effectLst/>
          </p:spPr>
          <p:txBody>
            <a:bodyPr wrap="none" anchor="ctr"/>
            <a:lstStyle/>
            <a:p>
              <a:pPr algn="ctr">
                <a:defRPr/>
              </a:pPr>
              <a:endParaRPr lang="hr-HR" sz="3200">
                <a:effectLst>
                  <a:outerShdw blurRad="38100" dist="38100" dir="2700000" algn="tl">
                    <a:srgbClr val="000000">
                      <a:alpha val="43137"/>
                    </a:srgbClr>
                  </a:outerShdw>
                </a:effectLst>
              </a:endParaRPr>
            </a:p>
          </p:txBody>
        </p:sp>
        <p:sp>
          <p:nvSpPr>
            <p:cNvPr id="9231" name="Rectangle 87"/>
            <p:cNvSpPr>
              <a:spLocks noChangeArrowheads="1"/>
            </p:cNvSpPr>
            <p:nvPr/>
          </p:nvSpPr>
          <p:spPr bwMode="auto">
            <a:xfrm>
              <a:off x="8536128" y="5108349"/>
              <a:ext cx="338554" cy="400110"/>
            </a:xfrm>
            <a:prstGeom prst="rect">
              <a:avLst/>
            </a:prstGeom>
            <a:noFill/>
            <a:ln w="9525">
              <a:noFill/>
              <a:miter lim="800000"/>
              <a:headEnd/>
              <a:tailEnd/>
            </a:ln>
          </p:spPr>
          <p:txBody>
            <a:bodyPr wrap="none">
              <a:spAutoFit/>
            </a:bodyPr>
            <a:lstStyle/>
            <a:p>
              <a:pPr algn="r"/>
              <a:r>
                <a:rPr lang="hr-HR"/>
                <a:t>0</a:t>
              </a:r>
            </a:p>
          </p:txBody>
        </p:sp>
        <p:sp>
          <p:nvSpPr>
            <p:cNvPr id="9232" name="Rectangle 88"/>
            <p:cNvSpPr>
              <a:spLocks noChangeArrowheads="1"/>
            </p:cNvSpPr>
            <p:nvPr/>
          </p:nvSpPr>
          <p:spPr bwMode="auto">
            <a:xfrm>
              <a:off x="8536128" y="4543913"/>
              <a:ext cx="338554" cy="400110"/>
            </a:xfrm>
            <a:prstGeom prst="rect">
              <a:avLst/>
            </a:prstGeom>
            <a:noFill/>
            <a:ln w="9525">
              <a:noFill/>
              <a:miter lim="800000"/>
              <a:headEnd/>
              <a:tailEnd/>
            </a:ln>
          </p:spPr>
          <p:txBody>
            <a:bodyPr wrap="none">
              <a:spAutoFit/>
            </a:bodyPr>
            <a:lstStyle/>
            <a:p>
              <a:pPr algn="r"/>
              <a:r>
                <a:rPr lang="hr-HR"/>
                <a:t>1</a:t>
              </a:r>
            </a:p>
          </p:txBody>
        </p:sp>
        <p:sp>
          <p:nvSpPr>
            <p:cNvPr id="9233" name="Rectangle 89"/>
            <p:cNvSpPr>
              <a:spLocks noChangeArrowheads="1"/>
            </p:cNvSpPr>
            <p:nvPr/>
          </p:nvSpPr>
          <p:spPr bwMode="auto">
            <a:xfrm>
              <a:off x="8536128" y="3964055"/>
              <a:ext cx="338554" cy="400110"/>
            </a:xfrm>
            <a:prstGeom prst="rect">
              <a:avLst/>
            </a:prstGeom>
            <a:noFill/>
            <a:ln w="9525">
              <a:noFill/>
              <a:miter lim="800000"/>
              <a:headEnd/>
              <a:tailEnd/>
            </a:ln>
          </p:spPr>
          <p:txBody>
            <a:bodyPr wrap="none">
              <a:spAutoFit/>
            </a:bodyPr>
            <a:lstStyle/>
            <a:p>
              <a:pPr algn="r"/>
              <a:r>
                <a:rPr lang="hr-HR"/>
                <a:t>2</a:t>
              </a:r>
            </a:p>
          </p:txBody>
        </p:sp>
        <p:sp>
          <p:nvSpPr>
            <p:cNvPr id="9234" name="Rectangle 90"/>
            <p:cNvSpPr>
              <a:spLocks noChangeArrowheads="1"/>
            </p:cNvSpPr>
            <p:nvPr/>
          </p:nvSpPr>
          <p:spPr bwMode="auto">
            <a:xfrm>
              <a:off x="8536128" y="3392775"/>
              <a:ext cx="338554" cy="400110"/>
            </a:xfrm>
            <a:prstGeom prst="rect">
              <a:avLst/>
            </a:prstGeom>
            <a:noFill/>
            <a:ln w="9525">
              <a:noFill/>
              <a:miter lim="800000"/>
              <a:headEnd/>
              <a:tailEnd/>
            </a:ln>
          </p:spPr>
          <p:txBody>
            <a:bodyPr wrap="none">
              <a:spAutoFit/>
            </a:bodyPr>
            <a:lstStyle/>
            <a:p>
              <a:pPr algn="r"/>
              <a:r>
                <a:rPr lang="hr-HR"/>
                <a:t>3</a:t>
              </a:r>
            </a:p>
          </p:txBody>
        </p:sp>
        <p:sp>
          <p:nvSpPr>
            <p:cNvPr id="9235" name="Rectangle 91"/>
            <p:cNvSpPr>
              <a:spLocks noChangeArrowheads="1"/>
            </p:cNvSpPr>
            <p:nvPr/>
          </p:nvSpPr>
          <p:spPr bwMode="auto">
            <a:xfrm>
              <a:off x="8536128" y="2818832"/>
              <a:ext cx="338554" cy="400110"/>
            </a:xfrm>
            <a:prstGeom prst="rect">
              <a:avLst/>
            </a:prstGeom>
            <a:noFill/>
            <a:ln w="9525">
              <a:noFill/>
              <a:miter lim="800000"/>
              <a:headEnd/>
              <a:tailEnd/>
            </a:ln>
          </p:spPr>
          <p:txBody>
            <a:bodyPr wrap="none">
              <a:spAutoFit/>
            </a:bodyPr>
            <a:lstStyle/>
            <a:p>
              <a:pPr algn="r"/>
              <a:r>
                <a:rPr lang="hr-HR"/>
                <a:t>4</a:t>
              </a:r>
            </a:p>
          </p:txBody>
        </p:sp>
      </p:grpSp>
      <p:sp>
        <p:nvSpPr>
          <p:cNvPr id="95" name="Rectangle 94"/>
          <p:cNvSpPr>
            <a:spLocks noChangeArrowheads="1"/>
          </p:cNvSpPr>
          <p:nvPr/>
        </p:nvSpPr>
        <p:spPr bwMode="auto">
          <a:xfrm>
            <a:off x="8382000" y="5664200"/>
            <a:ext cx="492125" cy="400050"/>
          </a:xfrm>
          <a:prstGeom prst="rect">
            <a:avLst/>
          </a:prstGeom>
          <a:noFill/>
          <a:ln w="9525">
            <a:noFill/>
            <a:miter lim="800000"/>
            <a:headEnd/>
            <a:tailEnd/>
          </a:ln>
        </p:spPr>
        <p:txBody>
          <a:bodyPr wrap="none">
            <a:spAutoFit/>
          </a:bodyPr>
          <a:lstStyle/>
          <a:p>
            <a:r>
              <a:rPr lang="hr-HR"/>
              <a:t>-1</a:t>
            </a:r>
          </a:p>
        </p:txBody>
      </p:sp>
      <p:sp>
        <p:nvSpPr>
          <p:cNvPr id="5" name="Slide Number Placeholder 4"/>
          <p:cNvSpPr>
            <a:spLocks noGrp="1"/>
          </p:cNvSpPr>
          <p:nvPr>
            <p:ph type="sldNum" sz="quarter" idx="11"/>
          </p:nvPr>
        </p:nvSpPr>
        <p:spPr/>
        <p:txBody>
          <a:bodyPr/>
          <a:lstStyle/>
          <a:p>
            <a:fld id="{A88E0379-805C-488B-A902-3710866AFB11}" type="slidenum">
              <a:rPr lang="hr-HR" smtClean="0"/>
              <a:pPr/>
              <a:t>188</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5"/>
                                        </p:tgtEl>
                                        <p:attrNameLst>
                                          <p:attrName>style.visibility</p:attrName>
                                        </p:attrNameLst>
                                      </p:cBhvr>
                                      <p:to>
                                        <p:strVal val="visible"/>
                                      </p:to>
                                    </p:set>
                                    <p:animEffect transition="in" filter="dissolve">
                                      <p:cBhvr>
                                        <p:cTn id="22"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95" grpId="0"/>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hr-HR"/>
              <a:t>Dodavanje elementa na stog</a:t>
            </a:r>
          </a:p>
        </p:txBody>
      </p:sp>
      <p:sp>
        <p:nvSpPr>
          <p:cNvPr id="10243" name="Rectangle 14"/>
          <p:cNvSpPr>
            <a:spLocks noChangeArrowheads="1"/>
          </p:cNvSpPr>
          <p:nvPr/>
        </p:nvSpPr>
        <p:spPr bwMode="auto">
          <a:xfrm>
            <a:off x="3309938" y="928688"/>
            <a:ext cx="6357937" cy="2232025"/>
          </a:xfrm>
          <a:prstGeom prst="rect">
            <a:avLst/>
          </a:prstGeom>
          <a:solidFill>
            <a:srgbClr val="FFCC99"/>
          </a:solidFill>
          <a:ln w="9525">
            <a:solidFill>
              <a:srgbClr val="FF9900"/>
            </a:solidFill>
            <a:miter lim="800000"/>
            <a:headEnd/>
            <a:tailEnd/>
          </a:ln>
        </p:spPr>
        <p:txBody>
          <a:bodyPr>
            <a:spAutoFit/>
          </a:bodyPr>
          <a:lstStyle/>
          <a:p>
            <a:r>
              <a:rPr lang="hr-HR"/>
              <a:t>int dodaj (int element, Stog *stog) {</a:t>
            </a:r>
          </a:p>
          <a:p>
            <a:r>
              <a:rPr lang="hr-HR"/>
              <a:t>  if (stog-&gt;vrh &gt;= MAXSTOG-1) return 0;</a:t>
            </a:r>
          </a:p>
          <a:p>
            <a:r>
              <a:rPr lang="hr-HR"/>
              <a:t>  stog-&gt;vrh++;</a:t>
            </a:r>
          </a:p>
          <a:p>
            <a:r>
              <a:rPr lang="hr-HR"/>
              <a:t>  stog-&gt;polje[stog-&gt;vrh] = element;</a:t>
            </a:r>
          </a:p>
          <a:p>
            <a:r>
              <a:rPr lang="hr-HR"/>
              <a:t>  return 1;                  </a:t>
            </a:r>
          </a:p>
          <a:p>
            <a:r>
              <a:rPr lang="hr-HR"/>
              <a:t>}</a:t>
            </a:r>
          </a:p>
        </p:txBody>
      </p:sp>
      <p:sp>
        <p:nvSpPr>
          <p:cNvPr id="70" name="Rectangle 69"/>
          <p:cNvSpPr/>
          <p:nvPr/>
        </p:nvSpPr>
        <p:spPr bwMode="auto">
          <a:xfrm>
            <a:off x="3309938" y="903288"/>
            <a:ext cx="6251575" cy="428625"/>
          </a:xfrm>
          <a:prstGeom prst="rect">
            <a:avLst/>
          </a:prstGeom>
          <a:noFill/>
          <a:ln w="25400" cap="flat" cmpd="sng" algn="ctr">
            <a:solidFill>
              <a:srgbClr val="FF0000"/>
            </a:solidFill>
            <a:prstDash val="solid"/>
            <a:round/>
            <a:headEnd type="none" w="med" len="med"/>
            <a:tailEnd type="non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218141" name="Text Box 28"/>
          <p:cNvSpPr txBox="1">
            <a:spLocks noChangeArrowheads="1"/>
          </p:cNvSpPr>
          <p:nvPr/>
        </p:nvSpPr>
        <p:spPr bwMode="auto">
          <a:xfrm>
            <a:off x="222250" y="5248275"/>
            <a:ext cx="3168650" cy="461963"/>
          </a:xfrm>
          <a:prstGeom prst="rect">
            <a:avLst/>
          </a:prstGeom>
          <a:noFill/>
          <a:ln w="9525" algn="ctr">
            <a:noFill/>
            <a:miter lim="800000"/>
            <a:headEnd/>
            <a:tailEnd/>
          </a:ln>
        </p:spPr>
        <p:txBody>
          <a:bodyPr>
            <a:spAutoFit/>
          </a:bodyPr>
          <a:lstStyle/>
          <a:p>
            <a:pPr>
              <a:spcBef>
                <a:spcPct val="50000"/>
              </a:spcBef>
              <a:defRPr/>
            </a:pPr>
            <a:r>
              <a:rPr lang="hr-HR" sz="2400">
                <a:latin typeface="+mn-lt"/>
              </a:rPr>
              <a:t>Odredite složenost!  </a:t>
            </a:r>
            <a:endParaRPr lang="hr-HR" sz="3200" b="0" i="1">
              <a:solidFill>
                <a:srgbClr val="FF0000"/>
              </a:solidFill>
              <a:latin typeface="Times New Roman" pitchFamily="18" charset="0"/>
              <a:cs typeface="Times New Roman" pitchFamily="18" charset="0"/>
            </a:endParaRPr>
          </a:p>
        </p:txBody>
      </p:sp>
      <p:sp>
        <p:nvSpPr>
          <p:cNvPr id="38" name="Rectangle 37"/>
          <p:cNvSpPr/>
          <p:nvPr/>
        </p:nvSpPr>
        <p:spPr bwMode="auto">
          <a:xfrm>
            <a:off x="6596063" y="3352800"/>
            <a:ext cx="3071812" cy="357188"/>
          </a:xfrm>
          <a:prstGeom prst="rect">
            <a:avLst/>
          </a:prstGeom>
          <a:solidFill>
            <a:schemeClr val="accent3">
              <a:lumMod val="50000"/>
            </a:schemeClr>
          </a:solidFill>
          <a:ln w="9525" cap="flat" cmpd="sng" algn="ctr">
            <a:solidFill>
              <a:schemeClr val="accent3">
                <a:lumMod val="75000"/>
              </a:schemeClr>
            </a:solidFill>
            <a:prstDash val="solid"/>
            <a:round/>
            <a:headEnd type="none" w="med" len="med"/>
            <a:tailEnd type="none" w="med" len="med"/>
          </a:ln>
          <a:effectLst/>
        </p:spPr>
        <p:txBody>
          <a:bodyPr wrap="none" anchor="ctr"/>
          <a:lstStyle/>
          <a:p>
            <a:pPr>
              <a:defRPr/>
            </a:pPr>
            <a:r>
              <a:rPr lang="hr-HR" sz="1800">
                <a:solidFill>
                  <a:schemeClr val="tx1"/>
                </a:solidFill>
                <a:latin typeface="+mn-lt"/>
              </a:rPr>
              <a:t>Pozivni program:</a:t>
            </a:r>
          </a:p>
        </p:txBody>
      </p:sp>
      <p:sp>
        <p:nvSpPr>
          <p:cNvPr id="39" name="Rectangle 15"/>
          <p:cNvSpPr>
            <a:spLocks noChangeArrowheads="1"/>
          </p:cNvSpPr>
          <p:nvPr/>
        </p:nvSpPr>
        <p:spPr bwMode="auto">
          <a:xfrm>
            <a:off x="6596063" y="3709988"/>
            <a:ext cx="3071812" cy="2695575"/>
          </a:xfrm>
          <a:prstGeom prst="rect">
            <a:avLst/>
          </a:prstGeom>
          <a:solidFill>
            <a:schemeClr val="accent3">
              <a:lumMod val="75000"/>
              <a:alpha val="40000"/>
            </a:schemeClr>
          </a:solidFill>
          <a:ln w="9525">
            <a:solidFill>
              <a:schemeClr val="accent3">
                <a:lumMod val="75000"/>
              </a:schemeClr>
            </a:solidFill>
            <a:miter lim="800000"/>
            <a:headEnd/>
            <a:tailEnd/>
          </a:ln>
        </p:spPr>
        <p:txBody>
          <a:bodyPr>
            <a:spAutoFit/>
          </a:bodyPr>
          <a:lstStyle/>
          <a:p>
            <a:pPr>
              <a:defRPr/>
            </a:pPr>
            <a:r>
              <a:rPr lang="hr-HR" sz="1800"/>
              <a:t>Stog stog; </a:t>
            </a:r>
          </a:p>
          <a:p>
            <a:pPr>
              <a:defRPr/>
            </a:pPr>
            <a:r>
              <a:rPr lang="hr-HR" sz="1800"/>
              <a:t>init_stog(&amp;stog); </a:t>
            </a:r>
          </a:p>
          <a:p>
            <a:pPr>
              <a:defRPr/>
            </a:pPr>
            <a:r>
              <a:rPr lang="hr-HR" sz="1800"/>
              <a:t>dodaj(5, &amp;stog);</a:t>
            </a:r>
          </a:p>
          <a:p>
            <a:pPr>
              <a:defRPr/>
            </a:pPr>
            <a:r>
              <a:rPr lang="hr-HR" sz="1800"/>
              <a:t>dodaj(2, &amp;stog);</a:t>
            </a:r>
          </a:p>
          <a:p>
            <a:pPr>
              <a:defRPr/>
            </a:pPr>
            <a:r>
              <a:rPr lang="hr-HR" sz="1800"/>
              <a:t>dodaj(7, &amp;stog);</a:t>
            </a:r>
          </a:p>
          <a:p>
            <a:pPr>
              <a:defRPr/>
            </a:pPr>
            <a:r>
              <a:rPr lang="hr-HR" sz="1800"/>
              <a:t>dodaj(-4, &amp;stog);</a:t>
            </a:r>
          </a:p>
          <a:p>
            <a:pPr>
              <a:defRPr/>
            </a:pPr>
            <a:r>
              <a:rPr lang="hr-HR" sz="1800"/>
              <a:t>dodaj(1, &amp;stog);</a:t>
            </a:r>
          </a:p>
          <a:p>
            <a:pPr>
              <a:defRPr/>
            </a:pPr>
            <a:r>
              <a:rPr lang="hr-HR" sz="1800"/>
              <a:t>dodaj(9, &amp;stog);</a:t>
            </a:r>
          </a:p>
        </p:txBody>
      </p:sp>
      <p:sp>
        <p:nvSpPr>
          <p:cNvPr id="40" name="Rectangle 39"/>
          <p:cNvSpPr/>
          <p:nvPr/>
        </p:nvSpPr>
        <p:spPr bwMode="auto">
          <a:xfrm>
            <a:off x="88900" y="936625"/>
            <a:ext cx="3106738" cy="4138613"/>
          </a:xfrm>
          <a:prstGeom prst="rect">
            <a:avLst/>
          </a:prstGeom>
          <a:solidFill>
            <a:schemeClr val="accent6">
              <a:lumMod val="20000"/>
              <a:lumOff val="80000"/>
              <a:alpha val="39999"/>
            </a:schemeClr>
          </a:solidFill>
          <a:ln w="9525" cap="flat" cmpd="sng" algn="ctr">
            <a:solidFill>
              <a:srgbClr val="0070C0"/>
            </a:solidFill>
            <a:prstDash val="solid"/>
            <a:round/>
            <a:headEnd type="none" w="med" len="med"/>
            <a:tailEnd type="none" w="med" len="med"/>
          </a:ln>
          <a:effectLst/>
        </p:spPr>
        <p:txBody>
          <a:bodyPr wrap="none"/>
          <a:lstStyle/>
          <a:p>
            <a:pPr>
              <a:defRPr/>
            </a:pPr>
            <a:endParaRPr lang="hr-HR"/>
          </a:p>
        </p:txBody>
      </p:sp>
      <p:grpSp>
        <p:nvGrpSpPr>
          <p:cNvPr id="3" name="Group 40"/>
          <p:cNvGrpSpPr>
            <a:grpSpLocks/>
          </p:cNvGrpSpPr>
          <p:nvPr/>
        </p:nvGrpSpPr>
        <p:grpSpPr bwMode="auto">
          <a:xfrm>
            <a:off x="274638" y="4106863"/>
            <a:ext cx="2022475" cy="693737"/>
            <a:chOff x="6852492" y="5341490"/>
            <a:chExt cx="2022190" cy="692323"/>
          </a:xfrm>
        </p:grpSpPr>
        <p:sp>
          <p:nvSpPr>
            <p:cNvPr id="10268" name="Rectangle 41"/>
            <p:cNvSpPr>
              <a:spLocks noChangeArrowheads="1"/>
            </p:cNvSpPr>
            <p:nvPr/>
          </p:nvSpPr>
          <p:spPr bwMode="auto">
            <a:xfrm>
              <a:off x="6852492" y="5664481"/>
              <a:ext cx="2022190" cy="369332"/>
            </a:xfrm>
            <a:prstGeom prst="rect">
              <a:avLst/>
            </a:prstGeom>
            <a:solidFill>
              <a:srgbClr val="92D050"/>
            </a:solidFill>
            <a:ln w="9525">
              <a:solidFill>
                <a:srgbClr val="008000"/>
              </a:solidFill>
              <a:miter lim="800000"/>
              <a:headEnd/>
              <a:tailEnd/>
            </a:ln>
          </p:spPr>
          <p:txBody>
            <a:bodyPr>
              <a:spAutoFit/>
            </a:bodyPr>
            <a:lstStyle/>
            <a:p>
              <a:pPr algn="r"/>
              <a:endParaRPr lang="hr-HR" sz="1800"/>
            </a:p>
          </p:txBody>
        </p:sp>
        <p:sp>
          <p:nvSpPr>
            <p:cNvPr id="10269" name="Rectangle 42"/>
            <p:cNvSpPr>
              <a:spLocks noChangeArrowheads="1"/>
            </p:cNvSpPr>
            <p:nvPr/>
          </p:nvSpPr>
          <p:spPr bwMode="auto">
            <a:xfrm>
              <a:off x="6852492" y="5341490"/>
              <a:ext cx="1487277" cy="369332"/>
            </a:xfrm>
            <a:prstGeom prst="rect">
              <a:avLst/>
            </a:prstGeom>
            <a:noFill/>
            <a:ln w="9525">
              <a:noFill/>
              <a:miter lim="800000"/>
              <a:headEnd/>
              <a:tailEnd/>
            </a:ln>
          </p:spPr>
          <p:txBody>
            <a:bodyPr>
              <a:spAutoFit/>
            </a:bodyPr>
            <a:lstStyle/>
            <a:p>
              <a:r>
                <a:rPr lang="hr-HR" sz="1800"/>
                <a:t>stog-&gt;vrh </a:t>
              </a:r>
            </a:p>
          </p:txBody>
        </p:sp>
      </p:grpSp>
      <p:grpSp>
        <p:nvGrpSpPr>
          <p:cNvPr id="4" name="Group 43"/>
          <p:cNvGrpSpPr>
            <a:grpSpLocks/>
          </p:cNvGrpSpPr>
          <p:nvPr/>
        </p:nvGrpSpPr>
        <p:grpSpPr bwMode="auto">
          <a:xfrm>
            <a:off x="1958975" y="1482725"/>
            <a:ext cx="1008063" cy="2840038"/>
            <a:chOff x="8536128" y="2716203"/>
            <a:chExt cx="1008686" cy="2839800"/>
          </a:xfrm>
        </p:grpSpPr>
        <p:sp>
          <p:nvSpPr>
            <p:cNvPr id="45" name="Rectangle 44"/>
            <p:cNvSpPr/>
            <p:nvPr/>
          </p:nvSpPr>
          <p:spPr bwMode="auto">
            <a:xfrm>
              <a:off x="8925306" y="2716203"/>
              <a:ext cx="619508" cy="568277"/>
            </a:xfrm>
            <a:prstGeom prst="rect">
              <a:avLst/>
            </a:prstGeom>
            <a:solidFill>
              <a:srgbClr val="FFCC99">
                <a:alpha val="39999"/>
              </a:srgbClr>
            </a:solidFill>
            <a:ln w="9525" cap="flat" cmpd="sng" algn="ctr">
              <a:solidFill>
                <a:srgbClr val="FF9900"/>
              </a:solidFill>
              <a:prstDash val="solid"/>
              <a:round/>
              <a:headEnd type="none" w="med" len="med"/>
              <a:tailEnd type="none" w="med" len="med"/>
            </a:ln>
            <a:effectLst/>
          </p:spPr>
          <p:txBody>
            <a:bodyPr wrap="none" anchor="ctr"/>
            <a:lstStyle/>
            <a:p>
              <a:pPr algn="ctr">
                <a:defRPr/>
              </a:pPr>
              <a:endParaRPr lang="hr-HR" sz="3200">
                <a:effectLst>
                  <a:outerShdw blurRad="38100" dist="38100" dir="2700000" algn="tl">
                    <a:srgbClr val="000000">
                      <a:alpha val="43137"/>
                    </a:srgbClr>
                  </a:outerShdw>
                </a:effectLst>
              </a:endParaRPr>
            </a:p>
          </p:txBody>
        </p:sp>
        <p:sp>
          <p:nvSpPr>
            <p:cNvPr id="46" name="Rectangle 45"/>
            <p:cNvSpPr/>
            <p:nvPr/>
          </p:nvSpPr>
          <p:spPr bwMode="auto">
            <a:xfrm>
              <a:off x="8925306" y="3284480"/>
              <a:ext cx="619508" cy="569865"/>
            </a:xfrm>
            <a:prstGeom prst="rect">
              <a:avLst/>
            </a:prstGeom>
            <a:solidFill>
              <a:srgbClr val="FFCC99">
                <a:alpha val="39999"/>
              </a:srgbClr>
            </a:solidFill>
            <a:ln w="9525" cap="flat" cmpd="sng" algn="ctr">
              <a:solidFill>
                <a:srgbClr val="FF9900"/>
              </a:solidFill>
              <a:prstDash val="solid"/>
              <a:round/>
              <a:headEnd type="none" w="med" len="med"/>
              <a:tailEnd type="none" w="med" len="med"/>
            </a:ln>
            <a:effectLst/>
          </p:spPr>
          <p:txBody>
            <a:bodyPr wrap="none" anchor="ctr"/>
            <a:lstStyle/>
            <a:p>
              <a:pPr algn="ctr">
                <a:defRPr/>
              </a:pPr>
              <a:endParaRPr lang="hr-HR" sz="3200">
                <a:effectLst>
                  <a:outerShdw blurRad="38100" dist="38100" dir="2700000" algn="tl">
                    <a:srgbClr val="000000">
                      <a:alpha val="43137"/>
                    </a:srgbClr>
                  </a:outerShdw>
                </a:effectLst>
              </a:endParaRPr>
            </a:p>
          </p:txBody>
        </p:sp>
        <p:sp>
          <p:nvSpPr>
            <p:cNvPr id="47" name="Rectangle 46"/>
            <p:cNvSpPr/>
            <p:nvPr/>
          </p:nvSpPr>
          <p:spPr bwMode="auto">
            <a:xfrm>
              <a:off x="8925306" y="3854346"/>
              <a:ext cx="619508" cy="568277"/>
            </a:xfrm>
            <a:prstGeom prst="rect">
              <a:avLst/>
            </a:prstGeom>
            <a:solidFill>
              <a:srgbClr val="FFCC99">
                <a:alpha val="39999"/>
              </a:srgbClr>
            </a:solidFill>
            <a:ln w="9525" cap="flat" cmpd="sng" algn="ctr">
              <a:solidFill>
                <a:srgbClr val="FF9900"/>
              </a:solidFill>
              <a:prstDash val="solid"/>
              <a:round/>
              <a:headEnd type="none" w="med" len="med"/>
              <a:tailEnd type="none" w="med" len="med"/>
            </a:ln>
            <a:effectLst/>
          </p:spPr>
          <p:txBody>
            <a:bodyPr wrap="none" anchor="ctr"/>
            <a:lstStyle/>
            <a:p>
              <a:pPr algn="ctr">
                <a:defRPr/>
              </a:pPr>
              <a:endParaRPr lang="hr-HR" sz="3200">
                <a:effectLst>
                  <a:outerShdw blurRad="38100" dist="38100" dir="2700000" algn="tl">
                    <a:srgbClr val="000000">
                      <a:alpha val="43137"/>
                    </a:srgbClr>
                  </a:outerShdw>
                </a:effectLst>
              </a:endParaRPr>
            </a:p>
          </p:txBody>
        </p:sp>
        <p:sp>
          <p:nvSpPr>
            <p:cNvPr id="48" name="Rectangle 47"/>
            <p:cNvSpPr/>
            <p:nvPr/>
          </p:nvSpPr>
          <p:spPr bwMode="auto">
            <a:xfrm>
              <a:off x="8925306" y="4417860"/>
              <a:ext cx="619508" cy="569865"/>
            </a:xfrm>
            <a:prstGeom prst="rect">
              <a:avLst/>
            </a:prstGeom>
            <a:solidFill>
              <a:srgbClr val="FFCC99">
                <a:alpha val="39999"/>
              </a:srgbClr>
            </a:solidFill>
            <a:ln w="9525" cap="flat" cmpd="sng" algn="ctr">
              <a:solidFill>
                <a:srgbClr val="FF9900"/>
              </a:solidFill>
              <a:prstDash val="solid"/>
              <a:round/>
              <a:headEnd type="none" w="med" len="med"/>
              <a:tailEnd type="none" w="med" len="med"/>
            </a:ln>
            <a:effectLst/>
          </p:spPr>
          <p:txBody>
            <a:bodyPr wrap="none" anchor="ctr"/>
            <a:lstStyle/>
            <a:p>
              <a:pPr algn="ctr">
                <a:defRPr/>
              </a:pPr>
              <a:endParaRPr lang="hr-HR" sz="3200">
                <a:effectLst>
                  <a:outerShdw blurRad="38100" dist="38100" dir="2700000" algn="tl">
                    <a:srgbClr val="000000">
                      <a:alpha val="43137"/>
                    </a:srgbClr>
                  </a:outerShdw>
                </a:effectLst>
              </a:endParaRPr>
            </a:p>
          </p:txBody>
        </p:sp>
        <p:sp>
          <p:nvSpPr>
            <p:cNvPr id="49" name="Rectangle 48"/>
            <p:cNvSpPr/>
            <p:nvPr/>
          </p:nvSpPr>
          <p:spPr bwMode="auto">
            <a:xfrm>
              <a:off x="8925306" y="4987726"/>
              <a:ext cx="619508" cy="568277"/>
            </a:xfrm>
            <a:prstGeom prst="rect">
              <a:avLst/>
            </a:prstGeom>
            <a:solidFill>
              <a:srgbClr val="FFCC99">
                <a:alpha val="39999"/>
              </a:srgbClr>
            </a:solidFill>
            <a:ln w="9525" cap="flat" cmpd="sng" algn="ctr">
              <a:solidFill>
                <a:srgbClr val="FF9900"/>
              </a:solidFill>
              <a:prstDash val="solid"/>
              <a:round/>
              <a:headEnd type="none" w="med" len="med"/>
              <a:tailEnd type="none" w="med" len="med"/>
            </a:ln>
            <a:effectLst/>
          </p:spPr>
          <p:txBody>
            <a:bodyPr wrap="none" anchor="ctr"/>
            <a:lstStyle/>
            <a:p>
              <a:pPr algn="ctr">
                <a:defRPr/>
              </a:pPr>
              <a:endParaRPr lang="hr-HR" sz="3200">
                <a:effectLst>
                  <a:outerShdw blurRad="38100" dist="38100" dir="2700000" algn="tl">
                    <a:srgbClr val="000000">
                      <a:alpha val="43137"/>
                    </a:srgbClr>
                  </a:outerShdw>
                </a:effectLst>
              </a:endParaRPr>
            </a:p>
          </p:txBody>
        </p:sp>
        <p:sp>
          <p:nvSpPr>
            <p:cNvPr id="10263" name="Rectangle 50"/>
            <p:cNvSpPr>
              <a:spLocks noChangeArrowheads="1"/>
            </p:cNvSpPr>
            <p:nvPr/>
          </p:nvSpPr>
          <p:spPr bwMode="auto">
            <a:xfrm>
              <a:off x="8536128" y="5108349"/>
              <a:ext cx="338554" cy="400110"/>
            </a:xfrm>
            <a:prstGeom prst="rect">
              <a:avLst/>
            </a:prstGeom>
            <a:noFill/>
            <a:ln w="9525">
              <a:noFill/>
              <a:miter lim="800000"/>
              <a:headEnd/>
              <a:tailEnd/>
            </a:ln>
          </p:spPr>
          <p:txBody>
            <a:bodyPr wrap="none">
              <a:spAutoFit/>
            </a:bodyPr>
            <a:lstStyle/>
            <a:p>
              <a:pPr algn="r"/>
              <a:r>
                <a:rPr lang="hr-HR"/>
                <a:t>0</a:t>
              </a:r>
            </a:p>
          </p:txBody>
        </p:sp>
        <p:sp>
          <p:nvSpPr>
            <p:cNvPr id="10264" name="Rectangle 51"/>
            <p:cNvSpPr>
              <a:spLocks noChangeArrowheads="1"/>
            </p:cNvSpPr>
            <p:nvPr/>
          </p:nvSpPr>
          <p:spPr bwMode="auto">
            <a:xfrm>
              <a:off x="8536128" y="4543913"/>
              <a:ext cx="338554" cy="400110"/>
            </a:xfrm>
            <a:prstGeom prst="rect">
              <a:avLst/>
            </a:prstGeom>
            <a:noFill/>
            <a:ln w="9525">
              <a:noFill/>
              <a:miter lim="800000"/>
              <a:headEnd/>
              <a:tailEnd/>
            </a:ln>
          </p:spPr>
          <p:txBody>
            <a:bodyPr wrap="none">
              <a:spAutoFit/>
            </a:bodyPr>
            <a:lstStyle/>
            <a:p>
              <a:pPr algn="r"/>
              <a:r>
                <a:rPr lang="hr-HR"/>
                <a:t>1</a:t>
              </a:r>
            </a:p>
          </p:txBody>
        </p:sp>
        <p:sp>
          <p:nvSpPr>
            <p:cNvPr id="10265" name="Rectangle 52"/>
            <p:cNvSpPr>
              <a:spLocks noChangeArrowheads="1"/>
            </p:cNvSpPr>
            <p:nvPr/>
          </p:nvSpPr>
          <p:spPr bwMode="auto">
            <a:xfrm>
              <a:off x="8536128" y="3964055"/>
              <a:ext cx="338554" cy="400110"/>
            </a:xfrm>
            <a:prstGeom prst="rect">
              <a:avLst/>
            </a:prstGeom>
            <a:noFill/>
            <a:ln w="9525">
              <a:noFill/>
              <a:miter lim="800000"/>
              <a:headEnd/>
              <a:tailEnd/>
            </a:ln>
          </p:spPr>
          <p:txBody>
            <a:bodyPr wrap="none">
              <a:spAutoFit/>
            </a:bodyPr>
            <a:lstStyle/>
            <a:p>
              <a:pPr algn="r"/>
              <a:r>
                <a:rPr lang="hr-HR"/>
                <a:t>2</a:t>
              </a:r>
            </a:p>
          </p:txBody>
        </p:sp>
        <p:sp>
          <p:nvSpPr>
            <p:cNvPr id="10266" name="Rectangle 54"/>
            <p:cNvSpPr>
              <a:spLocks noChangeArrowheads="1"/>
            </p:cNvSpPr>
            <p:nvPr/>
          </p:nvSpPr>
          <p:spPr bwMode="auto">
            <a:xfrm>
              <a:off x="8536128" y="3392775"/>
              <a:ext cx="338554" cy="400110"/>
            </a:xfrm>
            <a:prstGeom prst="rect">
              <a:avLst/>
            </a:prstGeom>
            <a:noFill/>
            <a:ln w="9525">
              <a:noFill/>
              <a:miter lim="800000"/>
              <a:headEnd/>
              <a:tailEnd/>
            </a:ln>
          </p:spPr>
          <p:txBody>
            <a:bodyPr wrap="none">
              <a:spAutoFit/>
            </a:bodyPr>
            <a:lstStyle/>
            <a:p>
              <a:pPr algn="r"/>
              <a:r>
                <a:rPr lang="hr-HR"/>
                <a:t>3</a:t>
              </a:r>
            </a:p>
          </p:txBody>
        </p:sp>
        <p:sp>
          <p:nvSpPr>
            <p:cNvPr id="10267" name="Rectangle 55"/>
            <p:cNvSpPr>
              <a:spLocks noChangeArrowheads="1"/>
            </p:cNvSpPr>
            <p:nvPr/>
          </p:nvSpPr>
          <p:spPr bwMode="auto">
            <a:xfrm>
              <a:off x="8536128" y="2818832"/>
              <a:ext cx="338554" cy="400110"/>
            </a:xfrm>
            <a:prstGeom prst="rect">
              <a:avLst/>
            </a:prstGeom>
            <a:noFill/>
            <a:ln w="9525">
              <a:noFill/>
              <a:miter lim="800000"/>
              <a:headEnd/>
              <a:tailEnd/>
            </a:ln>
          </p:spPr>
          <p:txBody>
            <a:bodyPr wrap="none">
              <a:spAutoFit/>
            </a:bodyPr>
            <a:lstStyle/>
            <a:p>
              <a:pPr algn="r"/>
              <a:r>
                <a:rPr lang="hr-HR"/>
                <a:t>4</a:t>
              </a:r>
            </a:p>
          </p:txBody>
        </p:sp>
      </p:grpSp>
      <p:sp>
        <p:nvSpPr>
          <p:cNvPr id="58" name="Rectangle 57"/>
          <p:cNvSpPr>
            <a:spLocks noChangeArrowheads="1"/>
          </p:cNvSpPr>
          <p:nvPr/>
        </p:nvSpPr>
        <p:spPr bwMode="auto">
          <a:xfrm>
            <a:off x="1804988" y="4430713"/>
            <a:ext cx="492125" cy="400050"/>
          </a:xfrm>
          <a:prstGeom prst="rect">
            <a:avLst/>
          </a:prstGeom>
          <a:noFill/>
          <a:ln w="9525">
            <a:noFill/>
            <a:miter lim="800000"/>
            <a:headEnd/>
            <a:tailEnd/>
          </a:ln>
        </p:spPr>
        <p:txBody>
          <a:bodyPr wrap="none">
            <a:spAutoFit/>
          </a:bodyPr>
          <a:lstStyle/>
          <a:p>
            <a:r>
              <a:rPr lang="hr-HR"/>
              <a:t>-1</a:t>
            </a:r>
          </a:p>
        </p:txBody>
      </p:sp>
      <p:sp>
        <p:nvSpPr>
          <p:cNvPr id="59" name="Rectangle 58"/>
          <p:cNvSpPr/>
          <p:nvPr/>
        </p:nvSpPr>
        <p:spPr>
          <a:xfrm>
            <a:off x="2466975" y="3779838"/>
            <a:ext cx="431800" cy="584200"/>
          </a:xfrm>
          <a:prstGeom prst="rect">
            <a:avLst/>
          </a:prstGeom>
        </p:spPr>
        <p:txBody>
          <a:bodyPr wrap="none">
            <a:spAutoFit/>
          </a:bodyPr>
          <a:lstStyle/>
          <a:p>
            <a:pPr>
              <a:defRPr/>
            </a:pPr>
            <a:r>
              <a:rPr lang="hr-HR" sz="3200">
                <a:solidFill>
                  <a:srgbClr val="FF0000"/>
                </a:solidFill>
                <a:effectLst>
                  <a:outerShdw blurRad="38100" dist="38100" dir="2700000" algn="tl">
                    <a:srgbClr val="000000">
                      <a:alpha val="43137"/>
                    </a:srgbClr>
                  </a:outerShdw>
                </a:effectLst>
              </a:rPr>
              <a:t>5</a:t>
            </a:r>
            <a:endParaRPr lang="hr-HR" sz="3200">
              <a:solidFill>
                <a:srgbClr val="FF0000"/>
              </a:solidFill>
            </a:endParaRPr>
          </a:p>
        </p:txBody>
      </p:sp>
      <p:sp>
        <p:nvSpPr>
          <p:cNvPr id="61" name="Rectangle 60"/>
          <p:cNvSpPr/>
          <p:nvPr/>
        </p:nvSpPr>
        <p:spPr>
          <a:xfrm>
            <a:off x="2466975" y="3194050"/>
            <a:ext cx="431800" cy="584200"/>
          </a:xfrm>
          <a:prstGeom prst="rect">
            <a:avLst/>
          </a:prstGeom>
        </p:spPr>
        <p:txBody>
          <a:bodyPr wrap="none">
            <a:spAutoFit/>
          </a:bodyPr>
          <a:lstStyle/>
          <a:p>
            <a:pPr>
              <a:defRPr/>
            </a:pPr>
            <a:r>
              <a:rPr lang="hr-HR" sz="3200">
                <a:solidFill>
                  <a:srgbClr val="FF0000"/>
                </a:solidFill>
                <a:effectLst>
                  <a:outerShdw blurRad="38100" dist="38100" dir="2700000" algn="tl">
                    <a:srgbClr val="000000">
                      <a:alpha val="43137"/>
                    </a:srgbClr>
                  </a:outerShdw>
                </a:effectLst>
              </a:rPr>
              <a:t>2</a:t>
            </a:r>
            <a:endParaRPr lang="hr-HR" sz="3200">
              <a:solidFill>
                <a:srgbClr val="FF0000"/>
              </a:solidFill>
            </a:endParaRPr>
          </a:p>
        </p:txBody>
      </p:sp>
      <p:sp>
        <p:nvSpPr>
          <p:cNvPr id="62" name="Rectangle 61"/>
          <p:cNvSpPr/>
          <p:nvPr/>
        </p:nvSpPr>
        <p:spPr>
          <a:xfrm>
            <a:off x="2466975" y="2630488"/>
            <a:ext cx="431800" cy="584200"/>
          </a:xfrm>
          <a:prstGeom prst="rect">
            <a:avLst/>
          </a:prstGeom>
        </p:spPr>
        <p:txBody>
          <a:bodyPr wrap="none">
            <a:spAutoFit/>
          </a:bodyPr>
          <a:lstStyle/>
          <a:p>
            <a:pPr>
              <a:defRPr/>
            </a:pPr>
            <a:r>
              <a:rPr lang="hr-HR" sz="3200">
                <a:solidFill>
                  <a:srgbClr val="FF0000"/>
                </a:solidFill>
                <a:effectLst>
                  <a:outerShdw blurRad="38100" dist="38100" dir="2700000" algn="tl">
                    <a:srgbClr val="000000">
                      <a:alpha val="43137"/>
                    </a:srgbClr>
                  </a:outerShdw>
                </a:effectLst>
              </a:rPr>
              <a:t>7</a:t>
            </a:r>
            <a:endParaRPr lang="hr-HR" sz="3200">
              <a:solidFill>
                <a:srgbClr val="FF0000"/>
              </a:solidFill>
            </a:endParaRPr>
          </a:p>
        </p:txBody>
      </p:sp>
      <p:sp>
        <p:nvSpPr>
          <p:cNvPr id="64" name="Rectangle 63"/>
          <p:cNvSpPr/>
          <p:nvPr/>
        </p:nvSpPr>
        <p:spPr>
          <a:xfrm>
            <a:off x="2343150" y="2055813"/>
            <a:ext cx="679450" cy="584200"/>
          </a:xfrm>
          <a:prstGeom prst="rect">
            <a:avLst/>
          </a:prstGeom>
        </p:spPr>
        <p:txBody>
          <a:bodyPr wrap="none">
            <a:spAutoFit/>
          </a:bodyPr>
          <a:lstStyle/>
          <a:p>
            <a:pPr>
              <a:defRPr/>
            </a:pPr>
            <a:r>
              <a:rPr lang="hr-HR" sz="3200">
                <a:solidFill>
                  <a:srgbClr val="FF0000"/>
                </a:solidFill>
                <a:effectLst>
                  <a:outerShdw blurRad="38100" dist="38100" dir="2700000" algn="tl">
                    <a:srgbClr val="000000">
                      <a:alpha val="43137"/>
                    </a:srgbClr>
                  </a:outerShdw>
                </a:effectLst>
              </a:rPr>
              <a:t>-4</a:t>
            </a:r>
            <a:endParaRPr lang="hr-HR" sz="3200">
              <a:solidFill>
                <a:srgbClr val="FF0000"/>
              </a:solidFill>
            </a:endParaRPr>
          </a:p>
        </p:txBody>
      </p:sp>
      <p:sp>
        <p:nvSpPr>
          <p:cNvPr id="65" name="Rectangle 64"/>
          <p:cNvSpPr/>
          <p:nvPr/>
        </p:nvSpPr>
        <p:spPr>
          <a:xfrm>
            <a:off x="2466975" y="1482725"/>
            <a:ext cx="431800" cy="584200"/>
          </a:xfrm>
          <a:prstGeom prst="rect">
            <a:avLst/>
          </a:prstGeom>
        </p:spPr>
        <p:txBody>
          <a:bodyPr wrap="none">
            <a:spAutoFit/>
          </a:bodyPr>
          <a:lstStyle/>
          <a:p>
            <a:pPr>
              <a:defRPr/>
            </a:pPr>
            <a:r>
              <a:rPr lang="hr-HR" sz="3200">
                <a:solidFill>
                  <a:srgbClr val="FF0000"/>
                </a:solidFill>
                <a:effectLst>
                  <a:outerShdw blurRad="38100" dist="38100" dir="2700000" algn="tl">
                    <a:srgbClr val="000000">
                      <a:alpha val="43137"/>
                    </a:srgbClr>
                  </a:outerShdw>
                </a:effectLst>
              </a:rPr>
              <a:t>1</a:t>
            </a:r>
            <a:endParaRPr lang="hr-HR" sz="3200">
              <a:solidFill>
                <a:srgbClr val="FF0000"/>
              </a:solidFill>
            </a:endParaRPr>
          </a:p>
        </p:txBody>
      </p:sp>
      <p:sp>
        <p:nvSpPr>
          <p:cNvPr id="66" name="Rectangle 65"/>
          <p:cNvSpPr>
            <a:spLocks noChangeArrowheads="1"/>
          </p:cNvSpPr>
          <p:nvPr/>
        </p:nvSpPr>
        <p:spPr bwMode="auto">
          <a:xfrm>
            <a:off x="2922588" y="5205413"/>
            <a:ext cx="958850" cy="584200"/>
          </a:xfrm>
          <a:prstGeom prst="rect">
            <a:avLst/>
          </a:prstGeom>
          <a:noFill/>
          <a:ln w="9525">
            <a:noFill/>
            <a:miter lim="800000"/>
            <a:headEnd/>
            <a:tailEnd/>
          </a:ln>
        </p:spPr>
        <p:txBody>
          <a:bodyPr wrap="none">
            <a:spAutoFit/>
          </a:bodyPr>
          <a:lstStyle/>
          <a:p>
            <a:r>
              <a:rPr lang="hr-HR" sz="3200" b="0" i="1">
                <a:solidFill>
                  <a:srgbClr val="FF0000"/>
                </a:solidFill>
                <a:latin typeface="Times New Roman" pitchFamily="18" charset="0"/>
                <a:cs typeface="Times New Roman" pitchFamily="18" charset="0"/>
              </a:rPr>
              <a:t>O(1)</a:t>
            </a:r>
            <a:endParaRPr lang="hr-HR" sz="3200"/>
          </a:p>
        </p:txBody>
      </p:sp>
      <p:sp>
        <p:nvSpPr>
          <p:cNvPr id="6" name="Slide Number Placeholder 5"/>
          <p:cNvSpPr>
            <a:spLocks noGrp="1"/>
          </p:cNvSpPr>
          <p:nvPr>
            <p:ph type="sldNum" sz="quarter" idx="11"/>
          </p:nvPr>
        </p:nvSpPr>
        <p:spPr/>
        <p:txBody>
          <a:bodyPr/>
          <a:lstStyle/>
          <a:p>
            <a:fld id="{A88E0379-805C-488B-A902-3710866AFB11}" type="slidenum">
              <a:rPr lang="hr-HR" smtClean="0"/>
              <a:pPr/>
              <a:t>189</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9">
                                            <p:bg/>
                                          </p:spTgt>
                                        </p:tgtEl>
                                        <p:attrNameLst>
                                          <p:attrName>style.visibility</p:attrName>
                                        </p:attrNameLst>
                                      </p:cBhvr>
                                      <p:to>
                                        <p:strVal val="visible"/>
                                      </p:to>
                                    </p:set>
                                    <p:animEffect transition="in" filter="dissolve">
                                      <p:cBhvr>
                                        <p:cTn id="10" dur="500"/>
                                        <p:tgtEl>
                                          <p:spTgt spid="39">
                                            <p:bg/>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9">
                                            <p:txEl>
                                              <p:pRg st="0" end="0"/>
                                            </p:txEl>
                                          </p:spTgt>
                                        </p:tgtEl>
                                        <p:attrNameLst>
                                          <p:attrName>style.visibility</p:attrName>
                                        </p:attrNameLst>
                                      </p:cBhvr>
                                      <p:to>
                                        <p:strVal val="visible"/>
                                      </p:to>
                                    </p:set>
                                    <p:animEffect transition="in" filter="wipe(left)">
                                      <p:cBhvr>
                                        <p:cTn id="15" dur="500"/>
                                        <p:tgtEl>
                                          <p:spTgt spid="3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dissolve">
                                      <p:cBhvr>
                                        <p:cTn id="20" dur="500"/>
                                        <p:tgtEl>
                                          <p:spTgt spid="40"/>
                                        </p:tgtEl>
                                      </p:cBhvr>
                                    </p:animEffect>
                                  </p:childTnLst>
                                </p:cTn>
                              </p:par>
                              <p:par>
                                <p:cTn id="21" presetID="9"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dissolve">
                                      <p:cBhvr>
                                        <p:cTn id="23" dur="500"/>
                                        <p:tgtEl>
                                          <p:spTgt spid="4"/>
                                        </p:tgtEl>
                                      </p:cBhvr>
                                    </p:animEffect>
                                  </p:childTnLst>
                                </p:cTn>
                              </p:par>
                              <p:par>
                                <p:cTn id="24" presetID="9" presetClass="entr" presetSubtype="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dissolv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9">
                                            <p:txEl>
                                              <p:pRg st="1" end="1"/>
                                            </p:txEl>
                                          </p:spTgt>
                                        </p:tgtEl>
                                        <p:attrNameLst>
                                          <p:attrName>style.visibility</p:attrName>
                                        </p:attrNameLst>
                                      </p:cBhvr>
                                      <p:to>
                                        <p:strVal val="visible"/>
                                      </p:to>
                                    </p:set>
                                    <p:animEffect transition="in" filter="wipe(left)">
                                      <p:cBhvr>
                                        <p:cTn id="31" dur="500"/>
                                        <p:tgtEl>
                                          <p:spTgt spid="39">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8"/>
                                        </p:tgtEl>
                                        <p:attrNameLst>
                                          <p:attrName>style.visibility</p:attrName>
                                        </p:attrNameLst>
                                      </p:cBhvr>
                                      <p:to>
                                        <p:strVal val="visible"/>
                                      </p:to>
                                    </p:set>
                                    <p:animEffect transition="in" filter="wipe(left)">
                                      <p:cBhvr>
                                        <p:cTn id="36" dur="500"/>
                                        <p:tgtEl>
                                          <p:spTgt spid="5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9">
                                            <p:txEl>
                                              <p:pRg st="2" end="2"/>
                                            </p:txEl>
                                          </p:spTgt>
                                        </p:tgtEl>
                                        <p:attrNameLst>
                                          <p:attrName>style.visibility</p:attrName>
                                        </p:attrNameLst>
                                      </p:cBhvr>
                                      <p:to>
                                        <p:strVal val="visible"/>
                                      </p:to>
                                    </p:set>
                                    <p:animEffect transition="in" filter="wipe(left)">
                                      <p:cBhvr>
                                        <p:cTn id="41" dur="500"/>
                                        <p:tgtEl>
                                          <p:spTgt spid="39">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70"/>
                                        </p:tgtEl>
                                        <p:attrNameLst>
                                          <p:attrName>style.visibility</p:attrName>
                                        </p:attrNameLst>
                                      </p:cBhvr>
                                      <p:to>
                                        <p:strVal val="visible"/>
                                      </p:to>
                                    </p:set>
                                    <p:animEffect transition="in" filter="dissolve">
                                      <p:cBhvr>
                                        <p:cTn id="46" dur="500"/>
                                        <p:tgtEl>
                                          <p:spTgt spid="70"/>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1" nodeType="clickEffect">
                                  <p:stCondLst>
                                    <p:cond delay="0"/>
                                  </p:stCondLst>
                                  <p:childTnLst>
                                    <p:animMotion origin="layout" path="M -3.61917E-6 -0.00046 L -3.61917E-6 0.0502 " pathEditMode="relative" rAng="0" ptsTypes="AA">
                                      <p:cBhvr>
                                        <p:cTn id="50" dur="2000" fill="hold"/>
                                        <p:tgtEl>
                                          <p:spTgt spid="70"/>
                                        </p:tgtEl>
                                        <p:attrNameLst>
                                          <p:attrName>ppt_x</p:attrName>
                                          <p:attrName>ppt_y</p:attrName>
                                        </p:attrNameLst>
                                      </p:cBhvr>
                                      <p:rCtr x="0" y="25"/>
                                    </p:animMotion>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grpId="2" nodeType="clickEffect">
                                  <p:stCondLst>
                                    <p:cond delay="0"/>
                                  </p:stCondLst>
                                  <p:childTnLst>
                                    <p:animMotion origin="layout" path="M -1.92659E-6 0.05019 L -1.92659E-6 0.10849 " pathEditMode="relative" rAng="0" ptsTypes="AA">
                                      <p:cBhvr>
                                        <p:cTn id="54" dur="2000" fill="hold"/>
                                        <p:tgtEl>
                                          <p:spTgt spid="70"/>
                                        </p:tgtEl>
                                        <p:attrNameLst>
                                          <p:attrName>ppt_x</p:attrName>
                                          <p:attrName>ppt_y</p:attrName>
                                        </p:attrNameLst>
                                      </p:cBhvr>
                                      <p:rCtr x="0" y="29"/>
                                    </p:animMotion>
                                  </p:childTnLst>
                                </p:cTn>
                              </p:par>
                            </p:childTnLst>
                          </p:cTn>
                        </p:par>
                      </p:childTnLst>
                    </p:cTn>
                  </p:par>
                  <p:par>
                    <p:cTn id="55" fill="hold">
                      <p:stCondLst>
                        <p:cond delay="indefinite"/>
                      </p:stCondLst>
                      <p:childTnLst>
                        <p:par>
                          <p:cTn id="56" fill="hold">
                            <p:stCondLst>
                              <p:cond delay="0"/>
                            </p:stCondLst>
                            <p:childTnLst>
                              <p:par>
                                <p:cTn id="57" presetID="64" presetClass="path" presetSubtype="0" accel="50000" decel="50000" fill="hold" nodeType="clickEffect">
                                  <p:stCondLst>
                                    <p:cond delay="0"/>
                                  </p:stCondLst>
                                  <p:childTnLst>
                                    <p:animMotion origin="layout" path="M 1.50184E-6 4.99653E-7 L 1.50184E-6 -0.08189 " pathEditMode="relative" rAng="0" ptsTypes="AA">
                                      <p:cBhvr>
                                        <p:cTn id="58" dur="2000" fill="hold"/>
                                        <p:tgtEl>
                                          <p:spTgt spid="3"/>
                                        </p:tgtEl>
                                        <p:attrNameLst>
                                          <p:attrName>ppt_x</p:attrName>
                                          <p:attrName>ppt_y</p:attrName>
                                        </p:attrNameLst>
                                      </p:cBhvr>
                                      <p:rCtr x="0" y="-41"/>
                                    </p:animMotion>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3" nodeType="clickEffect">
                                  <p:stCondLst>
                                    <p:cond delay="0"/>
                                  </p:stCondLst>
                                  <p:childTnLst>
                                    <p:animMotion origin="layout" path="M -3.61917E-6 0.10849 L -3.61917E-6 0.15984 " pathEditMode="relative" rAng="0" ptsTypes="AA">
                                      <p:cBhvr>
                                        <p:cTn id="62" dur="2000" fill="hold"/>
                                        <p:tgtEl>
                                          <p:spTgt spid="70"/>
                                        </p:tgtEl>
                                        <p:attrNameLst>
                                          <p:attrName>ppt_x</p:attrName>
                                          <p:attrName>ppt_y</p:attrName>
                                        </p:attrNameLst>
                                      </p:cBhvr>
                                      <p:rCtr x="0" y="26"/>
                                    </p:animMotion>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dissolve">
                                      <p:cBhvr>
                                        <p:cTn id="67" dur="500"/>
                                        <p:tgtEl>
                                          <p:spTgt spid="59"/>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path" presetSubtype="0" accel="50000" decel="50000" fill="hold" grpId="4" nodeType="clickEffect">
                                  <p:stCondLst>
                                    <p:cond delay="0"/>
                                  </p:stCondLst>
                                  <p:childTnLst>
                                    <p:animMotion origin="layout" path="M -3.61917E-6 0.15984 L -0.00112 0.21443 " pathEditMode="relative" rAng="0" ptsTypes="AA">
                                      <p:cBhvr>
                                        <p:cTn id="71" dur="2000" fill="hold"/>
                                        <p:tgtEl>
                                          <p:spTgt spid="70"/>
                                        </p:tgtEl>
                                        <p:attrNameLst>
                                          <p:attrName>ppt_x</p:attrName>
                                          <p:attrName>ppt_y</p:attrName>
                                        </p:attrNameLst>
                                      </p:cBhvr>
                                      <p:rCtr x="-1" y="27"/>
                                    </p:animMotion>
                                  </p:childTnLst>
                                </p:cTn>
                              </p:par>
                            </p:childTnLst>
                          </p:cTn>
                        </p:par>
                      </p:childTnLst>
                    </p:cTn>
                  </p:par>
                  <p:par>
                    <p:cTn id="72" fill="hold">
                      <p:stCondLst>
                        <p:cond delay="indefinite"/>
                      </p:stCondLst>
                      <p:childTnLst>
                        <p:par>
                          <p:cTn id="73" fill="hold">
                            <p:stCondLst>
                              <p:cond delay="0"/>
                            </p:stCondLst>
                            <p:childTnLst>
                              <p:par>
                                <p:cTn id="74" presetID="9" presetClass="exit" presetSubtype="0" fill="hold" grpId="5" nodeType="clickEffect">
                                  <p:stCondLst>
                                    <p:cond delay="0"/>
                                  </p:stCondLst>
                                  <p:childTnLst>
                                    <p:animEffect transition="out" filter="dissolve">
                                      <p:cBhvr>
                                        <p:cTn id="75" dur="500"/>
                                        <p:tgtEl>
                                          <p:spTgt spid="70"/>
                                        </p:tgtEl>
                                      </p:cBhvr>
                                    </p:animEffect>
                                    <p:set>
                                      <p:cBhvr>
                                        <p:cTn id="76" dur="1" fill="hold">
                                          <p:stCondLst>
                                            <p:cond delay="499"/>
                                          </p:stCondLst>
                                        </p:cTn>
                                        <p:tgtEl>
                                          <p:spTgt spid="70"/>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39">
                                            <p:txEl>
                                              <p:pRg st="3" end="3"/>
                                            </p:txEl>
                                          </p:spTgt>
                                        </p:tgtEl>
                                        <p:attrNameLst>
                                          <p:attrName>style.visibility</p:attrName>
                                        </p:attrNameLst>
                                      </p:cBhvr>
                                      <p:to>
                                        <p:strVal val="visible"/>
                                      </p:to>
                                    </p:set>
                                    <p:animEffect transition="in" filter="wipe(left)">
                                      <p:cBhvr>
                                        <p:cTn id="81" dur="500"/>
                                        <p:tgtEl>
                                          <p:spTgt spid="39">
                                            <p:txEl>
                                              <p:pRg st="3" end="3"/>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64" presetClass="path" presetSubtype="0" accel="50000" decel="50000" fill="hold" nodeType="clickEffect">
                                  <p:stCondLst>
                                    <p:cond delay="0"/>
                                  </p:stCondLst>
                                  <p:childTnLst>
                                    <p:animMotion origin="layout" path="M 1.50184E-6 -0.08188 L 1.50184E-6 -0.16146 " pathEditMode="relative" rAng="0" ptsTypes="AA">
                                      <p:cBhvr>
                                        <p:cTn id="85" dur="2000" fill="hold"/>
                                        <p:tgtEl>
                                          <p:spTgt spid="3"/>
                                        </p:tgtEl>
                                        <p:attrNameLst>
                                          <p:attrName>ppt_x</p:attrName>
                                          <p:attrName>ppt_y</p:attrName>
                                        </p:attrNameLst>
                                      </p:cBhvr>
                                      <p:rCtr x="0" y="-40"/>
                                    </p:animMotion>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61"/>
                                        </p:tgtEl>
                                        <p:attrNameLst>
                                          <p:attrName>style.visibility</p:attrName>
                                        </p:attrNameLst>
                                      </p:cBhvr>
                                      <p:to>
                                        <p:strVal val="visible"/>
                                      </p:to>
                                    </p:set>
                                    <p:animEffect transition="in" filter="dissolve">
                                      <p:cBhvr>
                                        <p:cTn id="90" dur="500"/>
                                        <p:tgtEl>
                                          <p:spTgt spid="61"/>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39">
                                            <p:txEl>
                                              <p:pRg st="4" end="4"/>
                                            </p:txEl>
                                          </p:spTgt>
                                        </p:tgtEl>
                                        <p:attrNameLst>
                                          <p:attrName>style.visibility</p:attrName>
                                        </p:attrNameLst>
                                      </p:cBhvr>
                                      <p:to>
                                        <p:strVal val="visible"/>
                                      </p:to>
                                    </p:set>
                                    <p:animEffect transition="in" filter="wipe(left)">
                                      <p:cBhvr>
                                        <p:cTn id="95" dur="500"/>
                                        <p:tgtEl>
                                          <p:spTgt spid="39">
                                            <p:txEl>
                                              <p:pRg st="4" end="4"/>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64" presetClass="path" presetSubtype="0" accel="50000" decel="50000" fill="hold" nodeType="clickEffect">
                                  <p:stCondLst>
                                    <p:cond delay="0"/>
                                  </p:stCondLst>
                                  <p:childTnLst>
                                    <p:animMotion origin="layout" path="M 3.47652E-6 -0.16147 L 3.47652E-6 -0.24752 " pathEditMode="relative" rAng="0" ptsTypes="AA">
                                      <p:cBhvr>
                                        <p:cTn id="99" dur="2000" fill="hold"/>
                                        <p:tgtEl>
                                          <p:spTgt spid="3"/>
                                        </p:tgtEl>
                                        <p:attrNameLst>
                                          <p:attrName>ppt_x</p:attrName>
                                          <p:attrName>ppt_y</p:attrName>
                                        </p:attrNameLst>
                                      </p:cBhvr>
                                      <p:rCtr x="0" y="-43"/>
                                    </p:animMotion>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62"/>
                                        </p:tgtEl>
                                        <p:attrNameLst>
                                          <p:attrName>style.visibility</p:attrName>
                                        </p:attrNameLst>
                                      </p:cBhvr>
                                      <p:to>
                                        <p:strVal val="visible"/>
                                      </p:to>
                                    </p:set>
                                    <p:animEffect transition="in" filter="dissolve">
                                      <p:cBhvr>
                                        <p:cTn id="104" dur="500"/>
                                        <p:tgtEl>
                                          <p:spTgt spid="62"/>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39">
                                            <p:txEl>
                                              <p:pRg st="5" end="5"/>
                                            </p:txEl>
                                          </p:spTgt>
                                        </p:tgtEl>
                                        <p:attrNameLst>
                                          <p:attrName>style.visibility</p:attrName>
                                        </p:attrNameLst>
                                      </p:cBhvr>
                                      <p:to>
                                        <p:strVal val="visible"/>
                                      </p:to>
                                    </p:set>
                                    <p:animEffect transition="in" filter="wipe(left)">
                                      <p:cBhvr>
                                        <p:cTn id="109" dur="500"/>
                                        <p:tgtEl>
                                          <p:spTgt spid="39">
                                            <p:txEl>
                                              <p:pRg st="5" end="5"/>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64" presetClass="path" presetSubtype="0" accel="50000" decel="50000" fill="hold" nodeType="clickEffect">
                                  <p:stCondLst>
                                    <p:cond delay="0"/>
                                  </p:stCondLst>
                                  <p:childTnLst>
                                    <p:animMotion origin="layout" path="M 2.30769E-6 -0.24763 L 0.00016 -0.33072 " pathEditMode="relative" rAng="0" ptsTypes="AA">
                                      <p:cBhvr>
                                        <p:cTn id="113" dur="2000" fill="hold"/>
                                        <p:tgtEl>
                                          <p:spTgt spid="3"/>
                                        </p:tgtEl>
                                        <p:attrNameLst>
                                          <p:attrName>ppt_x</p:attrName>
                                          <p:attrName>ppt_y</p:attrName>
                                        </p:attrNameLst>
                                      </p:cBhvr>
                                      <p:rCtr x="0" y="-42"/>
                                    </p:animMotion>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64"/>
                                        </p:tgtEl>
                                        <p:attrNameLst>
                                          <p:attrName>style.visibility</p:attrName>
                                        </p:attrNameLst>
                                      </p:cBhvr>
                                      <p:to>
                                        <p:strVal val="visible"/>
                                      </p:to>
                                    </p:set>
                                    <p:animEffect transition="in" filter="dissolve">
                                      <p:cBhvr>
                                        <p:cTn id="118" dur="500"/>
                                        <p:tgtEl>
                                          <p:spTgt spid="64"/>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39">
                                            <p:txEl>
                                              <p:pRg st="6" end="6"/>
                                            </p:txEl>
                                          </p:spTgt>
                                        </p:tgtEl>
                                        <p:attrNameLst>
                                          <p:attrName>style.visibility</p:attrName>
                                        </p:attrNameLst>
                                      </p:cBhvr>
                                      <p:to>
                                        <p:strVal val="visible"/>
                                      </p:to>
                                    </p:set>
                                    <p:animEffect transition="in" filter="wipe(left)">
                                      <p:cBhvr>
                                        <p:cTn id="123" dur="500"/>
                                        <p:tgtEl>
                                          <p:spTgt spid="39">
                                            <p:txEl>
                                              <p:pRg st="6" end="6"/>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64" presetClass="path" presetSubtype="0" accel="50000" decel="50000" fill="hold" nodeType="clickEffect">
                                  <p:stCondLst>
                                    <p:cond delay="0"/>
                                  </p:stCondLst>
                                  <p:childTnLst>
                                    <p:animMotion origin="layout" path="M 0.00016 -0.33072 L 0.00032 -0.41472 " pathEditMode="relative" rAng="0" ptsTypes="AA">
                                      <p:cBhvr>
                                        <p:cTn id="127" dur="2000" fill="hold"/>
                                        <p:tgtEl>
                                          <p:spTgt spid="3"/>
                                        </p:tgtEl>
                                        <p:attrNameLst>
                                          <p:attrName>ppt_x</p:attrName>
                                          <p:attrName>ppt_y</p:attrName>
                                        </p:attrNameLst>
                                      </p:cBhvr>
                                      <p:rCtr x="0" y="-42"/>
                                    </p:animMotion>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65"/>
                                        </p:tgtEl>
                                        <p:attrNameLst>
                                          <p:attrName>style.visibility</p:attrName>
                                        </p:attrNameLst>
                                      </p:cBhvr>
                                      <p:to>
                                        <p:strVal val="visible"/>
                                      </p:to>
                                    </p:set>
                                    <p:animEffect transition="in" filter="dissolve">
                                      <p:cBhvr>
                                        <p:cTn id="132" dur="500"/>
                                        <p:tgtEl>
                                          <p:spTgt spid="65"/>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nodeType="clickEffect">
                                  <p:stCondLst>
                                    <p:cond delay="0"/>
                                  </p:stCondLst>
                                  <p:childTnLst>
                                    <p:set>
                                      <p:cBhvr>
                                        <p:cTn id="136" dur="1" fill="hold">
                                          <p:stCondLst>
                                            <p:cond delay="0"/>
                                          </p:stCondLst>
                                        </p:cTn>
                                        <p:tgtEl>
                                          <p:spTgt spid="39">
                                            <p:txEl>
                                              <p:pRg st="7" end="7"/>
                                            </p:txEl>
                                          </p:spTgt>
                                        </p:tgtEl>
                                        <p:attrNameLst>
                                          <p:attrName>style.visibility</p:attrName>
                                        </p:attrNameLst>
                                      </p:cBhvr>
                                      <p:to>
                                        <p:strVal val="visible"/>
                                      </p:to>
                                    </p:set>
                                    <p:animEffect transition="in" filter="wipe(left)">
                                      <p:cBhvr>
                                        <p:cTn id="137" dur="500"/>
                                        <p:tgtEl>
                                          <p:spTgt spid="39">
                                            <p:txEl>
                                              <p:pRg st="7" end="7"/>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42" presetClass="path" presetSubtype="0" accel="50000" decel="50000" fill="hold" grpId="6" nodeType="clickEffect">
                                  <p:stCondLst>
                                    <p:cond delay="0"/>
                                  </p:stCondLst>
                                  <p:childTnLst>
                                    <p:animMotion origin="layout" path="M -3.61917E-6 1.27226E-7 L 0.00113 0.04626 " pathEditMode="relative" rAng="0" ptsTypes="AA">
                                      <p:cBhvr>
                                        <p:cTn id="141" dur="2000" fill="hold"/>
                                        <p:tgtEl>
                                          <p:spTgt spid="70"/>
                                        </p:tgtEl>
                                        <p:attrNameLst>
                                          <p:attrName>ppt_x</p:attrName>
                                          <p:attrName>ppt_y</p:attrName>
                                        </p:attrNameLst>
                                      </p:cBhvr>
                                      <p:rCtr x="0" y="23"/>
                                    </p:animMotion>
                                  </p:childTnLst>
                                </p:cTn>
                              </p:par>
                              <p:par>
                                <p:cTn id="142" presetID="9" presetClass="entr" presetSubtype="0" fill="hold" grpId="8" nodeType="withEffect">
                                  <p:stCondLst>
                                    <p:cond delay="0"/>
                                  </p:stCondLst>
                                  <p:childTnLst>
                                    <p:set>
                                      <p:cBhvr>
                                        <p:cTn id="143" dur="1" fill="hold">
                                          <p:stCondLst>
                                            <p:cond delay="0"/>
                                          </p:stCondLst>
                                        </p:cTn>
                                        <p:tgtEl>
                                          <p:spTgt spid="70"/>
                                        </p:tgtEl>
                                        <p:attrNameLst>
                                          <p:attrName>style.visibility</p:attrName>
                                        </p:attrNameLst>
                                      </p:cBhvr>
                                      <p:to>
                                        <p:strVal val="visible"/>
                                      </p:to>
                                    </p:set>
                                    <p:animEffect transition="in" filter="dissolve">
                                      <p:cBhvr>
                                        <p:cTn id="144" dur="500"/>
                                        <p:tgtEl>
                                          <p:spTgt spid="70"/>
                                        </p:tgtEl>
                                      </p:cBhvr>
                                    </p:animEffect>
                                  </p:childTnLst>
                                </p:cTn>
                              </p:par>
                            </p:childTnLst>
                          </p:cTn>
                        </p:par>
                      </p:childTnLst>
                    </p:cTn>
                  </p:par>
                  <p:par>
                    <p:cTn id="145" fill="hold">
                      <p:stCondLst>
                        <p:cond delay="indefinite"/>
                      </p:stCondLst>
                      <p:childTnLst>
                        <p:par>
                          <p:cTn id="146" fill="hold">
                            <p:stCondLst>
                              <p:cond delay="0"/>
                            </p:stCondLst>
                            <p:childTnLst>
                              <p:par>
                                <p:cTn id="147" presetID="3" presetClass="emph" presetSubtype="2" fill="hold" nodeType="clickEffect">
                                  <p:stCondLst>
                                    <p:cond delay="0"/>
                                  </p:stCondLst>
                                  <p:childTnLst>
                                    <p:animClr clrSpc="rgb" dir="cw">
                                      <p:cBhvr override="childStyle">
                                        <p:cTn id="148" dur="2000" fill="hold"/>
                                        <p:tgtEl>
                                          <p:spTgt spid="39">
                                            <p:txEl>
                                              <p:pRg st="7" end="7"/>
                                            </p:txEl>
                                          </p:spTgt>
                                        </p:tgtEl>
                                        <p:attrNameLst>
                                          <p:attrName>style.color</p:attrName>
                                        </p:attrNameLst>
                                      </p:cBhvr>
                                      <p:to>
                                        <a:srgbClr val="FF0000"/>
                                      </p:to>
                                    </p:animClr>
                                  </p:childTnLst>
                                </p:cTn>
                              </p:par>
                            </p:childTnLst>
                          </p:cTn>
                        </p:par>
                      </p:childTnLst>
                    </p:cTn>
                  </p:par>
                  <p:par>
                    <p:cTn id="149" fill="hold">
                      <p:stCondLst>
                        <p:cond delay="indefinite"/>
                      </p:stCondLst>
                      <p:childTnLst>
                        <p:par>
                          <p:cTn id="150" fill="hold">
                            <p:stCondLst>
                              <p:cond delay="0"/>
                            </p:stCondLst>
                            <p:childTnLst>
                              <p:par>
                                <p:cTn id="151" presetID="9" presetClass="exit" presetSubtype="0" fill="hold" grpId="7" nodeType="clickEffect">
                                  <p:stCondLst>
                                    <p:cond delay="0"/>
                                  </p:stCondLst>
                                  <p:childTnLst>
                                    <p:animEffect transition="out" filter="dissolve">
                                      <p:cBhvr>
                                        <p:cTn id="152" dur="500"/>
                                        <p:tgtEl>
                                          <p:spTgt spid="70"/>
                                        </p:tgtEl>
                                      </p:cBhvr>
                                    </p:animEffect>
                                    <p:set>
                                      <p:cBhvr>
                                        <p:cTn id="153" dur="1" fill="hold">
                                          <p:stCondLst>
                                            <p:cond delay="499"/>
                                          </p:stCondLst>
                                        </p:cTn>
                                        <p:tgtEl>
                                          <p:spTgt spid="70"/>
                                        </p:tgtEl>
                                        <p:attrNameLst>
                                          <p:attrName>style.visibility</p:attrName>
                                        </p:attrNameLst>
                                      </p:cBhvr>
                                      <p:to>
                                        <p:strVal val="hidden"/>
                                      </p:to>
                                    </p:se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grpId="0" nodeType="clickEffect">
                                  <p:stCondLst>
                                    <p:cond delay="0"/>
                                  </p:stCondLst>
                                  <p:childTnLst>
                                    <p:set>
                                      <p:cBhvr>
                                        <p:cTn id="157" dur="1" fill="hold">
                                          <p:stCondLst>
                                            <p:cond delay="0"/>
                                          </p:stCondLst>
                                        </p:cTn>
                                        <p:tgtEl>
                                          <p:spTgt spid="218141"/>
                                        </p:tgtEl>
                                        <p:attrNameLst>
                                          <p:attrName>style.visibility</p:attrName>
                                        </p:attrNameLst>
                                      </p:cBhvr>
                                      <p:to>
                                        <p:strVal val="visible"/>
                                      </p:to>
                                    </p:set>
                                    <p:animEffect transition="in" filter="wipe(left)">
                                      <p:cBhvr>
                                        <p:cTn id="158" dur="500"/>
                                        <p:tgtEl>
                                          <p:spTgt spid="218141"/>
                                        </p:tgtEl>
                                      </p:cBhvr>
                                    </p:animEffect>
                                  </p:childTnLst>
                                </p:cTn>
                              </p:par>
                            </p:childTnLst>
                          </p:cTn>
                        </p:par>
                      </p:childTnLst>
                    </p:cTn>
                  </p:par>
                  <p:par>
                    <p:cTn id="159" fill="hold">
                      <p:stCondLst>
                        <p:cond delay="indefinite"/>
                      </p:stCondLst>
                      <p:childTnLst>
                        <p:par>
                          <p:cTn id="160" fill="hold">
                            <p:stCondLst>
                              <p:cond delay="0"/>
                            </p:stCondLst>
                            <p:childTnLst>
                              <p:par>
                                <p:cTn id="161" presetID="9" presetClass="entr" presetSubtype="0" fill="hold" grpId="0" nodeType="clickEffect">
                                  <p:stCondLst>
                                    <p:cond delay="0"/>
                                  </p:stCondLst>
                                  <p:childTnLst>
                                    <p:set>
                                      <p:cBhvr>
                                        <p:cTn id="162" dur="1" fill="hold">
                                          <p:stCondLst>
                                            <p:cond delay="0"/>
                                          </p:stCondLst>
                                        </p:cTn>
                                        <p:tgtEl>
                                          <p:spTgt spid="66"/>
                                        </p:tgtEl>
                                        <p:attrNameLst>
                                          <p:attrName>style.visibility</p:attrName>
                                        </p:attrNameLst>
                                      </p:cBhvr>
                                      <p:to>
                                        <p:strVal val="visible"/>
                                      </p:to>
                                    </p:set>
                                    <p:animEffect transition="in" filter="dissolve">
                                      <p:cBhvr>
                                        <p:cTn id="163"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0" grpId="1" animBg="1"/>
      <p:bldP spid="70" grpId="2" animBg="1"/>
      <p:bldP spid="70" grpId="3" animBg="1"/>
      <p:bldP spid="70" grpId="4" animBg="1"/>
      <p:bldP spid="70" grpId="5" animBg="1"/>
      <p:bldP spid="70" grpId="6" animBg="1"/>
      <p:bldP spid="70" grpId="7" animBg="1"/>
      <p:bldP spid="70" grpId="8" animBg="1"/>
      <p:bldP spid="218141" grpId="0"/>
      <p:bldP spid="38" grpId="0" animBg="1"/>
      <p:bldP spid="39" grpId="0" build="allAtOnce" animBg="1"/>
      <p:bldP spid="40" grpId="0" animBg="1"/>
      <p:bldP spid="58" grpId="0"/>
      <p:bldP spid="59" grpId="0"/>
      <p:bldP spid="61" grpId="0"/>
      <p:bldP spid="62" grpId="0"/>
      <p:bldP spid="64" grpId="0"/>
      <p:bldP spid="65" grpId="0"/>
      <p:bldP spid="6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7780" name="Rectangle 4"/>
          <p:cNvSpPr>
            <a:spLocks noGrp="1" noChangeArrowheads="1"/>
          </p:cNvSpPr>
          <p:nvPr>
            <p:ph type="title"/>
          </p:nvPr>
        </p:nvSpPr>
        <p:spPr/>
        <p:txBody>
          <a:bodyPr/>
          <a:lstStyle/>
          <a:p>
            <a:pPr>
              <a:defRPr/>
            </a:pPr>
            <a:r>
              <a:rPr lang="hr-HR" smtClean="0"/>
              <a:t>Zapisi i datoteke</a:t>
            </a:r>
          </a:p>
        </p:txBody>
      </p:sp>
      <p:sp>
        <p:nvSpPr>
          <p:cNvPr id="1227781" name="Rectangle 5"/>
          <p:cNvSpPr>
            <a:spLocks noGrp="1" noChangeArrowheads="1"/>
          </p:cNvSpPr>
          <p:nvPr>
            <p:ph type="body" idx="1"/>
          </p:nvPr>
        </p:nvSpPr>
        <p:spPr/>
        <p:txBody>
          <a:bodyPr/>
          <a:lstStyle/>
          <a:p>
            <a:pPr>
              <a:defRPr/>
            </a:pPr>
            <a:r>
              <a:rPr lang="hr-HR" sz="2400" smtClean="0"/>
              <a:t>Iz slijedne datoteke </a:t>
            </a:r>
            <a:r>
              <a:rPr lang="hr-HR" sz="2400" smtClean="0">
                <a:solidFill>
                  <a:srgbClr val="FF0000"/>
                </a:solidFill>
              </a:rPr>
              <a:t>studenti.txt</a:t>
            </a:r>
            <a:r>
              <a:rPr lang="hr-HR" sz="2400" smtClean="0"/>
              <a:t> treba stvoriti direktnu datoteku </a:t>
            </a:r>
            <a:r>
              <a:rPr lang="hr-HR" sz="2400" smtClean="0">
                <a:solidFill>
                  <a:srgbClr val="FF0000"/>
                </a:solidFill>
              </a:rPr>
              <a:t>studenti.dat</a:t>
            </a:r>
            <a:r>
              <a:rPr lang="hr-HR" sz="2400" smtClean="0"/>
              <a:t> u kojoj je struktura zapisa: </a:t>
            </a:r>
          </a:p>
          <a:p>
            <a:pPr>
              <a:defRPr/>
            </a:pPr>
            <a:endParaRPr lang="hr-HR" sz="1200" smtClean="0"/>
          </a:p>
          <a:p>
            <a:pPr lvl="1">
              <a:buFont typeface="Wingdings" pitchFamily="2" charset="2"/>
              <a:buNone/>
              <a:defRPr/>
            </a:pPr>
            <a:endParaRPr lang="hr-HR" sz="1200" b="1" smtClean="0">
              <a:latin typeface="Courier New" pitchFamily="49" charset="0"/>
            </a:endParaRPr>
          </a:p>
          <a:p>
            <a:pPr lvl="1">
              <a:buFont typeface="Wingdings" pitchFamily="2" charset="2"/>
              <a:buNone/>
              <a:defRPr/>
            </a:pPr>
            <a:endParaRPr lang="hr-HR" sz="1200" b="1" smtClean="0">
              <a:latin typeface="Courier New" pitchFamily="49" charset="0"/>
            </a:endParaRPr>
          </a:p>
          <a:p>
            <a:pPr lvl="1">
              <a:buFont typeface="Wingdings" pitchFamily="2" charset="2"/>
              <a:buNone/>
              <a:defRPr/>
            </a:pPr>
            <a:endParaRPr lang="hr-HR" sz="1200" b="1" smtClean="0">
              <a:latin typeface="Courier New" pitchFamily="49" charset="0"/>
            </a:endParaRPr>
          </a:p>
          <a:p>
            <a:pPr lvl="1">
              <a:buFont typeface="Wingdings" pitchFamily="2" charset="2"/>
              <a:buNone/>
              <a:defRPr/>
            </a:pPr>
            <a:endParaRPr lang="hr-HR" sz="1200" b="1" smtClean="0">
              <a:latin typeface="Courier New" pitchFamily="49" charset="0"/>
            </a:endParaRPr>
          </a:p>
          <a:p>
            <a:pPr lvl="1">
              <a:buFont typeface="Wingdings" pitchFamily="2" charset="2"/>
              <a:buNone/>
              <a:defRPr/>
            </a:pPr>
            <a:endParaRPr lang="hr-HR" sz="1200" b="1" smtClean="0">
              <a:latin typeface="Courier New" pitchFamily="49" charset="0"/>
            </a:endParaRPr>
          </a:p>
          <a:p>
            <a:pPr lvl="1">
              <a:buFont typeface="Wingdings" pitchFamily="2" charset="2"/>
              <a:buNone/>
              <a:defRPr/>
            </a:pPr>
            <a:endParaRPr lang="hr-HR" sz="1200" b="1" smtClean="0">
              <a:latin typeface="Courier New" pitchFamily="49" charset="0"/>
            </a:endParaRPr>
          </a:p>
          <a:p>
            <a:pPr lvl="1">
              <a:buFont typeface="Wingdings" pitchFamily="2" charset="2"/>
              <a:buNone/>
              <a:defRPr/>
            </a:pPr>
            <a:endParaRPr lang="hr-HR" sz="1200" b="1" smtClean="0">
              <a:latin typeface="Courier New" pitchFamily="49" charset="0"/>
            </a:endParaRPr>
          </a:p>
          <a:p>
            <a:pPr lvl="1">
              <a:buFont typeface="Wingdings" pitchFamily="2" charset="2"/>
              <a:buNone/>
              <a:defRPr/>
            </a:pPr>
            <a:endParaRPr lang="hr-HR" sz="1200" b="1" smtClean="0">
              <a:latin typeface="Courier New" pitchFamily="49" charset="0"/>
            </a:endParaRPr>
          </a:p>
          <a:p>
            <a:pPr>
              <a:buFont typeface="Monotype Sorts" pitchFamily="2" charset="2"/>
              <a:buNone/>
              <a:defRPr/>
            </a:pPr>
            <a:r>
              <a:rPr lang="hr-HR" sz="2400" smtClean="0"/>
              <a:t>	Napisati funkciju koja dohvaća podatke o studentu sa zadanim matičnim brojem te ga potom briše iz datoteke. Matični broj studenta odgovara rednom broju zapisa. Prazan zapis sadrži </a:t>
            </a:r>
            <a:r>
              <a:rPr lang="hr-HR" sz="2400" b="1" smtClean="0">
                <a:solidFill>
                  <a:srgbClr val="FF0000"/>
                </a:solidFill>
                <a:latin typeface="Courier New" pitchFamily="49" charset="0"/>
              </a:rPr>
              <a:t>mbr</a:t>
            </a:r>
            <a:r>
              <a:rPr lang="hr-HR" sz="2400" smtClean="0"/>
              <a:t> jednak </a:t>
            </a:r>
            <a:r>
              <a:rPr lang="hr-HR" sz="2400" b="1" smtClean="0">
                <a:solidFill>
                  <a:srgbClr val="FF0000"/>
                </a:solidFill>
                <a:latin typeface="Courier New" pitchFamily="49" charset="0"/>
              </a:rPr>
              <a:t>0</a:t>
            </a:r>
            <a:r>
              <a:rPr lang="hr-HR" sz="2400" smtClean="0"/>
              <a:t>.</a:t>
            </a:r>
          </a:p>
          <a:p>
            <a:pPr>
              <a:buFont typeface="Monotype Sorts" pitchFamily="2" charset="2"/>
              <a:buNone/>
              <a:defRPr/>
            </a:pPr>
            <a:r>
              <a:rPr lang="hr-HR" sz="2400" smtClean="0">
                <a:sym typeface="Wingdings" pitchFamily="2" charset="2"/>
              </a:rPr>
              <a:t>	</a:t>
            </a:r>
            <a:r>
              <a:rPr lang="en-GB" sz="2000" smtClean="0">
                <a:solidFill>
                  <a:schemeClr val="folHlink"/>
                </a:solidFill>
                <a:latin typeface="Courier New" pitchFamily="49" charset="0"/>
                <a:sym typeface="Wingdings" pitchFamily="2" charset="2"/>
              </a:rPr>
              <a:t></a:t>
            </a:r>
            <a:r>
              <a:rPr lang="hr-HR" sz="2000" smtClean="0">
                <a:solidFill>
                  <a:schemeClr val="folHlink"/>
                </a:solidFill>
                <a:latin typeface="Courier New" pitchFamily="49" charset="0"/>
                <a:sym typeface="Wingdings" pitchFamily="2" charset="2"/>
              </a:rPr>
              <a:t>DohvatiBrisi</a:t>
            </a:r>
          </a:p>
          <a:p>
            <a:pPr>
              <a:defRPr/>
            </a:pPr>
            <a:endParaRPr lang="hr-HR" sz="2000" smtClean="0">
              <a:solidFill>
                <a:schemeClr val="folHlink"/>
              </a:solidFill>
              <a:latin typeface="Courier New" pitchFamily="49" charset="0"/>
              <a:sym typeface="Wingdings" pitchFamily="2" charset="2"/>
            </a:endParaRPr>
          </a:p>
          <a:p>
            <a:pPr>
              <a:defRPr/>
            </a:pPr>
            <a:r>
              <a:rPr lang="hr-HR" sz="2400" smtClean="0"/>
              <a:t>Što ako se pokuša dohvatiti po negativnom matičnom broju?</a:t>
            </a:r>
          </a:p>
        </p:txBody>
      </p:sp>
      <p:sp>
        <p:nvSpPr>
          <p:cNvPr id="1227783" name="Rectangle 7"/>
          <p:cNvSpPr>
            <a:spLocks noChangeArrowheads="1"/>
          </p:cNvSpPr>
          <p:nvPr/>
        </p:nvSpPr>
        <p:spPr bwMode="auto">
          <a:xfrm>
            <a:off x="1570038" y="1844675"/>
            <a:ext cx="4751387" cy="1871663"/>
          </a:xfrm>
          <a:prstGeom prst="rect">
            <a:avLst/>
          </a:prstGeom>
          <a:solidFill>
            <a:srgbClr val="FFCC99">
              <a:alpha val="39999"/>
            </a:srgbClr>
          </a:solidFill>
          <a:ln w="9525">
            <a:solidFill>
              <a:srgbClr val="FF9900"/>
            </a:solidFill>
            <a:miter lim="800000"/>
            <a:headEnd/>
            <a:tailEnd/>
          </a:ln>
          <a:effectLst/>
        </p:spPr>
        <p:txBody>
          <a:bodyPr wrap="none" anchor="ctr"/>
          <a:lstStyle/>
          <a:p>
            <a:pPr lvl="1">
              <a:defRPr/>
            </a:pPr>
            <a:r>
              <a:rPr lang="hr-HR">
                <a:effectLst>
                  <a:outerShdw blurRad="38100" dist="38100" dir="2700000" algn="tl">
                    <a:srgbClr val="FFFFFF"/>
                  </a:outerShdw>
                </a:effectLst>
              </a:rPr>
              <a:t>struct zapis {</a:t>
            </a:r>
          </a:p>
          <a:p>
            <a:pPr lvl="1">
              <a:defRPr/>
            </a:pPr>
            <a:r>
              <a:rPr lang="hr-HR">
                <a:effectLst>
                  <a:outerShdw blurRad="38100" dist="38100" dir="2700000" algn="tl">
                    <a:srgbClr val="FFFFFF"/>
                  </a:outerShdw>
                </a:effectLst>
              </a:rPr>
              <a:t>  int mbr; </a:t>
            </a:r>
            <a:r>
              <a:rPr lang="hr-HR">
                <a:solidFill>
                  <a:schemeClr val="folHlink"/>
                </a:solidFill>
                <a:effectLst>
                  <a:outerShdw blurRad="38100" dist="38100" dir="2700000" algn="tl">
                    <a:srgbClr val="000000"/>
                  </a:outerShdw>
                </a:effectLst>
              </a:rPr>
              <a:t>// 3 znamenke</a:t>
            </a:r>
          </a:p>
          <a:p>
            <a:pPr lvl="1">
              <a:defRPr/>
            </a:pPr>
            <a:r>
              <a:rPr lang="hr-HR">
                <a:effectLst>
                  <a:outerShdw blurRad="38100" dist="38100" dir="2700000" algn="tl">
                    <a:srgbClr val="FFFFFF"/>
                  </a:outerShdw>
                </a:effectLst>
              </a:rPr>
              <a:t>  char ime [40+1];</a:t>
            </a:r>
          </a:p>
          <a:p>
            <a:pPr lvl="1">
              <a:defRPr/>
            </a:pPr>
            <a:r>
              <a:rPr lang="hr-HR">
                <a:effectLst>
                  <a:outerShdw blurRad="38100" dist="38100" dir="2700000" algn="tl">
                    <a:srgbClr val="FFFFFF"/>
                  </a:outerShdw>
                </a:effectLst>
              </a:rPr>
              <a:t>  char spol [1+1];</a:t>
            </a:r>
          </a:p>
          <a:p>
            <a:pPr lvl="1">
              <a:defRPr/>
            </a:pPr>
            <a:r>
              <a:rPr lang="hr-HR">
                <a:effectLst>
                  <a:outerShdw blurRad="38100" dist="38100" dir="2700000" algn="tl">
                    <a:srgbClr val="FFFFFF"/>
                  </a:outerShdw>
                </a:effectLst>
              </a:rPr>
              <a:t>}</a:t>
            </a:r>
          </a:p>
        </p:txBody>
      </p:sp>
      <p:sp>
        <p:nvSpPr>
          <p:cNvPr id="3" name="Slide Number Placeholder 2"/>
          <p:cNvSpPr>
            <a:spLocks noGrp="1"/>
          </p:cNvSpPr>
          <p:nvPr>
            <p:ph type="sldNum" sz="quarter" idx="11"/>
          </p:nvPr>
        </p:nvSpPr>
        <p:spPr/>
        <p:txBody>
          <a:bodyPr/>
          <a:lstStyle/>
          <a:p>
            <a:fld id="{D4AD59E7-4515-4B34-A58D-745587B9CCB9}" type="slidenum">
              <a:rPr lang="hr-HR" smtClean="0"/>
              <a:pPr/>
              <a:t>19</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hr-HR"/>
              <a:t>Skidanje elemenata sa stoga</a:t>
            </a:r>
          </a:p>
        </p:txBody>
      </p:sp>
      <p:sp>
        <p:nvSpPr>
          <p:cNvPr id="11267" name="Rectangle 13"/>
          <p:cNvSpPr>
            <a:spLocks noChangeArrowheads="1"/>
          </p:cNvSpPr>
          <p:nvPr/>
        </p:nvSpPr>
        <p:spPr bwMode="auto">
          <a:xfrm>
            <a:off x="3309938" y="928688"/>
            <a:ext cx="6357937" cy="2232025"/>
          </a:xfrm>
          <a:prstGeom prst="rect">
            <a:avLst/>
          </a:prstGeom>
          <a:solidFill>
            <a:srgbClr val="FFCC99"/>
          </a:solidFill>
          <a:ln w="9525">
            <a:solidFill>
              <a:srgbClr val="FF9900"/>
            </a:solidFill>
            <a:miter lim="800000"/>
            <a:headEnd/>
            <a:tailEnd/>
          </a:ln>
        </p:spPr>
        <p:txBody>
          <a:bodyPr>
            <a:spAutoFit/>
          </a:bodyPr>
          <a:lstStyle/>
          <a:p>
            <a:r>
              <a:rPr lang="hr-HR"/>
              <a:t>int skini (int *element, Stog *stog) {</a:t>
            </a:r>
          </a:p>
          <a:p>
            <a:r>
              <a:rPr lang="hr-HR"/>
              <a:t>	if (stog-&gt;vrh &lt; 0) return 0; </a:t>
            </a:r>
          </a:p>
          <a:p>
            <a:r>
              <a:rPr lang="hr-HR"/>
              <a:t>	*element = stog-&gt;polje[stog-&gt;vrh];</a:t>
            </a:r>
          </a:p>
          <a:p>
            <a:r>
              <a:rPr lang="hr-HR"/>
              <a:t>	stog-&gt;vrh--;</a:t>
            </a:r>
          </a:p>
          <a:p>
            <a:r>
              <a:rPr lang="hr-HR"/>
              <a:t>	return 1;</a:t>
            </a:r>
          </a:p>
          <a:p>
            <a:r>
              <a:rPr lang="hr-HR"/>
              <a:t>}</a:t>
            </a:r>
          </a:p>
        </p:txBody>
      </p:sp>
      <p:sp>
        <p:nvSpPr>
          <p:cNvPr id="27" name="Rectangle 26"/>
          <p:cNvSpPr/>
          <p:nvPr/>
        </p:nvSpPr>
        <p:spPr bwMode="auto">
          <a:xfrm>
            <a:off x="3294063" y="890588"/>
            <a:ext cx="6276975" cy="428625"/>
          </a:xfrm>
          <a:prstGeom prst="rect">
            <a:avLst/>
          </a:prstGeom>
          <a:noFill/>
          <a:ln w="25400" cap="flat" cmpd="sng" algn="ctr">
            <a:solidFill>
              <a:srgbClr val="FF0000"/>
            </a:solidFill>
            <a:prstDash val="solid"/>
            <a:round/>
            <a:headEnd type="none" w="med" len="med"/>
            <a:tailEnd type="non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32" name="Rectangle 31"/>
          <p:cNvSpPr/>
          <p:nvPr/>
        </p:nvSpPr>
        <p:spPr bwMode="auto">
          <a:xfrm>
            <a:off x="5616575" y="3567113"/>
            <a:ext cx="4038600" cy="357187"/>
          </a:xfrm>
          <a:prstGeom prst="rect">
            <a:avLst/>
          </a:prstGeom>
          <a:solidFill>
            <a:schemeClr val="accent3">
              <a:lumMod val="50000"/>
            </a:schemeClr>
          </a:solidFill>
          <a:ln w="9525" cap="flat" cmpd="sng" algn="ctr">
            <a:solidFill>
              <a:schemeClr val="accent3">
                <a:lumMod val="75000"/>
              </a:schemeClr>
            </a:solidFill>
            <a:prstDash val="solid"/>
            <a:round/>
            <a:headEnd type="none" w="med" len="med"/>
            <a:tailEnd type="none" w="med" len="med"/>
          </a:ln>
          <a:effectLst/>
        </p:spPr>
        <p:txBody>
          <a:bodyPr wrap="none" anchor="ctr"/>
          <a:lstStyle/>
          <a:p>
            <a:pPr>
              <a:defRPr/>
            </a:pPr>
            <a:r>
              <a:rPr lang="hr-HR" sz="1800">
                <a:solidFill>
                  <a:schemeClr val="tx1"/>
                </a:solidFill>
                <a:latin typeface="+mn-lt"/>
              </a:rPr>
              <a:t>Pozivni program:</a:t>
            </a:r>
          </a:p>
        </p:txBody>
      </p:sp>
      <p:sp>
        <p:nvSpPr>
          <p:cNvPr id="33" name="Rectangle 15"/>
          <p:cNvSpPr>
            <a:spLocks noChangeArrowheads="1"/>
          </p:cNvSpPr>
          <p:nvPr/>
        </p:nvSpPr>
        <p:spPr bwMode="auto">
          <a:xfrm>
            <a:off x="5616575" y="3924300"/>
            <a:ext cx="4038600" cy="2030413"/>
          </a:xfrm>
          <a:prstGeom prst="rect">
            <a:avLst/>
          </a:prstGeom>
          <a:solidFill>
            <a:schemeClr val="accent3">
              <a:lumMod val="75000"/>
              <a:alpha val="40000"/>
            </a:schemeClr>
          </a:solidFill>
          <a:ln w="9525">
            <a:solidFill>
              <a:schemeClr val="accent3">
                <a:lumMod val="75000"/>
              </a:schemeClr>
            </a:solidFill>
            <a:miter lim="800000"/>
            <a:headEnd/>
            <a:tailEnd/>
          </a:ln>
        </p:spPr>
        <p:txBody>
          <a:bodyPr>
            <a:spAutoFit/>
          </a:bodyPr>
          <a:lstStyle/>
          <a:p>
            <a:pPr>
              <a:defRPr/>
            </a:pPr>
            <a:r>
              <a:rPr lang="hr-HR" sz="1800"/>
              <a:t>skini(&amp;element, &amp;stog);</a:t>
            </a:r>
          </a:p>
          <a:p>
            <a:pPr>
              <a:defRPr/>
            </a:pPr>
            <a:r>
              <a:rPr lang="hr-HR" sz="1800"/>
              <a:t>skini(&amp;element, &amp;stog);</a:t>
            </a:r>
          </a:p>
          <a:p>
            <a:pPr>
              <a:defRPr/>
            </a:pPr>
            <a:r>
              <a:rPr lang="hr-HR" sz="1800"/>
              <a:t>skini(&amp;element, &amp;stog);</a:t>
            </a:r>
          </a:p>
          <a:p>
            <a:pPr>
              <a:defRPr/>
            </a:pPr>
            <a:r>
              <a:rPr lang="hr-HR" sz="1800"/>
              <a:t>skini(&amp;element, &amp;stog);</a:t>
            </a:r>
          </a:p>
          <a:p>
            <a:pPr>
              <a:defRPr/>
            </a:pPr>
            <a:r>
              <a:rPr lang="hr-HR" sz="1800"/>
              <a:t>skini(&amp;element, &amp;stog);</a:t>
            </a:r>
          </a:p>
          <a:p>
            <a:pPr>
              <a:defRPr/>
            </a:pPr>
            <a:r>
              <a:rPr lang="hr-HR" sz="1800"/>
              <a:t>skini(&amp;element, &amp;stog);</a:t>
            </a:r>
          </a:p>
        </p:txBody>
      </p:sp>
      <p:sp>
        <p:nvSpPr>
          <p:cNvPr id="34" name="Text Box 28"/>
          <p:cNvSpPr txBox="1">
            <a:spLocks noChangeArrowheads="1"/>
          </p:cNvSpPr>
          <p:nvPr/>
        </p:nvSpPr>
        <p:spPr bwMode="auto">
          <a:xfrm>
            <a:off x="222250" y="5248275"/>
            <a:ext cx="3168650" cy="461963"/>
          </a:xfrm>
          <a:prstGeom prst="rect">
            <a:avLst/>
          </a:prstGeom>
          <a:noFill/>
          <a:ln w="9525" algn="ctr">
            <a:noFill/>
            <a:miter lim="800000"/>
            <a:headEnd/>
            <a:tailEnd/>
          </a:ln>
        </p:spPr>
        <p:txBody>
          <a:bodyPr>
            <a:spAutoFit/>
          </a:bodyPr>
          <a:lstStyle/>
          <a:p>
            <a:pPr>
              <a:spcBef>
                <a:spcPct val="50000"/>
              </a:spcBef>
              <a:defRPr/>
            </a:pPr>
            <a:r>
              <a:rPr lang="hr-HR" sz="2400">
                <a:latin typeface="+mn-lt"/>
              </a:rPr>
              <a:t>Odredite složenost!  </a:t>
            </a:r>
            <a:endParaRPr lang="hr-HR" sz="3200" b="0" i="1">
              <a:solidFill>
                <a:srgbClr val="FF0000"/>
              </a:solidFill>
              <a:latin typeface="Times New Roman" pitchFamily="18" charset="0"/>
              <a:cs typeface="Times New Roman" pitchFamily="18" charset="0"/>
            </a:endParaRPr>
          </a:p>
        </p:txBody>
      </p:sp>
      <p:sp>
        <p:nvSpPr>
          <p:cNvPr id="35" name="Rectangle 34"/>
          <p:cNvSpPr/>
          <p:nvPr/>
        </p:nvSpPr>
        <p:spPr bwMode="auto">
          <a:xfrm>
            <a:off x="88900" y="936625"/>
            <a:ext cx="3106738" cy="4138613"/>
          </a:xfrm>
          <a:prstGeom prst="rect">
            <a:avLst/>
          </a:prstGeom>
          <a:solidFill>
            <a:schemeClr val="accent6">
              <a:lumMod val="20000"/>
              <a:lumOff val="80000"/>
              <a:alpha val="39999"/>
            </a:schemeClr>
          </a:solidFill>
          <a:ln w="9525" cap="flat" cmpd="sng" algn="ctr">
            <a:solidFill>
              <a:srgbClr val="0070C0"/>
            </a:solidFill>
            <a:prstDash val="solid"/>
            <a:round/>
            <a:headEnd type="none" w="med" len="med"/>
            <a:tailEnd type="none" w="med" len="med"/>
          </a:ln>
          <a:effectLst/>
        </p:spPr>
        <p:txBody>
          <a:bodyPr wrap="none"/>
          <a:lstStyle/>
          <a:p>
            <a:pPr>
              <a:defRPr/>
            </a:pPr>
            <a:endParaRPr lang="hr-HR"/>
          </a:p>
        </p:txBody>
      </p:sp>
      <p:grpSp>
        <p:nvGrpSpPr>
          <p:cNvPr id="3" name="Group 35"/>
          <p:cNvGrpSpPr>
            <a:grpSpLocks/>
          </p:cNvGrpSpPr>
          <p:nvPr/>
        </p:nvGrpSpPr>
        <p:grpSpPr bwMode="auto">
          <a:xfrm>
            <a:off x="255588" y="1255713"/>
            <a:ext cx="2022475" cy="692150"/>
            <a:chOff x="6852492" y="5341490"/>
            <a:chExt cx="2022190" cy="692323"/>
          </a:xfrm>
        </p:grpSpPr>
        <p:sp>
          <p:nvSpPr>
            <p:cNvPr id="11292" name="Rectangle 36"/>
            <p:cNvSpPr>
              <a:spLocks noChangeArrowheads="1"/>
            </p:cNvSpPr>
            <p:nvPr/>
          </p:nvSpPr>
          <p:spPr bwMode="auto">
            <a:xfrm>
              <a:off x="6852492" y="5664481"/>
              <a:ext cx="2022190" cy="369332"/>
            </a:xfrm>
            <a:prstGeom prst="rect">
              <a:avLst/>
            </a:prstGeom>
            <a:solidFill>
              <a:srgbClr val="92D050"/>
            </a:solidFill>
            <a:ln w="9525">
              <a:solidFill>
                <a:srgbClr val="008000"/>
              </a:solidFill>
              <a:miter lim="800000"/>
              <a:headEnd/>
              <a:tailEnd/>
            </a:ln>
          </p:spPr>
          <p:txBody>
            <a:bodyPr>
              <a:spAutoFit/>
            </a:bodyPr>
            <a:lstStyle/>
            <a:p>
              <a:pPr algn="r"/>
              <a:endParaRPr lang="hr-HR" sz="1800"/>
            </a:p>
          </p:txBody>
        </p:sp>
        <p:sp>
          <p:nvSpPr>
            <p:cNvPr id="11293" name="Rectangle 37"/>
            <p:cNvSpPr>
              <a:spLocks noChangeArrowheads="1"/>
            </p:cNvSpPr>
            <p:nvPr/>
          </p:nvSpPr>
          <p:spPr bwMode="auto">
            <a:xfrm>
              <a:off x="6852492" y="5341490"/>
              <a:ext cx="1487277" cy="369332"/>
            </a:xfrm>
            <a:prstGeom prst="rect">
              <a:avLst/>
            </a:prstGeom>
            <a:noFill/>
            <a:ln w="9525">
              <a:noFill/>
              <a:miter lim="800000"/>
              <a:headEnd/>
              <a:tailEnd/>
            </a:ln>
          </p:spPr>
          <p:txBody>
            <a:bodyPr>
              <a:spAutoFit/>
            </a:bodyPr>
            <a:lstStyle/>
            <a:p>
              <a:r>
                <a:rPr lang="hr-HR" sz="1800"/>
                <a:t>stog-&gt;vrh </a:t>
              </a:r>
            </a:p>
          </p:txBody>
        </p:sp>
      </p:grpSp>
      <p:grpSp>
        <p:nvGrpSpPr>
          <p:cNvPr id="11274" name="Group 38"/>
          <p:cNvGrpSpPr>
            <a:grpSpLocks/>
          </p:cNvGrpSpPr>
          <p:nvPr/>
        </p:nvGrpSpPr>
        <p:grpSpPr bwMode="auto">
          <a:xfrm>
            <a:off x="1958975" y="1482725"/>
            <a:ext cx="1008063" cy="2840038"/>
            <a:chOff x="8536128" y="2716203"/>
            <a:chExt cx="1008686" cy="2839800"/>
          </a:xfrm>
        </p:grpSpPr>
        <p:sp>
          <p:nvSpPr>
            <p:cNvPr id="40" name="Rectangle 39"/>
            <p:cNvSpPr/>
            <p:nvPr/>
          </p:nvSpPr>
          <p:spPr bwMode="auto">
            <a:xfrm>
              <a:off x="8925306" y="2716203"/>
              <a:ext cx="619508" cy="568277"/>
            </a:xfrm>
            <a:prstGeom prst="rect">
              <a:avLst/>
            </a:prstGeom>
            <a:solidFill>
              <a:srgbClr val="FFCC99">
                <a:alpha val="39999"/>
              </a:srgbClr>
            </a:solidFill>
            <a:ln w="9525" cap="flat" cmpd="sng" algn="ctr">
              <a:solidFill>
                <a:srgbClr val="FF9900"/>
              </a:solidFill>
              <a:prstDash val="solid"/>
              <a:round/>
              <a:headEnd type="none" w="med" len="med"/>
              <a:tailEnd type="none" w="med" len="med"/>
            </a:ln>
            <a:effectLst/>
          </p:spPr>
          <p:txBody>
            <a:bodyPr wrap="none" anchor="ctr"/>
            <a:lstStyle/>
            <a:p>
              <a:pPr algn="ctr">
                <a:defRPr/>
              </a:pPr>
              <a:endParaRPr lang="hr-HR" sz="3200">
                <a:effectLst>
                  <a:outerShdw blurRad="38100" dist="38100" dir="2700000" algn="tl">
                    <a:srgbClr val="000000">
                      <a:alpha val="43137"/>
                    </a:srgbClr>
                  </a:outerShdw>
                </a:effectLst>
              </a:endParaRPr>
            </a:p>
          </p:txBody>
        </p:sp>
        <p:sp>
          <p:nvSpPr>
            <p:cNvPr id="41" name="Rectangle 40"/>
            <p:cNvSpPr/>
            <p:nvPr/>
          </p:nvSpPr>
          <p:spPr bwMode="auto">
            <a:xfrm>
              <a:off x="8925306" y="3284480"/>
              <a:ext cx="619508" cy="569865"/>
            </a:xfrm>
            <a:prstGeom prst="rect">
              <a:avLst/>
            </a:prstGeom>
            <a:solidFill>
              <a:srgbClr val="FFCC99">
                <a:alpha val="39999"/>
              </a:srgbClr>
            </a:solidFill>
            <a:ln w="9525" cap="flat" cmpd="sng" algn="ctr">
              <a:solidFill>
                <a:srgbClr val="FF9900"/>
              </a:solidFill>
              <a:prstDash val="solid"/>
              <a:round/>
              <a:headEnd type="none" w="med" len="med"/>
              <a:tailEnd type="none" w="med" len="med"/>
            </a:ln>
            <a:effectLst/>
          </p:spPr>
          <p:txBody>
            <a:bodyPr wrap="none" anchor="ctr"/>
            <a:lstStyle/>
            <a:p>
              <a:pPr algn="ctr">
                <a:defRPr/>
              </a:pPr>
              <a:endParaRPr lang="hr-HR" sz="3200">
                <a:effectLst>
                  <a:outerShdw blurRad="38100" dist="38100" dir="2700000" algn="tl">
                    <a:srgbClr val="000000">
                      <a:alpha val="43137"/>
                    </a:srgbClr>
                  </a:outerShdw>
                </a:effectLst>
              </a:endParaRPr>
            </a:p>
          </p:txBody>
        </p:sp>
        <p:sp>
          <p:nvSpPr>
            <p:cNvPr id="42" name="Rectangle 41"/>
            <p:cNvSpPr/>
            <p:nvPr/>
          </p:nvSpPr>
          <p:spPr bwMode="auto">
            <a:xfrm>
              <a:off x="8925306" y="3854346"/>
              <a:ext cx="619508" cy="568277"/>
            </a:xfrm>
            <a:prstGeom prst="rect">
              <a:avLst/>
            </a:prstGeom>
            <a:solidFill>
              <a:srgbClr val="FFCC99">
                <a:alpha val="39999"/>
              </a:srgbClr>
            </a:solidFill>
            <a:ln w="9525" cap="flat" cmpd="sng" algn="ctr">
              <a:solidFill>
                <a:srgbClr val="FF9900"/>
              </a:solidFill>
              <a:prstDash val="solid"/>
              <a:round/>
              <a:headEnd type="none" w="med" len="med"/>
              <a:tailEnd type="none" w="med" len="med"/>
            </a:ln>
            <a:effectLst/>
          </p:spPr>
          <p:txBody>
            <a:bodyPr wrap="none" anchor="ctr"/>
            <a:lstStyle/>
            <a:p>
              <a:pPr algn="ctr">
                <a:defRPr/>
              </a:pPr>
              <a:endParaRPr lang="hr-HR" sz="3200">
                <a:effectLst>
                  <a:outerShdw blurRad="38100" dist="38100" dir="2700000" algn="tl">
                    <a:srgbClr val="000000">
                      <a:alpha val="43137"/>
                    </a:srgbClr>
                  </a:outerShdw>
                </a:effectLst>
              </a:endParaRPr>
            </a:p>
          </p:txBody>
        </p:sp>
        <p:sp>
          <p:nvSpPr>
            <p:cNvPr id="43" name="Rectangle 42"/>
            <p:cNvSpPr/>
            <p:nvPr/>
          </p:nvSpPr>
          <p:spPr bwMode="auto">
            <a:xfrm>
              <a:off x="8925306" y="4417860"/>
              <a:ext cx="619508" cy="569865"/>
            </a:xfrm>
            <a:prstGeom prst="rect">
              <a:avLst/>
            </a:prstGeom>
            <a:solidFill>
              <a:srgbClr val="FFCC99">
                <a:alpha val="39999"/>
              </a:srgbClr>
            </a:solidFill>
            <a:ln w="9525" cap="flat" cmpd="sng" algn="ctr">
              <a:solidFill>
                <a:srgbClr val="FF9900"/>
              </a:solidFill>
              <a:prstDash val="solid"/>
              <a:round/>
              <a:headEnd type="none" w="med" len="med"/>
              <a:tailEnd type="none" w="med" len="med"/>
            </a:ln>
            <a:effectLst/>
          </p:spPr>
          <p:txBody>
            <a:bodyPr wrap="none" anchor="ctr"/>
            <a:lstStyle/>
            <a:p>
              <a:pPr algn="ctr">
                <a:defRPr/>
              </a:pPr>
              <a:endParaRPr lang="hr-HR" sz="3200">
                <a:effectLst>
                  <a:outerShdw blurRad="38100" dist="38100" dir="2700000" algn="tl">
                    <a:srgbClr val="000000">
                      <a:alpha val="43137"/>
                    </a:srgbClr>
                  </a:outerShdw>
                </a:effectLst>
              </a:endParaRPr>
            </a:p>
          </p:txBody>
        </p:sp>
        <p:sp>
          <p:nvSpPr>
            <p:cNvPr id="44" name="Rectangle 43"/>
            <p:cNvSpPr/>
            <p:nvPr/>
          </p:nvSpPr>
          <p:spPr bwMode="auto">
            <a:xfrm>
              <a:off x="8925306" y="4987726"/>
              <a:ext cx="619508" cy="568277"/>
            </a:xfrm>
            <a:prstGeom prst="rect">
              <a:avLst/>
            </a:prstGeom>
            <a:solidFill>
              <a:srgbClr val="FFCC99">
                <a:alpha val="39999"/>
              </a:srgbClr>
            </a:solidFill>
            <a:ln w="9525" cap="flat" cmpd="sng" algn="ctr">
              <a:solidFill>
                <a:srgbClr val="FF9900"/>
              </a:solidFill>
              <a:prstDash val="solid"/>
              <a:round/>
              <a:headEnd type="none" w="med" len="med"/>
              <a:tailEnd type="none" w="med" len="med"/>
            </a:ln>
            <a:effectLst/>
          </p:spPr>
          <p:txBody>
            <a:bodyPr wrap="none" anchor="ctr"/>
            <a:lstStyle/>
            <a:p>
              <a:pPr algn="ctr">
                <a:defRPr/>
              </a:pPr>
              <a:endParaRPr lang="hr-HR" sz="3200">
                <a:effectLst>
                  <a:outerShdw blurRad="38100" dist="38100" dir="2700000" algn="tl">
                    <a:srgbClr val="000000">
                      <a:alpha val="43137"/>
                    </a:srgbClr>
                  </a:outerShdw>
                </a:effectLst>
              </a:endParaRPr>
            </a:p>
          </p:txBody>
        </p:sp>
        <p:sp>
          <p:nvSpPr>
            <p:cNvPr id="11287" name="Rectangle 44"/>
            <p:cNvSpPr>
              <a:spLocks noChangeArrowheads="1"/>
            </p:cNvSpPr>
            <p:nvPr/>
          </p:nvSpPr>
          <p:spPr bwMode="auto">
            <a:xfrm>
              <a:off x="8536128" y="5108349"/>
              <a:ext cx="338554" cy="400110"/>
            </a:xfrm>
            <a:prstGeom prst="rect">
              <a:avLst/>
            </a:prstGeom>
            <a:noFill/>
            <a:ln w="9525">
              <a:noFill/>
              <a:miter lim="800000"/>
              <a:headEnd/>
              <a:tailEnd/>
            </a:ln>
          </p:spPr>
          <p:txBody>
            <a:bodyPr wrap="none">
              <a:spAutoFit/>
            </a:bodyPr>
            <a:lstStyle/>
            <a:p>
              <a:pPr algn="r"/>
              <a:r>
                <a:rPr lang="hr-HR"/>
                <a:t>0</a:t>
              </a:r>
            </a:p>
          </p:txBody>
        </p:sp>
        <p:sp>
          <p:nvSpPr>
            <p:cNvPr id="11288" name="Rectangle 45"/>
            <p:cNvSpPr>
              <a:spLocks noChangeArrowheads="1"/>
            </p:cNvSpPr>
            <p:nvPr/>
          </p:nvSpPr>
          <p:spPr bwMode="auto">
            <a:xfrm>
              <a:off x="8536128" y="4543913"/>
              <a:ext cx="338554" cy="400110"/>
            </a:xfrm>
            <a:prstGeom prst="rect">
              <a:avLst/>
            </a:prstGeom>
            <a:noFill/>
            <a:ln w="9525">
              <a:noFill/>
              <a:miter lim="800000"/>
              <a:headEnd/>
              <a:tailEnd/>
            </a:ln>
          </p:spPr>
          <p:txBody>
            <a:bodyPr wrap="none">
              <a:spAutoFit/>
            </a:bodyPr>
            <a:lstStyle/>
            <a:p>
              <a:pPr algn="r"/>
              <a:r>
                <a:rPr lang="hr-HR"/>
                <a:t>1</a:t>
              </a:r>
            </a:p>
          </p:txBody>
        </p:sp>
        <p:sp>
          <p:nvSpPr>
            <p:cNvPr id="11289" name="Rectangle 46"/>
            <p:cNvSpPr>
              <a:spLocks noChangeArrowheads="1"/>
            </p:cNvSpPr>
            <p:nvPr/>
          </p:nvSpPr>
          <p:spPr bwMode="auto">
            <a:xfrm>
              <a:off x="8536128" y="3964055"/>
              <a:ext cx="338554" cy="400110"/>
            </a:xfrm>
            <a:prstGeom prst="rect">
              <a:avLst/>
            </a:prstGeom>
            <a:noFill/>
            <a:ln w="9525">
              <a:noFill/>
              <a:miter lim="800000"/>
              <a:headEnd/>
              <a:tailEnd/>
            </a:ln>
          </p:spPr>
          <p:txBody>
            <a:bodyPr wrap="none">
              <a:spAutoFit/>
            </a:bodyPr>
            <a:lstStyle/>
            <a:p>
              <a:pPr algn="r"/>
              <a:r>
                <a:rPr lang="hr-HR"/>
                <a:t>2</a:t>
              </a:r>
            </a:p>
          </p:txBody>
        </p:sp>
        <p:sp>
          <p:nvSpPr>
            <p:cNvPr id="11290" name="Rectangle 47"/>
            <p:cNvSpPr>
              <a:spLocks noChangeArrowheads="1"/>
            </p:cNvSpPr>
            <p:nvPr/>
          </p:nvSpPr>
          <p:spPr bwMode="auto">
            <a:xfrm>
              <a:off x="8536128" y="3392775"/>
              <a:ext cx="338554" cy="400110"/>
            </a:xfrm>
            <a:prstGeom prst="rect">
              <a:avLst/>
            </a:prstGeom>
            <a:noFill/>
            <a:ln w="9525">
              <a:noFill/>
              <a:miter lim="800000"/>
              <a:headEnd/>
              <a:tailEnd/>
            </a:ln>
          </p:spPr>
          <p:txBody>
            <a:bodyPr wrap="none">
              <a:spAutoFit/>
            </a:bodyPr>
            <a:lstStyle/>
            <a:p>
              <a:pPr algn="r"/>
              <a:r>
                <a:rPr lang="hr-HR"/>
                <a:t>3</a:t>
              </a:r>
            </a:p>
          </p:txBody>
        </p:sp>
        <p:sp>
          <p:nvSpPr>
            <p:cNvPr id="11291" name="Rectangle 48"/>
            <p:cNvSpPr>
              <a:spLocks noChangeArrowheads="1"/>
            </p:cNvSpPr>
            <p:nvPr/>
          </p:nvSpPr>
          <p:spPr bwMode="auto">
            <a:xfrm>
              <a:off x="8536128" y="2818832"/>
              <a:ext cx="338554" cy="400110"/>
            </a:xfrm>
            <a:prstGeom prst="rect">
              <a:avLst/>
            </a:prstGeom>
            <a:noFill/>
            <a:ln w="9525">
              <a:noFill/>
              <a:miter lim="800000"/>
              <a:headEnd/>
              <a:tailEnd/>
            </a:ln>
          </p:spPr>
          <p:txBody>
            <a:bodyPr wrap="none">
              <a:spAutoFit/>
            </a:bodyPr>
            <a:lstStyle/>
            <a:p>
              <a:pPr algn="r"/>
              <a:r>
                <a:rPr lang="hr-HR"/>
                <a:t>4</a:t>
              </a:r>
            </a:p>
          </p:txBody>
        </p:sp>
      </p:grpSp>
      <p:sp>
        <p:nvSpPr>
          <p:cNvPr id="11275" name="Rectangle 49"/>
          <p:cNvSpPr>
            <a:spLocks noChangeArrowheads="1"/>
          </p:cNvSpPr>
          <p:nvPr/>
        </p:nvSpPr>
        <p:spPr bwMode="auto">
          <a:xfrm>
            <a:off x="1804988" y="4430713"/>
            <a:ext cx="492125" cy="400050"/>
          </a:xfrm>
          <a:prstGeom prst="rect">
            <a:avLst/>
          </a:prstGeom>
          <a:noFill/>
          <a:ln w="9525">
            <a:noFill/>
            <a:miter lim="800000"/>
            <a:headEnd/>
            <a:tailEnd/>
          </a:ln>
        </p:spPr>
        <p:txBody>
          <a:bodyPr wrap="none">
            <a:spAutoFit/>
          </a:bodyPr>
          <a:lstStyle/>
          <a:p>
            <a:r>
              <a:rPr lang="hr-HR"/>
              <a:t>-1</a:t>
            </a:r>
          </a:p>
        </p:txBody>
      </p:sp>
      <p:sp>
        <p:nvSpPr>
          <p:cNvPr id="51" name="Rectangle 50"/>
          <p:cNvSpPr/>
          <p:nvPr/>
        </p:nvSpPr>
        <p:spPr>
          <a:xfrm>
            <a:off x="2466975" y="3779838"/>
            <a:ext cx="431800" cy="584200"/>
          </a:xfrm>
          <a:prstGeom prst="rect">
            <a:avLst/>
          </a:prstGeom>
        </p:spPr>
        <p:txBody>
          <a:bodyPr wrap="none">
            <a:spAutoFit/>
          </a:bodyPr>
          <a:lstStyle/>
          <a:p>
            <a:pPr>
              <a:defRPr/>
            </a:pPr>
            <a:r>
              <a:rPr lang="hr-HR" sz="3200">
                <a:solidFill>
                  <a:srgbClr val="FF0000"/>
                </a:solidFill>
                <a:effectLst>
                  <a:outerShdw blurRad="38100" dist="38100" dir="2700000" algn="tl">
                    <a:srgbClr val="000000">
                      <a:alpha val="43137"/>
                    </a:srgbClr>
                  </a:outerShdw>
                </a:effectLst>
              </a:rPr>
              <a:t>5</a:t>
            </a:r>
            <a:endParaRPr lang="hr-HR" sz="3200">
              <a:solidFill>
                <a:srgbClr val="FF0000"/>
              </a:solidFill>
            </a:endParaRPr>
          </a:p>
        </p:txBody>
      </p:sp>
      <p:sp>
        <p:nvSpPr>
          <p:cNvPr id="52" name="Rectangle 51"/>
          <p:cNvSpPr/>
          <p:nvPr/>
        </p:nvSpPr>
        <p:spPr>
          <a:xfrm>
            <a:off x="2466975" y="3194050"/>
            <a:ext cx="431800" cy="584200"/>
          </a:xfrm>
          <a:prstGeom prst="rect">
            <a:avLst/>
          </a:prstGeom>
        </p:spPr>
        <p:txBody>
          <a:bodyPr wrap="none">
            <a:spAutoFit/>
          </a:bodyPr>
          <a:lstStyle/>
          <a:p>
            <a:pPr>
              <a:defRPr/>
            </a:pPr>
            <a:r>
              <a:rPr lang="hr-HR" sz="3200">
                <a:solidFill>
                  <a:srgbClr val="FF0000"/>
                </a:solidFill>
                <a:effectLst>
                  <a:outerShdw blurRad="38100" dist="38100" dir="2700000" algn="tl">
                    <a:srgbClr val="000000">
                      <a:alpha val="43137"/>
                    </a:srgbClr>
                  </a:outerShdw>
                </a:effectLst>
              </a:rPr>
              <a:t>2</a:t>
            </a:r>
            <a:endParaRPr lang="hr-HR" sz="3200">
              <a:solidFill>
                <a:srgbClr val="FF0000"/>
              </a:solidFill>
            </a:endParaRPr>
          </a:p>
        </p:txBody>
      </p:sp>
      <p:sp>
        <p:nvSpPr>
          <p:cNvPr id="53" name="Rectangle 52"/>
          <p:cNvSpPr/>
          <p:nvPr/>
        </p:nvSpPr>
        <p:spPr>
          <a:xfrm>
            <a:off x="2466975" y="2630488"/>
            <a:ext cx="431800" cy="584200"/>
          </a:xfrm>
          <a:prstGeom prst="rect">
            <a:avLst/>
          </a:prstGeom>
        </p:spPr>
        <p:txBody>
          <a:bodyPr wrap="none">
            <a:spAutoFit/>
          </a:bodyPr>
          <a:lstStyle/>
          <a:p>
            <a:pPr>
              <a:defRPr/>
            </a:pPr>
            <a:r>
              <a:rPr lang="hr-HR" sz="3200">
                <a:solidFill>
                  <a:srgbClr val="FF0000"/>
                </a:solidFill>
                <a:effectLst>
                  <a:outerShdw blurRad="38100" dist="38100" dir="2700000" algn="tl">
                    <a:srgbClr val="000000">
                      <a:alpha val="43137"/>
                    </a:srgbClr>
                  </a:outerShdw>
                </a:effectLst>
              </a:rPr>
              <a:t>7</a:t>
            </a:r>
            <a:endParaRPr lang="hr-HR" sz="3200">
              <a:solidFill>
                <a:srgbClr val="FF0000"/>
              </a:solidFill>
            </a:endParaRPr>
          </a:p>
        </p:txBody>
      </p:sp>
      <p:sp>
        <p:nvSpPr>
          <p:cNvPr id="54" name="Rectangle 53"/>
          <p:cNvSpPr/>
          <p:nvPr/>
        </p:nvSpPr>
        <p:spPr>
          <a:xfrm>
            <a:off x="2343150" y="2055813"/>
            <a:ext cx="679450" cy="584200"/>
          </a:xfrm>
          <a:prstGeom prst="rect">
            <a:avLst/>
          </a:prstGeom>
        </p:spPr>
        <p:txBody>
          <a:bodyPr wrap="none">
            <a:spAutoFit/>
          </a:bodyPr>
          <a:lstStyle/>
          <a:p>
            <a:pPr>
              <a:defRPr/>
            </a:pPr>
            <a:r>
              <a:rPr lang="hr-HR" sz="3200">
                <a:solidFill>
                  <a:srgbClr val="FF0000"/>
                </a:solidFill>
                <a:effectLst>
                  <a:outerShdw blurRad="38100" dist="38100" dir="2700000" algn="tl">
                    <a:srgbClr val="000000">
                      <a:alpha val="43137"/>
                    </a:srgbClr>
                  </a:outerShdw>
                </a:effectLst>
              </a:rPr>
              <a:t>-4</a:t>
            </a:r>
            <a:endParaRPr lang="hr-HR" sz="3200">
              <a:solidFill>
                <a:srgbClr val="FF0000"/>
              </a:solidFill>
            </a:endParaRPr>
          </a:p>
        </p:txBody>
      </p:sp>
      <p:sp>
        <p:nvSpPr>
          <p:cNvPr id="55" name="Rectangle 54"/>
          <p:cNvSpPr/>
          <p:nvPr/>
        </p:nvSpPr>
        <p:spPr>
          <a:xfrm>
            <a:off x="2466975" y="1482725"/>
            <a:ext cx="431800" cy="584200"/>
          </a:xfrm>
          <a:prstGeom prst="rect">
            <a:avLst/>
          </a:prstGeom>
        </p:spPr>
        <p:txBody>
          <a:bodyPr wrap="none">
            <a:spAutoFit/>
          </a:bodyPr>
          <a:lstStyle/>
          <a:p>
            <a:pPr>
              <a:defRPr/>
            </a:pPr>
            <a:r>
              <a:rPr lang="hr-HR" sz="3200">
                <a:solidFill>
                  <a:srgbClr val="FF0000"/>
                </a:solidFill>
                <a:effectLst>
                  <a:outerShdw blurRad="38100" dist="38100" dir="2700000" algn="tl">
                    <a:srgbClr val="000000">
                      <a:alpha val="43137"/>
                    </a:srgbClr>
                  </a:outerShdw>
                </a:effectLst>
              </a:rPr>
              <a:t>1</a:t>
            </a:r>
            <a:endParaRPr lang="hr-HR" sz="3200">
              <a:solidFill>
                <a:srgbClr val="FF0000"/>
              </a:solidFill>
            </a:endParaRPr>
          </a:p>
        </p:txBody>
      </p:sp>
      <p:sp>
        <p:nvSpPr>
          <p:cNvPr id="56" name="Rectangle 55"/>
          <p:cNvSpPr>
            <a:spLocks noChangeArrowheads="1"/>
          </p:cNvSpPr>
          <p:nvPr/>
        </p:nvSpPr>
        <p:spPr bwMode="auto">
          <a:xfrm>
            <a:off x="2922588" y="5195888"/>
            <a:ext cx="958850" cy="584200"/>
          </a:xfrm>
          <a:prstGeom prst="rect">
            <a:avLst/>
          </a:prstGeom>
          <a:noFill/>
          <a:ln w="9525">
            <a:noFill/>
            <a:miter lim="800000"/>
            <a:headEnd/>
            <a:tailEnd/>
          </a:ln>
        </p:spPr>
        <p:txBody>
          <a:bodyPr wrap="none">
            <a:spAutoFit/>
          </a:bodyPr>
          <a:lstStyle/>
          <a:p>
            <a:r>
              <a:rPr lang="hr-HR" sz="3200" b="0" i="1">
                <a:solidFill>
                  <a:srgbClr val="FF0000"/>
                </a:solidFill>
                <a:latin typeface="Times New Roman" pitchFamily="18" charset="0"/>
                <a:cs typeface="Times New Roman" pitchFamily="18" charset="0"/>
              </a:rPr>
              <a:t>O(1)</a:t>
            </a:r>
            <a:endParaRPr lang="hr-HR" sz="3200"/>
          </a:p>
        </p:txBody>
      </p:sp>
      <p:sp>
        <p:nvSpPr>
          <p:cNvPr id="5" name="Slide Number Placeholder 4"/>
          <p:cNvSpPr>
            <a:spLocks noGrp="1"/>
          </p:cNvSpPr>
          <p:nvPr>
            <p:ph type="sldNum" sz="quarter" idx="11"/>
          </p:nvPr>
        </p:nvSpPr>
        <p:spPr/>
        <p:txBody>
          <a:bodyPr/>
          <a:lstStyle/>
          <a:p>
            <a:fld id="{A88E0379-805C-488B-A902-3710866AFB11}" type="slidenum">
              <a:rPr lang="hr-HR" smtClean="0"/>
              <a:pPr/>
              <a:t>190</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3">
                                            <p:bg/>
                                          </p:spTgt>
                                        </p:tgtEl>
                                        <p:attrNameLst>
                                          <p:attrName>style.visibility</p:attrName>
                                        </p:attrNameLst>
                                      </p:cBhvr>
                                      <p:to>
                                        <p:strVal val="visible"/>
                                      </p:to>
                                    </p:set>
                                    <p:animEffect transition="in" filter="dissolve">
                                      <p:cBhvr>
                                        <p:cTn id="10" dur="500"/>
                                        <p:tgtEl>
                                          <p:spTgt spid="33">
                                            <p:bg/>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3">
                                            <p:txEl>
                                              <p:pRg st="0" end="0"/>
                                            </p:txEl>
                                          </p:spTgt>
                                        </p:tgtEl>
                                        <p:attrNameLst>
                                          <p:attrName>style.visibility</p:attrName>
                                        </p:attrNameLst>
                                      </p:cBhvr>
                                      <p:to>
                                        <p:strVal val="visible"/>
                                      </p:to>
                                    </p:set>
                                    <p:animEffect transition="in" filter="wipe(left)">
                                      <p:cBhvr>
                                        <p:cTn id="15" dur="500"/>
                                        <p:tgtEl>
                                          <p:spTgt spid="3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dissolve">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1" nodeType="clickEffect">
                                  <p:stCondLst>
                                    <p:cond delay="0"/>
                                  </p:stCondLst>
                                  <p:childTnLst>
                                    <p:animMotion origin="layout" path="M -9.13169E-7 -1.11111E-6 L -9.13169E-7 0.04977 " pathEditMode="relative" rAng="0" ptsTypes="AA">
                                      <p:cBhvr>
                                        <p:cTn id="24" dur="2000" fill="hold"/>
                                        <p:tgtEl>
                                          <p:spTgt spid="27"/>
                                        </p:tgtEl>
                                        <p:attrNameLst>
                                          <p:attrName>ppt_x</p:attrName>
                                          <p:attrName>ppt_y</p:attrName>
                                        </p:attrNameLst>
                                      </p:cBhvr>
                                      <p:rCtr x="0" y="25"/>
                                    </p:animMotion>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2" nodeType="clickEffect">
                                  <p:stCondLst>
                                    <p:cond delay="0"/>
                                  </p:stCondLst>
                                  <p:childTnLst>
                                    <p:animMotion origin="layout" path="M -9.13169E-7 0.04977 L -9.13169E-7 0.10972 " pathEditMode="relative" rAng="0" ptsTypes="AA">
                                      <p:cBhvr>
                                        <p:cTn id="28" dur="2000" fill="hold"/>
                                        <p:tgtEl>
                                          <p:spTgt spid="27"/>
                                        </p:tgtEl>
                                        <p:attrNameLst>
                                          <p:attrName>ppt_x</p:attrName>
                                          <p:attrName>ppt_y</p:attrName>
                                        </p:attrNameLst>
                                      </p:cBhvr>
                                      <p:rCtr x="0" y="30"/>
                                    </p:animMotion>
                                  </p:childTnLst>
                                </p:cTn>
                              </p:par>
                            </p:childTnLst>
                          </p:cTn>
                        </p:par>
                      </p:childTnLst>
                    </p:cTn>
                  </p:par>
                  <p:par>
                    <p:cTn id="29" fill="hold">
                      <p:stCondLst>
                        <p:cond delay="indefinite"/>
                      </p:stCondLst>
                      <p:childTnLst>
                        <p:par>
                          <p:cTn id="30" fill="hold">
                            <p:stCondLst>
                              <p:cond delay="0"/>
                            </p:stCondLst>
                            <p:childTnLst>
                              <p:par>
                                <p:cTn id="31" presetID="3" presetClass="emph" presetSubtype="2" fill="hold" nodeType="clickEffect">
                                  <p:stCondLst>
                                    <p:cond delay="0"/>
                                  </p:stCondLst>
                                  <p:childTnLst>
                                    <p:animClr clrSpc="rgb" dir="cw">
                                      <p:cBhvr override="childStyle">
                                        <p:cTn id="32" dur="2000" fill="hold"/>
                                        <p:tgtEl>
                                          <p:spTgt spid="55">
                                            <p:txEl>
                                              <p:pRg st="0" end="0"/>
                                            </p:txEl>
                                          </p:spTgt>
                                        </p:tgtEl>
                                        <p:attrNameLst>
                                          <p:attrName>style.color</p:attrName>
                                        </p:attrNameLst>
                                      </p:cBhvr>
                                      <p:to>
                                        <a:srgbClr val="5F5F5F"/>
                                      </p:to>
                                    </p:animClr>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grpId="3" nodeType="clickEffect">
                                  <p:stCondLst>
                                    <p:cond delay="0"/>
                                  </p:stCondLst>
                                  <p:childTnLst>
                                    <p:animMotion origin="layout" path="M -9.13169E-7 0.10972 L -9.13169E-7 0.16065 " pathEditMode="relative" rAng="0" ptsTypes="AA">
                                      <p:cBhvr>
                                        <p:cTn id="36" dur="2000" fill="hold"/>
                                        <p:tgtEl>
                                          <p:spTgt spid="27"/>
                                        </p:tgtEl>
                                        <p:attrNameLst>
                                          <p:attrName>ppt_x</p:attrName>
                                          <p:attrName>ppt_y</p:attrName>
                                        </p:attrNameLst>
                                      </p:cBhvr>
                                      <p:rCtr x="0" y="25"/>
                                    </p:animMotion>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0.00048 3.26701E-6 L 0.00048 0.08815 " pathEditMode="relative" rAng="0" ptsTypes="AA">
                                      <p:cBhvr>
                                        <p:cTn id="40" dur="2000" fill="hold"/>
                                        <p:tgtEl>
                                          <p:spTgt spid="3"/>
                                        </p:tgtEl>
                                        <p:attrNameLst>
                                          <p:attrName>ppt_x</p:attrName>
                                          <p:attrName>ppt_y</p:attrName>
                                        </p:attrNameLst>
                                      </p:cBhvr>
                                      <p:rCtr x="0" y="44"/>
                                    </p:animMotion>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grpId="4" nodeType="clickEffect">
                                  <p:stCondLst>
                                    <p:cond delay="0"/>
                                  </p:stCondLst>
                                  <p:childTnLst>
                                    <p:animMotion origin="layout" path="M -3.05498E-6 0.16054 L -3.05498E-6 0.2149 " pathEditMode="relative" rAng="0" ptsTypes="AA">
                                      <p:cBhvr>
                                        <p:cTn id="44" dur="2000" fill="hold"/>
                                        <p:tgtEl>
                                          <p:spTgt spid="27"/>
                                        </p:tgtEl>
                                        <p:attrNameLst>
                                          <p:attrName>ppt_x</p:attrName>
                                          <p:attrName>ppt_y</p:attrName>
                                        </p:attrNameLst>
                                      </p:cBhvr>
                                      <p:rCtr x="0" y="27"/>
                                    </p:animMotion>
                                  </p:childTnLst>
                                </p:cTn>
                              </p:par>
                            </p:childTnLst>
                          </p:cTn>
                        </p:par>
                      </p:childTnLst>
                    </p:cTn>
                  </p:par>
                  <p:par>
                    <p:cTn id="45" fill="hold">
                      <p:stCondLst>
                        <p:cond delay="indefinite"/>
                      </p:stCondLst>
                      <p:childTnLst>
                        <p:par>
                          <p:cTn id="46" fill="hold">
                            <p:stCondLst>
                              <p:cond delay="0"/>
                            </p:stCondLst>
                            <p:childTnLst>
                              <p:par>
                                <p:cTn id="47" presetID="9" presetClass="exit" presetSubtype="0" fill="hold" grpId="5" nodeType="clickEffect">
                                  <p:stCondLst>
                                    <p:cond delay="0"/>
                                  </p:stCondLst>
                                  <p:childTnLst>
                                    <p:animEffect transition="out" filter="dissolve">
                                      <p:cBhvr>
                                        <p:cTn id="48" dur="500"/>
                                        <p:tgtEl>
                                          <p:spTgt spid="27"/>
                                        </p:tgtEl>
                                      </p:cBhvr>
                                    </p:animEffect>
                                    <p:set>
                                      <p:cBhvr>
                                        <p:cTn id="49" dur="1" fill="hold">
                                          <p:stCondLst>
                                            <p:cond delay="499"/>
                                          </p:stCondLst>
                                        </p:cTn>
                                        <p:tgtEl>
                                          <p:spTgt spid="27"/>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33">
                                            <p:txEl>
                                              <p:pRg st="1" end="1"/>
                                            </p:txEl>
                                          </p:spTgt>
                                        </p:tgtEl>
                                        <p:attrNameLst>
                                          <p:attrName>style.visibility</p:attrName>
                                        </p:attrNameLst>
                                      </p:cBhvr>
                                      <p:to>
                                        <p:strVal val="visible"/>
                                      </p:to>
                                    </p:set>
                                    <p:animEffect transition="in" filter="wipe(left)">
                                      <p:cBhvr>
                                        <p:cTn id="54" dur="500"/>
                                        <p:tgtEl>
                                          <p:spTgt spid="33">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mph" presetSubtype="2" fill="hold" grpId="0" nodeType="clickEffect">
                                  <p:stCondLst>
                                    <p:cond delay="0"/>
                                  </p:stCondLst>
                                  <p:childTnLst>
                                    <p:animClr clrSpc="rgb" dir="cw">
                                      <p:cBhvr override="childStyle">
                                        <p:cTn id="58" dur="2000" fill="hold"/>
                                        <p:tgtEl>
                                          <p:spTgt spid="54"/>
                                        </p:tgtEl>
                                        <p:attrNameLst>
                                          <p:attrName>style.color</p:attrName>
                                        </p:attrNameLst>
                                      </p:cBhvr>
                                      <p:to>
                                        <a:srgbClr val="5F5F5F"/>
                                      </p:to>
                                    </p:animClr>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nodeType="clickEffect">
                                  <p:stCondLst>
                                    <p:cond delay="0"/>
                                  </p:stCondLst>
                                  <p:childTnLst>
                                    <p:animMotion origin="layout" path="M 0.00048 0.08814 L 0.00048 0.16933 " pathEditMode="relative" rAng="0" ptsTypes="AA">
                                      <p:cBhvr>
                                        <p:cTn id="62" dur="2000" fill="hold"/>
                                        <p:tgtEl>
                                          <p:spTgt spid="3"/>
                                        </p:tgtEl>
                                        <p:attrNameLst>
                                          <p:attrName>ppt_x</p:attrName>
                                          <p:attrName>ppt_y</p:attrName>
                                        </p:attrNameLst>
                                      </p:cBhvr>
                                      <p:rCtr x="0" y="40"/>
                                    </p:animMotion>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3">
                                            <p:txEl>
                                              <p:pRg st="2" end="2"/>
                                            </p:txEl>
                                          </p:spTgt>
                                        </p:tgtEl>
                                        <p:attrNameLst>
                                          <p:attrName>style.visibility</p:attrName>
                                        </p:attrNameLst>
                                      </p:cBhvr>
                                      <p:to>
                                        <p:strVal val="visible"/>
                                      </p:to>
                                    </p:set>
                                    <p:animEffect transition="in" filter="wipe(left)">
                                      <p:cBhvr>
                                        <p:cTn id="67" dur="500"/>
                                        <p:tgtEl>
                                          <p:spTgt spid="33">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mph" presetSubtype="2" fill="hold" grpId="0" nodeType="clickEffect">
                                  <p:stCondLst>
                                    <p:cond delay="0"/>
                                  </p:stCondLst>
                                  <p:childTnLst>
                                    <p:animClr clrSpc="rgb" dir="cw">
                                      <p:cBhvr override="childStyle">
                                        <p:cTn id="71" dur="2000" fill="hold"/>
                                        <p:tgtEl>
                                          <p:spTgt spid="53"/>
                                        </p:tgtEl>
                                        <p:attrNameLst>
                                          <p:attrName>style.color</p:attrName>
                                        </p:attrNameLst>
                                      </p:cBhvr>
                                      <p:to>
                                        <a:srgbClr val="5F5F5F"/>
                                      </p:to>
                                    </p:animClr>
                                  </p:childTnLst>
                                </p:cTn>
                              </p:par>
                            </p:childTnLst>
                          </p:cTn>
                        </p:par>
                      </p:childTnLst>
                    </p:cTn>
                  </p:par>
                  <p:par>
                    <p:cTn id="72" fill="hold">
                      <p:stCondLst>
                        <p:cond delay="indefinite"/>
                      </p:stCondLst>
                      <p:childTnLst>
                        <p:par>
                          <p:cTn id="73" fill="hold">
                            <p:stCondLst>
                              <p:cond delay="0"/>
                            </p:stCondLst>
                            <p:childTnLst>
                              <p:par>
                                <p:cTn id="74" presetID="42" presetClass="path" presetSubtype="0" accel="50000" decel="50000" fill="hold" nodeType="clickEffect">
                                  <p:stCondLst>
                                    <p:cond delay="0"/>
                                  </p:stCondLst>
                                  <p:childTnLst>
                                    <p:animMotion origin="layout" path="M 0.00048 0.16933 L 0.00048 0.25469 " pathEditMode="relative" rAng="0" ptsTypes="AA">
                                      <p:cBhvr>
                                        <p:cTn id="75" dur="2000" fill="hold"/>
                                        <p:tgtEl>
                                          <p:spTgt spid="3"/>
                                        </p:tgtEl>
                                        <p:attrNameLst>
                                          <p:attrName>ppt_x</p:attrName>
                                          <p:attrName>ppt_y</p:attrName>
                                        </p:attrNameLst>
                                      </p:cBhvr>
                                      <p:rCtr x="0" y="43"/>
                                    </p:animMotion>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33">
                                            <p:txEl>
                                              <p:pRg st="3" end="3"/>
                                            </p:txEl>
                                          </p:spTgt>
                                        </p:tgtEl>
                                        <p:attrNameLst>
                                          <p:attrName>style.visibility</p:attrName>
                                        </p:attrNameLst>
                                      </p:cBhvr>
                                      <p:to>
                                        <p:strVal val="visible"/>
                                      </p:to>
                                    </p:set>
                                    <p:animEffect transition="in" filter="wipe(left)">
                                      <p:cBhvr>
                                        <p:cTn id="80" dur="500"/>
                                        <p:tgtEl>
                                          <p:spTgt spid="33">
                                            <p:txEl>
                                              <p:pRg st="3" end="3"/>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mph" presetSubtype="2" fill="hold" grpId="0" nodeType="clickEffect">
                                  <p:stCondLst>
                                    <p:cond delay="0"/>
                                  </p:stCondLst>
                                  <p:childTnLst>
                                    <p:animClr clrSpc="rgb" dir="cw">
                                      <p:cBhvr override="childStyle">
                                        <p:cTn id="84" dur="2000" fill="hold"/>
                                        <p:tgtEl>
                                          <p:spTgt spid="52"/>
                                        </p:tgtEl>
                                        <p:attrNameLst>
                                          <p:attrName>style.color</p:attrName>
                                        </p:attrNameLst>
                                      </p:cBhvr>
                                      <p:to>
                                        <a:srgbClr val="5F5F5F"/>
                                      </p:to>
                                    </p:animClr>
                                  </p:childTnLst>
                                </p:cTn>
                              </p:par>
                            </p:childTnLst>
                          </p:cTn>
                        </p:par>
                      </p:childTnLst>
                    </p:cTn>
                  </p:par>
                  <p:par>
                    <p:cTn id="85" fill="hold">
                      <p:stCondLst>
                        <p:cond delay="indefinite"/>
                      </p:stCondLst>
                      <p:childTnLst>
                        <p:par>
                          <p:cTn id="86" fill="hold">
                            <p:stCondLst>
                              <p:cond delay="0"/>
                            </p:stCondLst>
                            <p:childTnLst>
                              <p:par>
                                <p:cTn id="87" presetID="42" presetClass="path" presetSubtype="0" accel="50000" decel="50000" fill="hold" nodeType="clickEffect">
                                  <p:stCondLst>
                                    <p:cond delay="0"/>
                                  </p:stCondLst>
                                  <p:childTnLst>
                                    <p:animMotion origin="layout" path="M 0.00048 0.25469 L 0.00048 0.33449 " pathEditMode="relative" rAng="0" ptsTypes="AA">
                                      <p:cBhvr>
                                        <p:cTn id="88" dur="2000" fill="hold"/>
                                        <p:tgtEl>
                                          <p:spTgt spid="3"/>
                                        </p:tgtEl>
                                        <p:attrNameLst>
                                          <p:attrName>ppt_x</p:attrName>
                                          <p:attrName>ppt_y</p:attrName>
                                        </p:attrNameLst>
                                      </p:cBhvr>
                                      <p:rCtr x="0" y="40"/>
                                    </p:animMotion>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33">
                                            <p:txEl>
                                              <p:pRg st="4" end="4"/>
                                            </p:txEl>
                                          </p:spTgt>
                                        </p:tgtEl>
                                        <p:attrNameLst>
                                          <p:attrName>style.visibility</p:attrName>
                                        </p:attrNameLst>
                                      </p:cBhvr>
                                      <p:to>
                                        <p:strVal val="visible"/>
                                      </p:to>
                                    </p:set>
                                    <p:animEffect transition="in" filter="wipe(left)">
                                      <p:cBhvr>
                                        <p:cTn id="93" dur="500"/>
                                        <p:tgtEl>
                                          <p:spTgt spid="33">
                                            <p:txEl>
                                              <p:pRg st="4" end="4"/>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mph" presetSubtype="2" fill="hold" grpId="0" nodeType="clickEffect">
                                  <p:stCondLst>
                                    <p:cond delay="0"/>
                                  </p:stCondLst>
                                  <p:childTnLst>
                                    <p:animClr clrSpc="rgb" dir="cw">
                                      <p:cBhvr override="childStyle">
                                        <p:cTn id="97" dur="2000" fill="hold"/>
                                        <p:tgtEl>
                                          <p:spTgt spid="51"/>
                                        </p:tgtEl>
                                        <p:attrNameLst>
                                          <p:attrName>style.color</p:attrName>
                                        </p:attrNameLst>
                                      </p:cBhvr>
                                      <p:to>
                                        <a:srgbClr val="5F5F5F"/>
                                      </p:to>
                                    </p:animClr>
                                  </p:childTnLst>
                                </p:cTn>
                              </p:par>
                            </p:childTnLst>
                          </p:cTn>
                        </p:par>
                      </p:childTnLst>
                    </p:cTn>
                  </p:par>
                  <p:par>
                    <p:cTn id="98" fill="hold">
                      <p:stCondLst>
                        <p:cond delay="indefinite"/>
                      </p:stCondLst>
                      <p:childTnLst>
                        <p:par>
                          <p:cTn id="99" fill="hold">
                            <p:stCondLst>
                              <p:cond delay="0"/>
                            </p:stCondLst>
                            <p:childTnLst>
                              <p:par>
                                <p:cTn id="100" presetID="42" presetClass="path" presetSubtype="0" accel="50000" decel="50000" fill="hold" nodeType="clickEffect">
                                  <p:stCondLst>
                                    <p:cond delay="0"/>
                                  </p:stCondLst>
                                  <p:childTnLst>
                                    <p:animMotion origin="layout" path="M 0.00048 0.33449 L 0.00048 0.41892 " pathEditMode="relative" rAng="0" ptsTypes="AA">
                                      <p:cBhvr>
                                        <p:cTn id="101" dur="2000" fill="hold"/>
                                        <p:tgtEl>
                                          <p:spTgt spid="3"/>
                                        </p:tgtEl>
                                        <p:attrNameLst>
                                          <p:attrName>ppt_x</p:attrName>
                                          <p:attrName>ppt_y</p:attrName>
                                        </p:attrNameLst>
                                      </p:cBhvr>
                                      <p:rCtr x="0" y="42"/>
                                    </p:animMotion>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33">
                                            <p:txEl>
                                              <p:pRg st="5" end="5"/>
                                            </p:txEl>
                                          </p:spTgt>
                                        </p:tgtEl>
                                        <p:attrNameLst>
                                          <p:attrName>style.visibility</p:attrName>
                                        </p:attrNameLst>
                                      </p:cBhvr>
                                      <p:to>
                                        <p:strVal val="visible"/>
                                      </p:to>
                                    </p:set>
                                    <p:animEffect transition="in" filter="wipe(left)">
                                      <p:cBhvr>
                                        <p:cTn id="106" dur="500"/>
                                        <p:tgtEl>
                                          <p:spTgt spid="33">
                                            <p:txEl>
                                              <p:pRg st="5" end="5"/>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42" presetClass="path" presetSubtype="0" accel="50000" decel="50000" fill="hold" grpId="6" nodeType="clickEffect">
                                  <p:stCondLst>
                                    <p:cond delay="0"/>
                                  </p:stCondLst>
                                  <p:childTnLst>
                                    <p:animMotion origin="layout" path="M 0.00096 -0.00255 L -3.05498E-6 0.04973 " pathEditMode="relative" rAng="0" ptsTypes="AA">
                                      <p:cBhvr>
                                        <p:cTn id="110" dur="2000" fill="hold"/>
                                        <p:tgtEl>
                                          <p:spTgt spid="27"/>
                                        </p:tgtEl>
                                        <p:attrNameLst>
                                          <p:attrName>ppt_x</p:attrName>
                                          <p:attrName>ppt_y</p:attrName>
                                        </p:attrNameLst>
                                      </p:cBhvr>
                                      <p:rCtr x="0" y="26"/>
                                    </p:animMotion>
                                  </p:childTnLst>
                                </p:cTn>
                              </p:par>
                              <p:par>
                                <p:cTn id="111" presetID="9" presetClass="entr" presetSubtype="0" fill="hold" grpId="7" nodeType="withEffect">
                                  <p:stCondLst>
                                    <p:cond delay="0"/>
                                  </p:stCondLst>
                                  <p:childTnLst>
                                    <p:set>
                                      <p:cBhvr>
                                        <p:cTn id="112" dur="1" fill="hold">
                                          <p:stCondLst>
                                            <p:cond delay="0"/>
                                          </p:stCondLst>
                                        </p:cTn>
                                        <p:tgtEl>
                                          <p:spTgt spid="27"/>
                                        </p:tgtEl>
                                        <p:attrNameLst>
                                          <p:attrName>style.visibility</p:attrName>
                                        </p:attrNameLst>
                                      </p:cBhvr>
                                      <p:to>
                                        <p:strVal val="visible"/>
                                      </p:to>
                                    </p:set>
                                    <p:animEffect transition="in" filter="dissolve">
                                      <p:cBhvr>
                                        <p:cTn id="113" dur="500"/>
                                        <p:tgtEl>
                                          <p:spTgt spid="27"/>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mph" presetSubtype="2" fill="hold" nodeType="clickEffect">
                                  <p:stCondLst>
                                    <p:cond delay="0"/>
                                  </p:stCondLst>
                                  <p:childTnLst>
                                    <p:animClr clrSpc="rgb" dir="cw">
                                      <p:cBhvr override="childStyle">
                                        <p:cTn id="117" dur="2000" fill="hold"/>
                                        <p:tgtEl>
                                          <p:spTgt spid="33">
                                            <p:txEl>
                                              <p:pRg st="5" end="5"/>
                                            </p:txEl>
                                          </p:spTgt>
                                        </p:tgtEl>
                                        <p:attrNameLst>
                                          <p:attrName>style.color</p:attrName>
                                        </p:attrNameLst>
                                      </p:cBhvr>
                                      <p:to>
                                        <a:srgbClr val="FF0000"/>
                                      </p:to>
                                    </p:animClr>
                                  </p:childTnLst>
                                </p:cTn>
                              </p:par>
                            </p:childTnLst>
                          </p:cTn>
                        </p:par>
                      </p:childTnLst>
                    </p:cTn>
                  </p:par>
                  <p:par>
                    <p:cTn id="118" fill="hold">
                      <p:stCondLst>
                        <p:cond delay="indefinite"/>
                      </p:stCondLst>
                      <p:childTnLst>
                        <p:par>
                          <p:cTn id="119" fill="hold">
                            <p:stCondLst>
                              <p:cond delay="0"/>
                            </p:stCondLst>
                            <p:childTnLst>
                              <p:par>
                                <p:cTn id="120" presetID="9" presetClass="exit" presetSubtype="0" fill="hold" grpId="8" nodeType="clickEffect">
                                  <p:stCondLst>
                                    <p:cond delay="0"/>
                                  </p:stCondLst>
                                  <p:childTnLst>
                                    <p:animEffect transition="out" filter="dissolve">
                                      <p:cBhvr>
                                        <p:cTn id="121" dur="500"/>
                                        <p:tgtEl>
                                          <p:spTgt spid="27"/>
                                        </p:tgtEl>
                                      </p:cBhvr>
                                    </p:animEffect>
                                    <p:set>
                                      <p:cBhvr>
                                        <p:cTn id="122" dur="1" fill="hold">
                                          <p:stCondLst>
                                            <p:cond delay="499"/>
                                          </p:stCondLst>
                                        </p:cTn>
                                        <p:tgtEl>
                                          <p:spTgt spid="27"/>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wipe(left)">
                                      <p:cBhvr>
                                        <p:cTn id="127" dur="500"/>
                                        <p:tgtEl>
                                          <p:spTgt spid="34"/>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56"/>
                                        </p:tgtEl>
                                        <p:attrNameLst>
                                          <p:attrName>style.visibility</p:attrName>
                                        </p:attrNameLst>
                                      </p:cBhvr>
                                      <p:to>
                                        <p:strVal val="visible"/>
                                      </p:to>
                                    </p:set>
                                    <p:animEffect transition="in" filter="dissolve">
                                      <p:cBhvr>
                                        <p:cTn id="13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7" grpId="2" animBg="1"/>
      <p:bldP spid="27" grpId="3" animBg="1"/>
      <p:bldP spid="27" grpId="4" animBg="1"/>
      <p:bldP spid="27" grpId="5" animBg="1"/>
      <p:bldP spid="27" grpId="6" animBg="1"/>
      <p:bldP spid="27" grpId="7" animBg="1"/>
      <p:bldP spid="27" grpId="8" animBg="1"/>
      <p:bldP spid="32" grpId="0" animBg="1"/>
      <p:bldP spid="33" grpId="0" build="allAtOnce" animBg="1"/>
      <p:bldP spid="34" grpId="0"/>
      <p:bldP spid="51" grpId="0"/>
      <p:bldP spid="52" grpId="0"/>
      <p:bldP spid="53" grpId="0"/>
      <p:bldP spid="54" grpId="0"/>
      <p:bldP spid="56" grpId="0"/>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3762" name="Rectangle 2"/>
          <p:cNvSpPr>
            <a:spLocks noGrp="1" noChangeArrowheads="1"/>
          </p:cNvSpPr>
          <p:nvPr>
            <p:ph type="title" idx="4294967295"/>
          </p:nvPr>
        </p:nvSpPr>
        <p:spPr/>
        <p:txBody>
          <a:bodyPr/>
          <a:lstStyle/>
          <a:p>
            <a:pPr>
              <a:defRPr/>
            </a:pPr>
            <a:r>
              <a:rPr lang="hr-HR" smtClean="0"/>
              <a:t>Zadaci za vježbu</a:t>
            </a:r>
          </a:p>
        </p:txBody>
      </p:sp>
      <p:sp>
        <p:nvSpPr>
          <p:cNvPr id="1653763" name="Rectangle 3"/>
          <p:cNvSpPr>
            <a:spLocks noGrp="1" noChangeArrowheads="1"/>
          </p:cNvSpPr>
          <p:nvPr>
            <p:ph idx="4294967295"/>
          </p:nvPr>
        </p:nvSpPr>
        <p:spPr/>
        <p:txBody>
          <a:bodyPr/>
          <a:lstStyle/>
          <a:p>
            <a:pPr>
              <a:spcBef>
                <a:spcPts val="600"/>
              </a:spcBef>
              <a:spcAft>
                <a:spcPts val="600"/>
              </a:spcAft>
              <a:defRPr/>
            </a:pPr>
            <a:r>
              <a:rPr lang="hr-HR" smtClean="0"/>
              <a:t>Napisati funkciju za skidanje elementa sa stoga realiziranog statičkim poljem. Podatak koji se pohranjuje realni je broj. Ako operacija nije uspjela, funkcija vraća 0, inače 1.</a:t>
            </a:r>
          </a:p>
          <a:p>
            <a:pPr>
              <a:defRPr/>
            </a:pPr>
            <a:r>
              <a:rPr lang="hr-HR" smtClean="0"/>
              <a:t>Napisati funkciju za dodavanje elementa u stog realiziran statičkim poljem u koje stane najviše </a:t>
            </a:r>
            <a:r>
              <a:rPr lang="hr-HR" b="1" smtClean="0">
                <a:solidFill>
                  <a:srgbClr val="FF0000"/>
                </a:solidFill>
                <a:latin typeface="Courier New" pitchFamily="49" charset="0"/>
              </a:rPr>
              <a:t>MAXZ</a:t>
            </a:r>
            <a:r>
              <a:rPr lang="hr-HR" smtClean="0">
                <a:latin typeface="Times New Roman" pitchFamily="18" charset="0"/>
              </a:rPr>
              <a:t> </a:t>
            </a:r>
            <a:r>
              <a:rPr lang="hr-HR" smtClean="0"/>
              <a:t>zapisa. Zapis koji se pohranjuje na stog jedan je cijeli broj i polje od 10 realnih brojeva. Ako je dodavanje uspjelo, funkcija vraća vrijednost 1, a ako zbog bilo kojeg razloga dodavanje nije uspjelo, funkcija vraća 0. Prototip funkcije:</a:t>
            </a:r>
          </a:p>
          <a:p>
            <a:pPr lvl="1">
              <a:buFont typeface="Wingdings" pitchFamily="2" charset="2"/>
              <a:buNone/>
              <a:defRPr/>
            </a:pPr>
            <a:r>
              <a:rPr lang="hr-HR" smtClean="0">
                <a:latin typeface="Courier New" pitchFamily="49" charset="0"/>
              </a:rPr>
              <a:t>	</a:t>
            </a:r>
            <a:r>
              <a:rPr lang="hr-HR" b="1" smtClean="0">
                <a:solidFill>
                  <a:srgbClr val="FF0000"/>
                </a:solidFill>
                <a:latin typeface="Courier New" pitchFamily="49" charset="0"/>
              </a:rPr>
              <a:t>int stavi (struct cvor element, Stog *stog);</a:t>
            </a:r>
          </a:p>
          <a:p>
            <a:pPr lvl="1">
              <a:defRPr/>
            </a:pPr>
            <a:endParaRPr lang="hr-HR" smtClean="0"/>
          </a:p>
        </p:txBody>
      </p:sp>
      <p:sp>
        <p:nvSpPr>
          <p:cNvPr id="3" name="Slide Number Placeholder 2"/>
          <p:cNvSpPr>
            <a:spLocks noGrp="1"/>
          </p:cNvSpPr>
          <p:nvPr>
            <p:ph type="sldNum" sz="quarter" idx="11"/>
          </p:nvPr>
        </p:nvSpPr>
        <p:spPr/>
        <p:txBody>
          <a:bodyPr/>
          <a:lstStyle/>
          <a:p>
            <a:fld id="{A88E0379-805C-488B-A902-3710866AFB11}" type="slidenum">
              <a:rPr lang="hr-HR" smtClean="0"/>
              <a:pPr/>
              <a:t>191</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hr-HR" smtClean="0"/>
              <a:t>Zadaci za vježbu</a:t>
            </a:r>
          </a:p>
        </p:txBody>
      </p:sp>
      <p:sp>
        <p:nvSpPr>
          <p:cNvPr id="3" name="Content Placeholder 2"/>
          <p:cNvSpPr>
            <a:spLocks noGrp="1"/>
          </p:cNvSpPr>
          <p:nvPr>
            <p:ph idx="4294967295"/>
          </p:nvPr>
        </p:nvSpPr>
        <p:spPr/>
        <p:txBody>
          <a:bodyPr/>
          <a:lstStyle/>
          <a:p>
            <a:pPr>
              <a:defRPr/>
            </a:pPr>
            <a:r>
              <a:rPr lang="hr-HR" smtClean="0"/>
              <a:t>Na magnetskom disku postoji neformatizirana datoteka </a:t>
            </a:r>
            <a:r>
              <a:rPr lang="hr-HR" b="1" smtClean="0">
                <a:solidFill>
                  <a:srgbClr val="FF0000"/>
                </a:solidFill>
                <a:latin typeface="Courier New" pitchFamily="49" charset="0"/>
              </a:rPr>
              <a:t>stog.dat</a:t>
            </a:r>
            <a:r>
              <a:rPr lang="hr-HR" smtClean="0"/>
              <a:t> koja je organizirana kao stog. Na početku datoteke upisan je maksimalni dopušteni kapacitet stoga izražen u broju zapisa (</a:t>
            </a:r>
            <a:r>
              <a:rPr lang="hr-HR" b="1" smtClean="0">
                <a:solidFill>
                  <a:srgbClr val="FF0000"/>
                </a:solidFill>
                <a:latin typeface="Courier New" pitchFamily="49" charset="0"/>
              </a:rPr>
              <a:t>int</a:t>
            </a:r>
            <a:r>
              <a:rPr lang="hr-HR" smtClean="0"/>
              <a:t>) i adresa zadnje upisanog elementa na stogu (</a:t>
            </a:r>
            <a:r>
              <a:rPr lang="hr-HR" b="1" smtClean="0">
                <a:solidFill>
                  <a:srgbClr val="FF0000"/>
                </a:solidFill>
                <a:latin typeface="Courier New" pitchFamily="49" charset="0"/>
              </a:rPr>
              <a:t>long</a:t>
            </a:r>
            <a:r>
              <a:rPr lang="hr-HR" smtClean="0">
                <a:latin typeface="Times New Roman" pitchFamily="18" charset="0"/>
              </a:rPr>
              <a:t>). </a:t>
            </a:r>
            <a:r>
              <a:rPr lang="hr-HR" smtClean="0"/>
              <a:t>Element stoga je zapis o položenom ispitu studenta:</a:t>
            </a:r>
          </a:p>
          <a:p>
            <a:pPr lvl="1">
              <a:defRPr/>
            </a:pPr>
            <a:r>
              <a:rPr lang="hr-HR" smtClean="0"/>
              <a:t>matični broj  (</a:t>
            </a:r>
            <a:r>
              <a:rPr lang="hr-HR" b="1" smtClean="0">
                <a:latin typeface="Courier New" pitchFamily="49" charset="0"/>
              </a:rPr>
              <a:t>long</a:t>
            </a:r>
            <a:r>
              <a:rPr lang="hr-HR" smtClean="0"/>
              <a:t>)</a:t>
            </a:r>
          </a:p>
          <a:p>
            <a:pPr lvl="1">
              <a:defRPr/>
            </a:pPr>
            <a:r>
              <a:rPr lang="hr-HR" smtClean="0"/>
              <a:t>ime i prezime (24+1 znak)</a:t>
            </a:r>
          </a:p>
          <a:p>
            <a:pPr lvl="1">
              <a:defRPr/>
            </a:pPr>
            <a:r>
              <a:rPr lang="hr-HR" smtClean="0"/>
              <a:t>sifra predmeta (</a:t>
            </a:r>
            <a:r>
              <a:rPr lang="hr-HR" b="1" smtClean="0">
                <a:latin typeface="Courier New" pitchFamily="49" charset="0"/>
              </a:rPr>
              <a:t>int</a:t>
            </a:r>
            <a:r>
              <a:rPr lang="hr-HR" smtClean="0"/>
              <a:t>)</a:t>
            </a:r>
          </a:p>
          <a:p>
            <a:pPr lvl="1">
              <a:defRPr/>
            </a:pPr>
            <a:r>
              <a:rPr lang="hr-HR" smtClean="0"/>
              <a:t>ocjena (</a:t>
            </a:r>
            <a:r>
              <a:rPr lang="hr-HR" b="1" smtClean="0">
                <a:latin typeface="Courier New" pitchFamily="49" charset="0"/>
              </a:rPr>
              <a:t>short</a:t>
            </a:r>
            <a:r>
              <a:rPr lang="hr-HR" smtClean="0"/>
              <a:t>)</a:t>
            </a:r>
          </a:p>
          <a:p>
            <a:pPr>
              <a:defRPr/>
            </a:pPr>
            <a:r>
              <a:rPr lang="hr-HR" smtClean="0"/>
              <a:t>Definirajte tip podatka </a:t>
            </a:r>
            <a:r>
              <a:rPr lang="hr-HR" b="1" smtClean="0">
                <a:solidFill>
                  <a:srgbClr val="FF0000"/>
                </a:solidFill>
                <a:latin typeface="Courier New" pitchFamily="49" charset="0"/>
                <a:cs typeface="Courier New" pitchFamily="49" charset="0"/>
              </a:rPr>
              <a:t>Stog</a:t>
            </a:r>
            <a:r>
              <a:rPr lang="hr-HR" smtClean="0"/>
              <a:t> i napišite potrebne funkcije za rada sa stogom. Kao glavni program iskoristite glavni program iz </a:t>
            </a:r>
            <a:r>
              <a:rPr lang="hr-HR" b="1" smtClean="0">
                <a:solidFill>
                  <a:srgbClr val="FF0000"/>
                </a:solidFill>
                <a:latin typeface="Courier New" pitchFamily="49" charset="0"/>
                <a:cs typeface="Courier New" pitchFamily="49" charset="0"/>
              </a:rPr>
              <a:t>StogPoljem.c</a:t>
            </a:r>
          </a:p>
        </p:txBody>
      </p:sp>
      <p:sp>
        <p:nvSpPr>
          <p:cNvPr id="8" name="Slide Number Placeholder 7"/>
          <p:cNvSpPr>
            <a:spLocks noGrp="1"/>
          </p:cNvSpPr>
          <p:nvPr>
            <p:ph type="sldNum" sz="quarter" idx="11"/>
          </p:nvPr>
        </p:nvSpPr>
        <p:spPr/>
        <p:txBody>
          <a:bodyPr/>
          <a:lstStyle/>
          <a:p>
            <a:fld id="{A88E0379-805C-488B-A902-3710866AFB11}" type="slidenum">
              <a:rPr lang="hr-HR" smtClean="0"/>
              <a:pPr/>
              <a:t>192</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lstStyle/>
          <a:p>
            <a:pPr>
              <a:defRPr/>
            </a:pPr>
            <a:endParaRPr lang="hr-HR" smtClean="0"/>
          </a:p>
        </p:txBody>
      </p:sp>
      <p:sp>
        <p:nvSpPr>
          <p:cNvPr id="1655810" name="Rectangle 2"/>
          <p:cNvSpPr>
            <a:spLocks noGrp="1" noChangeArrowheads="1"/>
          </p:cNvSpPr>
          <p:nvPr>
            <p:ph type="ctrTitle"/>
          </p:nvPr>
        </p:nvSpPr>
        <p:spPr/>
        <p:txBody>
          <a:bodyPr/>
          <a:lstStyle/>
          <a:p>
            <a:pPr>
              <a:defRPr/>
            </a:pPr>
            <a:r>
              <a:rPr lang="hr-HR" sz="5400" smtClean="0"/>
              <a:t>Liste</a:t>
            </a:r>
          </a:p>
        </p:txBody>
      </p:sp>
      <p:sp>
        <p:nvSpPr>
          <p:cNvPr id="4" name="Date Placeholder 3"/>
          <p:cNvSpPr txBox="1">
            <a:spLocks noGrp="1"/>
          </p:cNvSpPr>
          <p:nvPr/>
        </p:nvSpPr>
        <p:spPr bwMode="auto">
          <a:xfrm>
            <a:off x="273050" y="6308725"/>
            <a:ext cx="2232025" cy="215900"/>
          </a:xfrm>
          <a:prstGeom prst="rect">
            <a:avLst/>
          </a:prstGeom>
          <a:noFill/>
          <a:ln>
            <a:miter lim="800000"/>
            <a:headEnd/>
            <a:tailEnd/>
          </a:ln>
        </p:spPr>
        <p:txBody>
          <a:bodyPr/>
          <a:lstStyle/>
          <a:p>
            <a:pPr algn="r">
              <a:spcBef>
                <a:spcPct val="0"/>
              </a:spcBef>
              <a:buClrTx/>
              <a:buFontTx/>
              <a:buNone/>
              <a:defRPr/>
            </a:pPr>
            <a:fld id="{0F71C385-4104-4F0E-B873-065D77FADB65}" type="datetime1">
              <a:rPr kumimoji="0" lang="hr-HR" sz="1200" b="0">
                <a:latin typeface="+mn-lt"/>
              </a:rPr>
              <a:pPr algn="r">
                <a:spcBef>
                  <a:spcPct val="0"/>
                </a:spcBef>
                <a:buClrTx/>
                <a:buFontTx/>
                <a:buNone/>
                <a:defRPr/>
              </a:pPr>
              <a:t>6.3.2013.</a:t>
            </a:fld>
            <a:endParaRPr kumimoji="0" lang="hr-HR" sz="1200" b="0">
              <a:latin typeface="+mn-lt"/>
            </a:endParaRPr>
          </a:p>
        </p:txBody>
      </p:sp>
    </p:spTree>
  </p:cSld>
  <p:clrMapOvr>
    <a:masterClrMapping/>
  </p:clrMapOvr>
  <p:transition>
    <p:wipe/>
  </p:transition>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7858" name="Rectangle 2"/>
          <p:cNvSpPr>
            <a:spLocks noGrp="1" noChangeArrowheads="1"/>
          </p:cNvSpPr>
          <p:nvPr>
            <p:ph type="title" idx="4294967295"/>
          </p:nvPr>
        </p:nvSpPr>
        <p:spPr/>
        <p:txBody>
          <a:bodyPr/>
          <a:lstStyle/>
          <a:p>
            <a:pPr>
              <a:defRPr/>
            </a:pPr>
            <a:r>
              <a:rPr lang="hr-HR"/>
              <a:t>Osnovni pojmovi</a:t>
            </a:r>
          </a:p>
        </p:txBody>
      </p:sp>
      <p:sp>
        <p:nvSpPr>
          <p:cNvPr id="1657859" name="Rectangle 3"/>
          <p:cNvSpPr>
            <a:spLocks noGrp="1" noChangeArrowheads="1"/>
          </p:cNvSpPr>
          <p:nvPr>
            <p:ph type="body" idx="4294967295"/>
          </p:nvPr>
        </p:nvSpPr>
        <p:spPr>
          <a:xfrm>
            <a:off x="273050" y="981075"/>
            <a:ext cx="9359900" cy="3889375"/>
          </a:xfrm>
        </p:spPr>
        <p:txBody>
          <a:bodyPr/>
          <a:lstStyle/>
          <a:p>
            <a:r>
              <a:rPr lang="hr-HR" smtClean="0"/>
              <a:t>linearna lista</a:t>
            </a:r>
            <a:r>
              <a:rPr lang="hr-HR" smtClean="0">
                <a:latin typeface="Courier New" pitchFamily="49" charset="0"/>
              </a:rPr>
              <a:t> </a:t>
            </a:r>
            <a:r>
              <a:rPr lang="hr-HR" b="1" smtClean="0">
                <a:solidFill>
                  <a:srgbClr val="FF0000"/>
                </a:solidFill>
                <a:latin typeface="Courier New" pitchFamily="49" charset="0"/>
              </a:rPr>
              <a:t>A=(a</a:t>
            </a:r>
            <a:r>
              <a:rPr lang="hr-HR" b="1" baseline="-25000" smtClean="0">
                <a:solidFill>
                  <a:srgbClr val="FF0000"/>
                </a:solidFill>
                <a:latin typeface="Courier New" pitchFamily="49" charset="0"/>
              </a:rPr>
              <a:t>1</a:t>
            </a:r>
            <a:r>
              <a:rPr lang="hr-HR" b="1" smtClean="0">
                <a:solidFill>
                  <a:srgbClr val="FF0000"/>
                </a:solidFill>
                <a:latin typeface="Courier New" pitchFamily="49" charset="0"/>
              </a:rPr>
              <a:t>,a</a:t>
            </a:r>
            <a:r>
              <a:rPr lang="hr-HR" b="1" baseline="-25000" smtClean="0">
                <a:solidFill>
                  <a:srgbClr val="FF0000"/>
                </a:solidFill>
                <a:latin typeface="Courier New" pitchFamily="49" charset="0"/>
              </a:rPr>
              <a:t>2</a:t>
            </a:r>
            <a:r>
              <a:rPr lang="hr-HR" b="1" smtClean="0">
                <a:solidFill>
                  <a:srgbClr val="FF0000"/>
                </a:solidFill>
                <a:latin typeface="Courier New" pitchFamily="49" charset="0"/>
              </a:rPr>
              <a:t>,...a</a:t>
            </a:r>
            <a:r>
              <a:rPr lang="hr-HR" b="1" baseline="-25000" smtClean="0">
                <a:solidFill>
                  <a:srgbClr val="FF0000"/>
                </a:solidFill>
                <a:latin typeface="Courier New" pitchFamily="49" charset="0"/>
              </a:rPr>
              <a:t>n</a:t>
            </a:r>
            <a:r>
              <a:rPr lang="hr-HR" b="1" smtClean="0">
                <a:solidFill>
                  <a:srgbClr val="FF0000"/>
                </a:solidFill>
                <a:latin typeface="Courier New" pitchFamily="49" charset="0"/>
              </a:rPr>
              <a:t>)</a:t>
            </a:r>
            <a:r>
              <a:rPr lang="hr-HR" smtClean="0"/>
              <a:t> struktura je podataka koja se sastoji od uređenog niza elemenata odabranih iz nekog skupa podataka</a:t>
            </a:r>
          </a:p>
          <a:p>
            <a:r>
              <a:rPr lang="hr-HR" smtClean="0"/>
              <a:t>za linearnu listu kažemo da je prazna ako ima </a:t>
            </a:r>
            <a:r>
              <a:rPr lang="hr-HR" b="1" smtClean="0">
                <a:solidFill>
                  <a:srgbClr val="FF0000"/>
                </a:solidFill>
                <a:latin typeface="Courier New" pitchFamily="49" charset="0"/>
              </a:rPr>
              <a:t>n=0</a:t>
            </a:r>
            <a:r>
              <a:rPr lang="hr-HR" smtClean="0"/>
              <a:t> elemenata</a:t>
            </a:r>
          </a:p>
          <a:p>
            <a:r>
              <a:rPr lang="hr-HR" smtClean="0"/>
              <a:t>elementi liste</a:t>
            </a:r>
            <a:r>
              <a:rPr lang="hr-HR" smtClean="0">
                <a:latin typeface="Courier New" pitchFamily="49" charset="0"/>
              </a:rPr>
              <a:t> </a:t>
            </a:r>
            <a:r>
              <a:rPr lang="hr-HR" b="1" smtClean="0">
                <a:solidFill>
                  <a:srgbClr val="FF0000"/>
                </a:solidFill>
                <a:latin typeface="Courier New" pitchFamily="49" charset="0"/>
              </a:rPr>
              <a:t>a</a:t>
            </a:r>
            <a:r>
              <a:rPr lang="hr-HR" b="1" baseline="-25000" smtClean="0">
                <a:solidFill>
                  <a:srgbClr val="FF0000"/>
                </a:solidFill>
                <a:latin typeface="Courier New" pitchFamily="49" charset="0"/>
              </a:rPr>
              <a:t>i</a:t>
            </a:r>
            <a:r>
              <a:rPr lang="hr-HR" smtClean="0">
                <a:latin typeface="Courier New" pitchFamily="49" charset="0"/>
              </a:rPr>
              <a:t> </a:t>
            </a:r>
            <a:r>
              <a:rPr lang="hr-HR" smtClean="0"/>
              <a:t>nazivaju se još i </a:t>
            </a:r>
            <a:r>
              <a:rPr lang="hr-HR" smtClean="0">
                <a:solidFill>
                  <a:srgbClr val="FF0000"/>
                </a:solidFill>
              </a:rPr>
              <a:t>atomi</a:t>
            </a:r>
            <a:endParaRPr lang="hr-HR" i="1" smtClean="0"/>
          </a:p>
          <a:p>
            <a:r>
              <a:rPr lang="hr-HR" smtClean="0"/>
              <a:t>može se realizirati statičkom strukturom podataka - poljem</a:t>
            </a:r>
            <a:endParaRPr lang="hr-HR" i="1" smtClean="0"/>
          </a:p>
        </p:txBody>
      </p:sp>
      <p:sp>
        <p:nvSpPr>
          <p:cNvPr id="3" name="Slide Number Placeholder 2"/>
          <p:cNvSpPr>
            <a:spLocks noGrp="1"/>
          </p:cNvSpPr>
          <p:nvPr>
            <p:ph type="sldNum" sz="quarter" idx="11"/>
          </p:nvPr>
        </p:nvSpPr>
        <p:spPr/>
        <p:txBody>
          <a:bodyPr/>
          <a:lstStyle/>
          <a:p>
            <a:fld id="{A88E0379-805C-488B-A902-3710866AFB11}" type="slidenum">
              <a:rPr lang="hr-HR" smtClean="0"/>
              <a:pPr/>
              <a:t>194</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46"/>
          <p:cNvSpPr>
            <a:spLocks noGrp="1"/>
          </p:cNvSpPr>
          <p:nvPr>
            <p:ph type="title" idx="4294967295"/>
          </p:nvPr>
        </p:nvSpPr>
        <p:spPr/>
        <p:txBody>
          <a:bodyPr/>
          <a:lstStyle/>
          <a:p>
            <a:pPr>
              <a:defRPr/>
            </a:pPr>
            <a:r>
              <a:rPr lang="hr-HR"/>
              <a:t>Realizacija liste</a:t>
            </a:r>
          </a:p>
        </p:txBody>
      </p:sp>
      <p:sp>
        <p:nvSpPr>
          <p:cNvPr id="3" name="Content Placeholder 2"/>
          <p:cNvSpPr>
            <a:spLocks noGrp="1"/>
          </p:cNvSpPr>
          <p:nvPr>
            <p:ph idx="4294967295"/>
          </p:nvPr>
        </p:nvSpPr>
        <p:spPr/>
        <p:txBody>
          <a:bodyPr/>
          <a:lstStyle/>
          <a:p>
            <a:pPr marL="342900" lvl="1" indent="-342900">
              <a:buClr>
                <a:schemeClr val="folHlink"/>
              </a:buClr>
              <a:buFont typeface="Monotype Sorts" pitchFamily="2" charset="2"/>
              <a:buChar char="n"/>
            </a:pPr>
            <a:r>
              <a:rPr lang="hr-HR" smtClean="0"/>
              <a:t>dinamička podatkovna struktura za realizaciju liste sastoji se od </a:t>
            </a:r>
            <a:r>
              <a:rPr lang="hr-HR" smtClean="0">
                <a:solidFill>
                  <a:srgbClr val="FF0000"/>
                </a:solidFill>
              </a:rPr>
              <a:t>pokazivača</a:t>
            </a:r>
            <a:r>
              <a:rPr lang="hr-HR" smtClean="0"/>
              <a:t> na prvi element liste i od </a:t>
            </a:r>
            <a:r>
              <a:rPr lang="hr-HR" smtClean="0">
                <a:solidFill>
                  <a:srgbClr val="FF0000"/>
                </a:solidFill>
              </a:rPr>
              <a:t>proizvoljnog broja atoma</a:t>
            </a:r>
          </a:p>
          <a:p>
            <a:pPr marL="342900" lvl="1" indent="-342900">
              <a:buClr>
                <a:schemeClr val="folHlink"/>
              </a:buClr>
              <a:buFont typeface="Monotype Sorts" pitchFamily="2" charset="2"/>
              <a:buChar char="n"/>
            </a:pPr>
            <a:r>
              <a:rPr lang="hr-HR" smtClean="0"/>
              <a:t>svaki se atom sastoji od </a:t>
            </a:r>
            <a:r>
              <a:rPr lang="hr-HR" smtClean="0">
                <a:solidFill>
                  <a:srgbClr val="FF0000"/>
                </a:solidFill>
              </a:rPr>
              <a:t>podatkovnog</a:t>
            </a:r>
            <a:r>
              <a:rPr lang="hr-HR" smtClean="0"/>
              <a:t> dijela i </a:t>
            </a:r>
            <a:r>
              <a:rPr lang="hr-HR" smtClean="0">
                <a:solidFill>
                  <a:srgbClr val="FF0000"/>
                </a:solidFill>
              </a:rPr>
              <a:t>pokazivača</a:t>
            </a:r>
            <a:r>
              <a:rPr lang="hr-HR" smtClean="0"/>
              <a:t> na sljedeći element liste</a:t>
            </a:r>
          </a:p>
          <a:p>
            <a:pPr marL="342900" lvl="1" indent="-342900">
              <a:buClr>
                <a:schemeClr val="folHlink"/>
              </a:buClr>
              <a:buFont typeface="Monotype Sorts" pitchFamily="2" charset="2"/>
              <a:buChar char="n"/>
            </a:pPr>
            <a:r>
              <a:rPr lang="hr-HR" smtClean="0"/>
              <a:t>memorija za svaki atom liste zauzme se u trenutku kad je potrebna za pohranu podataka, a oslobađa kad se podatak briše </a:t>
            </a:r>
          </a:p>
          <a:p>
            <a:pPr marL="342900" lvl="1" indent="-342900">
              <a:buClr>
                <a:schemeClr val="folHlink"/>
              </a:buClr>
              <a:buFont typeface="Monotype Sorts" pitchFamily="2" charset="2"/>
              <a:buChar char="n"/>
            </a:pPr>
            <a:r>
              <a:rPr lang="hr-HR" smtClean="0"/>
              <a:t>granulacija je veličine atoma</a:t>
            </a:r>
          </a:p>
        </p:txBody>
      </p:sp>
      <p:sp>
        <p:nvSpPr>
          <p:cNvPr id="16388" name="Rectangle 36"/>
          <p:cNvSpPr>
            <a:spLocks noChangeArrowheads="1"/>
          </p:cNvSpPr>
          <p:nvPr/>
        </p:nvSpPr>
        <p:spPr bwMode="auto">
          <a:xfrm>
            <a:off x="1595438" y="4071938"/>
            <a:ext cx="4953000" cy="2219325"/>
          </a:xfrm>
          <a:prstGeom prst="rect">
            <a:avLst/>
          </a:prstGeom>
          <a:solidFill>
            <a:srgbClr val="FFCC99"/>
          </a:solidFill>
          <a:ln w="9525">
            <a:solidFill>
              <a:srgbClr val="FFC000"/>
            </a:solidFill>
            <a:miter lim="800000"/>
            <a:headEnd/>
            <a:tailEnd/>
          </a:ln>
        </p:spPr>
        <p:txBody>
          <a:bodyPr>
            <a:spAutoFit/>
          </a:bodyPr>
          <a:lstStyle/>
          <a:p>
            <a:r>
              <a:rPr lang="en-US" sz="2400"/>
              <a:t>struct at {</a:t>
            </a:r>
          </a:p>
          <a:p>
            <a:r>
              <a:rPr lang="en-US" sz="2400"/>
              <a:t>  </a:t>
            </a:r>
            <a:r>
              <a:rPr lang="hr-HR" sz="2400"/>
              <a:t>int </a:t>
            </a:r>
            <a:r>
              <a:rPr lang="en-US" sz="2400"/>
              <a:t>element;</a:t>
            </a:r>
          </a:p>
          <a:p>
            <a:r>
              <a:rPr lang="en-US" sz="2400"/>
              <a:t>  </a:t>
            </a:r>
            <a:r>
              <a:rPr lang="hr-HR" sz="2400"/>
              <a:t>struct at</a:t>
            </a:r>
            <a:r>
              <a:rPr lang="en-US" sz="2400"/>
              <a:t> *sljed; </a:t>
            </a:r>
          </a:p>
          <a:p>
            <a:r>
              <a:rPr lang="en-US" sz="2400"/>
              <a:t>};</a:t>
            </a:r>
            <a:endParaRPr lang="hr-HR" sz="2400"/>
          </a:p>
          <a:p>
            <a:r>
              <a:rPr lang="hr-HR" sz="2400"/>
              <a:t>typedef struct at atom;</a:t>
            </a:r>
            <a:endParaRPr lang="en-US" sz="2400"/>
          </a:p>
        </p:txBody>
      </p:sp>
      <p:sp>
        <p:nvSpPr>
          <p:cNvPr id="38" name="Rectangle 9"/>
          <p:cNvSpPr>
            <a:spLocks noChangeArrowheads="1"/>
          </p:cNvSpPr>
          <p:nvPr/>
        </p:nvSpPr>
        <p:spPr bwMode="auto">
          <a:xfrm>
            <a:off x="6953250" y="5500688"/>
            <a:ext cx="1500188" cy="571500"/>
          </a:xfrm>
          <a:prstGeom prst="rect">
            <a:avLst/>
          </a:prstGeom>
          <a:solidFill>
            <a:schemeClr val="accent4">
              <a:lumMod val="40000"/>
              <a:lumOff val="60000"/>
            </a:schemeClr>
          </a:solidFill>
          <a:ln w="9525">
            <a:solidFill>
              <a:srgbClr val="0070C0"/>
            </a:solidFill>
            <a:miter lim="800000"/>
            <a:headEnd/>
            <a:tailEnd/>
          </a:ln>
        </p:spPr>
        <p:txBody>
          <a:bodyPr wrap="none" anchor="ctr"/>
          <a:lstStyle/>
          <a:p>
            <a:pPr algn="ctr">
              <a:defRPr/>
            </a:pPr>
            <a:r>
              <a:rPr lang="hr-HR" sz="1800">
                <a:solidFill>
                  <a:srgbClr val="002060"/>
                </a:solidFill>
              </a:rPr>
              <a:t>sljed</a:t>
            </a:r>
          </a:p>
        </p:txBody>
      </p:sp>
      <p:sp>
        <p:nvSpPr>
          <p:cNvPr id="39" name="Rectangle 10"/>
          <p:cNvSpPr>
            <a:spLocks noChangeArrowheads="1"/>
          </p:cNvSpPr>
          <p:nvPr/>
        </p:nvSpPr>
        <p:spPr bwMode="auto">
          <a:xfrm>
            <a:off x="6953250" y="4286250"/>
            <a:ext cx="1500188" cy="1214438"/>
          </a:xfrm>
          <a:prstGeom prst="rect">
            <a:avLst/>
          </a:prstGeom>
          <a:solidFill>
            <a:schemeClr val="accent4">
              <a:lumMod val="40000"/>
              <a:lumOff val="60000"/>
            </a:schemeClr>
          </a:solidFill>
          <a:ln w="9525">
            <a:solidFill>
              <a:srgbClr val="0070C0"/>
            </a:solidFill>
            <a:miter lim="800000"/>
            <a:headEnd/>
            <a:tailEnd/>
          </a:ln>
        </p:spPr>
        <p:txBody>
          <a:bodyPr wrap="none" anchor="ctr"/>
          <a:lstStyle/>
          <a:p>
            <a:pPr algn="ctr">
              <a:defRPr/>
            </a:pPr>
            <a:r>
              <a:rPr lang="hr-HR" sz="1800">
                <a:solidFill>
                  <a:srgbClr val="002060"/>
                </a:solidFill>
              </a:rPr>
              <a:t>element</a:t>
            </a:r>
          </a:p>
        </p:txBody>
      </p:sp>
      <p:sp>
        <p:nvSpPr>
          <p:cNvPr id="16391" name="Rectangle 43"/>
          <p:cNvSpPr>
            <a:spLocks noChangeArrowheads="1"/>
          </p:cNvSpPr>
          <p:nvPr/>
        </p:nvSpPr>
        <p:spPr bwMode="auto">
          <a:xfrm>
            <a:off x="6848475" y="3917950"/>
            <a:ext cx="922338" cy="461963"/>
          </a:xfrm>
          <a:prstGeom prst="rect">
            <a:avLst/>
          </a:prstGeom>
          <a:noFill/>
          <a:ln w="9525">
            <a:noFill/>
            <a:miter lim="800000"/>
            <a:headEnd/>
            <a:tailEnd/>
          </a:ln>
        </p:spPr>
        <p:txBody>
          <a:bodyPr wrap="none">
            <a:spAutoFit/>
          </a:bodyPr>
          <a:lstStyle/>
          <a:p>
            <a:r>
              <a:rPr lang="hr-HR" sz="2400">
                <a:cs typeface="Courier New" pitchFamily="49" charset="0"/>
              </a:rPr>
              <a:t>atom</a:t>
            </a:r>
          </a:p>
        </p:txBody>
      </p:sp>
      <p:sp>
        <p:nvSpPr>
          <p:cNvPr id="18" name="Rectangle 9"/>
          <p:cNvSpPr>
            <a:spLocks noChangeArrowheads="1"/>
          </p:cNvSpPr>
          <p:nvPr/>
        </p:nvSpPr>
        <p:spPr bwMode="auto">
          <a:xfrm>
            <a:off x="8990013" y="5481638"/>
            <a:ext cx="915987" cy="571500"/>
          </a:xfrm>
          <a:prstGeom prst="rect">
            <a:avLst/>
          </a:prstGeom>
          <a:solidFill>
            <a:schemeClr val="accent4">
              <a:lumMod val="40000"/>
              <a:lumOff val="60000"/>
            </a:schemeClr>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19" name="Rectangle 10"/>
          <p:cNvSpPr>
            <a:spLocks noChangeArrowheads="1"/>
          </p:cNvSpPr>
          <p:nvPr/>
        </p:nvSpPr>
        <p:spPr bwMode="auto">
          <a:xfrm>
            <a:off x="8990013" y="4267200"/>
            <a:ext cx="915987" cy="1214438"/>
          </a:xfrm>
          <a:prstGeom prst="rect">
            <a:avLst/>
          </a:prstGeom>
          <a:solidFill>
            <a:schemeClr val="accent4">
              <a:lumMod val="40000"/>
              <a:lumOff val="60000"/>
            </a:schemeClr>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16394" name="Freeform 20"/>
          <p:cNvSpPr>
            <a:spLocks noChangeArrowheads="1"/>
          </p:cNvSpPr>
          <p:nvPr/>
        </p:nvSpPr>
        <p:spPr bwMode="auto">
          <a:xfrm>
            <a:off x="8239125" y="4514850"/>
            <a:ext cx="923925" cy="1498600"/>
          </a:xfrm>
          <a:custGeom>
            <a:avLst/>
            <a:gdLst>
              <a:gd name="T0" fmla="*/ 0 w 924026"/>
              <a:gd name="T1" fmla="*/ 1431608 h 1499135"/>
              <a:gd name="T2" fmla="*/ 500239 w 924026"/>
              <a:gd name="T3" fmla="*/ 1258662 h 1499135"/>
              <a:gd name="T4" fmla="*/ 442522 w 924026"/>
              <a:gd name="T5" fmla="*/ 240202 h 1499135"/>
              <a:gd name="T6" fmla="*/ 923521 w 924026"/>
              <a:gd name="T7" fmla="*/ 0 h 1499135"/>
              <a:gd name="T8" fmla="*/ 0 60000 65536"/>
              <a:gd name="T9" fmla="*/ 0 60000 65536"/>
              <a:gd name="T10" fmla="*/ 0 60000 65536"/>
              <a:gd name="T11" fmla="*/ 0 60000 65536"/>
              <a:gd name="T12" fmla="*/ 0 w 924026"/>
              <a:gd name="T13" fmla="*/ 0 h 1499135"/>
              <a:gd name="T14" fmla="*/ 924026 w 924026"/>
              <a:gd name="T15" fmla="*/ 1499135 h 1499135"/>
            </a:gdLst>
            <a:ahLst/>
            <a:cxnLst>
              <a:cxn ang="T8">
                <a:pos x="T0" y="T1"/>
              </a:cxn>
              <a:cxn ang="T9">
                <a:pos x="T2" y="T3"/>
              </a:cxn>
              <a:cxn ang="T10">
                <a:pos x="T4" y="T5"/>
              </a:cxn>
              <a:cxn ang="T11">
                <a:pos x="T6" y="T7"/>
              </a:cxn>
            </a:cxnLst>
            <a:rect l="T12" t="T13" r="T14" b="T15"/>
            <a:pathLst>
              <a:path w="924026" h="1499135">
                <a:moveTo>
                  <a:pt x="0" y="1434165"/>
                </a:moveTo>
                <a:cubicBezTo>
                  <a:pt x="365760" y="1499135"/>
                  <a:pt x="426720" y="1459832"/>
                  <a:pt x="500514" y="1260910"/>
                </a:cubicBezTo>
                <a:cubicBezTo>
                  <a:pt x="574308" y="1061988"/>
                  <a:pt x="372177" y="450784"/>
                  <a:pt x="442762" y="240632"/>
                </a:cubicBezTo>
                <a:cubicBezTo>
                  <a:pt x="513347" y="30480"/>
                  <a:pt x="718686" y="15240"/>
                  <a:pt x="924026" y="0"/>
                </a:cubicBezTo>
              </a:path>
            </a:pathLst>
          </a:custGeom>
          <a:noFill/>
          <a:ln w="28575" algn="ctr">
            <a:solidFill>
              <a:srgbClr val="FF0000"/>
            </a:solidFill>
            <a:round/>
            <a:headEnd/>
            <a:tailEnd type="arrow" w="med" len="med"/>
          </a:ln>
        </p:spPr>
        <p:txBody>
          <a:bodyPr wrap="none" anchor="ctr"/>
          <a:lstStyle/>
          <a:p>
            <a:endParaRPr lang="hr-HR"/>
          </a:p>
        </p:txBody>
      </p:sp>
      <p:sp>
        <p:nvSpPr>
          <p:cNvPr id="16395" name="Rectangle 21"/>
          <p:cNvSpPr>
            <a:spLocks noChangeArrowheads="1"/>
          </p:cNvSpPr>
          <p:nvPr/>
        </p:nvSpPr>
        <p:spPr bwMode="auto">
          <a:xfrm>
            <a:off x="8897938" y="3898900"/>
            <a:ext cx="920750" cy="461963"/>
          </a:xfrm>
          <a:prstGeom prst="rect">
            <a:avLst/>
          </a:prstGeom>
          <a:noFill/>
          <a:ln w="9525">
            <a:noFill/>
            <a:miter lim="800000"/>
            <a:headEnd/>
            <a:tailEnd/>
          </a:ln>
        </p:spPr>
        <p:txBody>
          <a:bodyPr wrap="none">
            <a:spAutoFit/>
          </a:bodyPr>
          <a:lstStyle/>
          <a:p>
            <a:r>
              <a:rPr lang="hr-HR" sz="2400">
                <a:cs typeface="Courier New" pitchFamily="49" charset="0"/>
              </a:rPr>
              <a:t>atom</a:t>
            </a:r>
          </a:p>
        </p:txBody>
      </p:sp>
      <p:sp>
        <p:nvSpPr>
          <p:cNvPr id="4" name="Slide Number Placeholder 3"/>
          <p:cNvSpPr>
            <a:spLocks noGrp="1"/>
          </p:cNvSpPr>
          <p:nvPr>
            <p:ph type="sldNum" sz="quarter" idx="11"/>
          </p:nvPr>
        </p:nvSpPr>
        <p:spPr/>
        <p:txBody>
          <a:bodyPr/>
          <a:lstStyle/>
          <a:p>
            <a:fld id="{A88E0379-805C-488B-A902-3710866AFB11}" type="slidenum">
              <a:rPr lang="hr-HR" smtClean="0"/>
              <a:pPr/>
              <a:t>195</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p:cNvSpPr/>
          <p:nvPr/>
        </p:nvSpPr>
        <p:spPr bwMode="auto">
          <a:xfrm>
            <a:off x="166688" y="928688"/>
            <a:ext cx="8215312" cy="1785937"/>
          </a:xfrm>
          <a:prstGeom prst="rect">
            <a:avLst/>
          </a:prstGeom>
          <a:noFill/>
          <a:ln w="9525" cap="flat" cmpd="sng" algn="ctr">
            <a:solidFill>
              <a:srgbClr val="92D050"/>
            </a:solidFill>
            <a:prstDash val="sysDash"/>
            <a:round/>
            <a:headEnd type="none" w="med" len="med"/>
            <a:tailEnd type="non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2" name="Title 1"/>
          <p:cNvSpPr>
            <a:spLocks noGrp="1"/>
          </p:cNvSpPr>
          <p:nvPr>
            <p:ph type="title" idx="4294967295"/>
          </p:nvPr>
        </p:nvSpPr>
        <p:spPr/>
        <p:txBody>
          <a:bodyPr/>
          <a:lstStyle/>
          <a:p>
            <a:pPr>
              <a:defRPr/>
            </a:pPr>
            <a:r>
              <a:rPr lang="hr-HR"/>
              <a:t>Prazna i neprazna lista</a:t>
            </a:r>
          </a:p>
        </p:txBody>
      </p:sp>
      <p:sp>
        <p:nvSpPr>
          <p:cNvPr id="17412" name="Rectangle 24"/>
          <p:cNvSpPr>
            <a:spLocks noChangeArrowheads="1"/>
          </p:cNvSpPr>
          <p:nvPr/>
        </p:nvSpPr>
        <p:spPr bwMode="auto">
          <a:xfrm>
            <a:off x="3452813" y="1428750"/>
            <a:ext cx="1782762" cy="395288"/>
          </a:xfrm>
          <a:prstGeom prst="rect">
            <a:avLst/>
          </a:prstGeom>
          <a:solidFill>
            <a:srgbClr val="FFCC99">
              <a:alpha val="50195"/>
            </a:srgbClr>
          </a:solidFill>
          <a:ln w="9525">
            <a:solidFill>
              <a:srgbClr val="FFC000"/>
            </a:solidFill>
            <a:miter lim="800000"/>
            <a:headEnd/>
            <a:tailEnd/>
          </a:ln>
        </p:spPr>
        <p:txBody>
          <a:bodyPr wrap="none" anchor="ctr"/>
          <a:lstStyle/>
          <a:p>
            <a:pPr algn="ctr"/>
            <a:endParaRPr lang="hr-HR" sz="2400"/>
          </a:p>
        </p:txBody>
      </p:sp>
      <p:grpSp>
        <p:nvGrpSpPr>
          <p:cNvPr id="17413" name="Group 25"/>
          <p:cNvGrpSpPr>
            <a:grpSpLocks/>
          </p:cNvGrpSpPr>
          <p:nvPr/>
        </p:nvGrpSpPr>
        <p:grpSpPr bwMode="auto">
          <a:xfrm>
            <a:off x="6238875" y="1500188"/>
            <a:ext cx="412750" cy="228600"/>
            <a:chOff x="3504" y="3840"/>
            <a:chExt cx="240" cy="144"/>
          </a:xfrm>
        </p:grpSpPr>
        <p:grpSp>
          <p:nvGrpSpPr>
            <p:cNvPr id="17434" name="Group 26"/>
            <p:cNvGrpSpPr>
              <a:grpSpLocks/>
            </p:cNvGrpSpPr>
            <p:nvPr/>
          </p:nvGrpSpPr>
          <p:grpSpPr bwMode="auto">
            <a:xfrm>
              <a:off x="3504" y="3840"/>
              <a:ext cx="240" cy="96"/>
              <a:chOff x="4272" y="3600"/>
              <a:chExt cx="240" cy="96"/>
            </a:xfrm>
          </p:grpSpPr>
          <p:sp>
            <p:nvSpPr>
              <p:cNvPr id="17436" name="Line 27"/>
              <p:cNvSpPr>
                <a:spLocks noChangeShapeType="1"/>
              </p:cNvSpPr>
              <p:nvPr/>
            </p:nvSpPr>
            <p:spPr bwMode="auto">
              <a:xfrm>
                <a:off x="4272" y="3600"/>
                <a:ext cx="240" cy="0"/>
              </a:xfrm>
              <a:prstGeom prst="line">
                <a:avLst/>
              </a:prstGeom>
              <a:noFill/>
              <a:ln w="9525">
                <a:solidFill>
                  <a:schemeClr val="bg2"/>
                </a:solidFill>
                <a:round/>
                <a:headEnd/>
                <a:tailEnd/>
              </a:ln>
            </p:spPr>
            <p:txBody>
              <a:bodyPr wrap="none" anchor="ctr"/>
              <a:lstStyle/>
              <a:p>
                <a:endParaRPr lang="en-US"/>
              </a:p>
            </p:txBody>
          </p:sp>
          <p:sp>
            <p:nvSpPr>
              <p:cNvPr id="17437" name="Line 28"/>
              <p:cNvSpPr>
                <a:spLocks noChangeShapeType="1"/>
              </p:cNvSpPr>
              <p:nvPr/>
            </p:nvSpPr>
            <p:spPr bwMode="auto">
              <a:xfrm>
                <a:off x="4320" y="3648"/>
                <a:ext cx="144" cy="0"/>
              </a:xfrm>
              <a:prstGeom prst="line">
                <a:avLst/>
              </a:prstGeom>
              <a:noFill/>
              <a:ln w="9525">
                <a:solidFill>
                  <a:schemeClr val="bg2"/>
                </a:solidFill>
                <a:round/>
                <a:headEnd/>
                <a:tailEnd/>
              </a:ln>
            </p:spPr>
            <p:txBody>
              <a:bodyPr wrap="none" anchor="ctr"/>
              <a:lstStyle/>
              <a:p>
                <a:endParaRPr lang="en-US"/>
              </a:p>
            </p:txBody>
          </p:sp>
          <p:sp>
            <p:nvSpPr>
              <p:cNvPr id="17438" name="Line 29"/>
              <p:cNvSpPr>
                <a:spLocks noChangeShapeType="1"/>
              </p:cNvSpPr>
              <p:nvPr/>
            </p:nvSpPr>
            <p:spPr bwMode="auto">
              <a:xfrm>
                <a:off x="4368" y="3696"/>
                <a:ext cx="48" cy="0"/>
              </a:xfrm>
              <a:prstGeom prst="line">
                <a:avLst/>
              </a:prstGeom>
              <a:noFill/>
              <a:ln w="9525">
                <a:solidFill>
                  <a:schemeClr val="bg2"/>
                </a:solidFill>
                <a:round/>
                <a:headEnd/>
                <a:tailEnd/>
              </a:ln>
            </p:spPr>
            <p:txBody>
              <a:bodyPr wrap="none" anchor="ctr"/>
              <a:lstStyle/>
              <a:p>
                <a:endParaRPr lang="en-US"/>
              </a:p>
            </p:txBody>
          </p:sp>
        </p:grpSp>
        <p:sp>
          <p:nvSpPr>
            <p:cNvPr id="17435" name="Rectangle 30"/>
            <p:cNvSpPr>
              <a:spLocks noChangeArrowheads="1"/>
            </p:cNvSpPr>
            <p:nvPr/>
          </p:nvSpPr>
          <p:spPr bwMode="auto">
            <a:xfrm>
              <a:off x="3504" y="3840"/>
              <a:ext cx="240" cy="144"/>
            </a:xfrm>
            <a:prstGeom prst="rect">
              <a:avLst/>
            </a:prstGeom>
            <a:noFill/>
            <a:ln w="9525">
              <a:solidFill>
                <a:schemeClr val="bg2"/>
              </a:solidFill>
              <a:miter lim="800000"/>
              <a:headEnd/>
              <a:tailEnd/>
            </a:ln>
          </p:spPr>
          <p:txBody>
            <a:bodyPr wrap="none" anchor="ctr"/>
            <a:lstStyle/>
            <a:p>
              <a:endParaRPr lang="hr-HR" sz="2400">
                <a:solidFill>
                  <a:srgbClr val="002060"/>
                </a:solidFill>
              </a:endParaRPr>
            </a:p>
          </p:txBody>
        </p:sp>
      </p:grpSp>
      <p:sp>
        <p:nvSpPr>
          <p:cNvPr id="40" name="Freeform 39"/>
          <p:cNvSpPr/>
          <p:nvPr/>
        </p:nvSpPr>
        <p:spPr bwMode="auto">
          <a:xfrm>
            <a:off x="4386263" y="847725"/>
            <a:ext cx="2046287" cy="1843088"/>
          </a:xfrm>
          <a:custGeom>
            <a:avLst/>
            <a:gdLst>
              <a:gd name="connsiteX0" fmla="*/ 0 w 2045777"/>
              <a:gd name="connsiteY0" fmla="*/ 981559 h 1844298"/>
              <a:gd name="connsiteX1" fmla="*/ 898902 w 2045777"/>
              <a:gd name="connsiteY1" fmla="*/ 1709979 h 1844298"/>
              <a:gd name="connsiteX2" fmla="*/ 1487838 w 2045777"/>
              <a:gd name="connsiteY2" fmla="*/ 175647 h 1844298"/>
              <a:gd name="connsiteX3" fmla="*/ 2045777 w 2045777"/>
              <a:gd name="connsiteY3" fmla="*/ 656095 h 1844298"/>
            </a:gdLst>
            <a:ahLst/>
            <a:cxnLst>
              <a:cxn ang="0">
                <a:pos x="connsiteX0" y="connsiteY0"/>
              </a:cxn>
              <a:cxn ang="0">
                <a:pos x="connsiteX1" y="connsiteY1"/>
              </a:cxn>
              <a:cxn ang="0">
                <a:pos x="connsiteX2" y="connsiteY2"/>
              </a:cxn>
              <a:cxn ang="0">
                <a:pos x="connsiteX3" y="connsiteY3"/>
              </a:cxn>
            </a:cxnLst>
            <a:rect l="l" t="t" r="r" b="b"/>
            <a:pathLst>
              <a:path w="2045777" h="1844298">
                <a:moveTo>
                  <a:pt x="0" y="981559"/>
                </a:moveTo>
                <a:cubicBezTo>
                  <a:pt x="325464" y="1412928"/>
                  <a:pt x="650929" y="1844298"/>
                  <a:pt x="898902" y="1709979"/>
                </a:cubicBezTo>
                <a:cubicBezTo>
                  <a:pt x="1146875" y="1575660"/>
                  <a:pt x="1296692" y="351294"/>
                  <a:pt x="1487838" y="175647"/>
                </a:cubicBezTo>
                <a:cubicBezTo>
                  <a:pt x="1678984" y="0"/>
                  <a:pt x="1862380" y="328047"/>
                  <a:pt x="2045777" y="656095"/>
                </a:cubicBezTo>
              </a:path>
            </a:pathLst>
          </a:custGeom>
          <a:noFill/>
          <a:ln w="25400" cap="flat" cmpd="sng" algn="ctr">
            <a:solidFill>
              <a:srgbClr val="C00000"/>
            </a:solidFill>
            <a:prstDash val="solid"/>
            <a:round/>
            <a:headEnd type="none" w="med" len="med"/>
            <a:tailEnd type="triangl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41" name="TextBox 40"/>
          <p:cNvSpPr txBox="1"/>
          <p:nvPr/>
        </p:nvSpPr>
        <p:spPr>
          <a:xfrm>
            <a:off x="166688" y="1071563"/>
            <a:ext cx="1819275" cy="523875"/>
          </a:xfrm>
          <a:prstGeom prst="rect">
            <a:avLst/>
          </a:prstGeom>
          <a:noFill/>
        </p:spPr>
        <p:txBody>
          <a:bodyPr wrap="none">
            <a:spAutoFit/>
          </a:bodyPr>
          <a:lstStyle/>
          <a:p>
            <a:pPr>
              <a:defRPr/>
            </a:pPr>
            <a:r>
              <a:rPr lang="hr-HR" sz="2800">
                <a:latin typeface="+mn-lt"/>
              </a:rPr>
              <a:t>Prazna lista</a:t>
            </a:r>
          </a:p>
        </p:txBody>
      </p:sp>
      <p:sp>
        <p:nvSpPr>
          <p:cNvPr id="59" name="Rectangle 9"/>
          <p:cNvSpPr>
            <a:spLocks noChangeArrowheads="1"/>
          </p:cNvSpPr>
          <p:nvPr/>
        </p:nvSpPr>
        <p:spPr bwMode="auto">
          <a:xfrm>
            <a:off x="3595688" y="5143500"/>
            <a:ext cx="1500187" cy="571500"/>
          </a:xfrm>
          <a:prstGeom prst="rect">
            <a:avLst/>
          </a:prstGeom>
          <a:solidFill>
            <a:schemeClr val="accent4">
              <a:lumMod val="40000"/>
              <a:lumOff val="60000"/>
            </a:schemeClr>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60" name="Rectangle 10"/>
          <p:cNvSpPr>
            <a:spLocks noChangeArrowheads="1"/>
          </p:cNvSpPr>
          <p:nvPr/>
        </p:nvSpPr>
        <p:spPr bwMode="auto">
          <a:xfrm>
            <a:off x="3595688" y="3929063"/>
            <a:ext cx="1500187" cy="1214437"/>
          </a:xfrm>
          <a:prstGeom prst="rect">
            <a:avLst/>
          </a:prstGeom>
          <a:solidFill>
            <a:schemeClr val="accent4">
              <a:lumMod val="40000"/>
              <a:lumOff val="60000"/>
            </a:schemeClr>
          </a:solidFill>
          <a:ln w="9525">
            <a:solidFill>
              <a:srgbClr val="0070C0"/>
            </a:solidFill>
            <a:miter lim="800000"/>
            <a:headEnd/>
            <a:tailEnd/>
          </a:ln>
        </p:spPr>
        <p:txBody>
          <a:bodyPr wrap="none" anchor="ctr"/>
          <a:lstStyle/>
          <a:p>
            <a:pPr algn="ctr">
              <a:defRPr/>
            </a:pPr>
            <a:r>
              <a:rPr lang="hr-HR" sz="4000">
                <a:solidFill>
                  <a:srgbClr val="002060"/>
                </a:solidFill>
              </a:rPr>
              <a:t>52</a:t>
            </a:r>
          </a:p>
        </p:txBody>
      </p:sp>
      <p:sp>
        <p:nvSpPr>
          <p:cNvPr id="64" name="Rectangle 9"/>
          <p:cNvSpPr>
            <a:spLocks noChangeArrowheads="1"/>
          </p:cNvSpPr>
          <p:nvPr/>
        </p:nvSpPr>
        <p:spPr bwMode="auto">
          <a:xfrm>
            <a:off x="5953125" y="5143500"/>
            <a:ext cx="1500188" cy="571500"/>
          </a:xfrm>
          <a:prstGeom prst="rect">
            <a:avLst/>
          </a:prstGeom>
          <a:solidFill>
            <a:schemeClr val="accent4">
              <a:lumMod val="40000"/>
              <a:lumOff val="60000"/>
            </a:schemeClr>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65" name="Rectangle 10"/>
          <p:cNvSpPr>
            <a:spLocks noChangeArrowheads="1"/>
          </p:cNvSpPr>
          <p:nvPr/>
        </p:nvSpPr>
        <p:spPr bwMode="auto">
          <a:xfrm>
            <a:off x="5953125" y="3929063"/>
            <a:ext cx="1500188" cy="1214437"/>
          </a:xfrm>
          <a:prstGeom prst="rect">
            <a:avLst/>
          </a:prstGeom>
          <a:solidFill>
            <a:schemeClr val="accent4">
              <a:lumMod val="40000"/>
              <a:lumOff val="60000"/>
            </a:schemeClr>
          </a:solidFill>
          <a:ln w="9525">
            <a:solidFill>
              <a:srgbClr val="0070C0"/>
            </a:solidFill>
            <a:miter lim="800000"/>
            <a:headEnd/>
            <a:tailEnd/>
          </a:ln>
        </p:spPr>
        <p:txBody>
          <a:bodyPr wrap="none" anchor="ctr"/>
          <a:lstStyle/>
          <a:p>
            <a:pPr algn="ctr">
              <a:defRPr/>
            </a:pPr>
            <a:r>
              <a:rPr lang="hr-HR" sz="4000">
                <a:solidFill>
                  <a:srgbClr val="002060"/>
                </a:solidFill>
              </a:rPr>
              <a:t>42</a:t>
            </a:r>
          </a:p>
        </p:txBody>
      </p:sp>
      <p:sp>
        <p:nvSpPr>
          <p:cNvPr id="17420" name="Rectangle 24"/>
          <p:cNvSpPr>
            <a:spLocks noChangeArrowheads="1"/>
          </p:cNvSpPr>
          <p:nvPr/>
        </p:nvSpPr>
        <p:spPr bwMode="auto">
          <a:xfrm>
            <a:off x="595313" y="3929063"/>
            <a:ext cx="1782762" cy="395287"/>
          </a:xfrm>
          <a:prstGeom prst="rect">
            <a:avLst/>
          </a:prstGeom>
          <a:solidFill>
            <a:srgbClr val="FFCC99">
              <a:alpha val="50195"/>
            </a:srgbClr>
          </a:solidFill>
          <a:ln w="9525">
            <a:solidFill>
              <a:srgbClr val="FFC000"/>
            </a:solidFill>
            <a:miter lim="800000"/>
            <a:headEnd/>
            <a:tailEnd/>
          </a:ln>
        </p:spPr>
        <p:txBody>
          <a:bodyPr wrap="none" anchor="ctr"/>
          <a:lstStyle/>
          <a:p>
            <a:pPr algn="ctr"/>
            <a:endParaRPr lang="hr-HR" sz="2400"/>
          </a:p>
        </p:txBody>
      </p:sp>
      <p:sp>
        <p:nvSpPr>
          <p:cNvPr id="67" name="Freeform 66"/>
          <p:cNvSpPr/>
          <p:nvPr/>
        </p:nvSpPr>
        <p:spPr bwMode="auto">
          <a:xfrm>
            <a:off x="1666875" y="3357563"/>
            <a:ext cx="1928813" cy="1844675"/>
          </a:xfrm>
          <a:custGeom>
            <a:avLst/>
            <a:gdLst>
              <a:gd name="connsiteX0" fmla="*/ 0 w 2045777"/>
              <a:gd name="connsiteY0" fmla="*/ 981559 h 1844298"/>
              <a:gd name="connsiteX1" fmla="*/ 898902 w 2045777"/>
              <a:gd name="connsiteY1" fmla="*/ 1709979 h 1844298"/>
              <a:gd name="connsiteX2" fmla="*/ 1487838 w 2045777"/>
              <a:gd name="connsiteY2" fmla="*/ 175647 h 1844298"/>
              <a:gd name="connsiteX3" fmla="*/ 2045777 w 2045777"/>
              <a:gd name="connsiteY3" fmla="*/ 656095 h 1844298"/>
            </a:gdLst>
            <a:ahLst/>
            <a:cxnLst>
              <a:cxn ang="0">
                <a:pos x="connsiteX0" y="connsiteY0"/>
              </a:cxn>
              <a:cxn ang="0">
                <a:pos x="connsiteX1" y="connsiteY1"/>
              </a:cxn>
              <a:cxn ang="0">
                <a:pos x="connsiteX2" y="connsiteY2"/>
              </a:cxn>
              <a:cxn ang="0">
                <a:pos x="connsiteX3" y="connsiteY3"/>
              </a:cxn>
            </a:cxnLst>
            <a:rect l="l" t="t" r="r" b="b"/>
            <a:pathLst>
              <a:path w="2045777" h="1844298">
                <a:moveTo>
                  <a:pt x="0" y="981559"/>
                </a:moveTo>
                <a:cubicBezTo>
                  <a:pt x="325464" y="1412928"/>
                  <a:pt x="650929" y="1844298"/>
                  <a:pt x="898902" y="1709979"/>
                </a:cubicBezTo>
                <a:cubicBezTo>
                  <a:pt x="1146875" y="1575660"/>
                  <a:pt x="1296692" y="351294"/>
                  <a:pt x="1487838" y="175647"/>
                </a:cubicBezTo>
                <a:cubicBezTo>
                  <a:pt x="1678984" y="0"/>
                  <a:pt x="1862380" y="328047"/>
                  <a:pt x="2045777" y="656095"/>
                </a:cubicBezTo>
              </a:path>
            </a:pathLst>
          </a:custGeom>
          <a:noFill/>
          <a:ln w="25400" cap="flat" cmpd="sng" algn="ctr">
            <a:solidFill>
              <a:srgbClr val="C00000"/>
            </a:solidFill>
            <a:prstDash val="solid"/>
            <a:round/>
            <a:headEnd type="none" w="med" len="med"/>
            <a:tailEnd type="triangl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69" name="Freeform 68"/>
          <p:cNvSpPr/>
          <p:nvPr/>
        </p:nvSpPr>
        <p:spPr bwMode="auto">
          <a:xfrm>
            <a:off x="6881813" y="4500563"/>
            <a:ext cx="2046287" cy="1844675"/>
          </a:xfrm>
          <a:custGeom>
            <a:avLst/>
            <a:gdLst>
              <a:gd name="connsiteX0" fmla="*/ 0 w 2045777"/>
              <a:gd name="connsiteY0" fmla="*/ 981559 h 1844298"/>
              <a:gd name="connsiteX1" fmla="*/ 898902 w 2045777"/>
              <a:gd name="connsiteY1" fmla="*/ 1709979 h 1844298"/>
              <a:gd name="connsiteX2" fmla="*/ 1487838 w 2045777"/>
              <a:gd name="connsiteY2" fmla="*/ 175647 h 1844298"/>
              <a:gd name="connsiteX3" fmla="*/ 2045777 w 2045777"/>
              <a:gd name="connsiteY3" fmla="*/ 656095 h 1844298"/>
            </a:gdLst>
            <a:ahLst/>
            <a:cxnLst>
              <a:cxn ang="0">
                <a:pos x="connsiteX0" y="connsiteY0"/>
              </a:cxn>
              <a:cxn ang="0">
                <a:pos x="connsiteX1" y="connsiteY1"/>
              </a:cxn>
              <a:cxn ang="0">
                <a:pos x="connsiteX2" y="connsiteY2"/>
              </a:cxn>
              <a:cxn ang="0">
                <a:pos x="connsiteX3" y="connsiteY3"/>
              </a:cxn>
            </a:cxnLst>
            <a:rect l="l" t="t" r="r" b="b"/>
            <a:pathLst>
              <a:path w="2045777" h="1844298">
                <a:moveTo>
                  <a:pt x="0" y="981559"/>
                </a:moveTo>
                <a:cubicBezTo>
                  <a:pt x="325464" y="1412928"/>
                  <a:pt x="650929" y="1844298"/>
                  <a:pt x="898902" y="1709979"/>
                </a:cubicBezTo>
                <a:cubicBezTo>
                  <a:pt x="1146875" y="1575660"/>
                  <a:pt x="1296692" y="351294"/>
                  <a:pt x="1487838" y="175647"/>
                </a:cubicBezTo>
                <a:cubicBezTo>
                  <a:pt x="1678984" y="0"/>
                  <a:pt x="1862380" y="328047"/>
                  <a:pt x="2045777" y="656095"/>
                </a:cubicBezTo>
              </a:path>
            </a:pathLst>
          </a:custGeom>
          <a:noFill/>
          <a:ln w="25400" cap="flat" cmpd="sng" algn="ctr">
            <a:solidFill>
              <a:srgbClr val="C00000"/>
            </a:solidFill>
            <a:prstDash val="solid"/>
            <a:round/>
            <a:headEnd type="none" w="med" len="med"/>
            <a:tailEnd type="triangl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grpSp>
        <p:nvGrpSpPr>
          <p:cNvPr id="17423" name="Group 25"/>
          <p:cNvGrpSpPr>
            <a:grpSpLocks/>
          </p:cNvGrpSpPr>
          <p:nvPr/>
        </p:nvGrpSpPr>
        <p:grpSpPr bwMode="auto">
          <a:xfrm>
            <a:off x="8739188" y="5143500"/>
            <a:ext cx="412750" cy="228600"/>
            <a:chOff x="3504" y="3840"/>
            <a:chExt cx="240" cy="144"/>
          </a:xfrm>
        </p:grpSpPr>
        <p:grpSp>
          <p:nvGrpSpPr>
            <p:cNvPr id="17429" name="Group 26"/>
            <p:cNvGrpSpPr>
              <a:grpSpLocks/>
            </p:cNvGrpSpPr>
            <p:nvPr/>
          </p:nvGrpSpPr>
          <p:grpSpPr bwMode="auto">
            <a:xfrm>
              <a:off x="3504" y="3840"/>
              <a:ext cx="240" cy="96"/>
              <a:chOff x="4272" y="3600"/>
              <a:chExt cx="240" cy="96"/>
            </a:xfrm>
          </p:grpSpPr>
          <p:sp>
            <p:nvSpPr>
              <p:cNvPr id="17431" name="Line 27"/>
              <p:cNvSpPr>
                <a:spLocks noChangeShapeType="1"/>
              </p:cNvSpPr>
              <p:nvPr/>
            </p:nvSpPr>
            <p:spPr bwMode="auto">
              <a:xfrm>
                <a:off x="4272" y="3600"/>
                <a:ext cx="240" cy="0"/>
              </a:xfrm>
              <a:prstGeom prst="line">
                <a:avLst/>
              </a:prstGeom>
              <a:noFill/>
              <a:ln w="9525">
                <a:solidFill>
                  <a:schemeClr val="bg2"/>
                </a:solidFill>
                <a:round/>
                <a:headEnd/>
                <a:tailEnd/>
              </a:ln>
            </p:spPr>
            <p:txBody>
              <a:bodyPr wrap="none" anchor="ctr"/>
              <a:lstStyle/>
              <a:p>
                <a:endParaRPr lang="en-US"/>
              </a:p>
            </p:txBody>
          </p:sp>
          <p:sp>
            <p:nvSpPr>
              <p:cNvPr id="17432" name="Line 28"/>
              <p:cNvSpPr>
                <a:spLocks noChangeShapeType="1"/>
              </p:cNvSpPr>
              <p:nvPr/>
            </p:nvSpPr>
            <p:spPr bwMode="auto">
              <a:xfrm>
                <a:off x="4320" y="3648"/>
                <a:ext cx="144" cy="0"/>
              </a:xfrm>
              <a:prstGeom prst="line">
                <a:avLst/>
              </a:prstGeom>
              <a:noFill/>
              <a:ln w="9525">
                <a:solidFill>
                  <a:schemeClr val="bg2"/>
                </a:solidFill>
                <a:round/>
                <a:headEnd/>
                <a:tailEnd/>
              </a:ln>
            </p:spPr>
            <p:txBody>
              <a:bodyPr wrap="none" anchor="ctr"/>
              <a:lstStyle/>
              <a:p>
                <a:endParaRPr lang="en-US"/>
              </a:p>
            </p:txBody>
          </p:sp>
          <p:sp>
            <p:nvSpPr>
              <p:cNvPr id="17433" name="Line 29"/>
              <p:cNvSpPr>
                <a:spLocks noChangeShapeType="1"/>
              </p:cNvSpPr>
              <p:nvPr/>
            </p:nvSpPr>
            <p:spPr bwMode="auto">
              <a:xfrm>
                <a:off x="4368" y="3696"/>
                <a:ext cx="48" cy="0"/>
              </a:xfrm>
              <a:prstGeom prst="line">
                <a:avLst/>
              </a:prstGeom>
              <a:noFill/>
              <a:ln w="9525">
                <a:solidFill>
                  <a:schemeClr val="bg2"/>
                </a:solidFill>
                <a:round/>
                <a:headEnd/>
                <a:tailEnd/>
              </a:ln>
            </p:spPr>
            <p:txBody>
              <a:bodyPr wrap="none" anchor="ctr"/>
              <a:lstStyle/>
              <a:p>
                <a:endParaRPr lang="en-US"/>
              </a:p>
            </p:txBody>
          </p:sp>
        </p:grpSp>
        <p:sp>
          <p:nvSpPr>
            <p:cNvPr id="17430" name="Rectangle 30"/>
            <p:cNvSpPr>
              <a:spLocks noChangeArrowheads="1"/>
            </p:cNvSpPr>
            <p:nvPr/>
          </p:nvSpPr>
          <p:spPr bwMode="auto">
            <a:xfrm>
              <a:off x="3504" y="3840"/>
              <a:ext cx="240" cy="144"/>
            </a:xfrm>
            <a:prstGeom prst="rect">
              <a:avLst/>
            </a:prstGeom>
            <a:noFill/>
            <a:ln w="9525">
              <a:solidFill>
                <a:schemeClr val="bg2"/>
              </a:solidFill>
              <a:miter lim="800000"/>
              <a:headEnd/>
              <a:tailEnd/>
            </a:ln>
          </p:spPr>
          <p:txBody>
            <a:bodyPr wrap="none" anchor="ctr"/>
            <a:lstStyle/>
            <a:p>
              <a:endParaRPr lang="hr-HR" sz="2400">
                <a:solidFill>
                  <a:srgbClr val="002060"/>
                </a:solidFill>
              </a:endParaRPr>
            </a:p>
          </p:txBody>
        </p:sp>
      </p:grpSp>
      <p:sp>
        <p:nvSpPr>
          <p:cNvPr id="76" name="TextBox 75"/>
          <p:cNvSpPr txBox="1"/>
          <p:nvPr/>
        </p:nvSpPr>
        <p:spPr>
          <a:xfrm>
            <a:off x="238125" y="2786063"/>
            <a:ext cx="2178050" cy="523875"/>
          </a:xfrm>
          <a:prstGeom prst="rect">
            <a:avLst/>
          </a:prstGeom>
          <a:noFill/>
        </p:spPr>
        <p:txBody>
          <a:bodyPr wrap="none">
            <a:spAutoFit/>
          </a:bodyPr>
          <a:lstStyle/>
          <a:p>
            <a:pPr>
              <a:defRPr/>
            </a:pPr>
            <a:r>
              <a:rPr lang="hr-HR" sz="2800">
                <a:latin typeface="+mn-lt"/>
              </a:rPr>
              <a:t>Neprazna lista</a:t>
            </a:r>
          </a:p>
        </p:txBody>
      </p:sp>
      <p:sp>
        <p:nvSpPr>
          <p:cNvPr id="78" name="Rectangle 77"/>
          <p:cNvSpPr/>
          <p:nvPr/>
        </p:nvSpPr>
        <p:spPr bwMode="auto">
          <a:xfrm>
            <a:off x="166688" y="2857500"/>
            <a:ext cx="9501187" cy="3500438"/>
          </a:xfrm>
          <a:prstGeom prst="rect">
            <a:avLst/>
          </a:prstGeom>
          <a:noFill/>
          <a:ln w="9525" cap="flat" cmpd="sng" algn="ctr">
            <a:solidFill>
              <a:srgbClr val="92D050"/>
            </a:solidFill>
            <a:prstDash val="sysDash"/>
            <a:round/>
            <a:headEnd type="none" w="med" len="med"/>
            <a:tailEnd type="non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79" name="Freeform 78"/>
          <p:cNvSpPr/>
          <p:nvPr/>
        </p:nvSpPr>
        <p:spPr bwMode="auto">
          <a:xfrm>
            <a:off x="4402138" y="3471863"/>
            <a:ext cx="1781175" cy="2628900"/>
          </a:xfrm>
          <a:custGeom>
            <a:avLst/>
            <a:gdLst>
              <a:gd name="connsiteX0" fmla="*/ 0 w 1782305"/>
              <a:gd name="connsiteY0" fmla="*/ 2247254 h 3086745"/>
              <a:gd name="connsiteX1" fmla="*/ 433952 w 1782305"/>
              <a:gd name="connsiteY1" fmla="*/ 2789694 h 3086745"/>
              <a:gd name="connsiteX2" fmla="*/ 1131376 w 1782305"/>
              <a:gd name="connsiteY2" fmla="*/ 2712203 h 3086745"/>
              <a:gd name="connsiteX3" fmla="*/ 1208867 w 1782305"/>
              <a:gd name="connsiteY3" fmla="*/ 542440 h 3086745"/>
              <a:gd name="connsiteX4" fmla="*/ 1487837 w 1782305"/>
              <a:gd name="connsiteY4" fmla="*/ 15498 h 3086745"/>
              <a:gd name="connsiteX5" fmla="*/ 1782305 w 1782305"/>
              <a:gd name="connsiteY5" fmla="*/ 449450 h 3086745"/>
              <a:gd name="connsiteX0" fmla="*/ 0 w 1782305"/>
              <a:gd name="connsiteY0" fmla="*/ 1961478 h 3086745"/>
              <a:gd name="connsiteX1" fmla="*/ 433952 w 1782305"/>
              <a:gd name="connsiteY1" fmla="*/ 2789694 h 3086745"/>
              <a:gd name="connsiteX2" fmla="*/ 1131376 w 1782305"/>
              <a:gd name="connsiteY2" fmla="*/ 2712203 h 3086745"/>
              <a:gd name="connsiteX3" fmla="*/ 1208867 w 1782305"/>
              <a:gd name="connsiteY3" fmla="*/ 542440 h 3086745"/>
              <a:gd name="connsiteX4" fmla="*/ 1487837 w 1782305"/>
              <a:gd name="connsiteY4" fmla="*/ 15498 h 3086745"/>
              <a:gd name="connsiteX5" fmla="*/ 1782305 w 1782305"/>
              <a:gd name="connsiteY5" fmla="*/ 449450 h 3086745"/>
              <a:gd name="connsiteX0" fmla="*/ 0 w 1782305"/>
              <a:gd name="connsiteY0" fmla="*/ 1961478 h 3051022"/>
              <a:gd name="connsiteX1" fmla="*/ 433952 w 1782305"/>
              <a:gd name="connsiteY1" fmla="*/ 2575356 h 3051022"/>
              <a:gd name="connsiteX2" fmla="*/ 1131376 w 1782305"/>
              <a:gd name="connsiteY2" fmla="*/ 2712203 h 3051022"/>
              <a:gd name="connsiteX3" fmla="*/ 1208867 w 1782305"/>
              <a:gd name="connsiteY3" fmla="*/ 542440 h 3051022"/>
              <a:gd name="connsiteX4" fmla="*/ 1487837 w 1782305"/>
              <a:gd name="connsiteY4" fmla="*/ 15498 h 3051022"/>
              <a:gd name="connsiteX5" fmla="*/ 1782305 w 1782305"/>
              <a:gd name="connsiteY5" fmla="*/ 449450 h 3051022"/>
              <a:gd name="connsiteX0" fmla="*/ 0 w 1782305"/>
              <a:gd name="connsiteY0" fmla="*/ 1961478 h 2629035"/>
              <a:gd name="connsiteX1" fmla="*/ 433952 w 1782305"/>
              <a:gd name="connsiteY1" fmla="*/ 2575356 h 2629035"/>
              <a:gd name="connsiteX2" fmla="*/ 1131376 w 1782305"/>
              <a:gd name="connsiteY2" fmla="*/ 2283551 h 2629035"/>
              <a:gd name="connsiteX3" fmla="*/ 1208867 w 1782305"/>
              <a:gd name="connsiteY3" fmla="*/ 542440 h 2629035"/>
              <a:gd name="connsiteX4" fmla="*/ 1487837 w 1782305"/>
              <a:gd name="connsiteY4" fmla="*/ 15498 h 2629035"/>
              <a:gd name="connsiteX5" fmla="*/ 1782305 w 1782305"/>
              <a:gd name="connsiteY5" fmla="*/ 449450 h 2629035"/>
              <a:gd name="connsiteX0" fmla="*/ 0 w 1782305"/>
              <a:gd name="connsiteY0" fmla="*/ 1961478 h 2629035"/>
              <a:gd name="connsiteX1" fmla="*/ 433952 w 1782305"/>
              <a:gd name="connsiteY1" fmla="*/ 2575356 h 2629035"/>
              <a:gd name="connsiteX2" fmla="*/ 1131376 w 1782305"/>
              <a:gd name="connsiteY2" fmla="*/ 2283551 h 2629035"/>
              <a:gd name="connsiteX3" fmla="*/ 1208867 w 1782305"/>
              <a:gd name="connsiteY3" fmla="*/ 542440 h 2629035"/>
              <a:gd name="connsiteX4" fmla="*/ 1487837 w 1782305"/>
              <a:gd name="connsiteY4" fmla="*/ 15498 h 2629035"/>
              <a:gd name="connsiteX5" fmla="*/ 1782305 w 1782305"/>
              <a:gd name="connsiteY5" fmla="*/ 449450 h 2629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2305" h="2629035">
                <a:moveTo>
                  <a:pt x="0" y="1961478"/>
                </a:moveTo>
                <a:cubicBezTo>
                  <a:pt x="122694" y="2193952"/>
                  <a:pt x="245389" y="2521677"/>
                  <a:pt x="433952" y="2575356"/>
                </a:cubicBezTo>
                <a:cubicBezTo>
                  <a:pt x="622515" y="2629035"/>
                  <a:pt x="1002224" y="2622370"/>
                  <a:pt x="1131376" y="2283551"/>
                </a:cubicBezTo>
                <a:cubicBezTo>
                  <a:pt x="1250029" y="1738397"/>
                  <a:pt x="1149457" y="920449"/>
                  <a:pt x="1208867" y="542440"/>
                </a:cubicBezTo>
                <a:cubicBezTo>
                  <a:pt x="1268277" y="164431"/>
                  <a:pt x="1392264" y="30996"/>
                  <a:pt x="1487837" y="15498"/>
                </a:cubicBezTo>
                <a:cubicBezTo>
                  <a:pt x="1583410" y="0"/>
                  <a:pt x="1682857" y="224725"/>
                  <a:pt x="1782305" y="449450"/>
                </a:cubicBezTo>
              </a:path>
            </a:pathLst>
          </a:custGeom>
          <a:noFill/>
          <a:ln w="25400" cap="flat" cmpd="sng" algn="ctr">
            <a:solidFill>
              <a:srgbClr val="C00000"/>
            </a:solidFill>
            <a:prstDash val="solid"/>
            <a:round/>
            <a:headEnd type="none" w="med" len="med"/>
            <a:tailEnd type="triangl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17427" name="Rectangle 32"/>
          <p:cNvSpPr>
            <a:spLocks noChangeArrowheads="1"/>
          </p:cNvSpPr>
          <p:nvPr/>
        </p:nvSpPr>
        <p:spPr bwMode="auto">
          <a:xfrm>
            <a:off x="3152775" y="981075"/>
            <a:ext cx="946150" cy="396875"/>
          </a:xfrm>
          <a:prstGeom prst="rect">
            <a:avLst/>
          </a:prstGeom>
          <a:noFill/>
          <a:ln w="9525" algn="ctr">
            <a:noFill/>
            <a:miter lim="800000"/>
            <a:headEnd/>
            <a:tailEnd/>
          </a:ln>
        </p:spPr>
        <p:txBody>
          <a:bodyPr wrap="none">
            <a:spAutoFit/>
          </a:bodyPr>
          <a:lstStyle/>
          <a:p>
            <a:r>
              <a:rPr lang="hr-HR"/>
              <a:t>glava</a:t>
            </a:r>
          </a:p>
        </p:txBody>
      </p:sp>
      <p:sp>
        <p:nvSpPr>
          <p:cNvPr id="17428" name="Rectangle 33"/>
          <p:cNvSpPr>
            <a:spLocks noChangeArrowheads="1"/>
          </p:cNvSpPr>
          <p:nvPr/>
        </p:nvSpPr>
        <p:spPr bwMode="auto">
          <a:xfrm>
            <a:off x="560388" y="3429000"/>
            <a:ext cx="946150" cy="396875"/>
          </a:xfrm>
          <a:prstGeom prst="rect">
            <a:avLst/>
          </a:prstGeom>
          <a:noFill/>
          <a:ln w="9525" algn="ctr">
            <a:noFill/>
            <a:miter lim="800000"/>
            <a:headEnd/>
            <a:tailEnd/>
          </a:ln>
        </p:spPr>
        <p:txBody>
          <a:bodyPr wrap="none">
            <a:spAutoFit/>
          </a:bodyPr>
          <a:lstStyle/>
          <a:p>
            <a:r>
              <a:rPr lang="hr-HR"/>
              <a:t>glava</a:t>
            </a:r>
          </a:p>
        </p:txBody>
      </p:sp>
      <p:sp>
        <p:nvSpPr>
          <p:cNvPr id="4" name="Slide Number Placeholder 3"/>
          <p:cNvSpPr>
            <a:spLocks noGrp="1"/>
          </p:cNvSpPr>
          <p:nvPr>
            <p:ph type="sldNum" sz="quarter" idx="11"/>
          </p:nvPr>
        </p:nvSpPr>
        <p:spPr/>
        <p:txBody>
          <a:bodyPr/>
          <a:lstStyle/>
          <a:p>
            <a:fld id="{A88E0379-805C-488B-A902-3710866AFB11}" type="slidenum">
              <a:rPr lang="hr-HR" smtClean="0"/>
              <a:pPr/>
              <a:t>196</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9906" name="Rectangle 2"/>
          <p:cNvSpPr>
            <a:spLocks noGrp="1" noChangeArrowheads="1"/>
          </p:cNvSpPr>
          <p:nvPr>
            <p:ph type="title"/>
          </p:nvPr>
        </p:nvSpPr>
        <p:spPr/>
        <p:txBody>
          <a:bodyPr/>
          <a:lstStyle/>
          <a:p>
            <a:pPr>
              <a:defRPr/>
            </a:pPr>
            <a:r>
              <a:rPr lang="hr-HR" smtClean="0"/>
              <a:t>Prikaz stoga pomoću liste</a:t>
            </a:r>
          </a:p>
        </p:txBody>
      </p:sp>
      <p:sp>
        <p:nvSpPr>
          <p:cNvPr id="1659907" name="Rectangle 3"/>
          <p:cNvSpPr>
            <a:spLocks noGrp="1" noChangeArrowheads="1"/>
          </p:cNvSpPr>
          <p:nvPr>
            <p:ph idx="1"/>
          </p:nvPr>
        </p:nvSpPr>
        <p:spPr/>
        <p:txBody>
          <a:bodyPr/>
          <a:lstStyle/>
          <a:p>
            <a:pPr>
              <a:defRPr/>
            </a:pPr>
            <a:r>
              <a:rPr lang="hr-HR" sz="2400" smtClean="0"/>
              <a:t>stog, ranije realiziran statičkom strukturom polje, može se realizirati i linearnom listom</a:t>
            </a:r>
          </a:p>
          <a:p>
            <a:pPr lvl="1">
              <a:defRPr/>
            </a:pPr>
            <a:r>
              <a:rPr lang="hr-HR" sz="2000" smtClean="0"/>
              <a:t>umetanje i brisanje iz liste radi se na jednom kraju liste</a:t>
            </a:r>
          </a:p>
          <a:p>
            <a:pPr lvl="1">
              <a:defRPr/>
            </a:pPr>
            <a:r>
              <a:rPr lang="hr-HR" sz="2000" smtClean="0"/>
              <a:t>glava liste predstavlja </a:t>
            </a:r>
            <a:r>
              <a:rPr lang="hr-HR" sz="2000" smtClean="0">
                <a:solidFill>
                  <a:srgbClr val="FF0000"/>
                </a:solidFill>
              </a:rPr>
              <a:t>vrh</a:t>
            </a:r>
            <a:r>
              <a:rPr lang="hr-HR" sz="2000" smtClean="0"/>
              <a:t> stoga</a:t>
            </a:r>
          </a:p>
        </p:txBody>
      </p:sp>
      <p:sp>
        <p:nvSpPr>
          <p:cNvPr id="18436" name="Rectangle 3"/>
          <p:cNvSpPr>
            <a:spLocks noChangeArrowheads="1"/>
          </p:cNvSpPr>
          <p:nvPr/>
        </p:nvSpPr>
        <p:spPr bwMode="auto">
          <a:xfrm>
            <a:off x="665163" y="5911850"/>
            <a:ext cx="2876550" cy="400050"/>
          </a:xfrm>
          <a:prstGeom prst="rect">
            <a:avLst/>
          </a:prstGeom>
          <a:noFill/>
          <a:ln w="9525">
            <a:noFill/>
            <a:miter lim="800000"/>
            <a:headEnd/>
            <a:tailEnd/>
          </a:ln>
        </p:spPr>
        <p:txBody>
          <a:bodyPr>
            <a:spAutoFit/>
          </a:bodyPr>
          <a:lstStyle/>
          <a:p>
            <a:pPr marL="0" lvl="1"/>
            <a:r>
              <a:rPr lang="hr-HR" b="0">
                <a:solidFill>
                  <a:srgbClr val="0070C0"/>
                </a:solidFill>
                <a:sym typeface="Wingdings" pitchFamily="2" charset="2"/>
              </a:rPr>
              <a:t></a:t>
            </a:r>
            <a:r>
              <a:rPr lang="hr-HR" b="0">
                <a:solidFill>
                  <a:srgbClr val="0070C0"/>
                </a:solidFill>
              </a:rPr>
              <a:t> StogListom</a:t>
            </a:r>
          </a:p>
        </p:txBody>
      </p:sp>
      <p:sp>
        <p:nvSpPr>
          <p:cNvPr id="18437" name="Rectangle 36"/>
          <p:cNvSpPr>
            <a:spLocks noChangeArrowheads="1"/>
          </p:cNvSpPr>
          <p:nvPr/>
        </p:nvSpPr>
        <p:spPr bwMode="auto">
          <a:xfrm>
            <a:off x="698500" y="2805113"/>
            <a:ext cx="4344988" cy="2986087"/>
          </a:xfrm>
          <a:prstGeom prst="rect">
            <a:avLst/>
          </a:prstGeom>
          <a:solidFill>
            <a:srgbClr val="FFCC99"/>
          </a:solidFill>
          <a:ln w="9525">
            <a:solidFill>
              <a:srgbClr val="FFC000"/>
            </a:solidFill>
            <a:miter lim="800000"/>
            <a:headEnd/>
            <a:tailEnd/>
          </a:ln>
        </p:spPr>
        <p:txBody>
          <a:bodyPr>
            <a:spAutoFit/>
          </a:bodyPr>
          <a:lstStyle/>
          <a:p>
            <a:r>
              <a:rPr lang="en-US"/>
              <a:t>struct at {</a:t>
            </a:r>
          </a:p>
          <a:p>
            <a:r>
              <a:rPr lang="en-US"/>
              <a:t>  </a:t>
            </a:r>
            <a:r>
              <a:rPr lang="hr-HR"/>
              <a:t>tip </a:t>
            </a:r>
            <a:r>
              <a:rPr lang="en-US"/>
              <a:t>element;</a:t>
            </a:r>
          </a:p>
          <a:p>
            <a:r>
              <a:rPr lang="en-US"/>
              <a:t>  </a:t>
            </a:r>
            <a:r>
              <a:rPr lang="hr-HR"/>
              <a:t>struct at</a:t>
            </a:r>
            <a:r>
              <a:rPr lang="en-US"/>
              <a:t> *sljed; </a:t>
            </a:r>
          </a:p>
          <a:p>
            <a:r>
              <a:rPr lang="en-US"/>
              <a:t>};</a:t>
            </a:r>
            <a:endParaRPr lang="hr-HR"/>
          </a:p>
          <a:p>
            <a:r>
              <a:rPr lang="hr-HR"/>
              <a:t>typedef struct at atom;</a:t>
            </a:r>
          </a:p>
          <a:p>
            <a:r>
              <a:rPr lang="en-US"/>
              <a:t>typedef struct{</a:t>
            </a:r>
          </a:p>
          <a:p>
            <a:r>
              <a:rPr lang="en-US"/>
              <a:t>	atom *vrh;</a:t>
            </a:r>
          </a:p>
          <a:p>
            <a:r>
              <a:rPr lang="en-US"/>
              <a:t>} Stog;</a:t>
            </a:r>
          </a:p>
        </p:txBody>
      </p:sp>
      <p:sp>
        <p:nvSpPr>
          <p:cNvPr id="226316" name="Rectangle 14"/>
          <p:cNvSpPr>
            <a:spLocks noChangeArrowheads="1"/>
          </p:cNvSpPr>
          <p:nvPr/>
        </p:nvSpPr>
        <p:spPr bwMode="auto">
          <a:xfrm>
            <a:off x="5149850" y="2805113"/>
            <a:ext cx="4513263" cy="1138237"/>
          </a:xfrm>
          <a:prstGeom prst="rect">
            <a:avLst/>
          </a:prstGeom>
          <a:solidFill>
            <a:srgbClr val="FFCC99"/>
          </a:solidFill>
          <a:ln w="9525">
            <a:solidFill>
              <a:srgbClr val="FF9900"/>
            </a:solidFill>
            <a:miter lim="800000"/>
            <a:headEnd/>
            <a:tailEnd/>
          </a:ln>
        </p:spPr>
        <p:txBody>
          <a:bodyPr>
            <a:spAutoFit/>
          </a:bodyPr>
          <a:lstStyle/>
          <a:p>
            <a:r>
              <a:rPr lang="hr-HR"/>
              <a:t>void init_stog(Stog *stog){</a:t>
            </a:r>
          </a:p>
          <a:p>
            <a:r>
              <a:rPr lang="hr-HR"/>
              <a:t>	stog-&gt;vrh = NULL;	</a:t>
            </a:r>
          </a:p>
          <a:p>
            <a:r>
              <a:rPr lang="hr-HR"/>
              <a:t>}</a:t>
            </a:r>
          </a:p>
        </p:txBody>
      </p:sp>
      <p:grpSp>
        <p:nvGrpSpPr>
          <p:cNvPr id="2" name="Group 33"/>
          <p:cNvGrpSpPr>
            <a:grpSpLocks/>
          </p:cNvGrpSpPr>
          <p:nvPr/>
        </p:nvGrpSpPr>
        <p:grpSpPr bwMode="auto">
          <a:xfrm>
            <a:off x="5962650" y="4375150"/>
            <a:ext cx="3106738" cy="1746250"/>
            <a:chOff x="5962562" y="4374509"/>
            <a:chExt cx="3106756" cy="1747158"/>
          </a:xfrm>
        </p:grpSpPr>
        <p:sp>
          <p:nvSpPr>
            <p:cNvPr id="20" name="Rectangle 19"/>
            <p:cNvSpPr/>
            <p:nvPr/>
          </p:nvSpPr>
          <p:spPr bwMode="auto">
            <a:xfrm>
              <a:off x="5962562" y="4374509"/>
              <a:ext cx="3106756" cy="1747158"/>
            </a:xfrm>
            <a:prstGeom prst="rect">
              <a:avLst/>
            </a:prstGeom>
            <a:solidFill>
              <a:schemeClr val="accent6">
                <a:lumMod val="20000"/>
                <a:lumOff val="80000"/>
                <a:alpha val="39999"/>
              </a:schemeClr>
            </a:solidFill>
            <a:ln w="9525" cap="flat" cmpd="sng" algn="ctr">
              <a:solidFill>
                <a:srgbClr val="0070C0"/>
              </a:solidFill>
              <a:prstDash val="solid"/>
              <a:round/>
              <a:headEnd type="none" w="med" len="med"/>
              <a:tailEnd type="none" w="med" len="med"/>
            </a:ln>
            <a:effectLst/>
          </p:spPr>
          <p:txBody>
            <a:bodyPr wrap="none"/>
            <a:lstStyle/>
            <a:p>
              <a:pPr>
                <a:defRPr/>
              </a:pPr>
              <a:endParaRPr lang="hr-HR"/>
            </a:p>
          </p:txBody>
        </p:sp>
        <p:sp>
          <p:nvSpPr>
            <p:cNvPr id="18449" name="Rectangle 24"/>
            <p:cNvSpPr>
              <a:spLocks noChangeArrowheads="1"/>
            </p:cNvSpPr>
            <p:nvPr/>
          </p:nvSpPr>
          <p:spPr bwMode="auto">
            <a:xfrm>
              <a:off x="6623872" y="4883618"/>
              <a:ext cx="1782763" cy="395288"/>
            </a:xfrm>
            <a:prstGeom prst="rect">
              <a:avLst/>
            </a:prstGeom>
            <a:solidFill>
              <a:srgbClr val="FFCC99">
                <a:alpha val="50195"/>
              </a:srgbClr>
            </a:solidFill>
            <a:ln w="9525">
              <a:solidFill>
                <a:srgbClr val="FFC000"/>
              </a:solidFill>
              <a:miter lim="800000"/>
              <a:headEnd/>
              <a:tailEnd/>
            </a:ln>
          </p:spPr>
          <p:txBody>
            <a:bodyPr wrap="none" anchor="ctr"/>
            <a:lstStyle/>
            <a:p>
              <a:pPr algn="ctr"/>
              <a:endParaRPr lang="hr-HR" sz="2400"/>
            </a:p>
          </p:txBody>
        </p:sp>
        <p:sp>
          <p:nvSpPr>
            <p:cNvPr id="18450" name="Rectangle 21"/>
            <p:cNvSpPr>
              <a:spLocks noChangeArrowheads="1"/>
            </p:cNvSpPr>
            <p:nvPr/>
          </p:nvSpPr>
          <p:spPr bwMode="auto">
            <a:xfrm>
              <a:off x="6523629" y="4547085"/>
              <a:ext cx="1555750" cy="396875"/>
            </a:xfrm>
            <a:prstGeom prst="rect">
              <a:avLst/>
            </a:prstGeom>
            <a:noFill/>
            <a:ln w="9525" algn="ctr">
              <a:noFill/>
              <a:miter lim="800000"/>
              <a:headEnd/>
              <a:tailEnd/>
            </a:ln>
          </p:spPr>
          <p:txBody>
            <a:bodyPr wrap="none">
              <a:spAutoFit/>
            </a:bodyPr>
            <a:lstStyle/>
            <a:p>
              <a:r>
                <a:rPr lang="hr-HR">
                  <a:solidFill>
                    <a:srgbClr val="FF0000"/>
                  </a:solidFill>
                </a:rPr>
                <a:t>stog-&gt;vrh</a:t>
              </a:r>
            </a:p>
          </p:txBody>
        </p:sp>
      </p:grpSp>
      <p:grpSp>
        <p:nvGrpSpPr>
          <p:cNvPr id="3" name="Group 34"/>
          <p:cNvGrpSpPr>
            <a:grpSpLocks/>
          </p:cNvGrpSpPr>
          <p:nvPr/>
        </p:nvGrpSpPr>
        <p:grpSpPr bwMode="auto">
          <a:xfrm>
            <a:off x="7307263" y="5278438"/>
            <a:ext cx="412750" cy="733425"/>
            <a:chOff x="7307266" y="5278906"/>
            <a:chExt cx="412750" cy="733125"/>
          </a:xfrm>
        </p:grpSpPr>
        <p:grpSp>
          <p:nvGrpSpPr>
            <p:cNvPr id="18441" name="Group 25"/>
            <p:cNvGrpSpPr>
              <a:grpSpLocks/>
            </p:cNvGrpSpPr>
            <p:nvPr/>
          </p:nvGrpSpPr>
          <p:grpSpPr bwMode="auto">
            <a:xfrm>
              <a:off x="7307266" y="5783431"/>
              <a:ext cx="412750" cy="228600"/>
              <a:chOff x="3504" y="3840"/>
              <a:chExt cx="240" cy="144"/>
            </a:xfrm>
          </p:grpSpPr>
          <p:grpSp>
            <p:nvGrpSpPr>
              <p:cNvPr id="18443" name="Group 26"/>
              <p:cNvGrpSpPr>
                <a:grpSpLocks/>
              </p:cNvGrpSpPr>
              <p:nvPr/>
            </p:nvGrpSpPr>
            <p:grpSpPr bwMode="auto">
              <a:xfrm>
                <a:off x="3504" y="3840"/>
                <a:ext cx="240" cy="96"/>
                <a:chOff x="4272" y="3600"/>
                <a:chExt cx="240" cy="96"/>
              </a:xfrm>
            </p:grpSpPr>
            <p:sp>
              <p:nvSpPr>
                <p:cNvPr id="18445" name="Line 27"/>
                <p:cNvSpPr>
                  <a:spLocks noChangeShapeType="1"/>
                </p:cNvSpPr>
                <p:nvPr/>
              </p:nvSpPr>
              <p:spPr bwMode="auto">
                <a:xfrm>
                  <a:off x="4272" y="3600"/>
                  <a:ext cx="240" cy="0"/>
                </a:xfrm>
                <a:prstGeom prst="line">
                  <a:avLst/>
                </a:prstGeom>
                <a:noFill/>
                <a:ln w="9525">
                  <a:solidFill>
                    <a:schemeClr val="bg2"/>
                  </a:solidFill>
                  <a:round/>
                  <a:headEnd/>
                  <a:tailEnd/>
                </a:ln>
              </p:spPr>
              <p:txBody>
                <a:bodyPr wrap="none" anchor="ctr"/>
                <a:lstStyle/>
                <a:p>
                  <a:endParaRPr lang="en-US"/>
                </a:p>
              </p:txBody>
            </p:sp>
            <p:sp>
              <p:nvSpPr>
                <p:cNvPr id="18446" name="Line 28"/>
                <p:cNvSpPr>
                  <a:spLocks noChangeShapeType="1"/>
                </p:cNvSpPr>
                <p:nvPr/>
              </p:nvSpPr>
              <p:spPr bwMode="auto">
                <a:xfrm>
                  <a:off x="4320" y="3648"/>
                  <a:ext cx="144" cy="0"/>
                </a:xfrm>
                <a:prstGeom prst="line">
                  <a:avLst/>
                </a:prstGeom>
                <a:noFill/>
                <a:ln w="9525">
                  <a:solidFill>
                    <a:schemeClr val="bg2"/>
                  </a:solidFill>
                  <a:round/>
                  <a:headEnd/>
                  <a:tailEnd/>
                </a:ln>
              </p:spPr>
              <p:txBody>
                <a:bodyPr wrap="none" anchor="ctr"/>
                <a:lstStyle/>
                <a:p>
                  <a:endParaRPr lang="en-US"/>
                </a:p>
              </p:txBody>
            </p:sp>
            <p:sp>
              <p:nvSpPr>
                <p:cNvPr id="18447" name="Line 29"/>
                <p:cNvSpPr>
                  <a:spLocks noChangeShapeType="1"/>
                </p:cNvSpPr>
                <p:nvPr/>
              </p:nvSpPr>
              <p:spPr bwMode="auto">
                <a:xfrm>
                  <a:off x="4368" y="3696"/>
                  <a:ext cx="48" cy="0"/>
                </a:xfrm>
                <a:prstGeom prst="line">
                  <a:avLst/>
                </a:prstGeom>
                <a:noFill/>
                <a:ln w="9525">
                  <a:solidFill>
                    <a:schemeClr val="bg2"/>
                  </a:solidFill>
                  <a:round/>
                  <a:headEnd/>
                  <a:tailEnd/>
                </a:ln>
              </p:spPr>
              <p:txBody>
                <a:bodyPr wrap="none" anchor="ctr"/>
                <a:lstStyle/>
                <a:p>
                  <a:endParaRPr lang="en-US"/>
                </a:p>
              </p:txBody>
            </p:sp>
          </p:grpSp>
          <p:sp>
            <p:nvSpPr>
              <p:cNvPr id="18444" name="Rectangle 30"/>
              <p:cNvSpPr>
                <a:spLocks noChangeArrowheads="1"/>
              </p:cNvSpPr>
              <p:nvPr/>
            </p:nvSpPr>
            <p:spPr bwMode="auto">
              <a:xfrm>
                <a:off x="3504" y="3840"/>
                <a:ext cx="240" cy="144"/>
              </a:xfrm>
              <a:prstGeom prst="rect">
                <a:avLst/>
              </a:prstGeom>
              <a:noFill/>
              <a:ln w="9525">
                <a:solidFill>
                  <a:schemeClr val="bg2"/>
                </a:solidFill>
                <a:miter lim="800000"/>
                <a:headEnd/>
                <a:tailEnd/>
              </a:ln>
            </p:spPr>
            <p:txBody>
              <a:bodyPr wrap="none" anchor="ctr"/>
              <a:lstStyle/>
              <a:p>
                <a:endParaRPr lang="hr-HR" sz="2400">
                  <a:solidFill>
                    <a:srgbClr val="002060"/>
                  </a:solidFill>
                </a:endParaRPr>
              </a:p>
            </p:txBody>
          </p:sp>
        </p:grpSp>
        <p:cxnSp>
          <p:nvCxnSpPr>
            <p:cNvPr id="18442" name="Straight Connector 31"/>
            <p:cNvCxnSpPr>
              <a:cxnSpLocks noChangeShapeType="1"/>
              <a:stCxn id="18449" idx="2"/>
            </p:cNvCxnSpPr>
            <p:nvPr/>
          </p:nvCxnSpPr>
          <p:spPr bwMode="auto">
            <a:xfrm rot="5400000">
              <a:off x="7262186" y="5530362"/>
              <a:ext cx="504525" cy="1613"/>
            </a:xfrm>
            <a:prstGeom prst="line">
              <a:avLst/>
            </a:prstGeom>
            <a:noFill/>
            <a:ln w="25400" algn="ctr">
              <a:solidFill>
                <a:srgbClr val="FF0000"/>
              </a:solidFill>
              <a:round/>
              <a:headEnd/>
              <a:tailEnd type="arrow" w="med" len="med"/>
            </a:ln>
          </p:spPr>
        </p:cxnSp>
      </p:grpSp>
      <p:sp>
        <p:nvSpPr>
          <p:cNvPr id="5" name="Slide Number Placeholder 4"/>
          <p:cNvSpPr>
            <a:spLocks noGrp="1"/>
          </p:cNvSpPr>
          <p:nvPr>
            <p:ph type="sldNum" sz="quarter" idx="11"/>
          </p:nvPr>
        </p:nvSpPr>
        <p:spPr/>
        <p:txBody>
          <a:bodyPr/>
          <a:lstStyle/>
          <a:p>
            <a:fld id="{D4AD59E7-4515-4B34-A58D-745587B9CCB9}" type="slidenum">
              <a:rPr lang="hr-HR" smtClean="0"/>
              <a:pPr/>
              <a:t>197</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6316"/>
                                        </p:tgtEl>
                                        <p:attrNameLst>
                                          <p:attrName>style.visibility</p:attrName>
                                        </p:attrNameLst>
                                      </p:cBhvr>
                                      <p:to>
                                        <p:strVal val="visible"/>
                                      </p:to>
                                    </p:set>
                                    <p:animEffect transition="in" filter="wipe(left)">
                                      <p:cBhvr>
                                        <p:cTn id="7" dur="500"/>
                                        <p:tgtEl>
                                          <p:spTgt spid="2263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16" grpId="0" animBg="1"/>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hr-HR"/>
              <a:t>Dodavanje elementa na stog realiziran listom</a:t>
            </a:r>
          </a:p>
        </p:txBody>
      </p:sp>
      <p:sp>
        <p:nvSpPr>
          <p:cNvPr id="19459" name="Rectangle 6"/>
          <p:cNvSpPr>
            <a:spLocks noChangeArrowheads="1"/>
          </p:cNvSpPr>
          <p:nvPr/>
        </p:nvSpPr>
        <p:spPr bwMode="auto">
          <a:xfrm>
            <a:off x="309563" y="857250"/>
            <a:ext cx="9215437" cy="3348038"/>
          </a:xfrm>
          <a:prstGeom prst="rect">
            <a:avLst/>
          </a:prstGeom>
          <a:solidFill>
            <a:srgbClr val="FFCC99">
              <a:alpha val="50195"/>
            </a:srgbClr>
          </a:solidFill>
          <a:ln w="9525">
            <a:solidFill>
              <a:srgbClr val="FFC000"/>
            </a:solidFill>
            <a:miter lim="800000"/>
            <a:headEnd/>
            <a:tailEnd/>
          </a:ln>
        </p:spPr>
        <p:txBody>
          <a:bodyPr>
            <a:spAutoFit/>
          </a:bodyPr>
          <a:lstStyle/>
          <a:p>
            <a:r>
              <a:rPr lang="hr-HR" sz="1800"/>
              <a:t>int dodaj (tip element, Stog *stog) { </a:t>
            </a:r>
          </a:p>
          <a:p>
            <a:r>
              <a:rPr lang="hr-HR" sz="1800"/>
              <a:t>	atom *novi; 	</a:t>
            </a:r>
          </a:p>
          <a:p>
            <a:r>
              <a:rPr lang="hr-HR" sz="1800"/>
              <a:t>	if ((novi = (atom*) malloc(sizeof(atom))) != NULL) { </a:t>
            </a:r>
          </a:p>
          <a:p>
            <a:r>
              <a:rPr lang="hr-HR" sz="1800"/>
              <a:t>		novi-&gt;element = element; </a:t>
            </a:r>
          </a:p>
          <a:p>
            <a:r>
              <a:rPr lang="hr-HR" sz="1800"/>
              <a:t>		novi-&gt;sljed = stog-&gt;vrh;		</a:t>
            </a:r>
          </a:p>
          <a:p>
            <a:r>
              <a:rPr lang="hr-HR" sz="1800"/>
              <a:t>		stog-&gt;vrh = novi;</a:t>
            </a:r>
          </a:p>
          <a:p>
            <a:r>
              <a:rPr lang="hr-HR" sz="1800"/>
              <a:t>		return 1;</a:t>
            </a:r>
          </a:p>
          <a:p>
            <a:r>
              <a:rPr lang="hr-HR" sz="1800"/>
              <a:t>	}</a:t>
            </a:r>
          </a:p>
          <a:p>
            <a:r>
              <a:rPr lang="hr-HR" sz="1800"/>
              <a:t>	else return 0; 	</a:t>
            </a:r>
          </a:p>
          <a:p>
            <a:r>
              <a:rPr lang="hr-HR" sz="1800"/>
              <a:t>}</a:t>
            </a:r>
          </a:p>
        </p:txBody>
      </p:sp>
      <p:sp>
        <p:nvSpPr>
          <p:cNvPr id="27" name="Rectangle 26"/>
          <p:cNvSpPr/>
          <p:nvPr/>
        </p:nvSpPr>
        <p:spPr bwMode="auto">
          <a:xfrm>
            <a:off x="273050" y="4319588"/>
            <a:ext cx="2911475" cy="357187"/>
          </a:xfrm>
          <a:prstGeom prst="rect">
            <a:avLst/>
          </a:prstGeom>
          <a:solidFill>
            <a:schemeClr val="accent3">
              <a:lumMod val="50000"/>
            </a:schemeClr>
          </a:solidFill>
          <a:ln w="9525" cap="flat" cmpd="sng" algn="ctr">
            <a:solidFill>
              <a:schemeClr val="accent3">
                <a:lumMod val="75000"/>
              </a:schemeClr>
            </a:solidFill>
            <a:prstDash val="solid"/>
            <a:round/>
            <a:headEnd type="none" w="med" len="med"/>
            <a:tailEnd type="none" w="med" len="med"/>
          </a:ln>
          <a:effectLst/>
        </p:spPr>
        <p:txBody>
          <a:bodyPr wrap="none" anchor="ctr"/>
          <a:lstStyle/>
          <a:p>
            <a:pPr>
              <a:defRPr/>
            </a:pPr>
            <a:r>
              <a:rPr lang="hr-HR" sz="1800">
                <a:solidFill>
                  <a:schemeClr val="tx1"/>
                </a:solidFill>
                <a:latin typeface="+mn-lt"/>
              </a:rPr>
              <a:t>Pozivni program:</a:t>
            </a:r>
          </a:p>
        </p:txBody>
      </p:sp>
      <p:sp>
        <p:nvSpPr>
          <p:cNvPr id="28" name="Rectangle 15"/>
          <p:cNvSpPr>
            <a:spLocks noChangeArrowheads="1"/>
          </p:cNvSpPr>
          <p:nvPr/>
        </p:nvSpPr>
        <p:spPr bwMode="auto">
          <a:xfrm>
            <a:off x="273050" y="4676775"/>
            <a:ext cx="2911475" cy="1366838"/>
          </a:xfrm>
          <a:prstGeom prst="rect">
            <a:avLst/>
          </a:prstGeom>
          <a:solidFill>
            <a:schemeClr val="accent3">
              <a:lumMod val="75000"/>
              <a:alpha val="40000"/>
            </a:schemeClr>
          </a:solidFill>
          <a:ln w="9525">
            <a:solidFill>
              <a:schemeClr val="accent3">
                <a:lumMod val="75000"/>
              </a:schemeClr>
            </a:solidFill>
            <a:miter lim="800000"/>
            <a:headEnd/>
            <a:tailEnd/>
          </a:ln>
        </p:spPr>
        <p:txBody>
          <a:bodyPr>
            <a:spAutoFit/>
          </a:bodyPr>
          <a:lstStyle/>
          <a:p>
            <a:pPr>
              <a:defRPr/>
            </a:pPr>
            <a:r>
              <a:rPr lang="hr-HR" sz="1800"/>
              <a:t>Stog stog;</a:t>
            </a:r>
          </a:p>
          <a:p>
            <a:pPr>
              <a:defRPr/>
            </a:pPr>
            <a:r>
              <a:rPr lang="hr-HR" sz="1800"/>
              <a:t>init_stog(&amp;stog);</a:t>
            </a:r>
          </a:p>
          <a:p>
            <a:pPr>
              <a:defRPr/>
            </a:pPr>
            <a:r>
              <a:rPr lang="hr-HR" sz="1800"/>
              <a:t>dodaj (5, &amp;stog);</a:t>
            </a:r>
          </a:p>
          <a:p>
            <a:pPr>
              <a:defRPr/>
            </a:pPr>
            <a:endParaRPr lang="hr-HR" sz="1800"/>
          </a:p>
        </p:txBody>
      </p:sp>
      <p:sp>
        <p:nvSpPr>
          <p:cNvPr id="30" name="Rectangle 29"/>
          <p:cNvSpPr/>
          <p:nvPr/>
        </p:nvSpPr>
        <p:spPr bwMode="auto">
          <a:xfrm>
            <a:off x="3783013" y="4375150"/>
            <a:ext cx="5735637" cy="1968500"/>
          </a:xfrm>
          <a:prstGeom prst="rect">
            <a:avLst/>
          </a:prstGeom>
          <a:solidFill>
            <a:schemeClr val="accent6">
              <a:lumMod val="20000"/>
              <a:lumOff val="80000"/>
              <a:alpha val="39999"/>
            </a:schemeClr>
          </a:solidFill>
          <a:ln w="9525" cap="flat" cmpd="sng" algn="ctr">
            <a:solidFill>
              <a:srgbClr val="0070C0"/>
            </a:solidFill>
            <a:prstDash val="solid"/>
            <a:round/>
            <a:headEnd type="none" w="med" len="med"/>
            <a:tailEnd type="none" w="med" len="med"/>
          </a:ln>
          <a:effectLst/>
        </p:spPr>
        <p:txBody>
          <a:bodyPr wrap="none"/>
          <a:lstStyle/>
          <a:p>
            <a:pPr>
              <a:defRPr/>
            </a:pPr>
            <a:endParaRPr lang="hr-HR"/>
          </a:p>
        </p:txBody>
      </p:sp>
      <p:sp>
        <p:nvSpPr>
          <p:cNvPr id="31" name="Rectangle 24"/>
          <p:cNvSpPr>
            <a:spLocks noChangeArrowheads="1"/>
          </p:cNvSpPr>
          <p:nvPr/>
        </p:nvSpPr>
        <p:spPr bwMode="auto">
          <a:xfrm>
            <a:off x="4398963" y="4845050"/>
            <a:ext cx="1020762" cy="266700"/>
          </a:xfrm>
          <a:prstGeom prst="rect">
            <a:avLst/>
          </a:prstGeom>
          <a:solidFill>
            <a:srgbClr val="FFCC99">
              <a:alpha val="50195"/>
            </a:srgbClr>
          </a:solidFill>
          <a:ln w="9525">
            <a:solidFill>
              <a:srgbClr val="FFC000"/>
            </a:solidFill>
            <a:miter lim="800000"/>
            <a:headEnd/>
            <a:tailEnd/>
          </a:ln>
        </p:spPr>
        <p:txBody>
          <a:bodyPr wrap="none" anchor="ctr"/>
          <a:lstStyle/>
          <a:p>
            <a:pPr algn="ctr"/>
            <a:endParaRPr lang="hr-HR" sz="2400"/>
          </a:p>
        </p:txBody>
      </p:sp>
      <p:sp>
        <p:nvSpPr>
          <p:cNvPr id="32" name="Rectangle 21"/>
          <p:cNvSpPr>
            <a:spLocks noChangeArrowheads="1"/>
          </p:cNvSpPr>
          <p:nvPr/>
        </p:nvSpPr>
        <p:spPr bwMode="auto">
          <a:xfrm>
            <a:off x="4203700" y="4508500"/>
            <a:ext cx="1555750" cy="396875"/>
          </a:xfrm>
          <a:prstGeom prst="rect">
            <a:avLst/>
          </a:prstGeom>
          <a:noFill/>
          <a:ln w="9525" algn="ctr">
            <a:noFill/>
            <a:miter lim="800000"/>
            <a:headEnd/>
            <a:tailEnd/>
          </a:ln>
        </p:spPr>
        <p:txBody>
          <a:bodyPr wrap="none">
            <a:spAutoFit/>
          </a:bodyPr>
          <a:lstStyle/>
          <a:p>
            <a:r>
              <a:rPr lang="hr-HR">
                <a:solidFill>
                  <a:srgbClr val="FF0000"/>
                </a:solidFill>
              </a:rPr>
              <a:t>stog-&gt;vrh</a:t>
            </a:r>
          </a:p>
        </p:txBody>
      </p:sp>
      <p:grpSp>
        <p:nvGrpSpPr>
          <p:cNvPr id="3" name="Group 66"/>
          <p:cNvGrpSpPr>
            <a:grpSpLocks/>
          </p:cNvGrpSpPr>
          <p:nvPr/>
        </p:nvGrpSpPr>
        <p:grpSpPr bwMode="auto">
          <a:xfrm>
            <a:off x="4708525" y="5111750"/>
            <a:ext cx="412750" cy="938213"/>
            <a:chOff x="4708446" y="5111014"/>
            <a:chExt cx="412750" cy="939518"/>
          </a:xfrm>
        </p:grpSpPr>
        <p:grpSp>
          <p:nvGrpSpPr>
            <p:cNvPr id="19484" name="Group 25"/>
            <p:cNvGrpSpPr>
              <a:grpSpLocks/>
            </p:cNvGrpSpPr>
            <p:nvPr/>
          </p:nvGrpSpPr>
          <p:grpSpPr bwMode="auto">
            <a:xfrm>
              <a:off x="4708446" y="5821932"/>
              <a:ext cx="412750" cy="228600"/>
              <a:chOff x="3504" y="3840"/>
              <a:chExt cx="240" cy="144"/>
            </a:xfrm>
          </p:grpSpPr>
          <p:grpSp>
            <p:nvGrpSpPr>
              <p:cNvPr id="19486" name="Group 26"/>
              <p:cNvGrpSpPr>
                <a:grpSpLocks/>
              </p:cNvGrpSpPr>
              <p:nvPr/>
            </p:nvGrpSpPr>
            <p:grpSpPr bwMode="auto">
              <a:xfrm>
                <a:off x="3504" y="3840"/>
                <a:ext cx="240" cy="96"/>
                <a:chOff x="4272" y="3600"/>
                <a:chExt cx="240" cy="96"/>
              </a:xfrm>
            </p:grpSpPr>
            <p:sp>
              <p:nvSpPr>
                <p:cNvPr id="19488" name="Line 27"/>
                <p:cNvSpPr>
                  <a:spLocks noChangeShapeType="1"/>
                </p:cNvSpPr>
                <p:nvPr/>
              </p:nvSpPr>
              <p:spPr bwMode="auto">
                <a:xfrm>
                  <a:off x="4272" y="3600"/>
                  <a:ext cx="240" cy="0"/>
                </a:xfrm>
                <a:prstGeom prst="line">
                  <a:avLst/>
                </a:prstGeom>
                <a:noFill/>
                <a:ln w="9525">
                  <a:solidFill>
                    <a:schemeClr val="bg2"/>
                  </a:solidFill>
                  <a:round/>
                  <a:headEnd/>
                  <a:tailEnd/>
                </a:ln>
              </p:spPr>
              <p:txBody>
                <a:bodyPr wrap="none" anchor="ctr"/>
                <a:lstStyle/>
                <a:p>
                  <a:endParaRPr lang="en-US"/>
                </a:p>
              </p:txBody>
            </p:sp>
            <p:sp>
              <p:nvSpPr>
                <p:cNvPr id="19489" name="Line 28"/>
                <p:cNvSpPr>
                  <a:spLocks noChangeShapeType="1"/>
                </p:cNvSpPr>
                <p:nvPr/>
              </p:nvSpPr>
              <p:spPr bwMode="auto">
                <a:xfrm>
                  <a:off x="4320" y="3648"/>
                  <a:ext cx="144" cy="0"/>
                </a:xfrm>
                <a:prstGeom prst="line">
                  <a:avLst/>
                </a:prstGeom>
                <a:noFill/>
                <a:ln w="9525">
                  <a:solidFill>
                    <a:schemeClr val="bg2"/>
                  </a:solidFill>
                  <a:round/>
                  <a:headEnd/>
                  <a:tailEnd/>
                </a:ln>
              </p:spPr>
              <p:txBody>
                <a:bodyPr wrap="none" anchor="ctr"/>
                <a:lstStyle/>
                <a:p>
                  <a:endParaRPr lang="en-US"/>
                </a:p>
              </p:txBody>
            </p:sp>
            <p:sp>
              <p:nvSpPr>
                <p:cNvPr id="19490" name="Line 29"/>
                <p:cNvSpPr>
                  <a:spLocks noChangeShapeType="1"/>
                </p:cNvSpPr>
                <p:nvPr/>
              </p:nvSpPr>
              <p:spPr bwMode="auto">
                <a:xfrm>
                  <a:off x="4368" y="3696"/>
                  <a:ext cx="48" cy="0"/>
                </a:xfrm>
                <a:prstGeom prst="line">
                  <a:avLst/>
                </a:prstGeom>
                <a:noFill/>
                <a:ln w="9525">
                  <a:solidFill>
                    <a:schemeClr val="bg2"/>
                  </a:solidFill>
                  <a:round/>
                  <a:headEnd/>
                  <a:tailEnd/>
                </a:ln>
              </p:spPr>
              <p:txBody>
                <a:bodyPr wrap="none" anchor="ctr"/>
                <a:lstStyle/>
                <a:p>
                  <a:endParaRPr lang="en-US"/>
                </a:p>
              </p:txBody>
            </p:sp>
          </p:grpSp>
          <p:sp>
            <p:nvSpPr>
              <p:cNvPr id="19487" name="Rectangle 30"/>
              <p:cNvSpPr>
                <a:spLocks noChangeArrowheads="1"/>
              </p:cNvSpPr>
              <p:nvPr/>
            </p:nvSpPr>
            <p:spPr bwMode="auto">
              <a:xfrm>
                <a:off x="3504" y="3840"/>
                <a:ext cx="240" cy="144"/>
              </a:xfrm>
              <a:prstGeom prst="rect">
                <a:avLst/>
              </a:prstGeom>
              <a:noFill/>
              <a:ln w="9525">
                <a:solidFill>
                  <a:schemeClr val="bg2"/>
                </a:solidFill>
                <a:miter lim="800000"/>
                <a:headEnd/>
                <a:tailEnd/>
              </a:ln>
            </p:spPr>
            <p:txBody>
              <a:bodyPr wrap="none" anchor="ctr"/>
              <a:lstStyle/>
              <a:p>
                <a:endParaRPr lang="hr-HR" sz="2400">
                  <a:solidFill>
                    <a:srgbClr val="002060"/>
                  </a:solidFill>
                </a:endParaRPr>
              </a:p>
            </p:txBody>
          </p:sp>
        </p:grpSp>
        <p:cxnSp>
          <p:nvCxnSpPr>
            <p:cNvPr id="19485" name="Straight Connector 34"/>
            <p:cNvCxnSpPr>
              <a:cxnSpLocks noChangeShapeType="1"/>
              <a:stCxn id="31" idx="2"/>
              <a:endCxn id="19487" idx="0"/>
            </p:cNvCxnSpPr>
            <p:nvPr/>
          </p:nvCxnSpPr>
          <p:spPr bwMode="auto">
            <a:xfrm rot="16200000" flipH="1">
              <a:off x="4556394" y="5463504"/>
              <a:ext cx="710917" cy="5937"/>
            </a:xfrm>
            <a:prstGeom prst="line">
              <a:avLst/>
            </a:prstGeom>
            <a:noFill/>
            <a:ln w="25400" algn="ctr">
              <a:solidFill>
                <a:srgbClr val="FF0000"/>
              </a:solidFill>
              <a:round/>
              <a:headEnd/>
              <a:tailEnd type="arrow" w="med" len="med"/>
            </a:ln>
          </p:spPr>
        </p:cxnSp>
      </p:grpSp>
      <p:grpSp>
        <p:nvGrpSpPr>
          <p:cNvPr id="6" name="Group 68"/>
          <p:cNvGrpSpPr>
            <a:grpSpLocks/>
          </p:cNvGrpSpPr>
          <p:nvPr/>
        </p:nvGrpSpPr>
        <p:grpSpPr bwMode="auto">
          <a:xfrm>
            <a:off x="6408738" y="5254625"/>
            <a:ext cx="790575" cy="1001713"/>
            <a:chOff x="6408370" y="5255394"/>
            <a:chExt cx="791327" cy="1001028"/>
          </a:xfrm>
        </p:grpSpPr>
        <p:sp>
          <p:nvSpPr>
            <p:cNvPr id="17" name="Rectangle 9"/>
            <p:cNvSpPr>
              <a:spLocks noChangeArrowheads="1"/>
            </p:cNvSpPr>
            <p:nvPr/>
          </p:nvSpPr>
          <p:spPr bwMode="auto">
            <a:xfrm>
              <a:off x="6408370" y="5932793"/>
              <a:ext cx="791327" cy="323629"/>
            </a:xfrm>
            <a:prstGeom prst="rect">
              <a:avLst/>
            </a:prstGeom>
            <a:solidFill>
              <a:schemeClr val="accent4">
                <a:lumMod val="40000"/>
                <a:lumOff val="60000"/>
              </a:schemeClr>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18" name="Rectangle 10"/>
            <p:cNvSpPr>
              <a:spLocks noChangeArrowheads="1"/>
            </p:cNvSpPr>
            <p:nvPr/>
          </p:nvSpPr>
          <p:spPr bwMode="auto">
            <a:xfrm>
              <a:off x="6408370" y="5255394"/>
              <a:ext cx="791327" cy="674227"/>
            </a:xfrm>
            <a:prstGeom prst="rect">
              <a:avLst/>
            </a:prstGeom>
            <a:solidFill>
              <a:schemeClr val="accent4">
                <a:lumMod val="40000"/>
                <a:lumOff val="60000"/>
              </a:schemeClr>
            </a:solidFill>
            <a:ln w="9525">
              <a:solidFill>
                <a:srgbClr val="0070C0"/>
              </a:solidFill>
              <a:miter lim="800000"/>
              <a:headEnd/>
              <a:tailEnd/>
            </a:ln>
          </p:spPr>
          <p:txBody>
            <a:bodyPr wrap="none" anchor="ctr"/>
            <a:lstStyle/>
            <a:p>
              <a:pPr algn="ctr">
                <a:defRPr/>
              </a:pPr>
              <a:endParaRPr lang="hr-HR" sz="2400">
                <a:solidFill>
                  <a:srgbClr val="002060"/>
                </a:solidFill>
              </a:endParaRPr>
            </a:p>
          </p:txBody>
        </p:sp>
      </p:grpSp>
      <p:grpSp>
        <p:nvGrpSpPr>
          <p:cNvPr id="7" name="Group 69"/>
          <p:cNvGrpSpPr>
            <a:grpSpLocks/>
          </p:cNvGrpSpPr>
          <p:nvPr/>
        </p:nvGrpSpPr>
        <p:grpSpPr bwMode="auto">
          <a:xfrm>
            <a:off x="6892925" y="5688013"/>
            <a:ext cx="2447925" cy="646112"/>
            <a:chOff x="6893195" y="5688531"/>
            <a:chExt cx="2448240" cy="644892"/>
          </a:xfrm>
        </p:grpSpPr>
        <p:sp>
          <p:nvSpPr>
            <p:cNvPr id="15" name="Freeform 14"/>
            <p:cNvSpPr/>
            <p:nvPr/>
          </p:nvSpPr>
          <p:spPr bwMode="auto">
            <a:xfrm>
              <a:off x="6893195" y="5688531"/>
              <a:ext cx="2046551" cy="644892"/>
            </a:xfrm>
            <a:custGeom>
              <a:avLst/>
              <a:gdLst>
                <a:gd name="connsiteX0" fmla="*/ 0 w 2045777"/>
                <a:gd name="connsiteY0" fmla="*/ 981559 h 1844298"/>
                <a:gd name="connsiteX1" fmla="*/ 898902 w 2045777"/>
                <a:gd name="connsiteY1" fmla="*/ 1709979 h 1844298"/>
                <a:gd name="connsiteX2" fmla="*/ 1487838 w 2045777"/>
                <a:gd name="connsiteY2" fmla="*/ 175647 h 1844298"/>
                <a:gd name="connsiteX3" fmla="*/ 2045777 w 2045777"/>
                <a:gd name="connsiteY3" fmla="*/ 656095 h 1844298"/>
              </a:gdLst>
              <a:ahLst/>
              <a:cxnLst>
                <a:cxn ang="0">
                  <a:pos x="connsiteX0" y="connsiteY0"/>
                </a:cxn>
                <a:cxn ang="0">
                  <a:pos x="connsiteX1" y="connsiteY1"/>
                </a:cxn>
                <a:cxn ang="0">
                  <a:pos x="connsiteX2" y="connsiteY2"/>
                </a:cxn>
                <a:cxn ang="0">
                  <a:pos x="connsiteX3" y="connsiteY3"/>
                </a:cxn>
              </a:cxnLst>
              <a:rect l="l" t="t" r="r" b="b"/>
              <a:pathLst>
                <a:path w="2045777" h="1844298">
                  <a:moveTo>
                    <a:pt x="0" y="981559"/>
                  </a:moveTo>
                  <a:cubicBezTo>
                    <a:pt x="325464" y="1412928"/>
                    <a:pt x="650929" y="1844298"/>
                    <a:pt x="898902" y="1709979"/>
                  </a:cubicBezTo>
                  <a:cubicBezTo>
                    <a:pt x="1146875" y="1575660"/>
                    <a:pt x="1296692" y="351294"/>
                    <a:pt x="1487838" y="175647"/>
                  </a:cubicBezTo>
                  <a:cubicBezTo>
                    <a:pt x="1678984" y="0"/>
                    <a:pt x="1862380" y="328047"/>
                    <a:pt x="2045777" y="656095"/>
                  </a:cubicBezTo>
                </a:path>
              </a:pathLst>
            </a:custGeom>
            <a:noFill/>
            <a:ln w="25400" cap="flat" cmpd="sng" algn="ctr">
              <a:solidFill>
                <a:srgbClr val="FF0000"/>
              </a:solidFill>
              <a:prstDash val="solid"/>
              <a:round/>
              <a:headEnd type="none" w="med" len="med"/>
              <a:tailEnd type="triangl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grpSp>
          <p:nvGrpSpPr>
            <p:cNvPr id="19476" name="Group 25"/>
            <p:cNvGrpSpPr>
              <a:grpSpLocks/>
            </p:cNvGrpSpPr>
            <p:nvPr/>
          </p:nvGrpSpPr>
          <p:grpSpPr bwMode="auto">
            <a:xfrm>
              <a:off x="8928685" y="5888705"/>
              <a:ext cx="412750" cy="228600"/>
              <a:chOff x="3504" y="3840"/>
              <a:chExt cx="240" cy="144"/>
            </a:xfrm>
          </p:grpSpPr>
          <p:grpSp>
            <p:nvGrpSpPr>
              <p:cNvPr id="19477" name="Group 26"/>
              <p:cNvGrpSpPr>
                <a:grpSpLocks/>
              </p:cNvGrpSpPr>
              <p:nvPr/>
            </p:nvGrpSpPr>
            <p:grpSpPr bwMode="auto">
              <a:xfrm>
                <a:off x="3504" y="3840"/>
                <a:ext cx="240" cy="96"/>
                <a:chOff x="4272" y="3600"/>
                <a:chExt cx="240" cy="96"/>
              </a:xfrm>
            </p:grpSpPr>
            <p:sp>
              <p:nvSpPr>
                <p:cNvPr id="19479" name="Line 27"/>
                <p:cNvSpPr>
                  <a:spLocks noChangeShapeType="1"/>
                </p:cNvSpPr>
                <p:nvPr/>
              </p:nvSpPr>
              <p:spPr bwMode="auto">
                <a:xfrm>
                  <a:off x="4272" y="3600"/>
                  <a:ext cx="240" cy="0"/>
                </a:xfrm>
                <a:prstGeom prst="line">
                  <a:avLst/>
                </a:prstGeom>
                <a:noFill/>
                <a:ln w="9525">
                  <a:solidFill>
                    <a:schemeClr val="bg2"/>
                  </a:solidFill>
                  <a:round/>
                  <a:headEnd/>
                  <a:tailEnd/>
                </a:ln>
              </p:spPr>
              <p:txBody>
                <a:bodyPr wrap="none" anchor="ctr"/>
                <a:lstStyle/>
                <a:p>
                  <a:endParaRPr lang="en-US"/>
                </a:p>
              </p:txBody>
            </p:sp>
            <p:sp>
              <p:nvSpPr>
                <p:cNvPr id="19480" name="Line 28"/>
                <p:cNvSpPr>
                  <a:spLocks noChangeShapeType="1"/>
                </p:cNvSpPr>
                <p:nvPr/>
              </p:nvSpPr>
              <p:spPr bwMode="auto">
                <a:xfrm>
                  <a:off x="4320" y="3648"/>
                  <a:ext cx="144" cy="0"/>
                </a:xfrm>
                <a:prstGeom prst="line">
                  <a:avLst/>
                </a:prstGeom>
                <a:noFill/>
                <a:ln w="9525">
                  <a:solidFill>
                    <a:schemeClr val="bg2"/>
                  </a:solidFill>
                  <a:round/>
                  <a:headEnd/>
                  <a:tailEnd/>
                </a:ln>
              </p:spPr>
              <p:txBody>
                <a:bodyPr wrap="none" anchor="ctr"/>
                <a:lstStyle/>
                <a:p>
                  <a:endParaRPr lang="en-US"/>
                </a:p>
              </p:txBody>
            </p:sp>
            <p:sp>
              <p:nvSpPr>
                <p:cNvPr id="19481" name="Line 29"/>
                <p:cNvSpPr>
                  <a:spLocks noChangeShapeType="1"/>
                </p:cNvSpPr>
                <p:nvPr/>
              </p:nvSpPr>
              <p:spPr bwMode="auto">
                <a:xfrm>
                  <a:off x="4368" y="3696"/>
                  <a:ext cx="48" cy="0"/>
                </a:xfrm>
                <a:prstGeom prst="line">
                  <a:avLst/>
                </a:prstGeom>
                <a:noFill/>
                <a:ln w="9525">
                  <a:solidFill>
                    <a:schemeClr val="bg2"/>
                  </a:solidFill>
                  <a:round/>
                  <a:headEnd/>
                  <a:tailEnd/>
                </a:ln>
              </p:spPr>
              <p:txBody>
                <a:bodyPr wrap="none" anchor="ctr"/>
                <a:lstStyle/>
                <a:p>
                  <a:endParaRPr lang="en-US"/>
                </a:p>
              </p:txBody>
            </p:sp>
          </p:grpSp>
          <p:sp>
            <p:nvSpPr>
              <p:cNvPr id="19478" name="Rectangle 30"/>
              <p:cNvSpPr>
                <a:spLocks noChangeArrowheads="1"/>
              </p:cNvSpPr>
              <p:nvPr/>
            </p:nvSpPr>
            <p:spPr bwMode="auto">
              <a:xfrm>
                <a:off x="3504" y="3840"/>
                <a:ext cx="240" cy="144"/>
              </a:xfrm>
              <a:prstGeom prst="rect">
                <a:avLst/>
              </a:prstGeom>
              <a:noFill/>
              <a:ln w="9525">
                <a:solidFill>
                  <a:schemeClr val="bg2"/>
                </a:solidFill>
                <a:miter lim="800000"/>
                <a:headEnd/>
                <a:tailEnd/>
              </a:ln>
            </p:spPr>
            <p:txBody>
              <a:bodyPr wrap="none" anchor="ctr"/>
              <a:lstStyle/>
              <a:p>
                <a:endParaRPr lang="hr-HR" sz="2400">
                  <a:solidFill>
                    <a:srgbClr val="002060"/>
                  </a:solidFill>
                </a:endParaRPr>
              </a:p>
            </p:txBody>
          </p:sp>
        </p:grpSp>
      </p:grpSp>
      <p:sp>
        <p:nvSpPr>
          <p:cNvPr id="21" name="Freeform 20"/>
          <p:cNvSpPr/>
          <p:nvPr/>
        </p:nvSpPr>
        <p:spPr bwMode="auto">
          <a:xfrm flipH="1">
            <a:off x="5313363" y="4986338"/>
            <a:ext cx="1222375" cy="433387"/>
          </a:xfrm>
          <a:custGeom>
            <a:avLst/>
            <a:gdLst>
              <a:gd name="connsiteX0" fmla="*/ 1332855 w 1477506"/>
              <a:gd name="connsiteY0" fmla="*/ 534691 h 534691"/>
              <a:gd name="connsiteX1" fmla="*/ 1332855 w 1477506"/>
              <a:gd name="connsiteY1" fmla="*/ 441701 h 534691"/>
              <a:gd name="connsiteX2" fmla="*/ 464950 w 1477506"/>
              <a:gd name="connsiteY2" fmla="*/ 69742 h 534691"/>
              <a:gd name="connsiteX3" fmla="*/ 0 w 1477506"/>
              <a:gd name="connsiteY3" fmla="*/ 23247 h 534691"/>
              <a:gd name="connsiteX0" fmla="*/ 1713823 w 1786148"/>
              <a:gd name="connsiteY0" fmla="*/ 534691 h 534691"/>
              <a:gd name="connsiteX1" fmla="*/ 1332855 w 1786148"/>
              <a:gd name="connsiteY1" fmla="*/ 441701 h 534691"/>
              <a:gd name="connsiteX2" fmla="*/ 464950 w 1786148"/>
              <a:gd name="connsiteY2" fmla="*/ 69742 h 534691"/>
              <a:gd name="connsiteX3" fmla="*/ 0 w 1786148"/>
              <a:gd name="connsiteY3" fmla="*/ 23247 h 534691"/>
              <a:gd name="connsiteX0" fmla="*/ 1332855 w 1332855"/>
              <a:gd name="connsiteY0" fmla="*/ 441701 h 441701"/>
              <a:gd name="connsiteX1" fmla="*/ 464950 w 1332855"/>
              <a:gd name="connsiteY1" fmla="*/ 69742 h 441701"/>
              <a:gd name="connsiteX2" fmla="*/ 0 w 1332855"/>
              <a:gd name="connsiteY2" fmla="*/ 23247 h 441701"/>
              <a:gd name="connsiteX0" fmla="*/ 1332855 w 1332855"/>
              <a:gd name="connsiteY0" fmla="*/ 441701 h 441701"/>
              <a:gd name="connsiteX1" fmla="*/ 464950 w 1332855"/>
              <a:gd name="connsiteY1" fmla="*/ 69742 h 441701"/>
              <a:gd name="connsiteX2" fmla="*/ 0 w 1332855"/>
              <a:gd name="connsiteY2" fmla="*/ 23247 h 441701"/>
              <a:gd name="connsiteX0" fmla="*/ 1462703 w 1462703"/>
              <a:gd name="connsiteY0" fmla="*/ 499819 h 1266982"/>
              <a:gd name="connsiteX1" fmla="*/ 594798 w 1462703"/>
              <a:gd name="connsiteY1" fmla="*/ 127860 h 1266982"/>
              <a:gd name="connsiteX2" fmla="*/ 0 w 1462703"/>
              <a:gd name="connsiteY2" fmla="*/ 1266982 h 1266982"/>
              <a:gd name="connsiteX0" fmla="*/ 1462703 w 1462703"/>
              <a:gd name="connsiteY0" fmla="*/ 104612 h 871775"/>
              <a:gd name="connsiteX1" fmla="*/ 685692 w 1462703"/>
              <a:gd name="connsiteY1" fmla="*/ 127861 h 871775"/>
              <a:gd name="connsiteX2" fmla="*/ 0 w 1462703"/>
              <a:gd name="connsiteY2" fmla="*/ 871775 h 871775"/>
            </a:gdLst>
            <a:ahLst/>
            <a:cxnLst>
              <a:cxn ang="0">
                <a:pos x="connsiteX0" y="connsiteY0"/>
              </a:cxn>
              <a:cxn ang="0">
                <a:pos x="connsiteX1" y="connsiteY1"/>
              </a:cxn>
              <a:cxn ang="0">
                <a:pos x="connsiteX2" y="connsiteY2"/>
              </a:cxn>
            </a:cxnLst>
            <a:rect l="l" t="t" r="r" b="b"/>
            <a:pathLst>
              <a:path w="1462703" h="871775">
                <a:moveTo>
                  <a:pt x="1462703" y="104612"/>
                </a:moveTo>
                <a:cubicBezTo>
                  <a:pt x="1254558" y="27121"/>
                  <a:pt x="929476" y="1"/>
                  <a:pt x="685692" y="127861"/>
                </a:cubicBezTo>
                <a:cubicBezTo>
                  <a:pt x="441908" y="255721"/>
                  <a:pt x="121404" y="860151"/>
                  <a:pt x="0" y="871775"/>
                </a:cubicBezTo>
              </a:path>
            </a:pathLst>
          </a:custGeom>
          <a:noFill/>
          <a:ln w="25400" cap="flat" cmpd="sng" algn="ctr">
            <a:solidFill>
              <a:srgbClr val="FF0000"/>
            </a:solidFill>
            <a:prstDash val="solid"/>
            <a:round/>
            <a:headEnd type="none" w="med" len="med"/>
            <a:tailEnd type="triangl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56" name="Rectangle 55"/>
          <p:cNvSpPr/>
          <p:nvPr/>
        </p:nvSpPr>
        <p:spPr bwMode="auto">
          <a:xfrm>
            <a:off x="300038" y="842963"/>
            <a:ext cx="8623300" cy="379412"/>
          </a:xfrm>
          <a:prstGeom prst="rect">
            <a:avLst/>
          </a:prstGeom>
          <a:noFill/>
          <a:ln w="25400" cap="flat" cmpd="sng" algn="ctr">
            <a:solidFill>
              <a:srgbClr val="FF0000"/>
            </a:solidFill>
            <a:prstDash val="solid"/>
            <a:round/>
            <a:headEnd type="none" w="med" len="med"/>
            <a:tailEnd type="non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22" name="Rectangle 21"/>
          <p:cNvSpPr>
            <a:spLocks noChangeArrowheads="1"/>
          </p:cNvSpPr>
          <p:nvPr/>
        </p:nvSpPr>
        <p:spPr bwMode="auto">
          <a:xfrm>
            <a:off x="6621463" y="5332413"/>
            <a:ext cx="461962" cy="584200"/>
          </a:xfrm>
          <a:prstGeom prst="rect">
            <a:avLst/>
          </a:prstGeom>
          <a:solidFill>
            <a:schemeClr val="accent4">
              <a:lumMod val="40000"/>
              <a:lumOff val="60000"/>
            </a:schemeClr>
          </a:solidFill>
          <a:ln w="9525">
            <a:noFill/>
            <a:miter lim="800000"/>
            <a:headEnd/>
            <a:tailEnd/>
          </a:ln>
        </p:spPr>
        <p:txBody>
          <a:bodyPr>
            <a:spAutoFit/>
          </a:bodyPr>
          <a:lstStyle/>
          <a:p>
            <a:pPr algn="ctr">
              <a:defRPr/>
            </a:pPr>
            <a:r>
              <a:rPr lang="hr-HR" sz="3200">
                <a:solidFill>
                  <a:srgbClr val="002060"/>
                </a:solidFill>
              </a:rPr>
              <a:t>5</a:t>
            </a:r>
          </a:p>
        </p:txBody>
      </p:sp>
      <p:grpSp>
        <p:nvGrpSpPr>
          <p:cNvPr id="10" name="Group 67"/>
          <p:cNvGrpSpPr>
            <a:grpSpLocks/>
          </p:cNvGrpSpPr>
          <p:nvPr/>
        </p:nvGrpSpPr>
        <p:grpSpPr bwMode="auto">
          <a:xfrm>
            <a:off x="6276975" y="4383088"/>
            <a:ext cx="1047750" cy="574675"/>
            <a:chOff x="6277362" y="4383454"/>
            <a:chExt cx="1047462" cy="573556"/>
          </a:xfrm>
        </p:grpSpPr>
        <p:sp>
          <p:nvSpPr>
            <p:cNvPr id="19473" name="Rectangle 21"/>
            <p:cNvSpPr>
              <a:spLocks noChangeArrowheads="1"/>
            </p:cNvSpPr>
            <p:nvPr/>
          </p:nvSpPr>
          <p:spPr bwMode="auto">
            <a:xfrm>
              <a:off x="6446629" y="4383454"/>
              <a:ext cx="800219" cy="400110"/>
            </a:xfrm>
            <a:prstGeom prst="rect">
              <a:avLst/>
            </a:prstGeom>
            <a:noFill/>
            <a:ln w="9525" algn="ctr">
              <a:noFill/>
              <a:miter lim="800000"/>
              <a:headEnd/>
              <a:tailEnd/>
            </a:ln>
          </p:spPr>
          <p:txBody>
            <a:bodyPr>
              <a:spAutoFit/>
            </a:bodyPr>
            <a:lstStyle/>
            <a:p>
              <a:r>
                <a:rPr lang="hr-HR"/>
                <a:t>novi</a:t>
              </a:r>
            </a:p>
          </p:txBody>
        </p:sp>
        <p:sp>
          <p:nvSpPr>
            <p:cNvPr id="19474" name="Rectangle 24"/>
            <p:cNvSpPr>
              <a:spLocks noChangeArrowheads="1"/>
            </p:cNvSpPr>
            <p:nvPr/>
          </p:nvSpPr>
          <p:spPr bwMode="auto">
            <a:xfrm>
              <a:off x="6277362" y="4700738"/>
              <a:ext cx="1047462" cy="256272"/>
            </a:xfrm>
            <a:prstGeom prst="rect">
              <a:avLst/>
            </a:prstGeom>
            <a:solidFill>
              <a:srgbClr val="FFCC99">
                <a:alpha val="50195"/>
              </a:srgbClr>
            </a:solidFill>
            <a:ln w="9525">
              <a:solidFill>
                <a:srgbClr val="FFC000"/>
              </a:solidFill>
              <a:miter lim="800000"/>
              <a:headEnd/>
              <a:tailEnd/>
            </a:ln>
          </p:spPr>
          <p:txBody>
            <a:bodyPr wrap="none" anchor="ctr"/>
            <a:lstStyle/>
            <a:p>
              <a:pPr algn="ctr"/>
              <a:endParaRPr lang="hr-HR" sz="2400"/>
            </a:p>
          </p:txBody>
        </p:sp>
      </p:grpSp>
      <p:cxnSp>
        <p:nvCxnSpPr>
          <p:cNvPr id="64" name="Straight Connector 63"/>
          <p:cNvCxnSpPr>
            <a:cxnSpLocks noChangeShapeType="1"/>
            <a:stCxn id="19474" idx="2"/>
            <a:endCxn id="18" idx="0"/>
          </p:cNvCxnSpPr>
          <p:nvPr/>
        </p:nvCxnSpPr>
        <p:spPr bwMode="auto">
          <a:xfrm rot="16200000" flipH="1">
            <a:off x="6654007" y="5104606"/>
            <a:ext cx="296862" cy="3175"/>
          </a:xfrm>
          <a:prstGeom prst="line">
            <a:avLst/>
          </a:prstGeom>
          <a:noFill/>
          <a:ln w="25400" algn="ctr">
            <a:solidFill>
              <a:srgbClr val="FF0000"/>
            </a:solidFill>
            <a:round/>
            <a:headEnd/>
            <a:tailEnd type="arrow" w="med" len="med"/>
          </a:ln>
        </p:spPr>
      </p:cxnSp>
      <p:sp>
        <p:nvSpPr>
          <p:cNvPr id="5" name="Slide Number Placeholder 4"/>
          <p:cNvSpPr>
            <a:spLocks noGrp="1"/>
          </p:cNvSpPr>
          <p:nvPr>
            <p:ph type="sldNum" sz="quarter" idx="11"/>
          </p:nvPr>
        </p:nvSpPr>
        <p:spPr/>
        <p:txBody>
          <a:bodyPr/>
          <a:lstStyle/>
          <a:p>
            <a:fld id="{A88E0379-805C-488B-A902-3710866AFB11}" type="slidenum">
              <a:rPr lang="hr-HR" smtClean="0"/>
              <a:pPr/>
              <a:t>198</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8">
                                            <p:bg/>
                                          </p:spTgt>
                                        </p:tgtEl>
                                        <p:attrNameLst>
                                          <p:attrName>style.visibility</p:attrName>
                                        </p:attrNameLst>
                                      </p:cBhvr>
                                      <p:to>
                                        <p:strVal val="visible"/>
                                      </p:to>
                                    </p:set>
                                    <p:animEffect transition="in" filter="dissolve">
                                      <p:cBhvr>
                                        <p:cTn id="10" dur="500"/>
                                        <p:tgtEl>
                                          <p:spTgt spid="28">
                                            <p:bg/>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8">
                                            <p:txEl>
                                              <p:pRg st="0" end="0"/>
                                            </p:txEl>
                                          </p:spTgt>
                                        </p:tgtEl>
                                        <p:attrNameLst>
                                          <p:attrName>style.visibility</p:attrName>
                                        </p:attrNameLst>
                                      </p:cBhvr>
                                      <p:to>
                                        <p:strVal val="visible"/>
                                      </p:to>
                                    </p:set>
                                    <p:animEffect transition="in" filter="wipe(left)">
                                      <p:cBhvr>
                                        <p:cTn id="15" dur="500"/>
                                        <p:tgtEl>
                                          <p:spTgt spid="2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dissolve">
                                      <p:cBhvr>
                                        <p:cTn id="20" dur="500"/>
                                        <p:tgtEl>
                                          <p:spTgt spid="32"/>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dissolve">
                                      <p:cBhvr>
                                        <p:cTn id="23" dur="500"/>
                                        <p:tgtEl>
                                          <p:spTgt spid="31"/>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dissolve">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8">
                                            <p:txEl>
                                              <p:pRg st="1" end="1"/>
                                            </p:txEl>
                                          </p:spTgt>
                                        </p:tgtEl>
                                        <p:attrNameLst>
                                          <p:attrName>style.visibility</p:attrName>
                                        </p:attrNameLst>
                                      </p:cBhvr>
                                      <p:to>
                                        <p:strVal val="visible"/>
                                      </p:to>
                                    </p:set>
                                    <p:animEffect transition="in" filter="wipe(left)">
                                      <p:cBhvr>
                                        <p:cTn id="31" dur="500"/>
                                        <p:tgtEl>
                                          <p:spTgt spid="28">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up)">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8">
                                            <p:txEl>
                                              <p:pRg st="2" end="2"/>
                                            </p:txEl>
                                          </p:spTgt>
                                        </p:tgtEl>
                                        <p:attrNameLst>
                                          <p:attrName>style.visibility</p:attrName>
                                        </p:attrNameLst>
                                      </p:cBhvr>
                                      <p:to>
                                        <p:strVal val="visible"/>
                                      </p:to>
                                    </p:set>
                                    <p:animEffect transition="in" filter="wipe(left)">
                                      <p:cBhvr>
                                        <p:cTn id="41" dur="500"/>
                                        <p:tgtEl>
                                          <p:spTgt spid="28">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dissolve">
                                      <p:cBhvr>
                                        <p:cTn id="46" dur="500"/>
                                        <p:tgtEl>
                                          <p:spTgt spid="56"/>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1" nodeType="clickEffect">
                                  <p:stCondLst>
                                    <p:cond delay="0"/>
                                  </p:stCondLst>
                                  <p:childTnLst>
                                    <p:animMotion origin="layout" path="M 5.09697E-7 0.00046 L 5.09697E-7 0.04302 " pathEditMode="relative" rAng="0" ptsTypes="AA">
                                      <p:cBhvr>
                                        <p:cTn id="50" dur="2000" fill="hold"/>
                                        <p:tgtEl>
                                          <p:spTgt spid="56"/>
                                        </p:tgtEl>
                                        <p:attrNameLst>
                                          <p:attrName>ppt_x</p:attrName>
                                          <p:attrName>ppt_y</p:attrName>
                                        </p:attrNameLst>
                                      </p:cBhvr>
                                      <p:rCtr x="0" y="21"/>
                                    </p:animMotion>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dissolve">
                                      <p:cBhvr>
                                        <p:cTn id="55" dur="500"/>
                                        <p:tgtEl>
                                          <p:spTgt spid="10"/>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path" presetSubtype="0" accel="50000" decel="50000" fill="hold" grpId="2" nodeType="clickEffect">
                                  <p:stCondLst>
                                    <p:cond delay="0"/>
                                  </p:stCondLst>
                                  <p:childTnLst>
                                    <p:animMotion origin="layout" path="M 5.09697E-7 0.04302 L 5.09697E-7 0.09391 " pathEditMode="relative" rAng="0" ptsTypes="AA">
                                      <p:cBhvr>
                                        <p:cTn id="59" dur="2000" fill="hold"/>
                                        <p:tgtEl>
                                          <p:spTgt spid="56"/>
                                        </p:tgtEl>
                                        <p:attrNameLst>
                                          <p:attrName>ppt_x</p:attrName>
                                          <p:attrName>ppt_y</p:attrName>
                                        </p:attrNameLst>
                                      </p:cBhvr>
                                      <p:rCtr x="0" y="25"/>
                                    </p:animMotion>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dissolve">
                                      <p:cBhvr>
                                        <p:cTn id="64" dur="500"/>
                                        <p:tgtEl>
                                          <p:spTgt spid="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wipe(up)">
                                      <p:cBhvr>
                                        <p:cTn id="69" dur="500"/>
                                        <p:tgtEl>
                                          <p:spTgt spid="64"/>
                                        </p:tgtEl>
                                      </p:cBhvr>
                                    </p:animEffect>
                                  </p:childTnLst>
                                </p:cTn>
                              </p:par>
                            </p:childTnLst>
                          </p:cTn>
                        </p:par>
                      </p:childTnLst>
                    </p:cTn>
                  </p:par>
                  <p:par>
                    <p:cTn id="70" fill="hold">
                      <p:stCondLst>
                        <p:cond delay="indefinite"/>
                      </p:stCondLst>
                      <p:childTnLst>
                        <p:par>
                          <p:cTn id="71" fill="hold">
                            <p:stCondLst>
                              <p:cond delay="0"/>
                            </p:stCondLst>
                            <p:childTnLst>
                              <p:par>
                                <p:cTn id="72" presetID="42" presetClass="path" presetSubtype="0" accel="50000" decel="50000" fill="hold" grpId="3" nodeType="clickEffect">
                                  <p:stCondLst>
                                    <p:cond delay="0"/>
                                  </p:stCondLst>
                                  <p:childTnLst>
                                    <p:animMotion origin="layout" path="M 5.09697E-7 0.09391 L 5.09697E-7 0.14481 " pathEditMode="relative" rAng="0" ptsTypes="AA">
                                      <p:cBhvr>
                                        <p:cTn id="73" dur="2000" fill="hold"/>
                                        <p:tgtEl>
                                          <p:spTgt spid="56"/>
                                        </p:tgtEl>
                                        <p:attrNameLst>
                                          <p:attrName>ppt_x</p:attrName>
                                          <p:attrName>ppt_y</p:attrName>
                                        </p:attrNameLst>
                                      </p:cBhvr>
                                      <p:rCtr x="0" y="25"/>
                                    </p:animMotion>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dissolve">
                                      <p:cBhvr>
                                        <p:cTn id="78" dur="500"/>
                                        <p:tgtEl>
                                          <p:spTgt spid="22"/>
                                        </p:tgtEl>
                                      </p:cBhvr>
                                    </p:animEffect>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grpId="4" nodeType="clickEffect">
                                  <p:stCondLst>
                                    <p:cond delay="0"/>
                                  </p:stCondLst>
                                  <p:childTnLst>
                                    <p:animMotion origin="layout" path="M 5.09697E-7 0.14481 L 5.09697E-7 0.18876 " pathEditMode="relative" rAng="0" ptsTypes="AA">
                                      <p:cBhvr>
                                        <p:cTn id="82" dur="2000" fill="hold"/>
                                        <p:tgtEl>
                                          <p:spTgt spid="56"/>
                                        </p:tgtEl>
                                        <p:attrNameLst>
                                          <p:attrName>ppt_x</p:attrName>
                                          <p:attrName>ppt_y</p:attrName>
                                        </p:attrNameLst>
                                      </p:cBhvr>
                                      <p:rCtr x="0" y="22"/>
                                    </p:animMotion>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wipe(left)">
                                      <p:cBhvr>
                                        <p:cTn id="87" dur="500"/>
                                        <p:tgtEl>
                                          <p:spTgt spid="7"/>
                                        </p:tgtEl>
                                      </p:cBhvr>
                                    </p:animEffect>
                                  </p:childTnLst>
                                </p:cTn>
                              </p:par>
                            </p:childTnLst>
                          </p:cTn>
                        </p:par>
                      </p:childTnLst>
                    </p:cTn>
                  </p:par>
                  <p:par>
                    <p:cTn id="88" fill="hold">
                      <p:stCondLst>
                        <p:cond delay="indefinite"/>
                      </p:stCondLst>
                      <p:childTnLst>
                        <p:par>
                          <p:cTn id="89" fill="hold">
                            <p:stCondLst>
                              <p:cond delay="0"/>
                            </p:stCondLst>
                            <p:childTnLst>
                              <p:par>
                                <p:cTn id="90" presetID="42" presetClass="path" presetSubtype="0" accel="50000" decel="50000" fill="hold" grpId="5" nodeType="clickEffect">
                                  <p:stCondLst>
                                    <p:cond delay="0"/>
                                  </p:stCondLst>
                                  <p:childTnLst>
                                    <p:animMotion origin="layout" path="M 5.09697E-7 0.18783 L 5.09697E-7 0.23895 " pathEditMode="relative" rAng="0" ptsTypes="AA">
                                      <p:cBhvr>
                                        <p:cTn id="91" dur="2000" fill="hold"/>
                                        <p:tgtEl>
                                          <p:spTgt spid="56"/>
                                        </p:tgtEl>
                                        <p:attrNameLst>
                                          <p:attrName>ppt_x</p:attrName>
                                          <p:attrName>ppt_y</p:attrName>
                                        </p:attrNameLst>
                                      </p:cBhvr>
                                      <p:rCtr x="0" y="25"/>
                                    </p:animMotion>
                                  </p:childTnLst>
                                </p:cTn>
                              </p:par>
                            </p:childTnLst>
                          </p:cTn>
                        </p:par>
                      </p:childTnLst>
                    </p:cTn>
                  </p:par>
                  <p:par>
                    <p:cTn id="92" fill="hold">
                      <p:stCondLst>
                        <p:cond delay="indefinite"/>
                      </p:stCondLst>
                      <p:childTnLst>
                        <p:par>
                          <p:cTn id="93" fill="hold">
                            <p:stCondLst>
                              <p:cond delay="0"/>
                            </p:stCondLst>
                            <p:childTnLst>
                              <p:par>
                                <p:cTn id="94" presetID="9" presetClass="exit" presetSubtype="0" fill="hold" nodeType="clickEffect">
                                  <p:stCondLst>
                                    <p:cond delay="0"/>
                                  </p:stCondLst>
                                  <p:childTnLst>
                                    <p:animEffect transition="out" filter="dissolve">
                                      <p:cBhvr>
                                        <p:cTn id="95" dur="500"/>
                                        <p:tgtEl>
                                          <p:spTgt spid="3"/>
                                        </p:tgtEl>
                                      </p:cBhvr>
                                    </p:animEffect>
                                    <p:set>
                                      <p:cBhvr>
                                        <p:cTn id="96" dur="1" fill="hold">
                                          <p:stCondLst>
                                            <p:cond delay="499"/>
                                          </p:stCondLst>
                                        </p:cTn>
                                        <p:tgtEl>
                                          <p:spTgt spid="3"/>
                                        </p:tgtEl>
                                        <p:attrNameLst>
                                          <p:attrName>style.visibility</p:attrName>
                                        </p:attrNameLst>
                                      </p:cBhvr>
                                      <p:to>
                                        <p:strVal val="hidden"/>
                                      </p:to>
                                    </p:set>
                                  </p:childTnLst>
                                </p:cTn>
                              </p:par>
                              <p:par>
                                <p:cTn id="97" presetID="22" presetClass="entr" presetSubtype="8" fill="hold" grpId="0" nodeType="withEffect">
                                  <p:stCondLst>
                                    <p:cond delay="0"/>
                                  </p:stCondLst>
                                  <p:childTnLst>
                                    <p:set>
                                      <p:cBhvr>
                                        <p:cTn id="98" dur="1" fill="hold">
                                          <p:stCondLst>
                                            <p:cond delay="0"/>
                                          </p:stCondLst>
                                        </p:cTn>
                                        <p:tgtEl>
                                          <p:spTgt spid="21"/>
                                        </p:tgtEl>
                                        <p:attrNameLst>
                                          <p:attrName>style.visibility</p:attrName>
                                        </p:attrNameLst>
                                      </p:cBhvr>
                                      <p:to>
                                        <p:strVal val="visible"/>
                                      </p:to>
                                    </p:set>
                                    <p:animEffect transition="in" filter="wipe(left)">
                                      <p:cBhvr>
                                        <p:cTn id="99" dur="500"/>
                                        <p:tgtEl>
                                          <p:spTgt spid="21"/>
                                        </p:tgtEl>
                                      </p:cBhvr>
                                    </p:animEffect>
                                  </p:childTnLst>
                                </p:cTn>
                              </p:par>
                            </p:childTnLst>
                          </p:cTn>
                        </p:par>
                      </p:childTnLst>
                    </p:cTn>
                  </p:par>
                  <p:par>
                    <p:cTn id="100" fill="hold">
                      <p:stCondLst>
                        <p:cond delay="indefinite"/>
                      </p:stCondLst>
                      <p:childTnLst>
                        <p:par>
                          <p:cTn id="101" fill="hold">
                            <p:stCondLst>
                              <p:cond delay="0"/>
                            </p:stCondLst>
                            <p:childTnLst>
                              <p:par>
                                <p:cTn id="102" presetID="42" presetClass="path" presetSubtype="0" accel="50000" decel="50000" fill="hold" grpId="6" nodeType="clickEffect">
                                  <p:stCondLst>
                                    <p:cond delay="0"/>
                                  </p:stCondLst>
                                  <p:childTnLst>
                                    <p:animMotion origin="layout" path="M 5.09697E-7 0.23895 L 5.09697E-7 0.28846 " pathEditMode="relative" rAng="0" ptsTypes="AA">
                                      <p:cBhvr>
                                        <p:cTn id="103" dur="2000" fill="hold"/>
                                        <p:tgtEl>
                                          <p:spTgt spid="56"/>
                                        </p:tgtEl>
                                        <p:attrNameLst>
                                          <p:attrName>ppt_x</p:attrName>
                                          <p:attrName>ppt_y</p:attrName>
                                        </p:attrNameLst>
                                      </p:cBhvr>
                                      <p:rCtr x="0" y="25"/>
                                    </p:animMotion>
                                  </p:childTnLst>
                                </p:cTn>
                              </p:par>
                            </p:childTnLst>
                          </p:cTn>
                        </p:par>
                      </p:childTnLst>
                    </p:cTn>
                  </p:par>
                  <p:par>
                    <p:cTn id="104" fill="hold">
                      <p:stCondLst>
                        <p:cond delay="indefinite"/>
                      </p:stCondLst>
                      <p:childTnLst>
                        <p:par>
                          <p:cTn id="105" fill="hold">
                            <p:stCondLst>
                              <p:cond delay="0"/>
                            </p:stCondLst>
                            <p:childTnLst>
                              <p:par>
                                <p:cTn id="106" presetID="9" presetClass="exit" presetSubtype="0" fill="hold" grpId="7" nodeType="clickEffect">
                                  <p:stCondLst>
                                    <p:cond delay="0"/>
                                  </p:stCondLst>
                                  <p:childTnLst>
                                    <p:animEffect transition="out" filter="dissolve">
                                      <p:cBhvr>
                                        <p:cTn id="107" dur="500"/>
                                        <p:tgtEl>
                                          <p:spTgt spid="56"/>
                                        </p:tgtEl>
                                      </p:cBhvr>
                                    </p:animEffect>
                                    <p:set>
                                      <p:cBhvr>
                                        <p:cTn id="108" dur="1" fill="hold">
                                          <p:stCondLst>
                                            <p:cond delay="499"/>
                                          </p:stCondLst>
                                        </p:cTn>
                                        <p:tgtEl>
                                          <p:spTgt spid="56"/>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9" presetClass="exit" presetSubtype="0" fill="hold" nodeType="clickEffect">
                                  <p:stCondLst>
                                    <p:cond delay="0"/>
                                  </p:stCondLst>
                                  <p:childTnLst>
                                    <p:animEffect transition="out" filter="dissolve">
                                      <p:cBhvr>
                                        <p:cTn id="112" dur="500"/>
                                        <p:tgtEl>
                                          <p:spTgt spid="10"/>
                                        </p:tgtEl>
                                      </p:cBhvr>
                                    </p:animEffect>
                                    <p:set>
                                      <p:cBhvr>
                                        <p:cTn id="113" dur="1" fill="hold">
                                          <p:stCondLst>
                                            <p:cond delay="499"/>
                                          </p:stCondLst>
                                        </p:cTn>
                                        <p:tgtEl>
                                          <p:spTgt spid="10"/>
                                        </p:tgtEl>
                                        <p:attrNameLst>
                                          <p:attrName>style.visibility</p:attrName>
                                        </p:attrNameLst>
                                      </p:cBhvr>
                                      <p:to>
                                        <p:strVal val="hidden"/>
                                      </p:to>
                                    </p:set>
                                  </p:childTnLst>
                                </p:cTn>
                              </p:par>
                              <p:par>
                                <p:cTn id="114" presetID="9" presetClass="exit" presetSubtype="0" fill="hold" nodeType="withEffect">
                                  <p:stCondLst>
                                    <p:cond delay="0"/>
                                  </p:stCondLst>
                                  <p:childTnLst>
                                    <p:animEffect transition="out" filter="dissolve">
                                      <p:cBhvr>
                                        <p:cTn id="115" dur="500"/>
                                        <p:tgtEl>
                                          <p:spTgt spid="64"/>
                                        </p:tgtEl>
                                      </p:cBhvr>
                                    </p:animEffect>
                                    <p:set>
                                      <p:cBhvr>
                                        <p:cTn id="116" dur="1" fill="hold">
                                          <p:stCondLst>
                                            <p:cond delay="499"/>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build="allAtOnce" animBg="1"/>
      <p:bldP spid="30" grpId="0" animBg="1"/>
      <p:bldP spid="31" grpId="0" animBg="1"/>
      <p:bldP spid="32" grpId="0"/>
      <p:bldP spid="21" grpId="0" animBg="1"/>
      <p:bldP spid="56" grpId="0" animBg="1"/>
      <p:bldP spid="56" grpId="1" animBg="1"/>
      <p:bldP spid="56" grpId="2" animBg="1"/>
      <p:bldP spid="56" grpId="3" animBg="1"/>
      <p:bldP spid="56" grpId="4" animBg="1"/>
      <p:bldP spid="56" grpId="5" animBg="1"/>
      <p:bldP spid="56" grpId="6" animBg="1"/>
      <p:bldP spid="56" grpId="7" animBg="1"/>
      <p:bldP spid="22" grpId="0" animBg="1"/>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ChangeArrowheads="1"/>
          </p:cNvSpPr>
          <p:nvPr/>
        </p:nvSpPr>
        <p:spPr bwMode="auto">
          <a:xfrm>
            <a:off x="309563" y="857250"/>
            <a:ext cx="9215437" cy="3348038"/>
          </a:xfrm>
          <a:prstGeom prst="rect">
            <a:avLst/>
          </a:prstGeom>
          <a:solidFill>
            <a:srgbClr val="FFCC99">
              <a:alpha val="50195"/>
            </a:srgbClr>
          </a:solidFill>
          <a:ln w="9525">
            <a:solidFill>
              <a:srgbClr val="FFC000"/>
            </a:solidFill>
            <a:miter lim="800000"/>
            <a:headEnd/>
            <a:tailEnd/>
          </a:ln>
        </p:spPr>
        <p:txBody>
          <a:bodyPr>
            <a:spAutoFit/>
          </a:bodyPr>
          <a:lstStyle/>
          <a:p>
            <a:r>
              <a:rPr lang="hr-HR" sz="1800"/>
              <a:t>int dodaj (tip element, Stog *stog) { </a:t>
            </a:r>
          </a:p>
          <a:p>
            <a:r>
              <a:rPr lang="hr-HR" sz="1800"/>
              <a:t>	atom *novi; 	</a:t>
            </a:r>
          </a:p>
          <a:p>
            <a:r>
              <a:rPr lang="hr-HR" sz="1800"/>
              <a:t>	if ((novi = (atom*) malloc(sizeof(atom))) != NULL) { </a:t>
            </a:r>
          </a:p>
          <a:p>
            <a:r>
              <a:rPr lang="hr-HR" sz="1800"/>
              <a:t>		novi-&gt;element = element; </a:t>
            </a:r>
          </a:p>
          <a:p>
            <a:r>
              <a:rPr lang="hr-HR" sz="1800"/>
              <a:t>		novi-&gt;sljed = stog-&gt;vrh;		</a:t>
            </a:r>
          </a:p>
          <a:p>
            <a:r>
              <a:rPr lang="hr-HR" sz="1800"/>
              <a:t>		stog-&gt;vrh = novi;</a:t>
            </a:r>
          </a:p>
          <a:p>
            <a:r>
              <a:rPr lang="hr-HR" sz="1800"/>
              <a:t>		return 1;</a:t>
            </a:r>
          </a:p>
          <a:p>
            <a:r>
              <a:rPr lang="hr-HR" sz="1800"/>
              <a:t>	}</a:t>
            </a:r>
          </a:p>
          <a:p>
            <a:r>
              <a:rPr lang="hr-HR" sz="1800"/>
              <a:t>	else return 0; 	</a:t>
            </a:r>
          </a:p>
          <a:p>
            <a:r>
              <a:rPr lang="hr-HR" sz="1800"/>
              <a:t>}</a:t>
            </a:r>
          </a:p>
        </p:txBody>
      </p:sp>
      <p:sp>
        <p:nvSpPr>
          <p:cNvPr id="6" name="Rectangle 5"/>
          <p:cNvSpPr/>
          <p:nvPr/>
        </p:nvSpPr>
        <p:spPr bwMode="auto">
          <a:xfrm>
            <a:off x="273050" y="4319588"/>
            <a:ext cx="2911475" cy="357187"/>
          </a:xfrm>
          <a:prstGeom prst="rect">
            <a:avLst/>
          </a:prstGeom>
          <a:solidFill>
            <a:schemeClr val="accent3">
              <a:lumMod val="50000"/>
            </a:schemeClr>
          </a:solidFill>
          <a:ln w="9525" cap="flat" cmpd="sng" algn="ctr">
            <a:solidFill>
              <a:schemeClr val="accent3">
                <a:lumMod val="75000"/>
              </a:schemeClr>
            </a:solidFill>
            <a:prstDash val="solid"/>
            <a:round/>
            <a:headEnd type="none" w="med" len="med"/>
            <a:tailEnd type="none" w="med" len="med"/>
          </a:ln>
          <a:effectLst/>
        </p:spPr>
        <p:txBody>
          <a:bodyPr wrap="none" anchor="ctr"/>
          <a:lstStyle/>
          <a:p>
            <a:pPr>
              <a:defRPr/>
            </a:pPr>
            <a:r>
              <a:rPr lang="hr-HR" sz="1800">
                <a:solidFill>
                  <a:schemeClr val="tx1"/>
                </a:solidFill>
                <a:latin typeface="+mn-lt"/>
              </a:rPr>
              <a:t>Pozivni program:</a:t>
            </a:r>
          </a:p>
        </p:txBody>
      </p:sp>
      <p:sp>
        <p:nvSpPr>
          <p:cNvPr id="7" name="Rectangle 15"/>
          <p:cNvSpPr>
            <a:spLocks noChangeArrowheads="1"/>
          </p:cNvSpPr>
          <p:nvPr/>
        </p:nvSpPr>
        <p:spPr bwMode="auto">
          <a:xfrm>
            <a:off x="273050" y="4676775"/>
            <a:ext cx="2911475" cy="1366838"/>
          </a:xfrm>
          <a:prstGeom prst="rect">
            <a:avLst/>
          </a:prstGeom>
          <a:solidFill>
            <a:schemeClr val="accent3">
              <a:lumMod val="75000"/>
              <a:alpha val="40000"/>
            </a:schemeClr>
          </a:solidFill>
          <a:ln w="9525">
            <a:solidFill>
              <a:schemeClr val="accent3">
                <a:lumMod val="75000"/>
              </a:schemeClr>
            </a:solidFill>
            <a:miter lim="800000"/>
            <a:headEnd/>
            <a:tailEnd/>
          </a:ln>
        </p:spPr>
        <p:txBody>
          <a:bodyPr>
            <a:spAutoFit/>
          </a:bodyPr>
          <a:lstStyle/>
          <a:p>
            <a:pPr>
              <a:defRPr/>
            </a:pPr>
            <a:r>
              <a:rPr lang="hr-HR" sz="1800"/>
              <a:t>Stog stog;</a:t>
            </a:r>
          </a:p>
          <a:p>
            <a:pPr>
              <a:defRPr/>
            </a:pPr>
            <a:r>
              <a:rPr lang="hr-HR" sz="1800"/>
              <a:t>init_stog(&amp;stog);</a:t>
            </a:r>
          </a:p>
          <a:p>
            <a:pPr>
              <a:defRPr/>
            </a:pPr>
            <a:r>
              <a:rPr lang="hr-HR" sz="1800"/>
              <a:t>dodaj (5, &amp;stog);</a:t>
            </a:r>
          </a:p>
          <a:p>
            <a:pPr>
              <a:defRPr/>
            </a:pPr>
            <a:r>
              <a:rPr lang="hr-HR" sz="1800"/>
              <a:t>dodaj (3, &amp;stog);</a:t>
            </a:r>
          </a:p>
        </p:txBody>
      </p:sp>
      <p:sp>
        <p:nvSpPr>
          <p:cNvPr id="8" name="Rectangle 7"/>
          <p:cNvSpPr/>
          <p:nvPr/>
        </p:nvSpPr>
        <p:spPr bwMode="auto">
          <a:xfrm>
            <a:off x="3783013" y="4375150"/>
            <a:ext cx="5735637" cy="1968500"/>
          </a:xfrm>
          <a:prstGeom prst="rect">
            <a:avLst/>
          </a:prstGeom>
          <a:solidFill>
            <a:schemeClr val="accent6">
              <a:lumMod val="20000"/>
              <a:lumOff val="80000"/>
              <a:alpha val="39999"/>
            </a:schemeClr>
          </a:solidFill>
          <a:ln w="9525" cap="flat" cmpd="sng" algn="ctr">
            <a:solidFill>
              <a:srgbClr val="0070C0"/>
            </a:solidFill>
            <a:prstDash val="solid"/>
            <a:round/>
            <a:headEnd type="none" w="med" len="med"/>
            <a:tailEnd type="none" w="med" len="med"/>
          </a:ln>
          <a:effectLst/>
        </p:spPr>
        <p:txBody>
          <a:bodyPr wrap="none"/>
          <a:lstStyle/>
          <a:p>
            <a:pPr>
              <a:defRPr/>
            </a:pPr>
            <a:endParaRPr lang="hr-HR"/>
          </a:p>
        </p:txBody>
      </p:sp>
      <p:sp>
        <p:nvSpPr>
          <p:cNvPr id="20486" name="Rectangle 24"/>
          <p:cNvSpPr>
            <a:spLocks noChangeArrowheads="1"/>
          </p:cNvSpPr>
          <p:nvPr/>
        </p:nvSpPr>
        <p:spPr bwMode="auto">
          <a:xfrm>
            <a:off x="4398963" y="4845050"/>
            <a:ext cx="1020762" cy="266700"/>
          </a:xfrm>
          <a:prstGeom prst="rect">
            <a:avLst/>
          </a:prstGeom>
          <a:solidFill>
            <a:srgbClr val="FFCC99">
              <a:alpha val="50195"/>
            </a:srgbClr>
          </a:solidFill>
          <a:ln w="9525">
            <a:solidFill>
              <a:srgbClr val="FFC000"/>
            </a:solidFill>
            <a:miter lim="800000"/>
            <a:headEnd/>
            <a:tailEnd/>
          </a:ln>
        </p:spPr>
        <p:txBody>
          <a:bodyPr wrap="none" anchor="ctr"/>
          <a:lstStyle/>
          <a:p>
            <a:pPr algn="ctr"/>
            <a:endParaRPr lang="hr-HR" sz="2400"/>
          </a:p>
        </p:txBody>
      </p:sp>
      <p:sp>
        <p:nvSpPr>
          <p:cNvPr id="20487" name="Rectangle 21"/>
          <p:cNvSpPr>
            <a:spLocks noChangeArrowheads="1"/>
          </p:cNvSpPr>
          <p:nvPr/>
        </p:nvSpPr>
        <p:spPr bwMode="auto">
          <a:xfrm>
            <a:off x="4203700" y="4508500"/>
            <a:ext cx="1555750" cy="396875"/>
          </a:xfrm>
          <a:prstGeom prst="rect">
            <a:avLst/>
          </a:prstGeom>
          <a:noFill/>
          <a:ln w="9525" algn="ctr">
            <a:noFill/>
            <a:miter lim="800000"/>
            <a:headEnd/>
            <a:tailEnd/>
          </a:ln>
        </p:spPr>
        <p:txBody>
          <a:bodyPr wrap="none">
            <a:spAutoFit/>
          </a:bodyPr>
          <a:lstStyle/>
          <a:p>
            <a:r>
              <a:rPr lang="hr-HR">
                <a:solidFill>
                  <a:srgbClr val="FF0000"/>
                </a:solidFill>
              </a:rPr>
              <a:t>stog-&gt;vrh</a:t>
            </a:r>
          </a:p>
        </p:txBody>
      </p:sp>
      <p:grpSp>
        <p:nvGrpSpPr>
          <p:cNvPr id="20488" name="Group 18"/>
          <p:cNvGrpSpPr>
            <a:grpSpLocks/>
          </p:cNvGrpSpPr>
          <p:nvPr/>
        </p:nvGrpSpPr>
        <p:grpSpPr bwMode="auto">
          <a:xfrm>
            <a:off x="6408738" y="5254625"/>
            <a:ext cx="790575" cy="1001713"/>
            <a:chOff x="6408370" y="5255394"/>
            <a:chExt cx="791327" cy="1001028"/>
          </a:xfrm>
        </p:grpSpPr>
        <p:sp>
          <p:nvSpPr>
            <p:cNvPr id="20" name="Rectangle 9"/>
            <p:cNvSpPr>
              <a:spLocks noChangeArrowheads="1"/>
            </p:cNvSpPr>
            <p:nvPr/>
          </p:nvSpPr>
          <p:spPr bwMode="auto">
            <a:xfrm>
              <a:off x="6408370" y="5932793"/>
              <a:ext cx="791327" cy="323629"/>
            </a:xfrm>
            <a:prstGeom prst="rect">
              <a:avLst/>
            </a:prstGeom>
            <a:solidFill>
              <a:schemeClr val="accent4">
                <a:lumMod val="40000"/>
                <a:lumOff val="60000"/>
              </a:schemeClr>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21" name="Rectangle 10"/>
            <p:cNvSpPr>
              <a:spLocks noChangeArrowheads="1"/>
            </p:cNvSpPr>
            <p:nvPr/>
          </p:nvSpPr>
          <p:spPr bwMode="auto">
            <a:xfrm>
              <a:off x="6408370" y="5255394"/>
              <a:ext cx="791327" cy="674227"/>
            </a:xfrm>
            <a:prstGeom prst="rect">
              <a:avLst/>
            </a:prstGeom>
            <a:solidFill>
              <a:schemeClr val="accent4">
                <a:lumMod val="40000"/>
                <a:lumOff val="60000"/>
              </a:schemeClr>
            </a:solidFill>
            <a:ln w="9525">
              <a:solidFill>
                <a:srgbClr val="0070C0"/>
              </a:solidFill>
              <a:miter lim="800000"/>
              <a:headEnd/>
              <a:tailEnd/>
            </a:ln>
          </p:spPr>
          <p:txBody>
            <a:bodyPr wrap="none" anchor="ctr"/>
            <a:lstStyle/>
            <a:p>
              <a:pPr algn="ctr">
                <a:defRPr/>
              </a:pPr>
              <a:endParaRPr lang="hr-HR" sz="2400">
                <a:solidFill>
                  <a:srgbClr val="002060"/>
                </a:solidFill>
              </a:endParaRPr>
            </a:p>
          </p:txBody>
        </p:sp>
      </p:grpSp>
      <p:grpSp>
        <p:nvGrpSpPr>
          <p:cNvPr id="20489" name="Group 21"/>
          <p:cNvGrpSpPr>
            <a:grpSpLocks/>
          </p:cNvGrpSpPr>
          <p:nvPr/>
        </p:nvGrpSpPr>
        <p:grpSpPr bwMode="auto">
          <a:xfrm>
            <a:off x="6892925" y="5688013"/>
            <a:ext cx="2447925" cy="646112"/>
            <a:chOff x="6893195" y="5688531"/>
            <a:chExt cx="2448240" cy="644892"/>
          </a:xfrm>
        </p:grpSpPr>
        <p:sp>
          <p:nvSpPr>
            <p:cNvPr id="23" name="Freeform 22"/>
            <p:cNvSpPr/>
            <p:nvPr/>
          </p:nvSpPr>
          <p:spPr bwMode="auto">
            <a:xfrm>
              <a:off x="6893195" y="5688531"/>
              <a:ext cx="2046551" cy="644892"/>
            </a:xfrm>
            <a:custGeom>
              <a:avLst/>
              <a:gdLst>
                <a:gd name="connsiteX0" fmla="*/ 0 w 2045777"/>
                <a:gd name="connsiteY0" fmla="*/ 981559 h 1844298"/>
                <a:gd name="connsiteX1" fmla="*/ 898902 w 2045777"/>
                <a:gd name="connsiteY1" fmla="*/ 1709979 h 1844298"/>
                <a:gd name="connsiteX2" fmla="*/ 1487838 w 2045777"/>
                <a:gd name="connsiteY2" fmla="*/ 175647 h 1844298"/>
                <a:gd name="connsiteX3" fmla="*/ 2045777 w 2045777"/>
                <a:gd name="connsiteY3" fmla="*/ 656095 h 1844298"/>
              </a:gdLst>
              <a:ahLst/>
              <a:cxnLst>
                <a:cxn ang="0">
                  <a:pos x="connsiteX0" y="connsiteY0"/>
                </a:cxn>
                <a:cxn ang="0">
                  <a:pos x="connsiteX1" y="connsiteY1"/>
                </a:cxn>
                <a:cxn ang="0">
                  <a:pos x="connsiteX2" y="connsiteY2"/>
                </a:cxn>
                <a:cxn ang="0">
                  <a:pos x="connsiteX3" y="connsiteY3"/>
                </a:cxn>
              </a:cxnLst>
              <a:rect l="l" t="t" r="r" b="b"/>
              <a:pathLst>
                <a:path w="2045777" h="1844298">
                  <a:moveTo>
                    <a:pt x="0" y="981559"/>
                  </a:moveTo>
                  <a:cubicBezTo>
                    <a:pt x="325464" y="1412928"/>
                    <a:pt x="650929" y="1844298"/>
                    <a:pt x="898902" y="1709979"/>
                  </a:cubicBezTo>
                  <a:cubicBezTo>
                    <a:pt x="1146875" y="1575660"/>
                    <a:pt x="1296692" y="351294"/>
                    <a:pt x="1487838" y="175647"/>
                  </a:cubicBezTo>
                  <a:cubicBezTo>
                    <a:pt x="1678984" y="0"/>
                    <a:pt x="1862380" y="328047"/>
                    <a:pt x="2045777" y="656095"/>
                  </a:cubicBezTo>
                </a:path>
              </a:pathLst>
            </a:custGeom>
            <a:noFill/>
            <a:ln w="25400" cap="flat" cmpd="sng" algn="ctr">
              <a:solidFill>
                <a:srgbClr val="FF0000"/>
              </a:solidFill>
              <a:prstDash val="solid"/>
              <a:round/>
              <a:headEnd type="none" w="med" len="med"/>
              <a:tailEnd type="triangl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grpSp>
          <p:nvGrpSpPr>
            <p:cNvPr id="20507" name="Group 25"/>
            <p:cNvGrpSpPr>
              <a:grpSpLocks/>
            </p:cNvGrpSpPr>
            <p:nvPr/>
          </p:nvGrpSpPr>
          <p:grpSpPr bwMode="auto">
            <a:xfrm>
              <a:off x="8928685" y="5888705"/>
              <a:ext cx="412750" cy="228600"/>
              <a:chOff x="3504" y="3840"/>
              <a:chExt cx="240" cy="144"/>
            </a:xfrm>
          </p:grpSpPr>
          <p:grpSp>
            <p:nvGrpSpPr>
              <p:cNvPr id="20508" name="Group 26"/>
              <p:cNvGrpSpPr>
                <a:grpSpLocks/>
              </p:cNvGrpSpPr>
              <p:nvPr/>
            </p:nvGrpSpPr>
            <p:grpSpPr bwMode="auto">
              <a:xfrm>
                <a:off x="3504" y="3840"/>
                <a:ext cx="240" cy="96"/>
                <a:chOff x="4272" y="3600"/>
                <a:chExt cx="240" cy="96"/>
              </a:xfrm>
            </p:grpSpPr>
            <p:sp>
              <p:nvSpPr>
                <p:cNvPr id="20510" name="Line 27"/>
                <p:cNvSpPr>
                  <a:spLocks noChangeShapeType="1"/>
                </p:cNvSpPr>
                <p:nvPr/>
              </p:nvSpPr>
              <p:spPr bwMode="auto">
                <a:xfrm>
                  <a:off x="4272" y="3600"/>
                  <a:ext cx="240" cy="0"/>
                </a:xfrm>
                <a:prstGeom prst="line">
                  <a:avLst/>
                </a:prstGeom>
                <a:noFill/>
                <a:ln w="9525">
                  <a:solidFill>
                    <a:schemeClr val="bg2"/>
                  </a:solidFill>
                  <a:round/>
                  <a:headEnd/>
                  <a:tailEnd/>
                </a:ln>
              </p:spPr>
              <p:txBody>
                <a:bodyPr wrap="none" anchor="ctr"/>
                <a:lstStyle/>
                <a:p>
                  <a:endParaRPr lang="en-US"/>
                </a:p>
              </p:txBody>
            </p:sp>
            <p:sp>
              <p:nvSpPr>
                <p:cNvPr id="20511" name="Line 28"/>
                <p:cNvSpPr>
                  <a:spLocks noChangeShapeType="1"/>
                </p:cNvSpPr>
                <p:nvPr/>
              </p:nvSpPr>
              <p:spPr bwMode="auto">
                <a:xfrm>
                  <a:off x="4320" y="3648"/>
                  <a:ext cx="144" cy="0"/>
                </a:xfrm>
                <a:prstGeom prst="line">
                  <a:avLst/>
                </a:prstGeom>
                <a:noFill/>
                <a:ln w="9525">
                  <a:solidFill>
                    <a:schemeClr val="bg2"/>
                  </a:solidFill>
                  <a:round/>
                  <a:headEnd/>
                  <a:tailEnd/>
                </a:ln>
              </p:spPr>
              <p:txBody>
                <a:bodyPr wrap="none" anchor="ctr"/>
                <a:lstStyle/>
                <a:p>
                  <a:endParaRPr lang="en-US"/>
                </a:p>
              </p:txBody>
            </p:sp>
            <p:sp>
              <p:nvSpPr>
                <p:cNvPr id="20512" name="Line 29"/>
                <p:cNvSpPr>
                  <a:spLocks noChangeShapeType="1"/>
                </p:cNvSpPr>
                <p:nvPr/>
              </p:nvSpPr>
              <p:spPr bwMode="auto">
                <a:xfrm>
                  <a:off x="4368" y="3696"/>
                  <a:ext cx="48" cy="0"/>
                </a:xfrm>
                <a:prstGeom prst="line">
                  <a:avLst/>
                </a:prstGeom>
                <a:noFill/>
                <a:ln w="9525">
                  <a:solidFill>
                    <a:schemeClr val="bg2"/>
                  </a:solidFill>
                  <a:round/>
                  <a:headEnd/>
                  <a:tailEnd/>
                </a:ln>
              </p:spPr>
              <p:txBody>
                <a:bodyPr wrap="none" anchor="ctr"/>
                <a:lstStyle/>
                <a:p>
                  <a:endParaRPr lang="en-US"/>
                </a:p>
              </p:txBody>
            </p:sp>
          </p:grpSp>
          <p:sp>
            <p:nvSpPr>
              <p:cNvPr id="20509" name="Rectangle 30"/>
              <p:cNvSpPr>
                <a:spLocks noChangeArrowheads="1"/>
              </p:cNvSpPr>
              <p:nvPr/>
            </p:nvSpPr>
            <p:spPr bwMode="auto">
              <a:xfrm>
                <a:off x="3504" y="3840"/>
                <a:ext cx="240" cy="144"/>
              </a:xfrm>
              <a:prstGeom prst="rect">
                <a:avLst/>
              </a:prstGeom>
              <a:noFill/>
              <a:ln w="9525">
                <a:solidFill>
                  <a:schemeClr val="bg2"/>
                </a:solidFill>
                <a:miter lim="800000"/>
                <a:headEnd/>
                <a:tailEnd/>
              </a:ln>
            </p:spPr>
            <p:txBody>
              <a:bodyPr wrap="none" anchor="ctr"/>
              <a:lstStyle/>
              <a:p>
                <a:endParaRPr lang="hr-HR" sz="2400">
                  <a:solidFill>
                    <a:srgbClr val="002060"/>
                  </a:solidFill>
                </a:endParaRPr>
              </a:p>
            </p:txBody>
          </p:sp>
        </p:grpSp>
      </p:grpSp>
      <p:sp>
        <p:nvSpPr>
          <p:cNvPr id="30" name="Freeform 20"/>
          <p:cNvSpPr/>
          <p:nvPr/>
        </p:nvSpPr>
        <p:spPr bwMode="auto">
          <a:xfrm flipH="1">
            <a:off x="5313363" y="4986338"/>
            <a:ext cx="1222375" cy="433387"/>
          </a:xfrm>
          <a:custGeom>
            <a:avLst/>
            <a:gdLst>
              <a:gd name="connsiteX0" fmla="*/ 1332855 w 1477506"/>
              <a:gd name="connsiteY0" fmla="*/ 534691 h 534691"/>
              <a:gd name="connsiteX1" fmla="*/ 1332855 w 1477506"/>
              <a:gd name="connsiteY1" fmla="*/ 441701 h 534691"/>
              <a:gd name="connsiteX2" fmla="*/ 464950 w 1477506"/>
              <a:gd name="connsiteY2" fmla="*/ 69742 h 534691"/>
              <a:gd name="connsiteX3" fmla="*/ 0 w 1477506"/>
              <a:gd name="connsiteY3" fmla="*/ 23247 h 534691"/>
              <a:gd name="connsiteX0" fmla="*/ 1713823 w 1786148"/>
              <a:gd name="connsiteY0" fmla="*/ 534691 h 534691"/>
              <a:gd name="connsiteX1" fmla="*/ 1332855 w 1786148"/>
              <a:gd name="connsiteY1" fmla="*/ 441701 h 534691"/>
              <a:gd name="connsiteX2" fmla="*/ 464950 w 1786148"/>
              <a:gd name="connsiteY2" fmla="*/ 69742 h 534691"/>
              <a:gd name="connsiteX3" fmla="*/ 0 w 1786148"/>
              <a:gd name="connsiteY3" fmla="*/ 23247 h 534691"/>
              <a:gd name="connsiteX0" fmla="*/ 1332855 w 1332855"/>
              <a:gd name="connsiteY0" fmla="*/ 441701 h 441701"/>
              <a:gd name="connsiteX1" fmla="*/ 464950 w 1332855"/>
              <a:gd name="connsiteY1" fmla="*/ 69742 h 441701"/>
              <a:gd name="connsiteX2" fmla="*/ 0 w 1332855"/>
              <a:gd name="connsiteY2" fmla="*/ 23247 h 441701"/>
              <a:gd name="connsiteX0" fmla="*/ 1332855 w 1332855"/>
              <a:gd name="connsiteY0" fmla="*/ 441701 h 441701"/>
              <a:gd name="connsiteX1" fmla="*/ 464950 w 1332855"/>
              <a:gd name="connsiteY1" fmla="*/ 69742 h 441701"/>
              <a:gd name="connsiteX2" fmla="*/ 0 w 1332855"/>
              <a:gd name="connsiteY2" fmla="*/ 23247 h 441701"/>
              <a:gd name="connsiteX0" fmla="*/ 1462703 w 1462703"/>
              <a:gd name="connsiteY0" fmla="*/ 499819 h 1266982"/>
              <a:gd name="connsiteX1" fmla="*/ 594798 w 1462703"/>
              <a:gd name="connsiteY1" fmla="*/ 127860 h 1266982"/>
              <a:gd name="connsiteX2" fmla="*/ 0 w 1462703"/>
              <a:gd name="connsiteY2" fmla="*/ 1266982 h 1266982"/>
              <a:gd name="connsiteX0" fmla="*/ 1462703 w 1462703"/>
              <a:gd name="connsiteY0" fmla="*/ 104612 h 871775"/>
              <a:gd name="connsiteX1" fmla="*/ 685692 w 1462703"/>
              <a:gd name="connsiteY1" fmla="*/ 127861 h 871775"/>
              <a:gd name="connsiteX2" fmla="*/ 0 w 1462703"/>
              <a:gd name="connsiteY2" fmla="*/ 871775 h 871775"/>
            </a:gdLst>
            <a:ahLst/>
            <a:cxnLst>
              <a:cxn ang="0">
                <a:pos x="connsiteX0" y="connsiteY0"/>
              </a:cxn>
              <a:cxn ang="0">
                <a:pos x="connsiteX1" y="connsiteY1"/>
              </a:cxn>
              <a:cxn ang="0">
                <a:pos x="connsiteX2" y="connsiteY2"/>
              </a:cxn>
            </a:cxnLst>
            <a:rect l="l" t="t" r="r" b="b"/>
            <a:pathLst>
              <a:path w="1462703" h="871775">
                <a:moveTo>
                  <a:pt x="1462703" y="104612"/>
                </a:moveTo>
                <a:cubicBezTo>
                  <a:pt x="1254558" y="27121"/>
                  <a:pt x="929476" y="1"/>
                  <a:pt x="685692" y="127861"/>
                </a:cubicBezTo>
                <a:cubicBezTo>
                  <a:pt x="441908" y="255721"/>
                  <a:pt x="121404" y="860151"/>
                  <a:pt x="0" y="871775"/>
                </a:cubicBezTo>
              </a:path>
            </a:pathLst>
          </a:custGeom>
          <a:noFill/>
          <a:ln w="25400" cap="flat" cmpd="sng" algn="ctr">
            <a:solidFill>
              <a:srgbClr val="FF0000"/>
            </a:solidFill>
            <a:prstDash val="solid"/>
            <a:round/>
            <a:headEnd type="none" w="med" len="med"/>
            <a:tailEnd type="triangl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32" name="Rectangle 21"/>
          <p:cNvSpPr>
            <a:spLocks noChangeArrowheads="1"/>
          </p:cNvSpPr>
          <p:nvPr/>
        </p:nvSpPr>
        <p:spPr bwMode="auto">
          <a:xfrm>
            <a:off x="6621463" y="5332413"/>
            <a:ext cx="461962" cy="584200"/>
          </a:xfrm>
          <a:prstGeom prst="rect">
            <a:avLst/>
          </a:prstGeom>
          <a:solidFill>
            <a:schemeClr val="accent4">
              <a:lumMod val="40000"/>
              <a:lumOff val="60000"/>
            </a:schemeClr>
          </a:solidFill>
          <a:ln w="9525">
            <a:noFill/>
            <a:miter lim="800000"/>
            <a:headEnd/>
            <a:tailEnd/>
          </a:ln>
        </p:spPr>
        <p:txBody>
          <a:bodyPr>
            <a:spAutoFit/>
          </a:bodyPr>
          <a:lstStyle/>
          <a:p>
            <a:pPr algn="ctr">
              <a:defRPr/>
            </a:pPr>
            <a:r>
              <a:rPr lang="hr-HR" sz="3200">
                <a:solidFill>
                  <a:srgbClr val="002060"/>
                </a:solidFill>
              </a:rPr>
              <a:t>5</a:t>
            </a:r>
          </a:p>
        </p:txBody>
      </p:sp>
      <p:sp>
        <p:nvSpPr>
          <p:cNvPr id="37" name="Title 1"/>
          <p:cNvSpPr txBox="1">
            <a:spLocks/>
          </p:cNvSpPr>
          <p:nvPr/>
        </p:nvSpPr>
        <p:spPr bwMode="auto">
          <a:xfrm>
            <a:off x="273050" y="0"/>
            <a:ext cx="9288463" cy="617538"/>
          </a:xfrm>
          <a:prstGeom prst="rect">
            <a:avLst/>
          </a:prstGeom>
          <a:noFill/>
          <a:ln w="9525">
            <a:noFill/>
            <a:miter lim="800000"/>
            <a:headEnd/>
            <a:tailEnd/>
          </a:ln>
        </p:spPr>
        <p:txBody>
          <a:bodyPr lIns="91426" tIns="45714" rIns="91426" bIns="45714" anchor="b"/>
          <a:lstStyle/>
          <a:p>
            <a:pPr>
              <a:spcBef>
                <a:spcPct val="0"/>
              </a:spcBef>
              <a:buClrTx/>
              <a:buFontTx/>
              <a:buNone/>
              <a:defRPr/>
            </a:pPr>
            <a:r>
              <a:rPr lang="hr-HR" sz="2800" b="0" kern="0">
                <a:effectLst>
                  <a:outerShdw blurRad="38100" dist="38100" dir="2700000" algn="tl">
                    <a:srgbClr val="C0C0C0"/>
                  </a:outerShdw>
                </a:effectLst>
                <a:latin typeface="+mj-lt"/>
                <a:ea typeface="+mj-ea"/>
                <a:cs typeface="+mj-cs"/>
              </a:rPr>
              <a:t>Dodavanje novog elementa na stog realiziran listom</a:t>
            </a:r>
          </a:p>
        </p:txBody>
      </p:sp>
      <p:grpSp>
        <p:nvGrpSpPr>
          <p:cNvPr id="9" name="Group 40"/>
          <p:cNvGrpSpPr>
            <a:grpSpLocks/>
          </p:cNvGrpSpPr>
          <p:nvPr/>
        </p:nvGrpSpPr>
        <p:grpSpPr bwMode="auto">
          <a:xfrm>
            <a:off x="7948613" y="4494213"/>
            <a:ext cx="790575" cy="1001712"/>
            <a:chOff x="6408370" y="5255394"/>
            <a:chExt cx="791327" cy="1001028"/>
          </a:xfrm>
        </p:grpSpPr>
        <p:sp>
          <p:nvSpPr>
            <p:cNvPr id="42" name="Rectangle 9"/>
            <p:cNvSpPr>
              <a:spLocks noChangeArrowheads="1"/>
            </p:cNvSpPr>
            <p:nvPr/>
          </p:nvSpPr>
          <p:spPr bwMode="auto">
            <a:xfrm>
              <a:off x="6408370" y="5932793"/>
              <a:ext cx="791327" cy="323629"/>
            </a:xfrm>
            <a:prstGeom prst="rect">
              <a:avLst/>
            </a:prstGeom>
            <a:solidFill>
              <a:schemeClr val="accent4">
                <a:lumMod val="40000"/>
                <a:lumOff val="60000"/>
              </a:schemeClr>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43" name="Rectangle 10"/>
            <p:cNvSpPr>
              <a:spLocks noChangeArrowheads="1"/>
            </p:cNvSpPr>
            <p:nvPr/>
          </p:nvSpPr>
          <p:spPr bwMode="auto">
            <a:xfrm>
              <a:off x="6408370" y="5255394"/>
              <a:ext cx="791327" cy="674226"/>
            </a:xfrm>
            <a:prstGeom prst="rect">
              <a:avLst/>
            </a:prstGeom>
            <a:solidFill>
              <a:schemeClr val="accent4">
                <a:lumMod val="40000"/>
                <a:lumOff val="60000"/>
              </a:schemeClr>
            </a:solidFill>
            <a:ln w="9525">
              <a:solidFill>
                <a:srgbClr val="0070C0"/>
              </a:solidFill>
              <a:miter lim="800000"/>
              <a:headEnd/>
              <a:tailEnd/>
            </a:ln>
          </p:spPr>
          <p:txBody>
            <a:bodyPr wrap="none" anchor="ctr"/>
            <a:lstStyle/>
            <a:p>
              <a:pPr algn="ctr">
                <a:defRPr/>
              </a:pPr>
              <a:endParaRPr lang="hr-HR" sz="2400">
                <a:solidFill>
                  <a:srgbClr val="002060"/>
                </a:solidFill>
              </a:endParaRPr>
            </a:p>
          </p:txBody>
        </p:sp>
      </p:grpSp>
      <p:sp>
        <p:nvSpPr>
          <p:cNvPr id="44" name="Rectangle 21"/>
          <p:cNvSpPr>
            <a:spLocks noChangeArrowheads="1"/>
          </p:cNvSpPr>
          <p:nvPr/>
        </p:nvSpPr>
        <p:spPr bwMode="auto">
          <a:xfrm>
            <a:off x="8161338" y="4572000"/>
            <a:ext cx="461962" cy="584200"/>
          </a:xfrm>
          <a:prstGeom prst="rect">
            <a:avLst/>
          </a:prstGeom>
          <a:solidFill>
            <a:schemeClr val="accent4">
              <a:lumMod val="40000"/>
              <a:lumOff val="60000"/>
            </a:schemeClr>
          </a:solidFill>
          <a:ln w="9525">
            <a:noFill/>
            <a:miter lim="800000"/>
            <a:headEnd/>
            <a:tailEnd/>
          </a:ln>
        </p:spPr>
        <p:txBody>
          <a:bodyPr>
            <a:spAutoFit/>
          </a:bodyPr>
          <a:lstStyle/>
          <a:p>
            <a:pPr algn="ctr">
              <a:defRPr/>
            </a:pPr>
            <a:r>
              <a:rPr lang="hr-HR" sz="3200">
                <a:solidFill>
                  <a:srgbClr val="002060"/>
                </a:solidFill>
              </a:rPr>
              <a:t>3</a:t>
            </a:r>
          </a:p>
        </p:txBody>
      </p:sp>
      <p:grpSp>
        <p:nvGrpSpPr>
          <p:cNvPr id="10" name="Group 44"/>
          <p:cNvGrpSpPr>
            <a:grpSpLocks/>
          </p:cNvGrpSpPr>
          <p:nvPr/>
        </p:nvGrpSpPr>
        <p:grpSpPr bwMode="auto">
          <a:xfrm>
            <a:off x="6276975" y="4383088"/>
            <a:ext cx="1047750" cy="574675"/>
            <a:chOff x="6277362" y="4383454"/>
            <a:chExt cx="1047462" cy="573556"/>
          </a:xfrm>
        </p:grpSpPr>
        <p:sp>
          <p:nvSpPr>
            <p:cNvPr id="20502" name="Rectangle 21"/>
            <p:cNvSpPr>
              <a:spLocks noChangeArrowheads="1"/>
            </p:cNvSpPr>
            <p:nvPr/>
          </p:nvSpPr>
          <p:spPr bwMode="auto">
            <a:xfrm>
              <a:off x="6446629" y="4383454"/>
              <a:ext cx="800219" cy="400110"/>
            </a:xfrm>
            <a:prstGeom prst="rect">
              <a:avLst/>
            </a:prstGeom>
            <a:noFill/>
            <a:ln w="9525" algn="ctr">
              <a:noFill/>
              <a:miter lim="800000"/>
              <a:headEnd/>
              <a:tailEnd/>
            </a:ln>
          </p:spPr>
          <p:txBody>
            <a:bodyPr>
              <a:spAutoFit/>
            </a:bodyPr>
            <a:lstStyle/>
            <a:p>
              <a:r>
                <a:rPr lang="hr-HR"/>
                <a:t>novi</a:t>
              </a:r>
            </a:p>
          </p:txBody>
        </p:sp>
        <p:sp>
          <p:nvSpPr>
            <p:cNvPr id="20503" name="Rectangle 24"/>
            <p:cNvSpPr>
              <a:spLocks noChangeArrowheads="1"/>
            </p:cNvSpPr>
            <p:nvPr/>
          </p:nvSpPr>
          <p:spPr bwMode="auto">
            <a:xfrm>
              <a:off x="6277362" y="4700738"/>
              <a:ext cx="1047462" cy="256272"/>
            </a:xfrm>
            <a:prstGeom prst="rect">
              <a:avLst/>
            </a:prstGeom>
            <a:solidFill>
              <a:srgbClr val="FFCC99">
                <a:alpha val="50195"/>
              </a:srgbClr>
            </a:solidFill>
            <a:ln w="9525">
              <a:solidFill>
                <a:srgbClr val="FFC000"/>
              </a:solidFill>
              <a:miter lim="800000"/>
              <a:headEnd/>
              <a:tailEnd/>
            </a:ln>
          </p:spPr>
          <p:txBody>
            <a:bodyPr wrap="none" anchor="ctr"/>
            <a:lstStyle/>
            <a:p>
              <a:pPr algn="ctr"/>
              <a:endParaRPr lang="hr-HR" sz="2400"/>
            </a:p>
          </p:txBody>
        </p:sp>
      </p:grpSp>
      <p:cxnSp>
        <p:nvCxnSpPr>
          <p:cNvPr id="229393" name="Straight Connector 47"/>
          <p:cNvCxnSpPr>
            <a:cxnSpLocks noChangeShapeType="1"/>
            <a:stCxn id="20503" idx="3"/>
            <a:endCxn id="43" idx="1"/>
          </p:cNvCxnSpPr>
          <p:nvPr/>
        </p:nvCxnSpPr>
        <p:spPr bwMode="auto">
          <a:xfrm>
            <a:off x="7324725" y="4829175"/>
            <a:ext cx="623888" cy="3175"/>
          </a:xfrm>
          <a:prstGeom prst="line">
            <a:avLst/>
          </a:prstGeom>
          <a:noFill/>
          <a:ln w="25400" algn="ctr">
            <a:solidFill>
              <a:srgbClr val="FF0000"/>
            </a:solidFill>
            <a:round/>
            <a:headEnd/>
            <a:tailEnd type="arrow" w="med" len="med"/>
          </a:ln>
        </p:spPr>
      </p:cxnSp>
      <p:cxnSp>
        <p:nvCxnSpPr>
          <p:cNvPr id="229394" name="Straight Connector 52"/>
          <p:cNvCxnSpPr>
            <a:cxnSpLocks noChangeShapeType="1"/>
            <a:endCxn id="21" idx="3"/>
          </p:cNvCxnSpPr>
          <p:nvPr/>
        </p:nvCxnSpPr>
        <p:spPr bwMode="auto">
          <a:xfrm rot="10800000" flipV="1">
            <a:off x="7199313" y="5370513"/>
            <a:ext cx="1262062" cy="222250"/>
          </a:xfrm>
          <a:prstGeom prst="line">
            <a:avLst/>
          </a:prstGeom>
          <a:noFill/>
          <a:ln w="25400" algn="ctr">
            <a:solidFill>
              <a:srgbClr val="FF0000"/>
            </a:solidFill>
            <a:round/>
            <a:headEnd/>
            <a:tailEnd type="arrow" w="med" len="med"/>
          </a:ln>
        </p:spPr>
      </p:cxnSp>
      <p:sp>
        <p:nvSpPr>
          <p:cNvPr id="57" name="Freeform 20"/>
          <p:cNvSpPr/>
          <p:nvPr/>
        </p:nvSpPr>
        <p:spPr bwMode="auto">
          <a:xfrm flipH="1">
            <a:off x="5294313" y="4430713"/>
            <a:ext cx="2665412" cy="468312"/>
          </a:xfrm>
          <a:custGeom>
            <a:avLst/>
            <a:gdLst>
              <a:gd name="connsiteX0" fmla="*/ 1332855 w 1477506"/>
              <a:gd name="connsiteY0" fmla="*/ 534691 h 534691"/>
              <a:gd name="connsiteX1" fmla="*/ 1332855 w 1477506"/>
              <a:gd name="connsiteY1" fmla="*/ 441701 h 534691"/>
              <a:gd name="connsiteX2" fmla="*/ 464950 w 1477506"/>
              <a:gd name="connsiteY2" fmla="*/ 69742 h 534691"/>
              <a:gd name="connsiteX3" fmla="*/ 0 w 1477506"/>
              <a:gd name="connsiteY3" fmla="*/ 23247 h 534691"/>
              <a:gd name="connsiteX0" fmla="*/ 1713823 w 1786148"/>
              <a:gd name="connsiteY0" fmla="*/ 534691 h 534691"/>
              <a:gd name="connsiteX1" fmla="*/ 1332855 w 1786148"/>
              <a:gd name="connsiteY1" fmla="*/ 441701 h 534691"/>
              <a:gd name="connsiteX2" fmla="*/ 464950 w 1786148"/>
              <a:gd name="connsiteY2" fmla="*/ 69742 h 534691"/>
              <a:gd name="connsiteX3" fmla="*/ 0 w 1786148"/>
              <a:gd name="connsiteY3" fmla="*/ 23247 h 534691"/>
              <a:gd name="connsiteX0" fmla="*/ 1332855 w 1332855"/>
              <a:gd name="connsiteY0" fmla="*/ 441701 h 441701"/>
              <a:gd name="connsiteX1" fmla="*/ 464950 w 1332855"/>
              <a:gd name="connsiteY1" fmla="*/ 69742 h 441701"/>
              <a:gd name="connsiteX2" fmla="*/ 0 w 1332855"/>
              <a:gd name="connsiteY2" fmla="*/ 23247 h 441701"/>
              <a:gd name="connsiteX0" fmla="*/ 1332855 w 1332855"/>
              <a:gd name="connsiteY0" fmla="*/ 441701 h 441701"/>
              <a:gd name="connsiteX1" fmla="*/ 464950 w 1332855"/>
              <a:gd name="connsiteY1" fmla="*/ 69742 h 441701"/>
              <a:gd name="connsiteX2" fmla="*/ 0 w 1332855"/>
              <a:gd name="connsiteY2" fmla="*/ 23247 h 441701"/>
              <a:gd name="connsiteX0" fmla="*/ 1462703 w 1462703"/>
              <a:gd name="connsiteY0" fmla="*/ 499819 h 1266982"/>
              <a:gd name="connsiteX1" fmla="*/ 594798 w 1462703"/>
              <a:gd name="connsiteY1" fmla="*/ 127860 h 1266982"/>
              <a:gd name="connsiteX2" fmla="*/ 0 w 1462703"/>
              <a:gd name="connsiteY2" fmla="*/ 1266982 h 1266982"/>
              <a:gd name="connsiteX0" fmla="*/ 1462703 w 1462703"/>
              <a:gd name="connsiteY0" fmla="*/ 104612 h 871775"/>
              <a:gd name="connsiteX1" fmla="*/ 685692 w 1462703"/>
              <a:gd name="connsiteY1" fmla="*/ 127861 h 871775"/>
              <a:gd name="connsiteX2" fmla="*/ 0 w 1462703"/>
              <a:gd name="connsiteY2" fmla="*/ 871775 h 871775"/>
              <a:gd name="connsiteX0" fmla="*/ 1462703 w 1462703"/>
              <a:gd name="connsiteY0" fmla="*/ 1115083 h 1882246"/>
              <a:gd name="connsiteX1" fmla="*/ 650140 w 1462703"/>
              <a:gd name="connsiteY1" fmla="*/ 127860 h 1882246"/>
              <a:gd name="connsiteX2" fmla="*/ 0 w 1462703"/>
              <a:gd name="connsiteY2" fmla="*/ 1882246 h 1882246"/>
              <a:gd name="connsiteX0" fmla="*/ 1442388 w 1442388"/>
              <a:gd name="connsiteY0" fmla="*/ 1093817 h 1093818"/>
              <a:gd name="connsiteX1" fmla="*/ 629825 w 1442388"/>
              <a:gd name="connsiteY1" fmla="*/ 106594 h 1093818"/>
              <a:gd name="connsiteX2" fmla="*/ 0 w 1442388"/>
              <a:gd name="connsiteY2" fmla="*/ 454247 h 1093818"/>
              <a:gd name="connsiteX0" fmla="*/ 1442388 w 1442388"/>
              <a:gd name="connsiteY0" fmla="*/ 990524 h 990525"/>
              <a:gd name="connsiteX1" fmla="*/ 1056396 w 1442388"/>
              <a:gd name="connsiteY1" fmla="*/ 331147 h 990525"/>
              <a:gd name="connsiteX2" fmla="*/ 629825 w 1442388"/>
              <a:gd name="connsiteY2" fmla="*/ 3301 h 990525"/>
              <a:gd name="connsiteX3" fmla="*/ 0 w 1442388"/>
              <a:gd name="connsiteY3" fmla="*/ 350954 h 990525"/>
            </a:gdLst>
            <a:ahLst/>
            <a:cxnLst>
              <a:cxn ang="0">
                <a:pos x="connsiteX0" y="connsiteY0"/>
              </a:cxn>
              <a:cxn ang="0">
                <a:pos x="connsiteX1" y="connsiteY1"/>
              </a:cxn>
              <a:cxn ang="0">
                <a:pos x="connsiteX2" y="connsiteY2"/>
              </a:cxn>
              <a:cxn ang="0">
                <a:pos x="connsiteX3" y="connsiteY3"/>
              </a:cxn>
            </a:cxnLst>
            <a:rect l="l" t="t" r="r" b="b"/>
            <a:pathLst>
              <a:path w="1442388" h="990525">
                <a:moveTo>
                  <a:pt x="1442388" y="990524"/>
                </a:moveTo>
                <a:lnTo>
                  <a:pt x="1056396" y="331147"/>
                </a:lnTo>
                <a:cubicBezTo>
                  <a:pt x="920969" y="166610"/>
                  <a:pt x="805891" y="0"/>
                  <a:pt x="629825" y="3301"/>
                </a:cubicBezTo>
                <a:cubicBezTo>
                  <a:pt x="453759" y="6602"/>
                  <a:pt x="121404" y="339330"/>
                  <a:pt x="0" y="350954"/>
                </a:cubicBezTo>
              </a:path>
            </a:pathLst>
          </a:custGeom>
          <a:noFill/>
          <a:ln w="25400" cap="flat" cmpd="sng" algn="ctr">
            <a:solidFill>
              <a:srgbClr val="FF0000"/>
            </a:solidFill>
            <a:prstDash val="solid"/>
            <a:round/>
            <a:headEnd type="none" w="med" len="med"/>
            <a:tailEnd type="triangl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58" name="Text Box 28"/>
          <p:cNvSpPr txBox="1">
            <a:spLocks noChangeArrowheads="1"/>
          </p:cNvSpPr>
          <p:nvPr/>
        </p:nvSpPr>
        <p:spPr bwMode="auto">
          <a:xfrm>
            <a:off x="3910013" y="5499100"/>
            <a:ext cx="1720850" cy="460375"/>
          </a:xfrm>
          <a:prstGeom prst="rect">
            <a:avLst/>
          </a:prstGeom>
          <a:noFill/>
          <a:ln w="9525" algn="ctr">
            <a:noFill/>
            <a:miter lim="800000"/>
            <a:headEnd/>
            <a:tailEnd/>
          </a:ln>
        </p:spPr>
        <p:txBody>
          <a:bodyPr>
            <a:spAutoFit/>
          </a:bodyPr>
          <a:lstStyle/>
          <a:p>
            <a:pPr>
              <a:spcBef>
                <a:spcPct val="50000"/>
              </a:spcBef>
              <a:defRPr/>
            </a:pPr>
            <a:r>
              <a:rPr lang="hr-HR" sz="2400">
                <a:latin typeface="+mn-lt"/>
              </a:rPr>
              <a:t>Složenost?</a:t>
            </a:r>
            <a:endParaRPr lang="hr-HR" sz="3200" b="0" i="1">
              <a:solidFill>
                <a:srgbClr val="FF0000"/>
              </a:solidFill>
              <a:latin typeface="Times New Roman" pitchFamily="18" charset="0"/>
              <a:cs typeface="Times New Roman" pitchFamily="18" charset="0"/>
            </a:endParaRPr>
          </a:p>
        </p:txBody>
      </p:sp>
      <p:sp>
        <p:nvSpPr>
          <p:cNvPr id="229397" name="Rectangle 58"/>
          <p:cNvSpPr>
            <a:spLocks noChangeArrowheads="1"/>
          </p:cNvSpPr>
          <p:nvPr/>
        </p:nvSpPr>
        <p:spPr bwMode="auto">
          <a:xfrm>
            <a:off x="3884613" y="5811838"/>
            <a:ext cx="958850" cy="584200"/>
          </a:xfrm>
          <a:prstGeom prst="rect">
            <a:avLst/>
          </a:prstGeom>
          <a:noFill/>
          <a:ln w="9525">
            <a:noFill/>
            <a:miter lim="800000"/>
            <a:headEnd/>
            <a:tailEnd/>
          </a:ln>
        </p:spPr>
        <p:txBody>
          <a:bodyPr wrap="none">
            <a:spAutoFit/>
          </a:bodyPr>
          <a:lstStyle/>
          <a:p>
            <a:r>
              <a:rPr lang="hr-HR" sz="3200" b="0" i="1">
                <a:solidFill>
                  <a:srgbClr val="FF0000"/>
                </a:solidFill>
                <a:latin typeface="Times New Roman" pitchFamily="18" charset="0"/>
                <a:cs typeface="Times New Roman" pitchFamily="18" charset="0"/>
              </a:rPr>
              <a:t>O(1)</a:t>
            </a:r>
            <a:endParaRPr lang="hr-HR" sz="3200"/>
          </a:p>
        </p:txBody>
      </p:sp>
      <p:sp>
        <p:nvSpPr>
          <p:cNvPr id="38" name="Rectangle 37"/>
          <p:cNvSpPr/>
          <p:nvPr/>
        </p:nvSpPr>
        <p:spPr bwMode="auto">
          <a:xfrm>
            <a:off x="300038" y="842963"/>
            <a:ext cx="8623300" cy="379412"/>
          </a:xfrm>
          <a:prstGeom prst="rect">
            <a:avLst/>
          </a:prstGeom>
          <a:noFill/>
          <a:ln w="25400" cap="flat" cmpd="sng" algn="ctr">
            <a:solidFill>
              <a:srgbClr val="FF0000"/>
            </a:solidFill>
            <a:prstDash val="solid"/>
            <a:round/>
            <a:headEnd type="none" w="med" len="med"/>
            <a:tailEnd type="non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1"/>
          </p:nvPr>
        </p:nvSpPr>
        <p:spPr/>
        <p:txBody>
          <a:bodyPr/>
          <a:lstStyle/>
          <a:p>
            <a:fld id="{A88E0379-805C-488B-A902-3710866AFB11}" type="slidenum">
              <a:rPr lang="hr-HR" smtClean="0"/>
              <a:pPr/>
              <a:t>199</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wipe(left)">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dissolv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5.09697E-7 0.00046 L 5.09697E-7 0.04302 " pathEditMode="relative" rAng="0" ptsTypes="AA">
                                      <p:cBhvr>
                                        <p:cTn id="16" dur="2000" fill="hold"/>
                                        <p:tgtEl>
                                          <p:spTgt spid="38"/>
                                        </p:tgtEl>
                                        <p:attrNameLst>
                                          <p:attrName>ppt_x</p:attrName>
                                          <p:attrName>ppt_y</p:attrName>
                                        </p:attrNameLst>
                                      </p:cBhvr>
                                      <p:rCtr x="0" y="21"/>
                                    </p:animMotion>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grpId="2" nodeType="clickEffect">
                                  <p:stCondLst>
                                    <p:cond delay="0"/>
                                  </p:stCondLst>
                                  <p:childTnLst>
                                    <p:animMotion origin="layout" path="M 5.09697E-7 0.04302 L 5.09697E-7 0.09391 " pathEditMode="relative" rAng="0" ptsTypes="AA">
                                      <p:cBhvr>
                                        <p:cTn id="25" dur="2000" fill="hold"/>
                                        <p:tgtEl>
                                          <p:spTgt spid="38"/>
                                        </p:tgtEl>
                                        <p:attrNameLst>
                                          <p:attrName>ppt_x</p:attrName>
                                          <p:attrName>ppt_y</p:attrName>
                                        </p:attrNameLst>
                                      </p:cBhvr>
                                      <p:rCtr x="0" y="25"/>
                                    </p:animMotion>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dissolv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29393"/>
                                        </p:tgtEl>
                                        <p:attrNameLst>
                                          <p:attrName>style.visibility</p:attrName>
                                        </p:attrNameLst>
                                      </p:cBhvr>
                                      <p:to>
                                        <p:strVal val="visible"/>
                                      </p:to>
                                    </p:set>
                                    <p:animEffect transition="in" filter="wipe(left)">
                                      <p:cBhvr>
                                        <p:cTn id="35" dur="500"/>
                                        <p:tgtEl>
                                          <p:spTgt spid="229393"/>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grpId="3" nodeType="clickEffect">
                                  <p:stCondLst>
                                    <p:cond delay="0"/>
                                  </p:stCondLst>
                                  <p:childTnLst>
                                    <p:animMotion origin="layout" path="M 5.09697E-7 0.09391 L 5.09697E-7 0.14481 " pathEditMode="relative" rAng="0" ptsTypes="AA">
                                      <p:cBhvr>
                                        <p:cTn id="39" dur="2000" fill="hold"/>
                                        <p:tgtEl>
                                          <p:spTgt spid="38"/>
                                        </p:tgtEl>
                                        <p:attrNameLst>
                                          <p:attrName>ppt_x</p:attrName>
                                          <p:attrName>ppt_y</p:attrName>
                                        </p:attrNameLst>
                                      </p:cBhvr>
                                      <p:rCtr x="0" y="25"/>
                                    </p:animMotion>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dissolve">
                                      <p:cBhvr>
                                        <p:cTn id="44" dur="500"/>
                                        <p:tgtEl>
                                          <p:spTgt spid="44"/>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4" nodeType="clickEffect">
                                  <p:stCondLst>
                                    <p:cond delay="0"/>
                                  </p:stCondLst>
                                  <p:childTnLst>
                                    <p:animMotion origin="layout" path="M 5.09697E-7 0.14481 L 5.09697E-7 0.18876 " pathEditMode="relative" rAng="0" ptsTypes="AA">
                                      <p:cBhvr>
                                        <p:cTn id="48" dur="2000" fill="hold"/>
                                        <p:tgtEl>
                                          <p:spTgt spid="38"/>
                                        </p:tgtEl>
                                        <p:attrNameLst>
                                          <p:attrName>ppt_x</p:attrName>
                                          <p:attrName>ppt_y</p:attrName>
                                        </p:attrNameLst>
                                      </p:cBhvr>
                                      <p:rCtr x="0" y="22"/>
                                    </p:animMotion>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nodeType="clickEffect">
                                  <p:stCondLst>
                                    <p:cond delay="0"/>
                                  </p:stCondLst>
                                  <p:childTnLst>
                                    <p:set>
                                      <p:cBhvr>
                                        <p:cTn id="52" dur="1" fill="hold">
                                          <p:stCondLst>
                                            <p:cond delay="0"/>
                                          </p:stCondLst>
                                        </p:cTn>
                                        <p:tgtEl>
                                          <p:spTgt spid="229394"/>
                                        </p:tgtEl>
                                        <p:attrNameLst>
                                          <p:attrName>style.visibility</p:attrName>
                                        </p:attrNameLst>
                                      </p:cBhvr>
                                      <p:to>
                                        <p:strVal val="visible"/>
                                      </p:to>
                                    </p:set>
                                    <p:animEffect transition="in" filter="wipe(right)">
                                      <p:cBhvr>
                                        <p:cTn id="53" dur="500"/>
                                        <p:tgtEl>
                                          <p:spTgt spid="229394"/>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path" presetSubtype="0" accel="50000" decel="50000" fill="hold" grpId="5" nodeType="clickEffect">
                                  <p:stCondLst>
                                    <p:cond delay="0"/>
                                  </p:stCondLst>
                                  <p:childTnLst>
                                    <p:animMotion origin="layout" path="M 5.09697E-7 0.18783 L 5.09697E-7 0.23895 " pathEditMode="relative" rAng="0" ptsTypes="AA">
                                      <p:cBhvr>
                                        <p:cTn id="57" dur="2000" fill="hold"/>
                                        <p:tgtEl>
                                          <p:spTgt spid="38"/>
                                        </p:tgtEl>
                                        <p:attrNameLst>
                                          <p:attrName>ppt_x</p:attrName>
                                          <p:attrName>ppt_y</p:attrName>
                                        </p:attrNameLst>
                                      </p:cBhvr>
                                      <p:rCtr x="0" y="25"/>
                                    </p:animMotion>
                                  </p:childTnLst>
                                </p:cTn>
                              </p:par>
                            </p:childTnLst>
                          </p:cTn>
                        </p:par>
                      </p:childTnLst>
                    </p:cTn>
                  </p:par>
                  <p:par>
                    <p:cTn id="58" fill="hold">
                      <p:stCondLst>
                        <p:cond delay="indefinite"/>
                      </p:stCondLst>
                      <p:childTnLst>
                        <p:par>
                          <p:cTn id="59" fill="hold">
                            <p:stCondLst>
                              <p:cond delay="0"/>
                            </p:stCondLst>
                            <p:childTnLst>
                              <p:par>
                                <p:cTn id="60" presetID="9" presetClass="exit" presetSubtype="0" fill="hold" grpId="0" nodeType="clickEffect">
                                  <p:stCondLst>
                                    <p:cond delay="0"/>
                                  </p:stCondLst>
                                  <p:childTnLst>
                                    <p:animEffect transition="out" filter="dissolve">
                                      <p:cBhvr>
                                        <p:cTn id="61" dur="500"/>
                                        <p:tgtEl>
                                          <p:spTgt spid="30"/>
                                        </p:tgtEl>
                                      </p:cBhvr>
                                    </p:animEffect>
                                    <p:set>
                                      <p:cBhvr>
                                        <p:cTn id="62" dur="1" fill="hold">
                                          <p:stCondLst>
                                            <p:cond delay="499"/>
                                          </p:stCondLst>
                                        </p:cTn>
                                        <p:tgtEl>
                                          <p:spTgt spid="30"/>
                                        </p:tgtEl>
                                        <p:attrNameLst>
                                          <p:attrName>style.visibility</p:attrName>
                                        </p:attrNameLst>
                                      </p:cBhvr>
                                      <p:to>
                                        <p:strVal val="hidden"/>
                                      </p:to>
                                    </p:set>
                                  </p:childTnLst>
                                </p:cTn>
                              </p:par>
                              <p:par>
                                <p:cTn id="63" presetID="22" presetClass="entr" presetSubtype="8" fill="hold" nodeType="withEffect">
                                  <p:stCondLst>
                                    <p:cond delay="0"/>
                                  </p:stCondLst>
                                  <p:childTnLst>
                                    <p:set>
                                      <p:cBhvr>
                                        <p:cTn id="64" dur="1" fill="hold">
                                          <p:stCondLst>
                                            <p:cond delay="0"/>
                                          </p:stCondLst>
                                        </p:cTn>
                                        <p:tgtEl>
                                          <p:spTgt spid="57"/>
                                        </p:tgtEl>
                                        <p:attrNameLst>
                                          <p:attrName>style.visibility</p:attrName>
                                        </p:attrNameLst>
                                      </p:cBhvr>
                                      <p:to>
                                        <p:strVal val="visible"/>
                                      </p:to>
                                    </p:set>
                                    <p:animEffect transition="in" filter="wipe(left)">
                                      <p:cBhvr>
                                        <p:cTn id="65" dur="500"/>
                                        <p:tgtEl>
                                          <p:spTgt spid="57"/>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path" presetSubtype="0" accel="50000" decel="50000" fill="hold" nodeType="clickEffect">
                                  <p:stCondLst>
                                    <p:cond delay="0"/>
                                  </p:stCondLst>
                                  <p:childTnLst>
                                    <p:animMotion origin="layout" path="M 5.09697E-7 0.23895 L 5.09697E-7 0.28846 " pathEditMode="relative" rAng="0" ptsTypes="AA">
                                      <p:cBhvr>
                                        <p:cTn id="69" dur="2000" fill="hold"/>
                                        <p:tgtEl>
                                          <p:spTgt spid="38"/>
                                        </p:tgtEl>
                                        <p:attrNameLst>
                                          <p:attrName>ppt_x</p:attrName>
                                          <p:attrName>ppt_y</p:attrName>
                                        </p:attrNameLst>
                                      </p:cBhvr>
                                      <p:rCtr x="0" y="25"/>
                                    </p:animMotion>
                                  </p:childTnLst>
                                </p:cTn>
                              </p:par>
                            </p:childTnLst>
                          </p:cTn>
                        </p:par>
                      </p:childTnLst>
                    </p:cTn>
                  </p:par>
                  <p:par>
                    <p:cTn id="70" fill="hold">
                      <p:stCondLst>
                        <p:cond delay="indefinite"/>
                      </p:stCondLst>
                      <p:childTnLst>
                        <p:par>
                          <p:cTn id="71" fill="hold">
                            <p:stCondLst>
                              <p:cond delay="0"/>
                            </p:stCondLst>
                            <p:childTnLst>
                              <p:par>
                                <p:cTn id="72" presetID="9" presetClass="exit" presetSubtype="0" fill="hold" grpId="6" nodeType="clickEffect">
                                  <p:stCondLst>
                                    <p:cond delay="0"/>
                                  </p:stCondLst>
                                  <p:childTnLst>
                                    <p:animEffect transition="out" filter="dissolve">
                                      <p:cBhvr>
                                        <p:cTn id="73" dur="500"/>
                                        <p:tgtEl>
                                          <p:spTgt spid="38"/>
                                        </p:tgtEl>
                                      </p:cBhvr>
                                    </p:animEffect>
                                    <p:set>
                                      <p:cBhvr>
                                        <p:cTn id="74" dur="1" fill="hold">
                                          <p:stCondLst>
                                            <p:cond delay="499"/>
                                          </p:stCondLst>
                                        </p:cTn>
                                        <p:tgtEl>
                                          <p:spTgt spid="3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9" presetClass="exit" presetSubtype="0" fill="hold" nodeType="clickEffect">
                                  <p:stCondLst>
                                    <p:cond delay="0"/>
                                  </p:stCondLst>
                                  <p:childTnLst>
                                    <p:animEffect transition="out" filter="dissolve">
                                      <p:cBhvr>
                                        <p:cTn id="78" dur="500"/>
                                        <p:tgtEl>
                                          <p:spTgt spid="10"/>
                                        </p:tgtEl>
                                      </p:cBhvr>
                                    </p:animEffect>
                                    <p:set>
                                      <p:cBhvr>
                                        <p:cTn id="79" dur="1" fill="hold">
                                          <p:stCondLst>
                                            <p:cond delay="499"/>
                                          </p:stCondLst>
                                        </p:cTn>
                                        <p:tgtEl>
                                          <p:spTgt spid="10"/>
                                        </p:tgtEl>
                                        <p:attrNameLst>
                                          <p:attrName>style.visibility</p:attrName>
                                        </p:attrNameLst>
                                      </p:cBhvr>
                                      <p:to>
                                        <p:strVal val="hidden"/>
                                      </p:to>
                                    </p:set>
                                  </p:childTnLst>
                                </p:cTn>
                              </p:par>
                              <p:par>
                                <p:cTn id="80" presetID="9" presetClass="exit" presetSubtype="0" fill="hold" nodeType="withEffect">
                                  <p:stCondLst>
                                    <p:cond delay="0"/>
                                  </p:stCondLst>
                                  <p:childTnLst>
                                    <p:animEffect transition="out" filter="dissolve">
                                      <p:cBhvr>
                                        <p:cTn id="81" dur="500"/>
                                        <p:tgtEl>
                                          <p:spTgt spid="229393"/>
                                        </p:tgtEl>
                                      </p:cBhvr>
                                    </p:animEffect>
                                    <p:set>
                                      <p:cBhvr>
                                        <p:cTn id="82" dur="1" fill="hold">
                                          <p:stCondLst>
                                            <p:cond delay="499"/>
                                          </p:stCondLst>
                                        </p:cTn>
                                        <p:tgtEl>
                                          <p:spTgt spid="229393"/>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58"/>
                                        </p:tgtEl>
                                        <p:attrNameLst>
                                          <p:attrName>style.visibility</p:attrName>
                                        </p:attrNameLst>
                                      </p:cBhvr>
                                      <p:to>
                                        <p:strVal val="visible"/>
                                      </p:to>
                                    </p:set>
                                    <p:animEffect transition="in" filter="dissolve">
                                      <p:cBhvr>
                                        <p:cTn id="87" dur="500"/>
                                        <p:tgtEl>
                                          <p:spTgt spid="58"/>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229397"/>
                                        </p:tgtEl>
                                        <p:attrNameLst>
                                          <p:attrName>style.visibility</p:attrName>
                                        </p:attrNameLst>
                                      </p:cBhvr>
                                      <p:to>
                                        <p:strVal val="visible"/>
                                      </p:to>
                                    </p:set>
                                    <p:animEffect transition="in" filter="dissolve">
                                      <p:cBhvr>
                                        <p:cTn id="92" dur="500"/>
                                        <p:tgtEl>
                                          <p:spTgt spid="229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4" grpId="0" animBg="1"/>
      <p:bldP spid="58" grpId="0"/>
      <p:bldP spid="229397" grpId="0"/>
      <p:bldP spid="38" grpId="0" animBg="1"/>
      <p:bldP spid="38" grpId="1" animBg="1"/>
      <p:bldP spid="38" grpId="2" animBg="1"/>
      <p:bldP spid="38" grpId="3" animBg="1"/>
      <p:bldP spid="38" grpId="4" animBg="1"/>
      <p:bldP spid="38" grpId="5" animBg="1"/>
      <p:bldP spid="38" grpId="6"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4722" name="Rectangle 18"/>
          <p:cNvSpPr>
            <a:spLocks noGrp="1" noChangeArrowheads="1"/>
          </p:cNvSpPr>
          <p:nvPr>
            <p:ph type="title"/>
          </p:nvPr>
        </p:nvSpPr>
        <p:spPr/>
        <p:txBody>
          <a:bodyPr/>
          <a:lstStyle/>
          <a:p>
            <a:pPr>
              <a:defRPr/>
            </a:pPr>
            <a:r>
              <a:rPr lang="hr-HR" smtClean="0"/>
              <a:t>Pokazivači</a:t>
            </a:r>
          </a:p>
        </p:txBody>
      </p:sp>
      <p:sp>
        <p:nvSpPr>
          <p:cNvPr id="1224723" name="Rectangle 19"/>
          <p:cNvSpPr>
            <a:spLocks noGrp="1" noChangeArrowheads="1"/>
          </p:cNvSpPr>
          <p:nvPr>
            <p:ph type="body" idx="1"/>
          </p:nvPr>
        </p:nvSpPr>
        <p:spPr/>
        <p:txBody>
          <a:bodyPr/>
          <a:lstStyle/>
          <a:p>
            <a:r>
              <a:rPr lang="hr-HR" dirty="0" smtClean="0">
                <a:effectLst/>
              </a:rPr>
              <a:t>Što će se ispisati izvođenjem sljedećeg programskog odsječka?</a:t>
            </a:r>
            <a:endParaRPr lang="hr-HR" dirty="0" smtClean="0">
              <a:effectLst/>
              <a:latin typeface="Arial" charset="0"/>
            </a:endParaRPr>
          </a:p>
          <a:p>
            <a:pPr>
              <a:buFont typeface="Monotype Sorts" pitchFamily="2" charset="2"/>
              <a:buNone/>
            </a:pPr>
            <a:r>
              <a:rPr kumimoji="0" lang="en-GB" dirty="0" smtClean="0">
                <a:solidFill>
                  <a:schemeClr val="folHlink"/>
                </a:solidFill>
                <a:effectLst/>
                <a:sym typeface="Wingdings" pitchFamily="2" charset="2"/>
              </a:rPr>
              <a:t></a:t>
            </a:r>
            <a:r>
              <a:rPr kumimoji="0" lang="hr-HR" sz="2000" dirty="0" err="1" smtClean="0">
                <a:solidFill>
                  <a:schemeClr val="folHlink"/>
                </a:solidFill>
                <a:effectLst/>
                <a:latin typeface="Courier New" pitchFamily="49" charset="0"/>
                <a:sym typeface="Wingdings" pitchFamily="2" charset="2"/>
              </a:rPr>
              <a:t>Pokazivac</a:t>
            </a:r>
            <a:endParaRPr lang="hr-HR" dirty="0" smtClean="0">
              <a:solidFill>
                <a:schemeClr val="folHlink"/>
              </a:solidFill>
            </a:endParaRPr>
          </a:p>
        </p:txBody>
      </p:sp>
      <p:sp>
        <p:nvSpPr>
          <p:cNvPr id="8196" name="Rectangle 6"/>
          <p:cNvSpPr>
            <a:spLocks noChangeArrowheads="1"/>
          </p:cNvSpPr>
          <p:nvPr/>
        </p:nvSpPr>
        <p:spPr bwMode="auto">
          <a:xfrm>
            <a:off x="1065213" y="1989138"/>
            <a:ext cx="8208962" cy="4319587"/>
          </a:xfrm>
          <a:prstGeom prst="rect">
            <a:avLst/>
          </a:prstGeom>
          <a:solidFill>
            <a:srgbClr val="FFCC99">
              <a:alpha val="39999"/>
            </a:srgbClr>
          </a:solidFill>
          <a:ln w="9525">
            <a:solidFill>
              <a:srgbClr val="FF9900"/>
            </a:solidFill>
            <a:miter lim="800000"/>
            <a:headEnd/>
            <a:tailEnd/>
          </a:ln>
        </p:spPr>
        <p:txBody>
          <a:bodyPr wrap="none" anchor="ctr"/>
          <a:lstStyle/>
          <a:p>
            <a:r>
              <a:rPr lang="en-US" dirty="0"/>
              <a:t>#include &lt;</a:t>
            </a:r>
            <a:r>
              <a:rPr lang="en-US" dirty="0" err="1"/>
              <a:t>stdio.h</a:t>
            </a:r>
            <a:r>
              <a:rPr lang="en-US" dirty="0"/>
              <a:t>&gt;</a:t>
            </a:r>
          </a:p>
          <a:p>
            <a:r>
              <a:rPr lang="en-US" dirty="0" err="1"/>
              <a:t>int</a:t>
            </a:r>
            <a:r>
              <a:rPr lang="en-US" dirty="0"/>
              <a:t> main () {</a:t>
            </a:r>
          </a:p>
          <a:p>
            <a:r>
              <a:rPr lang="en-US" dirty="0"/>
              <a:t>	</a:t>
            </a:r>
            <a:r>
              <a:rPr lang="en-US" dirty="0" err="1"/>
              <a:t>int</a:t>
            </a:r>
            <a:r>
              <a:rPr lang="en-US" dirty="0"/>
              <a:t> a = 4;</a:t>
            </a:r>
          </a:p>
          <a:p>
            <a:r>
              <a:rPr lang="en-US" dirty="0"/>
              <a:t>	</a:t>
            </a:r>
            <a:r>
              <a:rPr lang="en-US" dirty="0" err="1"/>
              <a:t>int</a:t>
            </a:r>
            <a:r>
              <a:rPr lang="en-US" dirty="0"/>
              <a:t> *b; </a:t>
            </a:r>
          </a:p>
          <a:p>
            <a:r>
              <a:rPr lang="en-US" dirty="0"/>
              <a:t> </a:t>
            </a:r>
          </a:p>
          <a:p>
            <a:r>
              <a:rPr lang="en-US" dirty="0"/>
              <a:t>	b = &amp;a; </a:t>
            </a:r>
          </a:p>
          <a:p>
            <a:r>
              <a:rPr lang="en-US" dirty="0"/>
              <a:t>	*b = 8;</a:t>
            </a:r>
          </a:p>
          <a:p>
            <a:r>
              <a:rPr lang="en-US" dirty="0"/>
              <a:t>	</a:t>
            </a:r>
            <a:r>
              <a:rPr lang="en-US" dirty="0" err="1"/>
              <a:t>printf</a:t>
            </a:r>
            <a:r>
              <a:rPr lang="en-US" dirty="0"/>
              <a:t> ("%d %d\n", a, *b);</a:t>
            </a:r>
          </a:p>
          <a:p>
            <a:r>
              <a:rPr lang="en-US" dirty="0"/>
              <a:t> </a:t>
            </a:r>
          </a:p>
          <a:p>
            <a:r>
              <a:rPr lang="en-US" dirty="0"/>
              <a:t>	return 0;</a:t>
            </a:r>
          </a:p>
          <a:p>
            <a:r>
              <a:rPr lang="en-US" dirty="0"/>
              <a:t>}</a:t>
            </a:r>
            <a:endParaRPr lang="hr-HR" dirty="0"/>
          </a:p>
        </p:txBody>
      </p:sp>
      <p:sp>
        <p:nvSpPr>
          <p:cNvPr id="1224711" name="AutoShape 7"/>
          <p:cNvSpPr>
            <a:spLocks noChangeArrowheads="1"/>
          </p:cNvSpPr>
          <p:nvPr/>
        </p:nvSpPr>
        <p:spPr bwMode="auto">
          <a:xfrm>
            <a:off x="4089400" y="1557338"/>
            <a:ext cx="4321175" cy="576262"/>
          </a:xfrm>
          <a:prstGeom prst="wedgeRoundRectCallout">
            <a:avLst>
              <a:gd name="adj1" fmla="val -86222"/>
              <a:gd name="adj2" fmla="val 250551"/>
              <a:gd name="adj3" fmla="val 16667"/>
            </a:avLst>
          </a:prstGeom>
          <a:solidFill>
            <a:schemeClr val="accent2">
              <a:lumMod val="60000"/>
              <a:lumOff val="40000"/>
            </a:schemeClr>
          </a:solidFill>
          <a:ln w="9525">
            <a:solidFill>
              <a:schemeClr val="accent2">
                <a:lumMod val="75000"/>
              </a:schemeClr>
            </a:solidFill>
            <a:miter lim="800000"/>
            <a:headEnd/>
            <a:tailEnd/>
          </a:ln>
          <a:effectLst/>
        </p:spPr>
        <p:txBody>
          <a:bodyPr/>
          <a:lstStyle/>
          <a:p>
            <a:pPr>
              <a:defRPr/>
            </a:pPr>
            <a:r>
              <a:rPr lang="hr-HR" sz="2400" b="0">
                <a:latin typeface="Arial Narrow" pitchFamily="34" charset="0"/>
              </a:rPr>
              <a:t>Što se rezervira u memoriji?</a:t>
            </a:r>
            <a:endParaRPr lang="hr-HR" sz="2400">
              <a:latin typeface="Arial Narrow" pitchFamily="34" charset="0"/>
            </a:endParaRPr>
          </a:p>
        </p:txBody>
      </p:sp>
      <p:sp>
        <p:nvSpPr>
          <p:cNvPr id="1224712" name="AutoShape 8"/>
          <p:cNvSpPr>
            <a:spLocks noChangeArrowheads="1"/>
          </p:cNvSpPr>
          <p:nvPr/>
        </p:nvSpPr>
        <p:spPr bwMode="auto">
          <a:xfrm>
            <a:off x="5314950" y="3213100"/>
            <a:ext cx="4319588" cy="576263"/>
          </a:xfrm>
          <a:prstGeom prst="wedgeRoundRectCallout">
            <a:avLst>
              <a:gd name="adj1" fmla="val -122227"/>
              <a:gd name="adj2" fmla="val 94903"/>
              <a:gd name="adj3" fmla="val 16667"/>
            </a:avLst>
          </a:prstGeom>
          <a:solidFill>
            <a:schemeClr val="accent2">
              <a:lumMod val="60000"/>
              <a:lumOff val="40000"/>
            </a:schemeClr>
          </a:solidFill>
          <a:ln w="9525">
            <a:solidFill>
              <a:schemeClr val="accent2">
                <a:lumMod val="75000"/>
              </a:schemeClr>
            </a:solidFill>
            <a:miter lim="800000"/>
            <a:headEnd/>
            <a:tailEnd/>
          </a:ln>
          <a:effectLst/>
        </p:spPr>
        <p:txBody>
          <a:bodyPr/>
          <a:lstStyle/>
          <a:p>
            <a:pPr>
              <a:defRPr/>
            </a:pPr>
            <a:r>
              <a:rPr lang="hr-HR" sz="2400" b="0">
                <a:latin typeface="Arial Narrow" pitchFamily="34" charset="0"/>
              </a:rPr>
              <a:t>Što je u programu </a:t>
            </a:r>
            <a:r>
              <a:rPr lang="hr-HR" sz="2400">
                <a:latin typeface="Arial Narrow" pitchFamily="34" charset="0"/>
              </a:rPr>
              <a:t>b</a:t>
            </a:r>
            <a:r>
              <a:rPr lang="hr-HR" sz="2400" b="0">
                <a:latin typeface="Arial Narrow" pitchFamily="34" charset="0"/>
              </a:rPr>
              <a:t>?</a:t>
            </a:r>
            <a:endParaRPr lang="hr-HR" sz="2400">
              <a:latin typeface="Arial Narrow" pitchFamily="34" charset="0"/>
            </a:endParaRPr>
          </a:p>
        </p:txBody>
      </p:sp>
      <p:sp>
        <p:nvSpPr>
          <p:cNvPr id="1224713" name="AutoShape 9"/>
          <p:cNvSpPr>
            <a:spLocks noChangeArrowheads="1"/>
          </p:cNvSpPr>
          <p:nvPr/>
        </p:nvSpPr>
        <p:spPr bwMode="auto">
          <a:xfrm>
            <a:off x="5240338" y="2349500"/>
            <a:ext cx="4321175" cy="576263"/>
          </a:xfrm>
          <a:prstGeom prst="wedgeRoundRectCallout">
            <a:avLst>
              <a:gd name="adj1" fmla="val -102644"/>
              <a:gd name="adj2" fmla="val 120523"/>
              <a:gd name="adj3" fmla="val 16667"/>
            </a:avLst>
          </a:prstGeom>
          <a:solidFill>
            <a:schemeClr val="accent2">
              <a:lumMod val="60000"/>
              <a:lumOff val="40000"/>
            </a:schemeClr>
          </a:solidFill>
          <a:ln w="9525">
            <a:solidFill>
              <a:schemeClr val="accent2">
                <a:lumMod val="75000"/>
              </a:schemeClr>
            </a:solidFill>
            <a:miter lim="800000"/>
            <a:headEnd/>
            <a:tailEnd/>
          </a:ln>
          <a:effectLst/>
        </p:spPr>
        <p:txBody>
          <a:bodyPr/>
          <a:lstStyle/>
          <a:p>
            <a:pPr>
              <a:defRPr/>
            </a:pPr>
            <a:r>
              <a:rPr lang="hr-HR" sz="2400" b="0">
                <a:latin typeface="Arial Narrow" pitchFamily="34" charset="0"/>
              </a:rPr>
              <a:t>Što je u programu *</a:t>
            </a:r>
            <a:r>
              <a:rPr lang="hr-HR" sz="2400">
                <a:latin typeface="Arial Narrow" pitchFamily="34" charset="0"/>
              </a:rPr>
              <a:t>b</a:t>
            </a:r>
            <a:r>
              <a:rPr lang="hr-HR" sz="2400" b="0">
                <a:latin typeface="Arial Narrow" pitchFamily="34" charset="0"/>
              </a:rPr>
              <a:t>?</a:t>
            </a:r>
            <a:endParaRPr lang="hr-HR" sz="2400">
              <a:latin typeface="Arial Narrow" pitchFamily="34" charset="0"/>
            </a:endParaRPr>
          </a:p>
        </p:txBody>
      </p:sp>
      <p:sp>
        <p:nvSpPr>
          <p:cNvPr id="1224714" name="AutoShape 10"/>
          <p:cNvSpPr>
            <a:spLocks noChangeArrowheads="1"/>
          </p:cNvSpPr>
          <p:nvPr/>
        </p:nvSpPr>
        <p:spPr bwMode="auto">
          <a:xfrm>
            <a:off x="5170488" y="4076700"/>
            <a:ext cx="4319587" cy="576263"/>
          </a:xfrm>
          <a:prstGeom prst="wedgeRoundRectCallout">
            <a:avLst>
              <a:gd name="adj1" fmla="val -95519"/>
              <a:gd name="adj2" fmla="val -35949"/>
              <a:gd name="adj3" fmla="val 16667"/>
            </a:avLst>
          </a:prstGeom>
          <a:solidFill>
            <a:schemeClr val="accent2">
              <a:lumMod val="60000"/>
              <a:lumOff val="40000"/>
            </a:schemeClr>
          </a:solidFill>
          <a:ln w="9525">
            <a:solidFill>
              <a:schemeClr val="accent2">
                <a:lumMod val="75000"/>
              </a:schemeClr>
            </a:solidFill>
            <a:miter lim="800000"/>
            <a:headEnd/>
            <a:tailEnd/>
          </a:ln>
          <a:effectLst/>
        </p:spPr>
        <p:txBody>
          <a:bodyPr/>
          <a:lstStyle/>
          <a:p>
            <a:pPr>
              <a:defRPr/>
            </a:pPr>
            <a:r>
              <a:rPr lang="hr-HR" sz="2400" b="0">
                <a:latin typeface="Arial Narrow" pitchFamily="34" charset="0"/>
              </a:rPr>
              <a:t>Što bi se dogodilo da nema ovog?</a:t>
            </a:r>
            <a:endParaRPr lang="hr-HR" sz="2400">
              <a:latin typeface="Arial Narrow" pitchFamily="34" charset="0"/>
            </a:endParaRPr>
          </a:p>
        </p:txBody>
      </p:sp>
      <p:sp>
        <p:nvSpPr>
          <p:cNvPr id="3" name="Slide Number Placeholder 2"/>
          <p:cNvSpPr>
            <a:spLocks noGrp="1"/>
          </p:cNvSpPr>
          <p:nvPr>
            <p:ph type="sldNum" sz="quarter" idx="11"/>
          </p:nvPr>
        </p:nvSpPr>
        <p:spPr/>
        <p:txBody>
          <a:bodyPr/>
          <a:lstStyle/>
          <a:p>
            <a:fld id="{D4AD59E7-4515-4B34-A58D-745587B9CCB9}" type="slidenum">
              <a:rPr lang="hr-HR" smtClean="0"/>
              <a:pPr/>
              <a:t>2</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24711"/>
                                        </p:tgtEl>
                                        <p:attrNameLst>
                                          <p:attrName>style.visibility</p:attrName>
                                        </p:attrNameLst>
                                      </p:cBhvr>
                                      <p:to>
                                        <p:strVal val="visible"/>
                                      </p:to>
                                    </p:set>
                                    <p:animEffect transition="in" filter="wipe(down)">
                                      <p:cBhvr>
                                        <p:cTn id="7" dur="500"/>
                                        <p:tgtEl>
                                          <p:spTgt spid="12247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4713"/>
                                        </p:tgtEl>
                                        <p:attrNameLst>
                                          <p:attrName>style.visibility</p:attrName>
                                        </p:attrNameLst>
                                      </p:cBhvr>
                                      <p:to>
                                        <p:strVal val="visible"/>
                                      </p:to>
                                    </p:set>
                                    <p:animEffect transition="in" filter="wipe(left)">
                                      <p:cBhvr>
                                        <p:cTn id="12" dur="500"/>
                                        <p:tgtEl>
                                          <p:spTgt spid="12247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4712"/>
                                        </p:tgtEl>
                                        <p:attrNameLst>
                                          <p:attrName>style.visibility</p:attrName>
                                        </p:attrNameLst>
                                      </p:cBhvr>
                                      <p:to>
                                        <p:strVal val="visible"/>
                                      </p:to>
                                    </p:set>
                                    <p:animEffect transition="in" filter="wipe(left)">
                                      <p:cBhvr>
                                        <p:cTn id="17" dur="500"/>
                                        <p:tgtEl>
                                          <p:spTgt spid="12247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24714"/>
                                        </p:tgtEl>
                                        <p:attrNameLst>
                                          <p:attrName>style.visibility</p:attrName>
                                        </p:attrNameLst>
                                      </p:cBhvr>
                                      <p:to>
                                        <p:strVal val="visible"/>
                                      </p:to>
                                    </p:set>
                                    <p:animEffect transition="in" filter="wipe(left)">
                                      <p:cBhvr>
                                        <p:cTn id="22" dur="500"/>
                                        <p:tgtEl>
                                          <p:spTgt spid="1224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4711" grpId="0" animBg="1"/>
      <p:bldP spid="1224712" grpId="0" animBg="1"/>
      <p:bldP spid="1224713" grpId="0" animBg="1"/>
      <p:bldP spid="12247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972" name="Rectangle 4"/>
          <p:cNvSpPr>
            <a:spLocks noGrp="1" noChangeArrowheads="1"/>
          </p:cNvSpPr>
          <p:nvPr>
            <p:ph type="title"/>
          </p:nvPr>
        </p:nvSpPr>
        <p:spPr/>
        <p:txBody>
          <a:bodyPr/>
          <a:lstStyle/>
          <a:p>
            <a:pPr>
              <a:defRPr/>
            </a:pPr>
            <a:r>
              <a:rPr lang="hr-HR" smtClean="0"/>
              <a:t>Zapisi i datoteke</a:t>
            </a:r>
          </a:p>
        </p:txBody>
      </p:sp>
      <p:sp>
        <p:nvSpPr>
          <p:cNvPr id="1235973" name="Rectangle 5"/>
          <p:cNvSpPr>
            <a:spLocks noGrp="1" noChangeArrowheads="1"/>
          </p:cNvSpPr>
          <p:nvPr>
            <p:ph type="body" idx="1"/>
          </p:nvPr>
        </p:nvSpPr>
        <p:spPr/>
        <p:txBody>
          <a:bodyPr/>
          <a:lstStyle/>
          <a:p>
            <a:pPr>
              <a:defRPr/>
            </a:pPr>
            <a:r>
              <a:rPr lang="hr-HR" sz="2400" smtClean="0"/>
              <a:t>U poreznoj upravi u </a:t>
            </a:r>
            <a:r>
              <a:rPr lang="hr-HR" sz="2400" smtClean="0">
                <a:solidFill>
                  <a:srgbClr val="FF0000"/>
                </a:solidFill>
              </a:rPr>
              <a:t>slijednoj neformatiranoj</a:t>
            </a:r>
            <a:r>
              <a:rPr lang="hr-HR" sz="2400" smtClean="0"/>
              <a:t> datoteci </a:t>
            </a:r>
            <a:r>
              <a:rPr lang="hr-HR" sz="2400" smtClean="0">
                <a:solidFill>
                  <a:srgbClr val="FF0000"/>
                </a:solidFill>
              </a:rPr>
              <a:t>porez.dat </a:t>
            </a:r>
            <a:r>
              <a:rPr lang="hr-HR" sz="2400" smtClean="0"/>
              <a:t>postoje podaci s poreznih kartica poreznih obveznika. Bitni podaci su:</a:t>
            </a:r>
          </a:p>
          <a:p>
            <a:pPr lvl="1">
              <a:defRPr/>
            </a:pPr>
            <a:r>
              <a:rPr lang="hr-HR" sz="2000" smtClean="0"/>
              <a:t>JMBG (13+1 znamenka),</a:t>
            </a:r>
          </a:p>
          <a:p>
            <a:pPr lvl="1">
              <a:defRPr/>
            </a:pPr>
            <a:r>
              <a:rPr lang="hr-HR" sz="2000" smtClean="0"/>
              <a:t>ime i prezime (40+1 znak), </a:t>
            </a:r>
          </a:p>
          <a:p>
            <a:pPr lvl="1">
              <a:defRPr/>
            </a:pPr>
            <a:r>
              <a:rPr lang="hr-HR" sz="2000" smtClean="0"/>
              <a:t>ukupni prijavljeni prihod (float) i </a:t>
            </a:r>
          </a:p>
          <a:p>
            <a:pPr lvl="1">
              <a:defRPr/>
            </a:pPr>
            <a:r>
              <a:rPr lang="hr-HR" sz="2000" smtClean="0"/>
              <a:t>iznos poreza koji još moraju platiti (float). </a:t>
            </a:r>
          </a:p>
          <a:p>
            <a:pPr>
              <a:buFont typeface="Monotype Sorts" pitchFamily="2" charset="2"/>
              <a:buNone/>
              <a:defRPr/>
            </a:pPr>
            <a:r>
              <a:rPr lang="hr-HR" sz="2400" smtClean="0"/>
              <a:t>	Na početku datoteke je upisan jedan podatak tipa </a:t>
            </a:r>
            <a:r>
              <a:rPr lang="hr-HR" sz="2400" smtClean="0">
                <a:solidFill>
                  <a:srgbClr val="FF0000"/>
                </a:solidFill>
              </a:rPr>
              <a:t>long</a:t>
            </a:r>
            <a:r>
              <a:rPr lang="hr-HR" sz="2400" smtClean="0"/>
              <a:t> koji govori koliko ima zapisa u datoteci. Potrebno je napisati glavni program sa sljedećim dijelovima:</a:t>
            </a:r>
          </a:p>
          <a:p>
            <a:pPr lvl="1">
              <a:defRPr/>
            </a:pPr>
            <a:r>
              <a:rPr lang="hr-HR" sz="2000" smtClean="0"/>
              <a:t>funkcijom koja učitava sadržaj datoteke u dinamički alocirano polje struktura </a:t>
            </a:r>
          </a:p>
          <a:p>
            <a:pPr lvl="1">
              <a:defRPr/>
            </a:pPr>
            <a:r>
              <a:rPr lang="hr-HR" sz="2000" smtClean="0"/>
              <a:t>funkcijom koja nalazi poreznog obveznika koji mora platiti najveći porez</a:t>
            </a:r>
          </a:p>
          <a:p>
            <a:pPr lvl="1">
              <a:defRPr/>
            </a:pPr>
            <a:endParaRPr lang="hr-HR" sz="2000" smtClean="0"/>
          </a:p>
          <a:p>
            <a:pPr>
              <a:buFont typeface="Monotype Sorts" pitchFamily="2" charset="2"/>
              <a:buNone/>
              <a:defRPr/>
            </a:pPr>
            <a:r>
              <a:rPr lang="en-GB" sz="2000" smtClean="0">
                <a:solidFill>
                  <a:schemeClr val="folHlink"/>
                </a:solidFill>
                <a:effectLst/>
                <a:latin typeface="Courier New" pitchFamily="49" charset="0"/>
                <a:sym typeface="Wingdings" pitchFamily="2" charset="2"/>
              </a:rPr>
              <a:t></a:t>
            </a:r>
            <a:r>
              <a:rPr lang="en-GB" sz="2000" smtClean="0">
                <a:solidFill>
                  <a:schemeClr val="folHlink"/>
                </a:solidFill>
                <a:effectLst/>
                <a:latin typeface="Courier New" pitchFamily="49" charset="0"/>
              </a:rPr>
              <a:t> </a:t>
            </a:r>
            <a:r>
              <a:rPr lang="hr-HR" sz="2000" smtClean="0">
                <a:solidFill>
                  <a:schemeClr val="folHlink"/>
                </a:solidFill>
                <a:effectLst/>
                <a:latin typeface="Courier New" pitchFamily="49" charset="0"/>
              </a:rPr>
              <a:t>Porez</a:t>
            </a:r>
            <a:endParaRPr lang="en-GB" sz="2000" smtClean="0">
              <a:solidFill>
                <a:schemeClr val="folHlink"/>
              </a:solidFill>
            </a:endParaRPr>
          </a:p>
        </p:txBody>
      </p:sp>
      <p:sp>
        <p:nvSpPr>
          <p:cNvPr id="3" name="Slide Number Placeholder 2"/>
          <p:cNvSpPr>
            <a:spLocks noGrp="1"/>
          </p:cNvSpPr>
          <p:nvPr>
            <p:ph type="sldNum" sz="quarter" idx="11"/>
          </p:nvPr>
        </p:nvSpPr>
        <p:spPr/>
        <p:txBody>
          <a:bodyPr/>
          <a:lstStyle/>
          <a:p>
            <a:fld id="{D4AD59E7-4515-4B34-A58D-745587B9CCB9}" type="slidenum">
              <a:rPr lang="hr-HR" smtClean="0"/>
              <a:pPr/>
              <a:t>20</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273050" y="0"/>
            <a:ext cx="9288463" cy="617538"/>
          </a:xfrm>
          <a:prstGeom prst="rect">
            <a:avLst/>
          </a:prstGeom>
          <a:noFill/>
          <a:ln w="9525">
            <a:noFill/>
            <a:miter lim="800000"/>
            <a:headEnd/>
            <a:tailEnd/>
          </a:ln>
        </p:spPr>
        <p:txBody>
          <a:bodyPr lIns="91426" tIns="45714" rIns="91426" bIns="45714" anchor="b"/>
          <a:lstStyle/>
          <a:p>
            <a:pPr>
              <a:spcBef>
                <a:spcPct val="0"/>
              </a:spcBef>
              <a:buClrTx/>
              <a:buFontTx/>
              <a:buNone/>
              <a:defRPr/>
            </a:pPr>
            <a:r>
              <a:rPr lang="hr-HR" sz="2800" b="0" kern="0">
                <a:effectLst>
                  <a:outerShdw blurRad="38100" dist="38100" dir="2700000" algn="tl">
                    <a:srgbClr val="C0C0C0"/>
                  </a:outerShdw>
                </a:effectLst>
                <a:latin typeface="+mj-lt"/>
                <a:ea typeface="+mj-ea"/>
                <a:cs typeface="+mj-cs"/>
              </a:rPr>
              <a:t>Skidanje elementa sa stoga realiziranog listom - I</a:t>
            </a:r>
          </a:p>
        </p:txBody>
      </p:sp>
      <p:sp>
        <p:nvSpPr>
          <p:cNvPr id="21507" name="Rectangle 14"/>
          <p:cNvSpPr>
            <a:spLocks noChangeArrowheads="1"/>
          </p:cNvSpPr>
          <p:nvPr/>
        </p:nvSpPr>
        <p:spPr bwMode="auto">
          <a:xfrm>
            <a:off x="309563" y="857250"/>
            <a:ext cx="9215437" cy="3017838"/>
          </a:xfrm>
          <a:prstGeom prst="rect">
            <a:avLst/>
          </a:prstGeom>
          <a:solidFill>
            <a:srgbClr val="FFCC99">
              <a:alpha val="50195"/>
            </a:srgbClr>
          </a:solidFill>
          <a:ln w="9525">
            <a:solidFill>
              <a:srgbClr val="FFC000"/>
            </a:solidFill>
            <a:miter lim="800000"/>
            <a:headEnd/>
            <a:tailEnd/>
          </a:ln>
        </p:spPr>
        <p:txBody>
          <a:bodyPr>
            <a:spAutoFit/>
          </a:bodyPr>
          <a:lstStyle/>
          <a:p>
            <a:r>
              <a:rPr lang="hr-HR" sz="1800">
                <a:solidFill>
                  <a:schemeClr val="bg2"/>
                </a:solidFill>
              </a:rPr>
              <a:t>int skini (tip *element, Stog *stog) {</a:t>
            </a:r>
          </a:p>
          <a:p>
            <a:r>
              <a:rPr lang="hr-HR" sz="1800">
                <a:solidFill>
                  <a:schemeClr val="bg2"/>
                </a:solidFill>
              </a:rPr>
              <a:t>	atom *pom;				</a:t>
            </a:r>
          </a:p>
          <a:p>
            <a:r>
              <a:rPr lang="hr-HR" sz="1800">
                <a:solidFill>
                  <a:schemeClr val="bg2"/>
                </a:solidFill>
              </a:rPr>
              <a:t>     	if (stog-&gt;vrh == NULL) return 0;</a:t>
            </a:r>
          </a:p>
          <a:p>
            <a:r>
              <a:rPr lang="hr-HR" sz="1800">
                <a:solidFill>
                  <a:schemeClr val="bg2"/>
                </a:solidFill>
              </a:rPr>
              <a:t>	*element = stog-&gt;vrh-&gt;element; </a:t>
            </a:r>
          </a:p>
          <a:p>
            <a:r>
              <a:rPr lang="hr-HR" sz="1800">
                <a:solidFill>
                  <a:schemeClr val="bg2"/>
                </a:solidFill>
              </a:rPr>
              <a:t>	pom = stog-&gt;vrh-&gt;sljed;    /* adresa novog vrha */</a:t>
            </a:r>
          </a:p>
          <a:p>
            <a:r>
              <a:rPr lang="hr-HR" sz="1800">
                <a:solidFill>
                  <a:schemeClr val="bg2"/>
                </a:solidFill>
              </a:rPr>
              <a:t>	free(stog-&gt;vrh);		/* obriši stari vrh */	</a:t>
            </a:r>
          </a:p>
          <a:p>
            <a:r>
              <a:rPr lang="hr-HR" sz="1800">
                <a:solidFill>
                  <a:schemeClr val="bg2"/>
                </a:solidFill>
              </a:rPr>
              <a:t>	stog-&gt;vrh = pom;           /* postavi novi vrh */</a:t>
            </a:r>
          </a:p>
          <a:p>
            <a:r>
              <a:rPr lang="hr-HR" sz="1800">
                <a:solidFill>
                  <a:schemeClr val="bg2"/>
                </a:solidFill>
              </a:rPr>
              <a:t>	return 1;</a:t>
            </a:r>
          </a:p>
          <a:p>
            <a:r>
              <a:rPr lang="hr-HR" sz="1800">
                <a:solidFill>
                  <a:schemeClr val="bg2"/>
                </a:solidFill>
              </a:rPr>
              <a:t>}</a:t>
            </a:r>
          </a:p>
        </p:txBody>
      </p:sp>
      <p:sp>
        <p:nvSpPr>
          <p:cNvPr id="28" name="Rectangle 27"/>
          <p:cNvSpPr/>
          <p:nvPr/>
        </p:nvSpPr>
        <p:spPr bwMode="auto">
          <a:xfrm>
            <a:off x="144463" y="4319588"/>
            <a:ext cx="3522662" cy="357187"/>
          </a:xfrm>
          <a:prstGeom prst="rect">
            <a:avLst/>
          </a:prstGeom>
          <a:solidFill>
            <a:schemeClr val="accent3">
              <a:lumMod val="50000"/>
            </a:schemeClr>
          </a:solidFill>
          <a:ln w="9525" cap="flat" cmpd="sng" algn="ctr">
            <a:solidFill>
              <a:schemeClr val="accent3">
                <a:lumMod val="75000"/>
              </a:schemeClr>
            </a:solidFill>
            <a:prstDash val="solid"/>
            <a:round/>
            <a:headEnd type="none" w="med" len="med"/>
            <a:tailEnd type="none" w="med" len="med"/>
          </a:ln>
          <a:effectLst/>
        </p:spPr>
        <p:txBody>
          <a:bodyPr wrap="none" anchor="ctr"/>
          <a:lstStyle/>
          <a:p>
            <a:pPr>
              <a:defRPr/>
            </a:pPr>
            <a:r>
              <a:rPr lang="hr-HR" sz="1800">
                <a:solidFill>
                  <a:schemeClr val="tx1"/>
                </a:solidFill>
                <a:latin typeface="+mn-lt"/>
              </a:rPr>
              <a:t>Pozivni program:</a:t>
            </a:r>
          </a:p>
        </p:txBody>
      </p:sp>
      <p:sp>
        <p:nvSpPr>
          <p:cNvPr id="29" name="Rectangle 15"/>
          <p:cNvSpPr>
            <a:spLocks noChangeArrowheads="1"/>
          </p:cNvSpPr>
          <p:nvPr/>
        </p:nvSpPr>
        <p:spPr bwMode="auto">
          <a:xfrm>
            <a:off x="144463" y="4676775"/>
            <a:ext cx="3522662" cy="1035050"/>
          </a:xfrm>
          <a:prstGeom prst="rect">
            <a:avLst/>
          </a:prstGeom>
          <a:solidFill>
            <a:schemeClr val="accent3">
              <a:lumMod val="75000"/>
              <a:alpha val="40000"/>
            </a:schemeClr>
          </a:solidFill>
          <a:ln w="9525">
            <a:solidFill>
              <a:schemeClr val="accent3">
                <a:lumMod val="75000"/>
              </a:schemeClr>
            </a:solidFill>
            <a:miter lim="800000"/>
            <a:headEnd/>
            <a:tailEnd/>
          </a:ln>
        </p:spPr>
        <p:txBody>
          <a:bodyPr>
            <a:spAutoFit/>
          </a:bodyPr>
          <a:lstStyle/>
          <a:p>
            <a:pPr>
              <a:defRPr/>
            </a:pPr>
            <a:r>
              <a:rPr lang="hr-HR" sz="1800"/>
              <a:t>skini (&amp;element, &amp;stog);</a:t>
            </a:r>
          </a:p>
          <a:p>
            <a:pPr>
              <a:defRPr/>
            </a:pPr>
            <a:endParaRPr lang="hr-HR" sz="1800"/>
          </a:p>
          <a:p>
            <a:pPr>
              <a:defRPr/>
            </a:pPr>
            <a:endParaRPr lang="hr-HR" sz="1800"/>
          </a:p>
        </p:txBody>
      </p:sp>
      <p:sp>
        <p:nvSpPr>
          <p:cNvPr id="30" name="Rectangle 29"/>
          <p:cNvSpPr/>
          <p:nvPr/>
        </p:nvSpPr>
        <p:spPr bwMode="auto">
          <a:xfrm>
            <a:off x="3783013" y="4375150"/>
            <a:ext cx="5735637" cy="1968500"/>
          </a:xfrm>
          <a:prstGeom prst="rect">
            <a:avLst/>
          </a:prstGeom>
          <a:solidFill>
            <a:schemeClr val="accent6">
              <a:lumMod val="20000"/>
              <a:lumOff val="80000"/>
              <a:alpha val="39999"/>
            </a:schemeClr>
          </a:solidFill>
          <a:ln w="9525" cap="flat" cmpd="sng" algn="ctr">
            <a:solidFill>
              <a:srgbClr val="0070C0"/>
            </a:solidFill>
            <a:prstDash val="solid"/>
            <a:round/>
            <a:headEnd type="none" w="med" len="med"/>
            <a:tailEnd type="none" w="med" len="med"/>
          </a:ln>
          <a:effectLst/>
        </p:spPr>
        <p:txBody>
          <a:bodyPr wrap="none"/>
          <a:lstStyle/>
          <a:p>
            <a:pPr>
              <a:defRPr/>
            </a:pPr>
            <a:endParaRPr lang="hr-HR"/>
          </a:p>
        </p:txBody>
      </p:sp>
      <p:sp>
        <p:nvSpPr>
          <p:cNvPr id="31" name="Rectangle 24"/>
          <p:cNvSpPr>
            <a:spLocks noChangeArrowheads="1"/>
          </p:cNvSpPr>
          <p:nvPr/>
        </p:nvSpPr>
        <p:spPr bwMode="auto">
          <a:xfrm>
            <a:off x="4398963" y="5113338"/>
            <a:ext cx="1020762" cy="265112"/>
          </a:xfrm>
          <a:prstGeom prst="rect">
            <a:avLst/>
          </a:prstGeom>
          <a:solidFill>
            <a:srgbClr val="FFCC99">
              <a:alpha val="50195"/>
            </a:srgbClr>
          </a:solidFill>
          <a:ln w="9525">
            <a:solidFill>
              <a:srgbClr val="FFC000"/>
            </a:solidFill>
            <a:miter lim="800000"/>
            <a:headEnd/>
            <a:tailEnd/>
          </a:ln>
        </p:spPr>
        <p:txBody>
          <a:bodyPr wrap="none" anchor="ctr"/>
          <a:lstStyle/>
          <a:p>
            <a:pPr algn="ctr"/>
            <a:endParaRPr lang="hr-HR" sz="2400"/>
          </a:p>
        </p:txBody>
      </p:sp>
      <p:sp>
        <p:nvSpPr>
          <p:cNvPr id="32" name="Rectangle 21"/>
          <p:cNvSpPr>
            <a:spLocks noChangeArrowheads="1"/>
          </p:cNvSpPr>
          <p:nvPr/>
        </p:nvSpPr>
        <p:spPr bwMode="auto">
          <a:xfrm>
            <a:off x="4203700" y="4776788"/>
            <a:ext cx="1555750" cy="396875"/>
          </a:xfrm>
          <a:prstGeom prst="rect">
            <a:avLst/>
          </a:prstGeom>
          <a:noFill/>
          <a:ln w="9525" algn="ctr">
            <a:noFill/>
            <a:miter lim="800000"/>
            <a:headEnd/>
            <a:tailEnd/>
          </a:ln>
        </p:spPr>
        <p:txBody>
          <a:bodyPr wrap="none">
            <a:spAutoFit/>
          </a:bodyPr>
          <a:lstStyle/>
          <a:p>
            <a:r>
              <a:rPr lang="hr-HR">
                <a:solidFill>
                  <a:srgbClr val="FF0000"/>
                </a:solidFill>
              </a:rPr>
              <a:t>stog-&gt;vrh</a:t>
            </a:r>
          </a:p>
        </p:txBody>
      </p:sp>
      <p:grpSp>
        <p:nvGrpSpPr>
          <p:cNvPr id="2" name="Group 32"/>
          <p:cNvGrpSpPr>
            <a:grpSpLocks/>
          </p:cNvGrpSpPr>
          <p:nvPr/>
        </p:nvGrpSpPr>
        <p:grpSpPr bwMode="auto">
          <a:xfrm>
            <a:off x="7553325" y="5138738"/>
            <a:ext cx="792163" cy="1000125"/>
            <a:chOff x="6408370" y="5255394"/>
            <a:chExt cx="791327" cy="1001028"/>
          </a:xfrm>
        </p:grpSpPr>
        <p:sp>
          <p:nvSpPr>
            <p:cNvPr id="34" name="Rectangle 9"/>
            <p:cNvSpPr>
              <a:spLocks noChangeArrowheads="1"/>
            </p:cNvSpPr>
            <p:nvPr/>
          </p:nvSpPr>
          <p:spPr bwMode="auto">
            <a:xfrm>
              <a:off x="6408370" y="5932280"/>
              <a:ext cx="791327" cy="324142"/>
            </a:xfrm>
            <a:prstGeom prst="rect">
              <a:avLst/>
            </a:prstGeom>
            <a:solidFill>
              <a:schemeClr val="accent4">
                <a:lumMod val="40000"/>
                <a:lumOff val="60000"/>
              </a:schemeClr>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35" name="Rectangle 10"/>
            <p:cNvSpPr>
              <a:spLocks noChangeArrowheads="1"/>
            </p:cNvSpPr>
            <p:nvPr/>
          </p:nvSpPr>
          <p:spPr bwMode="auto">
            <a:xfrm>
              <a:off x="6408370" y="5255394"/>
              <a:ext cx="791327" cy="673708"/>
            </a:xfrm>
            <a:prstGeom prst="rect">
              <a:avLst/>
            </a:prstGeom>
            <a:solidFill>
              <a:schemeClr val="accent4">
                <a:lumMod val="40000"/>
                <a:lumOff val="60000"/>
              </a:schemeClr>
            </a:solidFill>
            <a:ln w="9525">
              <a:solidFill>
                <a:srgbClr val="0070C0"/>
              </a:solidFill>
              <a:miter lim="800000"/>
              <a:headEnd/>
              <a:tailEnd/>
            </a:ln>
          </p:spPr>
          <p:txBody>
            <a:bodyPr wrap="none" anchor="ctr"/>
            <a:lstStyle/>
            <a:p>
              <a:pPr algn="ctr">
                <a:defRPr/>
              </a:pPr>
              <a:endParaRPr lang="hr-HR" sz="2400">
                <a:solidFill>
                  <a:srgbClr val="002060"/>
                </a:solidFill>
              </a:endParaRPr>
            </a:p>
          </p:txBody>
        </p:sp>
      </p:grpSp>
      <p:grpSp>
        <p:nvGrpSpPr>
          <p:cNvPr id="3" name="Group 25"/>
          <p:cNvGrpSpPr>
            <a:grpSpLocks/>
          </p:cNvGrpSpPr>
          <p:nvPr/>
        </p:nvGrpSpPr>
        <p:grpSpPr bwMode="auto">
          <a:xfrm>
            <a:off x="8774113" y="5876925"/>
            <a:ext cx="412750" cy="228600"/>
            <a:chOff x="3504" y="3840"/>
            <a:chExt cx="240" cy="144"/>
          </a:xfrm>
        </p:grpSpPr>
        <p:grpSp>
          <p:nvGrpSpPr>
            <p:cNvPr id="21529" name="Group 26"/>
            <p:cNvGrpSpPr>
              <a:grpSpLocks/>
            </p:cNvGrpSpPr>
            <p:nvPr/>
          </p:nvGrpSpPr>
          <p:grpSpPr bwMode="auto">
            <a:xfrm>
              <a:off x="3504" y="3840"/>
              <a:ext cx="240" cy="96"/>
              <a:chOff x="4272" y="3600"/>
              <a:chExt cx="240" cy="96"/>
            </a:xfrm>
          </p:grpSpPr>
          <p:sp>
            <p:nvSpPr>
              <p:cNvPr id="21531" name="Line 27"/>
              <p:cNvSpPr>
                <a:spLocks noChangeShapeType="1"/>
              </p:cNvSpPr>
              <p:nvPr/>
            </p:nvSpPr>
            <p:spPr bwMode="auto">
              <a:xfrm>
                <a:off x="4272" y="3600"/>
                <a:ext cx="240" cy="0"/>
              </a:xfrm>
              <a:prstGeom prst="line">
                <a:avLst/>
              </a:prstGeom>
              <a:noFill/>
              <a:ln w="9525">
                <a:solidFill>
                  <a:schemeClr val="bg2"/>
                </a:solidFill>
                <a:round/>
                <a:headEnd/>
                <a:tailEnd/>
              </a:ln>
            </p:spPr>
            <p:txBody>
              <a:bodyPr wrap="none" anchor="ctr"/>
              <a:lstStyle/>
              <a:p>
                <a:endParaRPr lang="en-US"/>
              </a:p>
            </p:txBody>
          </p:sp>
          <p:sp>
            <p:nvSpPr>
              <p:cNvPr id="21532" name="Line 28"/>
              <p:cNvSpPr>
                <a:spLocks noChangeShapeType="1"/>
              </p:cNvSpPr>
              <p:nvPr/>
            </p:nvSpPr>
            <p:spPr bwMode="auto">
              <a:xfrm>
                <a:off x="4320" y="3648"/>
                <a:ext cx="144" cy="0"/>
              </a:xfrm>
              <a:prstGeom prst="line">
                <a:avLst/>
              </a:prstGeom>
              <a:noFill/>
              <a:ln w="9525">
                <a:solidFill>
                  <a:schemeClr val="bg2"/>
                </a:solidFill>
                <a:round/>
                <a:headEnd/>
                <a:tailEnd/>
              </a:ln>
            </p:spPr>
            <p:txBody>
              <a:bodyPr wrap="none" anchor="ctr"/>
              <a:lstStyle/>
              <a:p>
                <a:endParaRPr lang="en-US"/>
              </a:p>
            </p:txBody>
          </p:sp>
          <p:sp>
            <p:nvSpPr>
              <p:cNvPr id="21533" name="Line 29"/>
              <p:cNvSpPr>
                <a:spLocks noChangeShapeType="1"/>
              </p:cNvSpPr>
              <p:nvPr/>
            </p:nvSpPr>
            <p:spPr bwMode="auto">
              <a:xfrm>
                <a:off x="4368" y="3696"/>
                <a:ext cx="48" cy="0"/>
              </a:xfrm>
              <a:prstGeom prst="line">
                <a:avLst/>
              </a:prstGeom>
              <a:noFill/>
              <a:ln w="9525">
                <a:solidFill>
                  <a:schemeClr val="bg2"/>
                </a:solidFill>
                <a:round/>
                <a:headEnd/>
                <a:tailEnd/>
              </a:ln>
            </p:spPr>
            <p:txBody>
              <a:bodyPr wrap="none" anchor="ctr"/>
              <a:lstStyle/>
              <a:p>
                <a:endParaRPr lang="en-US"/>
              </a:p>
            </p:txBody>
          </p:sp>
        </p:grpSp>
        <p:sp>
          <p:nvSpPr>
            <p:cNvPr id="21530" name="Rectangle 30"/>
            <p:cNvSpPr>
              <a:spLocks noChangeArrowheads="1"/>
            </p:cNvSpPr>
            <p:nvPr/>
          </p:nvSpPr>
          <p:spPr bwMode="auto">
            <a:xfrm>
              <a:off x="3504" y="3840"/>
              <a:ext cx="240" cy="144"/>
            </a:xfrm>
            <a:prstGeom prst="rect">
              <a:avLst/>
            </a:prstGeom>
            <a:noFill/>
            <a:ln w="9525">
              <a:solidFill>
                <a:schemeClr val="bg2"/>
              </a:solidFill>
              <a:miter lim="800000"/>
              <a:headEnd/>
              <a:tailEnd/>
            </a:ln>
          </p:spPr>
          <p:txBody>
            <a:bodyPr wrap="none" anchor="ctr"/>
            <a:lstStyle/>
            <a:p>
              <a:endParaRPr lang="hr-HR" sz="2400">
                <a:solidFill>
                  <a:srgbClr val="002060"/>
                </a:solidFill>
              </a:endParaRPr>
            </a:p>
          </p:txBody>
        </p:sp>
      </p:grpSp>
      <p:sp>
        <p:nvSpPr>
          <p:cNvPr id="45" name="Rectangle 21"/>
          <p:cNvSpPr>
            <a:spLocks noChangeArrowheads="1"/>
          </p:cNvSpPr>
          <p:nvPr/>
        </p:nvSpPr>
        <p:spPr bwMode="auto">
          <a:xfrm>
            <a:off x="7766050" y="5214938"/>
            <a:ext cx="461963" cy="585787"/>
          </a:xfrm>
          <a:prstGeom prst="rect">
            <a:avLst/>
          </a:prstGeom>
          <a:solidFill>
            <a:schemeClr val="accent4">
              <a:lumMod val="40000"/>
              <a:lumOff val="60000"/>
            </a:schemeClr>
          </a:solidFill>
          <a:ln w="9525">
            <a:noFill/>
            <a:miter lim="800000"/>
            <a:headEnd/>
            <a:tailEnd/>
          </a:ln>
        </p:spPr>
        <p:txBody>
          <a:bodyPr>
            <a:spAutoFit/>
          </a:bodyPr>
          <a:lstStyle/>
          <a:p>
            <a:pPr algn="ctr">
              <a:defRPr/>
            </a:pPr>
            <a:r>
              <a:rPr lang="hr-HR" sz="3200">
                <a:solidFill>
                  <a:srgbClr val="002060"/>
                </a:solidFill>
              </a:rPr>
              <a:t>5</a:t>
            </a:r>
          </a:p>
        </p:txBody>
      </p:sp>
      <p:grpSp>
        <p:nvGrpSpPr>
          <p:cNvPr id="6" name="Group 45"/>
          <p:cNvGrpSpPr>
            <a:grpSpLocks/>
          </p:cNvGrpSpPr>
          <p:nvPr/>
        </p:nvGrpSpPr>
        <p:grpSpPr bwMode="auto">
          <a:xfrm>
            <a:off x="6254750" y="5129213"/>
            <a:ext cx="790575" cy="1000125"/>
            <a:chOff x="6408370" y="5255394"/>
            <a:chExt cx="791327" cy="1001028"/>
          </a:xfrm>
        </p:grpSpPr>
        <p:sp>
          <p:nvSpPr>
            <p:cNvPr id="47" name="Rectangle 9"/>
            <p:cNvSpPr>
              <a:spLocks noChangeArrowheads="1"/>
            </p:cNvSpPr>
            <p:nvPr/>
          </p:nvSpPr>
          <p:spPr bwMode="auto">
            <a:xfrm>
              <a:off x="6408370" y="5932280"/>
              <a:ext cx="791327" cy="324142"/>
            </a:xfrm>
            <a:prstGeom prst="rect">
              <a:avLst/>
            </a:prstGeom>
            <a:solidFill>
              <a:schemeClr val="accent4">
                <a:lumMod val="40000"/>
                <a:lumOff val="60000"/>
              </a:schemeClr>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48" name="Rectangle 10"/>
            <p:cNvSpPr>
              <a:spLocks noChangeArrowheads="1"/>
            </p:cNvSpPr>
            <p:nvPr/>
          </p:nvSpPr>
          <p:spPr bwMode="auto">
            <a:xfrm>
              <a:off x="6408370" y="5255394"/>
              <a:ext cx="791327" cy="673708"/>
            </a:xfrm>
            <a:prstGeom prst="rect">
              <a:avLst/>
            </a:prstGeom>
            <a:solidFill>
              <a:schemeClr val="accent4">
                <a:lumMod val="40000"/>
                <a:lumOff val="60000"/>
              </a:schemeClr>
            </a:solidFill>
            <a:ln w="9525">
              <a:solidFill>
                <a:srgbClr val="0070C0"/>
              </a:solidFill>
              <a:miter lim="800000"/>
              <a:headEnd/>
              <a:tailEnd/>
            </a:ln>
          </p:spPr>
          <p:txBody>
            <a:bodyPr wrap="none" anchor="ctr"/>
            <a:lstStyle/>
            <a:p>
              <a:pPr algn="ctr">
                <a:defRPr/>
              </a:pPr>
              <a:endParaRPr lang="hr-HR" sz="2400">
                <a:solidFill>
                  <a:srgbClr val="002060"/>
                </a:solidFill>
              </a:endParaRPr>
            </a:p>
          </p:txBody>
        </p:sp>
      </p:grpSp>
      <p:sp>
        <p:nvSpPr>
          <p:cNvPr id="49" name="Rectangle 21"/>
          <p:cNvSpPr>
            <a:spLocks noChangeArrowheads="1"/>
          </p:cNvSpPr>
          <p:nvPr/>
        </p:nvSpPr>
        <p:spPr bwMode="auto">
          <a:xfrm>
            <a:off x="6467475" y="5205413"/>
            <a:ext cx="461963" cy="585787"/>
          </a:xfrm>
          <a:prstGeom prst="rect">
            <a:avLst/>
          </a:prstGeom>
          <a:solidFill>
            <a:schemeClr val="accent4">
              <a:lumMod val="40000"/>
              <a:lumOff val="60000"/>
            </a:schemeClr>
          </a:solidFill>
          <a:ln w="9525">
            <a:noFill/>
            <a:miter lim="800000"/>
            <a:headEnd/>
            <a:tailEnd/>
          </a:ln>
        </p:spPr>
        <p:txBody>
          <a:bodyPr>
            <a:spAutoFit/>
          </a:bodyPr>
          <a:lstStyle/>
          <a:p>
            <a:pPr algn="ctr">
              <a:defRPr/>
            </a:pPr>
            <a:r>
              <a:rPr lang="hr-HR" sz="3200">
                <a:solidFill>
                  <a:srgbClr val="002060"/>
                </a:solidFill>
              </a:rPr>
              <a:t>3</a:t>
            </a:r>
          </a:p>
        </p:txBody>
      </p:sp>
      <p:cxnSp>
        <p:nvCxnSpPr>
          <p:cNvPr id="54" name="Straight Connector 53"/>
          <p:cNvCxnSpPr>
            <a:cxnSpLocks noChangeShapeType="1"/>
          </p:cNvCxnSpPr>
          <p:nvPr/>
        </p:nvCxnSpPr>
        <p:spPr bwMode="auto">
          <a:xfrm flipV="1">
            <a:off x="8085138" y="5991225"/>
            <a:ext cx="688975" cy="3175"/>
          </a:xfrm>
          <a:prstGeom prst="line">
            <a:avLst/>
          </a:prstGeom>
          <a:noFill/>
          <a:ln w="25400" algn="ctr">
            <a:solidFill>
              <a:srgbClr val="FF0000"/>
            </a:solidFill>
            <a:round/>
            <a:headEnd/>
            <a:tailEnd type="arrow" w="med" len="med"/>
          </a:ln>
        </p:spPr>
      </p:cxnSp>
      <p:sp>
        <p:nvSpPr>
          <p:cNvPr id="55" name="Freeform 20"/>
          <p:cNvSpPr/>
          <p:nvPr/>
        </p:nvSpPr>
        <p:spPr bwMode="auto">
          <a:xfrm flipH="1">
            <a:off x="5294313" y="5135563"/>
            <a:ext cx="990600" cy="147637"/>
          </a:xfrm>
          <a:custGeom>
            <a:avLst/>
            <a:gdLst>
              <a:gd name="connsiteX0" fmla="*/ 1332855 w 1477506"/>
              <a:gd name="connsiteY0" fmla="*/ 534691 h 534691"/>
              <a:gd name="connsiteX1" fmla="*/ 1332855 w 1477506"/>
              <a:gd name="connsiteY1" fmla="*/ 441701 h 534691"/>
              <a:gd name="connsiteX2" fmla="*/ 464950 w 1477506"/>
              <a:gd name="connsiteY2" fmla="*/ 69742 h 534691"/>
              <a:gd name="connsiteX3" fmla="*/ 0 w 1477506"/>
              <a:gd name="connsiteY3" fmla="*/ 23247 h 534691"/>
              <a:gd name="connsiteX0" fmla="*/ 1713823 w 1786148"/>
              <a:gd name="connsiteY0" fmla="*/ 534691 h 534691"/>
              <a:gd name="connsiteX1" fmla="*/ 1332855 w 1786148"/>
              <a:gd name="connsiteY1" fmla="*/ 441701 h 534691"/>
              <a:gd name="connsiteX2" fmla="*/ 464950 w 1786148"/>
              <a:gd name="connsiteY2" fmla="*/ 69742 h 534691"/>
              <a:gd name="connsiteX3" fmla="*/ 0 w 1786148"/>
              <a:gd name="connsiteY3" fmla="*/ 23247 h 534691"/>
              <a:gd name="connsiteX0" fmla="*/ 1332855 w 1332855"/>
              <a:gd name="connsiteY0" fmla="*/ 441701 h 441701"/>
              <a:gd name="connsiteX1" fmla="*/ 464950 w 1332855"/>
              <a:gd name="connsiteY1" fmla="*/ 69742 h 441701"/>
              <a:gd name="connsiteX2" fmla="*/ 0 w 1332855"/>
              <a:gd name="connsiteY2" fmla="*/ 23247 h 441701"/>
              <a:gd name="connsiteX0" fmla="*/ 1332855 w 1332855"/>
              <a:gd name="connsiteY0" fmla="*/ 441701 h 441701"/>
              <a:gd name="connsiteX1" fmla="*/ 464950 w 1332855"/>
              <a:gd name="connsiteY1" fmla="*/ 69742 h 441701"/>
              <a:gd name="connsiteX2" fmla="*/ 0 w 1332855"/>
              <a:gd name="connsiteY2" fmla="*/ 23247 h 441701"/>
              <a:gd name="connsiteX0" fmla="*/ 1462703 w 1462703"/>
              <a:gd name="connsiteY0" fmla="*/ 499819 h 1266982"/>
              <a:gd name="connsiteX1" fmla="*/ 594798 w 1462703"/>
              <a:gd name="connsiteY1" fmla="*/ 127860 h 1266982"/>
              <a:gd name="connsiteX2" fmla="*/ 0 w 1462703"/>
              <a:gd name="connsiteY2" fmla="*/ 1266982 h 1266982"/>
              <a:gd name="connsiteX0" fmla="*/ 1462703 w 1462703"/>
              <a:gd name="connsiteY0" fmla="*/ 104612 h 871775"/>
              <a:gd name="connsiteX1" fmla="*/ 685692 w 1462703"/>
              <a:gd name="connsiteY1" fmla="*/ 127861 h 871775"/>
              <a:gd name="connsiteX2" fmla="*/ 0 w 1462703"/>
              <a:gd name="connsiteY2" fmla="*/ 871775 h 871775"/>
              <a:gd name="connsiteX0" fmla="*/ 1462703 w 1462703"/>
              <a:gd name="connsiteY0" fmla="*/ 1115083 h 1882246"/>
              <a:gd name="connsiteX1" fmla="*/ 650140 w 1462703"/>
              <a:gd name="connsiteY1" fmla="*/ 127860 h 1882246"/>
              <a:gd name="connsiteX2" fmla="*/ 0 w 1462703"/>
              <a:gd name="connsiteY2" fmla="*/ 1882246 h 1882246"/>
              <a:gd name="connsiteX0" fmla="*/ 1442388 w 1442388"/>
              <a:gd name="connsiteY0" fmla="*/ 1093817 h 1093818"/>
              <a:gd name="connsiteX1" fmla="*/ 629825 w 1442388"/>
              <a:gd name="connsiteY1" fmla="*/ 106594 h 1093818"/>
              <a:gd name="connsiteX2" fmla="*/ 0 w 1442388"/>
              <a:gd name="connsiteY2" fmla="*/ 454247 h 1093818"/>
              <a:gd name="connsiteX0" fmla="*/ 1442388 w 1442388"/>
              <a:gd name="connsiteY0" fmla="*/ 990524 h 990525"/>
              <a:gd name="connsiteX1" fmla="*/ 1056396 w 1442388"/>
              <a:gd name="connsiteY1" fmla="*/ 331147 h 990525"/>
              <a:gd name="connsiteX2" fmla="*/ 629825 w 1442388"/>
              <a:gd name="connsiteY2" fmla="*/ 3301 h 990525"/>
              <a:gd name="connsiteX3" fmla="*/ 0 w 1442388"/>
              <a:gd name="connsiteY3" fmla="*/ 350954 h 990525"/>
              <a:gd name="connsiteX0" fmla="*/ 1500666 w 1500666"/>
              <a:gd name="connsiteY0" fmla="*/ 1078638 h 1078639"/>
              <a:gd name="connsiteX1" fmla="*/ 1114674 w 1500666"/>
              <a:gd name="connsiteY1" fmla="*/ 419261 h 1078639"/>
              <a:gd name="connsiteX2" fmla="*/ 688103 w 1500666"/>
              <a:gd name="connsiteY2" fmla="*/ 91415 h 1078639"/>
              <a:gd name="connsiteX3" fmla="*/ 0 w 1500666"/>
              <a:gd name="connsiteY3" fmla="*/ 967746 h 1078639"/>
              <a:gd name="connsiteX0" fmla="*/ 1500666 w 1500666"/>
              <a:gd name="connsiteY0" fmla="*/ 823915 h 1026126"/>
              <a:gd name="connsiteX1" fmla="*/ 1114674 w 1500666"/>
              <a:gd name="connsiteY1" fmla="*/ 164538 h 1026126"/>
              <a:gd name="connsiteX2" fmla="*/ 586116 w 1500666"/>
              <a:gd name="connsiteY2" fmla="*/ 934712 h 1026126"/>
              <a:gd name="connsiteX3" fmla="*/ 0 w 1500666"/>
              <a:gd name="connsiteY3" fmla="*/ 713023 h 1026126"/>
              <a:gd name="connsiteX0" fmla="*/ 1500666 w 1500666"/>
              <a:gd name="connsiteY0" fmla="*/ 677859 h 677858"/>
              <a:gd name="connsiteX1" fmla="*/ 1114674 w 1500666"/>
              <a:gd name="connsiteY1" fmla="*/ 18482 h 677858"/>
              <a:gd name="connsiteX2" fmla="*/ 0 w 1500666"/>
              <a:gd name="connsiteY2" fmla="*/ 566967 h 677858"/>
              <a:gd name="connsiteX0" fmla="*/ 1500666 w 1500666"/>
              <a:gd name="connsiteY0" fmla="*/ 311854 h 311853"/>
              <a:gd name="connsiteX1" fmla="*/ 823285 w 1500666"/>
              <a:gd name="connsiteY1" fmla="*/ 18483 h 311853"/>
              <a:gd name="connsiteX2" fmla="*/ 0 w 1500666"/>
              <a:gd name="connsiteY2" fmla="*/ 200962 h 311853"/>
              <a:gd name="connsiteX0" fmla="*/ 1500666 w 1500666"/>
              <a:gd name="connsiteY0" fmla="*/ 311854 h 311853"/>
              <a:gd name="connsiteX1" fmla="*/ 823285 w 1500666"/>
              <a:gd name="connsiteY1" fmla="*/ 18483 h 311853"/>
              <a:gd name="connsiteX2" fmla="*/ 0 w 1500666"/>
              <a:gd name="connsiteY2" fmla="*/ 200962 h 311853"/>
            </a:gdLst>
            <a:ahLst/>
            <a:cxnLst>
              <a:cxn ang="0">
                <a:pos x="connsiteX0" y="connsiteY0"/>
              </a:cxn>
              <a:cxn ang="0">
                <a:pos x="connsiteX1" y="connsiteY1"/>
              </a:cxn>
              <a:cxn ang="0">
                <a:pos x="connsiteX2" y="connsiteY2"/>
              </a:cxn>
            </a:cxnLst>
            <a:rect l="l" t="t" r="r" b="b"/>
            <a:pathLst>
              <a:path w="1500666" h="311853">
                <a:moveTo>
                  <a:pt x="1500666" y="311854"/>
                </a:moveTo>
                <a:cubicBezTo>
                  <a:pt x="1274872" y="214064"/>
                  <a:pt x="1073396" y="36965"/>
                  <a:pt x="823285" y="18483"/>
                </a:cubicBezTo>
                <a:cubicBezTo>
                  <a:pt x="573174" y="1"/>
                  <a:pt x="232224" y="86694"/>
                  <a:pt x="0" y="200962"/>
                </a:cubicBezTo>
              </a:path>
            </a:pathLst>
          </a:custGeom>
          <a:noFill/>
          <a:ln w="25400" cap="flat" cmpd="sng" algn="ctr">
            <a:solidFill>
              <a:srgbClr val="FF0000"/>
            </a:solidFill>
            <a:prstDash val="solid"/>
            <a:round/>
            <a:headEnd type="none" w="med" len="med"/>
            <a:tailEnd type="triangl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58" name="Freeform 57"/>
          <p:cNvSpPr/>
          <p:nvPr/>
        </p:nvSpPr>
        <p:spPr bwMode="auto">
          <a:xfrm>
            <a:off x="6684963" y="5245100"/>
            <a:ext cx="884237" cy="942975"/>
          </a:xfrm>
          <a:custGeom>
            <a:avLst/>
            <a:gdLst>
              <a:gd name="connsiteX0" fmla="*/ 0 w 883403"/>
              <a:gd name="connsiteY0" fmla="*/ 1400014 h 1671234"/>
              <a:gd name="connsiteX1" fmla="*/ 619932 w 883403"/>
              <a:gd name="connsiteY1" fmla="*/ 1477505 h 1671234"/>
              <a:gd name="connsiteX2" fmla="*/ 573437 w 883403"/>
              <a:gd name="connsiteY2" fmla="*/ 237641 h 1671234"/>
              <a:gd name="connsiteX3" fmla="*/ 883403 w 883403"/>
              <a:gd name="connsiteY3" fmla="*/ 51661 h 1671234"/>
            </a:gdLst>
            <a:ahLst/>
            <a:cxnLst>
              <a:cxn ang="0">
                <a:pos x="connsiteX0" y="connsiteY0"/>
              </a:cxn>
              <a:cxn ang="0">
                <a:pos x="connsiteX1" y="connsiteY1"/>
              </a:cxn>
              <a:cxn ang="0">
                <a:pos x="connsiteX2" y="connsiteY2"/>
              </a:cxn>
              <a:cxn ang="0">
                <a:pos x="connsiteX3" y="connsiteY3"/>
              </a:cxn>
            </a:cxnLst>
            <a:rect l="l" t="t" r="r" b="b"/>
            <a:pathLst>
              <a:path w="883403" h="1671234">
                <a:moveTo>
                  <a:pt x="0" y="1400014"/>
                </a:moveTo>
                <a:cubicBezTo>
                  <a:pt x="262179" y="1535624"/>
                  <a:pt x="524359" y="1671234"/>
                  <a:pt x="619932" y="1477505"/>
                </a:cubicBezTo>
                <a:cubicBezTo>
                  <a:pt x="715505" y="1283776"/>
                  <a:pt x="529525" y="475282"/>
                  <a:pt x="573437" y="237641"/>
                </a:cubicBezTo>
                <a:cubicBezTo>
                  <a:pt x="617349" y="0"/>
                  <a:pt x="750376" y="25830"/>
                  <a:pt x="883403" y="51661"/>
                </a:cubicBezTo>
              </a:path>
            </a:pathLst>
          </a:custGeom>
          <a:noFill/>
          <a:ln w="25400" cap="flat" cmpd="sng" algn="ctr">
            <a:solidFill>
              <a:srgbClr val="FF0000"/>
            </a:solidFill>
            <a:prstDash val="solid"/>
            <a:round/>
            <a:headEnd type="none" w="med" len="med"/>
            <a:tailEnd type="triangl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61" name="Rectangle 60"/>
          <p:cNvSpPr/>
          <p:nvPr/>
        </p:nvSpPr>
        <p:spPr bwMode="auto">
          <a:xfrm>
            <a:off x="300038" y="842963"/>
            <a:ext cx="8623300" cy="379412"/>
          </a:xfrm>
          <a:prstGeom prst="rect">
            <a:avLst/>
          </a:prstGeom>
          <a:noFill/>
          <a:ln w="25400" cap="flat" cmpd="sng" algn="ctr">
            <a:solidFill>
              <a:srgbClr val="FF0000"/>
            </a:solidFill>
            <a:prstDash val="solid"/>
            <a:round/>
            <a:headEnd type="none" w="med" len="med"/>
            <a:tailEnd type="non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grpSp>
        <p:nvGrpSpPr>
          <p:cNvPr id="7" name="Group 61"/>
          <p:cNvGrpSpPr>
            <a:grpSpLocks/>
          </p:cNvGrpSpPr>
          <p:nvPr/>
        </p:nvGrpSpPr>
        <p:grpSpPr bwMode="auto">
          <a:xfrm>
            <a:off x="7426325" y="4319588"/>
            <a:ext cx="1047750" cy="574675"/>
            <a:chOff x="6277362" y="4383454"/>
            <a:chExt cx="1047462" cy="573556"/>
          </a:xfrm>
        </p:grpSpPr>
        <p:sp>
          <p:nvSpPr>
            <p:cNvPr id="21525" name="Rectangle 21"/>
            <p:cNvSpPr>
              <a:spLocks noChangeArrowheads="1"/>
            </p:cNvSpPr>
            <p:nvPr/>
          </p:nvSpPr>
          <p:spPr bwMode="auto">
            <a:xfrm>
              <a:off x="6446629" y="4383454"/>
              <a:ext cx="800219" cy="400110"/>
            </a:xfrm>
            <a:prstGeom prst="rect">
              <a:avLst/>
            </a:prstGeom>
            <a:noFill/>
            <a:ln w="9525" algn="ctr">
              <a:noFill/>
              <a:miter lim="800000"/>
              <a:headEnd/>
              <a:tailEnd/>
            </a:ln>
          </p:spPr>
          <p:txBody>
            <a:bodyPr>
              <a:spAutoFit/>
            </a:bodyPr>
            <a:lstStyle/>
            <a:p>
              <a:r>
                <a:rPr lang="hr-HR"/>
                <a:t>pom</a:t>
              </a:r>
            </a:p>
          </p:txBody>
        </p:sp>
        <p:sp>
          <p:nvSpPr>
            <p:cNvPr id="21526" name="Rectangle 24"/>
            <p:cNvSpPr>
              <a:spLocks noChangeArrowheads="1"/>
            </p:cNvSpPr>
            <p:nvPr/>
          </p:nvSpPr>
          <p:spPr bwMode="auto">
            <a:xfrm>
              <a:off x="6277362" y="4700738"/>
              <a:ext cx="1047462" cy="256272"/>
            </a:xfrm>
            <a:prstGeom prst="rect">
              <a:avLst/>
            </a:prstGeom>
            <a:solidFill>
              <a:srgbClr val="FFCC99">
                <a:alpha val="50195"/>
              </a:srgbClr>
            </a:solidFill>
            <a:ln w="9525">
              <a:solidFill>
                <a:srgbClr val="FFC000"/>
              </a:solidFill>
              <a:miter lim="800000"/>
              <a:headEnd/>
              <a:tailEnd/>
            </a:ln>
          </p:spPr>
          <p:txBody>
            <a:bodyPr wrap="none" anchor="ctr"/>
            <a:lstStyle/>
            <a:p>
              <a:pPr algn="ctr"/>
              <a:endParaRPr lang="hr-HR" sz="2400"/>
            </a:p>
          </p:txBody>
        </p:sp>
      </p:grpSp>
      <p:cxnSp>
        <p:nvCxnSpPr>
          <p:cNvPr id="65" name="Straight Connector 64"/>
          <p:cNvCxnSpPr>
            <a:cxnSpLocks noChangeShapeType="1"/>
            <a:stCxn id="21526" idx="2"/>
            <a:endCxn id="35" idx="0"/>
          </p:cNvCxnSpPr>
          <p:nvPr/>
        </p:nvCxnSpPr>
        <p:spPr bwMode="auto">
          <a:xfrm rot="5400000">
            <a:off x="7827962" y="5016501"/>
            <a:ext cx="244475" cy="0"/>
          </a:xfrm>
          <a:prstGeom prst="line">
            <a:avLst/>
          </a:prstGeom>
          <a:noFill/>
          <a:ln w="25400" algn="ctr">
            <a:solidFill>
              <a:srgbClr val="FF0000"/>
            </a:solidFill>
            <a:round/>
            <a:headEnd/>
            <a:tailEnd type="arrow" w="med" len="med"/>
          </a:ln>
        </p:spPr>
      </p:cxnSp>
      <p:sp>
        <p:nvSpPr>
          <p:cNvPr id="68" name="Freeform 20"/>
          <p:cNvSpPr/>
          <p:nvPr/>
        </p:nvSpPr>
        <p:spPr bwMode="auto">
          <a:xfrm flipH="1">
            <a:off x="5294313" y="5113338"/>
            <a:ext cx="2274887" cy="169862"/>
          </a:xfrm>
          <a:custGeom>
            <a:avLst/>
            <a:gdLst>
              <a:gd name="connsiteX0" fmla="*/ 1332855 w 1477506"/>
              <a:gd name="connsiteY0" fmla="*/ 534691 h 534691"/>
              <a:gd name="connsiteX1" fmla="*/ 1332855 w 1477506"/>
              <a:gd name="connsiteY1" fmla="*/ 441701 h 534691"/>
              <a:gd name="connsiteX2" fmla="*/ 464950 w 1477506"/>
              <a:gd name="connsiteY2" fmla="*/ 69742 h 534691"/>
              <a:gd name="connsiteX3" fmla="*/ 0 w 1477506"/>
              <a:gd name="connsiteY3" fmla="*/ 23247 h 534691"/>
              <a:gd name="connsiteX0" fmla="*/ 1713823 w 1786148"/>
              <a:gd name="connsiteY0" fmla="*/ 534691 h 534691"/>
              <a:gd name="connsiteX1" fmla="*/ 1332855 w 1786148"/>
              <a:gd name="connsiteY1" fmla="*/ 441701 h 534691"/>
              <a:gd name="connsiteX2" fmla="*/ 464950 w 1786148"/>
              <a:gd name="connsiteY2" fmla="*/ 69742 h 534691"/>
              <a:gd name="connsiteX3" fmla="*/ 0 w 1786148"/>
              <a:gd name="connsiteY3" fmla="*/ 23247 h 534691"/>
              <a:gd name="connsiteX0" fmla="*/ 1332855 w 1332855"/>
              <a:gd name="connsiteY0" fmla="*/ 441701 h 441701"/>
              <a:gd name="connsiteX1" fmla="*/ 464950 w 1332855"/>
              <a:gd name="connsiteY1" fmla="*/ 69742 h 441701"/>
              <a:gd name="connsiteX2" fmla="*/ 0 w 1332855"/>
              <a:gd name="connsiteY2" fmla="*/ 23247 h 441701"/>
              <a:gd name="connsiteX0" fmla="*/ 1332855 w 1332855"/>
              <a:gd name="connsiteY0" fmla="*/ 441701 h 441701"/>
              <a:gd name="connsiteX1" fmla="*/ 464950 w 1332855"/>
              <a:gd name="connsiteY1" fmla="*/ 69742 h 441701"/>
              <a:gd name="connsiteX2" fmla="*/ 0 w 1332855"/>
              <a:gd name="connsiteY2" fmla="*/ 23247 h 441701"/>
              <a:gd name="connsiteX0" fmla="*/ 1462703 w 1462703"/>
              <a:gd name="connsiteY0" fmla="*/ 499819 h 1266982"/>
              <a:gd name="connsiteX1" fmla="*/ 594798 w 1462703"/>
              <a:gd name="connsiteY1" fmla="*/ 127860 h 1266982"/>
              <a:gd name="connsiteX2" fmla="*/ 0 w 1462703"/>
              <a:gd name="connsiteY2" fmla="*/ 1266982 h 1266982"/>
              <a:gd name="connsiteX0" fmla="*/ 1462703 w 1462703"/>
              <a:gd name="connsiteY0" fmla="*/ 104612 h 871775"/>
              <a:gd name="connsiteX1" fmla="*/ 685692 w 1462703"/>
              <a:gd name="connsiteY1" fmla="*/ 127861 h 871775"/>
              <a:gd name="connsiteX2" fmla="*/ 0 w 1462703"/>
              <a:gd name="connsiteY2" fmla="*/ 871775 h 871775"/>
              <a:gd name="connsiteX0" fmla="*/ 1462703 w 1462703"/>
              <a:gd name="connsiteY0" fmla="*/ 1115083 h 1882246"/>
              <a:gd name="connsiteX1" fmla="*/ 650140 w 1462703"/>
              <a:gd name="connsiteY1" fmla="*/ 127860 h 1882246"/>
              <a:gd name="connsiteX2" fmla="*/ 0 w 1462703"/>
              <a:gd name="connsiteY2" fmla="*/ 1882246 h 1882246"/>
              <a:gd name="connsiteX0" fmla="*/ 1442388 w 1442388"/>
              <a:gd name="connsiteY0" fmla="*/ 1093817 h 1093818"/>
              <a:gd name="connsiteX1" fmla="*/ 629825 w 1442388"/>
              <a:gd name="connsiteY1" fmla="*/ 106594 h 1093818"/>
              <a:gd name="connsiteX2" fmla="*/ 0 w 1442388"/>
              <a:gd name="connsiteY2" fmla="*/ 454247 h 1093818"/>
              <a:gd name="connsiteX0" fmla="*/ 1442388 w 1442388"/>
              <a:gd name="connsiteY0" fmla="*/ 990524 h 990525"/>
              <a:gd name="connsiteX1" fmla="*/ 1056396 w 1442388"/>
              <a:gd name="connsiteY1" fmla="*/ 331147 h 990525"/>
              <a:gd name="connsiteX2" fmla="*/ 629825 w 1442388"/>
              <a:gd name="connsiteY2" fmla="*/ 3301 h 990525"/>
              <a:gd name="connsiteX3" fmla="*/ 0 w 1442388"/>
              <a:gd name="connsiteY3" fmla="*/ 350954 h 990525"/>
              <a:gd name="connsiteX0" fmla="*/ 1500666 w 1500666"/>
              <a:gd name="connsiteY0" fmla="*/ 1078638 h 1078639"/>
              <a:gd name="connsiteX1" fmla="*/ 1114674 w 1500666"/>
              <a:gd name="connsiteY1" fmla="*/ 419261 h 1078639"/>
              <a:gd name="connsiteX2" fmla="*/ 688103 w 1500666"/>
              <a:gd name="connsiteY2" fmla="*/ 91415 h 1078639"/>
              <a:gd name="connsiteX3" fmla="*/ 0 w 1500666"/>
              <a:gd name="connsiteY3" fmla="*/ 967746 h 1078639"/>
              <a:gd name="connsiteX0" fmla="*/ 1500666 w 1500666"/>
              <a:gd name="connsiteY0" fmla="*/ 823915 h 1026126"/>
              <a:gd name="connsiteX1" fmla="*/ 1114674 w 1500666"/>
              <a:gd name="connsiteY1" fmla="*/ 164538 h 1026126"/>
              <a:gd name="connsiteX2" fmla="*/ 586116 w 1500666"/>
              <a:gd name="connsiteY2" fmla="*/ 934712 h 1026126"/>
              <a:gd name="connsiteX3" fmla="*/ 0 w 1500666"/>
              <a:gd name="connsiteY3" fmla="*/ 713023 h 1026126"/>
              <a:gd name="connsiteX0" fmla="*/ 1500666 w 1500666"/>
              <a:gd name="connsiteY0" fmla="*/ 677859 h 677858"/>
              <a:gd name="connsiteX1" fmla="*/ 1114674 w 1500666"/>
              <a:gd name="connsiteY1" fmla="*/ 18482 h 677858"/>
              <a:gd name="connsiteX2" fmla="*/ 0 w 1500666"/>
              <a:gd name="connsiteY2" fmla="*/ 566967 h 677858"/>
              <a:gd name="connsiteX0" fmla="*/ 1500666 w 1500666"/>
              <a:gd name="connsiteY0" fmla="*/ 311854 h 311853"/>
              <a:gd name="connsiteX1" fmla="*/ 823285 w 1500666"/>
              <a:gd name="connsiteY1" fmla="*/ 18483 h 311853"/>
              <a:gd name="connsiteX2" fmla="*/ 0 w 1500666"/>
              <a:gd name="connsiteY2" fmla="*/ 200962 h 311853"/>
              <a:gd name="connsiteX0" fmla="*/ 1500666 w 1500666"/>
              <a:gd name="connsiteY0" fmla="*/ 311854 h 311853"/>
              <a:gd name="connsiteX1" fmla="*/ 823285 w 1500666"/>
              <a:gd name="connsiteY1" fmla="*/ 18483 h 311853"/>
              <a:gd name="connsiteX2" fmla="*/ 0 w 1500666"/>
              <a:gd name="connsiteY2" fmla="*/ 200962 h 311853"/>
            </a:gdLst>
            <a:ahLst/>
            <a:cxnLst>
              <a:cxn ang="0">
                <a:pos x="connsiteX0" y="connsiteY0"/>
              </a:cxn>
              <a:cxn ang="0">
                <a:pos x="connsiteX1" y="connsiteY1"/>
              </a:cxn>
              <a:cxn ang="0">
                <a:pos x="connsiteX2" y="connsiteY2"/>
              </a:cxn>
            </a:cxnLst>
            <a:rect l="l" t="t" r="r" b="b"/>
            <a:pathLst>
              <a:path w="1500666" h="311853">
                <a:moveTo>
                  <a:pt x="1500666" y="311854"/>
                </a:moveTo>
                <a:cubicBezTo>
                  <a:pt x="1274872" y="214064"/>
                  <a:pt x="1073396" y="36965"/>
                  <a:pt x="823285" y="18483"/>
                </a:cubicBezTo>
                <a:cubicBezTo>
                  <a:pt x="573174" y="1"/>
                  <a:pt x="232224" y="86694"/>
                  <a:pt x="0" y="200962"/>
                </a:cubicBezTo>
              </a:path>
            </a:pathLst>
          </a:custGeom>
          <a:noFill/>
          <a:ln w="25400" cap="flat" cmpd="sng" algn="ctr">
            <a:solidFill>
              <a:srgbClr val="FF0000"/>
            </a:solidFill>
            <a:prstDash val="solid"/>
            <a:round/>
            <a:headEnd type="none" w="med" len="med"/>
            <a:tailEnd type="triangl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8" name="Slide Number Placeholder 7"/>
          <p:cNvSpPr>
            <a:spLocks noGrp="1"/>
          </p:cNvSpPr>
          <p:nvPr>
            <p:ph type="sldNum" sz="quarter" idx="11"/>
          </p:nvPr>
        </p:nvSpPr>
        <p:spPr/>
        <p:txBody>
          <a:bodyPr/>
          <a:lstStyle/>
          <a:p>
            <a:fld id="{A88E0379-805C-488B-A902-3710866AFB11}" type="slidenum">
              <a:rPr lang="hr-HR" smtClean="0"/>
              <a:pPr/>
              <a:t>200</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dissolve">
                                      <p:cBhvr>
                                        <p:cTn id="10" dur="500"/>
                                        <p:tgtEl>
                                          <p:spTgt spid="3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dissolve">
                                      <p:cBhvr>
                                        <p:cTn id="13" dur="500"/>
                                        <p:tgtEl>
                                          <p:spTgt spid="32"/>
                                        </p:tgtEl>
                                      </p:cBhvr>
                                    </p:animEffect>
                                  </p:childTnLst>
                                </p:cTn>
                              </p:par>
                              <p:par>
                                <p:cTn id="14" presetID="9"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par>
                                <p:cTn id="17" presetID="9"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dissolve">
                                      <p:cBhvr>
                                        <p:cTn id="19" dur="500"/>
                                        <p:tgtEl>
                                          <p:spTgt spid="3"/>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dissolve">
                                      <p:cBhvr>
                                        <p:cTn id="22" dur="500"/>
                                        <p:tgtEl>
                                          <p:spTgt spid="45"/>
                                        </p:tgtEl>
                                      </p:cBhvr>
                                    </p:animEffect>
                                  </p:childTnLst>
                                </p:cTn>
                              </p:par>
                              <p:par>
                                <p:cTn id="23" presetID="9"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ssolve">
                                      <p:cBhvr>
                                        <p:cTn id="25" dur="500"/>
                                        <p:tgtEl>
                                          <p:spTgt spid="6"/>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dissolve">
                                      <p:cBhvr>
                                        <p:cTn id="28" dur="500"/>
                                        <p:tgtEl>
                                          <p:spTgt spid="49"/>
                                        </p:tgtEl>
                                      </p:cBhvr>
                                    </p:animEffect>
                                  </p:childTnLst>
                                </p:cTn>
                              </p:par>
                              <p:par>
                                <p:cTn id="29" presetID="9" presetClass="entr" presetSubtype="0"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dissolve">
                                      <p:cBhvr>
                                        <p:cTn id="31" dur="500"/>
                                        <p:tgtEl>
                                          <p:spTgt spid="5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dissolve">
                                      <p:cBhvr>
                                        <p:cTn id="34" dur="500"/>
                                        <p:tgtEl>
                                          <p:spTgt spid="5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dissolve">
                                      <p:cBhvr>
                                        <p:cTn id="37" dur="500"/>
                                        <p:tgtEl>
                                          <p:spTgt spid="5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dissolve">
                                      <p:cBhvr>
                                        <p:cTn id="42" dur="500"/>
                                        <p:tgtEl>
                                          <p:spTgt spid="28"/>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9">
                                            <p:bg/>
                                          </p:spTgt>
                                        </p:tgtEl>
                                        <p:attrNameLst>
                                          <p:attrName>style.visibility</p:attrName>
                                        </p:attrNameLst>
                                      </p:cBhvr>
                                      <p:to>
                                        <p:strVal val="visible"/>
                                      </p:to>
                                    </p:set>
                                    <p:animEffect transition="in" filter="dissolve">
                                      <p:cBhvr>
                                        <p:cTn id="45" dur="500"/>
                                        <p:tgtEl>
                                          <p:spTgt spid="29">
                                            <p:bg/>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9">
                                            <p:txEl>
                                              <p:pRg st="0" end="0"/>
                                            </p:txEl>
                                          </p:spTgt>
                                        </p:tgtEl>
                                        <p:attrNameLst>
                                          <p:attrName>style.visibility</p:attrName>
                                        </p:attrNameLst>
                                      </p:cBhvr>
                                      <p:to>
                                        <p:strVal val="visible"/>
                                      </p:to>
                                    </p:set>
                                    <p:animEffect transition="in" filter="wipe(left)">
                                      <p:cBhvr>
                                        <p:cTn id="50" dur="500"/>
                                        <p:tgtEl>
                                          <p:spTgt spid="29">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dissolve">
                                      <p:cBhvr>
                                        <p:cTn id="55" dur="500"/>
                                        <p:tgtEl>
                                          <p:spTgt spid="61"/>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path" presetSubtype="0" accel="50000" decel="50000" fill="hold" grpId="1" nodeType="clickEffect">
                                  <p:stCondLst>
                                    <p:cond delay="0"/>
                                  </p:stCondLst>
                                  <p:childTnLst>
                                    <p:animMotion origin="layout" path="M 5.09697E-7 0.00046 L 5.09697E-7 0.04302 " pathEditMode="relative" rAng="0" ptsTypes="AA">
                                      <p:cBhvr>
                                        <p:cTn id="59" dur="2000" fill="hold"/>
                                        <p:tgtEl>
                                          <p:spTgt spid="61"/>
                                        </p:tgtEl>
                                        <p:attrNameLst>
                                          <p:attrName>ppt_x</p:attrName>
                                          <p:attrName>ppt_y</p:attrName>
                                        </p:attrNameLst>
                                      </p:cBhvr>
                                      <p:rCtr x="0" y="21"/>
                                    </p:animMotion>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dissolve">
                                      <p:cBhvr>
                                        <p:cTn id="64" dur="500"/>
                                        <p:tgtEl>
                                          <p:spTgt spid="7"/>
                                        </p:tgtEl>
                                      </p:cBhvr>
                                    </p:animEffect>
                                  </p:childTnLst>
                                </p:cTn>
                              </p:par>
                            </p:childTnLst>
                          </p:cTn>
                        </p:par>
                      </p:childTnLst>
                    </p:cTn>
                  </p:par>
                  <p:par>
                    <p:cTn id="65" fill="hold">
                      <p:stCondLst>
                        <p:cond delay="indefinite"/>
                      </p:stCondLst>
                      <p:childTnLst>
                        <p:par>
                          <p:cTn id="66" fill="hold">
                            <p:stCondLst>
                              <p:cond delay="0"/>
                            </p:stCondLst>
                            <p:childTnLst>
                              <p:par>
                                <p:cTn id="67" presetID="42" presetClass="path" presetSubtype="0" accel="50000" decel="50000" fill="hold" grpId="2" nodeType="clickEffect">
                                  <p:stCondLst>
                                    <p:cond delay="0"/>
                                  </p:stCondLst>
                                  <p:childTnLst>
                                    <p:animMotion origin="layout" path="M 5.09697E-7 0.04302 L 5.09697E-7 0.09391 " pathEditMode="relative" rAng="0" ptsTypes="AA">
                                      <p:cBhvr>
                                        <p:cTn id="68" dur="2000" fill="hold"/>
                                        <p:tgtEl>
                                          <p:spTgt spid="61"/>
                                        </p:tgtEl>
                                        <p:attrNameLst>
                                          <p:attrName>ppt_x</p:attrName>
                                          <p:attrName>ppt_y</p:attrName>
                                        </p:attrNameLst>
                                      </p:cBhvr>
                                      <p:rCtr x="0" y="25"/>
                                    </p:animMotion>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grpId="3" nodeType="clickEffect">
                                  <p:stCondLst>
                                    <p:cond delay="0"/>
                                  </p:stCondLst>
                                  <p:childTnLst>
                                    <p:animMotion origin="layout" path="M 5.09697E-7 0.09391 L 5.09697E-7 0.14481 " pathEditMode="relative" rAng="0" ptsTypes="AA">
                                      <p:cBhvr>
                                        <p:cTn id="72" dur="2000" fill="hold"/>
                                        <p:tgtEl>
                                          <p:spTgt spid="61"/>
                                        </p:tgtEl>
                                        <p:attrNameLst>
                                          <p:attrName>ppt_x</p:attrName>
                                          <p:attrName>ppt_y</p:attrName>
                                        </p:attrNameLst>
                                      </p:cBhvr>
                                      <p:rCtr x="0" y="25"/>
                                    </p:animMotion>
                                  </p:childTnLst>
                                </p:cTn>
                              </p:par>
                            </p:childTnLst>
                          </p:cTn>
                        </p:par>
                      </p:childTnLst>
                    </p:cTn>
                  </p:par>
                  <p:par>
                    <p:cTn id="73" fill="hold">
                      <p:stCondLst>
                        <p:cond delay="indefinite"/>
                      </p:stCondLst>
                      <p:childTnLst>
                        <p:par>
                          <p:cTn id="74" fill="hold">
                            <p:stCondLst>
                              <p:cond delay="0"/>
                            </p:stCondLst>
                            <p:childTnLst>
                              <p:par>
                                <p:cTn id="75" presetID="3" presetClass="emph" presetSubtype="2" fill="hold" grpId="1" nodeType="clickEffect">
                                  <p:stCondLst>
                                    <p:cond delay="0"/>
                                  </p:stCondLst>
                                  <p:childTnLst>
                                    <p:animClr clrSpc="rgb" dir="cw">
                                      <p:cBhvr override="childStyle">
                                        <p:cTn id="76" dur="2000" fill="hold"/>
                                        <p:tgtEl>
                                          <p:spTgt spid="49"/>
                                        </p:tgtEl>
                                        <p:attrNameLst>
                                          <p:attrName>style.color</p:attrName>
                                        </p:attrNameLst>
                                      </p:cBhvr>
                                      <p:to>
                                        <a:srgbClr val="FF0000"/>
                                      </p:to>
                                    </p:animClr>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grpId="4" nodeType="clickEffect">
                                  <p:stCondLst>
                                    <p:cond delay="0"/>
                                  </p:stCondLst>
                                  <p:childTnLst>
                                    <p:animMotion origin="layout" path="M 5.09697E-7 0.14481 L 5.09697E-7 0.18876 " pathEditMode="relative" rAng="0" ptsTypes="AA">
                                      <p:cBhvr>
                                        <p:cTn id="80" dur="2000" fill="hold"/>
                                        <p:tgtEl>
                                          <p:spTgt spid="61"/>
                                        </p:tgtEl>
                                        <p:attrNameLst>
                                          <p:attrName>ppt_x</p:attrName>
                                          <p:attrName>ppt_y</p:attrName>
                                        </p:attrNameLst>
                                      </p:cBhvr>
                                      <p:rCtr x="0" y="22"/>
                                    </p:animMotion>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65"/>
                                        </p:tgtEl>
                                        <p:attrNameLst>
                                          <p:attrName>style.visibility</p:attrName>
                                        </p:attrNameLst>
                                      </p:cBhvr>
                                      <p:to>
                                        <p:strVal val="visible"/>
                                      </p:to>
                                    </p:set>
                                    <p:animEffect transition="in" filter="wipe(up)">
                                      <p:cBhvr>
                                        <p:cTn id="85" dur="500"/>
                                        <p:tgtEl>
                                          <p:spTgt spid="65"/>
                                        </p:tgtEl>
                                      </p:cBhvr>
                                    </p:animEffect>
                                  </p:childTnLst>
                                </p:cTn>
                              </p:par>
                            </p:childTnLst>
                          </p:cTn>
                        </p:par>
                      </p:childTnLst>
                    </p:cTn>
                  </p:par>
                  <p:par>
                    <p:cTn id="86" fill="hold">
                      <p:stCondLst>
                        <p:cond delay="indefinite"/>
                      </p:stCondLst>
                      <p:childTnLst>
                        <p:par>
                          <p:cTn id="87" fill="hold">
                            <p:stCondLst>
                              <p:cond delay="0"/>
                            </p:stCondLst>
                            <p:childTnLst>
                              <p:par>
                                <p:cTn id="88" presetID="42" presetClass="path" presetSubtype="0" accel="50000" decel="50000" fill="hold" grpId="5" nodeType="clickEffect">
                                  <p:stCondLst>
                                    <p:cond delay="0"/>
                                  </p:stCondLst>
                                  <p:childTnLst>
                                    <p:animMotion origin="layout" path="M 5.09697E-7 0.18783 L 5.09697E-7 0.23895 " pathEditMode="relative" rAng="0" ptsTypes="AA">
                                      <p:cBhvr>
                                        <p:cTn id="89" dur="2000" fill="hold"/>
                                        <p:tgtEl>
                                          <p:spTgt spid="61"/>
                                        </p:tgtEl>
                                        <p:attrNameLst>
                                          <p:attrName>ppt_x</p:attrName>
                                          <p:attrName>ppt_y</p:attrName>
                                        </p:attrNameLst>
                                      </p:cBhvr>
                                      <p:rCtr x="0" y="25"/>
                                    </p:animMotion>
                                  </p:childTnLst>
                                </p:cTn>
                              </p:par>
                            </p:childTnLst>
                          </p:cTn>
                        </p:par>
                      </p:childTnLst>
                    </p:cTn>
                  </p:par>
                  <p:par>
                    <p:cTn id="90" fill="hold">
                      <p:stCondLst>
                        <p:cond delay="indefinite"/>
                      </p:stCondLst>
                      <p:childTnLst>
                        <p:par>
                          <p:cTn id="91" fill="hold">
                            <p:stCondLst>
                              <p:cond delay="0"/>
                            </p:stCondLst>
                            <p:childTnLst>
                              <p:par>
                                <p:cTn id="92" presetID="9" presetClass="exit" presetSubtype="0" fill="hold" nodeType="clickEffect">
                                  <p:stCondLst>
                                    <p:cond delay="0"/>
                                  </p:stCondLst>
                                  <p:childTnLst>
                                    <p:animEffect transition="out" filter="dissolve">
                                      <p:cBhvr>
                                        <p:cTn id="93" dur="500"/>
                                        <p:tgtEl>
                                          <p:spTgt spid="6"/>
                                        </p:tgtEl>
                                      </p:cBhvr>
                                    </p:animEffect>
                                    <p:set>
                                      <p:cBhvr>
                                        <p:cTn id="94" dur="1" fill="hold">
                                          <p:stCondLst>
                                            <p:cond delay="499"/>
                                          </p:stCondLst>
                                        </p:cTn>
                                        <p:tgtEl>
                                          <p:spTgt spid="6"/>
                                        </p:tgtEl>
                                        <p:attrNameLst>
                                          <p:attrName>style.visibility</p:attrName>
                                        </p:attrNameLst>
                                      </p:cBhvr>
                                      <p:to>
                                        <p:strVal val="hidden"/>
                                      </p:to>
                                    </p:set>
                                  </p:childTnLst>
                                </p:cTn>
                              </p:par>
                              <p:par>
                                <p:cTn id="95" presetID="9" presetClass="exit" presetSubtype="0" fill="hold" grpId="2" nodeType="withEffect">
                                  <p:stCondLst>
                                    <p:cond delay="0"/>
                                  </p:stCondLst>
                                  <p:childTnLst>
                                    <p:animEffect transition="out" filter="dissolve">
                                      <p:cBhvr>
                                        <p:cTn id="96" dur="500"/>
                                        <p:tgtEl>
                                          <p:spTgt spid="49"/>
                                        </p:tgtEl>
                                      </p:cBhvr>
                                    </p:animEffect>
                                    <p:set>
                                      <p:cBhvr>
                                        <p:cTn id="97" dur="1" fill="hold">
                                          <p:stCondLst>
                                            <p:cond delay="499"/>
                                          </p:stCondLst>
                                        </p:cTn>
                                        <p:tgtEl>
                                          <p:spTgt spid="49"/>
                                        </p:tgtEl>
                                        <p:attrNameLst>
                                          <p:attrName>style.visibility</p:attrName>
                                        </p:attrNameLst>
                                      </p:cBhvr>
                                      <p:to>
                                        <p:strVal val="hidden"/>
                                      </p:to>
                                    </p:set>
                                  </p:childTnLst>
                                </p:cTn>
                              </p:par>
                              <p:par>
                                <p:cTn id="98" presetID="9" presetClass="exit" presetSubtype="0" fill="hold" grpId="1" nodeType="withEffect">
                                  <p:stCondLst>
                                    <p:cond delay="0"/>
                                  </p:stCondLst>
                                  <p:childTnLst>
                                    <p:animEffect transition="out" filter="dissolve">
                                      <p:cBhvr>
                                        <p:cTn id="99" dur="500"/>
                                        <p:tgtEl>
                                          <p:spTgt spid="58"/>
                                        </p:tgtEl>
                                      </p:cBhvr>
                                    </p:animEffect>
                                    <p:set>
                                      <p:cBhvr>
                                        <p:cTn id="100" dur="1" fill="hold">
                                          <p:stCondLst>
                                            <p:cond delay="499"/>
                                          </p:stCondLst>
                                        </p:cTn>
                                        <p:tgtEl>
                                          <p:spTgt spid="58"/>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42" presetClass="path" presetSubtype="0" accel="50000" decel="50000" fill="hold" grpId="6" nodeType="clickEffect">
                                  <p:stCondLst>
                                    <p:cond delay="0"/>
                                  </p:stCondLst>
                                  <p:childTnLst>
                                    <p:animMotion origin="layout" path="M 5.09697E-7 0.23895 L 5.09697E-7 0.28846 " pathEditMode="relative" rAng="0" ptsTypes="AA">
                                      <p:cBhvr>
                                        <p:cTn id="104" dur="2000" fill="hold"/>
                                        <p:tgtEl>
                                          <p:spTgt spid="61"/>
                                        </p:tgtEl>
                                        <p:attrNameLst>
                                          <p:attrName>ppt_x</p:attrName>
                                          <p:attrName>ppt_y</p:attrName>
                                        </p:attrNameLst>
                                      </p:cBhvr>
                                      <p:rCtr x="0" y="25"/>
                                    </p:animMotion>
                                  </p:childTnLst>
                                </p:cTn>
                              </p:par>
                            </p:childTnLst>
                          </p:cTn>
                        </p:par>
                      </p:childTnLst>
                    </p:cTn>
                  </p:par>
                  <p:par>
                    <p:cTn id="105" fill="hold">
                      <p:stCondLst>
                        <p:cond delay="indefinite"/>
                      </p:stCondLst>
                      <p:childTnLst>
                        <p:par>
                          <p:cTn id="106" fill="hold">
                            <p:stCondLst>
                              <p:cond delay="0"/>
                            </p:stCondLst>
                            <p:childTnLst>
                              <p:par>
                                <p:cTn id="107" presetID="22" presetClass="exit" presetSubtype="8" fill="hold" grpId="1" nodeType="clickEffect">
                                  <p:stCondLst>
                                    <p:cond delay="0"/>
                                  </p:stCondLst>
                                  <p:childTnLst>
                                    <p:animEffect transition="out" filter="wipe(left)">
                                      <p:cBhvr>
                                        <p:cTn id="108" dur="500"/>
                                        <p:tgtEl>
                                          <p:spTgt spid="55"/>
                                        </p:tgtEl>
                                      </p:cBhvr>
                                    </p:animEffect>
                                    <p:set>
                                      <p:cBhvr>
                                        <p:cTn id="109" dur="1" fill="hold">
                                          <p:stCondLst>
                                            <p:cond delay="499"/>
                                          </p:stCondLst>
                                        </p:cTn>
                                        <p:tgtEl>
                                          <p:spTgt spid="55"/>
                                        </p:tgtEl>
                                        <p:attrNameLst>
                                          <p:attrName>style.visibility</p:attrName>
                                        </p:attrNameLst>
                                      </p:cBhvr>
                                      <p:to>
                                        <p:strVal val="hidden"/>
                                      </p:to>
                                    </p:set>
                                  </p:childTnLst>
                                </p:cTn>
                              </p:par>
                              <p:par>
                                <p:cTn id="110" presetID="22" presetClass="entr" presetSubtype="8" fill="hold" grpId="0" nodeType="withEffect">
                                  <p:stCondLst>
                                    <p:cond delay="0"/>
                                  </p:stCondLst>
                                  <p:childTnLst>
                                    <p:set>
                                      <p:cBhvr>
                                        <p:cTn id="111" dur="1" fill="hold">
                                          <p:stCondLst>
                                            <p:cond delay="0"/>
                                          </p:stCondLst>
                                        </p:cTn>
                                        <p:tgtEl>
                                          <p:spTgt spid="68"/>
                                        </p:tgtEl>
                                        <p:attrNameLst>
                                          <p:attrName>style.visibility</p:attrName>
                                        </p:attrNameLst>
                                      </p:cBhvr>
                                      <p:to>
                                        <p:strVal val="visible"/>
                                      </p:to>
                                    </p:set>
                                    <p:animEffect transition="in" filter="wipe(left)">
                                      <p:cBhvr>
                                        <p:cTn id="112" dur="500"/>
                                        <p:tgtEl>
                                          <p:spTgt spid="68"/>
                                        </p:tgtEl>
                                      </p:cBhvr>
                                    </p:animEffect>
                                  </p:childTnLst>
                                </p:cTn>
                              </p:par>
                            </p:childTnLst>
                          </p:cTn>
                        </p:par>
                      </p:childTnLst>
                    </p:cTn>
                  </p:par>
                  <p:par>
                    <p:cTn id="113" fill="hold">
                      <p:stCondLst>
                        <p:cond delay="indefinite"/>
                      </p:stCondLst>
                      <p:childTnLst>
                        <p:par>
                          <p:cTn id="114" fill="hold">
                            <p:stCondLst>
                              <p:cond delay="0"/>
                            </p:stCondLst>
                            <p:childTnLst>
                              <p:par>
                                <p:cTn id="115" presetID="42" presetClass="path" presetSubtype="0" accel="50000" decel="50000" fill="hold" grpId="8" nodeType="clickEffect">
                                  <p:stCondLst>
                                    <p:cond delay="0"/>
                                  </p:stCondLst>
                                  <p:childTnLst>
                                    <p:animMotion origin="layout" path="M 5.09697E-7 0.28846 L 5.09697E-7 0.3294 " pathEditMode="relative" rAng="0" ptsTypes="AA">
                                      <p:cBhvr>
                                        <p:cTn id="116" dur="2000" fill="hold"/>
                                        <p:tgtEl>
                                          <p:spTgt spid="61"/>
                                        </p:tgtEl>
                                        <p:attrNameLst>
                                          <p:attrName>ppt_x</p:attrName>
                                          <p:attrName>ppt_y</p:attrName>
                                        </p:attrNameLst>
                                      </p:cBhvr>
                                      <p:rCtr x="0" y="20"/>
                                    </p:animMotion>
                                  </p:childTnLst>
                                </p:cTn>
                              </p:par>
                            </p:childTnLst>
                          </p:cTn>
                        </p:par>
                      </p:childTnLst>
                    </p:cTn>
                  </p:par>
                  <p:par>
                    <p:cTn id="117" fill="hold">
                      <p:stCondLst>
                        <p:cond delay="indefinite"/>
                      </p:stCondLst>
                      <p:childTnLst>
                        <p:par>
                          <p:cTn id="118" fill="hold">
                            <p:stCondLst>
                              <p:cond delay="0"/>
                            </p:stCondLst>
                            <p:childTnLst>
                              <p:par>
                                <p:cTn id="119" presetID="9" presetClass="exit" presetSubtype="0" fill="hold" grpId="7" nodeType="clickEffect">
                                  <p:stCondLst>
                                    <p:cond delay="0"/>
                                  </p:stCondLst>
                                  <p:childTnLst>
                                    <p:animEffect transition="out" filter="dissolve">
                                      <p:cBhvr>
                                        <p:cTn id="120" dur="500"/>
                                        <p:tgtEl>
                                          <p:spTgt spid="61"/>
                                        </p:tgtEl>
                                      </p:cBhvr>
                                    </p:animEffect>
                                    <p:set>
                                      <p:cBhvr>
                                        <p:cTn id="121" dur="1" fill="hold">
                                          <p:stCondLst>
                                            <p:cond delay="499"/>
                                          </p:stCondLst>
                                        </p:cTn>
                                        <p:tgtEl>
                                          <p:spTgt spid="61"/>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9" presetClass="exit" presetSubtype="0" fill="hold" nodeType="clickEffect">
                                  <p:stCondLst>
                                    <p:cond delay="0"/>
                                  </p:stCondLst>
                                  <p:childTnLst>
                                    <p:animEffect transition="out" filter="dissolve">
                                      <p:cBhvr>
                                        <p:cTn id="125" dur="500"/>
                                        <p:tgtEl>
                                          <p:spTgt spid="7"/>
                                        </p:tgtEl>
                                      </p:cBhvr>
                                    </p:animEffect>
                                    <p:set>
                                      <p:cBhvr>
                                        <p:cTn id="126" dur="1" fill="hold">
                                          <p:stCondLst>
                                            <p:cond delay="499"/>
                                          </p:stCondLst>
                                        </p:cTn>
                                        <p:tgtEl>
                                          <p:spTgt spid="7"/>
                                        </p:tgtEl>
                                        <p:attrNameLst>
                                          <p:attrName>style.visibility</p:attrName>
                                        </p:attrNameLst>
                                      </p:cBhvr>
                                      <p:to>
                                        <p:strVal val="hidden"/>
                                      </p:to>
                                    </p:set>
                                  </p:childTnLst>
                                </p:cTn>
                              </p:par>
                              <p:par>
                                <p:cTn id="127" presetID="9" presetClass="exit" presetSubtype="0" fill="hold" nodeType="withEffect">
                                  <p:stCondLst>
                                    <p:cond delay="0"/>
                                  </p:stCondLst>
                                  <p:childTnLst>
                                    <p:animEffect transition="out" filter="dissolve">
                                      <p:cBhvr>
                                        <p:cTn id="128" dur="500"/>
                                        <p:tgtEl>
                                          <p:spTgt spid="65"/>
                                        </p:tgtEl>
                                      </p:cBhvr>
                                    </p:animEffect>
                                    <p:set>
                                      <p:cBhvr>
                                        <p:cTn id="129" dur="1" fill="hold">
                                          <p:stCondLst>
                                            <p:cond delay="499"/>
                                          </p:stCondLst>
                                        </p:cTn>
                                        <p:tgtEl>
                                          <p:spTgt spid="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build="allAtOnce" animBg="1"/>
      <p:bldP spid="30" grpId="0" animBg="1"/>
      <p:bldP spid="31" grpId="0" animBg="1"/>
      <p:bldP spid="32" grpId="0"/>
      <p:bldP spid="45" grpId="0" animBg="1"/>
      <p:bldP spid="49" grpId="0" animBg="1"/>
      <p:bldP spid="49" grpId="1" animBg="1"/>
      <p:bldP spid="49" grpId="2" animBg="1"/>
      <p:bldP spid="55" grpId="0" animBg="1"/>
      <p:bldP spid="55" grpId="1" animBg="1"/>
      <p:bldP spid="58" grpId="0" animBg="1"/>
      <p:bldP spid="58" grpId="1" animBg="1"/>
      <p:bldP spid="61" grpId="0" animBg="1"/>
      <p:bldP spid="61" grpId="1" animBg="1"/>
      <p:bldP spid="61" grpId="2" animBg="1"/>
      <p:bldP spid="61" grpId="3" animBg="1"/>
      <p:bldP spid="61" grpId="4" animBg="1"/>
      <p:bldP spid="61" grpId="5" animBg="1"/>
      <p:bldP spid="61" grpId="6" animBg="1"/>
      <p:bldP spid="61" grpId="7" animBg="1"/>
      <p:bldP spid="61" grpId="8" animBg="1"/>
      <p:bldP spid="68" grpId="0" animBg="1"/>
    </p:bld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hr-HR"/>
              <a:t>Skidanje elementa sa stoga realiziranog listom - II</a:t>
            </a:r>
          </a:p>
        </p:txBody>
      </p:sp>
      <p:sp>
        <p:nvSpPr>
          <p:cNvPr id="22531" name="Rectangle 14"/>
          <p:cNvSpPr>
            <a:spLocks noChangeArrowheads="1"/>
          </p:cNvSpPr>
          <p:nvPr/>
        </p:nvSpPr>
        <p:spPr bwMode="auto">
          <a:xfrm>
            <a:off x="309563" y="857250"/>
            <a:ext cx="9215437" cy="3017838"/>
          </a:xfrm>
          <a:prstGeom prst="rect">
            <a:avLst/>
          </a:prstGeom>
          <a:solidFill>
            <a:srgbClr val="FFCC99">
              <a:alpha val="50195"/>
            </a:srgbClr>
          </a:solidFill>
          <a:ln w="9525">
            <a:solidFill>
              <a:srgbClr val="FFC000"/>
            </a:solidFill>
            <a:miter lim="800000"/>
            <a:headEnd/>
            <a:tailEnd/>
          </a:ln>
        </p:spPr>
        <p:txBody>
          <a:bodyPr>
            <a:spAutoFit/>
          </a:bodyPr>
          <a:lstStyle/>
          <a:p>
            <a:r>
              <a:rPr lang="hr-HR" sz="1800">
                <a:solidFill>
                  <a:schemeClr val="bg2"/>
                </a:solidFill>
              </a:rPr>
              <a:t>int skini (tip *element, Stog *stog) {</a:t>
            </a:r>
          </a:p>
          <a:p>
            <a:r>
              <a:rPr lang="hr-HR" sz="1800">
                <a:solidFill>
                  <a:schemeClr val="bg2"/>
                </a:solidFill>
              </a:rPr>
              <a:t>	atom *pom;				</a:t>
            </a:r>
          </a:p>
          <a:p>
            <a:r>
              <a:rPr lang="hr-HR" sz="1800">
                <a:solidFill>
                  <a:schemeClr val="bg2"/>
                </a:solidFill>
              </a:rPr>
              <a:t>     	if (stog-&gt;vrh == NULL) return 0;</a:t>
            </a:r>
          </a:p>
          <a:p>
            <a:r>
              <a:rPr lang="hr-HR" sz="1800">
                <a:solidFill>
                  <a:schemeClr val="bg2"/>
                </a:solidFill>
              </a:rPr>
              <a:t>	*element = stog-&gt;vrh-&gt;element; </a:t>
            </a:r>
          </a:p>
          <a:p>
            <a:r>
              <a:rPr lang="hr-HR" sz="1800">
                <a:solidFill>
                  <a:schemeClr val="bg2"/>
                </a:solidFill>
              </a:rPr>
              <a:t>	pom = stog-&gt;vrh-&gt;sljed;    /* adresa novog vrha */</a:t>
            </a:r>
          </a:p>
          <a:p>
            <a:r>
              <a:rPr lang="hr-HR" sz="1800">
                <a:solidFill>
                  <a:schemeClr val="bg2"/>
                </a:solidFill>
              </a:rPr>
              <a:t>	free(stog-&gt;vrh);		/* obriši stari vrh */	</a:t>
            </a:r>
          </a:p>
          <a:p>
            <a:r>
              <a:rPr lang="hr-HR" sz="1800">
                <a:solidFill>
                  <a:schemeClr val="bg2"/>
                </a:solidFill>
              </a:rPr>
              <a:t>	stog-&gt;vrh = pom;           /* postavi novi vrh */</a:t>
            </a:r>
          </a:p>
          <a:p>
            <a:r>
              <a:rPr lang="hr-HR" sz="1800">
                <a:solidFill>
                  <a:schemeClr val="bg2"/>
                </a:solidFill>
              </a:rPr>
              <a:t>	return 1;</a:t>
            </a:r>
          </a:p>
          <a:p>
            <a:r>
              <a:rPr lang="hr-HR" sz="1800">
                <a:solidFill>
                  <a:schemeClr val="bg2"/>
                </a:solidFill>
              </a:rPr>
              <a:t>}</a:t>
            </a:r>
          </a:p>
        </p:txBody>
      </p:sp>
      <p:sp>
        <p:nvSpPr>
          <p:cNvPr id="32" name="Rectangle 31"/>
          <p:cNvSpPr/>
          <p:nvPr/>
        </p:nvSpPr>
        <p:spPr bwMode="auto">
          <a:xfrm>
            <a:off x="144463" y="4319588"/>
            <a:ext cx="3522662" cy="357187"/>
          </a:xfrm>
          <a:prstGeom prst="rect">
            <a:avLst/>
          </a:prstGeom>
          <a:solidFill>
            <a:schemeClr val="accent3">
              <a:lumMod val="50000"/>
            </a:schemeClr>
          </a:solidFill>
          <a:ln w="9525" cap="flat" cmpd="sng" algn="ctr">
            <a:solidFill>
              <a:schemeClr val="accent3">
                <a:lumMod val="75000"/>
              </a:schemeClr>
            </a:solidFill>
            <a:prstDash val="solid"/>
            <a:round/>
            <a:headEnd type="none" w="med" len="med"/>
            <a:tailEnd type="none" w="med" len="med"/>
          </a:ln>
          <a:effectLst/>
        </p:spPr>
        <p:txBody>
          <a:bodyPr wrap="none" anchor="ctr"/>
          <a:lstStyle/>
          <a:p>
            <a:pPr>
              <a:defRPr/>
            </a:pPr>
            <a:r>
              <a:rPr lang="hr-HR" sz="1800">
                <a:solidFill>
                  <a:schemeClr val="tx1"/>
                </a:solidFill>
                <a:latin typeface="+mn-lt"/>
              </a:rPr>
              <a:t>Pozivni program:</a:t>
            </a:r>
          </a:p>
        </p:txBody>
      </p:sp>
      <p:sp>
        <p:nvSpPr>
          <p:cNvPr id="33" name="Rectangle 15"/>
          <p:cNvSpPr>
            <a:spLocks noChangeArrowheads="1"/>
          </p:cNvSpPr>
          <p:nvPr/>
        </p:nvSpPr>
        <p:spPr bwMode="auto">
          <a:xfrm>
            <a:off x="144463" y="4676775"/>
            <a:ext cx="3522662" cy="1035050"/>
          </a:xfrm>
          <a:prstGeom prst="rect">
            <a:avLst/>
          </a:prstGeom>
          <a:solidFill>
            <a:schemeClr val="accent3">
              <a:lumMod val="75000"/>
              <a:alpha val="40000"/>
            </a:schemeClr>
          </a:solidFill>
          <a:ln w="9525">
            <a:solidFill>
              <a:schemeClr val="accent3">
                <a:lumMod val="75000"/>
              </a:schemeClr>
            </a:solidFill>
            <a:miter lim="800000"/>
            <a:headEnd/>
            <a:tailEnd/>
          </a:ln>
        </p:spPr>
        <p:txBody>
          <a:bodyPr>
            <a:spAutoFit/>
          </a:bodyPr>
          <a:lstStyle/>
          <a:p>
            <a:pPr>
              <a:defRPr/>
            </a:pPr>
            <a:r>
              <a:rPr lang="hr-HR" sz="1800"/>
              <a:t>skini (&amp;element, &amp;stog);</a:t>
            </a:r>
          </a:p>
          <a:p>
            <a:pPr>
              <a:defRPr/>
            </a:pPr>
            <a:r>
              <a:rPr lang="hr-HR" sz="1800"/>
              <a:t>skini (&amp;element, &amp;stog);</a:t>
            </a:r>
          </a:p>
          <a:p>
            <a:pPr>
              <a:defRPr/>
            </a:pPr>
            <a:endParaRPr lang="hr-HR" sz="1800"/>
          </a:p>
        </p:txBody>
      </p:sp>
      <p:sp>
        <p:nvSpPr>
          <p:cNvPr id="34" name="Rectangle 33"/>
          <p:cNvSpPr/>
          <p:nvPr/>
        </p:nvSpPr>
        <p:spPr bwMode="auto">
          <a:xfrm>
            <a:off x="3783013" y="4375150"/>
            <a:ext cx="5735637" cy="1968500"/>
          </a:xfrm>
          <a:prstGeom prst="rect">
            <a:avLst/>
          </a:prstGeom>
          <a:solidFill>
            <a:schemeClr val="accent6">
              <a:lumMod val="20000"/>
              <a:lumOff val="80000"/>
              <a:alpha val="39999"/>
            </a:schemeClr>
          </a:solidFill>
          <a:ln w="9525" cap="flat" cmpd="sng" algn="ctr">
            <a:solidFill>
              <a:srgbClr val="0070C0"/>
            </a:solidFill>
            <a:prstDash val="solid"/>
            <a:round/>
            <a:headEnd type="none" w="med" len="med"/>
            <a:tailEnd type="none" w="med" len="med"/>
          </a:ln>
          <a:effectLst/>
        </p:spPr>
        <p:txBody>
          <a:bodyPr wrap="none"/>
          <a:lstStyle/>
          <a:p>
            <a:pPr>
              <a:defRPr/>
            </a:pPr>
            <a:endParaRPr lang="hr-HR"/>
          </a:p>
        </p:txBody>
      </p:sp>
      <p:sp>
        <p:nvSpPr>
          <p:cNvPr id="22535" name="Rectangle 24"/>
          <p:cNvSpPr>
            <a:spLocks noChangeArrowheads="1"/>
          </p:cNvSpPr>
          <p:nvPr/>
        </p:nvSpPr>
        <p:spPr bwMode="auto">
          <a:xfrm>
            <a:off x="4398963" y="5113338"/>
            <a:ext cx="1020762" cy="265112"/>
          </a:xfrm>
          <a:prstGeom prst="rect">
            <a:avLst/>
          </a:prstGeom>
          <a:solidFill>
            <a:srgbClr val="FFCC99">
              <a:alpha val="50195"/>
            </a:srgbClr>
          </a:solidFill>
          <a:ln w="9525">
            <a:solidFill>
              <a:srgbClr val="FFC000"/>
            </a:solidFill>
            <a:miter lim="800000"/>
            <a:headEnd/>
            <a:tailEnd/>
          </a:ln>
        </p:spPr>
        <p:txBody>
          <a:bodyPr wrap="none" anchor="ctr"/>
          <a:lstStyle/>
          <a:p>
            <a:pPr algn="ctr"/>
            <a:endParaRPr lang="hr-HR" sz="2400"/>
          </a:p>
        </p:txBody>
      </p:sp>
      <p:sp>
        <p:nvSpPr>
          <p:cNvPr id="22536" name="Rectangle 21"/>
          <p:cNvSpPr>
            <a:spLocks noChangeArrowheads="1"/>
          </p:cNvSpPr>
          <p:nvPr/>
        </p:nvSpPr>
        <p:spPr bwMode="auto">
          <a:xfrm>
            <a:off x="4203700" y="4776788"/>
            <a:ext cx="1555750" cy="396875"/>
          </a:xfrm>
          <a:prstGeom prst="rect">
            <a:avLst/>
          </a:prstGeom>
          <a:noFill/>
          <a:ln w="9525" algn="ctr">
            <a:noFill/>
            <a:miter lim="800000"/>
            <a:headEnd/>
            <a:tailEnd/>
          </a:ln>
        </p:spPr>
        <p:txBody>
          <a:bodyPr wrap="none">
            <a:spAutoFit/>
          </a:bodyPr>
          <a:lstStyle/>
          <a:p>
            <a:r>
              <a:rPr lang="hr-HR">
                <a:solidFill>
                  <a:srgbClr val="FF0000"/>
                </a:solidFill>
              </a:rPr>
              <a:t>stog-&gt;vrh</a:t>
            </a:r>
          </a:p>
        </p:txBody>
      </p:sp>
      <p:grpSp>
        <p:nvGrpSpPr>
          <p:cNvPr id="3" name="Group 36"/>
          <p:cNvGrpSpPr>
            <a:grpSpLocks/>
          </p:cNvGrpSpPr>
          <p:nvPr/>
        </p:nvGrpSpPr>
        <p:grpSpPr bwMode="auto">
          <a:xfrm>
            <a:off x="7553325" y="5138738"/>
            <a:ext cx="792163" cy="1000125"/>
            <a:chOff x="6408370" y="5255394"/>
            <a:chExt cx="791327" cy="1001028"/>
          </a:xfrm>
        </p:grpSpPr>
        <p:sp>
          <p:nvSpPr>
            <p:cNvPr id="38" name="Rectangle 9"/>
            <p:cNvSpPr>
              <a:spLocks noChangeArrowheads="1"/>
            </p:cNvSpPr>
            <p:nvPr/>
          </p:nvSpPr>
          <p:spPr bwMode="auto">
            <a:xfrm>
              <a:off x="6408370" y="5932280"/>
              <a:ext cx="791327" cy="324142"/>
            </a:xfrm>
            <a:prstGeom prst="rect">
              <a:avLst/>
            </a:prstGeom>
            <a:solidFill>
              <a:schemeClr val="accent4">
                <a:lumMod val="40000"/>
                <a:lumOff val="60000"/>
              </a:schemeClr>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39" name="Rectangle 10"/>
            <p:cNvSpPr>
              <a:spLocks noChangeArrowheads="1"/>
            </p:cNvSpPr>
            <p:nvPr/>
          </p:nvSpPr>
          <p:spPr bwMode="auto">
            <a:xfrm>
              <a:off x="6408370" y="5255394"/>
              <a:ext cx="791327" cy="673708"/>
            </a:xfrm>
            <a:prstGeom prst="rect">
              <a:avLst/>
            </a:prstGeom>
            <a:solidFill>
              <a:schemeClr val="accent4">
                <a:lumMod val="40000"/>
                <a:lumOff val="60000"/>
              </a:schemeClr>
            </a:solidFill>
            <a:ln w="9525">
              <a:solidFill>
                <a:srgbClr val="0070C0"/>
              </a:solidFill>
              <a:miter lim="800000"/>
              <a:headEnd/>
              <a:tailEnd/>
            </a:ln>
          </p:spPr>
          <p:txBody>
            <a:bodyPr wrap="none" anchor="ctr"/>
            <a:lstStyle/>
            <a:p>
              <a:pPr algn="ctr">
                <a:defRPr/>
              </a:pPr>
              <a:endParaRPr lang="hr-HR" sz="2400">
                <a:solidFill>
                  <a:srgbClr val="002060"/>
                </a:solidFill>
              </a:endParaRPr>
            </a:p>
          </p:txBody>
        </p:sp>
      </p:grpSp>
      <p:grpSp>
        <p:nvGrpSpPr>
          <p:cNvPr id="22538" name="Group 25"/>
          <p:cNvGrpSpPr>
            <a:grpSpLocks/>
          </p:cNvGrpSpPr>
          <p:nvPr/>
        </p:nvGrpSpPr>
        <p:grpSpPr bwMode="auto">
          <a:xfrm>
            <a:off x="8774113" y="5876925"/>
            <a:ext cx="412750" cy="228600"/>
            <a:chOff x="3504" y="3840"/>
            <a:chExt cx="240" cy="144"/>
          </a:xfrm>
        </p:grpSpPr>
        <p:grpSp>
          <p:nvGrpSpPr>
            <p:cNvPr id="22548" name="Group 26"/>
            <p:cNvGrpSpPr>
              <a:grpSpLocks/>
            </p:cNvGrpSpPr>
            <p:nvPr/>
          </p:nvGrpSpPr>
          <p:grpSpPr bwMode="auto">
            <a:xfrm>
              <a:off x="3504" y="3840"/>
              <a:ext cx="240" cy="96"/>
              <a:chOff x="4272" y="3600"/>
              <a:chExt cx="240" cy="96"/>
            </a:xfrm>
          </p:grpSpPr>
          <p:sp>
            <p:nvSpPr>
              <p:cNvPr id="22550" name="Line 27"/>
              <p:cNvSpPr>
                <a:spLocks noChangeShapeType="1"/>
              </p:cNvSpPr>
              <p:nvPr/>
            </p:nvSpPr>
            <p:spPr bwMode="auto">
              <a:xfrm>
                <a:off x="4272" y="3600"/>
                <a:ext cx="240" cy="0"/>
              </a:xfrm>
              <a:prstGeom prst="line">
                <a:avLst/>
              </a:prstGeom>
              <a:noFill/>
              <a:ln w="9525">
                <a:solidFill>
                  <a:schemeClr val="bg2"/>
                </a:solidFill>
                <a:round/>
                <a:headEnd/>
                <a:tailEnd/>
              </a:ln>
            </p:spPr>
            <p:txBody>
              <a:bodyPr wrap="none" anchor="ctr"/>
              <a:lstStyle/>
              <a:p>
                <a:endParaRPr lang="en-US"/>
              </a:p>
            </p:txBody>
          </p:sp>
          <p:sp>
            <p:nvSpPr>
              <p:cNvPr id="22551" name="Line 28"/>
              <p:cNvSpPr>
                <a:spLocks noChangeShapeType="1"/>
              </p:cNvSpPr>
              <p:nvPr/>
            </p:nvSpPr>
            <p:spPr bwMode="auto">
              <a:xfrm>
                <a:off x="4320" y="3648"/>
                <a:ext cx="144" cy="0"/>
              </a:xfrm>
              <a:prstGeom prst="line">
                <a:avLst/>
              </a:prstGeom>
              <a:noFill/>
              <a:ln w="9525">
                <a:solidFill>
                  <a:schemeClr val="bg2"/>
                </a:solidFill>
                <a:round/>
                <a:headEnd/>
                <a:tailEnd/>
              </a:ln>
            </p:spPr>
            <p:txBody>
              <a:bodyPr wrap="none" anchor="ctr"/>
              <a:lstStyle/>
              <a:p>
                <a:endParaRPr lang="en-US"/>
              </a:p>
            </p:txBody>
          </p:sp>
          <p:sp>
            <p:nvSpPr>
              <p:cNvPr id="22552" name="Line 29"/>
              <p:cNvSpPr>
                <a:spLocks noChangeShapeType="1"/>
              </p:cNvSpPr>
              <p:nvPr/>
            </p:nvSpPr>
            <p:spPr bwMode="auto">
              <a:xfrm>
                <a:off x="4368" y="3696"/>
                <a:ext cx="48" cy="0"/>
              </a:xfrm>
              <a:prstGeom prst="line">
                <a:avLst/>
              </a:prstGeom>
              <a:noFill/>
              <a:ln w="9525">
                <a:solidFill>
                  <a:schemeClr val="bg2"/>
                </a:solidFill>
                <a:round/>
                <a:headEnd/>
                <a:tailEnd/>
              </a:ln>
            </p:spPr>
            <p:txBody>
              <a:bodyPr wrap="none" anchor="ctr"/>
              <a:lstStyle/>
              <a:p>
                <a:endParaRPr lang="en-US"/>
              </a:p>
            </p:txBody>
          </p:sp>
        </p:grpSp>
        <p:sp>
          <p:nvSpPr>
            <p:cNvPr id="22549" name="Rectangle 30"/>
            <p:cNvSpPr>
              <a:spLocks noChangeArrowheads="1"/>
            </p:cNvSpPr>
            <p:nvPr/>
          </p:nvSpPr>
          <p:spPr bwMode="auto">
            <a:xfrm>
              <a:off x="3504" y="3840"/>
              <a:ext cx="240" cy="144"/>
            </a:xfrm>
            <a:prstGeom prst="rect">
              <a:avLst/>
            </a:prstGeom>
            <a:noFill/>
            <a:ln w="9525">
              <a:solidFill>
                <a:schemeClr val="bg2"/>
              </a:solidFill>
              <a:miter lim="800000"/>
              <a:headEnd/>
              <a:tailEnd/>
            </a:ln>
          </p:spPr>
          <p:txBody>
            <a:bodyPr wrap="none" anchor="ctr"/>
            <a:lstStyle/>
            <a:p>
              <a:endParaRPr lang="hr-HR" sz="2400">
                <a:solidFill>
                  <a:srgbClr val="002060"/>
                </a:solidFill>
              </a:endParaRPr>
            </a:p>
          </p:txBody>
        </p:sp>
      </p:grpSp>
      <p:sp>
        <p:nvSpPr>
          <p:cNvPr id="46" name="Rectangle 21"/>
          <p:cNvSpPr>
            <a:spLocks noChangeArrowheads="1"/>
          </p:cNvSpPr>
          <p:nvPr/>
        </p:nvSpPr>
        <p:spPr bwMode="auto">
          <a:xfrm>
            <a:off x="7766050" y="5214938"/>
            <a:ext cx="461963" cy="585787"/>
          </a:xfrm>
          <a:prstGeom prst="rect">
            <a:avLst/>
          </a:prstGeom>
          <a:solidFill>
            <a:schemeClr val="accent4">
              <a:lumMod val="40000"/>
              <a:lumOff val="60000"/>
            </a:schemeClr>
          </a:solidFill>
          <a:ln w="9525">
            <a:noFill/>
            <a:miter lim="800000"/>
            <a:headEnd/>
            <a:tailEnd/>
          </a:ln>
        </p:spPr>
        <p:txBody>
          <a:bodyPr>
            <a:spAutoFit/>
          </a:bodyPr>
          <a:lstStyle/>
          <a:p>
            <a:pPr algn="ctr">
              <a:defRPr/>
            </a:pPr>
            <a:r>
              <a:rPr lang="hr-HR" sz="3200">
                <a:solidFill>
                  <a:srgbClr val="002060"/>
                </a:solidFill>
              </a:rPr>
              <a:t>5</a:t>
            </a:r>
          </a:p>
        </p:txBody>
      </p:sp>
      <p:cxnSp>
        <p:nvCxnSpPr>
          <p:cNvPr id="51" name="Straight Connector 50"/>
          <p:cNvCxnSpPr>
            <a:cxnSpLocks noChangeShapeType="1"/>
          </p:cNvCxnSpPr>
          <p:nvPr/>
        </p:nvCxnSpPr>
        <p:spPr bwMode="auto">
          <a:xfrm flipV="1">
            <a:off x="8085138" y="5991225"/>
            <a:ext cx="688975" cy="3175"/>
          </a:xfrm>
          <a:prstGeom prst="line">
            <a:avLst/>
          </a:prstGeom>
          <a:noFill/>
          <a:ln w="25400" algn="ctr">
            <a:solidFill>
              <a:srgbClr val="FF0000"/>
            </a:solidFill>
            <a:round/>
            <a:headEnd/>
            <a:tailEnd type="arrow" w="med" len="med"/>
          </a:ln>
        </p:spPr>
      </p:cxnSp>
      <p:sp>
        <p:nvSpPr>
          <p:cNvPr id="54" name="Rectangle 53"/>
          <p:cNvSpPr/>
          <p:nvPr/>
        </p:nvSpPr>
        <p:spPr bwMode="auto">
          <a:xfrm>
            <a:off x="300038" y="842963"/>
            <a:ext cx="8623300" cy="379412"/>
          </a:xfrm>
          <a:prstGeom prst="rect">
            <a:avLst/>
          </a:prstGeom>
          <a:noFill/>
          <a:ln w="25400" cap="flat" cmpd="sng" algn="ctr">
            <a:solidFill>
              <a:srgbClr val="FF0000"/>
            </a:solidFill>
            <a:prstDash val="solid"/>
            <a:round/>
            <a:headEnd type="none" w="med" len="med"/>
            <a:tailEnd type="non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grpSp>
        <p:nvGrpSpPr>
          <p:cNvPr id="6" name="Group 54"/>
          <p:cNvGrpSpPr>
            <a:grpSpLocks/>
          </p:cNvGrpSpPr>
          <p:nvPr/>
        </p:nvGrpSpPr>
        <p:grpSpPr bwMode="auto">
          <a:xfrm>
            <a:off x="7426325" y="4319588"/>
            <a:ext cx="1047750" cy="574675"/>
            <a:chOff x="6277362" y="4383454"/>
            <a:chExt cx="1047462" cy="573556"/>
          </a:xfrm>
        </p:grpSpPr>
        <p:sp>
          <p:nvSpPr>
            <p:cNvPr id="22546" name="Rectangle 21"/>
            <p:cNvSpPr>
              <a:spLocks noChangeArrowheads="1"/>
            </p:cNvSpPr>
            <p:nvPr/>
          </p:nvSpPr>
          <p:spPr bwMode="auto">
            <a:xfrm>
              <a:off x="6446629" y="4383454"/>
              <a:ext cx="800219" cy="400110"/>
            </a:xfrm>
            <a:prstGeom prst="rect">
              <a:avLst/>
            </a:prstGeom>
            <a:noFill/>
            <a:ln w="9525" algn="ctr">
              <a:noFill/>
              <a:miter lim="800000"/>
              <a:headEnd/>
              <a:tailEnd/>
            </a:ln>
          </p:spPr>
          <p:txBody>
            <a:bodyPr>
              <a:spAutoFit/>
            </a:bodyPr>
            <a:lstStyle/>
            <a:p>
              <a:r>
                <a:rPr lang="hr-HR"/>
                <a:t>pom</a:t>
              </a:r>
            </a:p>
          </p:txBody>
        </p:sp>
        <p:sp>
          <p:nvSpPr>
            <p:cNvPr id="22547" name="Rectangle 24"/>
            <p:cNvSpPr>
              <a:spLocks noChangeArrowheads="1"/>
            </p:cNvSpPr>
            <p:nvPr/>
          </p:nvSpPr>
          <p:spPr bwMode="auto">
            <a:xfrm>
              <a:off x="6277362" y="4700738"/>
              <a:ext cx="1047462" cy="256272"/>
            </a:xfrm>
            <a:prstGeom prst="rect">
              <a:avLst/>
            </a:prstGeom>
            <a:solidFill>
              <a:srgbClr val="FFCC99">
                <a:alpha val="50195"/>
              </a:srgbClr>
            </a:solidFill>
            <a:ln w="9525">
              <a:solidFill>
                <a:srgbClr val="FFC000"/>
              </a:solidFill>
              <a:miter lim="800000"/>
              <a:headEnd/>
              <a:tailEnd/>
            </a:ln>
          </p:spPr>
          <p:txBody>
            <a:bodyPr wrap="none" anchor="ctr"/>
            <a:lstStyle/>
            <a:p>
              <a:pPr algn="ctr"/>
              <a:endParaRPr lang="hr-HR" sz="2400"/>
            </a:p>
          </p:txBody>
        </p:sp>
      </p:grpSp>
      <p:sp>
        <p:nvSpPr>
          <p:cNvPr id="59" name="Freeform 20"/>
          <p:cNvSpPr/>
          <p:nvPr/>
        </p:nvSpPr>
        <p:spPr bwMode="auto">
          <a:xfrm flipH="1">
            <a:off x="5294313" y="5113338"/>
            <a:ext cx="2274887" cy="169862"/>
          </a:xfrm>
          <a:custGeom>
            <a:avLst/>
            <a:gdLst>
              <a:gd name="connsiteX0" fmla="*/ 1332855 w 1477506"/>
              <a:gd name="connsiteY0" fmla="*/ 534691 h 534691"/>
              <a:gd name="connsiteX1" fmla="*/ 1332855 w 1477506"/>
              <a:gd name="connsiteY1" fmla="*/ 441701 h 534691"/>
              <a:gd name="connsiteX2" fmla="*/ 464950 w 1477506"/>
              <a:gd name="connsiteY2" fmla="*/ 69742 h 534691"/>
              <a:gd name="connsiteX3" fmla="*/ 0 w 1477506"/>
              <a:gd name="connsiteY3" fmla="*/ 23247 h 534691"/>
              <a:gd name="connsiteX0" fmla="*/ 1713823 w 1786148"/>
              <a:gd name="connsiteY0" fmla="*/ 534691 h 534691"/>
              <a:gd name="connsiteX1" fmla="*/ 1332855 w 1786148"/>
              <a:gd name="connsiteY1" fmla="*/ 441701 h 534691"/>
              <a:gd name="connsiteX2" fmla="*/ 464950 w 1786148"/>
              <a:gd name="connsiteY2" fmla="*/ 69742 h 534691"/>
              <a:gd name="connsiteX3" fmla="*/ 0 w 1786148"/>
              <a:gd name="connsiteY3" fmla="*/ 23247 h 534691"/>
              <a:gd name="connsiteX0" fmla="*/ 1332855 w 1332855"/>
              <a:gd name="connsiteY0" fmla="*/ 441701 h 441701"/>
              <a:gd name="connsiteX1" fmla="*/ 464950 w 1332855"/>
              <a:gd name="connsiteY1" fmla="*/ 69742 h 441701"/>
              <a:gd name="connsiteX2" fmla="*/ 0 w 1332855"/>
              <a:gd name="connsiteY2" fmla="*/ 23247 h 441701"/>
              <a:gd name="connsiteX0" fmla="*/ 1332855 w 1332855"/>
              <a:gd name="connsiteY0" fmla="*/ 441701 h 441701"/>
              <a:gd name="connsiteX1" fmla="*/ 464950 w 1332855"/>
              <a:gd name="connsiteY1" fmla="*/ 69742 h 441701"/>
              <a:gd name="connsiteX2" fmla="*/ 0 w 1332855"/>
              <a:gd name="connsiteY2" fmla="*/ 23247 h 441701"/>
              <a:gd name="connsiteX0" fmla="*/ 1462703 w 1462703"/>
              <a:gd name="connsiteY0" fmla="*/ 499819 h 1266982"/>
              <a:gd name="connsiteX1" fmla="*/ 594798 w 1462703"/>
              <a:gd name="connsiteY1" fmla="*/ 127860 h 1266982"/>
              <a:gd name="connsiteX2" fmla="*/ 0 w 1462703"/>
              <a:gd name="connsiteY2" fmla="*/ 1266982 h 1266982"/>
              <a:gd name="connsiteX0" fmla="*/ 1462703 w 1462703"/>
              <a:gd name="connsiteY0" fmla="*/ 104612 h 871775"/>
              <a:gd name="connsiteX1" fmla="*/ 685692 w 1462703"/>
              <a:gd name="connsiteY1" fmla="*/ 127861 h 871775"/>
              <a:gd name="connsiteX2" fmla="*/ 0 w 1462703"/>
              <a:gd name="connsiteY2" fmla="*/ 871775 h 871775"/>
              <a:gd name="connsiteX0" fmla="*/ 1462703 w 1462703"/>
              <a:gd name="connsiteY0" fmla="*/ 1115083 h 1882246"/>
              <a:gd name="connsiteX1" fmla="*/ 650140 w 1462703"/>
              <a:gd name="connsiteY1" fmla="*/ 127860 h 1882246"/>
              <a:gd name="connsiteX2" fmla="*/ 0 w 1462703"/>
              <a:gd name="connsiteY2" fmla="*/ 1882246 h 1882246"/>
              <a:gd name="connsiteX0" fmla="*/ 1442388 w 1442388"/>
              <a:gd name="connsiteY0" fmla="*/ 1093817 h 1093818"/>
              <a:gd name="connsiteX1" fmla="*/ 629825 w 1442388"/>
              <a:gd name="connsiteY1" fmla="*/ 106594 h 1093818"/>
              <a:gd name="connsiteX2" fmla="*/ 0 w 1442388"/>
              <a:gd name="connsiteY2" fmla="*/ 454247 h 1093818"/>
              <a:gd name="connsiteX0" fmla="*/ 1442388 w 1442388"/>
              <a:gd name="connsiteY0" fmla="*/ 990524 h 990525"/>
              <a:gd name="connsiteX1" fmla="*/ 1056396 w 1442388"/>
              <a:gd name="connsiteY1" fmla="*/ 331147 h 990525"/>
              <a:gd name="connsiteX2" fmla="*/ 629825 w 1442388"/>
              <a:gd name="connsiteY2" fmla="*/ 3301 h 990525"/>
              <a:gd name="connsiteX3" fmla="*/ 0 w 1442388"/>
              <a:gd name="connsiteY3" fmla="*/ 350954 h 990525"/>
              <a:gd name="connsiteX0" fmla="*/ 1500666 w 1500666"/>
              <a:gd name="connsiteY0" fmla="*/ 1078638 h 1078639"/>
              <a:gd name="connsiteX1" fmla="*/ 1114674 w 1500666"/>
              <a:gd name="connsiteY1" fmla="*/ 419261 h 1078639"/>
              <a:gd name="connsiteX2" fmla="*/ 688103 w 1500666"/>
              <a:gd name="connsiteY2" fmla="*/ 91415 h 1078639"/>
              <a:gd name="connsiteX3" fmla="*/ 0 w 1500666"/>
              <a:gd name="connsiteY3" fmla="*/ 967746 h 1078639"/>
              <a:gd name="connsiteX0" fmla="*/ 1500666 w 1500666"/>
              <a:gd name="connsiteY0" fmla="*/ 823915 h 1026126"/>
              <a:gd name="connsiteX1" fmla="*/ 1114674 w 1500666"/>
              <a:gd name="connsiteY1" fmla="*/ 164538 h 1026126"/>
              <a:gd name="connsiteX2" fmla="*/ 586116 w 1500666"/>
              <a:gd name="connsiteY2" fmla="*/ 934712 h 1026126"/>
              <a:gd name="connsiteX3" fmla="*/ 0 w 1500666"/>
              <a:gd name="connsiteY3" fmla="*/ 713023 h 1026126"/>
              <a:gd name="connsiteX0" fmla="*/ 1500666 w 1500666"/>
              <a:gd name="connsiteY0" fmla="*/ 677859 h 677858"/>
              <a:gd name="connsiteX1" fmla="*/ 1114674 w 1500666"/>
              <a:gd name="connsiteY1" fmla="*/ 18482 h 677858"/>
              <a:gd name="connsiteX2" fmla="*/ 0 w 1500666"/>
              <a:gd name="connsiteY2" fmla="*/ 566967 h 677858"/>
              <a:gd name="connsiteX0" fmla="*/ 1500666 w 1500666"/>
              <a:gd name="connsiteY0" fmla="*/ 311854 h 311853"/>
              <a:gd name="connsiteX1" fmla="*/ 823285 w 1500666"/>
              <a:gd name="connsiteY1" fmla="*/ 18483 h 311853"/>
              <a:gd name="connsiteX2" fmla="*/ 0 w 1500666"/>
              <a:gd name="connsiteY2" fmla="*/ 200962 h 311853"/>
              <a:gd name="connsiteX0" fmla="*/ 1500666 w 1500666"/>
              <a:gd name="connsiteY0" fmla="*/ 311854 h 311853"/>
              <a:gd name="connsiteX1" fmla="*/ 823285 w 1500666"/>
              <a:gd name="connsiteY1" fmla="*/ 18483 h 311853"/>
              <a:gd name="connsiteX2" fmla="*/ 0 w 1500666"/>
              <a:gd name="connsiteY2" fmla="*/ 200962 h 311853"/>
            </a:gdLst>
            <a:ahLst/>
            <a:cxnLst>
              <a:cxn ang="0">
                <a:pos x="connsiteX0" y="connsiteY0"/>
              </a:cxn>
              <a:cxn ang="0">
                <a:pos x="connsiteX1" y="connsiteY1"/>
              </a:cxn>
              <a:cxn ang="0">
                <a:pos x="connsiteX2" y="connsiteY2"/>
              </a:cxn>
            </a:cxnLst>
            <a:rect l="l" t="t" r="r" b="b"/>
            <a:pathLst>
              <a:path w="1500666" h="311853">
                <a:moveTo>
                  <a:pt x="1500666" y="311854"/>
                </a:moveTo>
                <a:cubicBezTo>
                  <a:pt x="1274872" y="214064"/>
                  <a:pt x="1073396" y="36965"/>
                  <a:pt x="823285" y="18483"/>
                </a:cubicBezTo>
                <a:cubicBezTo>
                  <a:pt x="573174" y="1"/>
                  <a:pt x="232224" y="86694"/>
                  <a:pt x="0" y="200962"/>
                </a:cubicBezTo>
              </a:path>
            </a:pathLst>
          </a:custGeom>
          <a:noFill/>
          <a:ln w="25400" cap="flat" cmpd="sng" algn="ctr">
            <a:solidFill>
              <a:srgbClr val="FF0000"/>
            </a:solidFill>
            <a:prstDash val="solid"/>
            <a:round/>
            <a:headEnd type="none" w="med" len="med"/>
            <a:tailEnd type="triangl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60" name="Freeform 20"/>
          <p:cNvSpPr/>
          <p:nvPr/>
        </p:nvSpPr>
        <p:spPr bwMode="auto">
          <a:xfrm flipH="1">
            <a:off x="8297863" y="4813300"/>
            <a:ext cx="715962" cy="1030288"/>
          </a:xfrm>
          <a:custGeom>
            <a:avLst/>
            <a:gdLst>
              <a:gd name="connsiteX0" fmla="*/ 1332855 w 1477506"/>
              <a:gd name="connsiteY0" fmla="*/ 534691 h 534691"/>
              <a:gd name="connsiteX1" fmla="*/ 1332855 w 1477506"/>
              <a:gd name="connsiteY1" fmla="*/ 441701 h 534691"/>
              <a:gd name="connsiteX2" fmla="*/ 464950 w 1477506"/>
              <a:gd name="connsiteY2" fmla="*/ 69742 h 534691"/>
              <a:gd name="connsiteX3" fmla="*/ 0 w 1477506"/>
              <a:gd name="connsiteY3" fmla="*/ 23247 h 534691"/>
              <a:gd name="connsiteX0" fmla="*/ 1713823 w 1786148"/>
              <a:gd name="connsiteY0" fmla="*/ 534691 h 534691"/>
              <a:gd name="connsiteX1" fmla="*/ 1332855 w 1786148"/>
              <a:gd name="connsiteY1" fmla="*/ 441701 h 534691"/>
              <a:gd name="connsiteX2" fmla="*/ 464950 w 1786148"/>
              <a:gd name="connsiteY2" fmla="*/ 69742 h 534691"/>
              <a:gd name="connsiteX3" fmla="*/ 0 w 1786148"/>
              <a:gd name="connsiteY3" fmla="*/ 23247 h 534691"/>
              <a:gd name="connsiteX0" fmla="*/ 1332855 w 1332855"/>
              <a:gd name="connsiteY0" fmla="*/ 441701 h 441701"/>
              <a:gd name="connsiteX1" fmla="*/ 464950 w 1332855"/>
              <a:gd name="connsiteY1" fmla="*/ 69742 h 441701"/>
              <a:gd name="connsiteX2" fmla="*/ 0 w 1332855"/>
              <a:gd name="connsiteY2" fmla="*/ 23247 h 441701"/>
              <a:gd name="connsiteX0" fmla="*/ 1332855 w 1332855"/>
              <a:gd name="connsiteY0" fmla="*/ 441701 h 441701"/>
              <a:gd name="connsiteX1" fmla="*/ 464950 w 1332855"/>
              <a:gd name="connsiteY1" fmla="*/ 69742 h 441701"/>
              <a:gd name="connsiteX2" fmla="*/ 0 w 1332855"/>
              <a:gd name="connsiteY2" fmla="*/ 23247 h 441701"/>
              <a:gd name="connsiteX0" fmla="*/ 1462703 w 1462703"/>
              <a:gd name="connsiteY0" fmla="*/ 499819 h 1266982"/>
              <a:gd name="connsiteX1" fmla="*/ 594798 w 1462703"/>
              <a:gd name="connsiteY1" fmla="*/ 127860 h 1266982"/>
              <a:gd name="connsiteX2" fmla="*/ 0 w 1462703"/>
              <a:gd name="connsiteY2" fmla="*/ 1266982 h 1266982"/>
              <a:gd name="connsiteX0" fmla="*/ 1462703 w 1462703"/>
              <a:gd name="connsiteY0" fmla="*/ 104612 h 871775"/>
              <a:gd name="connsiteX1" fmla="*/ 685692 w 1462703"/>
              <a:gd name="connsiteY1" fmla="*/ 127861 h 871775"/>
              <a:gd name="connsiteX2" fmla="*/ 0 w 1462703"/>
              <a:gd name="connsiteY2" fmla="*/ 871775 h 871775"/>
              <a:gd name="connsiteX0" fmla="*/ 1462703 w 1462703"/>
              <a:gd name="connsiteY0" fmla="*/ 1115083 h 1882246"/>
              <a:gd name="connsiteX1" fmla="*/ 650140 w 1462703"/>
              <a:gd name="connsiteY1" fmla="*/ 127860 h 1882246"/>
              <a:gd name="connsiteX2" fmla="*/ 0 w 1462703"/>
              <a:gd name="connsiteY2" fmla="*/ 1882246 h 1882246"/>
              <a:gd name="connsiteX0" fmla="*/ 1442388 w 1442388"/>
              <a:gd name="connsiteY0" fmla="*/ 1093817 h 1093818"/>
              <a:gd name="connsiteX1" fmla="*/ 629825 w 1442388"/>
              <a:gd name="connsiteY1" fmla="*/ 106594 h 1093818"/>
              <a:gd name="connsiteX2" fmla="*/ 0 w 1442388"/>
              <a:gd name="connsiteY2" fmla="*/ 454247 h 1093818"/>
              <a:gd name="connsiteX0" fmla="*/ 1442388 w 1442388"/>
              <a:gd name="connsiteY0" fmla="*/ 990524 h 990525"/>
              <a:gd name="connsiteX1" fmla="*/ 1056396 w 1442388"/>
              <a:gd name="connsiteY1" fmla="*/ 331147 h 990525"/>
              <a:gd name="connsiteX2" fmla="*/ 629825 w 1442388"/>
              <a:gd name="connsiteY2" fmla="*/ 3301 h 990525"/>
              <a:gd name="connsiteX3" fmla="*/ 0 w 1442388"/>
              <a:gd name="connsiteY3" fmla="*/ 350954 h 990525"/>
              <a:gd name="connsiteX0" fmla="*/ 1500666 w 1500666"/>
              <a:gd name="connsiteY0" fmla="*/ 1078638 h 1078639"/>
              <a:gd name="connsiteX1" fmla="*/ 1114674 w 1500666"/>
              <a:gd name="connsiteY1" fmla="*/ 419261 h 1078639"/>
              <a:gd name="connsiteX2" fmla="*/ 688103 w 1500666"/>
              <a:gd name="connsiteY2" fmla="*/ 91415 h 1078639"/>
              <a:gd name="connsiteX3" fmla="*/ 0 w 1500666"/>
              <a:gd name="connsiteY3" fmla="*/ 967746 h 1078639"/>
              <a:gd name="connsiteX0" fmla="*/ 1500666 w 1500666"/>
              <a:gd name="connsiteY0" fmla="*/ 823915 h 1026126"/>
              <a:gd name="connsiteX1" fmla="*/ 1114674 w 1500666"/>
              <a:gd name="connsiteY1" fmla="*/ 164538 h 1026126"/>
              <a:gd name="connsiteX2" fmla="*/ 586116 w 1500666"/>
              <a:gd name="connsiteY2" fmla="*/ 934712 h 1026126"/>
              <a:gd name="connsiteX3" fmla="*/ 0 w 1500666"/>
              <a:gd name="connsiteY3" fmla="*/ 713023 h 1026126"/>
              <a:gd name="connsiteX0" fmla="*/ 1500666 w 1500666"/>
              <a:gd name="connsiteY0" fmla="*/ 677859 h 677858"/>
              <a:gd name="connsiteX1" fmla="*/ 1114674 w 1500666"/>
              <a:gd name="connsiteY1" fmla="*/ 18482 h 677858"/>
              <a:gd name="connsiteX2" fmla="*/ 0 w 1500666"/>
              <a:gd name="connsiteY2" fmla="*/ 566967 h 677858"/>
              <a:gd name="connsiteX0" fmla="*/ 1500666 w 1500666"/>
              <a:gd name="connsiteY0" fmla="*/ 311854 h 311853"/>
              <a:gd name="connsiteX1" fmla="*/ 823285 w 1500666"/>
              <a:gd name="connsiteY1" fmla="*/ 18483 h 311853"/>
              <a:gd name="connsiteX2" fmla="*/ 0 w 1500666"/>
              <a:gd name="connsiteY2" fmla="*/ 200962 h 311853"/>
              <a:gd name="connsiteX0" fmla="*/ 1500666 w 1500666"/>
              <a:gd name="connsiteY0" fmla="*/ 311854 h 311853"/>
              <a:gd name="connsiteX1" fmla="*/ 823285 w 1500666"/>
              <a:gd name="connsiteY1" fmla="*/ 18483 h 311853"/>
              <a:gd name="connsiteX2" fmla="*/ 0 w 1500666"/>
              <a:gd name="connsiteY2" fmla="*/ 200962 h 311853"/>
              <a:gd name="connsiteX0" fmla="*/ 1681724 w 1681724"/>
              <a:gd name="connsiteY0" fmla="*/ 598501 h 2429273"/>
              <a:gd name="connsiteX1" fmla="*/ 1004343 w 1681724"/>
              <a:gd name="connsiteY1" fmla="*/ 305130 h 2429273"/>
              <a:gd name="connsiteX2" fmla="*/ 0 w 1681724"/>
              <a:gd name="connsiteY2" fmla="*/ 2429274 h 2429273"/>
              <a:gd name="connsiteX0" fmla="*/ 1728900 w 1728900"/>
              <a:gd name="connsiteY0" fmla="*/ 598499 h 2429273"/>
              <a:gd name="connsiteX1" fmla="*/ 1051519 w 1728900"/>
              <a:gd name="connsiteY1" fmla="*/ 305128 h 2429273"/>
              <a:gd name="connsiteX2" fmla="*/ 47176 w 1728900"/>
              <a:gd name="connsiteY2" fmla="*/ 2429272 h 2429273"/>
              <a:gd name="connsiteX0" fmla="*/ 1957236 w 1957236"/>
              <a:gd name="connsiteY0" fmla="*/ 332145 h 2162917"/>
              <a:gd name="connsiteX1" fmla="*/ 280287 w 1957236"/>
              <a:gd name="connsiteY1" fmla="*/ 305129 h 2162917"/>
              <a:gd name="connsiteX2" fmla="*/ 275512 w 1957236"/>
              <a:gd name="connsiteY2" fmla="*/ 2162918 h 2162917"/>
              <a:gd name="connsiteX0" fmla="*/ 573077 w 573077"/>
              <a:gd name="connsiteY0" fmla="*/ 332146 h 2162919"/>
              <a:gd name="connsiteX1" fmla="*/ 82550 w 573077"/>
              <a:gd name="connsiteY1" fmla="*/ 305129 h 2162919"/>
              <a:gd name="connsiteX2" fmla="*/ 77775 w 573077"/>
              <a:gd name="connsiteY2" fmla="*/ 2162918 h 2162919"/>
              <a:gd name="connsiteX0" fmla="*/ 542478 w 542478"/>
              <a:gd name="connsiteY0" fmla="*/ 97791 h 1928562"/>
              <a:gd name="connsiteX1" fmla="*/ 152173 w 542478"/>
              <a:gd name="connsiteY1" fmla="*/ 526157 h 1928562"/>
              <a:gd name="connsiteX2" fmla="*/ 47176 w 542478"/>
              <a:gd name="connsiteY2" fmla="*/ 1928563 h 1928562"/>
              <a:gd name="connsiteX0" fmla="*/ 507178 w 507178"/>
              <a:gd name="connsiteY0" fmla="*/ 97791 h 1928562"/>
              <a:gd name="connsiteX1" fmla="*/ 116873 w 507178"/>
              <a:gd name="connsiteY1" fmla="*/ 526157 h 1928562"/>
              <a:gd name="connsiteX2" fmla="*/ 11876 w 507178"/>
              <a:gd name="connsiteY2" fmla="*/ 1928563 h 1928562"/>
              <a:gd name="connsiteX0" fmla="*/ 548128 w 548128"/>
              <a:gd name="connsiteY0" fmla="*/ 97791 h 1928564"/>
              <a:gd name="connsiteX1" fmla="*/ 157823 w 548128"/>
              <a:gd name="connsiteY1" fmla="*/ 526157 h 1928564"/>
              <a:gd name="connsiteX2" fmla="*/ 11876 w 548128"/>
              <a:gd name="connsiteY2" fmla="*/ 1928564 h 1928564"/>
              <a:gd name="connsiteX0" fmla="*/ 536252 w 536252"/>
              <a:gd name="connsiteY0" fmla="*/ 97791 h 1928564"/>
              <a:gd name="connsiteX1" fmla="*/ 145947 w 536252"/>
              <a:gd name="connsiteY1" fmla="*/ 526157 h 1928564"/>
              <a:gd name="connsiteX2" fmla="*/ 0 w 536252"/>
              <a:gd name="connsiteY2" fmla="*/ 1928564 h 1928564"/>
              <a:gd name="connsiteX0" fmla="*/ 489424 w 489424"/>
              <a:gd name="connsiteY0" fmla="*/ 97789 h 2191122"/>
              <a:gd name="connsiteX1" fmla="*/ 145947 w 489424"/>
              <a:gd name="connsiteY1" fmla="*/ 788715 h 2191122"/>
              <a:gd name="connsiteX2" fmla="*/ 0 w 489424"/>
              <a:gd name="connsiteY2" fmla="*/ 2191122 h 2191122"/>
              <a:gd name="connsiteX0" fmla="*/ 489424 w 489424"/>
              <a:gd name="connsiteY0" fmla="*/ 0 h 2093333"/>
              <a:gd name="connsiteX1" fmla="*/ 145947 w 489424"/>
              <a:gd name="connsiteY1" fmla="*/ 690926 h 2093333"/>
              <a:gd name="connsiteX2" fmla="*/ 0 w 489424"/>
              <a:gd name="connsiteY2" fmla="*/ 2093333 h 2093333"/>
            </a:gdLst>
            <a:ahLst/>
            <a:cxnLst>
              <a:cxn ang="0">
                <a:pos x="connsiteX0" y="connsiteY0"/>
              </a:cxn>
              <a:cxn ang="0">
                <a:pos x="connsiteX1" y="connsiteY1"/>
              </a:cxn>
              <a:cxn ang="0">
                <a:pos x="connsiteX2" y="connsiteY2"/>
              </a:cxn>
            </a:cxnLst>
            <a:rect l="l" t="t" r="r" b="b"/>
            <a:pathLst>
              <a:path w="489424" h="2093333">
                <a:moveTo>
                  <a:pt x="489424" y="0"/>
                </a:moveTo>
                <a:cubicBezTo>
                  <a:pt x="263630" y="175997"/>
                  <a:pt x="227518" y="342037"/>
                  <a:pt x="145947" y="690926"/>
                </a:cubicBezTo>
                <a:cubicBezTo>
                  <a:pt x="64376" y="1039815"/>
                  <a:pt x="35661" y="1471163"/>
                  <a:pt x="0" y="2093333"/>
                </a:cubicBezTo>
              </a:path>
            </a:pathLst>
          </a:custGeom>
          <a:noFill/>
          <a:ln w="25400" cap="flat" cmpd="sng" algn="ctr">
            <a:solidFill>
              <a:srgbClr val="FF0000"/>
            </a:solidFill>
            <a:prstDash val="solid"/>
            <a:round/>
            <a:headEnd type="none" w="med" len="med"/>
            <a:tailEnd type="triangl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61" name="Freeform 20"/>
          <p:cNvSpPr/>
          <p:nvPr/>
        </p:nvSpPr>
        <p:spPr bwMode="auto">
          <a:xfrm flipH="1">
            <a:off x="5322888" y="5237163"/>
            <a:ext cx="3451225" cy="598487"/>
          </a:xfrm>
          <a:custGeom>
            <a:avLst/>
            <a:gdLst>
              <a:gd name="connsiteX0" fmla="*/ 1332855 w 1477506"/>
              <a:gd name="connsiteY0" fmla="*/ 534691 h 534691"/>
              <a:gd name="connsiteX1" fmla="*/ 1332855 w 1477506"/>
              <a:gd name="connsiteY1" fmla="*/ 441701 h 534691"/>
              <a:gd name="connsiteX2" fmla="*/ 464950 w 1477506"/>
              <a:gd name="connsiteY2" fmla="*/ 69742 h 534691"/>
              <a:gd name="connsiteX3" fmla="*/ 0 w 1477506"/>
              <a:gd name="connsiteY3" fmla="*/ 23247 h 534691"/>
              <a:gd name="connsiteX0" fmla="*/ 1713823 w 1786148"/>
              <a:gd name="connsiteY0" fmla="*/ 534691 h 534691"/>
              <a:gd name="connsiteX1" fmla="*/ 1332855 w 1786148"/>
              <a:gd name="connsiteY1" fmla="*/ 441701 h 534691"/>
              <a:gd name="connsiteX2" fmla="*/ 464950 w 1786148"/>
              <a:gd name="connsiteY2" fmla="*/ 69742 h 534691"/>
              <a:gd name="connsiteX3" fmla="*/ 0 w 1786148"/>
              <a:gd name="connsiteY3" fmla="*/ 23247 h 534691"/>
              <a:gd name="connsiteX0" fmla="*/ 1332855 w 1332855"/>
              <a:gd name="connsiteY0" fmla="*/ 441701 h 441701"/>
              <a:gd name="connsiteX1" fmla="*/ 464950 w 1332855"/>
              <a:gd name="connsiteY1" fmla="*/ 69742 h 441701"/>
              <a:gd name="connsiteX2" fmla="*/ 0 w 1332855"/>
              <a:gd name="connsiteY2" fmla="*/ 23247 h 441701"/>
              <a:gd name="connsiteX0" fmla="*/ 1332855 w 1332855"/>
              <a:gd name="connsiteY0" fmla="*/ 441701 h 441701"/>
              <a:gd name="connsiteX1" fmla="*/ 464950 w 1332855"/>
              <a:gd name="connsiteY1" fmla="*/ 69742 h 441701"/>
              <a:gd name="connsiteX2" fmla="*/ 0 w 1332855"/>
              <a:gd name="connsiteY2" fmla="*/ 23247 h 441701"/>
              <a:gd name="connsiteX0" fmla="*/ 1462703 w 1462703"/>
              <a:gd name="connsiteY0" fmla="*/ 499819 h 1266982"/>
              <a:gd name="connsiteX1" fmla="*/ 594798 w 1462703"/>
              <a:gd name="connsiteY1" fmla="*/ 127860 h 1266982"/>
              <a:gd name="connsiteX2" fmla="*/ 0 w 1462703"/>
              <a:gd name="connsiteY2" fmla="*/ 1266982 h 1266982"/>
              <a:gd name="connsiteX0" fmla="*/ 1462703 w 1462703"/>
              <a:gd name="connsiteY0" fmla="*/ 104612 h 871775"/>
              <a:gd name="connsiteX1" fmla="*/ 685692 w 1462703"/>
              <a:gd name="connsiteY1" fmla="*/ 127861 h 871775"/>
              <a:gd name="connsiteX2" fmla="*/ 0 w 1462703"/>
              <a:gd name="connsiteY2" fmla="*/ 871775 h 871775"/>
              <a:gd name="connsiteX0" fmla="*/ 1462703 w 1462703"/>
              <a:gd name="connsiteY0" fmla="*/ 1115083 h 1882246"/>
              <a:gd name="connsiteX1" fmla="*/ 650140 w 1462703"/>
              <a:gd name="connsiteY1" fmla="*/ 127860 h 1882246"/>
              <a:gd name="connsiteX2" fmla="*/ 0 w 1462703"/>
              <a:gd name="connsiteY2" fmla="*/ 1882246 h 1882246"/>
              <a:gd name="connsiteX0" fmla="*/ 1442388 w 1442388"/>
              <a:gd name="connsiteY0" fmla="*/ 1093817 h 1093818"/>
              <a:gd name="connsiteX1" fmla="*/ 629825 w 1442388"/>
              <a:gd name="connsiteY1" fmla="*/ 106594 h 1093818"/>
              <a:gd name="connsiteX2" fmla="*/ 0 w 1442388"/>
              <a:gd name="connsiteY2" fmla="*/ 454247 h 1093818"/>
              <a:gd name="connsiteX0" fmla="*/ 1442388 w 1442388"/>
              <a:gd name="connsiteY0" fmla="*/ 990524 h 990525"/>
              <a:gd name="connsiteX1" fmla="*/ 1056396 w 1442388"/>
              <a:gd name="connsiteY1" fmla="*/ 331147 h 990525"/>
              <a:gd name="connsiteX2" fmla="*/ 629825 w 1442388"/>
              <a:gd name="connsiteY2" fmla="*/ 3301 h 990525"/>
              <a:gd name="connsiteX3" fmla="*/ 0 w 1442388"/>
              <a:gd name="connsiteY3" fmla="*/ 350954 h 990525"/>
              <a:gd name="connsiteX0" fmla="*/ 1500666 w 1500666"/>
              <a:gd name="connsiteY0" fmla="*/ 1078638 h 1078639"/>
              <a:gd name="connsiteX1" fmla="*/ 1114674 w 1500666"/>
              <a:gd name="connsiteY1" fmla="*/ 419261 h 1078639"/>
              <a:gd name="connsiteX2" fmla="*/ 688103 w 1500666"/>
              <a:gd name="connsiteY2" fmla="*/ 91415 h 1078639"/>
              <a:gd name="connsiteX3" fmla="*/ 0 w 1500666"/>
              <a:gd name="connsiteY3" fmla="*/ 967746 h 1078639"/>
              <a:gd name="connsiteX0" fmla="*/ 1500666 w 1500666"/>
              <a:gd name="connsiteY0" fmla="*/ 823915 h 1026126"/>
              <a:gd name="connsiteX1" fmla="*/ 1114674 w 1500666"/>
              <a:gd name="connsiteY1" fmla="*/ 164538 h 1026126"/>
              <a:gd name="connsiteX2" fmla="*/ 586116 w 1500666"/>
              <a:gd name="connsiteY2" fmla="*/ 934712 h 1026126"/>
              <a:gd name="connsiteX3" fmla="*/ 0 w 1500666"/>
              <a:gd name="connsiteY3" fmla="*/ 713023 h 1026126"/>
              <a:gd name="connsiteX0" fmla="*/ 1500666 w 1500666"/>
              <a:gd name="connsiteY0" fmla="*/ 677859 h 677858"/>
              <a:gd name="connsiteX1" fmla="*/ 1114674 w 1500666"/>
              <a:gd name="connsiteY1" fmla="*/ 18482 h 677858"/>
              <a:gd name="connsiteX2" fmla="*/ 0 w 1500666"/>
              <a:gd name="connsiteY2" fmla="*/ 566967 h 677858"/>
              <a:gd name="connsiteX0" fmla="*/ 1500666 w 1500666"/>
              <a:gd name="connsiteY0" fmla="*/ 311854 h 311853"/>
              <a:gd name="connsiteX1" fmla="*/ 823285 w 1500666"/>
              <a:gd name="connsiteY1" fmla="*/ 18483 h 311853"/>
              <a:gd name="connsiteX2" fmla="*/ 0 w 1500666"/>
              <a:gd name="connsiteY2" fmla="*/ 200962 h 311853"/>
              <a:gd name="connsiteX0" fmla="*/ 1500666 w 1500666"/>
              <a:gd name="connsiteY0" fmla="*/ 311854 h 311853"/>
              <a:gd name="connsiteX1" fmla="*/ 823285 w 1500666"/>
              <a:gd name="connsiteY1" fmla="*/ 18483 h 311853"/>
              <a:gd name="connsiteX2" fmla="*/ 0 w 1500666"/>
              <a:gd name="connsiteY2" fmla="*/ 200962 h 311853"/>
              <a:gd name="connsiteX0" fmla="*/ 1481912 w 1481912"/>
              <a:gd name="connsiteY0" fmla="*/ 97790 h 308743"/>
              <a:gd name="connsiteX1" fmla="*/ 823285 w 1481912"/>
              <a:gd name="connsiteY1" fmla="*/ 126264 h 308743"/>
              <a:gd name="connsiteX2" fmla="*/ 0 w 1481912"/>
              <a:gd name="connsiteY2" fmla="*/ 308743 h 308743"/>
              <a:gd name="connsiteX0" fmla="*/ 1481912 w 1481912"/>
              <a:gd name="connsiteY0" fmla="*/ 6685 h 217638"/>
              <a:gd name="connsiteX1" fmla="*/ 823285 w 1481912"/>
              <a:gd name="connsiteY1" fmla="*/ 35159 h 217638"/>
              <a:gd name="connsiteX2" fmla="*/ 0 w 1481912"/>
              <a:gd name="connsiteY2" fmla="*/ 217638 h 217638"/>
            </a:gdLst>
            <a:ahLst/>
            <a:cxnLst>
              <a:cxn ang="0">
                <a:pos x="connsiteX0" y="connsiteY0"/>
              </a:cxn>
              <a:cxn ang="0">
                <a:pos x="connsiteX1" y="connsiteY1"/>
              </a:cxn>
              <a:cxn ang="0">
                <a:pos x="connsiteX2" y="connsiteY2"/>
              </a:cxn>
            </a:cxnLst>
            <a:rect l="l" t="t" r="r" b="b"/>
            <a:pathLst>
              <a:path w="1481912" h="217638">
                <a:moveTo>
                  <a:pt x="1481912" y="6685"/>
                </a:moveTo>
                <a:cubicBezTo>
                  <a:pt x="1125514" y="6685"/>
                  <a:pt x="1070270" y="0"/>
                  <a:pt x="823285" y="35159"/>
                </a:cubicBezTo>
                <a:cubicBezTo>
                  <a:pt x="576300" y="70318"/>
                  <a:pt x="232224" y="103370"/>
                  <a:pt x="0" y="217638"/>
                </a:cubicBezTo>
              </a:path>
            </a:pathLst>
          </a:custGeom>
          <a:noFill/>
          <a:ln w="25400" cap="flat" cmpd="sng" algn="ctr">
            <a:solidFill>
              <a:srgbClr val="FF0000"/>
            </a:solidFill>
            <a:prstDash val="solid"/>
            <a:round/>
            <a:headEnd type="none" w="med" len="med"/>
            <a:tailEnd type="triangl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1"/>
          </p:nvPr>
        </p:nvSpPr>
        <p:spPr/>
        <p:txBody>
          <a:bodyPr/>
          <a:lstStyle/>
          <a:p>
            <a:fld id="{A88E0379-805C-488B-A902-3710866AFB11}" type="slidenum">
              <a:rPr lang="hr-HR" smtClean="0"/>
              <a:pPr/>
              <a:t>201</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
                                            <p:txEl>
                                              <p:pRg st="1" end="1"/>
                                            </p:txEl>
                                          </p:spTgt>
                                        </p:tgtEl>
                                        <p:attrNameLst>
                                          <p:attrName>style.visibility</p:attrName>
                                        </p:attrNameLst>
                                      </p:cBhvr>
                                      <p:to>
                                        <p:strVal val="visible"/>
                                      </p:to>
                                    </p:set>
                                    <p:animEffect transition="in" filter="wipe(left)">
                                      <p:cBhvr>
                                        <p:cTn id="7" dur="500"/>
                                        <p:tgtEl>
                                          <p:spTgt spid="3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dissolve">
                                      <p:cBhvr>
                                        <p:cTn id="12" dur="500"/>
                                        <p:tgtEl>
                                          <p:spTgt spid="5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5.09697E-7 0.00046 L 5.09697E-7 0.04302 " pathEditMode="relative" rAng="0" ptsTypes="AA">
                                      <p:cBhvr>
                                        <p:cTn id="16" dur="2000" fill="hold"/>
                                        <p:tgtEl>
                                          <p:spTgt spid="54"/>
                                        </p:tgtEl>
                                        <p:attrNameLst>
                                          <p:attrName>ppt_x</p:attrName>
                                          <p:attrName>ppt_y</p:attrName>
                                        </p:attrNameLst>
                                      </p:cBhvr>
                                      <p:rCtr x="0" y="21"/>
                                    </p:animMotion>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dissolv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grpId="2" nodeType="clickEffect">
                                  <p:stCondLst>
                                    <p:cond delay="0"/>
                                  </p:stCondLst>
                                  <p:childTnLst>
                                    <p:animMotion origin="layout" path="M 5.09697E-7 0.04302 L 5.09697E-7 0.09391 " pathEditMode="relative" rAng="0" ptsTypes="AA">
                                      <p:cBhvr>
                                        <p:cTn id="25" dur="2000" fill="hold"/>
                                        <p:tgtEl>
                                          <p:spTgt spid="54"/>
                                        </p:tgtEl>
                                        <p:attrNameLst>
                                          <p:attrName>ppt_x</p:attrName>
                                          <p:attrName>ppt_y</p:attrName>
                                        </p:attrNameLst>
                                      </p:cBhvr>
                                      <p:rCtr x="0" y="25"/>
                                    </p:animMotion>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grpId="3" nodeType="clickEffect">
                                  <p:stCondLst>
                                    <p:cond delay="0"/>
                                  </p:stCondLst>
                                  <p:childTnLst>
                                    <p:animMotion origin="layout" path="M 5.09697E-7 0.09391 L 5.09697E-7 0.14481 " pathEditMode="relative" rAng="0" ptsTypes="AA">
                                      <p:cBhvr>
                                        <p:cTn id="29" dur="2000" fill="hold"/>
                                        <p:tgtEl>
                                          <p:spTgt spid="54"/>
                                        </p:tgtEl>
                                        <p:attrNameLst>
                                          <p:attrName>ppt_x</p:attrName>
                                          <p:attrName>ppt_y</p:attrName>
                                        </p:attrNameLst>
                                      </p:cBhvr>
                                      <p:rCtr x="0" y="25"/>
                                    </p:animMotion>
                                  </p:childTnLst>
                                </p:cTn>
                              </p:par>
                            </p:childTnLst>
                          </p:cTn>
                        </p:par>
                      </p:childTnLst>
                    </p:cTn>
                  </p:par>
                  <p:par>
                    <p:cTn id="30" fill="hold">
                      <p:stCondLst>
                        <p:cond delay="indefinite"/>
                      </p:stCondLst>
                      <p:childTnLst>
                        <p:par>
                          <p:cTn id="31" fill="hold">
                            <p:stCondLst>
                              <p:cond delay="0"/>
                            </p:stCondLst>
                            <p:childTnLst>
                              <p:par>
                                <p:cTn id="32" presetID="3" presetClass="emph" presetSubtype="2" fill="hold" grpId="0" nodeType="clickEffect">
                                  <p:stCondLst>
                                    <p:cond delay="0"/>
                                  </p:stCondLst>
                                  <p:childTnLst>
                                    <p:animClr clrSpc="rgb" dir="cw">
                                      <p:cBhvr override="childStyle">
                                        <p:cTn id="33" dur="2000" fill="hold"/>
                                        <p:tgtEl>
                                          <p:spTgt spid="46"/>
                                        </p:tgtEl>
                                        <p:attrNameLst>
                                          <p:attrName>style.color</p:attrName>
                                        </p:attrNameLst>
                                      </p:cBhvr>
                                      <p:to>
                                        <a:srgbClr val="FF0000"/>
                                      </p:to>
                                    </p:animClr>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grpId="4" nodeType="clickEffect">
                                  <p:stCondLst>
                                    <p:cond delay="0"/>
                                  </p:stCondLst>
                                  <p:childTnLst>
                                    <p:animMotion origin="layout" path="M 5.09697E-7 0.14481 L 5.09697E-7 0.18876 " pathEditMode="relative" rAng="0" ptsTypes="AA">
                                      <p:cBhvr>
                                        <p:cTn id="37" dur="2000" fill="hold"/>
                                        <p:tgtEl>
                                          <p:spTgt spid="54"/>
                                        </p:tgtEl>
                                        <p:attrNameLst>
                                          <p:attrName>ppt_x</p:attrName>
                                          <p:attrName>ppt_y</p:attrName>
                                        </p:attrNameLst>
                                      </p:cBhvr>
                                      <p:rCtr x="0" y="22"/>
                                    </p:animMotion>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wipe(left)">
                                      <p:cBhvr>
                                        <p:cTn id="42" dur="500"/>
                                        <p:tgtEl>
                                          <p:spTgt spid="60"/>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5" nodeType="clickEffect">
                                  <p:stCondLst>
                                    <p:cond delay="0"/>
                                  </p:stCondLst>
                                  <p:childTnLst>
                                    <p:animMotion origin="layout" path="M 5.09697E-7 0.18783 L 5.09697E-7 0.23895 " pathEditMode="relative" rAng="0" ptsTypes="AA">
                                      <p:cBhvr>
                                        <p:cTn id="46" dur="2000" fill="hold"/>
                                        <p:tgtEl>
                                          <p:spTgt spid="54"/>
                                        </p:tgtEl>
                                        <p:attrNameLst>
                                          <p:attrName>ppt_x</p:attrName>
                                          <p:attrName>ppt_y</p:attrName>
                                        </p:attrNameLst>
                                      </p:cBhvr>
                                      <p:rCtr x="0" y="25"/>
                                    </p:animMotion>
                                  </p:childTnLst>
                                </p:cTn>
                              </p:par>
                            </p:childTnLst>
                          </p:cTn>
                        </p:par>
                      </p:childTnLst>
                    </p:cTn>
                  </p:par>
                  <p:par>
                    <p:cTn id="47" fill="hold">
                      <p:stCondLst>
                        <p:cond delay="indefinite"/>
                      </p:stCondLst>
                      <p:childTnLst>
                        <p:par>
                          <p:cTn id="48" fill="hold">
                            <p:stCondLst>
                              <p:cond delay="0"/>
                            </p:stCondLst>
                            <p:childTnLst>
                              <p:par>
                                <p:cTn id="49" presetID="9" presetClass="exit" presetSubtype="0" fill="hold" nodeType="clickEffect">
                                  <p:stCondLst>
                                    <p:cond delay="0"/>
                                  </p:stCondLst>
                                  <p:childTnLst>
                                    <p:animEffect transition="out" filter="dissolve">
                                      <p:cBhvr>
                                        <p:cTn id="50" dur="500"/>
                                        <p:tgtEl>
                                          <p:spTgt spid="3"/>
                                        </p:tgtEl>
                                      </p:cBhvr>
                                    </p:animEffect>
                                    <p:set>
                                      <p:cBhvr>
                                        <p:cTn id="51" dur="1" fill="hold">
                                          <p:stCondLst>
                                            <p:cond delay="499"/>
                                          </p:stCondLst>
                                        </p:cTn>
                                        <p:tgtEl>
                                          <p:spTgt spid="3"/>
                                        </p:tgtEl>
                                        <p:attrNameLst>
                                          <p:attrName>style.visibility</p:attrName>
                                        </p:attrNameLst>
                                      </p:cBhvr>
                                      <p:to>
                                        <p:strVal val="hidden"/>
                                      </p:to>
                                    </p:set>
                                  </p:childTnLst>
                                </p:cTn>
                              </p:par>
                              <p:par>
                                <p:cTn id="52" presetID="9" presetClass="exit" presetSubtype="0" fill="hold" grpId="1" nodeType="withEffect">
                                  <p:stCondLst>
                                    <p:cond delay="0"/>
                                  </p:stCondLst>
                                  <p:childTnLst>
                                    <p:animEffect transition="out" filter="dissolve">
                                      <p:cBhvr>
                                        <p:cTn id="53" dur="500"/>
                                        <p:tgtEl>
                                          <p:spTgt spid="46"/>
                                        </p:tgtEl>
                                      </p:cBhvr>
                                    </p:animEffect>
                                    <p:set>
                                      <p:cBhvr>
                                        <p:cTn id="54" dur="1" fill="hold">
                                          <p:stCondLst>
                                            <p:cond delay="499"/>
                                          </p:stCondLst>
                                        </p:cTn>
                                        <p:tgtEl>
                                          <p:spTgt spid="46"/>
                                        </p:tgtEl>
                                        <p:attrNameLst>
                                          <p:attrName>style.visibility</p:attrName>
                                        </p:attrNameLst>
                                      </p:cBhvr>
                                      <p:to>
                                        <p:strVal val="hidden"/>
                                      </p:to>
                                    </p:set>
                                  </p:childTnLst>
                                </p:cTn>
                              </p:par>
                              <p:par>
                                <p:cTn id="55" presetID="9" presetClass="exit" presetSubtype="0" fill="hold" nodeType="withEffect">
                                  <p:stCondLst>
                                    <p:cond delay="0"/>
                                  </p:stCondLst>
                                  <p:childTnLst>
                                    <p:animEffect transition="out" filter="dissolve">
                                      <p:cBhvr>
                                        <p:cTn id="56" dur="500"/>
                                        <p:tgtEl>
                                          <p:spTgt spid="51"/>
                                        </p:tgtEl>
                                      </p:cBhvr>
                                    </p:animEffect>
                                    <p:set>
                                      <p:cBhvr>
                                        <p:cTn id="57" dur="1" fill="hold">
                                          <p:stCondLst>
                                            <p:cond delay="499"/>
                                          </p:stCondLst>
                                        </p:cTn>
                                        <p:tgtEl>
                                          <p:spTgt spid="51"/>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42" presetClass="path" presetSubtype="0" accel="50000" decel="50000" fill="hold" grpId="6" nodeType="clickEffect">
                                  <p:stCondLst>
                                    <p:cond delay="0"/>
                                  </p:stCondLst>
                                  <p:childTnLst>
                                    <p:animMotion origin="layout" path="M 5.09697E-7 0.23895 L 5.09697E-7 0.28846 " pathEditMode="relative" rAng="0" ptsTypes="AA">
                                      <p:cBhvr>
                                        <p:cTn id="61" dur="2000" fill="hold"/>
                                        <p:tgtEl>
                                          <p:spTgt spid="54"/>
                                        </p:tgtEl>
                                        <p:attrNameLst>
                                          <p:attrName>ppt_x</p:attrName>
                                          <p:attrName>ppt_y</p:attrName>
                                        </p:attrNameLst>
                                      </p:cBhvr>
                                      <p:rCtr x="0" y="25"/>
                                    </p:animMotion>
                                  </p:childTnLst>
                                </p:cTn>
                              </p:par>
                            </p:childTnLst>
                          </p:cTn>
                        </p:par>
                      </p:childTnLst>
                    </p:cTn>
                  </p:par>
                  <p:par>
                    <p:cTn id="62" fill="hold">
                      <p:stCondLst>
                        <p:cond delay="indefinite"/>
                      </p:stCondLst>
                      <p:childTnLst>
                        <p:par>
                          <p:cTn id="63" fill="hold">
                            <p:stCondLst>
                              <p:cond delay="0"/>
                            </p:stCondLst>
                            <p:childTnLst>
                              <p:par>
                                <p:cTn id="64" presetID="22" presetClass="exit" presetSubtype="8" fill="hold" grpId="0" nodeType="clickEffect">
                                  <p:stCondLst>
                                    <p:cond delay="0"/>
                                  </p:stCondLst>
                                  <p:childTnLst>
                                    <p:animEffect transition="out" filter="wipe(left)">
                                      <p:cBhvr>
                                        <p:cTn id="65" dur="500"/>
                                        <p:tgtEl>
                                          <p:spTgt spid="59"/>
                                        </p:tgtEl>
                                      </p:cBhvr>
                                    </p:animEffect>
                                    <p:set>
                                      <p:cBhvr>
                                        <p:cTn id="66" dur="1" fill="hold">
                                          <p:stCondLst>
                                            <p:cond delay="499"/>
                                          </p:stCondLst>
                                        </p:cTn>
                                        <p:tgtEl>
                                          <p:spTgt spid="59"/>
                                        </p:tgtEl>
                                        <p:attrNameLst>
                                          <p:attrName>style.visibility</p:attrName>
                                        </p:attrNameLst>
                                      </p:cBhvr>
                                      <p:to>
                                        <p:strVal val="hidden"/>
                                      </p:to>
                                    </p:set>
                                  </p:childTnLst>
                                </p:cTn>
                              </p:par>
                              <p:par>
                                <p:cTn id="67" presetID="22" presetClass="entr" presetSubtype="8" fill="hold" grpId="0" nodeType="withEffect">
                                  <p:stCondLst>
                                    <p:cond delay="0"/>
                                  </p:stCondLst>
                                  <p:childTnLst>
                                    <p:set>
                                      <p:cBhvr>
                                        <p:cTn id="68" dur="1" fill="hold">
                                          <p:stCondLst>
                                            <p:cond delay="0"/>
                                          </p:stCondLst>
                                        </p:cTn>
                                        <p:tgtEl>
                                          <p:spTgt spid="61"/>
                                        </p:tgtEl>
                                        <p:attrNameLst>
                                          <p:attrName>style.visibility</p:attrName>
                                        </p:attrNameLst>
                                      </p:cBhvr>
                                      <p:to>
                                        <p:strVal val="visible"/>
                                      </p:to>
                                    </p:set>
                                    <p:animEffect transition="in" filter="wipe(left)">
                                      <p:cBhvr>
                                        <p:cTn id="69" dur="500"/>
                                        <p:tgtEl>
                                          <p:spTgt spid="61"/>
                                        </p:tgtEl>
                                      </p:cBhvr>
                                    </p:animEffect>
                                  </p:childTnLst>
                                </p:cTn>
                              </p:par>
                            </p:childTnLst>
                          </p:cTn>
                        </p:par>
                      </p:childTnLst>
                    </p:cTn>
                  </p:par>
                  <p:par>
                    <p:cTn id="70" fill="hold">
                      <p:stCondLst>
                        <p:cond delay="indefinite"/>
                      </p:stCondLst>
                      <p:childTnLst>
                        <p:par>
                          <p:cTn id="71" fill="hold">
                            <p:stCondLst>
                              <p:cond delay="0"/>
                            </p:stCondLst>
                            <p:childTnLst>
                              <p:par>
                                <p:cTn id="72" presetID="42" presetClass="path" presetSubtype="0" accel="50000" decel="50000" fill="hold" grpId="8" nodeType="clickEffect">
                                  <p:stCondLst>
                                    <p:cond delay="0"/>
                                  </p:stCondLst>
                                  <p:childTnLst>
                                    <p:animMotion origin="layout" path="M 5.09697E-7 0.28846 L 5.09697E-7 0.3294 " pathEditMode="relative" rAng="0" ptsTypes="AA">
                                      <p:cBhvr>
                                        <p:cTn id="73" dur="2000" fill="hold"/>
                                        <p:tgtEl>
                                          <p:spTgt spid="54"/>
                                        </p:tgtEl>
                                        <p:attrNameLst>
                                          <p:attrName>ppt_x</p:attrName>
                                          <p:attrName>ppt_y</p:attrName>
                                        </p:attrNameLst>
                                      </p:cBhvr>
                                      <p:rCtr x="0" y="20"/>
                                    </p:animMotion>
                                  </p:childTnLst>
                                </p:cTn>
                              </p:par>
                            </p:childTnLst>
                          </p:cTn>
                        </p:par>
                      </p:childTnLst>
                    </p:cTn>
                  </p:par>
                  <p:par>
                    <p:cTn id="74" fill="hold">
                      <p:stCondLst>
                        <p:cond delay="indefinite"/>
                      </p:stCondLst>
                      <p:childTnLst>
                        <p:par>
                          <p:cTn id="75" fill="hold">
                            <p:stCondLst>
                              <p:cond delay="0"/>
                            </p:stCondLst>
                            <p:childTnLst>
                              <p:par>
                                <p:cTn id="76" presetID="9" presetClass="exit" presetSubtype="0" fill="hold" grpId="7" nodeType="clickEffect">
                                  <p:stCondLst>
                                    <p:cond delay="0"/>
                                  </p:stCondLst>
                                  <p:childTnLst>
                                    <p:animEffect transition="out" filter="dissolve">
                                      <p:cBhvr>
                                        <p:cTn id="77" dur="500"/>
                                        <p:tgtEl>
                                          <p:spTgt spid="54"/>
                                        </p:tgtEl>
                                      </p:cBhvr>
                                    </p:animEffect>
                                    <p:set>
                                      <p:cBhvr>
                                        <p:cTn id="78" dur="1" fill="hold">
                                          <p:stCondLst>
                                            <p:cond delay="499"/>
                                          </p:stCondLst>
                                        </p:cTn>
                                        <p:tgtEl>
                                          <p:spTgt spid="54"/>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9" presetClass="exit" presetSubtype="0" fill="hold" nodeType="clickEffect">
                                  <p:stCondLst>
                                    <p:cond delay="0"/>
                                  </p:stCondLst>
                                  <p:childTnLst>
                                    <p:animEffect transition="out" filter="dissolve">
                                      <p:cBhvr>
                                        <p:cTn id="82" dur="500"/>
                                        <p:tgtEl>
                                          <p:spTgt spid="6"/>
                                        </p:tgtEl>
                                      </p:cBhvr>
                                    </p:animEffect>
                                    <p:set>
                                      <p:cBhvr>
                                        <p:cTn id="83" dur="1" fill="hold">
                                          <p:stCondLst>
                                            <p:cond delay="499"/>
                                          </p:stCondLst>
                                        </p:cTn>
                                        <p:tgtEl>
                                          <p:spTgt spid="6"/>
                                        </p:tgtEl>
                                        <p:attrNameLst>
                                          <p:attrName>style.visibility</p:attrName>
                                        </p:attrNameLst>
                                      </p:cBhvr>
                                      <p:to>
                                        <p:strVal val="hidden"/>
                                      </p:to>
                                    </p:set>
                                  </p:childTnLst>
                                </p:cTn>
                              </p:par>
                              <p:par>
                                <p:cTn id="84" presetID="9" presetClass="exit" presetSubtype="0" fill="hold" grpId="1" nodeType="withEffect">
                                  <p:stCondLst>
                                    <p:cond delay="0"/>
                                  </p:stCondLst>
                                  <p:childTnLst>
                                    <p:animEffect transition="out" filter="dissolve">
                                      <p:cBhvr>
                                        <p:cTn id="85" dur="500"/>
                                        <p:tgtEl>
                                          <p:spTgt spid="60"/>
                                        </p:tgtEl>
                                      </p:cBhvr>
                                    </p:animEffect>
                                    <p:set>
                                      <p:cBhvr>
                                        <p:cTn id="86" dur="1" fill="hold">
                                          <p:stCondLst>
                                            <p:cond delay="499"/>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54" grpId="0" animBg="1"/>
      <p:bldP spid="54" grpId="1" animBg="1"/>
      <p:bldP spid="54" grpId="2" animBg="1"/>
      <p:bldP spid="54" grpId="3" animBg="1"/>
      <p:bldP spid="54" grpId="4" animBg="1"/>
      <p:bldP spid="54" grpId="5" animBg="1"/>
      <p:bldP spid="54" grpId="6" animBg="1"/>
      <p:bldP spid="54" grpId="7" animBg="1"/>
      <p:bldP spid="54" grpId="8" animBg="1"/>
      <p:bldP spid="59" grpId="0" animBg="1"/>
      <p:bldP spid="60" grpId="0" animBg="1"/>
      <p:bldP spid="60" grpId="1" animBg="1"/>
      <p:bldP spid="61" grpId="0" animBg="1"/>
    </p:bld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hr-HR"/>
              <a:t>Skidanje elementa s </a:t>
            </a:r>
            <a:r>
              <a:rPr lang="hr-HR">
                <a:solidFill>
                  <a:srgbClr val="FF0000"/>
                </a:solidFill>
              </a:rPr>
              <a:t>praznog</a:t>
            </a:r>
            <a:r>
              <a:rPr lang="hr-HR"/>
              <a:t> stoga realiziranog listom</a:t>
            </a:r>
          </a:p>
        </p:txBody>
      </p:sp>
      <p:sp>
        <p:nvSpPr>
          <p:cNvPr id="23555" name="Rectangle 6"/>
          <p:cNvSpPr>
            <a:spLocks noChangeArrowheads="1"/>
          </p:cNvSpPr>
          <p:nvPr/>
        </p:nvSpPr>
        <p:spPr bwMode="auto">
          <a:xfrm>
            <a:off x="309563" y="857250"/>
            <a:ext cx="9215437" cy="3017838"/>
          </a:xfrm>
          <a:prstGeom prst="rect">
            <a:avLst/>
          </a:prstGeom>
          <a:solidFill>
            <a:srgbClr val="FFCC99">
              <a:alpha val="50195"/>
            </a:srgbClr>
          </a:solidFill>
          <a:ln w="9525">
            <a:solidFill>
              <a:srgbClr val="FFC000"/>
            </a:solidFill>
            <a:miter lim="800000"/>
            <a:headEnd/>
            <a:tailEnd/>
          </a:ln>
        </p:spPr>
        <p:txBody>
          <a:bodyPr>
            <a:spAutoFit/>
          </a:bodyPr>
          <a:lstStyle/>
          <a:p>
            <a:r>
              <a:rPr lang="hr-HR" sz="1800">
                <a:solidFill>
                  <a:schemeClr val="bg2"/>
                </a:solidFill>
              </a:rPr>
              <a:t>int skini (tip *element, Stog *stog) {</a:t>
            </a:r>
          </a:p>
          <a:p>
            <a:r>
              <a:rPr lang="hr-HR" sz="1800">
                <a:solidFill>
                  <a:schemeClr val="bg2"/>
                </a:solidFill>
              </a:rPr>
              <a:t>	atom *pom;				</a:t>
            </a:r>
          </a:p>
          <a:p>
            <a:r>
              <a:rPr lang="hr-HR" sz="1800">
                <a:solidFill>
                  <a:schemeClr val="bg2"/>
                </a:solidFill>
              </a:rPr>
              <a:t>     	if (stog-&gt;vrh == NULL) return 0;</a:t>
            </a:r>
          </a:p>
          <a:p>
            <a:r>
              <a:rPr lang="hr-HR" sz="1800">
                <a:solidFill>
                  <a:schemeClr val="bg2"/>
                </a:solidFill>
              </a:rPr>
              <a:t>	*element = stog-&gt;vrh-&gt;element; </a:t>
            </a:r>
          </a:p>
          <a:p>
            <a:r>
              <a:rPr lang="hr-HR" sz="1800">
                <a:solidFill>
                  <a:schemeClr val="bg2"/>
                </a:solidFill>
              </a:rPr>
              <a:t>	pom = stog-&gt;vrh-&gt;sljed; 	/* adresa novog vrha */</a:t>
            </a:r>
          </a:p>
          <a:p>
            <a:r>
              <a:rPr lang="hr-HR" sz="1800">
                <a:solidFill>
                  <a:schemeClr val="bg2"/>
                </a:solidFill>
              </a:rPr>
              <a:t>	free(stog-&gt;vrh);		/* obriši stari vrh */	</a:t>
            </a:r>
          </a:p>
          <a:p>
            <a:r>
              <a:rPr lang="hr-HR" sz="1800">
                <a:solidFill>
                  <a:schemeClr val="bg2"/>
                </a:solidFill>
              </a:rPr>
              <a:t>	stog-&gt;vrh = pom;           /* postavi novi vrh */</a:t>
            </a:r>
          </a:p>
          <a:p>
            <a:r>
              <a:rPr lang="hr-HR" sz="1800">
                <a:solidFill>
                  <a:schemeClr val="bg2"/>
                </a:solidFill>
              </a:rPr>
              <a:t>	return 1;</a:t>
            </a:r>
          </a:p>
          <a:p>
            <a:r>
              <a:rPr lang="hr-HR" sz="1800">
                <a:solidFill>
                  <a:schemeClr val="bg2"/>
                </a:solidFill>
              </a:rPr>
              <a:t>}</a:t>
            </a:r>
          </a:p>
        </p:txBody>
      </p:sp>
      <p:sp>
        <p:nvSpPr>
          <p:cNvPr id="26" name="Rectangle 25"/>
          <p:cNvSpPr/>
          <p:nvPr/>
        </p:nvSpPr>
        <p:spPr bwMode="auto">
          <a:xfrm>
            <a:off x="144463" y="4319588"/>
            <a:ext cx="3522662" cy="357187"/>
          </a:xfrm>
          <a:prstGeom prst="rect">
            <a:avLst/>
          </a:prstGeom>
          <a:solidFill>
            <a:schemeClr val="accent3">
              <a:lumMod val="50000"/>
            </a:schemeClr>
          </a:solidFill>
          <a:ln w="9525" cap="flat" cmpd="sng" algn="ctr">
            <a:solidFill>
              <a:schemeClr val="accent3">
                <a:lumMod val="75000"/>
              </a:schemeClr>
            </a:solidFill>
            <a:prstDash val="solid"/>
            <a:round/>
            <a:headEnd type="none" w="med" len="med"/>
            <a:tailEnd type="none" w="med" len="med"/>
          </a:ln>
          <a:effectLst/>
        </p:spPr>
        <p:txBody>
          <a:bodyPr wrap="none" anchor="ctr"/>
          <a:lstStyle/>
          <a:p>
            <a:pPr>
              <a:defRPr/>
            </a:pPr>
            <a:r>
              <a:rPr lang="hr-HR" sz="1800">
                <a:solidFill>
                  <a:schemeClr val="tx1"/>
                </a:solidFill>
                <a:latin typeface="+mn-lt"/>
              </a:rPr>
              <a:t>Pozivni program:</a:t>
            </a:r>
          </a:p>
        </p:txBody>
      </p:sp>
      <p:sp>
        <p:nvSpPr>
          <p:cNvPr id="27" name="Rectangle 15"/>
          <p:cNvSpPr>
            <a:spLocks noChangeArrowheads="1"/>
          </p:cNvSpPr>
          <p:nvPr/>
        </p:nvSpPr>
        <p:spPr bwMode="auto">
          <a:xfrm>
            <a:off x="144463" y="4676775"/>
            <a:ext cx="3522662" cy="1035050"/>
          </a:xfrm>
          <a:prstGeom prst="rect">
            <a:avLst/>
          </a:prstGeom>
          <a:solidFill>
            <a:schemeClr val="accent3">
              <a:lumMod val="75000"/>
              <a:alpha val="40000"/>
            </a:schemeClr>
          </a:solidFill>
          <a:ln w="9525">
            <a:solidFill>
              <a:schemeClr val="accent3">
                <a:lumMod val="75000"/>
              </a:schemeClr>
            </a:solidFill>
            <a:miter lim="800000"/>
            <a:headEnd/>
            <a:tailEnd/>
          </a:ln>
        </p:spPr>
        <p:txBody>
          <a:bodyPr>
            <a:spAutoFit/>
          </a:bodyPr>
          <a:lstStyle/>
          <a:p>
            <a:pPr>
              <a:defRPr/>
            </a:pPr>
            <a:r>
              <a:rPr lang="hr-HR" sz="1800"/>
              <a:t>skini (&amp;element, &amp;stog);</a:t>
            </a:r>
          </a:p>
          <a:p>
            <a:pPr>
              <a:defRPr/>
            </a:pPr>
            <a:r>
              <a:rPr lang="hr-HR" sz="1800"/>
              <a:t>skini (&amp;element, &amp;stog);</a:t>
            </a:r>
          </a:p>
          <a:p>
            <a:pPr>
              <a:defRPr/>
            </a:pPr>
            <a:r>
              <a:rPr lang="hr-HR" sz="1800"/>
              <a:t>skini (&amp;element, &amp;stog);</a:t>
            </a:r>
          </a:p>
        </p:txBody>
      </p:sp>
      <p:sp>
        <p:nvSpPr>
          <p:cNvPr id="28" name="Rectangle 27"/>
          <p:cNvSpPr/>
          <p:nvPr/>
        </p:nvSpPr>
        <p:spPr bwMode="auto">
          <a:xfrm>
            <a:off x="3783013" y="4375150"/>
            <a:ext cx="5735637" cy="1968500"/>
          </a:xfrm>
          <a:prstGeom prst="rect">
            <a:avLst/>
          </a:prstGeom>
          <a:solidFill>
            <a:schemeClr val="accent6">
              <a:lumMod val="20000"/>
              <a:lumOff val="80000"/>
              <a:alpha val="39999"/>
            </a:schemeClr>
          </a:solidFill>
          <a:ln w="9525" cap="flat" cmpd="sng" algn="ctr">
            <a:solidFill>
              <a:srgbClr val="0070C0"/>
            </a:solidFill>
            <a:prstDash val="solid"/>
            <a:round/>
            <a:headEnd type="none" w="med" len="med"/>
            <a:tailEnd type="none" w="med" len="med"/>
          </a:ln>
          <a:effectLst/>
        </p:spPr>
        <p:txBody>
          <a:bodyPr wrap="none"/>
          <a:lstStyle/>
          <a:p>
            <a:pPr>
              <a:defRPr/>
            </a:pPr>
            <a:endParaRPr lang="hr-HR"/>
          </a:p>
        </p:txBody>
      </p:sp>
      <p:sp>
        <p:nvSpPr>
          <p:cNvPr id="23559" name="Rectangle 24"/>
          <p:cNvSpPr>
            <a:spLocks noChangeArrowheads="1"/>
          </p:cNvSpPr>
          <p:nvPr/>
        </p:nvSpPr>
        <p:spPr bwMode="auto">
          <a:xfrm>
            <a:off x="4398963" y="5113338"/>
            <a:ext cx="1020762" cy="265112"/>
          </a:xfrm>
          <a:prstGeom prst="rect">
            <a:avLst/>
          </a:prstGeom>
          <a:solidFill>
            <a:srgbClr val="FFCC99">
              <a:alpha val="50195"/>
            </a:srgbClr>
          </a:solidFill>
          <a:ln w="9525">
            <a:solidFill>
              <a:srgbClr val="FFC000"/>
            </a:solidFill>
            <a:miter lim="800000"/>
            <a:headEnd/>
            <a:tailEnd/>
          </a:ln>
        </p:spPr>
        <p:txBody>
          <a:bodyPr wrap="none" anchor="ctr"/>
          <a:lstStyle/>
          <a:p>
            <a:pPr algn="ctr"/>
            <a:endParaRPr lang="hr-HR" sz="2400"/>
          </a:p>
        </p:txBody>
      </p:sp>
      <p:sp>
        <p:nvSpPr>
          <p:cNvPr id="23560" name="Rectangle 21"/>
          <p:cNvSpPr>
            <a:spLocks noChangeArrowheads="1"/>
          </p:cNvSpPr>
          <p:nvPr/>
        </p:nvSpPr>
        <p:spPr bwMode="auto">
          <a:xfrm>
            <a:off x="4203700" y="4776788"/>
            <a:ext cx="1555750" cy="396875"/>
          </a:xfrm>
          <a:prstGeom prst="rect">
            <a:avLst/>
          </a:prstGeom>
          <a:noFill/>
          <a:ln w="9525" algn="ctr">
            <a:noFill/>
            <a:miter lim="800000"/>
            <a:headEnd/>
            <a:tailEnd/>
          </a:ln>
        </p:spPr>
        <p:txBody>
          <a:bodyPr wrap="none">
            <a:spAutoFit/>
          </a:bodyPr>
          <a:lstStyle/>
          <a:p>
            <a:r>
              <a:rPr lang="hr-HR">
                <a:solidFill>
                  <a:srgbClr val="FF0000"/>
                </a:solidFill>
              </a:rPr>
              <a:t>stog-&gt;vrh</a:t>
            </a:r>
          </a:p>
        </p:txBody>
      </p:sp>
      <p:grpSp>
        <p:nvGrpSpPr>
          <p:cNvPr id="23561" name="Group 25"/>
          <p:cNvGrpSpPr>
            <a:grpSpLocks/>
          </p:cNvGrpSpPr>
          <p:nvPr/>
        </p:nvGrpSpPr>
        <p:grpSpPr bwMode="auto">
          <a:xfrm>
            <a:off x="8774113" y="5876925"/>
            <a:ext cx="412750" cy="228600"/>
            <a:chOff x="3504" y="3840"/>
            <a:chExt cx="240" cy="144"/>
          </a:xfrm>
        </p:grpSpPr>
        <p:grpSp>
          <p:nvGrpSpPr>
            <p:cNvPr id="23569" name="Group 26"/>
            <p:cNvGrpSpPr>
              <a:grpSpLocks/>
            </p:cNvGrpSpPr>
            <p:nvPr/>
          </p:nvGrpSpPr>
          <p:grpSpPr bwMode="auto">
            <a:xfrm>
              <a:off x="3504" y="3840"/>
              <a:ext cx="240" cy="96"/>
              <a:chOff x="4272" y="3600"/>
              <a:chExt cx="240" cy="96"/>
            </a:xfrm>
          </p:grpSpPr>
          <p:sp>
            <p:nvSpPr>
              <p:cNvPr id="23571" name="Line 27"/>
              <p:cNvSpPr>
                <a:spLocks noChangeShapeType="1"/>
              </p:cNvSpPr>
              <p:nvPr/>
            </p:nvSpPr>
            <p:spPr bwMode="auto">
              <a:xfrm>
                <a:off x="4272" y="3600"/>
                <a:ext cx="240" cy="0"/>
              </a:xfrm>
              <a:prstGeom prst="line">
                <a:avLst/>
              </a:prstGeom>
              <a:noFill/>
              <a:ln w="9525">
                <a:solidFill>
                  <a:schemeClr val="bg2"/>
                </a:solidFill>
                <a:round/>
                <a:headEnd/>
                <a:tailEnd/>
              </a:ln>
            </p:spPr>
            <p:txBody>
              <a:bodyPr wrap="none" anchor="ctr"/>
              <a:lstStyle/>
              <a:p>
                <a:endParaRPr lang="en-US"/>
              </a:p>
            </p:txBody>
          </p:sp>
          <p:sp>
            <p:nvSpPr>
              <p:cNvPr id="23572" name="Line 28"/>
              <p:cNvSpPr>
                <a:spLocks noChangeShapeType="1"/>
              </p:cNvSpPr>
              <p:nvPr/>
            </p:nvSpPr>
            <p:spPr bwMode="auto">
              <a:xfrm>
                <a:off x="4320" y="3648"/>
                <a:ext cx="144" cy="0"/>
              </a:xfrm>
              <a:prstGeom prst="line">
                <a:avLst/>
              </a:prstGeom>
              <a:noFill/>
              <a:ln w="9525">
                <a:solidFill>
                  <a:schemeClr val="bg2"/>
                </a:solidFill>
                <a:round/>
                <a:headEnd/>
                <a:tailEnd/>
              </a:ln>
            </p:spPr>
            <p:txBody>
              <a:bodyPr wrap="none" anchor="ctr"/>
              <a:lstStyle/>
              <a:p>
                <a:endParaRPr lang="en-US"/>
              </a:p>
            </p:txBody>
          </p:sp>
          <p:sp>
            <p:nvSpPr>
              <p:cNvPr id="23573" name="Line 29"/>
              <p:cNvSpPr>
                <a:spLocks noChangeShapeType="1"/>
              </p:cNvSpPr>
              <p:nvPr/>
            </p:nvSpPr>
            <p:spPr bwMode="auto">
              <a:xfrm>
                <a:off x="4368" y="3696"/>
                <a:ext cx="48" cy="0"/>
              </a:xfrm>
              <a:prstGeom prst="line">
                <a:avLst/>
              </a:prstGeom>
              <a:noFill/>
              <a:ln w="9525">
                <a:solidFill>
                  <a:schemeClr val="bg2"/>
                </a:solidFill>
                <a:round/>
                <a:headEnd/>
                <a:tailEnd/>
              </a:ln>
            </p:spPr>
            <p:txBody>
              <a:bodyPr wrap="none" anchor="ctr"/>
              <a:lstStyle/>
              <a:p>
                <a:endParaRPr lang="en-US"/>
              </a:p>
            </p:txBody>
          </p:sp>
        </p:grpSp>
        <p:sp>
          <p:nvSpPr>
            <p:cNvPr id="23570" name="Rectangle 30"/>
            <p:cNvSpPr>
              <a:spLocks noChangeArrowheads="1"/>
            </p:cNvSpPr>
            <p:nvPr/>
          </p:nvSpPr>
          <p:spPr bwMode="auto">
            <a:xfrm>
              <a:off x="3504" y="3840"/>
              <a:ext cx="240" cy="144"/>
            </a:xfrm>
            <a:prstGeom prst="rect">
              <a:avLst/>
            </a:prstGeom>
            <a:noFill/>
            <a:ln w="9525">
              <a:solidFill>
                <a:schemeClr val="bg2"/>
              </a:solidFill>
              <a:miter lim="800000"/>
              <a:headEnd/>
              <a:tailEnd/>
            </a:ln>
          </p:spPr>
          <p:txBody>
            <a:bodyPr wrap="none" anchor="ctr"/>
            <a:lstStyle/>
            <a:p>
              <a:endParaRPr lang="hr-HR" sz="2400">
                <a:solidFill>
                  <a:srgbClr val="002060"/>
                </a:solidFill>
              </a:endParaRPr>
            </a:p>
          </p:txBody>
        </p:sp>
      </p:grpSp>
      <p:sp>
        <p:nvSpPr>
          <p:cNvPr id="47" name="Freeform 20"/>
          <p:cNvSpPr/>
          <p:nvPr/>
        </p:nvSpPr>
        <p:spPr bwMode="auto">
          <a:xfrm flipH="1">
            <a:off x="5322888" y="5237163"/>
            <a:ext cx="3451225" cy="598487"/>
          </a:xfrm>
          <a:custGeom>
            <a:avLst/>
            <a:gdLst>
              <a:gd name="connsiteX0" fmla="*/ 1332855 w 1477506"/>
              <a:gd name="connsiteY0" fmla="*/ 534691 h 534691"/>
              <a:gd name="connsiteX1" fmla="*/ 1332855 w 1477506"/>
              <a:gd name="connsiteY1" fmla="*/ 441701 h 534691"/>
              <a:gd name="connsiteX2" fmla="*/ 464950 w 1477506"/>
              <a:gd name="connsiteY2" fmla="*/ 69742 h 534691"/>
              <a:gd name="connsiteX3" fmla="*/ 0 w 1477506"/>
              <a:gd name="connsiteY3" fmla="*/ 23247 h 534691"/>
              <a:gd name="connsiteX0" fmla="*/ 1713823 w 1786148"/>
              <a:gd name="connsiteY0" fmla="*/ 534691 h 534691"/>
              <a:gd name="connsiteX1" fmla="*/ 1332855 w 1786148"/>
              <a:gd name="connsiteY1" fmla="*/ 441701 h 534691"/>
              <a:gd name="connsiteX2" fmla="*/ 464950 w 1786148"/>
              <a:gd name="connsiteY2" fmla="*/ 69742 h 534691"/>
              <a:gd name="connsiteX3" fmla="*/ 0 w 1786148"/>
              <a:gd name="connsiteY3" fmla="*/ 23247 h 534691"/>
              <a:gd name="connsiteX0" fmla="*/ 1332855 w 1332855"/>
              <a:gd name="connsiteY0" fmla="*/ 441701 h 441701"/>
              <a:gd name="connsiteX1" fmla="*/ 464950 w 1332855"/>
              <a:gd name="connsiteY1" fmla="*/ 69742 h 441701"/>
              <a:gd name="connsiteX2" fmla="*/ 0 w 1332855"/>
              <a:gd name="connsiteY2" fmla="*/ 23247 h 441701"/>
              <a:gd name="connsiteX0" fmla="*/ 1332855 w 1332855"/>
              <a:gd name="connsiteY0" fmla="*/ 441701 h 441701"/>
              <a:gd name="connsiteX1" fmla="*/ 464950 w 1332855"/>
              <a:gd name="connsiteY1" fmla="*/ 69742 h 441701"/>
              <a:gd name="connsiteX2" fmla="*/ 0 w 1332855"/>
              <a:gd name="connsiteY2" fmla="*/ 23247 h 441701"/>
              <a:gd name="connsiteX0" fmla="*/ 1462703 w 1462703"/>
              <a:gd name="connsiteY0" fmla="*/ 499819 h 1266982"/>
              <a:gd name="connsiteX1" fmla="*/ 594798 w 1462703"/>
              <a:gd name="connsiteY1" fmla="*/ 127860 h 1266982"/>
              <a:gd name="connsiteX2" fmla="*/ 0 w 1462703"/>
              <a:gd name="connsiteY2" fmla="*/ 1266982 h 1266982"/>
              <a:gd name="connsiteX0" fmla="*/ 1462703 w 1462703"/>
              <a:gd name="connsiteY0" fmla="*/ 104612 h 871775"/>
              <a:gd name="connsiteX1" fmla="*/ 685692 w 1462703"/>
              <a:gd name="connsiteY1" fmla="*/ 127861 h 871775"/>
              <a:gd name="connsiteX2" fmla="*/ 0 w 1462703"/>
              <a:gd name="connsiteY2" fmla="*/ 871775 h 871775"/>
              <a:gd name="connsiteX0" fmla="*/ 1462703 w 1462703"/>
              <a:gd name="connsiteY0" fmla="*/ 1115083 h 1882246"/>
              <a:gd name="connsiteX1" fmla="*/ 650140 w 1462703"/>
              <a:gd name="connsiteY1" fmla="*/ 127860 h 1882246"/>
              <a:gd name="connsiteX2" fmla="*/ 0 w 1462703"/>
              <a:gd name="connsiteY2" fmla="*/ 1882246 h 1882246"/>
              <a:gd name="connsiteX0" fmla="*/ 1442388 w 1442388"/>
              <a:gd name="connsiteY0" fmla="*/ 1093817 h 1093818"/>
              <a:gd name="connsiteX1" fmla="*/ 629825 w 1442388"/>
              <a:gd name="connsiteY1" fmla="*/ 106594 h 1093818"/>
              <a:gd name="connsiteX2" fmla="*/ 0 w 1442388"/>
              <a:gd name="connsiteY2" fmla="*/ 454247 h 1093818"/>
              <a:gd name="connsiteX0" fmla="*/ 1442388 w 1442388"/>
              <a:gd name="connsiteY0" fmla="*/ 990524 h 990525"/>
              <a:gd name="connsiteX1" fmla="*/ 1056396 w 1442388"/>
              <a:gd name="connsiteY1" fmla="*/ 331147 h 990525"/>
              <a:gd name="connsiteX2" fmla="*/ 629825 w 1442388"/>
              <a:gd name="connsiteY2" fmla="*/ 3301 h 990525"/>
              <a:gd name="connsiteX3" fmla="*/ 0 w 1442388"/>
              <a:gd name="connsiteY3" fmla="*/ 350954 h 990525"/>
              <a:gd name="connsiteX0" fmla="*/ 1500666 w 1500666"/>
              <a:gd name="connsiteY0" fmla="*/ 1078638 h 1078639"/>
              <a:gd name="connsiteX1" fmla="*/ 1114674 w 1500666"/>
              <a:gd name="connsiteY1" fmla="*/ 419261 h 1078639"/>
              <a:gd name="connsiteX2" fmla="*/ 688103 w 1500666"/>
              <a:gd name="connsiteY2" fmla="*/ 91415 h 1078639"/>
              <a:gd name="connsiteX3" fmla="*/ 0 w 1500666"/>
              <a:gd name="connsiteY3" fmla="*/ 967746 h 1078639"/>
              <a:gd name="connsiteX0" fmla="*/ 1500666 w 1500666"/>
              <a:gd name="connsiteY0" fmla="*/ 823915 h 1026126"/>
              <a:gd name="connsiteX1" fmla="*/ 1114674 w 1500666"/>
              <a:gd name="connsiteY1" fmla="*/ 164538 h 1026126"/>
              <a:gd name="connsiteX2" fmla="*/ 586116 w 1500666"/>
              <a:gd name="connsiteY2" fmla="*/ 934712 h 1026126"/>
              <a:gd name="connsiteX3" fmla="*/ 0 w 1500666"/>
              <a:gd name="connsiteY3" fmla="*/ 713023 h 1026126"/>
              <a:gd name="connsiteX0" fmla="*/ 1500666 w 1500666"/>
              <a:gd name="connsiteY0" fmla="*/ 677859 h 677858"/>
              <a:gd name="connsiteX1" fmla="*/ 1114674 w 1500666"/>
              <a:gd name="connsiteY1" fmla="*/ 18482 h 677858"/>
              <a:gd name="connsiteX2" fmla="*/ 0 w 1500666"/>
              <a:gd name="connsiteY2" fmla="*/ 566967 h 677858"/>
              <a:gd name="connsiteX0" fmla="*/ 1500666 w 1500666"/>
              <a:gd name="connsiteY0" fmla="*/ 311854 h 311853"/>
              <a:gd name="connsiteX1" fmla="*/ 823285 w 1500666"/>
              <a:gd name="connsiteY1" fmla="*/ 18483 h 311853"/>
              <a:gd name="connsiteX2" fmla="*/ 0 w 1500666"/>
              <a:gd name="connsiteY2" fmla="*/ 200962 h 311853"/>
              <a:gd name="connsiteX0" fmla="*/ 1500666 w 1500666"/>
              <a:gd name="connsiteY0" fmla="*/ 311854 h 311853"/>
              <a:gd name="connsiteX1" fmla="*/ 823285 w 1500666"/>
              <a:gd name="connsiteY1" fmla="*/ 18483 h 311853"/>
              <a:gd name="connsiteX2" fmla="*/ 0 w 1500666"/>
              <a:gd name="connsiteY2" fmla="*/ 200962 h 311853"/>
              <a:gd name="connsiteX0" fmla="*/ 1481912 w 1481912"/>
              <a:gd name="connsiteY0" fmla="*/ 97790 h 308743"/>
              <a:gd name="connsiteX1" fmla="*/ 823285 w 1481912"/>
              <a:gd name="connsiteY1" fmla="*/ 126264 h 308743"/>
              <a:gd name="connsiteX2" fmla="*/ 0 w 1481912"/>
              <a:gd name="connsiteY2" fmla="*/ 308743 h 308743"/>
              <a:gd name="connsiteX0" fmla="*/ 1481912 w 1481912"/>
              <a:gd name="connsiteY0" fmla="*/ 6685 h 217638"/>
              <a:gd name="connsiteX1" fmla="*/ 823285 w 1481912"/>
              <a:gd name="connsiteY1" fmla="*/ 35159 h 217638"/>
              <a:gd name="connsiteX2" fmla="*/ 0 w 1481912"/>
              <a:gd name="connsiteY2" fmla="*/ 217638 h 217638"/>
            </a:gdLst>
            <a:ahLst/>
            <a:cxnLst>
              <a:cxn ang="0">
                <a:pos x="connsiteX0" y="connsiteY0"/>
              </a:cxn>
              <a:cxn ang="0">
                <a:pos x="connsiteX1" y="connsiteY1"/>
              </a:cxn>
              <a:cxn ang="0">
                <a:pos x="connsiteX2" y="connsiteY2"/>
              </a:cxn>
            </a:cxnLst>
            <a:rect l="l" t="t" r="r" b="b"/>
            <a:pathLst>
              <a:path w="1481912" h="217638">
                <a:moveTo>
                  <a:pt x="1481912" y="6685"/>
                </a:moveTo>
                <a:cubicBezTo>
                  <a:pt x="1125514" y="6685"/>
                  <a:pt x="1070270" y="0"/>
                  <a:pt x="823285" y="35159"/>
                </a:cubicBezTo>
                <a:cubicBezTo>
                  <a:pt x="576300" y="70318"/>
                  <a:pt x="232224" y="103370"/>
                  <a:pt x="0" y="217638"/>
                </a:cubicBezTo>
              </a:path>
            </a:pathLst>
          </a:custGeom>
          <a:noFill/>
          <a:ln w="25400" cap="flat" cmpd="sng" algn="ctr">
            <a:solidFill>
              <a:srgbClr val="FF0000"/>
            </a:solidFill>
            <a:prstDash val="solid"/>
            <a:round/>
            <a:headEnd type="none" w="med" len="med"/>
            <a:tailEnd type="triangl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48" name="Rectangle 47"/>
          <p:cNvSpPr/>
          <p:nvPr/>
        </p:nvSpPr>
        <p:spPr bwMode="auto">
          <a:xfrm>
            <a:off x="300038" y="842963"/>
            <a:ext cx="8623300" cy="379412"/>
          </a:xfrm>
          <a:prstGeom prst="rect">
            <a:avLst/>
          </a:prstGeom>
          <a:noFill/>
          <a:ln w="25400" cap="flat" cmpd="sng" algn="ctr">
            <a:solidFill>
              <a:srgbClr val="FF0000"/>
            </a:solidFill>
            <a:prstDash val="solid"/>
            <a:round/>
            <a:headEnd type="none" w="med" len="med"/>
            <a:tailEnd type="non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grpSp>
        <p:nvGrpSpPr>
          <p:cNvPr id="5" name="Group 48"/>
          <p:cNvGrpSpPr>
            <a:grpSpLocks/>
          </p:cNvGrpSpPr>
          <p:nvPr/>
        </p:nvGrpSpPr>
        <p:grpSpPr bwMode="auto">
          <a:xfrm>
            <a:off x="7426325" y="4319588"/>
            <a:ext cx="1047750" cy="574675"/>
            <a:chOff x="6277362" y="4383454"/>
            <a:chExt cx="1047462" cy="573556"/>
          </a:xfrm>
        </p:grpSpPr>
        <p:sp>
          <p:nvSpPr>
            <p:cNvPr id="23567" name="Rectangle 21"/>
            <p:cNvSpPr>
              <a:spLocks noChangeArrowheads="1"/>
            </p:cNvSpPr>
            <p:nvPr/>
          </p:nvSpPr>
          <p:spPr bwMode="auto">
            <a:xfrm>
              <a:off x="6446629" y="4383454"/>
              <a:ext cx="800219" cy="400110"/>
            </a:xfrm>
            <a:prstGeom prst="rect">
              <a:avLst/>
            </a:prstGeom>
            <a:noFill/>
            <a:ln w="9525" algn="ctr">
              <a:noFill/>
              <a:miter lim="800000"/>
              <a:headEnd/>
              <a:tailEnd/>
            </a:ln>
          </p:spPr>
          <p:txBody>
            <a:bodyPr>
              <a:spAutoFit/>
            </a:bodyPr>
            <a:lstStyle/>
            <a:p>
              <a:r>
                <a:rPr lang="hr-HR"/>
                <a:t>pom</a:t>
              </a:r>
            </a:p>
          </p:txBody>
        </p:sp>
        <p:sp>
          <p:nvSpPr>
            <p:cNvPr id="23568" name="Rectangle 24"/>
            <p:cNvSpPr>
              <a:spLocks noChangeArrowheads="1"/>
            </p:cNvSpPr>
            <p:nvPr/>
          </p:nvSpPr>
          <p:spPr bwMode="auto">
            <a:xfrm>
              <a:off x="6277362" y="4700738"/>
              <a:ext cx="1047462" cy="256272"/>
            </a:xfrm>
            <a:prstGeom prst="rect">
              <a:avLst/>
            </a:prstGeom>
            <a:solidFill>
              <a:srgbClr val="FFCC99">
                <a:alpha val="50195"/>
              </a:srgbClr>
            </a:solidFill>
            <a:ln w="9525">
              <a:solidFill>
                <a:srgbClr val="FFC000"/>
              </a:solidFill>
              <a:miter lim="800000"/>
              <a:headEnd/>
              <a:tailEnd/>
            </a:ln>
          </p:spPr>
          <p:txBody>
            <a:bodyPr wrap="none" anchor="ctr"/>
            <a:lstStyle/>
            <a:p>
              <a:pPr algn="ctr"/>
              <a:endParaRPr lang="hr-HR" sz="2400"/>
            </a:p>
          </p:txBody>
        </p:sp>
      </p:grpSp>
      <p:sp>
        <p:nvSpPr>
          <p:cNvPr id="52" name="Text Box 28"/>
          <p:cNvSpPr txBox="1">
            <a:spLocks noChangeArrowheads="1"/>
          </p:cNvSpPr>
          <p:nvPr/>
        </p:nvSpPr>
        <p:spPr bwMode="auto">
          <a:xfrm>
            <a:off x="3910013" y="5886450"/>
            <a:ext cx="1720850" cy="461963"/>
          </a:xfrm>
          <a:prstGeom prst="rect">
            <a:avLst/>
          </a:prstGeom>
          <a:noFill/>
          <a:ln w="9525" algn="ctr">
            <a:noFill/>
            <a:miter lim="800000"/>
            <a:headEnd/>
            <a:tailEnd/>
          </a:ln>
        </p:spPr>
        <p:txBody>
          <a:bodyPr>
            <a:spAutoFit/>
          </a:bodyPr>
          <a:lstStyle/>
          <a:p>
            <a:pPr>
              <a:spcBef>
                <a:spcPct val="50000"/>
              </a:spcBef>
              <a:defRPr/>
            </a:pPr>
            <a:r>
              <a:rPr lang="hr-HR" sz="2400">
                <a:latin typeface="+mn-lt"/>
              </a:rPr>
              <a:t>Složenost?</a:t>
            </a:r>
            <a:endParaRPr lang="hr-HR" sz="3200" b="0" i="1">
              <a:solidFill>
                <a:srgbClr val="FF0000"/>
              </a:solidFill>
              <a:latin typeface="Times New Roman" pitchFamily="18" charset="0"/>
              <a:cs typeface="Times New Roman" pitchFamily="18" charset="0"/>
            </a:endParaRPr>
          </a:p>
        </p:txBody>
      </p:sp>
      <p:sp>
        <p:nvSpPr>
          <p:cNvPr id="232462" name="Rectangle 52"/>
          <p:cNvSpPr>
            <a:spLocks noChangeArrowheads="1"/>
          </p:cNvSpPr>
          <p:nvPr/>
        </p:nvSpPr>
        <p:spPr bwMode="auto">
          <a:xfrm>
            <a:off x="5394325" y="5811838"/>
            <a:ext cx="958850" cy="584200"/>
          </a:xfrm>
          <a:prstGeom prst="rect">
            <a:avLst/>
          </a:prstGeom>
          <a:noFill/>
          <a:ln w="9525">
            <a:noFill/>
            <a:miter lim="800000"/>
            <a:headEnd/>
            <a:tailEnd/>
          </a:ln>
        </p:spPr>
        <p:txBody>
          <a:bodyPr wrap="none">
            <a:spAutoFit/>
          </a:bodyPr>
          <a:lstStyle/>
          <a:p>
            <a:r>
              <a:rPr lang="hr-HR" sz="3200" b="0" i="1">
                <a:solidFill>
                  <a:srgbClr val="FF0000"/>
                </a:solidFill>
                <a:latin typeface="Times New Roman" pitchFamily="18" charset="0"/>
                <a:cs typeface="Times New Roman" pitchFamily="18" charset="0"/>
              </a:rPr>
              <a:t>O(1)</a:t>
            </a:r>
            <a:endParaRPr lang="hr-HR" sz="3200"/>
          </a:p>
        </p:txBody>
      </p:sp>
      <p:sp>
        <p:nvSpPr>
          <p:cNvPr id="4" name="Slide Number Placeholder 3"/>
          <p:cNvSpPr>
            <a:spLocks noGrp="1"/>
          </p:cNvSpPr>
          <p:nvPr>
            <p:ph type="sldNum" sz="quarter" idx="11"/>
          </p:nvPr>
        </p:nvSpPr>
        <p:spPr/>
        <p:txBody>
          <a:bodyPr/>
          <a:lstStyle/>
          <a:p>
            <a:fld id="{A88E0379-805C-488B-A902-3710866AFB11}" type="slidenum">
              <a:rPr lang="hr-HR" smtClean="0"/>
              <a:pPr/>
              <a:t>202</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xEl>
                                              <p:pRg st="2" end="2"/>
                                            </p:txEl>
                                          </p:spTgt>
                                        </p:tgtEl>
                                        <p:attrNameLst>
                                          <p:attrName>style.visibility</p:attrName>
                                        </p:attrNameLst>
                                      </p:cBhvr>
                                      <p:to>
                                        <p:strVal val="visible"/>
                                      </p:to>
                                    </p:set>
                                    <p:animEffect transition="in" filter="wipe(left)">
                                      <p:cBhvr>
                                        <p:cTn id="7" dur="500"/>
                                        <p:tgtEl>
                                          <p:spTgt spid="2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dissolv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5.09697E-7 0.00046 L 5.09697E-7 0.04302 " pathEditMode="relative" rAng="0" ptsTypes="AA">
                                      <p:cBhvr>
                                        <p:cTn id="16" dur="2000" fill="hold"/>
                                        <p:tgtEl>
                                          <p:spTgt spid="48"/>
                                        </p:tgtEl>
                                        <p:attrNameLst>
                                          <p:attrName>ppt_x</p:attrName>
                                          <p:attrName>ppt_y</p:attrName>
                                        </p:attrNameLst>
                                      </p:cBhvr>
                                      <p:rCtr x="0" y="21"/>
                                    </p:animMotion>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dissolv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grpId="2" nodeType="clickEffect">
                                  <p:stCondLst>
                                    <p:cond delay="0"/>
                                  </p:stCondLst>
                                  <p:childTnLst>
                                    <p:animMotion origin="layout" path="M 5.09697E-7 0.04302 L 5.09697E-7 0.09391 " pathEditMode="relative" rAng="0" ptsTypes="AA">
                                      <p:cBhvr>
                                        <p:cTn id="25" dur="2000" fill="hold"/>
                                        <p:tgtEl>
                                          <p:spTgt spid="48"/>
                                        </p:tgtEl>
                                        <p:attrNameLst>
                                          <p:attrName>ppt_x</p:attrName>
                                          <p:attrName>ppt_y</p:attrName>
                                        </p:attrNameLst>
                                      </p:cBhvr>
                                      <p:rCtr x="0" y="25"/>
                                    </p:animMotion>
                                  </p:childTnLst>
                                </p:cTn>
                              </p:par>
                            </p:childTnLst>
                          </p:cTn>
                        </p:par>
                      </p:childTnLst>
                    </p:cTn>
                  </p:par>
                  <p:par>
                    <p:cTn id="26" fill="hold">
                      <p:stCondLst>
                        <p:cond delay="indefinite"/>
                      </p:stCondLst>
                      <p:childTnLst>
                        <p:par>
                          <p:cTn id="27" fill="hold">
                            <p:stCondLst>
                              <p:cond delay="0"/>
                            </p:stCondLst>
                            <p:childTnLst>
                              <p:par>
                                <p:cTn id="28" presetID="9" presetClass="exit" presetSubtype="0" fill="hold" grpId="3" nodeType="clickEffect">
                                  <p:stCondLst>
                                    <p:cond delay="0"/>
                                  </p:stCondLst>
                                  <p:childTnLst>
                                    <p:animEffect transition="out" filter="dissolve">
                                      <p:cBhvr>
                                        <p:cTn id="29" dur="500"/>
                                        <p:tgtEl>
                                          <p:spTgt spid="48"/>
                                        </p:tgtEl>
                                      </p:cBhvr>
                                    </p:animEffect>
                                    <p:set>
                                      <p:cBhvr>
                                        <p:cTn id="30" dur="1" fill="hold">
                                          <p:stCondLst>
                                            <p:cond delay="499"/>
                                          </p:stCondLst>
                                        </p:cTn>
                                        <p:tgtEl>
                                          <p:spTgt spid="4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9" presetClass="exit" presetSubtype="0" fill="hold" nodeType="clickEffect">
                                  <p:stCondLst>
                                    <p:cond delay="0"/>
                                  </p:stCondLst>
                                  <p:childTnLst>
                                    <p:animEffect transition="out" filter="dissolve">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3" presetClass="emph" presetSubtype="2" fill="hold" nodeType="clickEffect">
                                  <p:stCondLst>
                                    <p:cond delay="0"/>
                                  </p:stCondLst>
                                  <p:childTnLst>
                                    <p:animClr clrSpc="rgb" dir="cw">
                                      <p:cBhvr override="childStyle">
                                        <p:cTn id="39" dur="2000" fill="hold"/>
                                        <p:tgtEl>
                                          <p:spTgt spid="27">
                                            <p:txEl>
                                              <p:pRg st="2" end="2"/>
                                            </p:txEl>
                                          </p:spTgt>
                                        </p:tgtEl>
                                        <p:attrNameLst>
                                          <p:attrName>style.color</p:attrName>
                                        </p:attrNameLst>
                                      </p:cBhvr>
                                      <p:to>
                                        <a:srgbClr val="FF0000"/>
                                      </p:to>
                                    </p:animClr>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dissolve">
                                      <p:cBhvr>
                                        <p:cTn id="44" dur="500"/>
                                        <p:tgtEl>
                                          <p:spTgt spid="52"/>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232462"/>
                                        </p:tgtEl>
                                        <p:attrNameLst>
                                          <p:attrName>style.visibility</p:attrName>
                                        </p:attrNameLst>
                                      </p:cBhvr>
                                      <p:to>
                                        <p:strVal val="visible"/>
                                      </p:to>
                                    </p:set>
                                    <p:animEffect transition="in" filter="dissolve">
                                      <p:cBhvr>
                                        <p:cTn id="49" dur="500"/>
                                        <p:tgtEl>
                                          <p:spTgt spid="232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8" grpId="3" animBg="1"/>
      <p:bldP spid="52" grpId="0"/>
      <p:bldP spid="232462" grpId="0"/>
    </p:bld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hr-HR" smtClean="0"/>
              <a:t>Korištenje memorijskog prostora</a:t>
            </a:r>
          </a:p>
        </p:txBody>
      </p:sp>
      <p:sp>
        <p:nvSpPr>
          <p:cNvPr id="3" name="Content Placeholder 2"/>
          <p:cNvSpPr>
            <a:spLocks noGrp="1"/>
          </p:cNvSpPr>
          <p:nvPr>
            <p:ph idx="4294967295"/>
          </p:nvPr>
        </p:nvSpPr>
        <p:spPr/>
        <p:txBody>
          <a:bodyPr/>
          <a:lstStyle/>
          <a:p>
            <a:r>
              <a:rPr lang="hr-HR" smtClean="0"/>
              <a:t>prikaz stoga pomoću liste zahtijeva više memorije po podatku (jer postoji i pokazivač)</a:t>
            </a:r>
            <a:endParaRPr lang="hr-HR" sz="3200" smtClean="0"/>
          </a:p>
          <a:p>
            <a:pPr lvl="1"/>
            <a:r>
              <a:rPr lang="hr-HR" smtClean="0"/>
              <a:t>daje veću fleksibilnost</a:t>
            </a:r>
          </a:p>
          <a:p>
            <a:r>
              <a:rPr lang="hr-HR" smtClean="0"/>
              <a:t>više stogova može paralelno koristiti isti memorijski prostor</a:t>
            </a:r>
          </a:p>
          <a:p>
            <a:r>
              <a:rPr lang="hr-HR" smtClean="0"/>
              <a:t>korištenje memorije je proporcionalno broju podataka na stogu, a nije određeno maksimalnim kapacitetima stogova</a:t>
            </a:r>
          </a:p>
          <a:p>
            <a:r>
              <a:rPr lang="hr-HR" smtClean="0"/>
              <a:t>s druge strane, kapacitet pojedinog stoga ograničen je samo raspoloživom memorijom</a:t>
            </a:r>
          </a:p>
          <a:p>
            <a:endParaRPr lang="hr-HR" smtClean="0"/>
          </a:p>
        </p:txBody>
      </p:sp>
      <p:sp>
        <p:nvSpPr>
          <p:cNvPr id="8" name="Slide Number Placeholder 7"/>
          <p:cNvSpPr>
            <a:spLocks noGrp="1"/>
          </p:cNvSpPr>
          <p:nvPr>
            <p:ph type="sldNum" sz="quarter" idx="11"/>
          </p:nvPr>
        </p:nvSpPr>
        <p:spPr/>
        <p:txBody>
          <a:bodyPr/>
          <a:lstStyle/>
          <a:p>
            <a:fld id="{A88E0379-805C-488B-A902-3710866AFB11}" type="slidenum">
              <a:rPr lang="hr-HR" smtClean="0"/>
              <a:pPr/>
              <a:t>203</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1733" name="Rectangle 5"/>
          <p:cNvSpPr>
            <a:spLocks noGrp="1" noChangeArrowheads="1"/>
          </p:cNvSpPr>
          <p:nvPr>
            <p:ph type="subTitle" idx="1"/>
          </p:nvPr>
        </p:nvSpPr>
        <p:spPr/>
        <p:txBody>
          <a:bodyPr/>
          <a:lstStyle/>
          <a:p>
            <a:pPr>
              <a:defRPr/>
            </a:pPr>
            <a:endParaRPr lang="hr-HR" smtClean="0"/>
          </a:p>
        </p:txBody>
      </p:sp>
      <p:sp>
        <p:nvSpPr>
          <p:cNvPr id="1481732" name="Rectangle 4"/>
          <p:cNvSpPr>
            <a:spLocks noGrp="1" noChangeArrowheads="1"/>
          </p:cNvSpPr>
          <p:nvPr>
            <p:ph type="ctrTitle"/>
          </p:nvPr>
        </p:nvSpPr>
        <p:spPr/>
        <p:txBody>
          <a:bodyPr/>
          <a:lstStyle/>
          <a:p>
            <a:pPr>
              <a:defRPr/>
            </a:pPr>
            <a:r>
              <a:rPr lang="hr-HR" sz="5400" smtClean="0"/>
              <a:t>Redovi</a:t>
            </a:r>
          </a:p>
        </p:txBody>
      </p:sp>
    </p:spTree>
  </p:cSld>
  <p:clrMapOvr>
    <a:masterClrMapping/>
  </p:clrMapOvr>
  <p:transition>
    <p:wipe/>
  </p:transition>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4002" name="Rectangle 2"/>
          <p:cNvSpPr>
            <a:spLocks noGrp="1" noChangeArrowheads="1"/>
          </p:cNvSpPr>
          <p:nvPr>
            <p:ph type="title" idx="4294967295"/>
          </p:nvPr>
        </p:nvSpPr>
        <p:spPr/>
        <p:txBody>
          <a:bodyPr/>
          <a:lstStyle/>
          <a:p>
            <a:pPr>
              <a:defRPr/>
            </a:pPr>
            <a:r>
              <a:rPr lang="en-US"/>
              <a:t>Red</a:t>
            </a:r>
          </a:p>
        </p:txBody>
      </p:sp>
      <p:sp>
        <p:nvSpPr>
          <p:cNvPr id="1664003" name="Rectangle 3"/>
          <p:cNvSpPr>
            <a:spLocks noGrp="1" noChangeArrowheads="1"/>
          </p:cNvSpPr>
          <p:nvPr>
            <p:ph idx="4294967295"/>
          </p:nvPr>
        </p:nvSpPr>
        <p:spPr/>
        <p:txBody>
          <a:bodyPr/>
          <a:lstStyle/>
          <a:p>
            <a:pPr>
              <a:defRPr/>
            </a:pPr>
            <a:r>
              <a:rPr lang="hr-HR" smtClean="0"/>
              <a:t>red (</a:t>
            </a:r>
            <a:r>
              <a:rPr lang="hr-HR" i="1" smtClean="0"/>
              <a:t>queue</a:t>
            </a:r>
            <a:r>
              <a:rPr lang="hr-HR" smtClean="0"/>
              <a:t>) je linearna lista kod koje se umetanje u listu izvodi na jednom, a brisanje iz liste na njenom drugom kraju</a:t>
            </a:r>
          </a:p>
          <a:p>
            <a:pPr lvl="1">
              <a:defRPr/>
            </a:pPr>
            <a:r>
              <a:rPr lang="hr-HR" smtClean="0"/>
              <a:t>načelo </a:t>
            </a:r>
            <a:r>
              <a:rPr lang="hr-HR" i="1" smtClean="0"/>
              <a:t>FirstInFirstOut </a:t>
            </a:r>
            <a:r>
              <a:rPr lang="hr-HR" smtClean="0"/>
              <a:t>(</a:t>
            </a:r>
            <a:r>
              <a:rPr lang="hr-HR" i="1" smtClean="0"/>
              <a:t>FIFO</a:t>
            </a:r>
            <a:r>
              <a:rPr lang="hr-HR" smtClean="0">
                <a:latin typeface="Times New Roman" pitchFamily="18" charset="0"/>
              </a:rPr>
              <a:t>)</a:t>
            </a:r>
          </a:p>
          <a:p>
            <a:pPr lvl="1">
              <a:defRPr/>
            </a:pPr>
            <a:r>
              <a:rPr lang="hr-HR" smtClean="0"/>
              <a:t>koriste se dva indeksa</a:t>
            </a:r>
            <a:r>
              <a:rPr lang="hr-HR" smtClean="0">
                <a:latin typeface="Times New Roman" pitchFamily="18" charset="0"/>
              </a:rPr>
              <a:t> (</a:t>
            </a:r>
            <a:r>
              <a:rPr lang="hr-HR" b="1" smtClean="0">
                <a:solidFill>
                  <a:srgbClr val="FF0000"/>
                </a:solidFill>
                <a:latin typeface="Courier New" pitchFamily="49" charset="0"/>
              </a:rPr>
              <a:t>ulaz</a:t>
            </a:r>
            <a:r>
              <a:rPr lang="hr-HR" smtClean="0"/>
              <a:t> i </a:t>
            </a:r>
            <a:r>
              <a:rPr lang="hr-HR" b="1" smtClean="0">
                <a:solidFill>
                  <a:srgbClr val="FF0000"/>
                </a:solidFill>
                <a:latin typeface="Courier New" pitchFamily="49" charset="0"/>
              </a:rPr>
              <a:t>izlaz</a:t>
            </a:r>
            <a:r>
              <a:rPr lang="hr-HR" smtClean="0"/>
              <a:t>)</a:t>
            </a:r>
          </a:p>
          <a:p>
            <a:pPr lvl="2">
              <a:defRPr/>
            </a:pPr>
            <a:r>
              <a:rPr lang="hr-HR" smtClean="0"/>
              <a:t>kraj reda na kojem se vrši umetanje naziva se </a:t>
            </a:r>
            <a:r>
              <a:rPr lang="hr-HR" b="1" smtClean="0">
                <a:solidFill>
                  <a:srgbClr val="FF0000"/>
                </a:solidFill>
                <a:latin typeface="Courier New" pitchFamily="49" charset="0"/>
              </a:rPr>
              <a:t>ulaz</a:t>
            </a:r>
            <a:r>
              <a:rPr lang="hr-HR" smtClean="0"/>
              <a:t> </a:t>
            </a:r>
            <a:r>
              <a:rPr lang="hr-HR" smtClean="0">
                <a:latin typeface="Times New Roman" pitchFamily="18" charset="0"/>
              </a:rPr>
              <a:t>(</a:t>
            </a:r>
            <a:r>
              <a:rPr lang="hr-HR" smtClean="0"/>
              <a:t>stražnji kraj </a:t>
            </a:r>
            <a:r>
              <a:rPr lang="hr-HR" smtClean="0">
                <a:latin typeface="Times New Roman" pitchFamily="18" charset="0"/>
              </a:rPr>
              <a:t>- </a:t>
            </a:r>
            <a:r>
              <a:rPr lang="hr-HR" i="1" smtClean="0"/>
              <a:t>rear</a:t>
            </a:r>
            <a:r>
              <a:rPr lang="hr-HR" smtClean="0"/>
              <a:t>)</a:t>
            </a:r>
          </a:p>
          <a:p>
            <a:pPr lvl="2">
              <a:defRPr/>
            </a:pPr>
            <a:r>
              <a:rPr lang="hr-HR" smtClean="0"/>
              <a:t>drugi kraj je </a:t>
            </a:r>
            <a:r>
              <a:rPr lang="hr-HR" b="1" smtClean="0">
                <a:solidFill>
                  <a:srgbClr val="FF0000"/>
                </a:solidFill>
                <a:latin typeface="Courier New" pitchFamily="49" charset="0"/>
              </a:rPr>
              <a:t>izlaz </a:t>
            </a:r>
            <a:r>
              <a:rPr lang="hr-HR" smtClean="0"/>
              <a:t>(prednji kraj - </a:t>
            </a:r>
            <a:r>
              <a:rPr lang="hr-HR" i="1" smtClean="0"/>
              <a:t>front</a:t>
            </a:r>
            <a:r>
              <a:rPr lang="hr-HR" smtClean="0"/>
              <a:t>)</a:t>
            </a:r>
          </a:p>
          <a:p>
            <a:pPr lvl="1">
              <a:defRPr/>
            </a:pPr>
            <a:r>
              <a:rPr lang="hr-HR" smtClean="0"/>
              <a:t>funkcije: </a:t>
            </a:r>
            <a:r>
              <a:rPr lang="hr-HR" b="1" smtClean="0">
                <a:solidFill>
                  <a:srgbClr val="FF0000"/>
                </a:solidFill>
                <a:latin typeface="Courier New" pitchFamily="49" charset="0"/>
              </a:rPr>
              <a:t>dodaj</a:t>
            </a:r>
            <a:r>
              <a:rPr lang="hr-HR" smtClean="0"/>
              <a:t>, </a:t>
            </a:r>
            <a:r>
              <a:rPr lang="hr-HR" b="1" smtClean="0">
                <a:solidFill>
                  <a:srgbClr val="FF0000"/>
                </a:solidFill>
                <a:latin typeface="Courier New" pitchFamily="49" charset="0"/>
              </a:rPr>
              <a:t>skini</a:t>
            </a:r>
          </a:p>
        </p:txBody>
      </p:sp>
      <p:sp>
        <p:nvSpPr>
          <p:cNvPr id="7" name="Rectangle 6"/>
          <p:cNvSpPr/>
          <p:nvPr/>
        </p:nvSpPr>
        <p:spPr bwMode="auto">
          <a:xfrm>
            <a:off x="5745163" y="4221163"/>
            <a:ext cx="857250" cy="785812"/>
          </a:xfrm>
          <a:prstGeom prst="rect">
            <a:avLst/>
          </a:prstGeom>
          <a:solidFill>
            <a:srgbClr val="FFCC99">
              <a:alpha val="39999"/>
            </a:srgbClr>
          </a:solidFill>
          <a:ln w="9525" cap="flat" cmpd="sng" algn="ctr">
            <a:solidFill>
              <a:srgbClr val="FF9900"/>
            </a:solidFill>
            <a:prstDash val="sysDash"/>
            <a:round/>
            <a:headEnd type="none" w="med" len="med"/>
            <a:tailEnd type="none" w="med" len="med"/>
          </a:ln>
          <a:effectLst/>
        </p:spPr>
        <p:txBody>
          <a:bodyPr wrap="none" anchor="ctr"/>
          <a:lstStyle/>
          <a:p>
            <a:pPr algn="ctr">
              <a:defRPr/>
            </a:pPr>
            <a:endParaRPr lang="hr-HR" sz="3200">
              <a:effectLst>
                <a:outerShdw blurRad="38100" dist="38100" dir="2700000" algn="tl">
                  <a:srgbClr val="000000">
                    <a:alpha val="43137"/>
                  </a:srgbClr>
                </a:outerShdw>
              </a:effectLst>
            </a:endParaRPr>
          </a:p>
        </p:txBody>
      </p:sp>
      <p:sp>
        <p:nvSpPr>
          <p:cNvPr id="8" name="Rectangle 7"/>
          <p:cNvSpPr/>
          <p:nvPr/>
        </p:nvSpPr>
        <p:spPr bwMode="auto">
          <a:xfrm>
            <a:off x="4024313" y="4221163"/>
            <a:ext cx="857250" cy="785812"/>
          </a:xfrm>
          <a:prstGeom prst="rect">
            <a:avLst/>
          </a:prstGeom>
          <a:solidFill>
            <a:srgbClr val="FFCC99">
              <a:alpha val="39999"/>
            </a:srgbClr>
          </a:solidFill>
          <a:ln w="9525" cap="flat" cmpd="sng" algn="ctr">
            <a:solidFill>
              <a:srgbClr val="FF9900"/>
            </a:solidFill>
            <a:prstDash val="sysDash"/>
            <a:round/>
            <a:headEnd type="none" w="med" len="med"/>
            <a:tailEnd type="none" w="med" len="med"/>
          </a:ln>
          <a:effectLst/>
        </p:spPr>
        <p:txBody>
          <a:bodyPr wrap="none" anchor="ctr"/>
          <a:lstStyle/>
          <a:p>
            <a:pPr algn="ctr">
              <a:defRPr/>
            </a:pPr>
            <a:endParaRPr lang="hr-HR" sz="3200">
              <a:effectLst>
                <a:outerShdw blurRad="38100" dist="38100" dir="2700000" algn="tl">
                  <a:srgbClr val="000000">
                    <a:alpha val="43137"/>
                  </a:srgbClr>
                </a:outerShdw>
              </a:effectLst>
            </a:endParaRPr>
          </a:p>
        </p:txBody>
      </p:sp>
      <p:sp>
        <p:nvSpPr>
          <p:cNvPr id="9" name="Rectangle 8"/>
          <p:cNvSpPr/>
          <p:nvPr/>
        </p:nvSpPr>
        <p:spPr bwMode="auto">
          <a:xfrm>
            <a:off x="3175000" y="4221163"/>
            <a:ext cx="857250" cy="785812"/>
          </a:xfrm>
          <a:prstGeom prst="rect">
            <a:avLst/>
          </a:prstGeom>
          <a:solidFill>
            <a:srgbClr val="FFCC99">
              <a:alpha val="39999"/>
            </a:srgbClr>
          </a:solidFill>
          <a:ln w="9525" cap="flat" cmpd="sng" algn="ctr">
            <a:solidFill>
              <a:srgbClr val="FF9900"/>
            </a:solidFill>
            <a:prstDash val="sysDash"/>
            <a:round/>
            <a:headEnd type="none" w="med" len="med"/>
            <a:tailEnd type="none" w="med" len="med"/>
          </a:ln>
          <a:effectLst/>
        </p:spPr>
        <p:txBody>
          <a:bodyPr wrap="none" anchor="ctr"/>
          <a:lstStyle/>
          <a:p>
            <a:pPr algn="ctr">
              <a:defRPr/>
            </a:pPr>
            <a:endParaRPr lang="hr-HR" sz="3200">
              <a:effectLst>
                <a:outerShdw blurRad="38100" dist="38100" dir="2700000" algn="tl">
                  <a:srgbClr val="000000">
                    <a:alpha val="43137"/>
                  </a:srgbClr>
                </a:outerShdw>
              </a:effectLst>
            </a:endParaRPr>
          </a:p>
        </p:txBody>
      </p:sp>
      <p:sp>
        <p:nvSpPr>
          <p:cNvPr id="10" name="Rectangle 9"/>
          <p:cNvSpPr/>
          <p:nvPr/>
        </p:nvSpPr>
        <p:spPr bwMode="auto">
          <a:xfrm>
            <a:off x="2311400" y="4221163"/>
            <a:ext cx="857250" cy="785812"/>
          </a:xfrm>
          <a:prstGeom prst="rect">
            <a:avLst/>
          </a:prstGeom>
          <a:solidFill>
            <a:srgbClr val="FFCC99">
              <a:alpha val="39999"/>
            </a:srgbClr>
          </a:solidFill>
          <a:ln w="9525" cap="flat" cmpd="sng" algn="ctr">
            <a:solidFill>
              <a:srgbClr val="FF9900"/>
            </a:solidFill>
            <a:prstDash val="sysDash"/>
            <a:round/>
            <a:headEnd type="none" w="med" len="med"/>
            <a:tailEnd type="none" w="med" len="med"/>
          </a:ln>
          <a:effectLst/>
        </p:spPr>
        <p:txBody>
          <a:bodyPr wrap="none" anchor="ctr"/>
          <a:lstStyle/>
          <a:p>
            <a:pPr algn="ctr">
              <a:defRPr/>
            </a:pPr>
            <a:endParaRPr lang="hr-HR" sz="3200">
              <a:effectLst>
                <a:outerShdw blurRad="38100" dist="38100" dir="2700000" algn="tl">
                  <a:srgbClr val="000000">
                    <a:alpha val="43137"/>
                  </a:srgbClr>
                </a:outerShdw>
              </a:effectLst>
            </a:endParaRPr>
          </a:p>
        </p:txBody>
      </p:sp>
      <p:sp>
        <p:nvSpPr>
          <p:cNvPr id="32" name="Rectangle 31"/>
          <p:cNvSpPr/>
          <p:nvPr/>
        </p:nvSpPr>
        <p:spPr bwMode="auto">
          <a:xfrm>
            <a:off x="4038600" y="4221163"/>
            <a:ext cx="857250" cy="785812"/>
          </a:xfrm>
          <a:prstGeom prst="rect">
            <a:avLst/>
          </a:prstGeom>
          <a:solidFill>
            <a:srgbClr val="FFCC99">
              <a:alpha val="39999"/>
            </a:srgbClr>
          </a:solidFill>
          <a:ln w="9525" cap="flat" cmpd="sng" algn="ctr">
            <a:solidFill>
              <a:srgbClr val="FF9900"/>
            </a:solidFill>
            <a:prstDash val="solid"/>
            <a:round/>
            <a:headEnd type="none" w="med" len="med"/>
            <a:tailEnd type="none" w="med" len="med"/>
          </a:ln>
          <a:effectLst/>
        </p:spPr>
        <p:txBody>
          <a:bodyPr wrap="none" anchor="ctr"/>
          <a:lstStyle/>
          <a:p>
            <a:pPr algn="ctr">
              <a:defRPr/>
            </a:pPr>
            <a:r>
              <a:rPr lang="hr-HR" sz="3200">
                <a:effectLst>
                  <a:outerShdw blurRad="38100" dist="38100" dir="2700000" algn="tl">
                    <a:srgbClr val="000000">
                      <a:alpha val="43137"/>
                    </a:srgbClr>
                  </a:outerShdw>
                </a:effectLst>
              </a:rPr>
              <a:t>7</a:t>
            </a:r>
          </a:p>
        </p:txBody>
      </p:sp>
      <p:sp>
        <p:nvSpPr>
          <p:cNvPr id="33" name="Rectangle 32"/>
          <p:cNvSpPr/>
          <p:nvPr/>
        </p:nvSpPr>
        <p:spPr bwMode="auto">
          <a:xfrm>
            <a:off x="3175000" y="4221163"/>
            <a:ext cx="857250" cy="785812"/>
          </a:xfrm>
          <a:prstGeom prst="rect">
            <a:avLst/>
          </a:prstGeom>
          <a:solidFill>
            <a:srgbClr val="FFCC99">
              <a:alpha val="39999"/>
            </a:srgbClr>
          </a:solidFill>
          <a:ln w="9525" cap="flat" cmpd="sng" algn="ctr">
            <a:solidFill>
              <a:srgbClr val="FF9900"/>
            </a:solidFill>
            <a:prstDash val="solid"/>
            <a:round/>
            <a:headEnd type="none" w="med" len="med"/>
            <a:tailEnd type="none" w="med" len="med"/>
          </a:ln>
          <a:effectLst/>
        </p:spPr>
        <p:txBody>
          <a:bodyPr wrap="none" anchor="ctr"/>
          <a:lstStyle/>
          <a:p>
            <a:pPr algn="ctr">
              <a:defRPr/>
            </a:pPr>
            <a:r>
              <a:rPr lang="hr-HR" sz="3200">
                <a:effectLst>
                  <a:outerShdw blurRad="38100" dist="38100" dir="2700000" algn="tl">
                    <a:srgbClr val="000000">
                      <a:alpha val="43137"/>
                    </a:srgbClr>
                  </a:outerShdw>
                </a:effectLst>
              </a:rPr>
              <a:t>-4</a:t>
            </a:r>
          </a:p>
        </p:txBody>
      </p:sp>
      <p:sp>
        <p:nvSpPr>
          <p:cNvPr id="34" name="Rectangle 33"/>
          <p:cNvSpPr/>
          <p:nvPr/>
        </p:nvSpPr>
        <p:spPr bwMode="auto">
          <a:xfrm>
            <a:off x="2311400" y="4221163"/>
            <a:ext cx="857250" cy="785812"/>
          </a:xfrm>
          <a:prstGeom prst="rect">
            <a:avLst/>
          </a:prstGeom>
          <a:solidFill>
            <a:srgbClr val="FFCC99">
              <a:alpha val="39999"/>
            </a:srgbClr>
          </a:solidFill>
          <a:ln w="9525" cap="flat" cmpd="sng" algn="ctr">
            <a:solidFill>
              <a:srgbClr val="FF9900"/>
            </a:solidFill>
            <a:prstDash val="solid"/>
            <a:round/>
            <a:headEnd type="none" w="med" len="med"/>
            <a:tailEnd type="none" w="med" len="med"/>
          </a:ln>
          <a:effectLst/>
        </p:spPr>
        <p:txBody>
          <a:bodyPr wrap="none" anchor="ctr"/>
          <a:lstStyle/>
          <a:p>
            <a:pPr algn="ctr">
              <a:defRPr/>
            </a:pPr>
            <a:r>
              <a:rPr lang="hr-HR" sz="3200">
                <a:effectLst>
                  <a:outerShdw blurRad="38100" dist="38100" dir="2700000" algn="tl">
                    <a:srgbClr val="000000">
                      <a:alpha val="43137"/>
                    </a:srgbClr>
                  </a:outerShdw>
                </a:effectLst>
              </a:rPr>
              <a:t>1</a:t>
            </a:r>
          </a:p>
        </p:txBody>
      </p:sp>
      <p:cxnSp>
        <p:nvCxnSpPr>
          <p:cNvPr id="54" name="Straight Arrow Connector 49"/>
          <p:cNvCxnSpPr>
            <a:cxnSpLocks noChangeShapeType="1"/>
            <a:stCxn id="5138" idx="0"/>
          </p:cNvCxnSpPr>
          <p:nvPr/>
        </p:nvCxnSpPr>
        <p:spPr bwMode="auto">
          <a:xfrm rot="5400000" flipH="1">
            <a:off x="2248694" y="5509419"/>
            <a:ext cx="865187" cy="15875"/>
          </a:xfrm>
          <a:prstGeom prst="curvedConnector3">
            <a:avLst>
              <a:gd name="adj1" fmla="val 49907"/>
            </a:avLst>
          </a:prstGeom>
          <a:noFill/>
          <a:ln w="25400" algn="ctr">
            <a:solidFill>
              <a:schemeClr val="bg1"/>
            </a:solidFill>
            <a:round/>
            <a:headEnd/>
            <a:tailEnd type="arrow" w="med" len="med"/>
          </a:ln>
        </p:spPr>
      </p:cxnSp>
      <p:sp>
        <p:nvSpPr>
          <p:cNvPr id="2" name="Rectangle 6"/>
          <p:cNvSpPr/>
          <p:nvPr/>
        </p:nvSpPr>
        <p:spPr bwMode="auto">
          <a:xfrm>
            <a:off x="4881563" y="4221163"/>
            <a:ext cx="857250" cy="785812"/>
          </a:xfrm>
          <a:prstGeom prst="rect">
            <a:avLst/>
          </a:prstGeom>
          <a:solidFill>
            <a:srgbClr val="FFCC99">
              <a:alpha val="39999"/>
            </a:srgbClr>
          </a:solidFill>
          <a:ln w="9525" cap="flat" cmpd="sng" algn="ctr">
            <a:solidFill>
              <a:srgbClr val="FF9900"/>
            </a:solidFill>
            <a:prstDash val="sysDash"/>
            <a:round/>
            <a:headEnd type="none" w="med" len="med"/>
            <a:tailEnd type="none" w="med" len="med"/>
          </a:ln>
          <a:effectLst/>
        </p:spPr>
        <p:txBody>
          <a:bodyPr wrap="none" anchor="ctr"/>
          <a:lstStyle/>
          <a:p>
            <a:pPr algn="ctr">
              <a:defRPr/>
            </a:pPr>
            <a:endParaRPr lang="hr-HR" sz="3200">
              <a:effectLst>
                <a:outerShdw blurRad="38100" dist="38100" dir="2700000" algn="tl">
                  <a:srgbClr val="000000">
                    <a:alpha val="43137"/>
                  </a:srgbClr>
                </a:outerShdw>
              </a:effectLst>
            </a:endParaRPr>
          </a:p>
        </p:txBody>
      </p:sp>
      <p:sp>
        <p:nvSpPr>
          <p:cNvPr id="5138" name="Text Box 18"/>
          <p:cNvSpPr txBox="1">
            <a:spLocks noChangeArrowheads="1"/>
          </p:cNvSpPr>
          <p:nvPr/>
        </p:nvSpPr>
        <p:spPr bwMode="auto">
          <a:xfrm>
            <a:off x="2216150" y="5949950"/>
            <a:ext cx="946150" cy="396875"/>
          </a:xfrm>
          <a:prstGeom prst="rect">
            <a:avLst/>
          </a:prstGeom>
          <a:noFill/>
          <a:ln w="9525" algn="ctr">
            <a:noFill/>
            <a:miter lim="800000"/>
            <a:headEnd/>
            <a:tailEnd/>
          </a:ln>
        </p:spPr>
        <p:txBody>
          <a:bodyPr wrap="none">
            <a:spAutoFit/>
          </a:bodyPr>
          <a:lstStyle/>
          <a:p>
            <a:r>
              <a:rPr lang="hr-HR"/>
              <a:t>izlaz</a:t>
            </a:r>
          </a:p>
        </p:txBody>
      </p:sp>
      <p:sp>
        <p:nvSpPr>
          <p:cNvPr id="5139" name="Text Box 19"/>
          <p:cNvSpPr txBox="1">
            <a:spLocks noChangeArrowheads="1"/>
          </p:cNvSpPr>
          <p:nvPr/>
        </p:nvSpPr>
        <p:spPr bwMode="auto">
          <a:xfrm>
            <a:off x="6681788" y="5878513"/>
            <a:ext cx="793750" cy="396875"/>
          </a:xfrm>
          <a:prstGeom prst="rect">
            <a:avLst/>
          </a:prstGeom>
          <a:noFill/>
          <a:ln w="9525" algn="ctr">
            <a:noFill/>
            <a:miter lim="800000"/>
            <a:headEnd/>
            <a:tailEnd/>
          </a:ln>
        </p:spPr>
        <p:txBody>
          <a:bodyPr wrap="none">
            <a:spAutoFit/>
          </a:bodyPr>
          <a:lstStyle/>
          <a:p>
            <a:r>
              <a:rPr lang="hr-HR"/>
              <a:t>ulaz</a:t>
            </a:r>
          </a:p>
        </p:txBody>
      </p:sp>
      <p:cxnSp>
        <p:nvCxnSpPr>
          <p:cNvPr id="3" name="Straight Arrow Connector 49"/>
          <p:cNvCxnSpPr>
            <a:cxnSpLocks noChangeShapeType="1"/>
            <a:stCxn id="5138" idx="0"/>
            <a:endCxn id="33" idx="2"/>
          </p:cNvCxnSpPr>
          <p:nvPr/>
        </p:nvCxnSpPr>
        <p:spPr bwMode="auto">
          <a:xfrm rot="10800000">
            <a:off x="4400550" y="5084763"/>
            <a:ext cx="2281238" cy="992187"/>
          </a:xfrm>
          <a:prstGeom prst="curvedConnector3">
            <a:avLst>
              <a:gd name="adj1" fmla="val 100417"/>
            </a:avLst>
          </a:prstGeom>
          <a:noFill/>
          <a:ln w="25400" algn="ctr">
            <a:solidFill>
              <a:srgbClr val="C13B25"/>
            </a:solidFill>
            <a:round/>
            <a:headEnd/>
            <a:tailEnd type="arrow" w="med" len="med"/>
          </a:ln>
        </p:spPr>
      </p:cxnSp>
      <p:sp>
        <p:nvSpPr>
          <p:cNvPr id="31" name="Rectangle 30"/>
          <p:cNvSpPr/>
          <p:nvPr/>
        </p:nvSpPr>
        <p:spPr bwMode="auto">
          <a:xfrm>
            <a:off x="4881563" y="4221163"/>
            <a:ext cx="857250" cy="785812"/>
          </a:xfrm>
          <a:prstGeom prst="rect">
            <a:avLst/>
          </a:prstGeom>
          <a:solidFill>
            <a:srgbClr val="FFCC99">
              <a:alpha val="39999"/>
            </a:srgbClr>
          </a:solidFill>
          <a:ln w="9525" cap="flat" cmpd="sng" algn="ctr">
            <a:solidFill>
              <a:srgbClr val="FF9900"/>
            </a:solidFill>
            <a:prstDash val="solid"/>
            <a:round/>
            <a:headEnd type="none" w="med" len="med"/>
            <a:tailEnd type="none" w="med" len="med"/>
          </a:ln>
          <a:effectLst/>
        </p:spPr>
        <p:txBody>
          <a:bodyPr wrap="none" anchor="ctr"/>
          <a:lstStyle/>
          <a:p>
            <a:pPr algn="ctr">
              <a:defRPr/>
            </a:pPr>
            <a:r>
              <a:rPr lang="hr-HR" sz="3200">
                <a:effectLst>
                  <a:outerShdw blurRad="38100" dist="38100" dir="2700000" algn="tl">
                    <a:srgbClr val="000000">
                      <a:alpha val="43137"/>
                    </a:srgbClr>
                  </a:outerShdw>
                </a:effectLst>
              </a:rPr>
              <a:t>2</a:t>
            </a:r>
          </a:p>
        </p:txBody>
      </p:sp>
      <p:cxnSp>
        <p:nvCxnSpPr>
          <p:cNvPr id="4" name="Straight Arrow Connector 49"/>
          <p:cNvCxnSpPr>
            <a:cxnSpLocks noChangeShapeType="1"/>
            <a:stCxn id="5138" idx="0"/>
            <a:endCxn id="33" idx="2"/>
          </p:cNvCxnSpPr>
          <p:nvPr/>
        </p:nvCxnSpPr>
        <p:spPr bwMode="auto">
          <a:xfrm rot="10800000">
            <a:off x="5313363" y="5086350"/>
            <a:ext cx="1368425" cy="990600"/>
          </a:xfrm>
          <a:prstGeom prst="curvedConnector3">
            <a:avLst>
              <a:gd name="adj1" fmla="val 98491"/>
            </a:avLst>
          </a:prstGeom>
          <a:noFill/>
          <a:ln w="25400" algn="ctr">
            <a:solidFill>
              <a:srgbClr val="C13B25"/>
            </a:solidFill>
            <a:round/>
            <a:headEnd/>
            <a:tailEnd type="arrow" w="med" len="med"/>
          </a:ln>
        </p:spPr>
      </p:cxnSp>
      <p:cxnSp>
        <p:nvCxnSpPr>
          <p:cNvPr id="5" name="Straight Arrow Connector 49"/>
          <p:cNvCxnSpPr>
            <a:cxnSpLocks noChangeShapeType="1"/>
            <a:stCxn id="5138" idx="0"/>
            <a:endCxn id="33" idx="2"/>
          </p:cNvCxnSpPr>
          <p:nvPr/>
        </p:nvCxnSpPr>
        <p:spPr bwMode="auto">
          <a:xfrm rot="-5400000">
            <a:off x="2674937" y="5021263"/>
            <a:ext cx="942975" cy="914400"/>
          </a:xfrm>
          <a:prstGeom prst="curvedConnector3">
            <a:avLst>
              <a:gd name="adj1" fmla="val 51343"/>
            </a:avLst>
          </a:prstGeom>
          <a:noFill/>
          <a:ln w="25400" algn="ctr">
            <a:solidFill>
              <a:schemeClr val="bg1"/>
            </a:solidFill>
            <a:round/>
            <a:headEnd/>
            <a:tailEnd type="arrow" w="med" len="med"/>
          </a:ln>
        </p:spPr>
      </p:cxnSp>
      <p:sp>
        <p:nvSpPr>
          <p:cNvPr id="11" name="Slide Number Placeholder 10"/>
          <p:cNvSpPr>
            <a:spLocks noGrp="1"/>
          </p:cNvSpPr>
          <p:nvPr>
            <p:ph type="sldNum" sz="quarter" idx="11"/>
          </p:nvPr>
        </p:nvSpPr>
        <p:spPr/>
        <p:txBody>
          <a:bodyPr/>
          <a:lstStyle/>
          <a:p>
            <a:fld id="{A88E0379-805C-488B-A902-3710866AFB11}" type="slidenum">
              <a:rPr lang="hr-HR" smtClean="0"/>
              <a:pPr/>
              <a:t>205</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ssolv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dissolve">
                                      <p:cBhvr>
                                        <p:cTn id="24" dur="500"/>
                                        <p:tgtEl>
                                          <p:spTgt spid="34"/>
                                        </p:tgtEl>
                                      </p:cBhvr>
                                    </p:animEffect>
                                  </p:childTnLst>
                                </p:cTn>
                              </p:par>
                            </p:childTnLst>
                          </p:cTn>
                        </p:par>
                        <p:par>
                          <p:cTn id="25" fill="hold">
                            <p:stCondLst>
                              <p:cond delay="500"/>
                            </p:stCondLst>
                            <p:childTnLst>
                              <p:par>
                                <p:cTn id="26" presetID="9" presetClass="entr" presetSubtype="0" fill="hold" grpId="0"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dissolve">
                                      <p:cBhvr>
                                        <p:cTn id="28" dur="500"/>
                                        <p:tgtEl>
                                          <p:spTgt spid="33"/>
                                        </p:tgtEl>
                                      </p:cBhvr>
                                    </p:animEffect>
                                  </p:childTnLst>
                                </p:cTn>
                              </p:par>
                            </p:childTnLst>
                          </p:cTn>
                        </p:par>
                        <p:par>
                          <p:cTn id="29" fill="hold">
                            <p:stCondLst>
                              <p:cond delay="1000"/>
                            </p:stCondLst>
                            <p:childTnLst>
                              <p:par>
                                <p:cTn id="30" presetID="9" presetClass="entr" presetSubtype="0" fill="hold" grpId="0" nodeType="after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dissolve">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wipe(down)">
                                      <p:cBhvr>
                                        <p:cTn id="37" dur="500"/>
                                        <p:tgtEl>
                                          <p:spTgt spid="54"/>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5138"/>
                                        </p:tgtEl>
                                        <p:attrNameLst>
                                          <p:attrName>style.visibility</p:attrName>
                                        </p:attrNameLst>
                                      </p:cBhvr>
                                      <p:to>
                                        <p:strVal val="visible"/>
                                      </p:to>
                                    </p:set>
                                    <p:animEffect transition="in" filter="wipe(down)">
                                      <p:cBhvr>
                                        <p:cTn id="40" dur="500"/>
                                        <p:tgtEl>
                                          <p:spTgt spid="5138"/>
                                        </p:tgtEl>
                                      </p:cBhvr>
                                    </p:animEffect>
                                  </p:childTnLst>
                                </p:cTn>
                              </p:par>
                            </p:childTnLst>
                          </p:cTn>
                        </p:par>
                        <p:par>
                          <p:cTn id="41" fill="hold">
                            <p:stCondLst>
                              <p:cond delay="500"/>
                            </p:stCondLst>
                            <p:childTnLst>
                              <p:par>
                                <p:cTn id="42" presetID="22" presetClass="entr" presetSubtype="4" fill="hold" grpId="0" nodeType="afterEffect">
                                  <p:stCondLst>
                                    <p:cond delay="0"/>
                                  </p:stCondLst>
                                  <p:childTnLst>
                                    <p:set>
                                      <p:cBhvr>
                                        <p:cTn id="43" dur="1" fill="hold">
                                          <p:stCondLst>
                                            <p:cond delay="0"/>
                                          </p:stCondLst>
                                        </p:cTn>
                                        <p:tgtEl>
                                          <p:spTgt spid="5139"/>
                                        </p:tgtEl>
                                        <p:attrNameLst>
                                          <p:attrName>style.visibility</p:attrName>
                                        </p:attrNameLst>
                                      </p:cBhvr>
                                      <p:to>
                                        <p:strVal val="visible"/>
                                      </p:to>
                                    </p:set>
                                    <p:animEffect transition="in" filter="wipe(down)">
                                      <p:cBhvr>
                                        <p:cTn id="44" dur="500"/>
                                        <p:tgtEl>
                                          <p:spTgt spid="5139"/>
                                        </p:tgtEl>
                                      </p:cBhvr>
                                    </p:animEffect>
                                  </p:childTnLst>
                                </p:cTn>
                              </p:par>
                              <p:par>
                                <p:cTn id="45" presetID="22" presetClass="entr" presetSubtype="4" fill="hold" nodeType="with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down)">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dissolve">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dissolve">
                                      <p:cBhvr>
                                        <p:cTn id="57" dur="500"/>
                                        <p:tgtEl>
                                          <p:spTgt spid="4"/>
                                        </p:tgtEl>
                                      </p:cBhvr>
                                    </p:animEffect>
                                  </p:childTnLst>
                                </p:cTn>
                              </p:par>
                              <p:par>
                                <p:cTn id="58" presetID="9" presetClass="exit" presetSubtype="0" fill="hold" nodeType="withEffect">
                                  <p:stCondLst>
                                    <p:cond delay="0"/>
                                  </p:stCondLst>
                                  <p:childTnLst>
                                    <p:animEffect transition="out" filter="dissolve">
                                      <p:cBhvr>
                                        <p:cTn id="59" dur="500"/>
                                        <p:tgtEl>
                                          <p:spTgt spid="3"/>
                                        </p:tgtEl>
                                      </p:cBhvr>
                                    </p:animEffect>
                                    <p:set>
                                      <p:cBhvr>
                                        <p:cTn id="60" dur="1" fill="hold">
                                          <p:stCondLst>
                                            <p:cond delay="499"/>
                                          </p:stCondLst>
                                        </p:cTn>
                                        <p:tgtEl>
                                          <p:spTgt spid="3"/>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9" presetClass="exit" presetSubtype="0" fill="hold" grpId="1" nodeType="clickEffect">
                                  <p:stCondLst>
                                    <p:cond delay="0"/>
                                  </p:stCondLst>
                                  <p:childTnLst>
                                    <p:animEffect transition="out" filter="dissolve">
                                      <p:cBhvr>
                                        <p:cTn id="64" dur="500"/>
                                        <p:tgtEl>
                                          <p:spTgt spid="34"/>
                                        </p:tgtEl>
                                      </p:cBhvr>
                                    </p:animEffect>
                                    <p:set>
                                      <p:cBhvr>
                                        <p:cTn id="65" dur="1" fill="hold">
                                          <p:stCondLst>
                                            <p:cond delay="499"/>
                                          </p:stCondLst>
                                        </p:cTn>
                                        <p:tgtEl>
                                          <p:spTgt spid="34"/>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9" presetClass="exit" presetSubtype="0" fill="hold" nodeType="clickEffect">
                                  <p:stCondLst>
                                    <p:cond delay="0"/>
                                  </p:stCondLst>
                                  <p:childTnLst>
                                    <p:animEffect transition="out" filter="dissolve">
                                      <p:cBhvr>
                                        <p:cTn id="69" dur="500"/>
                                        <p:tgtEl>
                                          <p:spTgt spid="54"/>
                                        </p:tgtEl>
                                      </p:cBhvr>
                                    </p:animEffect>
                                    <p:set>
                                      <p:cBhvr>
                                        <p:cTn id="70" dur="1" fill="hold">
                                          <p:stCondLst>
                                            <p:cond delay="499"/>
                                          </p:stCondLst>
                                        </p:cTn>
                                        <p:tgtEl>
                                          <p:spTgt spid="54"/>
                                        </p:tgtEl>
                                        <p:attrNameLst>
                                          <p:attrName>style.visibility</p:attrName>
                                        </p:attrNameLst>
                                      </p:cBhvr>
                                      <p:to>
                                        <p:strVal val="hidden"/>
                                      </p:to>
                                    </p:set>
                                  </p:childTnLst>
                                </p:cTn>
                              </p:par>
                              <p:par>
                                <p:cTn id="71" presetID="22" presetClass="entr" presetSubtype="4" fill="hold" nodeType="with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wipe(down)">
                                      <p:cBhvr>
                                        <p:cTn id="7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2" grpId="0" animBg="1"/>
      <p:bldP spid="33" grpId="0" animBg="1"/>
      <p:bldP spid="34" grpId="0" animBg="1"/>
      <p:bldP spid="34" grpId="1" animBg="1"/>
      <p:bldP spid="2" grpId="0" animBg="1"/>
      <p:bldP spid="5138" grpId="0"/>
      <p:bldP spid="5139" grpId="0"/>
      <p:bldP spid="31" grpId="0" animBg="1"/>
    </p:bld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8722" name="Rectangle 2"/>
          <p:cNvSpPr>
            <a:spLocks noGrp="1" noChangeArrowheads="1"/>
          </p:cNvSpPr>
          <p:nvPr>
            <p:ph type="title" idx="4294967295"/>
          </p:nvPr>
        </p:nvSpPr>
        <p:spPr/>
        <p:txBody>
          <a:bodyPr/>
          <a:lstStyle/>
          <a:p>
            <a:pPr>
              <a:defRPr/>
            </a:pPr>
            <a:r>
              <a:rPr lang="hr-HR" smtClean="0"/>
              <a:t>Cirkularnost</a:t>
            </a:r>
          </a:p>
        </p:txBody>
      </p:sp>
      <p:sp>
        <p:nvSpPr>
          <p:cNvPr id="27668" name="Rectangle 20"/>
          <p:cNvSpPr>
            <a:spLocks noGrp="1" noChangeArrowheads="1"/>
          </p:cNvSpPr>
          <p:nvPr>
            <p:ph type="body" idx="4294967295"/>
          </p:nvPr>
        </p:nvSpPr>
        <p:spPr/>
        <p:txBody>
          <a:bodyPr/>
          <a:lstStyle/>
          <a:p>
            <a:pPr>
              <a:defRPr/>
            </a:pPr>
            <a:r>
              <a:rPr lang="hr-HR" smtClean="0"/>
              <a:t>učinkovit način realizacije reda statičkom strukturom je jednodimenzionalno polje zadane podatkovne strukture koje se koristi </a:t>
            </a:r>
            <a:r>
              <a:rPr lang="hr-HR" smtClean="0">
                <a:solidFill>
                  <a:srgbClr val="FF3300"/>
                </a:solidFill>
              </a:rPr>
              <a:t>cirkularno</a:t>
            </a:r>
          </a:p>
          <a:p>
            <a:pPr lvl="1">
              <a:defRPr/>
            </a:pPr>
            <a:r>
              <a:rPr lang="hr-HR" smtClean="0"/>
              <a:t>cirkularnost se ostvaruje uporabom operatora </a:t>
            </a:r>
            <a:r>
              <a:rPr lang="hr-HR" i="1" smtClean="0">
                <a:solidFill>
                  <a:srgbClr val="FF3300"/>
                </a:solidFill>
              </a:rPr>
              <a:t>modulo</a:t>
            </a:r>
            <a:r>
              <a:rPr lang="hr-HR" i="1" smtClean="0"/>
              <a:t> (</a:t>
            </a:r>
            <a:r>
              <a:rPr lang="hr-HR" b="1" smtClean="0">
                <a:solidFill>
                  <a:srgbClr val="FF3300"/>
                </a:solidFill>
                <a:latin typeface="Courier New" pitchFamily="49" charset="0"/>
              </a:rPr>
              <a:t>%</a:t>
            </a:r>
            <a:r>
              <a:rPr lang="hr-HR" i="1" smtClean="0"/>
              <a:t>)</a:t>
            </a:r>
          </a:p>
          <a:p>
            <a:pPr>
              <a:defRPr/>
            </a:pPr>
            <a:r>
              <a:rPr lang="hr-HR" smtClean="0"/>
              <a:t>jedan element niza je prazan</a:t>
            </a:r>
          </a:p>
          <a:p>
            <a:pPr lvl="1">
              <a:defRPr/>
            </a:pPr>
            <a:r>
              <a:rPr lang="hr-HR" smtClean="0"/>
              <a:t>time se omogućuje razlikovanje praznog i punog reda	</a:t>
            </a:r>
          </a:p>
          <a:p>
            <a:pPr lvl="2">
              <a:defRPr/>
            </a:pPr>
            <a:r>
              <a:rPr lang="hr-HR" smtClean="0"/>
              <a:t>prazan red: </a:t>
            </a:r>
            <a:r>
              <a:rPr lang="hr-HR" b="1" smtClean="0">
                <a:solidFill>
                  <a:srgbClr val="FF3300"/>
                </a:solidFill>
                <a:latin typeface="Courier New" pitchFamily="49" charset="0"/>
              </a:rPr>
              <a:t>ulaz == izlaz</a:t>
            </a:r>
          </a:p>
          <a:p>
            <a:pPr lvl="2">
              <a:defRPr/>
            </a:pPr>
            <a:r>
              <a:rPr lang="hr-HR" smtClean="0"/>
              <a:t>puni red: </a:t>
            </a:r>
            <a:r>
              <a:rPr lang="hr-HR" b="1" smtClean="0">
                <a:solidFill>
                  <a:srgbClr val="FF3300"/>
                </a:solidFill>
                <a:latin typeface="Courier New" pitchFamily="49" charset="0"/>
              </a:rPr>
              <a:t>(ulaz + 1) % maxelemenata == izlaz</a:t>
            </a:r>
          </a:p>
          <a:p>
            <a:pPr lvl="1">
              <a:defRPr/>
            </a:pPr>
            <a:r>
              <a:rPr lang="hr-HR" smtClean="0"/>
              <a:t>kad bi cijeli niz bio ispunjen, morali bismo imati brojač elemenata</a:t>
            </a:r>
          </a:p>
          <a:p>
            <a:pPr>
              <a:defRPr/>
            </a:pPr>
            <a:endParaRPr lang="hr-HR" smtClean="0"/>
          </a:p>
        </p:txBody>
      </p:sp>
      <p:sp>
        <p:nvSpPr>
          <p:cNvPr id="9220" name="Rectangle 3"/>
          <p:cNvSpPr>
            <a:spLocks noChangeArrowheads="1"/>
          </p:cNvSpPr>
          <p:nvPr/>
        </p:nvSpPr>
        <p:spPr bwMode="auto">
          <a:xfrm>
            <a:off x="6738938" y="5857875"/>
            <a:ext cx="2903537" cy="461963"/>
          </a:xfrm>
          <a:prstGeom prst="rect">
            <a:avLst/>
          </a:prstGeom>
          <a:noFill/>
          <a:ln w="9525">
            <a:noFill/>
            <a:miter lim="800000"/>
            <a:headEnd/>
            <a:tailEnd/>
          </a:ln>
        </p:spPr>
        <p:txBody>
          <a:bodyPr wrap="none">
            <a:spAutoFit/>
          </a:bodyPr>
          <a:lstStyle/>
          <a:p>
            <a:pPr lvl="1"/>
            <a:r>
              <a:rPr lang="hr-HR" sz="2400" b="0">
                <a:solidFill>
                  <a:srgbClr val="0070C0"/>
                </a:solidFill>
                <a:sym typeface="Wingdings" pitchFamily="2" charset="2"/>
              </a:rPr>
              <a:t></a:t>
            </a:r>
            <a:r>
              <a:rPr lang="hr-HR" sz="2400" b="0">
                <a:solidFill>
                  <a:srgbClr val="0070C0"/>
                </a:solidFill>
              </a:rPr>
              <a:t> RedPoljem</a:t>
            </a:r>
          </a:p>
        </p:txBody>
      </p:sp>
      <p:sp>
        <p:nvSpPr>
          <p:cNvPr id="9221" name="Rectangle 14"/>
          <p:cNvSpPr>
            <a:spLocks noChangeArrowheads="1"/>
          </p:cNvSpPr>
          <p:nvPr/>
        </p:nvSpPr>
        <p:spPr bwMode="auto">
          <a:xfrm>
            <a:off x="920750" y="5013325"/>
            <a:ext cx="5938838" cy="1366838"/>
          </a:xfrm>
          <a:prstGeom prst="rect">
            <a:avLst/>
          </a:prstGeom>
          <a:solidFill>
            <a:srgbClr val="FFCC99"/>
          </a:solidFill>
          <a:ln w="9525">
            <a:solidFill>
              <a:srgbClr val="FF9900"/>
            </a:solidFill>
            <a:miter lim="800000"/>
            <a:headEnd/>
            <a:tailEnd/>
          </a:ln>
        </p:spPr>
        <p:txBody>
          <a:bodyPr>
            <a:spAutoFit/>
          </a:bodyPr>
          <a:lstStyle/>
          <a:p>
            <a:r>
              <a:rPr lang="hr-HR" sz="1800"/>
              <a:t>typedef struct {</a:t>
            </a:r>
          </a:p>
          <a:p>
            <a:r>
              <a:rPr lang="hr-HR" sz="1800"/>
              <a:t>	tip polje[MAXRED]; </a:t>
            </a:r>
          </a:p>
          <a:p>
            <a:r>
              <a:rPr lang="hr-HR" sz="1800"/>
              <a:t>	int ulaz, izlaz;</a:t>
            </a:r>
          </a:p>
          <a:p>
            <a:r>
              <a:rPr lang="hr-HR" sz="1800"/>
              <a:t>} Red;</a:t>
            </a:r>
          </a:p>
        </p:txBody>
      </p:sp>
      <p:sp>
        <p:nvSpPr>
          <p:cNvPr id="3" name="Slide Number Placeholder 2"/>
          <p:cNvSpPr>
            <a:spLocks noGrp="1"/>
          </p:cNvSpPr>
          <p:nvPr>
            <p:ph type="sldNum" sz="quarter" idx="11"/>
          </p:nvPr>
        </p:nvSpPr>
        <p:spPr/>
        <p:txBody>
          <a:bodyPr/>
          <a:lstStyle/>
          <a:p>
            <a:fld id="{A88E0379-805C-488B-A902-3710866AFB11}" type="slidenum">
              <a:rPr lang="hr-HR" smtClean="0"/>
              <a:pPr/>
              <a:t>206</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5"/>
          <p:cNvGrpSpPr>
            <a:grpSpLocks/>
          </p:cNvGrpSpPr>
          <p:nvPr/>
        </p:nvGrpSpPr>
        <p:grpSpPr bwMode="auto">
          <a:xfrm>
            <a:off x="6405563" y="4786313"/>
            <a:ext cx="3357562" cy="642937"/>
            <a:chOff x="5751513" y="5450768"/>
            <a:chExt cx="3356810" cy="642850"/>
          </a:xfrm>
        </p:grpSpPr>
        <p:sp>
          <p:nvSpPr>
            <p:cNvPr id="10291" name="Rectangle 56"/>
            <p:cNvSpPr>
              <a:spLocks noChangeArrowheads="1"/>
            </p:cNvSpPr>
            <p:nvPr/>
          </p:nvSpPr>
          <p:spPr bwMode="auto">
            <a:xfrm>
              <a:off x="7384774" y="5450768"/>
              <a:ext cx="1723549" cy="400110"/>
            </a:xfrm>
            <a:prstGeom prst="rect">
              <a:avLst/>
            </a:prstGeom>
            <a:noFill/>
            <a:ln w="9525" algn="ctr">
              <a:noFill/>
              <a:miter lim="800000"/>
              <a:headEnd/>
              <a:tailEnd/>
            </a:ln>
          </p:spPr>
          <p:txBody>
            <a:bodyPr wrap="none">
              <a:spAutoFit/>
            </a:bodyPr>
            <a:lstStyle/>
            <a:p>
              <a:r>
                <a:rPr lang="hr-HR"/>
                <a:t>red-&gt;izlaz</a:t>
              </a:r>
            </a:p>
          </p:txBody>
        </p:sp>
        <p:sp>
          <p:nvSpPr>
            <p:cNvPr id="65" name="Rectangle 24"/>
            <p:cNvSpPr>
              <a:spLocks noChangeArrowheads="1"/>
            </p:cNvSpPr>
            <p:nvPr/>
          </p:nvSpPr>
          <p:spPr bwMode="auto">
            <a:xfrm>
              <a:off x="5751513" y="5772986"/>
              <a:ext cx="3247298" cy="320632"/>
            </a:xfrm>
            <a:prstGeom prst="rect">
              <a:avLst/>
            </a:prstGeom>
            <a:solidFill>
              <a:schemeClr val="accent3">
                <a:lumMod val="20000"/>
                <a:lumOff val="80000"/>
                <a:alpha val="50195"/>
              </a:schemeClr>
            </a:solidFill>
            <a:ln w="9525">
              <a:solidFill>
                <a:schemeClr val="accent6">
                  <a:lumMod val="75000"/>
                </a:schemeClr>
              </a:solidFill>
              <a:miter lim="800000"/>
              <a:headEnd/>
              <a:tailEnd/>
            </a:ln>
          </p:spPr>
          <p:txBody>
            <a:bodyPr wrap="none" anchor="ctr"/>
            <a:lstStyle/>
            <a:p>
              <a:pPr algn="ctr">
                <a:defRPr/>
              </a:pPr>
              <a:endParaRPr lang="hr-HR" sz="2400"/>
            </a:p>
          </p:txBody>
        </p:sp>
      </p:grpSp>
      <p:grpSp>
        <p:nvGrpSpPr>
          <p:cNvPr id="3" name="Group 63"/>
          <p:cNvGrpSpPr>
            <a:grpSpLocks/>
          </p:cNvGrpSpPr>
          <p:nvPr/>
        </p:nvGrpSpPr>
        <p:grpSpPr bwMode="auto">
          <a:xfrm>
            <a:off x="271463" y="1914525"/>
            <a:ext cx="2425700" cy="635000"/>
            <a:chOff x="272065" y="1914756"/>
            <a:chExt cx="2425401" cy="635562"/>
          </a:xfrm>
        </p:grpSpPr>
        <p:sp>
          <p:nvSpPr>
            <p:cNvPr id="10289" name="Rectangle 24"/>
            <p:cNvSpPr>
              <a:spLocks noChangeArrowheads="1"/>
            </p:cNvSpPr>
            <p:nvPr/>
          </p:nvSpPr>
          <p:spPr bwMode="auto">
            <a:xfrm>
              <a:off x="359153" y="2230438"/>
              <a:ext cx="2338313" cy="319880"/>
            </a:xfrm>
            <a:prstGeom prst="rect">
              <a:avLst/>
            </a:prstGeom>
            <a:solidFill>
              <a:srgbClr val="92D050">
                <a:alpha val="50195"/>
              </a:srgbClr>
            </a:solidFill>
            <a:ln w="9525">
              <a:solidFill>
                <a:srgbClr val="008000"/>
              </a:solidFill>
              <a:miter lim="800000"/>
              <a:headEnd/>
              <a:tailEnd/>
            </a:ln>
          </p:spPr>
          <p:txBody>
            <a:bodyPr wrap="none" anchor="ctr"/>
            <a:lstStyle/>
            <a:p>
              <a:pPr algn="ctr"/>
              <a:endParaRPr lang="hr-HR" sz="2400"/>
            </a:p>
          </p:txBody>
        </p:sp>
        <p:sp>
          <p:nvSpPr>
            <p:cNvPr id="10290" name="Rectangle 55"/>
            <p:cNvSpPr>
              <a:spLocks noChangeArrowheads="1"/>
            </p:cNvSpPr>
            <p:nvPr/>
          </p:nvSpPr>
          <p:spPr bwMode="auto">
            <a:xfrm>
              <a:off x="272065" y="1914756"/>
              <a:ext cx="1569660" cy="400110"/>
            </a:xfrm>
            <a:prstGeom prst="rect">
              <a:avLst/>
            </a:prstGeom>
            <a:noFill/>
            <a:ln w="9525" algn="ctr">
              <a:noFill/>
              <a:miter lim="800000"/>
              <a:headEnd/>
              <a:tailEnd/>
            </a:ln>
          </p:spPr>
          <p:txBody>
            <a:bodyPr wrap="none">
              <a:spAutoFit/>
            </a:bodyPr>
            <a:lstStyle/>
            <a:p>
              <a:r>
                <a:rPr lang="hr-HR"/>
                <a:t>red-&gt;ulaz</a:t>
              </a:r>
            </a:p>
          </p:txBody>
        </p:sp>
      </p:grpSp>
      <p:grpSp>
        <p:nvGrpSpPr>
          <p:cNvPr id="4" name="Group 116"/>
          <p:cNvGrpSpPr>
            <a:grpSpLocks/>
          </p:cNvGrpSpPr>
          <p:nvPr/>
        </p:nvGrpSpPr>
        <p:grpSpPr bwMode="auto">
          <a:xfrm>
            <a:off x="1857375" y="1165225"/>
            <a:ext cx="5330825" cy="5202238"/>
            <a:chOff x="1857375" y="1165225"/>
            <a:chExt cx="5330825" cy="5202238"/>
          </a:xfrm>
        </p:grpSpPr>
        <p:grpSp>
          <p:nvGrpSpPr>
            <p:cNvPr id="10250" name="Group 40"/>
            <p:cNvGrpSpPr>
              <a:grpSpLocks/>
            </p:cNvGrpSpPr>
            <p:nvPr/>
          </p:nvGrpSpPr>
          <p:grpSpPr bwMode="auto">
            <a:xfrm rot="1320000">
              <a:off x="2403475" y="1563688"/>
              <a:ext cx="4359275" cy="4379912"/>
              <a:chOff x="1502" y="981"/>
              <a:chExt cx="2767" cy="2788"/>
            </a:xfrm>
          </p:grpSpPr>
          <p:grpSp>
            <p:nvGrpSpPr>
              <p:cNvPr id="10283" name="Group 41"/>
              <p:cNvGrpSpPr>
                <a:grpSpLocks/>
              </p:cNvGrpSpPr>
              <p:nvPr/>
            </p:nvGrpSpPr>
            <p:grpSpPr bwMode="auto">
              <a:xfrm>
                <a:off x="1502" y="981"/>
                <a:ext cx="2767" cy="2766"/>
                <a:chOff x="1487" y="981"/>
                <a:chExt cx="2767" cy="2766"/>
              </a:xfrm>
            </p:grpSpPr>
            <p:sp>
              <p:nvSpPr>
                <p:cNvPr id="10287" name="Line 42"/>
                <p:cNvSpPr>
                  <a:spLocks noChangeShapeType="1"/>
                </p:cNvSpPr>
                <p:nvPr/>
              </p:nvSpPr>
              <p:spPr bwMode="auto">
                <a:xfrm>
                  <a:off x="2848" y="981"/>
                  <a:ext cx="0" cy="2766"/>
                </a:xfrm>
                <a:prstGeom prst="line">
                  <a:avLst/>
                </a:prstGeom>
                <a:noFill/>
                <a:ln w="9525">
                  <a:solidFill>
                    <a:srgbClr val="FF9900"/>
                  </a:solidFill>
                  <a:round/>
                  <a:headEnd/>
                  <a:tailEnd/>
                </a:ln>
              </p:spPr>
              <p:txBody>
                <a:bodyPr wrap="none" anchor="ctr"/>
                <a:lstStyle/>
                <a:p>
                  <a:endParaRPr lang="en-US"/>
                </a:p>
              </p:txBody>
            </p:sp>
            <p:sp>
              <p:nvSpPr>
                <p:cNvPr id="10288" name="Line 43"/>
                <p:cNvSpPr>
                  <a:spLocks noChangeShapeType="1"/>
                </p:cNvSpPr>
                <p:nvPr/>
              </p:nvSpPr>
              <p:spPr bwMode="auto">
                <a:xfrm flipH="1">
                  <a:off x="1487" y="2387"/>
                  <a:ext cx="2767" cy="0"/>
                </a:xfrm>
                <a:prstGeom prst="line">
                  <a:avLst/>
                </a:prstGeom>
                <a:noFill/>
                <a:ln w="9525">
                  <a:solidFill>
                    <a:srgbClr val="FF9900"/>
                  </a:solidFill>
                  <a:round/>
                  <a:headEnd/>
                  <a:tailEnd/>
                </a:ln>
              </p:spPr>
              <p:txBody>
                <a:bodyPr wrap="none" anchor="ctr"/>
                <a:lstStyle/>
                <a:p>
                  <a:endParaRPr lang="en-US"/>
                </a:p>
              </p:txBody>
            </p:sp>
          </p:grpSp>
          <p:grpSp>
            <p:nvGrpSpPr>
              <p:cNvPr id="10284" name="Group 44"/>
              <p:cNvGrpSpPr>
                <a:grpSpLocks/>
              </p:cNvGrpSpPr>
              <p:nvPr/>
            </p:nvGrpSpPr>
            <p:grpSpPr bwMode="auto">
              <a:xfrm rot="2700000">
                <a:off x="1502" y="1003"/>
                <a:ext cx="2767" cy="2766"/>
                <a:chOff x="1487" y="981"/>
                <a:chExt cx="2767" cy="2766"/>
              </a:xfrm>
            </p:grpSpPr>
            <p:sp>
              <p:nvSpPr>
                <p:cNvPr id="10285" name="Line 45"/>
                <p:cNvSpPr>
                  <a:spLocks noChangeShapeType="1"/>
                </p:cNvSpPr>
                <p:nvPr/>
              </p:nvSpPr>
              <p:spPr bwMode="auto">
                <a:xfrm>
                  <a:off x="2848" y="981"/>
                  <a:ext cx="0" cy="2766"/>
                </a:xfrm>
                <a:prstGeom prst="line">
                  <a:avLst/>
                </a:prstGeom>
                <a:noFill/>
                <a:ln w="9525">
                  <a:solidFill>
                    <a:srgbClr val="FF9900"/>
                  </a:solidFill>
                  <a:round/>
                  <a:headEnd/>
                  <a:tailEnd/>
                </a:ln>
              </p:spPr>
              <p:txBody>
                <a:bodyPr wrap="none" anchor="ctr"/>
                <a:lstStyle/>
                <a:p>
                  <a:endParaRPr lang="en-US"/>
                </a:p>
              </p:txBody>
            </p:sp>
            <p:sp>
              <p:nvSpPr>
                <p:cNvPr id="10286" name="Line 46"/>
                <p:cNvSpPr>
                  <a:spLocks noChangeShapeType="1"/>
                </p:cNvSpPr>
                <p:nvPr/>
              </p:nvSpPr>
              <p:spPr bwMode="auto">
                <a:xfrm flipH="1">
                  <a:off x="1487" y="2387"/>
                  <a:ext cx="2767" cy="0"/>
                </a:xfrm>
                <a:prstGeom prst="line">
                  <a:avLst/>
                </a:prstGeom>
                <a:noFill/>
                <a:ln w="9525">
                  <a:solidFill>
                    <a:srgbClr val="FF9900"/>
                  </a:solidFill>
                  <a:round/>
                  <a:headEnd/>
                  <a:tailEnd/>
                </a:ln>
              </p:spPr>
              <p:txBody>
                <a:bodyPr wrap="none" anchor="ctr"/>
                <a:lstStyle/>
                <a:p>
                  <a:endParaRPr lang="en-US"/>
                </a:p>
              </p:txBody>
            </p:sp>
          </p:grpSp>
        </p:grpSp>
        <p:sp>
          <p:nvSpPr>
            <p:cNvPr id="10251" name="AutoShape 4"/>
            <p:cNvSpPr>
              <a:spLocks noChangeAspect="1" noChangeArrowheads="1"/>
            </p:cNvSpPr>
            <p:nvPr/>
          </p:nvSpPr>
          <p:spPr bwMode="auto">
            <a:xfrm>
              <a:off x="2360613" y="1557338"/>
              <a:ext cx="4392612" cy="4392612"/>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903" y="10800"/>
                  </a:moveTo>
                  <a:cubicBezTo>
                    <a:pt x="3903" y="14609"/>
                    <a:pt x="6991" y="17697"/>
                    <a:pt x="10800" y="17697"/>
                  </a:cubicBezTo>
                  <a:cubicBezTo>
                    <a:pt x="14609" y="17697"/>
                    <a:pt x="17697" y="14609"/>
                    <a:pt x="17697" y="10800"/>
                  </a:cubicBezTo>
                  <a:cubicBezTo>
                    <a:pt x="17697" y="6991"/>
                    <a:pt x="14609" y="3903"/>
                    <a:pt x="10800" y="3903"/>
                  </a:cubicBezTo>
                  <a:cubicBezTo>
                    <a:pt x="6991" y="3903"/>
                    <a:pt x="3903" y="6991"/>
                    <a:pt x="3903" y="10800"/>
                  </a:cubicBezTo>
                  <a:close/>
                </a:path>
              </a:pathLst>
            </a:custGeom>
            <a:solidFill>
              <a:srgbClr val="FFCC99">
                <a:alpha val="39999"/>
              </a:srgbClr>
            </a:solidFill>
            <a:ln w="9525" algn="ctr">
              <a:solidFill>
                <a:srgbClr val="FF9900"/>
              </a:solidFill>
              <a:round/>
              <a:headEnd/>
              <a:tailEnd/>
            </a:ln>
          </p:spPr>
          <p:txBody>
            <a:bodyPr wrap="none" anchor="ctr"/>
            <a:lstStyle/>
            <a:p>
              <a:endParaRPr lang="hr-HR" sz="2400">
                <a:solidFill>
                  <a:schemeClr val="tx1"/>
                </a:solidFill>
              </a:endParaRPr>
            </a:p>
          </p:txBody>
        </p:sp>
        <p:grpSp>
          <p:nvGrpSpPr>
            <p:cNvPr id="10252" name="Group 39"/>
            <p:cNvGrpSpPr>
              <a:grpSpLocks/>
            </p:cNvGrpSpPr>
            <p:nvPr/>
          </p:nvGrpSpPr>
          <p:grpSpPr bwMode="auto">
            <a:xfrm>
              <a:off x="2384425" y="1557339"/>
              <a:ext cx="4392613" cy="4425951"/>
              <a:chOff x="1502" y="981"/>
              <a:chExt cx="2767" cy="2788"/>
            </a:xfrm>
          </p:grpSpPr>
          <p:grpSp>
            <p:nvGrpSpPr>
              <p:cNvPr id="10277" name="Group 32"/>
              <p:cNvGrpSpPr>
                <a:grpSpLocks/>
              </p:cNvGrpSpPr>
              <p:nvPr/>
            </p:nvGrpSpPr>
            <p:grpSpPr bwMode="auto">
              <a:xfrm>
                <a:off x="1502" y="981"/>
                <a:ext cx="2767" cy="2766"/>
                <a:chOff x="1487" y="981"/>
                <a:chExt cx="2767" cy="2766"/>
              </a:xfrm>
            </p:grpSpPr>
            <p:sp>
              <p:nvSpPr>
                <p:cNvPr id="10281" name="Line 29"/>
                <p:cNvSpPr>
                  <a:spLocks noChangeShapeType="1"/>
                </p:cNvSpPr>
                <p:nvPr/>
              </p:nvSpPr>
              <p:spPr bwMode="auto">
                <a:xfrm>
                  <a:off x="2848" y="981"/>
                  <a:ext cx="0" cy="2766"/>
                </a:xfrm>
                <a:prstGeom prst="line">
                  <a:avLst/>
                </a:prstGeom>
                <a:noFill/>
                <a:ln w="9525">
                  <a:solidFill>
                    <a:srgbClr val="FF9900"/>
                  </a:solidFill>
                  <a:round/>
                  <a:headEnd/>
                  <a:tailEnd/>
                </a:ln>
              </p:spPr>
              <p:txBody>
                <a:bodyPr wrap="none" anchor="ctr"/>
                <a:lstStyle/>
                <a:p>
                  <a:endParaRPr lang="en-US"/>
                </a:p>
              </p:txBody>
            </p:sp>
            <p:sp>
              <p:nvSpPr>
                <p:cNvPr id="10282" name="Line 30"/>
                <p:cNvSpPr>
                  <a:spLocks noChangeShapeType="1"/>
                </p:cNvSpPr>
                <p:nvPr/>
              </p:nvSpPr>
              <p:spPr bwMode="auto">
                <a:xfrm flipH="1">
                  <a:off x="1487" y="2387"/>
                  <a:ext cx="2767" cy="0"/>
                </a:xfrm>
                <a:prstGeom prst="line">
                  <a:avLst/>
                </a:prstGeom>
                <a:noFill/>
                <a:ln w="9525">
                  <a:solidFill>
                    <a:srgbClr val="FF9900"/>
                  </a:solidFill>
                  <a:round/>
                  <a:headEnd/>
                  <a:tailEnd/>
                </a:ln>
              </p:spPr>
              <p:txBody>
                <a:bodyPr wrap="none" anchor="ctr"/>
                <a:lstStyle/>
                <a:p>
                  <a:endParaRPr lang="en-US"/>
                </a:p>
              </p:txBody>
            </p:sp>
          </p:grpSp>
          <p:grpSp>
            <p:nvGrpSpPr>
              <p:cNvPr id="10278" name="Group 33"/>
              <p:cNvGrpSpPr>
                <a:grpSpLocks/>
              </p:cNvGrpSpPr>
              <p:nvPr/>
            </p:nvGrpSpPr>
            <p:grpSpPr bwMode="auto">
              <a:xfrm rot="2700000">
                <a:off x="1502" y="1003"/>
                <a:ext cx="2767" cy="2766"/>
                <a:chOff x="1487" y="981"/>
                <a:chExt cx="2767" cy="2766"/>
              </a:xfrm>
            </p:grpSpPr>
            <p:sp>
              <p:nvSpPr>
                <p:cNvPr id="10279" name="Line 34"/>
                <p:cNvSpPr>
                  <a:spLocks noChangeShapeType="1"/>
                </p:cNvSpPr>
                <p:nvPr/>
              </p:nvSpPr>
              <p:spPr bwMode="auto">
                <a:xfrm>
                  <a:off x="2848" y="981"/>
                  <a:ext cx="0" cy="2766"/>
                </a:xfrm>
                <a:prstGeom prst="line">
                  <a:avLst/>
                </a:prstGeom>
                <a:noFill/>
                <a:ln w="9525">
                  <a:solidFill>
                    <a:srgbClr val="FF9900"/>
                  </a:solidFill>
                  <a:round/>
                  <a:headEnd/>
                  <a:tailEnd/>
                </a:ln>
              </p:spPr>
              <p:txBody>
                <a:bodyPr wrap="none" anchor="ctr"/>
                <a:lstStyle/>
                <a:p>
                  <a:endParaRPr lang="en-US"/>
                </a:p>
              </p:txBody>
            </p:sp>
            <p:sp>
              <p:nvSpPr>
                <p:cNvPr id="10280" name="Line 35"/>
                <p:cNvSpPr>
                  <a:spLocks noChangeShapeType="1"/>
                </p:cNvSpPr>
                <p:nvPr/>
              </p:nvSpPr>
              <p:spPr bwMode="auto">
                <a:xfrm flipH="1">
                  <a:off x="1487" y="2387"/>
                  <a:ext cx="2767" cy="0"/>
                </a:xfrm>
                <a:prstGeom prst="line">
                  <a:avLst/>
                </a:prstGeom>
                <a:noFill/>
                <a:ln w="9525">
                  <a:solidFill>
                    <a:srgbClr val="FF9900"/>
                  </a:solidFill>
                  <a:round/>
                  <a:headEnd/>
                  <a:tailEnd/>
                </a:ln>
              </p:spPr>
              <p:txBody>
                <a:bodyPr wrap="none" anchor="ctr"/>
                <a:lstStyle/>
                <a:p>
                  <a:endParaRPr lang="en-US"/>
                </a:p>
              </p:txBody>
            </p:sp>
          </p:grpSp>
        </p:grpSp>
        <p:sp>
          <p:nvSpPr>
            <p:cNvPr id="10253" name="Oval 47"/>
            <p:cNvSpPr>
              <a:spLocks noChangeAspect="1" noChangeArrowheads="1"/>
            </p:cNvSpPr>
            <p:nvPr/>
          </p:nvSpPr>
          <p:spPr bwMode="auto">
            <a:xfrm>
              <a:off x="3152775" y="2349500"/>
              <a:ext cx="2808288" cy="2808288"/>
            </a:xfrm>
            <a:prstGeom prst="ellipse">
              <a:avLst/>
            </a:prstGeom>
            <a:solidFill>
              <a:srgbClr val="FFFFFF"/>
            </a:solidFill>
            <a:ln w="9525" algn="ctr">
              <a:solidFill>
                <a:srgbClr val="FF9900"/>
              </a:solidFill>
              <a:round/>
              <a:headEnd/>
              <a:tailEnd/>
            </a:ln>
          </p:spPr>
          <p:txBody>
            <a:bodyPr wrap="none" anchor="ctr"/>
            <a:lstStyle/>
            <a:p>
              <a:endParaRPr lang="hr-HR" sz="2400">
                <a:solidFill>
                  <a:schemeClr val="tx1"/>
                </a:solidFill>
              </a:endParaRPr>
            </a:p>
          </p:txBody>
        </p:sp>
        <p:sp>
          <p:nvSpPr>
            <p:cNvPr id="10254" name="Text Box 48"/>
            <p:cNvSpPr txBox="1">
              <a:spLocks noChangeArrowheads="1"/>
            </p:cNvSpPr>
            <p:nvPr/>
          </p:nvSpPr>
          <p:spPr bwMode="auto">
            <a:xfrm>
              <a:off x="4860925" y="1211263"/>
              <a:ext cx="290513" cy="304800"/>
            </a:xfrm>
            <a:prstGeom prst="rect">
              <a:avLst/>
            </a:prstGeom>
            <a:noFill/>
            <a:ln w="9525" algn="ctr">
              <a:noFill/>
              <a:miter lim="800000"/>
              <a:headEnd/>
              <a:tailEnd/>
            </a:ln>
          </p:spPr>
          <p:txBody>
            <a:bodyPr wrap="none">
              <a:spAutoFit/>
            </a:bodyPr>
            <a:lstStyle/>
            <a:p>
              <a:r>
                <a:rPr lang="hr-HR" sz="1400"/>
                <a:t>0</a:t>
              </a:r>
            </a:p>
          </p:txBody>
        </p:sp>
        <p:sp>
          <p:nvSpPr>
            <p:cNvPr id="10255" name="Text Box 49"/>
            <p:cNvSpPr txBox="1">
              <a:spLocks noChangeArrowheads="1"/>
            </p:cNvSpPr>
            <p:nvPr/>
          </p:nvSpPr>
          <p:spPr bwMode="auto">
            <a:xfrm>
              <a:off x="5889625" y="1597025"/>
              <a:ext cx="290513" cy="304800"/>
            </a:xfrm>
            <a:prstGeom prst="rect">
              <a:avLst/>
            </a:prstGeom>
            <a:noFill/>
            <a:ln w="9525" algn="ctr">
              <a:noFill/>
              <a:miter lim="800000"/>
              <a:headEnd/>
              <a:tailEnd/>
            </a:ln>
          </p:spPr>
          <p:txBody>
            <a:bodyPr wrap="none">
              <a:spAutoFit/>
            </a:bodyPr>
            <a:lstStyle/>
            <a:p>
              <a:r>
                <a:rPr lang="hr-HR" sz="1400"/>
                <a:t>1</a:t>
              </a:r>
            </a:p>
          </p:txBody>
        </p:sp>
        <p:sp>
          <p:nvSpPr>
            <p:cNvPr id="10256" name="Text Box 50"/>
            <p:cNvSpPr txBox="1">
              <a:spLocks noChangeArrowheads="1"/>
            </p:cNvSpPr>
            <p:nvPr/>
          </p:nvSpPr>
          <p:spPr bwMode="auto">
            <a:xfrm>
              <a:off x="6465888" y="2246313"/>
              <a:ext cx="290512" cy="304800"/>
            </a:xfrm>
            <a:prstGeom prst="rect">
              <a:avLst/>
            </a:prstGeom>
            <a:noFill/>
            <a:ln w="9525" algn="ctr">
              <a:noFill/>
              <a:miter lim="800000"/>
              <a:headEnd/>
              <a:tailEnd/>
            </a:ln>
          </p:spPr>
          <p:txBody>
            <a:bodyPr wrap="none">
              <a:spAutoFit/>
            </a:bodyPr>
            <a:lstStyle/>
            <a:p>
              <a:r>
                <a:rPr lang="hr-HR" sz="1400"/>
                <a:t>2</a:t>
              </a:r>
            </a:p>
          </p:txBody>
        </p:sp>
        <p:sp>
          <p:nvSpPr>
            <p:cNvPr id="10257" name="Text Box 51"/>
            <p:cNvSpPr txBox="1">
              <a:spLocks noChangeArrowheads="1"/>
            </p:cNvSpPr>
            <p:nvPr/>
          </p:nvSpPr>
          <p:spPr bwMode="auto">
            <a:xfrm>
              <a:off x="6897688" y="3109913"/>
              <a:ext cx="290512" cy="304800"/>
            </a:xfrm>
            <a:prstGeom prst="rect">
              <a:avLst/>
            </a:prstGeom>
            <a:noFill/>
            <a:ln w="9525" algn="ctr">
              <a:noFill/>
              <a:miter lim="800000"/>
              <a:headEnd/>
              <a:tailEnd/>
            </a:ln>
          </p:spPr>
          <p:txBody>
            <a:bodyPr wrap="none">
              <a:spAutoFit/>
            </a:bodyPr>
            <a:lstStyle/>
            <a:p>
              <a:r>
                <a:rPr lang="hr-HR" sz="1400"/>
                <a:t>3</a:t>
              </a:r>
            </a:p>
          </p:txBody>
        </p:sp>
        <p:sp>
          <p:nvSpPr>
            <p:cNvPr id="10258" name="Text Box 52"/>
            <p:cNvSpPr txBox="1">
              <a:spLocks noChangeArrowheads="1"/>
            </p:cNvSpPr>
            <p:nvPr/>
          </p:nvSpPr>
          <p:spPr bwMode="auto">
            <a:xfrm>
              <a:off x="6897688" y="4189413"/>
              <a:ext cx="290512" cy="304800"/>
            </a:xfrm>
            <a:prstGeom prst="rect">
              <a:avLst/>
            </a:prstGeom>
            <a:noFill/>
            <a:ln w="9525" algn="ctr">
              <a:noFill/>
              <a:miter lim="800000"/>
              <a:headEnd/>
              <a:tailEnd/>
            </a:ln>
          </p:spPr>
          <p:txBody>
            <a:bodyPr wrap="none">
              <a:spAutoFit/>
            </a:bodyPr>
            <a:lstStyle/>
            <a:p>
              <a:r>
                <a:rPr lang="hr-HR" sz="1400"/>
                <a:t>4</a:t>
              </a:r>
            </a:p>
          </p:txBody>
        </p:sp>
        <p:sp>
          <p:nvSpPr>
            <p:cNvPr id="10259" name="Text Box 53"/>
            <p:cNvSpPr txBox="1">
              <a:spLocks noChangeArrowheads="1"/>
            </p:cNvSpPr>
            <p:nvPr/>
          </p:nvSpPr>
          <p:spPr bwMode="auto">
            <a:xfrm>
              <a:off x="6537325" y="5126038"/>
              <a:ext cx="290513" cy="304800"/>
            </a:xfrm>
            <a:prstGeom prst="rect">
              <a:avLst/>
            </a:prstGeom>
            <a:noFill/>
            <a:ln w="9525" algn="ctr">
              <a:noFill/>
              <a:miter lim="800000"/>
              <a:headEnd/>
              <a:tailEnd/>
            </a:ln>
          </p:spPr>
          <p:txBody>
            <a:bodyPr wrap="none">
              <a:spAutoFit/>
            </a:bodyPr>
            <a:lstStyle/>
            <a:p>
              <a:r>
                <a:rPr lang="hr-HR" sz="1400"/>
                <a:t>5</a:t>
              </a:r>
            </a:p>
          </p:txBody>
        </p:sp>
        <p:sp>
          <p:nvSpPr>
            <p:cNvPr id="10260" name="Text Box 54"/>
            <p:cNvSpPr txBox="1">
              <a:spLocks noChangeArrowheads="1"/>
            </p:cNvSpPr>
            <p:nvPr/>
          </p:nvSpPr>
          <p:spPr bwMode="auto">
            <a:xfrm>
              <a:off x="5816600" y="5773738"/>
              <a:ext cx="290513" cy="304800"/>
            </a:xfrm>
            <a:prstGeom prst="rect">
              <a:avLst/>
            </a:prstGeom>
            <a:noFill/>
            <a:ln w="9525" algn="ctr">
              <a:noFill/>
              <a:miter lim="800000"/>
              <a:headEnd/>
              <a:tailEnd/>
            </a:ln>
          </p:spPr>
          <p:txBody>
            <a:bodyPr wrap="none">
              <a:spAutoFit/>
            </a:bodyPr>
            <a:lstStyle/>
            <a:p>
              <a:r>
                <a:rPr lang="hr-HR" sz="1400"/>
                <a:t>6</a:t>
              </a:r>
            </a:p>
          </p:txBody>
        </p:sp>
        <p:sp>
          <p:nvSpPr>
            <p:cNvPr id="10261" name="Text Box 55"/>
            <p:cNvSpPr txBox="1">
              <a:spLocks noChangeArrowheads="1"/>
            </p:cNvSpPr>
            <p:nvPr/>
          </p:nvSpPr>
          <p:spPr bwMode="auto">
            <a:xfrm>
              <a:off x="4881563" y="6062663"/>
              <a:ext cx="290512" cy="304800"/>
            </a:xfrm>
            <a:prstGeom prst="rect">
              <a:avLst/>
            </a:prstGeom>
            <a:noFill/>
            <a:ln w="9525" algn="ctr">
              <a:noFill/>
              <a:miter lim="800000"/>
              <a:headEnd/>
              <a:tailEnd/>
            </a:ln>
          </p:spPr>
          <p:txBody>
            <a:bodyPr wrap="none">
              <a:spAutoFit/>
            </a:bodyPr>
            <a:lstStyle/>
            <a:p>
              <a:r>
                <a:rPr lang="hr-HR" sz="1400"/>
                <a:t>7</a:t>
              </a:r>
            </a:p>
          </p:txBody>
        </p:sp>
        <p:sp>
          <p:nvSpPr>
            <p:cNvPr id="10262" name="Text Box 56"/>
            <p:cNvSpPr txBox="1">
              <a:spLocks noChangeArrowheads="1"/>
            </p:cNvSpPr>
            <p:nvPr/>
          </p:nvSpPr>
          <p:spPr bwMode="auto">
            <a:xfrm>
              <a:off x="3944938" y="6062663"/>
              <a:ext cx="290512" cy="304800"/>
            </a:xfrm>
            <a:prstGeom prst="rect">
              <a:avLst/>
            </a:prstGeom>
            <a:noFill/>
            <a:ln w="9525" algn="ctr">
              <a:noFill/>
              <a:miter lim="800000"/>
              <a:headEnd/>
              <a:tailEnd/>
            </a:ln>
          </p:spPr>
          <p:txBody>
            <a:bodyPr wrap="none">
              <a:spAutoFit/>
            </a:bodyPr>
            <a:lstStyle/>
            <a:p>
              <a:r>
                <a:rPr lang="hr-HR" sz="1400"/>
                <a:t>8</a:t>
              </a:r>
            </a:p>
          </p:txBody>
        </p:sp>
        <p:sp>
          <p:nvSpPr>
            <p:cNvPr id="10263" name="Text Box 57"/>
            <p:cNvSpPr txBox="1">
              <a:spLocks noChangeArrowheads="1"/>
            </p:cNvSpPr>
            <p:nvPr/>
          </p:nvSpPr>
          <p:spPr bwMode="auto">
            <a:xfrm>
              <a:off x="3008313" y="5773738"/>
              <a:ext cx="290512" cy="304800"/>
            </a:xfrm>
            <a:prstGeom prst="rect">
              <a:avLst/>
            </a:prstGeom>
            <a:noFill/>
            <a:ln w="9525" algn="ctr">
              <a:noFill/>
              <a:miter lim="800000"/>
              <a:headEnd/>
              <a:tailEnd/>
            </a:ln>
          </p:spPr>
          <p:txBody>
            <a:bodyPr wrap="none">
              <a:spAutoFit/>
            </a:bodyPr>
            <a:lstStyle/>
            <a:p>
              <a:r>
                <a:rPr lang="hr-HR" sz="1400"/>
                <a:t>9</a:t>
              </a:r>
            </a:p>
          </p:txBody>
        </p:sp>
        <p:sp>
          <p:nvSpPr>
            <p:cNvPr id="10264" name="Text Box 58"/>
            <p:cNvSpPr txBox="1">
              <a:spLocks noChangeArrowheads="1"/>
            </p:cNvSpPr>
            <p:nvPr/>
          </p:nvSpPr>
          <p:spPr bwMode="auto">
            <a:xfrm>
              <a:off x="2289175" y="5126038"/>
              <a:ext cx="396875" cy="304800"/>
            </a:xfrm>
            <a:prstGeom prst="rect">
              <a:avLst/>
            </a:prstGeom>
            <a:noFill/>
            <a:ln w="9525" algn="ctr">
              <a:noFill/>
              <a:miter lim="800000"/>
              <a:headEnd/>
              <a:tailEnd/>
            </a:ln>
          </p:spPr>
          <p:txBody>
            <a:bodyPr wrap="none">
              <a:spAutoFit/>
            </a:bodyPr>
            <a:lstStyle/>
            <a:p>
              <a:r>
                <a:rPr lang="hr-HR" sz="1400"/>
                <a:t>10</a:t>
              </a:r>
            </a:p>
          </p:txBody>
        </p:sp>
        <p:sp>
          <p:nvSpPr>
            <p:cNvPr id="10265" name="Text Box 59"/>
            <p:cNvSpPr txBox="1">
              <a:spLocks noChangeArrowheads="1"/>
            </p:cNvSpPr>
            <p:nvPr/>
          </p:nvSpPr>
          <p:spPr bwMode="auto">
            <a:xfrm>
              <a:off x="1928813" y="4189413"/>
              <a:ext cx="396875" cy="304800"/>
            </a:xfrm>
            <a:prstGeom prst="rect">
              <a:avLst/>
            </a:prstGeom>
            <a:noFill/>
            <a:ln w="9525" algn="ctr">
              <a:noFill/>
              <a:miter lim="800000"/>
              <a:headEnd/>
              <a:tailEnd/>
            </a:ln>
          </p:spPr>
          <p:txBody>
            <a:bodyPr wrap="none">
              <a:spAutoFit/>
            </a:bodyPr>
            <a:lstStyle/>
            <a:p>
              <a:r>
                <a:rPr lang="hr-HR" sz="1400"/>
                <a:t>11</a:t>
              </a:r>
            </a:p>
          </p:txBody>
        </p:sp>
        <p:sp>
          <p:nvSpPr>
            <p:cNvPr id="10266" name="Text Box 60"/>
            <p:cNvSpPr txBox="1">
              <a:spLocks noChangeArrowheads="1"/>
            </p:cNvSpPr>
            <p:nvPr/>
          </p:nvSpPr>
          <p:spPr bwMode="auto">
            <a:xfrm>
              <a:off x="1857375" y="3181350"/>
              <a:ext cx="396875" cy="304800"/>
            </a:xfrm>
            <a:prstGeom prst="rect">
              <a:avLst/>
            </a:prstGeom>
            <a:noFill/>
            <a:ln w="9525" algn="ctr">
              <a:noFill/>
              <a:miter lim="800000"/>
              <a:headEnd/>
              <a:tailEnd/>
            </a:ln>
          </p:spPr>
          <p:txBody>
            <a:bodyPr wrap="none">
              <a:spAutoFit/>
            </a:bodyPr>
            <a:lstStyle/>
            <a:p>
              <a:r>
                <a:rPr lang="hr-HR" sz="1400"/>
                <a:t>12</a:t>
              </a:r>
            </a:p>
          </p:txBody>
        </p:sp>
        <p:sp>
          <p:nvSpPr>
            <p:cNvPr id="10267" name="Text Box 61"/>
            <p:cNvSpPr txBox="1">
              <a:spLocks noChangeArrowheads="1"/>
            </p:cNvSpPr>
            <p:nvPr/>
          </p:nvSpPr>
          <p:spPr bwMode="auto">
            <a:xfrm>
              <a:off x="2289175" y="2246313"/>
              <a:ext cx="396875" cy="304800"/>
            </a:xfrm>
            <a:prstGeom prst="rect">
              <a:avLst/>
            </a:prstGeom>
            <a:noFill/>
            <a:ln w="9525" algn="ctr">
              <a:noFill/>
              <a:miter lim="800000"/>
              <a:headEnd/>
              <a:tailEnd/>
            </a:ln>
          </p:spPr>
          <p:txBody>
            <a:bodyPr wrap="none">
              <a:spAutoFit/>
            </a:bodyPr>
            <a:lstStyle/>
            <a:p>
              <a:r>
                <a:rPr lang="hr-HR" sz="1400"/>
                <a:t>13</a:t>
              </a:r>
            </a:p>
          </p:txBody>
        </p:sp>
        <p:sp>
          <p:nvSpPr>
            <p:cNvPr id="10268" name="Text Box 62"/>
            <p:cNvSpPr txBox="1">
              <a:spLocks noChangeArrowheads="1"/>
            </p:cNvSpPr>
            <p:nvPr/>
          </p:nvSpPr>
          <p:spPr bwMode="auto">
            <a:xfrm>
              <a:off x="2865438" y="1525588"/>
              <a:ext cx="396875" cy="304800"/>
            </a:xfrm>
            <a:prstGeom prst="rect">
              <a:avLst/>
            </a:prstGeom>
            <a:noFill/>
            <a:ln w="9525" algn="ctr">
              <a:noFill/>
              <a:miter lim="800000"/>
              <a:headEnd/>
              <a:tailEnd/>
            </a:ln>
          </p:spPr>
          <p:txBody>
            <a:bodyPr wrap="none">
              <a:spAutoFit/>
            </a:bodyPr>
            <a:lstStyle/>
            <a:p>
              <a:r>
                <a:rPr lang="hr-HR" sz="1400"/>
                <a:t>14</a:t>
              </a:r>
            </a:p>
          </p:txBody>
        </p:sp>
        <p:sp>
          <p:nvSpPr>
            <p:cNvPr id="10269" name="Text Box 63"/>
            <p:cNvSpPr txBox="1">
              <a:spLocks noChangeArrowheads="1"/>
            </p:cNvSpPr>
            <p:nvPr/>
          </p:nvSpPr>
          <p:spPr bwMode="auto">
            <a:xfrm>
              <a:off x="3800475" y="1165225"/>
              <a:ext cx="396875" cy="304800"/>
            </a:xfrm>
            <a:prstGeom prst="rect">
              <a:avLst/>
            </a:prstGeom>
            <a:noFill/>
            <a:ln w="9525" algn="ctr">
              <a:noFill/>
              <a:miter lim="800000"/>
              <a:headEnd/>
              <a:tailEnd/>
            </a:ln>
          </p:spPr>
          <p:txBody>
            <a:bodyPr wrap="none">
              <a:spAutoFit/>
            </a:bodyPr>
            <a:lstStyle/>
            <a:p>
              <a:r>
                <a:rPr lang="hr-HR" sz="1400"/>
                <a:t>15</a:t>
              </a:r>
            </a:p>
          </p:txBody>
        </p:sp>
        <p:sp>
          <p:nvSpPr>
            <p:cNvPr id="10270" name="Text Box 67"/>
            <p:cNvSpPr txBox="1">
              <a:spLocks noChangeArrowheads="1"/>
            </p:cNvSpPr>
            <p:nvPr/>
          </p:nvSpPr>
          <p:spPr bwMode="auto">
            <a:xfrm>
              <a:off x="4737100" y="5300663"/>
              <a:ext cx="366713" cy="457200"/>
            </a:xfrm>
            <a:prstGeom prst="rect">
              <a:avLst/>
            </a:prstGeom>
            <a:noFill/>
            <a:ln w="9525" algn="ctr">
              <a:noFill/>
              <a:miter lim="800000"/>
              <a:headEnd/>
              <a:tailEnd/>
            </a:ln>
          </p:spPr>
          <p:txBody>
            <a:bodyPr wrap="none">
              <a:spAutoFit/>
            </a:bodyPr>
            <a:lstStyle/>
            <a:p>
              <a:r>
                <a:rPr lang="hr-HR" sz="2400"/>
                <a:t>1</a:t>
              </a:r>
            </a:p>
          </p:txBody>
        </p:sp>
        <p:sp>
          <p:nvSpPr>
            <p:cNvPr id="10271" name="Text Box 68"/>
            <p:cNvSpPr txBox="1">
              <a:spLocks noChangeArrowheads="1"/>
            </p:cNvSpPr>
            <p:nvPr/>
          </p:nvSpPr>
          <p:spPr bwMode="auto">
            <a:xfrm>
              <a:off x="4016375" y="5300663"/>
              <a:ext cx="366713" cy="457200"/>
            </a:xfrm>
            <a:prstGeom prst="rect">
              <a:avLst/>
            </a:prstGeom>
            <a:noFill/>
            <a:ln w="9525" algn="ctr">
              <a:noFill/>
              <a:miter lim="800000"/>
              <a:headEnd/>
              <a:tailEnd/>
            </a:ln>
          </p:spPr>
          <p:txBody>
            <a:bodyPr wrap="none">
              <a:spAutoFit/>
            </a:bodyPr>
            <a:lstStyle/>
            <a:p>
              <a:r>
                <a:rPr lang="hr-HR" sz="2400"/>
                <a:t>3</a:t>
              </a:r>
            </a:p>
          </p:txBody>
        </p:sp>
        <p:sp>
          <p:nvSpPr>
            <p:cNvPr id="10272" name="Text Box 69"/>
            <p:cNvSpPr txBox="1">
              <a:spLocks noChangeArrowheads="1"/>
            </p:cNvSpPr>
            <p:nvPr/>
          </p:nvSpPr>
          <p:spPr bwMode="auto">
            <a:xfrm>
              <a:off x="3297238" y="5013325"/>
              <a:ext cx="549275" cy="457200"/>
            </a:xfrm>
            <a:prstGeom prst="rect">
              <a:avLst/>
            </a:prstGeom>
            <a:noFill/>
            <a:ln w="9525" algn="ctr">
              <a:noFill/>
              <a:miter lim="800000"/>
              <a:headEnd/>
              <a:tailEnd/>
            </a:ln>
          </p:spPr>
          <p:txBody>
            <a:bodyPr wrap="none">
              <a:spAutoFit/>
            </a:bodyPr>
            <a:lstStyle/>
            <a:p>
              <a:r>
                <a:rPr lang="hr-HR" sz="2400"/>
                <a:t>12</a:t>
              </a:r>
            </a:p>
          </p:txBody>
        </p:sp>
        <p:sp>
          <p:nvSpPr>
            <p:cNvPr id="10273" name="Text Box 70"/>
            <p:cNvSpPr txBox="1">
              <a:spLocks noChangeArrowheads="1"/>
            </p:cNvSpPr>
            <p:nvPr/>
          </p:nvSpPr>
          <p:spPr bwMode="auto">
            <a:xfrm>
              <a:off x="2865438" y="4581525"/>
              <a:ext cx="366712" cy="457200"/>
            </a:xfrm>
            <a:prstGeom prst="rect">
              <a:avLst/>
            </a:prstGeom>
            <a:noFill/>
            <a:ln w="9525" algn="ctr">
              <a:noFill/>
              <a:miter lim="800000"/>
              <a:headEnd/>
              <a:tailEnd/>
            </a:ln>
          </p:spPr>
          <p:txBody>
            <a:bodyPr wrap="none">
              <a:spAutoFit/>
            </a:bodyPr>
            <a:lstStyle/>
            <a:p>
              <a:r>
                <a:rPr lang="hr-HR" sz="2400"/>
                <a:t>8</a:t>
              </a:r>
            </a:p>
          </p:txBody>
        </p:sp>
        <p:sp>
          <p:nvSpPr>
            <p:cNvPr id="10274" name="Text Box 71"/>
            <p:cNvSpPr txBox="1">
              <a:spLocks noChangeArrowheads="1"/>
            </p:cNvSpPr>
            <p:nvPr/>
          </p:nvSpPr>
          <p:spPr bwMode="auto">
            <a:xfrm>
              <a:off x="2576513" y="3860800"/>
              <a:ext cx="549275" cy="457200"/>
            </a:xfrm>
            <a:prstGeom prst="rect">
              <a:avLst/>
            </a:prstGeom>
            <a:noFill/>
            <a:ln w="9525" algn="ctr">
              <a:noFill/>
              <a:miter lim="800000"/>
              <a:headEnd/>
              <a:tailEnd/>
            </a:ln>
          </p:spPr>
          <p:txBody>
            <a:bodyPr wrap="none">
              <a:spAutoFit/>
            </a:bodyPr>
            <a:lstStyle/>
            <a:p>
              <a:r>
                <a:rPr lang="hr-HR" sz="2400"/>
                <a:t>-5</a:t>
              </a:r>
            </a:p>
          </p:txBody>
        </p:sp>
        <p:sp>
          <p:nvSpPr>
            <p:cNvPr id="10275" name="Text Box 72"/>
            <p:cNvSpPr txBox="1">
              <a:spLocks noChangeArrowheads="1"/>
            </p:cNvSpPr>
            <p:nvPr/>
          </p:nvSpPr>
          <p:spPr bwMode="auto">
            <a:xfrm>
              <a:off x="2576513" y="3213100"/>
              <a:ext cx="366712" cy="457200"/>
            </a:xfrm>
            <a:prstGeom prst="rect">
              <a:avLst/>
            </a:prstGeom>
            <a:noFill/>
            <a:ln w="9525" algn="ctr">
              <a:noFill/>
              <a:miter lim="800000"/>
              <a:headEnd/>
              <a:tailEnd/>
            </a:ln>
          </p:spPr>
          <p:txBody>
            <a:bodyPr wrap="none">
              <a:spAutoFit/>
            </a:bodyPr>
            <a:lstStyle/>
            <a:p>
              <a:r>
                <a:rPr lang="hr-HR" sz="2400"/>
                <a:t>9</a:t>
              </a:r>
            </a:p>
          </p:txBody>
        </p:sp>
        <p:sp>
          <p:nvSpPr>
            <p:cNvPr id="10276" name="Text Box 76"/>
            <p:cNvSpPr txBox="1">
              <a:spLocks noChangeArrowheads="1"/>
            </p:cNvSpPr>
            <p:nvPr/>
          </p:nvSpPr>
          <p:spPr bwMode="auto">
            <a:xfrm>
              <a:off x="2827338" y="2565400"/>
              <a:ext cx="549275" cy="457200"/>
            </a:xfrm>
            <a:prstGeom prst="rect">
              <a:avLst/>
            </a:prstGeom>
            <a:noFill/>
            <a:ln w="9525" algn="ctr">
              <a:noFill/>
              <a:miter lim="800000"/>
              <a:headEnd/>
              <a:tailEnd/>
            </a:ln>
          </p:spPr>
          <p:txBody>
            <a:bodyPr wrap="none">
              <a:spAutoFit/>
            </a:bodyPr>
            <a:lstStyle/>
            <a:p>
              <a:r>
                <a:rPr lang="hr-HR" sz="2400"/>
                <a:t>19</a:t>
              </a:r>
            </a:p>
          </p:txBody>
        </p:sp>
      </p:grpSp>
      <p:sp>
        <p:nvSpPr>
          <p:cNvPr id="96" name="Text Box 66"/>
          <p:cNvSpPr txBox="1">
            <a:spLocks noChangeArrowheads="1"/>
          </p:cNvSpPr>
          <p:nvPr/>
        </p:nvSpPr>
        <p:spPr bwMode="auto">
          <a:xfrm>
            <a:off x="5384800" y="5084763"/>
            <a:ext cx="366713" cy="457200"/>
          </a:xfrm>
          <a:prstGeom prst="rect">
            <a:avLst/>
          </a:prstGeom>
          <a:noFill/>
          <a:ln w="9525" algn="ctr">
            <a:noFill/>
            <a:miter lim="800000"/>
            <a:headEnd/>
            <a:tailEnd/>
          </a:ln>
        </p:spPr>
        <p:txBody>
          <a:bodyPr wrap="none">
            <a:spAutoFit/>
          </a:bodyPr>
          <a:lstStyle/>
          <a:p>
            <a:r>
              <a:rPr lang="hr-HR" sz="2400"/>
              <a:t>5</a:t>
            </a:r>
          </a:p>
        </p:txBody>
      </p:sp>
      <p:sp>
        <p:nvSpPr>
          <p:cNvPr id="2720770" name="Rectangle 2"/>
          <p:cNvSpPr>
            <a:spLocks noGrp="1" noChangeArrowheads="1"/>
          </p:cNvSpPr>
          <p:nvPr>
            <p:ph type="title" idx="4294967295"/>
          </p:nvPr>
        </p:nvSpPr>
        <p:spPr/>
        <p:txBody>
          <a:bodyPr/>
          <a:lstStyle/>
          <a:p>
            <a:pPr>
              <a:defRPr/>
            </a:pPr>
            <a:r>
              <a:rPr lang="hr-HR" smtClean="0"/>
              <a:t>Cirkularna lista</a:t>
            </a:r>
          </a:p>
        </p:txBody>
      </p:sp>
      <p:sp>
        <p:nvSpPr>
          <p:cNvPr id="41038" name="Text Box 78"/>
          <p:cNvSpPr txBox="1">
            <a:spLocks noChangeArrowheads="1"/>
          </p:cNvSpPr>
          <p:nvPr/>
        </p:nvSpPr>
        <p:spPr bwMode="auto">
          <a:xfrm>
            <a:off x="3297238" y="2060575"/>
            <a:ext cx="549275" cy="457200"/>
          </a:xfrm>
          <a:prstGeom prst="rect">
            <a:avLst/>
          </a:prstGeom>
          <a:noFill/>
          <a:ln w="9525" algn="ctr">
            <a:noFill/>
            <a:miter lim="800000"/>
            <a:headEnd/>
            <a:tailEnd/>
          </a:ln>
        </p:spPr>
        <p:txBody>
          <a:bodyPr wrap="none">
            <a:spAutoFit/>
          </a:bodyPr>
          <a:lstStyle/>
          <a:p>
            <a:r>
              <a:rPr lang="hr-HR" sz="2400"/>
              <a:t>21</a:t>
            </a:r>
          </a:p>
        </p:txBody>
      </p:sp>
      <p:sp>
        <p:nvSpPr>
          <p:cNvPr id="41040" name="Text Box 80"/>
          <p:cNvSpPr txBox="1">
            <a:spLocks noChangeArrowheads="1"/>
          </p:cNvSpPr>
          <p:nvPr/>
        </p:nvSpPr>
        <p:spPr bwMode="auto">
          <a:xfrm>
            <a:off x="3873500" y="1773238"/>
            <a:ext cx="549275" cy="457200"/>
          </a:xfrm>
          <a:prstGeom prst="rect">
            <a:avLst/>
          </a:prstGeom>
          <a:noFill/>
          <a:ln w="9525" algn="ctr">
            <a:noFill/>
            <a:miter lim="800000"/>
            <a:headEnd/>
            <a:tailEnd/>
          </a:ln>
        </p:spPr>
        <p:txBody>
          <a:bodyPr wrap="none">
            <a:spAutoFit/>
          </a:bodyPr>
          <a:lstStyle/>
          <a:p>
            <a:r>
              <a:rPr lang="hr-HR" sz="2400"/>
              <a:t>-4</a:t>
            </a:r>
          </a:p>
        </p:txBody>
      </p:sp>
      <p:sp>
        <p:nvSpPr>
          <p:cNvPr id="41048" name="Text Box 88"/>
          <p:cNvSpPr txBox="1">
            <a:spLocks noChangeArrowheads="1"/>
          </p:cNvSpPr>
          <p:nvPr/>
        </p:nvSpPr>
        <p:spPr bwMode="auto">
          <a:xfrm>
            <a:off x="4737100" y="1773238"/>
            <a:ext cx="366713" cy="457200"/>
          </a:xfrm>
          <a:prstGeom prst="rect">
            <a:avLst/>
          </a:prstGeom>
          <a:noFill/>
          <a:ln w="9525" algn="ctr">
            <a:noFill/>
            <a:miter lim="800000"/>
            <a:headEnd/>
            <a:tailEnd/>
          </a:ln>
        </p:spPr>
        <p:txBody>
          <a:bodyPr wrap="none">
            <a:spAutoFit/>
          </a:bodyPr>
          <a:lstStyle/>
          <a:p>
            <a:r>
              <a:rPr lang="hr-HR" sz="2400"/>
              <a:t>2</a:t>
            </a:r>
          </a:p>
        </p:txBody>
      </p:sp>
      <p:sp>
        <p:nvSpPr>
          <p:cNvPr id="6" name="Slide Number Placeholder 5"/>
          <p:cNvSpPr>
            <a:spLocks noGrp="1"/>
          </p:cNvSpPr>
          <p:nvPr>
            <p:ph type="sldNum" sz="quarter" idx="11"/>
          </p:nvPr>
        </p:nvSpPr>
        <p:spPr/>
        <p:txBody>
          <a:bodyPr/>
          <a:lstStyle/>
          <a:p>
            <a:fld id="{A88E0379-805C-488B-A902-3710866AFB11}" type="slidenum">
              <a:rPr lang="hr-HR" smtClean="0"/>
              <a:pPr/>
              <a:t>207</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1" nodeType="withEffect">
                                  <p:stCondLst>
                                    <p:cond delay="0"/>
                                  </p:stCondLst>
                                  <p:childTnLst>
                                    <p:set>
                                      <p:cBhvr>
                                        <p:cTn id="9" dur="1" fill="hold">
                                          <p:stCondLst>
                                            <p:cond delay="0"/>
                                          </p:stCondLst>
                                        </p:cTn>
                                        <p:tgtEl>
                                          <p:spTgt spid="96"/>
                                        </p:tgtEl>
                                        <p:attrNameLst>
                                          <p:attrName>style.visibility</p:attrName>
                                        </p:attrNameLst>
                                      </p:cBhvr>
                                      <p:to>
                                        <p:strVal val="visible"/>
                                      </p:to>
                                    </p:set>
                                    <p:animEffect transition="in" filter="dissolve">
                                      <p:cBhvr>
                                        <p:cTn id="10" dur="500"/>
                                        <p:tgtEl>
                                          <p:spTgt spid="9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56" presetClass="path" presetSubtype="0" accel="50000" decel="50000" fill="hold" nodeType="clickEffect">
                                  <p:stCondLst>
                                    <p:cond delay="0"/>
                                  </p:stCondLst>
                                  <p:childTnLst>
                                    <p:animMotion origin="layout" path="M 2.5641E-7 -2.96296E-6 L 0.07099 -0.10324 " pathEditMode="relative" rAng="0" ptsTypes="AA">
                                      <p:cBhvr>
                                        <p:cTn id="24" dur="2000" fill="hold"/>
                                        <p:tgtEl>
                                          <p:spTgt spid="3"/>
                                        </p:tgtEl>
                                        <p:attrNameLst>
                                          <p:attrName>ppt_x</p:attrName>
                                          <p:attrName>ppt_y</p:attrName>
                                        </p:attrNameLst>
                                      </p:cBhvr>
                                      <p:rCtr x="3500" y="-5200"/>
                                    </p:animMotion>
                                  </p:childTnLst>
                                </p:cTn>
                              </p:par>
                            </p:childTnLst>
                          </p:cTn>
                        </p:par>
                        <p:par>
                          <p:cTn id="25" fill="hold">
                            <p:stCondLst>
                              <p:cond delay="2000"/>
                            </p:stCondLst>
                            <p:childTnLst>
                              <p:par>
                                <p:cTn id="26" presetID="9" presetClass="entr" presetSubtype="0" fill="hold" grpId="0" nodeType="afterEffect">
                                  <p:stCondLst>
                                    <p:cond delay="0"/>
                                  </p:stCondLst>
                                  <p:childTnLst>
                                    <p:set>
                                      <p:cBhvr>
                                        <p:cTn id="27" dur="1" fill="hold">
                                          <p:stCondLst>
                                            <p:cond delay="0"/>
                                          </p:stCondLst>
                                        </p:cTn>
                                        <p:tgtEl>
                                          <p:spTgt spid="41038"/>
                                        </p:tgtEl>
                                        <p:attrNameLst>
                                          <p:attrName>style.visibility</p:attrName>
                                        </p:attrNameLst>
                                      </p:cBhvr>
                                      <p:to>
                                        <p:strVal val="visible"/>
                                      </p:to>
                                    </p:set>
                                    <p:animEffect transition="in" filter="dissolve">
                                      <p:cBhvr>
                                        <p:cTn id="28" dur="500"/>
                                        <p:tgtEl>
                                          <p:spTgt spid="41038"/>
                                        </p:tgtEl>
                                      </p:cBhvr>
                                    </p:animEffect>
                                  </p:childTnLst>
                                </p:cTn>
                              </p:par>
                            </p:childTnLst>
                          </p:cTn>
                        </p:par>
                      </p:childTnLst>
                    </p:cTn>
                  </p:par>
                  <p:par>
                    <p:cTn id="29" fill="hold">
                      <p:stCondLst>
                        <p:cond delay="indefinite"/>
                      </p:stCondLst>
                      <p:childTnLst>
                        <p:par>
                          <p:cTn id="30" fill="hold">
                            <p:stCondLst>
                              <p:cond delay="0"/>
                            </p:stCondLst>
                            <p:childTnLst>
                              <p:par>
                                <p:cTn id="31" presetID="56" presetClass="path" presetSubtype="0" accel="50000" decel="50000" fill="hold" nodeType="clickEffect">
                                  <p:stCondLst>
                                    <p:cond delay="0"/>
                                  </p:stCondLst>
                                  <p:childTnLst>
                                    <p:animMotion origin="layout" path="M 0.07099 -0.10324 L 0.15016 -0.15717 " pathEditMode="relative" rAng="0" ptsTypes="AA">
                                      <p:cBhvr>
                                        <p:cTn id="32" dur="2000" fill="hold"/>
                                        <p:tgtEl>
                                          <p:spTgt spid="3"/>
                                        </p:tgtEl>
                                        <p:attrNameLst>
                                          <p:attrName>ppt_x</p:attrName>
                                          <p:attrName>ppt_y</p:attrName>
                                        </p:attrNameLst>
                                      </p:cBhvr>
                                      <p:rCtr x="4000" y="-2700"/>
                                    </p:animMotion>
                                  </p:childTnLst>
                                </p:cTn>
                              </p:par>
                            </p:childTnLst>
                          </p:cTn>
                        </p:par>
                        <p:par>
                          <p:cTn id="33" fill="hold">
                            <p:stCondLst>
                              <p:cond delay="2000"/>
                            </p:stCondLst>
                            <p:childTnLst>
                              <p:par>
                                <p:cTn id="34" presetID="9" presetClass="entr" presetSubtype="0" fill="hold" grpId="0" nodeType="afterEffect">
                                  <p:stCondLst>
                                    <p:cond delay="0"/>
                                  </p:stCondLst>
                                  <p:childTnLst>
                                    <p:set>
                                      <p:cBhvr>
                                        <p:cTn id="35" dur="1" fill="hold">
                                          <p:stCondLst>
                                            <p:cond delay="0"/>
                                          </p:stCondLst>
                                        </p:cTn>
                                        <p:tgtEl>
                                          <p:spTgt spid="41040"/>
                                        </p:tgtEl>
                                        <p:attrNameLst>
                                          <p:attrName>style.visibility</p:attrName>
                                        </p:attrNameLst>
                                      </p:cBhvr>
                                      <p:to>
                                        <p:strVal val="visible"/>
                                      </p:to>
                                    </p:set>
                                    <p:animEffect transition="in" filter="dissolve">
                                      <p:cBhvr>
                                        <p:cTn id="36" dur="500"/>
                                        <p:tgtEl>
                                          <p:spTgt spid="41040"/>
                                        </p:tgtEl>
                                      </p:cBhvr>
                                    </p:animEffect>
                                  </p:childTnLst>
                                </p:cTn>
                              </p:par>
                            </p:childTnLst>
                          </p:cTn>
                        </p:par>
                      </p:childTnLst>
                    </p:cTn>
                  </p:par>
                  <p:par>
                    <p:cTn id="37" fill="hold">
                      <p:stCondLst>
                        <p:cond delay="indefinite"/>
                      </p:stCondLst>
                      <p:childTnLst>
                        <p:par>
                          <p:cTn id="38" fill="hold">
                            <p:stCondLst>
                              <p:cond delay="0"/>
                            </p:stCondLst>
                            <p:childTnLst>
                              <p:par>
                                <p:cTn id="39" presetID="56" presetClass="path" presetSubtype="0" accel="50000" decel="50000" fill="hold" nodeType="clickEffect">
                                  <p:stCondLst>
                                    <p:cond delay="0"/>
                                  </p:stCondLst>
                                  <p:childTnLst>
                                    <p:animMotion origin="layout" path="M 2.72844E-6 4.07407E-6 L -0.07326 0.09097 " pathEditMode="relative" rAng="0" ptsTypes="AA">
                                      <p:cBhvr>
                                        <p:cTn id="40" dur="2000" fill="hold"/>
                                        <p:tgtEl>
                                          <p:spTgt spid="2"/>
                                        </p:tgtEl>
                                        <p:attrNameLst>
                                          <p:attrName>ppt_x</p:attrName>
                                          <p:attrName>ppt_y</p:attrName>
                                        </p:attrNameLst>
                                      </p:cBhvr>
                                      <p:rCtr x="-3700" y="4500"/>
                                    </p:animMotion>
                                  </p:childTnLst>
                                </p:cTn>
                              </p:par>
                            </p:childTnLst>
                          </p:cTn>
                        </p:par>
                        <p:par>
                          <p:cTn id="41" fill="hold">
                            <p:stCondLst>
                              <p:cond delay="2000"/>
                            </p:stCondLst>
                            <p:childTnLst>
                              <p:par>
                                <p:cTn id="42" presetID="3" presetClass="emph" presetSubtype="2" fill="hold" grpId="0" nodeType="afterEffect">
                                  <p:stCondLst>
                                    <p:cond delay="0"/>
                                  </p:stCondLst>
                                  <p:childTnLst>
                                    <p:animClr clrSpc="rgb" dir="cw">
                                      <p:cBhvr override="childStyle">
                                        <p:cTn id="43" dur="2000" fill="hold"/>
                                        <p:tgtEl>
                                          <p:spTgt spid="96"/>
                                        </p:tgtEl>
                                        <p:attrNameLst>
                                          <p:attrName>style.color</p:attrName>
                                        </p:attrNameLst>
                                      </p:cBhvr>
                                      <p:to>
                                        <a:srgbClr val="B2B2B2"/>
                                      </p:to>
                                    </p:animClr>
                                  </p:childTnLst>
                                </p:cTn>
                              </p:par>
                            </p:childTnLst>
                          </p:cTn>
                        </p:par>
                      </p:childTnLst>
                    </p:cTn>
                  </p:par>
                  <p:par>
                    <p:cTn id="44" fill="hold">
                      <p:stCondLst>
                        <p:cond delay="indefinite"/>
                      </p:stCondLst>
                      <p:childTnLst>
                        <p:par>
                          <p:cTn id="45" fill="hold">
                            <p:stCondLst>
                              <p:cond delay="0"/>
                            </p:stCondLst>
                            <p:childTnLst>
                              <p:par>
                                <p:cTn id="46" presetID="63" presetClass="path" presetSubtype="0" accel="50000" decel="50000" fill="hold" nodeType="clickEffect">
                                  <p:stCondLst>
                                    <p:cond delay="0"/>
                                  </p:stCondLst>
                                  <p:childTnLst>
                                    <p:animMotion origin="layout" path="M 0.15016 -0.15717 L 0.43958 -0.15393 " pathEditMode="relative" rAng="0" ptsTypes="AA">
                                      <p:cBhvr>
                                        <p:cTn id="47" dur="2000" fill="hold"/>
                                        <p:tgtEl>
                                          <p:spTgt spid="3"/>
                                        </p:tgtEl>
                                        <p:attrNameLst>
                                          <p:attrName>ppt_x</p:attrName>
                                          <p:attrName>ppt_y</p:attrName>
                                        </p:attrNameLst>
                                      </p:cBhvr>
                                      <p:rCtr x="14500" y="200"/>
                                    </p:animMotion>
                                  </p:childTnLst>
                                </p:cTn>
                              </p:par>
                            </p:childTnLst>
                          </p:cTn>
                        </p:par>
                        <p:par>
                          <p:cTn id="48" fill="hold">
                            <p:stCondLst>
                              <p:cond delay="2000"/>
                            </p:stCondLst>
                            <p:childTnLst>
                              <p:par>
                                <p:cTn id="49" presetID="9" presetClass="entr" presetSubtype="0" fill="hold" grpId="0" nodeType="afterEffect">
                                  <p:stCondLst>
                                    <p:cond delay="0"/>
                                  </p:stCondLst>
                                  <p:childTnLst>
                                    <p:set>
                                      <p:cBhvr>
                                        <p:cTn id="50" dur="1" fill="hold">
                                          <p:stCondLst>
                                            <p:cond delay="0"/>
                                          </p:stCondLst>
                                        </p:cTn>
                                        <p:tgtEl>
                                          <p:spTgt spid="41048"/>
                                        </p:tgtEl>
                                        <p:attrNameLst>
                                          <p:attrName>style.visibility</p:attrName>
                                        </p:attrNameLst>
                                      </p:cBhvr>
                                      <p:to>
                                        <p:strVal val="visible"/>
                                      </p:to>
                                    </p:set>
                                    <p:animEffect transition="in" filter="dissolve">
                                      <p:cBhvr>
                                        <p:cTn id="51" dur="500"/>
                                        <p:tgtEl>
                                          <p:spTgt spid="41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P spid="96" grpId="1"/>
      <p:bldP spid="41038" grpId="0"/>
      <p:bldP spid="41040" grpId="0"/>
      <p:bldP spid="41048" grpId="0"/>
    </p:bld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4"/>
          <p:cNvGrpSpPr>
            <a:grpSpLocks/>
          </p:cNvGrpSpPr>
          <p:nvPr/>
        </p:nvGrpSpPr>
        <p:grpSpPr bwMode="auto">
          <a:xfrm>
            <a:off x="6405563" y="1917700"/>
            <a:ext cx="3357562" cy="642938"/>
            <a:chOff x="5751513" y="5450768"/>
            <a:chExt cx="3356810" cy="642850"/>
          </a:xfrm>
        </p:grpSpPr>
        <p:sp>
          <p:nvSpPr>
            <p:cNvPr id="11304" name="Rectangle 56"/>
            <p:cNvSpPr>
              <a:spLocks noChangeArrowheads="1"/>
            </p:cNvSpPr>
            <p:nvPr/>
          </p:nvSpPr>
          <p:spPr bwMode="auto">
            <a:xfrm>
              <a:off x="7384774" y="5450768"/>
              <a:ext cx="1723549" cy="400110"/>
            </a:xfrm>
            <a:prstGeom prst="rect">
              <a:avLst/>
            </a:prstGeom>
            <a:noFill/>
            <a:ln w="9525" algn="ctr">
              <a:noFill/>
              <a:miter lim="800000"/>
              <a:headEnd/>
              <a:tailEnd/>
            </a:ln>
          </p:spPr>
          <p:txBody>
            <a:bodyPr wrap="none">
              <a:spAutoFit/>
            </a:bodyPr>
            <a:lstStyle/>
            <a:p>
              <a:r>
                <a:rPr lang="hr-HR"/>
                <a:t>red-&gt;izlaz</a:t>
              </a:r>
            </a:p>
          </p:txBody>
        </p:sp>
        <p:sp>
          <p:nvSpPr>
            <p:cNvPr id="49" name="Rectangle 24"/>
            <p:cNvSpPr>
              <a:spLocks noChangeArrowheads="1"/>
            </p:cNvSpPr>
            <p:nvPr/>
          </p:nvSpPr>
          <p:spPr bwMode="auto">
            <a:xfrm>
              <a:off x="5751513" y="5772987"/>
              <a:ext cx="3247298" cy="320631"/>
            </a:xfrm>
            <a:prstGeom prst="rect">
              <a:avLst/>
            </a:prstGeom>
            <a:solidFill>
              <a:schemeClr val="accent3">
                <a:lumMod val="20000"/>
                <a:lumOff val="80000"/>
                <a:alpha val="50195"/>
              </a:schemeClr>
            </a:solidFill>
            <a:ln w="9525">
              <a:solidFill>
                <a:schemeClr val="accent6">
                  <a:lumMod val="75000"/>
                </a:schemeClr>
              </a:solidFill>
              <a:miter lim="800000"/>
              <a:headEnd/>
              <a:tailEnd/>
            </a:ln>
          </p:spPr>
          <p:txBody>
            <a:bodyPr wrap="none" anchor="ctr"/>
            <a:lstStyle/>
            <a:p>
              <a:pPr algn="ctr">
                <a:defRPr/>
              </a:pPr>
              <a:endParaRPr lang="hr-HR" sz="2400"/>
            </a:p>
          </p:txBody>
        </p:sp>
      </p:grpSp>
      <p:sp>
        <p:nvSpPr>
          <p:cNvPr id="2722818" name="Rectangle 2"/>
          <p:cNvSpPr>
            <a:spLocks noGrp="1" noChangeArrowheads="1"/>
          </p:cNvSpPr>
          <p:nvPr>
            <p:ph type="title" idx="4294967295"/>
          </p:nvPr>
        </p:nvSpPr>
        <p:spPr/>
        <p:txBody>
          <a:bodyPr/>
          <a:lstStyle/>
          <a:p>
            <a:pPr>
              <a:defRPr/>
            </a:pPr>
            <a:r>
              <a:rPr lang="hr-HR" smtClean="0"/>
              <a:t>Prazan red realiziran cirkularnim poljem</a:t>
            </a:r>
          </a:p>
        </p:txBody>
      </p:sp>
      <p:sp>
        <p:nvSpPr>
          <p:cNvPr id="11268" name="AutoShape 4"/>
          <p:cNvSpPr>
            <a:spLocks noChangeAspect="1" noChangeArrowheads="1"/>
          </p:cNvSpPr>
          <p:nvPr/>
        </p:nvSpPr>
        <p:spPr bwMode="auto">
          <a:xfrm>
            <a:off x="2360613" y="1557338"/>
            <a:ext cx="4392612" cy="4392612"/>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903" y="10800"/>
                </a:moveTo>
                <a:cubicBezTo>
                  <a:pt x="3903" y="14609"/>
                  <a:pt x="6991" y="17697"/>
                  <a:pt x="10800" y="17697"/>
                </a:cubicBezTo>
                <a:cubicBezTo>
                  <a:pt x="14609" y="17697"/>
                  <a:pt x="17697" y="14609"/>
                  <a:pt x="17697" y="10800"/>
                </a:cubicBezTo>
                <a:cubicBezTo>
                  <a:pt x="17697" y="6991"/>
                  <a:pt x="14609" y="3903"/>
                  <a:pt x="10800" y="3903"/>
                </a:cubicBezTo>
                <a:cubicBezTo>
                  <a:pt x="6991" y="3903"/>
                  <a:pt x="3903" y="6991"/>
                  <a:pt x="3903" y="10800"/>
                </a:cubicBezTo>
                <a:close/>
              </a:path>
            </a:pathLst>
          </a:custGeom>
          <a:solidFill>
            <a:srgbClr val="FFCC99">
              <a:alpha val="39999"/>
            </a:srgbClr>
          </a:solidFill>
          <a:ln w="9525" algn="ctr">
            <a:solidFill>
              <a:srgbClr val="FF9900"/>
            </a:solidFill>
            <a:round/>
            <a:headEnd/>
            <a:tailEnd/>
          </a:ln>
        </p:spPr>
        <p:txBody>
          <a:bodyPr wrap="none" anchor="ctr"/>
          <a:lstStyle/>
          <a:p>
            <a:endParaRPr lang="hr-HR" sz="2400">
              <a:solidFill>
                <a:schemeClr val="tx1"/>
              </a:solidFill>
            </a:endParaRPr>
          </a:p>
        </p:txBody>
      </p:sp>
      <p:grpSp>
        <p:nvGrpSpPr>
          <p:cNvPr id="11269" name="Group 5"/>
          <p:cNvGrpSpPr>
            <a:grpSpLocks/>
          </p:cNvGrpSpPr>
          <p:nvPr/>
        </p:nvGrpSpPr>
        <p:grpSpPr bwMode="auto">
          <a:xfrm>
            <a:off x="2384425" y="1557338"/>
            <a:ext cx="4392613" cy="4425950"/>
            <a:chOff x="1502" y="981"/>
            <a:chExt cx="2767" cy="2788"/>
          </a:xfrm>
        </p:grpSpPr>
        <p:grpSp>
          <p:nvGrpSpPr>
            <p:cNvPr id="11298" name="Group 6"/>
            <p:cNvGrpSpPr>
              <a:grpSpLocks/>
            </p:cNvGrpSpPr>
            <p:nvPr/>
          </p:nvGrpSpPr>
          <p:grpSpPr bwMode="auto">
            <a:xfrm>
              <a:off x="1502" y="981"/>
              <a:ext cx="2767" cy="2766"/>
              <a:chOff x="1487" y="981"/>
              <a:chExt cx="2767" cy="2766"/>
            </a:xfrm>
          </p:grpSpPr>
          <p:sp>
            <p:nvSpPr>
              <p:cNvPr id="11302" name="Line 7"/>
              <p:cNvSpPr>
                <a:spLocks noChangeShapeType="1"/>
              </p:cNvSpPr>
              <p:nvPr/>
            </p:nvSpPr>
            <p:spPr bwMode="auto">
              <a:xfrm>
                <a:off x="2848" y="981"/>
                <a:ext cx="0" cy="2766"/>
              </a:xfrm>
              <a:prstGeom prst="line">
                <a:avLst/>
              </a:prstGeom>
              <a:noFill/>
              <a:ln w="9525">
                <a:solidFill>
                  <a:srgbClr val="FF9900"/>
                </a:solidFill>
                <a:round/>
                <a:headEnd/>
                <a:tailEnd/>
              </a:ln>
            </p:spPr>
            <p:txBody>
              <a:bodyPr wrap="none" anchor="ctr"/>
              <a:lstStyle/>
              <a:p>
                <a:endParaRPr lang="en-US"/>
              </a:p>
            </p:txBody>
          </p:sp>
          <p:sp>
            <p:nvSpPr>
              <p:cNvPr id="11303" name="Line 8"/>
              <p:cNvSpPr>
                <a:spLocks noChangeShapeType="1"/>
              </p:cNvSpPr>
              <p:nvPr/>
            </p:nvSpPr>
            <p:spPr bwMode="auto">
              <a:xfrm flipH="1">
                <a:off x="1487" y="2387"/>
                <a:ext cx="2767" cy="0"/>
              </a:xfrm>
              <a:prstGeom prst="line">
                <a:avLst/>
              </a:prstGeom>
              <a:noFill/>
              <a:ln w="9525">
                <a:solidFill>
                  <a:srgbClr val="FF9900"/>
                </a:solidFill>
                <a:round/>
                <a:headEnd/>
                <a:tailEnd/>
              </a:ln>
            </p:spPr>
            <p:txBody>
              <a:bodyPr wrap="none" anchor="ctr"/>
              <a:lstStyle/>
              <a:p>
                <a:endParaRPr lang="en-US"/>
              </a:p>
            </p:txBody>
          </p:sp>
        </p:grpSp>
        <p:grpSp>
          <p:nvGrpSpPr>
            <p:cNvPr id="11299" name="Group 9"/>
            <p:cNvGrpSpPr>
              <a:grpSpLocks/>
            </p:cNvGrpSpPr>
            <p:nvPr/>
          </p:nvGrpSpPr>
          <p:grpSpPr bwMode="auto">
            <a:xfrm rot="2700000">
              <a:off x="1502" y="1003"/>
              <a:ext cx="2767" cy="2766"/>
              <a:chOff x="1487" y="981"/>
              <a:chExt cx="2767" cy="2766"/>
            </a:xfrm>
          </p:grpSpPr>
          <p:sp>
            <p:nvSpPr>
              <p:cNvPr id="11300" name="Line 10"/>
              <p:cNvSpPr>
                <a:spLocks noChangeShapeType="1"/>
              </p:cNvSpPr>
              <p:nvPr/>
            </p:nvSpPr>
            <p:spPr bwMode="auto">
              <a:xfrm>
                <a:off x="2848" y="981"/>
                <a:ext cx="0" cy="2766"/>
              </a:xfrm>
              <a:prstGeom prst="line">
                <a:avLst/>
              </a:prstGeom>
              <a:noFill/>
              <a:ln w="9525">
                <a:solidFill>
                  <a:srgbClr val="FF9900"/>
                </a:solidFill>
                <a:round/>
                <a:headEnd/>
                <a:tailEnd/>
              </a:ln>
            </p:spPr>
            <p:txBody>
              <a:bodyPr wrap="none" anchor="ctr"/>
              <a:lstStyle/>
              <a:p>
                <a:endParaRPr lang="en-US"/>
              </a:p>
            </p:txBody>
          </p:sp>
          <p:sp>
            <p:nvSpPr>
              <p:cNvPr id="11301" name="Line 11"/>
              <p:cNvSpPr>
                <a:spLocks noChangeShapeType="1"/>
              </p:cNvSpPr>
              <p:nvPr/>
            </p:nvSpPr>
            <p:spPr bwMode="auto">
              <a:xfrm flipH="1">
                <a:off x="1487" y="2387"/>
                <a:ext cx="2767" cy="0"/>
              </a:xfrm>
              <a:prstGeom prst="line">
                <a:avLst/>
              </a:prstGeom>
              <a:noFill/>
              <a:ln w="9525">
                <a:solidFill>
                  <a:srgbClr val="FF9900"/>
                </a:solidFill>
                <a:round/>
                <a:headEnd/>
                <a:tailEnd/>
              </a:ln>
            </p:spPr>
            <p:txBody>
              <a:bodyPr wrap="none" anchor="ctr"/>
              <a:lstStyle/>
              <a:p>
                <a:endParaRPr lang="en-US"/>
              </a:p>
            </p:txBody>
          </p:sp>
        </p:grpSp>
      </p:grpSp>
      <p:grpSp>
        <p:nvGrpSpPr>
          <p:cNvPr id="11270" name="Group 12"/>
          <p:cNvGrpSpPr>
            <a:grpSpLocks/>
          </p:cNvGrpSpPr>
          <p:nvPr/>
        </p:nvGrpSpPr>
        <p:grpSpPr bwMode="auto">
          <a:xfrm rot="1320000">
            <a:off x="2403475" y="1563688"/>
            <a:ext cx="4359275" cy="4379912"/>
            <a:chOff x="1502" y="981"/>
            <a:chExt cx="2767" cy="2788"/>
          </a:xfrm>
        </p:grpSpPr>
        <p:grpSp>
          <p:nvGrpSpPr>
            <p:cNvPr id="11292" name="Group 13"/>
            <p:cNvGrpSpPr>
              <a:grpSpLocks/>
            </p:cNvGrpSpPr>
            <p:nvPr/>
          </p:nvGrpSpPr>
          <p:grpSpPr bwMode="auto">
            <a:xfrm>
              <a:off x="1502" y="981"/>
              <a:ext cx="2767" cy="2766"/>
              <a:chOff x="1487" y="981"/>
              <a:chExt cx="2767" cy="2766"/>
            </a:xfrm>
          </p:grpSpPr>
          <p:sp>
            <p:nvSpPr>
              <p:cNvPr id="11296" name="Line 14"/>
              <p:cNvSpPr>
                <a:spLocks noChangeShapeType="1"/>
              </p:cNvSpPr>
              <p:nvPr/>
            </p:nvSpPr>
            <p:spPr bwMode="auto">
              <a:xfrm>
                <a:off x="2848" y="981"/>
                <a:ext cx="0" cy="2766"/>
              </a:xfrm>
              <a:prstGeom prst="line">
                <a:avLst/>
              </a:prstGeom>
              <a:noFill/>
              <a:ln w="9525">
                <a:solidFill>
                  <a:srgbClr val="FF9900"/>
                </a:solidFill>
                <a:round/>
                <a:headEnd/>
                <a:tailEnd/>
              </a:ln>
            </p:spPr>
            <p:txBody>
              <a:bodyPr wrap="none" anchor="ctr"/>
              <a:lstStyle/>
              <a:p>
                <a:endParaRPr lang="en-US"/>
              </a:p>
            </p:txBody>
          </p:sp>
          <p:sp>
            <p:nvSpPr>
              <p:cNvPr id="11297" name="Line 15"/>
              <p:cNvSpPr>
                <a:spLocks noChangeShapeType="1"/>
              </p:cNvSpPr>
              <p:nvPr/>
            </p:nvSpPr>
            <p:spPr bwMode="auto">
              <a:xfrm flipH="1">
                <a:off x="1487" y="2387"/>
                <a:ext cx="2767" cy="0"/>
              </a:xfrm>
              <a:prstGeom prst="line">
                <a:avLst/>
              </a:prstGeom>
              <a:noFill/>
              <a:ln w="9525">
                <a:solidFill>
                  <a:srgbClr val="FF9900"/>
                </a:solidFill>
                <a:round/>
                <a:headEnd/>
                <a:tailEnd/>
              </a:ln>
            </p:spPr>
            <p:txBody>
              <a:bodyPr wrap="none" anchor="ctr"/>
              <a:lstStyle/>
              <a:p>
                <a:endParaRPr lang="en-US"/>
              </a:p>
            </p:txBody>
          </p:sp>
        </p:grpSp>
        <p:grpSp>
          <p:nvGrpSpPr>
            <p:cNvPr id="11293" name="Group 16"/>
            <p:cNvGrpSpPr>
              <a:grpSpLocks/>
            </p:cNvGrpSpPr>
            <p:nvPr/>
          </p:nvGrpSpPr>
          <p:grpSpPr bwMode="auto">
            <a:xfrm rot="2700000">
              <a:off x="1502" y="1003"/>
              <a:ext cx="2767" cy="2766"/>
              <a:chOff x="1487" y="981"/>
              <a:chExt cx="2767" cy="2766"/>
            </a:xfrm>
          </p:grpSpPr>
          <p:sp>
            <p:nvSpPr>
              <p:cNvPr id="11294" name="Line 17"/>
              <p:cNvSpPr>
                <a:spLocks noChangeShapeType="1"/>
              </p:cNvSpPr>
              <p:nvPr/>
            </p:nvSpPr>
            <p:spPr bwMode="auto">
              <a:xfrm>
                <a:off x="2848" y="981"/>
                <a:ext cx="0" cy="2766"/>
              </a:xfrm>
              <a:prstGeom prst="line">
                <a:avLst/>
              </a:prstGeom>
              <a:noFill/>
              <a:ln w="9525">
                <a:solidFill>
                  <a:srgbClr val="FF9900"/>
                </a:solidFill>
                <a:round/>
                <a:headEnd/>
                <a:tailEnd/>
              </a:ln>
            </p:spPr>
            <p:txBody>
              <a:bodyPr wrap="none" anchor="ctr"/>
              <a:lstStyle/>
              <a:p>
                <a:endParaRPr lang="en-US"/>
              </a:p>
            </p:txBody>
          </p:sp>
          <p:sp>
            <p:nvSpPr>
              <p:cNvPr id="11295" name="Line 18"/>
              <p:cNvSpPr>
                <a:spLocks noChangeShapeType="1"/>
              </p:cNvSpPr>
              <p:nvPr/>
            </p:nvSpPr>
            <p:spPr bwMode="auto">
              <a:xfrm flipH="1">
                <a:off x="1487" y="2387"/>
                <a:ext cx="2767" cy="0"/>
              </a:xfrm>
              <a:prstGeom prst="line">
                <a:avLst/>
              </a:prstGeom>
              <a:noFill/>
              <a:ln w="9525">
                <a:solidFill>
                  <a:srgbClr val="FF9900"/>
                </a:solidFill>
                <a:round/>
                <a:headEnd/>
                <a:tailEnd/>
              </a:ln>
            </p:spPr>
            <p:txBody>
              <a:bodyPr wrap="none" anchor="ctr"/>
              <a:lstStyle/>
              <a:p>
                <a:endParaRPr lang="en-US"/>
              </a:p>
            </p:txBody>
          </p:sp>
        </p:grpSp>
      </p:grpSp>
      <p:sp>
        <p:nvSpPr>
          <p:cNvPr id="11271" name="Oval 19"/>
          <p:cNvSpPr>
            <a:spLocks noChangeAspect="1" noChangeArrowheads="1"/>
          </p:cNvSpPr>
          <p:nvPr/>
        </p:nvSpPr>
        <p:spPr bwMode="auto">
          <a:xfrm>
            <a:off x="3152775" y="2349500"/>
            <a:ext cx="2808288" cy="2808288"/>
          </a:xfrm>
          <a:prstGeom prst="ellipse">
            <a:avLst/>
          </a:prstGeom>
          <a:solidFill>
            <a:srgbClr val="FFFFFF"/>
          </a:solidFill>
          <a:ln w="9525" algn="ctr">
            <a:solidFill>
              <a:srgbClr val="FF9900"/>
            </a:solidFill>
            <a:round/>
            <a:headEnd/>
            <a:tailEnd/>
          </a:ln>
        </p:spPr>
        <p:txBody>
          <a:bodyPr wrap="none" anchor="ctr"/>
          <a:lstStyle/>
          <a:p>
            <a:endParaRPr lang="hr-HR" sz="2400">
              <a:solidFill>
                <a:schemeClr val="tx1"/>
              </a:solidFill>
            </a:endParaRPr>
          </a:p>
        </p:txBody>
      </p:sp>
      <p:sp>
        <p:nvSpPr>
          <p:cNvPr id="11272" name="Text Box 20"/>
          <p:cNvSpPr txBox="1">
            <a:spLocks noChangeArrowheads="1"/>
          </p:cNvSpPr>
          <p:nvPr/>
        </p:nvSpPr>
        <p:spPr bwMode="auto">
          <a:xfrm>
            <a:off x="4860925" y="1211263"/>
            <a:ext cx="290513" cy="304800"/>
          </a:xfrm>
          <a:prstGeom prst="rect">
            <a:avLst/>
          </a:prstGeom>
          <a:noFill/>
          <a:ln w="9525" algn="ctr">
            <a:noFill/>
            <a:miter lim="800000"/>
            <a:headEnd/>
            <a:tailEnd/>
          </a:ln>
        </p:spPr>
        <p:txBody>
          <a:bodyPr wrap="none">
            <a:spAutoFit/>
          </a:bodyPr>
          <a:lstStyle/>
          <a:p>
            <a:r>
              <a:rPr lang="hr-HR" sz="1400"/>
              <a:t>0</a:t>
            </a:r>
          </a:p>
        </p:txBody>
      </p:sp>
      <p:sp>
        <p:nvSpPr>
          <p:cNvPr id="11273" name="Text Box 21"/>
          <p:cNvSpPr txBox="1">
            <a:spLocks noChangeArrowheads="1"/>
          </p:cNvSpPr>
          <p:nvPr/>
        </p:nvSpPr>
        <p:spPr bwMode="auto">
          <a:xfrm>
            <a:off x="5889625" y="1597025"/>
            <a:ext cx="290513" cy="304800"/>
          </a:xfrm>
          <a:prstGeom prst="rect">
            <a:avLst/>
          </a:prstGeom>
          <a:noFill/>
          <a:ln w="9525" algn="ctr">
            <a:noFill/>
            <a:miter lim="800000"/>
            <a:headEnd/>
            <a:tailEnd/>
          </a:ln>
        </p:spPr>
        <p:txBody>
          <a:bodyPr wrap="none">
            <a:spAutoFit/>
          </a:bodyPr>
          <a:lstStyle/>
          <a:p>
            <a:r>
              <a:rPr lang="hr-HR" sz="1400"/>
              <a:t>1</a:t>
            </a:r>
          </a:p>
        </p:txBody>
      </p:sp>
      <p:sp>
        <p:nvSpPr>
          <p:cNvPr id="11274" name="Text Box 22"/>
          <p:cNvSpPr txBox="1">
            <a:spLocks noChangeArrowheads="1"/>
          </p:cNvSpPr>
          <p:nvPr/>
        </p:nvSpPr>
        <p:spPr bwMode="auto">
          <a:xfrm>
            <a:off x="6465888" y="2246313"/>
            <a:ext cx="290512" cy="304800"/>
          </a:xfrm>
          <a:prstGeom prst="rect">
            <a:avLst/>
          </a:prstGeom>
          <a:noFill/>
          <a:ln w="9525" algn="ctr">
            <a:noFill/>
            <a:miter lim="800000"/>
            <a:headEnd/>
            <a:tailEnd/>
          </a:ln>
        </p:spPr>
        <p:txBody>
          <a:bodyPr wrap="none">
            <a:spAutoFit/>
          </a:bodyPr>
          <a:lstStyle/>
          <a:p>
            <a:r>
              <a:rPr lang="hr-HR" sz="1400"/>
              <a:t>2</a:t>
            </a:r>
          </a:p>
        </p:txBody>
      </p:sp>
      <p:sp>
        <p:nvSpPr>
          <p:cNvPr id="11275" name="Text Box 23"/>
          <p:cNvSpPr txBox="1">
            <a:spLocks noChangeArrowheads="1"/>
          </p:cNvSpPr>
          <p:nvPr/>
        </p:nvSpPr>
        <p:spPr bwMode="auto">
          <a:xfrm>
            <a:off x="6897688" y="3109913"/>
            <a:ext cx="290512" cy="304800"/>
          </a:xfrm>
          <a:prstGeom prst="rect">
            <a:avLst/>
          </a:prstGeom>
          <a:noFill/>
          <a:ln w="9525" algn="ctr">
            <a:noFill/>
            <a:miter lim="800000"/>
            <a:headEnd/>
            <a:tailEnd/>
          </a:ln>
        </p:spPr>
        <p:txBody>
          <a:bodyPr wrap="none">
            <a:spAutoFit/>
          </a:bodyPr>
          <a:lstStyle/>
          <a:p>
            <a:r>
              <a:rPr lang="hr-HR" sz="1400"/>
              <a:t>3</a:t>
            </a:r>
          </a:p>
        </p:txBody>
      </p:sp>
      <p:sp>
        <p:nvSpPr>
          <p:cNvPr id="11276" name="Text Box 24"/>
          <p:cNvSpPr txBox="1">
            <a:spLocks noChangeArrowheads="1"/>
          </p:cNvSpPr>
          <p:nvPr/>
        </p:nvSpPr>
        <p:spPr bwMode="auto">
          <a:xfrm>
            <a:off x="6897688" y="4189413"/>
            <a:ext cx="290512" cy="304800"/>
          </a:xfrm>
          <a:prstGeom prst="rect">
            <a:avLst/>
          </a:prstGeom>
          <a:noFill/>
          <a:ln w="9525" algn="ctr">
            <a:noFill/>
            <a:miter lim="800000"/>
            <a:headEnd/>
            <a:tailEnd/>
          </a:ln>
        </p:spPr>
        <p:txBody>
          <a:bodyPr wrap="none">
            <a:spAutoFit/>
          </a:bodyPr>
          <a:lstStyle/>
          <a:p>
            <a:r>
              <a:rPr lang="hr-HR" sz="1400"/>
              <a:t>4</a:t>
            </a:r>
          </a:p>
        </p:txBody>
      </p:sp>
      <p:sp>
        <p:nvSpPr>
          <p:cNvPr id="11277" name="Text Box 25"/>
          <p:cNvSpPr txBox="1">
            <a:spLocks noChangeArrowheads="1"/>
          </p:cNvSpPr>
          <p:nvPr/>
        </p:nvSpPr>
        <p:spPr bwMode="auto">
          <a:xfrm>
            <a:off x="6537325" y="5126038"/>
            <a:ext cx="290513" cy="304800"/>
          </a:xfrm>
          <a:prstGeom prst="rect">
            <a:avLst/>
          </a:prstGeom>
          <a:noFill/>
          <a:ln w="9525" algn="ctr">
            <a:noFill/>
            <a:miter lim="800000"/>
            <a:headEnd/>
            <a:tailEnd/>
          </a:ln>
        </p:spPr>
        <p:txBody>
          <a:bodyPr wrap="none">
            <a:spAutoFit/>
          </a:bodyPr>
          <a:lstStyle/>
          <a:p>
            <a:r>
              <a:rPr lang="hr-HR" sz="1400"/>
              <a:t>5</a:t>
            </a:r>
          </a:p>
        </p:txBody>
      </p:sp>
      <p:sp>
        <p:nvSpPr>
          <p:cNvPr id="11278" name="Text Box 26"/>
          <p:cNvSpPr txBox="1">
            <a:spLocks noChangeArrowheads="1"/>
          </p:cNvSpPr>
          <p:nvPr/>
        </p:nvSpPr>
        <p:spPr bwMode="auto">
          <a:xfrm>
            <a:off x="5816600" y="5773738"/>
            <a:ext cx="290513" cy="304800"/>
          </a:xfrm>
          <a:prstGeom prst="rect">
            <a:avLst/>
          </a:prstGeom>
          <a:noFill/>
          <a:ln w="9525" algn="ctr">
            <a:noFill/>
            <a:miter lim="800000"/>
            <a:headEnd/>
            <a:tailEnd/>
          </a:ln>
        </p:spPr>
        <p:txBody>
          <a:bodyPr wrap="none">
            <a:spAutoFit/>
          </a:bodyPr>
          <a:lstStyle/>
          <a:p>
            <a:r>
              <a:rPr lang="hr-HR" sz="1400"/>
              <a:t>6</a:t>
            </a:r>
          </a:p>
        </p:txBody>
      </p:sp>
      <p:sp>
        <p:nvSpPr>
          <p:cNvPr id="11279" name="Text Box 27"/>
          <p:cNvSpPr txBox="1">
            <a:spLocks noChangeArrowheads="1"/>
          </p:cNvSpPr>
          <p:nvPr/>
        </p:nvSpPr>
        <p:spPr bwMode="auto">
          <a:xfrm>
            <a:off x="4881563" y="6062663"/>
            <a:ext cx="290512" cy="304800"/>
          </a:xfrm>
          <a:prstGeom prst="rect">
            <a:avLst/>
          </a:prstGeom>
          <a:noFill/>
          <a:ln w="9525" algn="ctr">
            <a:noFill/>
            <a:miter lim="800000"/>
            <a:headEnd/>
            <a:tailEnd/>
          </a:ln>
        </p:spPr>
        <p:txBody>
          <a:bodyPr wrap="none">
            <a:spAutoFit/>
          </a:bodyPr>
          <a:lstStyle/>
          <a:p>
            <a:r>
              <a:rPr lang="hr-HR" sz="1400"/>
              <a:t>7</a:t>
            </a:r>
          </a:p>
        </p:txBody>
      </p:sp>
      <p:sp>
        <p:nvSpPr>
          <p:cNvPr id="11280" name="Text Box 28"/>
          <p:cNvSpPr txBox="1">
            <a:spLocks noChangeArrowheads="1"/>
          </p:cNvSpPr>
          <p:nvPr/>
        </p:nvSpPr>
        <p:spPr bwMode="auto">
          <a:xfrm>
            <a:off x="3944938" y="6062663"/>
            <a:ext cx="290512" cy="304800"/>
          </a:xfrm>
          <a:prstGeom prst="rect">
            <a:avLst/>
          </a:prstGeom>
          <a:noFill/>
          <a:ln w="9525" algn="ctr">
            <a:noFill/>
            <a:miter lim="800000"/>
            <a:headEnd/>
            <a:tailEnd/>
          </a:ln>
        </p:spPr>
        <p:txBody>
          <a:bodyPr wrap="none">
            <a:spAutoFit/>
          </a:bodyPr>
          <a:lstStyle/>
          <a:p>
            <a:r>
              <a:rPr lang="hr-HR" sz="1400"/>
              <a:t>8</a:t>
            </a:r>
          </a:p>
        </p:txBody>
      </p:sp>
      <p:sp>
        <p:nvSpPr>
          <p:cNvPr id="11281" name="Text Box 29"/>
          <p:cNvSpPr txBox="1">
            <a:spLocks noChangeArrowheads="1"/>
          </p:cNvSpPr>
          <p:nvPr/>
        </p:nvSpPr>
        <p:spPr bwMode="auto">
          <a:xfrm>
            <a:off x="3008313" y="5773738"/>
            <a:ext cx="290512" cy="304800"/>
          </a:xfrm>
          <a:prstGeom prst="rect">
            <a:avLst/>
          </a:prstGeom>
          <a:noFill/>
          <a:ln w="9525" algn="ctr">
            <a:noFill/>
            <a:miter lim="800000"/>
            <a:headEnd/>
            <a:tailEnd/>
          </a:ln>
        </p:spPr>
        <p:txBody>
          <a:bodyPr wrap="none">
            <a:spAutoFit/>
          </a:bodyPr>
          <a:lstStyle/>
          <a:p>
            <a:r>
              <a:rPr lang="hr-HR" sz="1400"/>
              <a:t>9</a:t>
            </a:r>
          </a:p>
        </p:txBody>
      </p:sp>
      <p:sp>
        <p:nvSpPr>
          <p:cNvPr id="11282" name="Text Box 30"/>
          <p:cNvSpPr txBox="1">
            <a:spLocks noChangeArrowheads="1"/>
          </p:cNvSpPr>
          <p:nvPr/>
        </p:nvSpPr>
        <p:spPr bwMode="auto">
          <a:xfrm>
            <a:off x="2289175" y="5126038"/>
            <a:ext cx="396875" cy="304800"/>
          </a:xfrm>
          <a:prstGeom prst="rect">
            <a:avLst/>
          </a:prstGeom>
          <a:noFill/>
          <a:ln w="9525" algn="ctr">
            <a:noFill/>
            <a:miter lim="800000"/>
            <a:headEnd/>
            <a:tailEnd/>
          </a:ln>
        </p:spPr>
        <p:txBody>
          <a:bodyPr wrap="none">
            <a:spAutoFit/>
          </a:bodyPr>
          <a:lstStyle/>
          <a:p>
            <a:r>
              <a:rPr lang="hr-HR" sz="1400"/>
              <a:t>10</a:t>
            </a:r>
          </a:p>
        </p:txBody>
      </p:sp>
      <p:sp>
        <p:nvSpPr>
          <p:cNvPr id="11283" name="Text Box 31"/>
          <p:cNvSpPr txBox="1">
            <a:spLocks noChangeArrowheads="1"/>
          </p:cNvSpPr>
          <p:nvPr/>
        </p:nvSpPr>
        <p:spPr bwMode="auto">
          <a:xfrm>
            <a:off x="1928813" y="4189413"/>
            <a:ext cx="396875" cy="304800"/>
          </a:xfrm>
          <a:prstGeom prst="rect">
            <a:avLst/>
          </a:prstGeom>
          <a:noFill/>
          <a:ln w="9525" algn="ctr">
            <a:noFill/>
            <a:miter lim="800000"/>
            <a:headEnd/>
            <a:tailEnd/>
          </a:ln>
        </p:spPr>
        <p:txBody>
          <a:bodyPr wrap="none">
            <a:spAutoFit/>
          </a:bodyPr>
          <a:lstStyle/>
          <a:p>
            <a:r>
              <a:rPr lang="hr-HR" sz="1400"/>
              <a:t>11</a:t>
            </a:r>
          </a:p>
        </p:txBody>
      </p:sp>
      <p:sp>
        <p:nvSpPr>
          <p:cNvPr id="11284" name="Text Box 32"/>
          <p:cNvSpPr txBox="1">
            <a:spLocks noChangeArrowheads="1"/>
          </p:cNvSpPr>
          <p:nvPr/>
        </p:nvSpPr>
        <p:spPr bwMode="auto">
          <a:xfrm>
            <a:off x="1857375" y="3181350"/>
            <a:ext cx="396875" cy="304800"/>
          </a:xfrm>
          <a:prstGeom prst="rect">
            <a:avLst/>
          </a:prstGeom>
          <a:noFill/>
          <a:ln w="9525" algn="ctr">
            <a:noFill/>
            <a:miter lim="800000"/>
            <a:headEnd/>
            <a:tailEnd/>
          </a:ln>
        </p:spPr>
        <p:txBody>
          <a:bodyPr wrap="none">
            <a:spAutoFit/>
          </a:bodyPr>
          <a:lstStyle/>
          <a:p>
            <a:r>
              <a:rPr lang="hr-HR" sz="1400"/>
              <a:t>12</a:t>
            </a:r>
          </a:p>
        </p:txBody>
      </p:sp>
      <p:sp>
        <p:nvSpPr>
          <p:cNvPr id="11285" name="Text Box 33"/>
          <p:cNvSpPr txBox="1">
            <a:spLocks noChangeArrowheads="1"/>
          </p:cNvSpPr>
          <p:nvPr/>
        </p:nvSpPr>
        <p:spPr bwMode="auto">
          <a:xfrm>
            <a:off x="2289175" y="2246313"/>
            <a:ext cx="396875" cy="304800"/>
          </a:xfrm>
          <a:prstGeom prst="rect">
            <a:avLst/>
          </a:prstGeom>
          <a:noFill/>
          <a:ln w="9525" algn="ctr">
            <a:noFill/>
            <a:miter lim="800000"/>
            <a:headEnd/>
            <a:tailEnd/>
          </a:ln>
        </p:spPr>
        <p:txBody>
          <a:bodyPr wrap="none">
            <a:spAutoFit/>
          </a:bodyPr>
          <a:lstStyle/>
          <a:p>
            <a:r>
              <a:rPr lang="hr-HR" sz="1400"/>
              <a:t>13</a:t>
            </a:r>
          </a:p>
        </p:txBody>
      </p:sp>
      <p:sp>
        <p:nvSpPr>
          <p:cNvPr id="11286" name="Text Box 34"/>
          <p:cNvSpPr txBox="1">
            <a:spLocks noChangeArrowheads="1"/>
          </p:cNvSpPr>
          <p:nvPr/>
        </p:nvSpPr>
        <p:spPr bwMode="auto">
          <a:xfrm>
            <a:off x="2865438" y="1525588"/>
            <a:ext cx="396875" cy="304800"/>
          </a:xfrm>
          <a:prstGeom prst="rect">
            <a:avLst/>
          </a:prstGeom>
          <a:noFill/>
          <a:ln w="9525" algn="ctr">
            <a:noFill/>
            <a:miter lim="800000"/>
            <a:headEnd/>
            <a:tailEnd/>
          </a:ln>
        </p:spPr>
        <p:txBody>
          <a:bodyPr wrap="none">
            <a:spAutoFit/>
          </a:bodyPr>
          <a:lstStyle/>
          <a:p>
            <a:r>
              <a:rPr lang="hr-HR" sz="1400"/>
              <a:t>14</a:t>
            </a:r>
          </a:p>
        </p:txBody>
      </p:sp>
      <p:sp>
        <p:nvSpPr>
          <p:cNvPr id="11287" name="Text Box 35"/>
          <p:cNvSpPr txBox="1">
            <a:spLocks noChangeArrowheads="1"/>
          </p:cNvSpPr>
          <p:nvPr/>
        </p:nvSpPr>
        <p:spPr bwMode="auto">
          <a:xfrm>
            <a:off x="3800475" y="1165225"/>
            <a:ext cx="396875" cy="304800"/>
          </a:xfrm>
          <a:prstGeom prst="rect">
            <a:avLst/>
          </a:prstGeom>
          <a:noFill/>
          <a:ln w="9525" algn="ctr">
            <a:noFill/>
            <a:miter lim="800000"/>
            <a:headEnd/>
            <a:tailEnd/>
          </a:ln>
        </p:spPr>
        <p:txBody>
          <a:bodyPr wrap="none">
            <a:spAutoFit/>
          </a:bodyPr>
          <a:lstStyle/>
          <a:p>
            <a:r>
              <a:rPr lang="hr-HR" sz="1400"/>
              <a:t>15</a:t>
            </a:r>
          </a:p>
        </p:txBody>
      </p:sp>
      <p:grpSp>
        <p:nvGrpSpPr>
          <p:cNvPr id="9" name="Group 49"/>
          <p:cNvGrpSpPr>
            <a:grpSpLocks/>
          </p:cNvGrpSpPr>
          <p:nvPr/>
        </p:nvGrpSpPr>
        <p:grpSpPr bwMode="auto">
          <a:xfrm>
            <a:off x="4335463" y="1893888"/>
            <a:ext cx="2424112" cy="635000"/>
            <a:chOff x="272065" y="1914756"/>
            <a:chExt cx="2425401" cy="635562"/>
          </a:xfrm>
        </p:grpSpPr>
        <p:sp>
          <p:nvSpPr>
            <p:cNvPr id="11290" name="Rectangle 24"/>
            <p:cNvSpPr>
              <a:spLocks noChangeArrowheads="1"/>
            </p:cNvSpPr>
            <p:nvPr/>
          </p:nvSpPr>
          <p:spPr bwMode="auto">
            <a:xfrm>
              <a:off x="359153" y="2230438"/>
              <a:ext cx="2338313" cy="319880"/>
            </a:xfrm>
            <a:prstGeom prst="rect">
              <a:avLst/>
            </a:prstGeom>
            <a:solidFill>
              <a:srgbClr val="92D050">
                <a:alpha val="50195"/>
              </a:srgbClr>
            </a:solidFill>
            <a:ln w="9525">
              <a:solidFill>
                <a:srgbClr val="008000"/>
              </a:solidFill>
              <a:miter lim="800000"/>
              <a:headEnd/>
              <a:tailEnd/>
            </a:ln>
          </p:spPr>
          <p:txBody>
            <a:bodyPr wrap="none" anchor="ctr"/>
            <a:lstStyle/>
            <a:p>
              <a:pPr algn="ctr"/>
              <a:endParaRPr lang="hr-HR" sz="2400"/>
            </a:p>
          </p:txBody>
        </p:sp>
        <p:sp>
          <p:nvSpPr>
            <p:cNvPr id="11291" name="Rectangle 55"/>
            <p:cNvSpPr>
              <a:spLocks noChangeArrowheads="1"/>
            </p:cNvSpPr>
            <p:nvPr/>
          </p:nvSpPr>
          <p:spPr bwMode="auto">
            <a:xfrm>
              <a:off x="272065" y="1914756"/>
              <a:ext cx="1569660" cy="400110"/>
            </a:xfrm>
            <a:prstGeom prst="rect">
              <a:avLst/>
            </a:prstGeom>
            <a:noFill/>
            <a:ln w="9525" algn="ctr">
              <a:noFill/>
              <a:miter lim="800000"/>
              <a:headEnd/>
              <a:tailEnd/>
            </a:ln>
          </p:spPr>
          <p:txBody>
            <a:bodyPr wrap="none">
              <a:spAutoFit/>
            </a:bodyPr>
            <a:lstStyle/>
            <a:p>
              <a:r>
                <a:rPr lang="hr-HR"/>
                <a:t>red-&gt;ulaz</a:t>
              </a:r>
            </a:p>
          </p:txBody>
        </p:sp>
      </p:grpSp>
      <p:sp>
        <p:nvSpPr>
          <p:cNvPr id="60" name="Text Box 78"/>
          <p:cNvSpPr txBox="1">
            <a:spLocks noChangeArrowheads="1"/>
          </p:cNvSpPr>
          <p:nvPr/>
        </p:nvSpPr>
        <p:spPr bwMode="auto">
          <a:xfrm>
            <a:off x="6186488" y="3192463"/>
            <a:ext cx="368300" cy="461962"/>
          </a:xfrm>
          <a:prstGeom prst="rect">
            <a:avLst/>
          </a:prstGeom>
          <a:noFill/>
          <a:ln w="9525" algn="ctr">
            <a:noFill/>
            <a:miter lim="800000"/>
            <a:headEnd/>
            <a:tailEnd/>
          </a:ln>
        </p:spPr>
        <p:txBody>
          <a:bodyPr wrap="none">
            <a:spAutoFit/>
          </a:bodyPr>
          <a:lstStyle/>
          <a:p>
            <a:r>
              <a:rPr lang="hr-HR" sz="2400"/>
              <a:t>0</a:t>
            </a:r>
          </a:p>
        </p:txBody>
      </p:sp>
      <p:sp>
        <p:nvSpPr>
          <p:cNvPr id="4" name="Slide Number Placeholder 3"/>
          <p:cNvSpPr>
            <a:spLocks noGrp="1"/>
          </p:cNvSpPr>
          <p:nvPr>
            <p:ph type="sldNum" sz="quarter" idx="11"/>
          </p:nvPr>
        </p:nvSpPr>
        <p:spPr/>
        <p:txBody>
          <a:bodyPr/>
          <a:lstStyle/>
          <a:p>
            <a:fld id="{A88E0379-805C-488B-A902-3710866AFB11}" type="slidenum">
              <a:rPr lang="hr-HR" smtClean="0"/>
              <a:pPr/>
              <a:t>208</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4.57839E-6 -3.7037E-6 L 0.24655 0.12778 " pathEditMode="relative" rAng="0" ptsTypes="AA">
                                      <p:cBhvr>
                                        <p:cTn id="16" dur="2000" fill="hold"/>
                                        <p:tgtEl>
                                          <p:spTgt spid="9"/>
                                        </p:tgtEl>
                                        <p:attrNameLst>
                                          <p:attrName>ppt_x</p:attrName>
                                          <p:attrName>ppt_y</p:attrName>
                                        </p:attrNameLst>
                                      </p:cBhvr>
                                      <p:rCtr x="12300" y="6400"/>
                                    </p:animMotion>
                                  </p:childTnLst>
                                </p:cTn>
                              </p:par>
                            </p:childTnLst>
                          </p:cTn>
                        </p:par>
                        <p:par>
                          <p:cTn id="17" fill="hold">
                            <p:stCondLst>
                              <p:cond delay="2000"/>
                            </p:stCondLst>
                            <p:childTnLst>
                              <p:par>
                                <p:cTn id="18" presetID="9" presetClass="entr" presetSubtype="0" fill="hold" grpId="0" nodeType="after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dissolve">
                                      <p:cBhvr>
                                        <p:cTn id="2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65"/>
          <p:cNvGrpSpPr>
            <a:grpSpLocks/>
          </p:cNvGrpSpPr>
          <p:nvPr/>
        </p:nvGrpSpPr>
        <p:grpSpPr bwMode="auto">
          <a:xfrm>
            <a:off x="5695950" y="1270000"/>
            <a:ext cx="2425700" cy="636588"/>
            <a:chOff x="272065" y="1914756"/>
            <a:chExt cx="2425401" cy="635562"/>
          </a:xfrm>
        </p:grpSpPr>
        <p:sp>
          <p:nvSpPr>
            <p:cNvPr id="12342" name="Rectangle 24"/>
            <p:cNvSpPr>
              <a:spLocks noChangeArrowheads="1"/>
            </p:cNvSpPr>
            <p:nvPr/>
          </p:nvSpPr>
          <p:spPr bwMode="auto">
            <a:xfrm>
              <a:off x="359153" y="2230438"/>
              <a:ext cx="2338313" cy="319880"/>
            </a:xfrm>
            <a:prstGeom prst="rect">
              <a:avLst/>
            </a:prstGeom>
            <a:solidFill>
              <a:srgbClr val="92D050">
                <a:alpha val="50195"/>
              </a:srgbClr>
            </a:solidFill>
            <a:ln w="9525">
              <a:solidFill>
                <a:srgbClr val="008000"/>
              </a:solidFill>
              <a:miter lim="800000"/>
              <a:headEnd/>
              <a:tailEnd/>
            </a:ln>
          </p:spPr>
          <p:txBody>
            <a:bodyPr wrap="none" anchor="ctr"/>
            <a:lstStyle/>
            <a:p>
              <a:pPr algn="ctr"/>
              <a:endParaRPr lang="hr-HR" sz="2400"/>
            </a:p>
          </p:txBody>
        </p:sp>
        <p:sp>
          <p:nvSpPr>
            <p:cNvPr id="12343" name="Rectangle 55"/>
            <p:cNvSpPr>
              <a:spLocks noChangeArrowheads="1"/>
            </p:cNvSpPr>
            <p:nvPr/>
          </p:nvSpPr>
          <p:spPr bwMode="auto">
            <a:xfrm>
              <a:off x="272065" y="1914756"/>
              <a:ext cx="1569660" cy="400110"/>
            </a:xfrm>
            <a:prstGeom prst="rect">
              <a:avLst/>
            </a:prstGeom>
            <a:noFill/>
            <a:ln w="9525" algn="ctr">
              <a:noFill/>
              <a:miter lim="800000"/>
              <a:headEnd/>
              <a:tailEnd/>
            </a:ln>
          </p:spPr>
          <p:txBody>
            <a:bodyPr wrap="none">
              <a:spAutoFit/>
            </a:bodyPr>
            <a:lstStyle/>
            <a:p>
              <a:r>
                <a:rPr lang="hr-HR"/>
                <a:t>red-&gt;ulaz</a:t>
              </a:r>
            </a:p>
          </p:txBody>
        </p:sp>
      </p:grpSp>
      <p:grpSp>
        <p:nvGrpSpPr>
          <p:cNvPr id="12291" name="Group 62"/>
          <p:cNvGrpSpPr>
            <a:grpSpLocks/>
          </p:cNvGrpSpPr>
          <p:nvPr/>
        </p:nvGrpSpPr>
        <p:grpSpPr bwMode="auto">
          <a:xfrm>
            <a:off x="6375400" y="1897063"/>
            <a:ext cx="3355975" cy="642937"/>
            <a:chOff x="5751513" y="5450768"/>
            <a:chExt cx="3356810" cy="642850"/>
          </a:xfrm>
        </p:grpSpPr>
        <p:sp>
          <p:nvSpPr>
            <p:cNvPr id="12340" name="Rectangle 56"/>
            <p:cNvSpPr>
              <a:spLocks noChangeArrowheads="1"/>
            </p:cNvSpPr>
            <p:nvPr/>
          </p:nvSpPr>
          <p:spPr bwMode="auto">
            <a:xfrm>
              <a:off x="7384774" y="5450768"/>
              <a:ext cx="1723549" cy="400110"/>
            </a:xfrm>
            <a:prstGeom prst="rect">
              <a:avLst/>
            </a:prstGeom>
            <a:noFill/>
            <a:ln w="9525" algn="ctr">
              <a:noFill/>
              <a:miter lim="800000"/>
              <a:headEnd/>
              <a:tailEnd/>
            </a:ln>
          </p:spPr>
          <p:txBody>
            <a:bodyPr wrap="none">
              <a:spAutoFit/>
            </a:bodyPr>
            <a:lstStyle/>
            <a:p>
              <a:r>
                <a:rPr lang="hr-HR"/>
                <a:t>red-&gt;izlaz</a:t>
              </a:r>
            </a:p>
          </p:txBody>
        </p:sp>
        <p:sp>
          <p:nvSpPr>
            <p:cNvPr id="65" name="Rectangle 24"/>
            <p:cNvSpPr>
              <a:spLocks noChangeArrowheads="1"/>
            </p:cNvSpPr>
            <p:nvPr/>
          </p:nvSpPr>
          <p:spPr bwMode="auto">
            <a:xfrm>
              <a:off x="5751513" y="5772986"/>
              <a:ext cx="3247246" cy="320632"/>
            </a:xfrm>
            <a:prstGeom prst="rect">
              <a:avLst/>
            </a:prstGeom>
            <a:solidFill>
              <a:schemeClr val="accent3">
                <a:lumMod val="20000"/>
                <a:lumOff val="80000"/>
                <a:alpha val="50195"/>
              </a:schemeClr>
            </a:solidFill>
            <a:ln w="9525">
              <a:solidFill>
                <a:schemeClr val="accent6">
                  <a:lumMod val="75000"/>
                </a:schemeClr>
              </a:solidFill>
              <a:miter lim="800000"/>
              <a:headEnd/>
              <a:tailEnd/>
            </a:ln>
          </p:spPr>
          <p:txBody>
            <a:bodyPr wrap="none" anchor="ctr"/>
            <a:lstStyle/>
            <a:p>
              <a:pPr algn="ctr">
                <a:defRPr/>
              </a:pPr>
              <a:endParaRPr lang="hr-HR" sz="2400"/>
            </a:p>
          </p:txBody>
        </p:sp>
      </p:grpSp>
      <p:sp>
        <p:nvSpPr>
          <p:cNvPr id="2724866" name="Rectangle 2"/>
          <p:cNvSpPr>
            <a:spLocks noGrp="1" noChangeArrowheads="1"/>
          </p:cNvSpPr>
          <p:nvPr>
            <p:ph type="title" idx="4294967295"/>
          </p:nvPr>
        </p:nvSpPr>
        <p:spPr/>
        <p:txBody>
          <a:bodyPr/>
          <a:lstStyle/>
          <a:p>
            <a:pPr>
              <a:defRPr/>
            </a:pPr>
            <a:r>
              <a:rPr lang="hr-HR" smtClean="0"/>
              <a:t>Puni red realiziran cirkularnim poljem</a:t>
            </a:r>
          </a:p>
        </p:txBody>
      </p:sp>
      <p:sp>
        <p:nvSpPr>
          <p:cNvPr id="12293" name="AutoShape 4"/>
          <p:cNvSpPr>
            <a:spLocks noChangeAspect="1" noChangeArrowheads="1"/>
          </p:cNvSpPr>
          <p:nvPr/>
        </p:nvSpPr>
        <p:spPr bwMode="auto">
          <a:xfrm>
            <a:off x="2360613" y="1557338"/>
            <a:ext cx="4392612" cy="4392612"/>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903" y="10800"/>
                </a:moveTo>
                <a:cubicBezTo>
                  <a:pt x="3903" y="14609"/>
                  <a:pt x="6991" y="17697"/>
                  <a:pt x="10800" y="17697"/>
                </a:cubicBezTo>
                <a:cubicBezTo>
                  <a:pt x="14609" y="17697"/>
                  <a:pt x="17697" y="14609"/>
                  <a:pt x="17697" y="10800"/>
                </a:cubicBezTo>
                <a:cubicBezTo>
                  <a:pt x="17697" y="6991"/>
                  <a:pt x="14609" y="3903"/>
                  <a:pt x="10800" y="3903"/>
                </a:cubicBezTo>
                <a:cubicBezTo>
                  <a:pt x="6991" y="3903"/>
                  <a:pt x="3903" y="6991"/>
                  <a:pt x="3903" y="10800"/>
                </a:cubicBezTo>
                <a:close/>
              </a:path>
            </a:pathLst>
          </a:custGeom>
          <a:solidFill>
            <a:srgbClr val="FFCC99">
              <a:alpha val="39999"/>
            </a:srgbClr>
          </a:solidFill>
          <a:ln w="9525" algn="ctr">
            <a:solidFill>
              <a:srgbClr val="FF9900"/>
            </a:solidFill>
            <a:round/>
            <a:headEnd/>
            <a:tailEnd/>
          </a:ln>
        </p:spPr>
        <p:txBody>
          <a:bodyPr wrap="none" anchor="ctr"/>
          <a:lstStyle/>
          <a:p>
            <a:endParaRPr lang="hr-HR" sz="2400">
              <a:solidFill>
                <a:schemeClr val="tx1"/>
              </a:solidFill>
            </a:endParaRPr>
          </a:p>
        </p:txBody>
      </p:sp>
      <p:grpSp>
        <p:nvGrpSpPr>
          <p:cNvPr id="12294" name="Group 5"/>
          <p:cNvGrpSpPr>
            <a:grpSpLocks/>
          </p:cNvGrpSpPr>
          <p:nvPr/>
        </p:nvGrpSpPr>
        <p:grpSpPr bwMode="auto">
          <a:xfrm>
            <a:off x="2384425" y="1557338"/>
            <a:ext cx="4392613" cy="4425950"/>
            <a:chOff x="1502" y="981"/>
            <a:chExt cx="2767" cy="2788"/>
          </a:xfrm>
        </p:grpSpPr>
        <p:grpSp>
          <p:nvGrpSpPr>
            <p:cNvPr id="12334" name="Group 6"/>
            <p:cNvGrpSpPr>
              <a:grpSpLocks/>
            </p:cNvGrpSpPr>
            <p:nvPr/>
          </p:nvGrpSpPr>
          <p:grpSpPr bwMode="auto">
            <a:xfrm>
              <a:off x="1502" y="981"/>
              <a:ext cx="2767" cy="2766"/>
              <a:chOff x="1487" y="981"/>
              <a:chExt cx="2767" cy="2766"/>
            </a:xfrm>
          </p:grpSpPr>
          <p:sp>
            <p:nvSpPr>
              <p:cNvPr id="12338" name="Line 7"/>
              <p:cNvSpPr>
                <a:spLocks noChangeShapeType="1"/>
              </p:cNvSpPr>
              <p:nvPr/>
            </p:nvSpPr>
            <p:spPr bwMode="auto">
              <a:xfrm>
                <a:off x="2848" y="981"/>
                <a:ext cx="0" cy="2766"/>
              </a:xfrm>
              <a:prstGeom prst="line">
                <a:avLst/>
              </a:prstGeom>
              <a:noFill/>
              <a:ln w="9525">
                <a:solidFill>
                  <a:srgbClr val="FF9900"/>
                </a:solidFill>
                <a:round/>
                <a:headEnd/>
                <a:tailEnd/>
              </a:ln>
            </p:spPr>
            <p:txBody>
              <a:bodyPr wrap="none" anchor="ctr"/>
              <a:lstStyle/>
              <a:p>
                <a:endParaRPr lang="en-US"/>
              </a:p>
            </p:txBody>
          </p:sp>
          <p:sp>
            <p:nvSpPr>
              <p:cNvPr id="12339" name="Line 8"/>
              <p:cNvSpPr>
                <a:spLocks noChangeShapeType="1"/>
              </p:cNvSpPr>
              <p:nvPr/>
            </p:nvSpPr>
            <p:spPr bwMode="auto">
              <a:xfrm flipH="1">
                <a:off x="1487" y="2387"/>
                <a:ext cx="2767" cy="0"/>
              </a:xfrm>
              <a:prstGeom prst="line">
                <a:avLst/>
              </a:prstGeom>
              <a:noFill/>
              <a:ln w="9525">
                <a:solidFill>
                  <a:srgbClr val="FF9900"/>
                </a:solidFill>
                <a:round/>
                <a:headEnd/>
                <a:tailEnd/>
              </a:ln>
            </p:spPr>
            <p:txBody>
              <a:bodyPr wrap="none" anchor="ctr"/>
              <a:lstStyle/>
              <a:p>
                <a:endParaRPr lang="en-US"/>
              </a:p>
            </p:txBody>
          </p:sp>
        </p:grpSp>
        <p:grpSp>
          <p:nvGrpSpPr>
            <p:cNvPr id="12335" name="Group 9"/>
            <p:cNvGrpSpPr>
              <a:grpSpLocks/>
            </p:cNvGrpSpPr>
            <p:nvPr/>
          </p:nvGrpSpPr>
          <p:grpSpPr bwMode="auto">
            <a:xfrm rot="2700000">
              <a:off x="1502" y="1003"/>
              <a:ext cx="2767" cy="2766"/>
              <a:chOff x="1487" y="981"/>
              <a:chExt cx="2767" cy="2766"/>
            </a:xfrm>
          </p:grpSpPr>
          <p:sp>
            <p:nvSpPr>
              <p:cNvPr id="12336" name="Line 10"/>
              <p:cNvSpPr>
                <a:spLocks noChangeShapeType="1"/>
              </p:cNvSpPr>
              <p:nvPr/>
            </p:nvSpPr>
            <p:spPr bwMode="auto">
              <a:xfrm>
                <a:off x="2848" y="981"/>
                <a:ext cx="0" cy="2766"/>
              </a:xfrm>
              <a:prstGeom prst="line">
                <a:avLst/>
              </a:prstGeom>
              <a:noFill/>
              <a:ln w="9525">
                <a:solidFill>
                  <a:srgbClr val="FF9900"/>
                </a:solidFill>
                <a:round/>
                <a:headEnd/>
                <a:tailEnd/>
              </a:ln>
            </p:spPr>
            <p:txBody>
              <a:bodyPr wrap="none" anchor="ctr"/>
              <a:lstStyle/>
              <a:p>
                <a:endParaRPr lang="en-US"/>
              </a:p>
            </p:txBody>
          </p:sp>
          <p:sp>
            <p:nvSpPr>
              <p:cNvPr id="12337" name="Line 11"/>
              <p:cNvSpPr>
                <a:spLocks noChangeShapeType="1"/>
              </p:cNvSpPr>
              <p:nvPr/>
            </p:nvSpPr>
            <p:spPr bwMode="auto">
              <a:xfrm flipH="1">
                <a:off x="1487" y="2387"/>
                <a:ext cx="2767" cy="0"/>
              </a:xfrm>
              <a:prstGeom prst="line">
                <a:avLst/>
              </a:prstGeom>
              <a:noFill/>
              <a:ln w="9525">
                <a:solidFill>
                  <a:srgbClr val="FF9900"/>
                </a:solidFill>
                <a:round/>
                <a:headEnd/>
                <a:tailEnd/>
              </a:ln>
            </p:spPr>
            <p:txBody>
              <a:bodyPr wrap="none" anchor="ctr"/>
              <a:lstStyle/>
              <a:p>
                <a:endParaRPr lang="en-US"/>
              </a:p>
            </p:txBody>
          </p:sp>
        </p:grpSp>
      </p:grpSp>
      <p:grpSp>
        <p:nvGrpSpPr>
          <p:cNvPr id="12295" name="Group 12"/>
          <p:cNvGrpSpPr>
            <a:grpSpLocks/>
          </p:cNvGrpSpPr>
          <p:nvPr/>
        </p:nvGrpSpPr>
        <p:grpSpPr bwMode="auto">
          <a:xfrm rot="1320000">
            <a:off x="2403475" y="1563688"/>
            <a:ext cx="4359275" cy="4379912"/>
            <a:chOff x="1502" y="981"/>
            <a:chExt cx="2767" cy="2788"/>
          </a:xfrm>
        </p:grpSpPr>
        <p:grpSp>
          <p:nvGrpSpPr>
            <p:cNvPr id="12328" name="Group 13"/>
            <p:cNvGrpSpPr>
              <a:grpSpLocks/>
            </p:cNvGrpSpPr>
            <p:nvPr/>
          </p:nvGrpSpPr>
          <p:grpSpPr bwMode="auto">
            <a:xfrm>
              <a:off x="1502" y="981"/>
              <a:ext cx="2767" cy="2766"/>
              <a:chOff x="1487" y="981"/>
              <a:chExt cx="2767" cy="2766"/>
            </a:xfrm>
          </p:grpSpPr>
          <p:sp>
            <p:nvSpPr>
              <p:cNvPr id="12332" name="Line 14"/>
              <p:cNvSpPr>
                <a:spLocks noChangeShapeType="1"/>
              </p:cNvSpPr>
              <p:nvPr/>
            </p:nvSpPr>
            <p:spPr bwMode="auto">
              <a:xfrm>
                <a:off x="2848" y="981"/>
                <a:ext cx="0" cy="2766"/>
              </a:xfrm>
              <a:prstGeom prst="line">
                <a:avLst/>
              </a:prstGeom>
              <a:noFill/>
              <a:ln w="9525">
                <a:solidFill>
                  <a:srgbClr val="FF9900"/>
                </a:solidFill>
                <a:round/>
                <a:headEnd/>
                <a:tailEnd/>
              </a:ln>
            </p:spPr>
            <p:txBody>
              <a:bodyPr wrap="none" anchor="ctr"/>
              <a:lstStyle/>
              <a:p>
                <a:endParaRPr lang="en-US"/>
              </a:p>
            </p:txBody>
          </p:sp>
          <p:sp>
            <p:nvSpPr>
              <p:cNvPr id="12333" name="Line 15"/>
              <p:cNvSpPr>
                <a:spLocks noChangeShapeType="1"/>
              </p:cNvSpPr>
              <p:nvPr/>
            </p:nvSpPr>
            <p:spPr bwMode="auto">
              <a:xfrm flipH="1">
                <a:off x="1487" y="2387"/>
                <a:ext cx="2767" cy="0"/>
              </a:xfrm>
              <a:prstGeom prst="line">
                <a:avLst/>
              </a:prstGeom>
              <a:noFill/>
              <a:ln w="9525">
                <a:solidFill>
                  <a:srgbClr val="FF9900"/>
                </a:solidFill>
                <a:round/>
                <a:headEnd/>
                <a:tailEnd/>
              </a:ln>
            </p:spPr>
            <p:txBody>
              <a:bodyPr wrap="none" anchor="ctr"/>
              <a:lstStyle/>
              <a:p>
                <a:endParaRPr lang="en-US"/>
              </a:p>
            </p:txBody>
          </p:sp>
        </p:grpSp>
        <p:grpSp>
          <p:nvGrpSpPr>
            <p:cNvPr id="12329" name="Group 16"/>
            <p:cNvGrpSpPr>
              <a:grpSpLocks/>
            </p:cNvGrpSpPr>
            <p:nvPr/>
          </p:nvGrpSpPr>
          <p:grpSpPr bwMode="auto">
            <a:xfrm rot="2700000">
              <a:off x="1502" y="1003"/>
              <a:ext cx="2767" cy="2766"/>
              <a:chOff x="1487" y="981"/>
              <a:chExt cx="2767" cy="2766"/>
            </a:xfrm>
          </p:grpSpPr>
          <p:sp>
            <p:nvSpPr>
              <p:cNvPr id="12330" name="Line 17"/>
              <p:cNvSpPr>
                <a:spLocks noChangeShapeType="1"/>
              </p:cNvSpPr>
              <p:nvPr/>
            </p:nvSpPr>
            <p:spPr bwMode="auto">
              <a:xfrm>
                <a:off x="2848" y="981"/>
                <a:ext cx="0" cy="2766"/>
              </a:xfrm>
              <a:prstGeom prst="line">
                <a:avLst/>
              </a:prstGeom>
              <a:noFill/>
              <a:ln w="9525">
                <a:solidFill>
                  <a:srgbClr val="FF9900"/>
                </a:solidFill>
                <a:round/>
                <a:headEnd/>
                <a:tailEnd/>
              </a:ln>
            </p:spPr>
            <p:txBody>
              <a:bodyPr wrap="none" anchor="ctr"/>
              <a:lstStyle/>
              <a:p>
                <a:endParaRPr lang="en-US"/>
              </a:p>
            </p:txBody>
          </p:sp>
          <p:sp>
            <p:nvSpPr>
              <p:cNvPr id="12331" name="Line 18"/>
              <p:cNvSpPr>
                <a:spLocks noChangeShapeType="1"/>
              </p:cNvSpPr>
              <p:nvPr/>
            </p:nvSpPr>
            <p:spPr bwMode="auto">
              <a:xfrm flipH="1">
                <a:off x="1487" y="2387"/>
                <a:ext cx="2767" cy="0"/>
              </a:xfrm>
              <a:prstGeom prst="line">
                <a:avLst/>
              </a:prstGeom>
              <a:noFill/>
              <a:ln w="9525">
                <a:solidFill>
                  <a:srgbClr val="FF9900"/>
                </a:solidFill>
                <a:round/>
                <a:headEnd/>
                <a:tailEnd/>
              </a:ln>
            </p:spPr>
            <p:txBody>
              <a:bodyPr wrap="none" anchor="ctr"/>
              <a:lstStyle/>
              <a:p>
                <a:endParaRPr lang="en-US"/>
              </a:p>
            </p:txBody>
          </p:sp>
        </p:grpSp>
      </p:grpSp>
      <p:sp>
        <p:nvSpPr>
          <p:cNvPr id="12296" name="Oval 19"/>
          <p:cNvSpPr>
            <a:spLocks noChangeAspect="1" noChangeArrowheads="1"/>
          </p:cNvSpPr>
          <p:nvPr/>
        </p:nvSpPr>
        <p:spPr bwMode="auto">
          <a:xfrm>
            <a:off x="3152775" y="2349500"/>
            <a:ext cx="2808288" cy="2808288"/>
          </a:xfrm>
          <a:prstGeom prst="ellipse">
            <a:avLst/>
          </a:prstGeom>
          <a:solidFill>
            <a:srgbClr val="FFFFFF"/>
          </a:solidFill>
          <a:ln w="9525" algn="ctr">
            <a:solidFill>
              <a:srgbClr val="FF9900"/>
            </a:solidFill>
            <a:round/>
            <a:headEnd/>
            <a:tailEnd/>
          </a:ln>
        </p:spPr>
        <p:txBody>
          <a:bodyPr wrap="none" anchor="ctr"/>
          <a:lstStyle/>
          <a:p>
            <a:endParaRPr lang="hr-HR" sz="2400">
              <a:solidFill>
                <a:schemeClr val="tx1"/>
              </a:solidFill>
            </a:endParaRPr>
          </a:p>
        </p:txBody>
      </p:sp>
      <p:sp>
        <p:nvSpPr>
          <p:cNvPr id="12297" name="Text Box 20"/>
          <p:cNvSpPr txBox="1">
            <a:spLocks noChangeArrowheads="1"/>
          </p:cNvSpPr>
          <p:nvPr/>
        </p:nvSpPr>
        <p:spPr bwMode="auto">
          <a:xfrm>
            <a:off x="4860925" y="1211263"/>
            <a:ext cx="290513" cy="304800"/>
          </a:xfrm>
          <a:prstGeom prst="rect">
            <a:avLst/>
          </a:prstGeom>
          <a:noFill/>
          <a:ln w="9525" algn="ctr">
            <a:noFill/>
            <a:miter lim="800000"/>
            <a:headEnd/>
            <a:tailEnd/>
          </a:ln>
        </p:spPr>
        <p:txBody>
          <a:bodyPr wrap="none">
            <a:spAutoFit/>
          </a:bodyPr>
          <a:lstStyle/>
          <a:p>
            <a:r>
              <a:rPr lang="hr-HR" sz="1400"/>
              <a:t>0</a:t>
            </a:r>
          </a:p>
        </p:txBody>
      </p:sp>
      <p:sp>
        <p:nvSpPr>
          <p:cNvPr id="12298" name="Text Box 21"/>
          <p:cNvSpPr txBox="1">
            <a:spLocks noChangeArrowheads="1"/>
          </p:cNvSpPr>
          <p:nvPr/>
        </p:nvSpPr>
        <p:spPr bwMode="auto">
          <a:xfrm>
            <a:off x="5889625" y="1597025"/>
            <a:ext cx="290513" cy="304800"/>
          </a:xfrm>
          <a:prstGeom prst="rect">
            <a:avLst/>
          </a:prstGeom>
          <a:noFill/>
          <a:ln w="9525" algn="ctr">
            <a:noFill/>
            <a:miter lim="800000"/>
            <a:headEnd/>
            <a:tailEnd/>
          </a:ln>
        </p:spPr>
        <p:txBody>
          <a:bodyPr wrap="none">
            <a:spAutoFit/>
          </a:bodyPr>
          <a:lstStyle/>
          <a:p>
            <a:r>
              <a:rPr lang="hr-HR" sz="1400"/>
              <a:t>1</a:t>
            </a:r>
          </a:p>
        </p:txBody>
      </p:sp>
      <p:sp>
        <p:nvSpPr>
          <p:cNvPr id="12299" name="Text Box 22"/>
          <p:cNvSpPr txBox="1">
            <a:spLocks noChangeArrowheads="1"/>
          </p:cNvSpPr>
          <p:nvPr/>
        </p:nvSpPr>
        <p:spPr bwMode="auto">
          <a:xfrm>
            <a:off x="6465888" y="2246313"/>
            <a:ext cx="290512" cy="304800"/>
          </a:xfrm>
          <a:prstGeom prst="rect">
            <a:avLst/>
          </a:prstGeom>
          <a:noFill/>
          <a:ln w="9525" algn="ctr">
            <a:noFill/>
            <a:miter lim="800000"/>
            <a:headEnd/>
            <a:tailEnd/>
          </a:ln>
        </p:spPr>
        <p:txBody>
          <a:bodyPr wrap="none">
            <a:spAutoFit/>
          </a:bodyPr>
          <a:lstStyle/>
          <a:p>
            <a:r>
              <a:rPr lang="hr-HR" sz="1400"/>
              <a:t>2</a:t>
            </a:r>
          </a:p>
        </p:txBody>
      </p:sp>
      <p:sp>
        <p:nvSpPr>
          <p:cNvPr id="12300" name="Text Box 23"/>
          <p:cNvSpPr txBox="1">
            <a:spLocks noChangeArrowheads="1"/>
          </p:cNvSpPr>
          <p:nvPr/>
        </p:nvSpPr>
        <p:spPr bwMode="auto">
          <a:xfrm>
            <a:off x="6897688" y="3109913"/>
            <a:ext cx="290512" cy="304800"/>
          </a:xfrm>
          <a:prstGeom prst="rect">
            <a:avLst/>
          </a:prstGeom>
          <a:noFill/>
          <a:ln w="9525" algn="ctr">
            <a:noFill/>
            <a:miter lim="800000"/>
            <a:headEnd/>
            <a:tailEnd/>
          </a:ln>
        </p:spPr>
        <p:txBody>
          <a:bodyPr wrap="none">
            <a:spAutoFit/>
          </a:bodyPr>
          <a:lstStyle/>
          <a:p>
            <a:r>
              <a:rPr lang="hr-HR" sz="1400"/>
              <a:t>3</a:t>
            </a:r>
          </a:p>
        </p:txBody>
      </p:sp>
      <p:sp>
        <p:nvSpPr>
          <p:cNvPr id="12301" name="Text Box 24"/>
          <p:cNvSpPr txBox="1">
            <a:spLocks noChangeArrowheads="1"/>
          </p:cNvSpPr>
          <p:nvPr/>
        </p:nvSpPr>
        <p:spPr bwMode="auto">
          <a:xfrm>
            <a:off x="6897688" y="4189413"/>
            <a:ext cx="290512" cy="304800"/>
          </a:xfrm>
          <a:prstGeom prst="rect">
            <a:avLst/>
          </a:prstGeom>
          <a:noFill/>
          <a:ln w="9525" algn="ctr">
            <a:noFill/>
            <a:miter lim="800000"/>
            <a:headEnd/>
            <a:tailEnd/>
          </a:ln>
        </p:spPr>
        <p:txBody>
          <a:bodyPr wrap="none">
            <a:spAutoFit/>
          </a:bodyPr>
          <a:lstStyle/>
          <a:p>
            <a:r>
              <a:rPr lang="hr-HR" sz="1400"/>
              <a:t>4</a:t>
            </a:r>
          </a:p>
        </p:txBody>
      </p:sp>
      <p:sp>
        <p:nvSpPr>
          <p:cNvPr id="12302" name="Text Box 25"/>
          <p:cNvSpPr txBox="1">
            <a:spLocks noChangeArrowheads="1"/>
          </p:cNvSpPr>
          <p:nvPr/>
        </p:nvSpPr>
        <p:spPr bwMode="auto">
          <a:xfrm>
            <a:off x="6537325" y="5126038"/>
            <a:ext cx="290513" cy="304800"/>
          </a:xfrm>
          <a:prstGeom prst="rect">
            <a:avLst/>
          </a:prstGeom>
          <a:noFill/>
          <a:ln w="9525" algn="ctr">
            <a:noFill/>
            <a:miter lim="800000"/>
            <a:headEnd/>
            <a:tailEnd/>
          </a:ln>
        </p:spPr>
        <p:txBody>
          <a:bodyPr wrap="none">
            <a:spAutoFit/>
          </a:bodyPr>
          <a:lstStyle/>
          <a:p>
            <a:r>
              <a:rPr lang="hr-HR" sz="1400"/>
              <a:t>5</a:t>
            </a:r>
          </a:p>
        </p:txBody>
      </p:sp>
      <p:sp>
        <p:nvSpPr>
          <p:cNvPr id="12303" name="Text Box 26"/>
          <p:cNvSpPr txBox="1">
            <a:spLocks noChangeArrowheads="1"/>
          </p:cNvSpPr>
          <p:nvPr/>
        </p:nvSpPr>
        <p:spPr bwMode="auto">
          <a:xfrm>
            <a:off x="5816600" y="5773738"/>
            <a:ext cx="290513" cy="304800"/>
          </a:xfrm>
          <a:prstGeom prst="rect">
            <a:avLst/>
          </a:prstGeom>
          <a:noFill/>
          <a:ln w="9525" algn="ctr">
            <a:noFill/>
            <a:miter lim="800000"/>
            <a:headEnd/>
            <a:tailEnd/>
          </a:ln>
        </p:spPr>
        <p:txBody>
          <a:bodyPr wrap="none">
            <a:spAutoFit/>
          </a:bodyPr>
          <a:lstStyle/>
          <a:p>
            <a:r>
              <a:rPr lang="hr-HR" sz="1400"/>
              <a:t>6</a:t>
            </a:r>
          </a:p>
        </p:txBody>
      </p:sp>
      <p:sp>
        <p:nvSpPr>
          <p:cNvPr id="12304" name="Text Box 27"/>
          <p:cNvSpPr txBox="1">
            <a:spLocks noChangeArrowheads="1"/>
          </p:cNvSpPr>
          <p:nvPr/>
        </p:nvSpPr>
        <p:spPr bwMode="auto">
          <a:xfrm>
            <a:off x="4881563" y="6062663"/>
            <a:ext cx="290512" cy="304800"/>
          </a:xfrm>
          <a:prstGeom prst="rect">
            <a:avLst/>
          </a:prstGeom>
          <a:noFill/>
          <a:ln w="9525" algn="ctr">
            <a:noFill/>
            <a:miter lim="800000"/>
            <a:headEnd/>
            <a:tailEnd/>
          </a:ln>
        </p:spPr>
        <p:txBody>
          <a:bodyPr wrap="none">
            <a:spAutoFit/>
          </a:bodyPr>
          <a:lstStyle/>
          <a:p>
            <a:r>
              <a:rPr lang="hr-HR" sz="1400"/>
              <a:t>7</a:t>
            </a:r>
          </a:p>
        </p:txBody>
      </p:sp>
      <p:sp>
        <p:nvSpPr>
          <p:cNvPr id="12305" name="Text Box 28"/>
          <p:cNvSpPr txBox="1">
            <a:spLocks noChangeArrowheads="1"/>
          </p:cNvSpPr>
          <p:nvPr/>
        </p:nvSpPr>
        <p:spPr bwMode="auto">
          <a:xfrm>
            <a:off x="3944938" y="6062663"/>
            <a:ext cx="290512" cy="304800"/>
          </a:xfrm>
          <a:prstGeom prst="rect">
            <a:avLst/>
          </a:prstGeom>
          <a:noFill/>
          <a:ln w="9525" algn="ctr">
            <a:noFill/>
            <a:miter lim="800000"/>
            <a:headEnd/>
            <a:tailEnd/>
          </a:ln>
        </p:spPr>
        <p:txBody>
          <a:bodyPr wrap="none">
            <a:spAutoFit/>
          </a:bodyPr>
          <a:lstStyle/>
          <a:p>
            <a:r>
              <a:rPr lang="hr-HR" sz="1400"/>
              <a:t>8</a:t>
            </a:r>
          </a:p>
        </p:txBody>
      </p:sp>
      <p:sp>
        <p:nvSpPr>
          <p:cNvPr id="12306" name="Text Box 29"/>
          <p:cNvSpPr txBox="1">
            <a:spLocks noChangeArrowheads="1"/>
          </p:cNvSpPr>
          <p:nvPr/>
        </p:nvSpPr>
        <p:spPr bwMode="auto">
          <a:xfrm>
            <a:off x="3008313" y="5773738"/>
            <a:ext cx="290512" cy="304800"/>
          </a:xfrm>
          <a:prstGeom prst="rect">
            <a:avLst/>
          </a:prstGeom>
          <a:noFill/>
          <a:ln w="9525" algn="ctr">
            <a:noFill/>
            <a:miter lim="800000"/>
            <a:headEnd/>
            <a:tailEnd/>
          </a:ln>
        </p:spPr>
        <p:txBody>
          <a:bodyPr wrap="none">
            <a:spAutoFit/>
          </a:bodyPr>
          <a:lstStyle/>
          <a:p>
            <a:r>
              <a:rPr lang="hr-HR" sz="1400"/>
              <a:t>9</a:t>
            </a:r>
          </a:p>
        </p:txBody>
      </p:sp>
      <p:sp>
        <p:nvSpPr>
          <p:cNvPr id="12307" name="Text Box 30"/>
          <p:cNvSpPr txBox="1">
            <a:spLocks noChangeArrowheads="1"/>
          </p:cNvSpPr>
          <p:nvPr/>
        </p:nvSpPr>
        <p:spPr bwMode="auto">
          <a:xfrm>
            <a:off x="2289175" y="5126038"/>
            <a:ext cx="396875" cy="304800"/>
          </a:xfrm>
          <a:prstGeom prst="rect">
            <a:avLst/>
          </a:prstGeom>
          <a:noFill/>
          <a:ln w="9525" algn="ctr">
            <a:noFill/>
            <a:miter lim="800000"/>
            <a:headEnd/>
            <a:tailEnd/>
          </a:ln>
        </p:spPr>
        <p:txBody>
          <a:bodyPr wrap="none">
            <a:spAutoFit/>
          </a:bodyPr>
          <a:lstStyle/>
          <a:p>
            <a:r>
              <a:rPr lang="hr-HR" sz="1400"/>
              <a:t>10</a:t>
            </a:r>
          </a:p>
        </p:txBody>
      </p:sp>
      <p:sp>
        <p:nvSpPr>
          <p:cNvPr id="12308" name="Text Box 31"/>
          <p:cNvSpPr txBox="1">
            <a:spLocks noChangeArrowheads="1"/>
          </p:cNvSpPr>
          <p:nvPr/>
        </p:nvSpPr>
        <p:spPr bwMode="auto">
          <a:xfrm>
            <a:off x="1928813" y="4189413"/>
            <a:ext cx="396875" cy="304800"/>
          </a:xfrm>
          <a:prstGeom prst="rect">
            <a:avLst/>
          </a:prstGeom>
          <a:noFill/>
          <a:ln w="9525" algn="ctr">
            <a:noFill/>
            <a:miter lim="800000"/>
            <a:headEnd/>
            <a:tailEnd/>
          </a:ln>
        </p:spPr>
        <p:txBody>
          <a:bodyPr wrap="none">
            <a:spAutoFit/>
          </a:bodyPr>
          <a:lstStyle/>
          <a:p>
            <a:r>
              <a:rPr lang="hr-HR" sz="1400"/>
              <a:t>11</a:t>
            </a:r>
          </a:p>
        </p:txBody>
      </p:sp>
      <p:sp>
        <p:nvSpPr>
          <p:cNvPr id="12309" name="Text Box 32"/>
          <p:cNvSpPr txBox="1">
            <a:spLocks noChangeArrowheads="1"/>
          </p:cNvSpPr>
          <p:nvPr/>
        </p:nvSpPr>
        <p:spPr bwMode="auto">
          <a:xfrm>
            <a:off x="1857375" y="3181350"/>
            <a:ext cx="396875" cy="304800"/>
          </a:xfrm>
          <a:prstGeom prst="rect">
            <a:avLst/>
          </a:prstGeom>
          <a:noFill/>
          <a:ln w="9525" algn="ctr">
            <a:noFill/>
            <a:miter lim="800000"/>
            <a:headEnd/>
            <a:tailEnd/>
          </a:ln>
        </p:spPr>
        <p:txBody>
          <a:bodyPr wrap="none">
            <a:spAutoFit/>
          </a:bodyPr>
          <a:lstStyle/>
          <a:p>
            <a:r>
              <a:rPr lang="hr-HR" sz="1400"/>
              <a:t>12</a:t>
            </a:r>
          </a:p>
        </p:txBody>
      </p:sp>
      <p:sp>
        <p:nvSpPr>
          <p:cNvPr id="12310" name="Text Box 33"/>
          <p:cNvSpPr txBox="1">
            <a:spLocks noChangeArrowheads="1"/>
          </p:cNvSpPr>
          <p:nvPr/>
        </p:nvSpPr>
        <p:spPr bwMode="auto">
          <a:xfrm>
            <a:off x="2289175" y="2246313"/>
            <a:ext cx="396875" cy="304800"/>
          </a:xfrm>
          <a:prstGeom prst="rect">
            <a:avLst/>
          </a:prstGeom>
          <a:noFill/>
          <a:ln w="9525" algn="ctr">
            <a:noFill/>
            <a:miter lim="800000"/>
            <a:headEnd/>
            <a:tailEnd/>
          </a:ln>
        </p:spPr>
        <p:txBody>
          <a:bodyPr wrap="none">
            <a:spAutoFit/>
          </a:bodyPr>
          <a:lstStyle/>
          <a:p>
            <a:r>
              <a:rPr lang="hr-HR" sz="1400"/>
              <a:t>13</a:t>
            </a:r>
          </a:p>
        </p:txBody>
      </p:sp>
      <p:sp>
        <p:nvSpPr>
          <p:cNvPr id="12311" name="Text Box 34"/>
          <p:cNvSpPr txBox="1">
            <a:spLocks noChangeArrowheads="1"/>
          </p:cNvSpPr>
          <p:nvPr/>
        </p:nvSpPr>
        <p:spPr bwMode="auto">
          <a:xfrm>
            <a:off x="2865438" y="1525588"/>
            <a:ext cx="396875" cy="304800"/>
          </a:xfrm>
          <a:prstGeom prst="rect">
            <a:avLst/>
          </a:prstGeom>
          <a:noFill/>
          <a:ln w="9525" algn="ctr">
            <a:noFill/>
            <a:miter lim="800000"/>
            <a:headEnd/>
            <a:tailEnd/>
          </a:ln>
        </p:spPr>
        <p:txBody>
          <a:bodyPr wrap="none">
            <a:spAutoFit/>
          </a:bodyPr>
          <a:lstStyle/>
          <a:p>
            <a:r>
              <a:rPr lang="hr-HR" sz="1400"/>
              <a:t>14</a:t>
            </a:r>
          </a:p>
        </p:txBody>
      </p:sp>
      <p:sp>
        <p:nvSpPr>
          <p:cNvPr id="12312" name="Text Box 35"/>
          <p:cNvSpPr txBox="1">
            <a:spLocks noChangeArrowheads="1"/>
          </p:cNvSpPr>
          <p:nvPr/>
        </p:nvSpPr>
        <p:spPr bwMode="auto">
          <a:xfrm>
            <a:off x="3800475" y="1165225"/>
            <a:ext cx="396875" cy="304800"/>
          </a:xfrm>
          <a:prstGeom prst="rect">
            <a:avLst/>
          </a:prstGeom>
          <a:noFill/>
          <a:ln w="9525" algn="ctr">
            <a:noFill/>
            <a:miter lim="800000"/>
            <a:headEnd/>
            <a:tailEnd/>
          </a:ln>
        </p:spPr>
        <p:txBody>
          <a:bodyPr wrap="none">
            <a:spAutoFit/>
          </a:bodyPr>
          <a:lstStyle/>
          <a:p>
            <a:r>
              <a:rPr lang="hr-HR" sz="1400"/>
              <a:t>15</a:t>
            </a:r>
          </a:p>
        </p:txBody>
      </p:sp>
      <p:sp>
        <p:nvSpPr>
          <p:cNvPr id="12313" name="Text Box 38"/>
          <p:cNvSpPr txBox="1">
            <a:spLocks noChangeArrowheads="1"/>
          </p:cNvSpPr>
          <p:nvPr/>
        </p:nvSpPr>
        <p:spPr bwMode="auto">
          <a:xfrm>
            <a:off x="5313363" y="5084763"/>
            <a:ext cx="549275" cy="457200"/>
          </a:xfrm>
          <a:prstGeom prst="rect">
            <a:avLst/>
          </a:prstGeom>
          <a:noFill/>
          <a:ln w="9525" algn="ctr">
            <a:noFill/>
            <a:miter lim="800000"/>
            <a:headEnd/>
            <a:tailEnd/>
          </a:ln>
        </p:spPr>
        <p:txBody>
          <a:bodyPr>
            <a:spAutoFit/>
          </a:bodyPr>
          <a:lstStyle/>
          <a:p>
            <a:r>
              <a:rPr lang="hr-HR" sz="2400"/>
              <a:t>11</a:t>
            </a:r>
          </a:p>
        </p:txBody>
      </p:sp>
      <p:sp>
        <p:nvSpPr>
          <p:cNvPr id="12314" name="Text Box 40"/>
          <p:cNvSpPr txBox="1">
            <a:spLocks noChangeArrowheads="1"/>
          </p:cNvSpPr>
          <p:nvPr/>
        </p:nvSpPr>
        <p:spPr bwMode="auto">
          <a:xfrm>
            <a:off x="4016375" y="5300663"/>
            <a:ext cx="366713" cy="457200"/>
          </a:xfrm>
          <a:prstGeom prst="rect">
            <a:avLst/>
          </a:prstGeom>
          <a:noFill/>
          <a:ln w="9525" algn="ctr">
            <a:noFill/>
            <a:miter lim="800000"/>
            <a:headEnd/>
            <a:tailEnd/>
          </a:ln>
        </p:spPr>
        <p:txBody>
          <a:bodyPr wrap="none">
            <a:spAutoFit/>
          </a:bodyPr>
          <a:lstStyle/>
          <a:p>
            <a:r>
              <a:rPr lang="hr-HR" sz="2400"/>
              <a:t>3</a:t>
            </a:r>
          </a:p>
        </p:txBody>
      </p:sp>
      <p:sp>
        <p:nvSpPr>
          <p:cNvPr id="12315" name="Text Box 41"/>
          <p:cNvSpPr txBox="1">
            <a:spLocks noChangeArrowheads="1"/>
          </p:cNvSpPr>
          <p:nvPr/>
        </p:nvSpPr>
        <p:spPr bwMode="auto">
          <a:xfrm>
            <a:off x="3297238" y="5013325"/>
            <a:ext cx="549275" cy="457200"/>
          </a:xfrm>
          <a:prstGeom prst="rect">
            <a:avLst/>
          </a:prstGeom>
          <a:noFill/>
          <a:ln w="9525" algn="ctr">
            <a:noFill/>
            <a:miter lim="800000"/>
            <a:headEnd/>
            <a:tailEnd/>
          </a:ln>
        </p:spPr>
        <p:txBody>
          <a:bodyPr wrap="none">
            <a:spAutoFit/>
          </a:bodyPr>
          <a:lstStyle/>
          <a:p>
            <a:r>
              <a:rPr lang="hr-HR" sz="2400"/>
              <a:t>12</a:t>
            </a:r>
          </a:p>
        </p:txBody>
      </p:sp>
      <p:sp>
        <p:nvSpPr>
          <p:cNvPr id="12316" name="Text Box 42"/>
          <p:cNvSpPr txBox="1">
            <a:spLocks noChangeArrowheads="1"/>
          </p:cNvSpPr>
          <p:nvPr/>
        </p:nvSpPr>
        <p:spPr bwMode="auto">
          <a:xfrm>
            <a:off x="2865438" y="4581525"/>
            <a:ext cx="366712" cy="457200"/>
          </a:xfrm>
          <a:prstGeom prst="rect">
            <a:avLst/>
          </a:prstGeom>
          <a:noFill/>
          <a:ln w="9525" algn="ctr">
            <a:noFill/>
            <a:miter lim="800000"/>
            <a:headEnd/>
            <a:tailEnd/>
          </a:ln>
        </p:spPr>
        <p:txBody>
          <a:bodyPr wrap="none">
            <a:spAutoFit/>
          </a:bodyPr>
          <a:lstStyle/>
          <a:p>
            <a:r>
              <a:rPr lang="hr-HR" sz="2400"/>
              <a:t>8</a:t>
            </a:r>
          </a:p>
        </p:txBody>
      </p:sp>
      <p:sp>
        <p:nvSpPr>
          <p:cNvPr id="12317" name="Text Box 43"/>
          <p:cNvSpPr txBox="1">
            <a:spLocks noChangeArrowheads="1"/>
          </p:cNvSpPr>
          <p:nvPr/>
        </p:nvSpPr>
        <p:spPr bwMode="auto">
          <a:xfrm>
            <a:off x="2576513" y="3860800"/>
            <a:ext cx="549275" cy="457200"/>
          </a:xfrm>
          <a:prstGeom prst="rect">
            <a:avLst/>
          </a:prstGeom>
          <a:noFill/>
          <a:ln w="9525" algn="ctr">
            <a:noFill/>
            <a:miter lim="800000"/>
            <a:headEnd/>
            <a:tailEnd/>
          </a:ln>
        </p:spPr>
        <p:txBody>
          <a:bodyPr wrap="none">
            <a:spAutoFit/>
          </a:bodyPr>
          <a:lstStyle/>
          <a:p>
            <a:r>
              <a:rPr lang="hr-HR" sz="2400"/>
              <a:t>-5</a:t>
            </a:r>
          </a:p>
        </p:txBody>
      </p:sp>
      <p:sp>
        <p:nvSpPr>
          <p:cNvPr id="12318" name="Text Box 44"/>
          <p:cNvSpPr txBox="1">
            <a:spLocks noChangeArrowheads="1"/>
          </p:cNvSpPr>
          <p:nvPr/>
        </p:nvSpPr>
        <p:spPr bwMode="auto">
          <a:xfrm>
            <a:off x="2576513" y="3213100"/>
            <a:ext cx="366712" cy="457200"/>
          </a:xfrm>
          <a:prstGeom prst="rect">
            <a:avLst/>
          </a:prstGeom>
          <a:noFill/>
          <a:ln w="9525" algn="ctr">
            <a:noFill/>
            <a:miter lim="800000"/>
            <a:headEnd/>
            <a:tailEnd/>
          </a:ln>
        </p:spPr>
        <p:txBody>
          <a:bodyPr wrap="none">
            <a:spAutoFit/>
          </a:bodyPr>
          <a:lstStyle/>
          <a:p>
            <a:r>
              <a:rPr lang="hr-HR" sz="2400"/>
              <a:t>9</a:t>
            </a:r>
          </a:p>
        </p:txBody>
      </p:sp>
      <p:sp>
        <p:nvSpPr>
          <p:cNvPr id="12319" name="Text Box 47"/>
          <p:cNvSpPr txBox="1">
            <a:spLocks noChangeArrowheads="1"/>
          </p:cNvSpPr>
          <p:nvPr/>
        </p:nvSpPr>
        <p:spPr bwMode="auto">
          <a:xfrm>
            <a:off x="2827338" y="2565400"/>
            <a:ext cx="549275" cy="457200"/>
          </a:xfrm>
          <a:prstGeom prst="rect">
            <a:avLst/>
          </a:prstGeom>
          <a:noFill/>
          <a:ln w="9525" algn="ctr">
            <a:noFill/>
            <a:miter lim="800000"/>
            <a:headEnd/>
            <a:tailEnd/>
          </a:ln>
        </p:spPr>
        <p:txBody>
          <a:bodyPr wrap="none">
            <a:spAutoFit/>
          </a:bodyPr>
          <a:lstStyle/>
          <a:p>
            <a:r>
              <a:rPr lang="hr-HR" sz="2400"/>
              <a:t>19</a:t>
            </a:r>
          </a:p>
        </p:txBody>
      </p:sp>
      <p:sp>
        <p:nvSpPr>
          <p:cNvPr id="12320" name="Text Box 48"/>
          <p:cNvSpPr txBox="1">
            <a:spLocks noChangeArrowheads="1"/>
          </p:cNvSpPr>
          <p:nvPr/>
        </p:nvSpPr>
        <p:spPr bwMode="auto">
          <a:xfrm>
            <a:off x="3297238" y="2060575"/>
            <a:ext cx="549275" cy="457200"/>
          </a:xfrm>
          <a:prstGeom prst="rect">
            <a:avLst/>
          </a:prstGeom>
          <a:noFill/>
          <a:ln w="9525" algn="ctr">
            <a:noFill/>
            <a:miter lim="800000"/>
            <a:headEnd/>
            <a:tailEnd/>
          </a:ln>
        </p:spPr>
        <p:txBody>
          <a:bodyPr wrap="none">
            <a:spAutoFit/>
          </a:bodyPr>
          <a:lstStyle/>
          <a:p>
            <a:r>
              <a:rPr lang="hr-HR" sz="2400"/>
              <a:t>21</a:t>
            </a:r>
          </a:p>
        </p:txBody>
      </p:sp>
      <p:sp>
        <p:nvSpPr>
          <p:cNvPr id="12321" name="Text Box 50"/>
          <p:cNvSpPr txBox="1">
            <a:spLocks noChangeArrowheads="1"/>
          </p:cNvSpPr>
          <p:nvPr/>
        </p:nvSpPr>
        <p:spPr bwMode="auto">
          <a:xfrm>
            <a:off x="3873500" y="1773238"/>
            <a:ext cx="549275" cy="457200"/>
          </a:xfrm>
          <a:prstGeom prst="rect">
            <a:avLst/>
          </a:prstGeom>
          <a:noFill/>
          <a:ln w="9525" algn="ctr">
            <a:noFill/>
            <a:miter lim="800000"/>
            <a:headEnd/>
            <a:tailEnd/>
          </a:ln>
        </p:spPr>
        <p:txBody>
          <a:bodyPr wrap="none">
            <a:spAutoFit/>
          </a:bodyPr>
          <a:lstStyle/>
          <a:p>
            <a:r>
              <a:rPr lang="hr-HR" sz="2400"/>
              <a:t>-4</a:t>
            </a:r>
          </a:p>
        </p:txBody>
      </p:sp>
      <p:sp>
        <p:nvSpPr>
          <p:cNvPr id="12322" name="Text Box 53"/>
          <p:cNvSpPr txBox="1">
            <a:spLocks noChangeArrowheads="1"/>
          </p:cNvSpPr>
          <p:nvPr/>
        </p:nvSpPr>
        <p:spPr bwMode="auto">
          <a:xfrm>
            <a:off x="4737100" y="1773238"/>
            <a:ext cx="366713" cy="457200"/>
          </a:xfrm>
          <a:prstGeom prst="rect">
            <a:avLst/>
          </a:prstGeom>
          <a:noFill/>
          <a:ln w="9525" algn="ctr">
            <a:noFill/>
            <a:miter lim="800000"/>
            <a:headEnd/>
            <a:tailEnd/>
          </a:ln>
        </p:spPr>
        <p:txBody>
          <a:bodyPr wrap="none">
            <a:spAutoFit/>
          </a:bodyPr>
          <a:lstStyle/>
          <a:p>
            <a:r>
              <a:rPr lang="hr-HR" sz="2400"/>
              <a:t>2</a:t>
            </a:r>
          </a:p>
        </p:txBody>
      </p:sp>
      <p:sp>
        <p:nvSpPr>
          <p:cNvPr id="12323" name="Text Box 58"/>
          <p:cNvSpPr txBox="1">
            <a:spLocks noChangeArrowheads="1"/>
          </p:cNvSpPr>
          <p:nvPr/>
        </p:nvSpPr>
        <p:spPr bwMode="auto">
          <a:xfrm>
            <a:off x="5384800" y="2060575"/>
            <a:ext cx="366713" cy="457200"/>
          </a:xfrm>
          <a:prstGeom prst="rect">
            <a:avLst/>
          </a:prstGeom>
          <a:noFill/>
          <a:ln w="9525" algn="ctr">
            <a:noFill/>
            <a:miter lim="800000"/>
            <a:headEnd/>
            <a:tailEnd/>
          </a:ln>
        </p:spPr>
        <p:txBody>
          <a:bodyPr wrap="none">
            <a:spAutoFit/>
          </a:bodyPr>
          <a:lstStyle/>
          <a:p>
            <a:r>
              <a:rPr lang="hr-HR" sz="2400"/>
              <a:t>1</a:t>
            </a:r>
          </a:p>
        </p:txBody>
      </p:sp>
      <p:sp>
        <p:nvSpPr>
          <p:cNvPr id="12324" name="Text Box 60"/>
          <p:cNvSpPr txBox="1">
            <a:spLocks noChangeArrowheads="1"/>
          </p:cNvSpPr>
          <p:nvPr/>
        </p:nvSpPr>
        <p:spPr bwMode="auto">
          <a:xfrm>
            <a:off x="6176963" y="3213100"/>
            <a:ext cx="366712" cy="457200"/>
          </a:xfrm>
          <a:prstGeom prst="rect">
            <a:avLst/>
          </a:prstGeom>
          <a:noFill/>
          <a:ln w="9525" algn="ctr">
            <a:noFill/>
            <a:miter lim="800000"/>
            <a:headEnd/>
            <a:tailEnd/>
          </a:ln>
        </p:spPr>
        <p:txBody>
          <a:bodyPr wrap="none">
            <a:spAutoFit/>
          </a:bodyPr>
          <a:lstStyle/>
          <a:p>
            <a:r>
              <a:rPr lang="hr-HR" sz="2400"/>
              <a:t>0</a:t>
            </a:r>
          </a:p>
        </p:txBody>
      </p:sp>
      <p:sp>
        <p:nvSpPr>
          <p:cNvPr id="12325" name="Text Box 61"/>
          <p:cNvSpPr txBox="1">
            <a:spLocks noChangeArrowheads="1"/>
          </p:cNvSpPr>
          <p:nvPr/>
        </p:nvSpPr>
        <p:spPr bwMode="auto">
          <a:xfrm>
            <a:off x="6105525" y="3860800"/>
            <a:ext cx="549275" cy="457200"/>
          </a:xfrm>
          <a:prstGeom prst="rect">
            <a:avLst/>
          </a:prstGeom>
          <a:noFill/>
          <a:ln w="9525" algn="ctr">
            <a:noFill/>
            <a:miter lim="800000"/>
            <a:headEnd/>
            <a:tailEnd/>
          </a:ln>
        </p:spPr>
        <p:txBody>
          <a:bodyPr wrap="none">
            <a:spAutoFit/>
          </a:bodyPr>
          <a:lstStyle/>
          <a:p>
            <a:r>
              <a:rPr lang="hr-HR" sz="2400"/>
              <a:t>-1</a:t>
            </a:r>
          </a:p>
        </p:txBody>
      </p:sp>
      <p:sp>
        <p:nvSpPr>
          <p:cNvPr id="12326" name="Text Box 62"/>
          <p:cNvSpPr txBox="1">
            <a:spLocks noChangeArrowheads="1"/>
          </p:cNvSpPr>
          <p:nvPr/>
        </p:nvSpPr>
        <p:spPr bwMode="auto">
          <a:xfrm>
            <a:off x="5816600" y="4581525"/>
            <a:ext cx="549275" cy="457200"/>
          </a:xfrm>
          <a:prstGeom prst="rect">
            <a:avLst/>
          </a:prstGeom>
          <a:noFill/>
          <a:ln w="9525" algn="ctr">
            <a:noFill/>
            <a:miter lim="800000"/>
            <a:headEnd/>
            <a:tailEnd/>
          </a:ln>
        </p:spPr>
        <p:txBody>
          <a:bodyPr wrap="none">
            <a:spAutoFit/>
          </a:bodyPr>
          <a:lstStyle/>
          <a:p>
            <a:r>
              <a:rPr lang="hr-HR" sz="2400"/>
              <a:t>21</a:t>
            </a:r>
          </a:p>
        </p:txBody>
      </p:sp>
      <p:sp>
        <p:nvSpPr>
          <p:cNvPr id="12327" name="Text Box 67"/>
          <p:cNvSpPr txBox="1">
            <a:spLocks noChangeArrowheads="1"/>
          </p:cNvSpPr>
          <p:nvPr/>
        </p:nvSpPr>
        <p:spPr bwMode="auto">
          <a:xfrm>
            <a:off x="4737100" y="5300663"/>
            <a:ext cx="366713" cy="457200"/>
          </a:xfrm>
          <a:prstGeom prst="rect">
            <a:avLst/>
          </a:prstGeom>
          <a:noFill/>
          <a:ln w="9525" algn="ctr">
            <a:noFill/>
            <a:miter lim="800000"/>
            <a:headEnd/>
            <a:tailEnd/>
          </a:ln>
        </p:spPr>
        <p:txBody>
          <a:bodyPr wrap="none">
            <a:spAutoFit/>
          </a:bodyPr>
          <a:lstStyle/>
          <a:p>
            <a:r>
              <a:rPr lang="hr-HR" sz="2400"/>
              <a:t>1</a:t>
            </a:r>
          </a:p>
        </p:txBody>
      </p:sp>
      <p:sp>
        <p:nvSpPr>
          <p:cNvPr id="3" name="Slide Number Placeholder 2"/>
          <p:cNvSpPr>
            <a:spLocks noGrp="1"/>
          </p:cNvSpPr>
          <p:nvPr>
            <p:ph type="sldNum" sz="quarter" idx="11"/>
          </p:nvPr>
        </p:nvSpPr>
        <p:spPr/>
        <p:txBody>
          <a:bodyPr/>
          <a:lstStyle/>
          <a:p>
            <a:fld id="{A88E0379-805C-488B-A902-3710866AFB11}" type="slidenum">
              <a:rPr lang="hr-HR" smtClean="0"/>
              <a:pPr/>
              <a:t>209</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4578" name="Rectangle 2"/>
          <p:cNvSpPr>
            <a:spLocks noGrp="1" noChangeArrowheads="1"/>
          </p:cNvSpPr>
          <p:nvPr>
            <p:ph type="ctrTitle"/>
          </p:nvPr>
        </p:nvSpPr>
        <p:spPr/>
        <p:txBody>
          <a:bodyPr/>
          <a:lstStyle/>
          <a:p>
            <a:pPr>
              <a:defRPr/>
            </a:pPr>
            <a:r>
              <a:rPr lang="hr-HR" smtClean="0"/>
              <a:t>Poziv funkcije</a:t>
            </a:r>
          </a:p>
        </p:txBody>
      </p:sp>
      <p:sp>
        <p:nvSpPr>
          <p:cNvPr id="1944579" name="Rectangle 3"/>
          <p:cNvSpPr>
            <a:spLocks noGrp="1" noChangeArrowheads="1"/>
          </p:cNvSpPr>
          <p:nvPr>
            <p:ph type="subTitle" idx="1"/>
          </p:nvPr>
        </p:nvSpPr>
        <p:spPr/>
        <p:txBody>
          <a:bodyPr/>
          <a:lstStyle/>
          <a:p>
            <a:pPr>
              <a:defRPr/>
            </a:pPr>
            <a:r>
              <a:rPr lang="hr-HR" smtClean="0"/>
              <a:t>Dodjela memorije</a:t>
            </a:r>
          </a:p>
          <a:p>
            <a:pPr>
              <a:defRPr/>
            </a:pPr>
            <a:r>
              <a:rPr lang="hr-HR" smtClean="0"/>
              <a:t>Mehanizam poziva funkcija</a:t>
            </a:r>
          </a:p>
          <a:p>
            <a:pPr>
              <a:defRPr/>
            </a:pPr>
            <a:r>
              <a:rPr lang="hr-HR" smtClean="0"/>
              <a:t>Sistemski stog</a:t>
            </a:r>
          </a:p>
        </p:txBody>
      </p:sp>
    </p:spTree>
  </p:cSld>
  <p:clrMapOvr>
    <a:masterClrMapping/>
  </p:clrMapOvr>
  <p:transition>
    <p:wipe/>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2"/>
          <p:cNvGrpSpPr>
            <a:grpSpLocks/>
          </p:cNvGrpSpPr>
          <p:nvPr/>
        </p:nvGrpSpPr>
        <p:grpSpPr bwMode="auto">
          <a:xfrm>
            <a:off x="6091238" y="1893888"/>
            <a:ext cx="1295400" cy="1752600"/>
            <a:chOff x="1103337" y="2070619"/>
            <a:chExt cx="1295547" cy="1753235"/>
          </a:xfrm>
        </p:grpSpPr>
        <p:sp>
          <p:nvSpPr>
            <p:cNvPr id="13373" name="Rectangle 24"/>
            <p:cNvSpPr>
              <a:spLocks noChangeArrowheads="1"/>
            </p:cNvSpPr>
            <p:nvPr/>
          </p:nvSpPr>
          <p:spPr bwMode="auto">
            <a:xfrm>
              <a:off x="1200816" y="2369127"/>
              <a:ext cx="357820" cy="1454727"/>
            </a:xfrm>
            <a:prstGeom prst="rect">
              <a:avLst/>
            </a:prstGeom>
            <a:solidFill>
              <a:srgbClr val="92D050">
                <a:alpha val="50195"/>
              </a:srgbClr>
            </a:solidFill>
            <a:ln w="9525">
              <a:solidFill>
                <a:srgbClr val="008000"/>
              </a:solidFill>
              <a:miter lim="800000"/>
              <a:headEnd/>
              <a:tailEnd/>
            </a:ln>
          </p:spPr>
          <p:txBody>
            <a:bodyPr wrap="none" anchor="ctr"/>
            <a:lstStyle/>
            <a:p>
              <a:pPr algn="ctr"/>
              <a:endParaRPr lang="hr-HR" sz="2400"/>
            </a:p>
          </p:txBody>
        </p:sp>
        <p:sp>
          <p:nvSpPr>
            <p:cNvPr id="13374" name="Rectangle 55"/>
            <p:cNvSpPr>
              <a:spLocks noChangeArrowheads="1"/>
            </p:cNvSpPr>
            <p:nvPr/>
          </p:nvSpPr>
          <p:spPr bwMode="auto">
            <a:xfrm>
              <a:off x="1103337" y="2070619"/>
              <a:ext cx="1295547" cy="338554"/>
            </a:xfrm>
            <a:prstGeom prst="rect">
              <a:avLst/>
            </a:prstGeom>
            <a:noFill/>
            <a:ln w="9525" algn="ctr">
              <a:noFill/>
              <a:miter lim="800000"/>
              <a:headEnd/>
              <a:tailEnd/>
            </a:ln>
          </p:spPr>
          <p:txBody>
            <a:bodyPr wrap="none">
              <a:spAutoFit/>
            </a:bodyPr>
            <a:lstStyle/>
            <a:p>
              <a:r>
                <a:rPr lang="hr-HR" sz="1600"/>
                <a:t>red-&gt;ulaz</a:t>
              </a:r>
            </a:p>
          </p:txBody>
        </p:sp>
      </p:grpSp>
      <p:grpSp>
        <p:nvGrpSpPr>
          <p:cNvPr id="3" name="Group 75"/>
          <p:cNvGrpSpPr>
            <a:grpSpLocks/>
          </p:cNvGrpSpPr>
          <p:nvPr/>
        </p:nvGrpSpPr>
        <p:grpSpPr bwMode="auto">
          <a:xfrm>
            <a:off x="8486775" y="2043113"/>
            <a:ext cx="1419225" cy="1635125"/>
            <a:chOff x="7863568" y="5596240"/>
            <a:chExt cx="1418978" cy="1635833"/>
          </a:xfrm>
        </p:grpSpPr>
        <p:sp>
          <p:nvSpPr>
            <p:cNvPr id="13371" name="Rectangle 56"/>
            <p:cNvSpPr>
              <a:spLocks noChangeArrowheads="1"/>
            </p:cNvSpPr>
            <p:nvPr/>
          </p:nvSpPr>
          <p:spPr bwMode="auto">
            <a:xfrm>
              <a:off x="7863568" y="5596240"/>
              <a:ext cx="1418978" cy="338554"/>
            </a:xfrm>
            <a:prstGeom prst="rect">
              <a:avLst/>
            </a:prstGeom>
            <a:noFill/>
            <a:ln w="9525" algn="ctr">
              <a:noFill/>
              <a:miter lim="800000"/>
              <a:headEnd/>
              <a:tailEnd/>
            </a:ln>
          </p:spPr>
          <p:txBody>
            <a:bodyPr wrap="none">
              <a:spAutoFit/>
            </a:bodyPr>
            <a:lstStyle/>
            <a:p>
              <a:r>
                <a:rPr lang="hr-HR" sz="1600"/>
                <a:t>red-&gt;izlaz</a:t>
              </a:r>
            </a:p>
          </p:txBody>
        </p:sp>
        <p:sp>
          <p:nvSpPr>
            <p:cNvPr id="78" name="Rectangle 24"/>
            <p:cNvSpPr>
              <a:spLocks noChangeArrowheads="1"/>
            </p:cNvSpPr>
            <p:nvPr/>
          </p:nvSpPr>
          <p:spPr bwMode="auto">
            <a:xfrm>
              <a:off x="8447666" y="5950405"/>
              <a:ext cx="311096" cy="1281668"/>
            </a:xfrm>
            <a:prstGeom prst="rect">
              <a:avLst/>
            </a:prstGeom>
            <a:solidFill>
              <a:schemeClr val="accent3">
                <a:lumMod val="20000"/>
                <a:lumOff val="80000"/>
                <a:alpha val="50195"/>
              </a:schemeClr>
            </a:solidFill>
            <a:ln w="9525">
              <a:solidFill>
                <a:schemeClr val="accent6">
                  <a:lumMod val="75000"/>
                </a:schemeClr>
              </a:solidFill>
              <a:miter lim="800000"/>
              <a:headEnd/>
              <a:tailEnd/>
            </a:ln>
          </p:spPr>
          <p:txBody>
            <a:bodyPr wrap="none" anchor="ctr"/>
            <a:lstStyle/>
            <a:p>
              <a:pPr algn="ctr">
                <a:defRPr/>
              </a:pPr>
              <a:endParaRPr lang="hr-HR" sz="2400"/>
            </a:p>
          </p:txBody>
        </p:sp>
      </p:grpSp>
      <p:sp>
        <p:nvSpPr>
          <p:cNvPr id="2726914" name="Rectangle 2"/>
          <p:cNvSpPr>
            <a:spLocks noGrp="1" noChangeArrowheads="1"/>
          </p:cNvSpPr>
          <p:nvPr>
            <p:ph type="title" idx="4294967295"/>
          </p:nvPr>
        </p:nvSpPr>
        <p:spPr/>
        <p:txBody>
          <a:bodyPr/>
          <a:lstStyle/>
          <a:p>
            <a:pPr>
              <a:defRPr/>
            </a:pPr>
            <a:r>
              <a:rPr lang="hr-HR" smtClean="0"/>
              <a:t>Dodavanje elemenata u red</a:t>
            </a:r>
          </a:p>
        </p:txBody>
      </p:sp>
      <p:sp>
        <p:nvSpPr>
          <p:cNvPr id="13317" name="Rectangle 14"/>
          <p:cNvSpPr>
            <a:spLocks noChangeArrowheads="1"/>
          </p:cNvSpPr>
          <p:nvPr/>
        </p:nvSpPr>
        <p:spPr bwMode="auto">
          <a:xfrm>
            <a:off x="128588" y="836613"/>
            <a:ext cx="5938837" cy="2108200"/>
          </a:xfrm>
          <a:prstGeom prst="rect">
            <a:avLst/>
          </a:prstGeom>
          <a:solidFill>
            <a:srgbClr val="FFCC99"/>
          </a:solidFill>
          <a:ln w="9525">
            <a:solidFill>
              <a:srgbClr val="FF9900"/>
            </a:solidFill>
            <a:miter lim="800000"/>
            <a:headEnd/>
            <a:tailEnd/>
          </a:ln>
        </p:spPr>
        <p:txBody>
          <a:bodyPr>
            <a:spAutoFit/>
          </a:bodyPr>
          <a:lstStyle/>
          <a:p>
            <a:r>
              <a:rPr lang="hr-HR" sz="1600"/>
              <a:t>int dodaj (tip element, Red *red) {</a:t>
            </a:r>
          </a:p>
          <a:p>
            <a:r>
              <a:rPr lang="hr-HR" sz="1600"/>
              <a:t> if ((red-&gt;ulaz+1) % n == red-&gt;izlaz) return 0;</a:t>
            </a:r>
          </a:p>
          <a:p>
            <a:r>
              <a:rPr lang="hr-HR" sz="1600"/>
              <a:t> red-&gt;ulaz++; </a:t>
            </a:r>
          </a:p>
          <a:p>
            <a:r>
              <a:rPr lang="hr-HR" sz="1600"/>
              <a:t> red-&gt;ulaz %= n;</a:t>
            </a:r>
          </a:p>
          <a:p>
            <a:r>
              <a:rPr lang="hr-HR" sz="1600"/>
              <a:t> red-&gt;polje[red-&gt;ulaz] = element;</a:t>
            </a:r>
          </a:p>
          <a:p>
            <a:r>
              <a:rPr lang="hr-HR" sz="1600"/>
              <a:t> return 1;</a:t>
            </a:r>
          </a:p>
          <a:p>
            <a:r>
              <a:rPr lang="hr-HR" sz="1600"/>
              <a:t>}</a:t>
            </a:r>
          </a:p>
        </p:txBody>
      </p:sp>
      <p:sp>
        <p:nvSpPr>
          <p:cNvPr id="70" name="Rectangle 69"/>
          <p:cNvSpPr/>
          <p:nvPr/>
        </p:nvSpPr>
        <p:spPr bwMode="auto">
          <a:xfrm>
            <a:off x="138113" y="844550"/>
            <a:ext cx="5857875" cy="309563"/>
          </a:xfrm>
          <a:prstGeom prst="rect">
            <a:avLst/>
          </a:prstGeom>
          <a:noFill/>
          <a:ln w="25400" cap="flat" cmpd="sng" algn="ctr">
            <a:solidFill>
              <a:srgbClr val="FF0000"/>
            </a:solidFill>
            <a:prstDash val="solid"/>
            <a:round/>
            <a:headEnd type="none" w="med" len="med"/>
            <a:tailEnd type="non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grpSp>
        <p:nvGrpSpPr>
          <p:cNvPr id="4" name="Group 79"/>
          <p:cNvGrpSpPr>
            <a:grpSpLocks/>
          </p:cNvGrpSpPr>
          <p:nvPr/>
        </p:nvGrpSpPr>
        <p:grpSpPr bwMode="auto">
          <a:xfrm>
            <a:off x="5889625" y="2565400"/>
            <a:ext cx="3746500" cy="3687763"/>
            <a:chOff x="5889625" y="2565400"/>
            <a:chExt cx="3746500" cy="3687763"/>
          </a:xfrm>
        </p:grpSpPr>
        <p:grpSp>
          <p:nvGrpSpPr>
            <p:cNvPr id="13327" name="Group 56"/>
            <p:cNvGrpSpPr>
              <a:grpSpLocks/>
            </p:cNvGrpSpPr>
            <p:nvPr/>
          </p:nvGrpSpPr>
          <p:grpSpPr bwMode="auto">
            <a:xfrm rot="1320000">
              <a:off x="6332538" y="2906713"/>
              <a:ext cx="2960687" cy="2960687"/>
              <a:chOff x="1502" y="981"/>
              <a:chExt cx="2767" cy="2788"/>
            </a:xfrm>
          </p:grpSpPr>
          <p:grpSp>
            <p:nvGrpSpPr>
              <p:cNvPr id="13365" name="Group 57"/>
              <p:cNvGrpSpPr>
                <a:grpSpLocks/>
              </p:cNvGrpSpPr>
              <p:nvPr/>
            </p:nvGrpSpPr>
            <p:grpSpPr bwMode="auto">
              <a:xfrm>
                <a:off x="1502" y="981"/>
                <a:ext cx="2767" cy="2766"/>
                <a:chOff x="1487" y="981"/>
                <a:chExt cx="2767" cy="2766"/>
              </a:xfrm>
            </p:grpSpPr>
            <p:sp>
              <p:nvSpPr>
                <p:cNvPr id="13369" name="Line 58"/>
                <p:cNvSpPr>
                  <a:spLocks noChangeShapeType="1"/>
                </p:cNvSpPr>
                <p:nvPr/>
              </p:nvSpPr>
              <p:spPr bwMode="auto">
                <a:xfrm>
                  <a:off x="2848" y="981"/>
                  <a:ext cx="0" cy="2766"/>
                </a:xfrm>
                <a:prstGeom prst="line">
                  <a:avLst/>
                </a:prstGeom>
                <a:noFill/>
                <a:ln w="9525">
                  <a:solidFill>
                    <a:srgbClr val="FF9900"/>
                  </a:solidFill>
                  <a:round/>
                  <a:headEnd/>
                  <a:tailEnd/>
                </a:ln>
              </p:spPr>
              <p:txBody>
                <a:bodyPr wrap="none" anchor="ctr"/>
                <a:lstStyle/>
                <a:p>
                  <a:endParaRPr lang="en-US"/>
                </a:p>
              </p:txBody>
            </p:sp>
            <p:sp>
              <p:nvSpPr>
                <p:cNvPr id="13370" name="Line 59"/>
                <p:cNvSpPr>
                  <a:spLocks noChangeShapeType="1"/>
                </p:cNvSpPr>
                <p:nvPr/>
              </p:nvSpPr>
              <p:spPr bwMode="auto">
                <a:xfrm flipH="1">
                  <a:off x="1487" y="2387"/>
                  <a:ext cx="2767" cy="0"/>
                </a:xfrm>
                <a:prstGeom prst="line">
                  <a:avLst/>
                </a:prstGeom>
                <a:noFill/>
                <a:ln w="9525">
                  <a:solidFill>
                    <a:srgbClr val="FF9900"/>
                  </a:solidFill>
                  <a:round/>
                  <a:headEnd/>
                  <a:tailEnd/>
                </a:ln>
              </p:spPr>
              <p:txBody>
                <a:bodyPr wrap="none" anchor="ctr"/>
                <a:lstStyle/>
                <a:p>
                  <a:endParaRPr lang="en-US"/>
                </a:p>
              </p:txBody>
            </p:sp>
          </p:grpSp>
          <p:grpSp>
            <p:nvGrpSpPr>
              <p:cNvPr id="13366" name="Group 60"/>
              <p:cNvGrpSpPr>
                <a:grpSpLocks/>
              </p:cNvGrpSpPr>
              <p:nvPr/>
            </p:nvGrpSpPr>
            <p:grpSpPr bwMode="auto">
              <a:xfrm rot="2700000">
                <a:off x="1502" y="1003"/>
                <a:ext cx="2767" cy="2766"/>
                <a:chOff x="1487" y="981"/>
                <a:chExt cx="2767" cy="2766"/>
              </a:xfrm>
            </p:grpSpPr>
            <p:sp>
              <p:nvSpPr>
                <p:cNvPr id="13367" name="Line 61"/>
                <p:cNvSpPr>
                  <a:spLocks noChangeShapeType="1"/>
                </p:cNvSpPr>
                <p:nvPr/>
              </p:nvSpPr>
              <p:spPr bwMode="auto">
                <a:xfrm>
                  <a:off x="2848" y="981"/>
                  <a:ext cx="0" cy="2766"/>
                </a:xfrm>
                <a:prstGeom prst="line">
                  <a:avLst/>
                </a:prstGeom>
                <a:noFill/>
                <a:ln w="9525">
                  <a:solidFill>
                    <a:srgbClr val="FF9900"/>
                  </a:solidFill>
                  <a:round/>
                  <a:headEnd/>
                  <a:tailEnd/>
                </a:ln>
              </p:spPr>
              <p:txBody>
                <a:bodyPr wrap="none" anchor="ctr"/>
                <a:lstStyle/>
                <a:p>
                  <a:endParaRPr lang="en-US"/>
                </a:p>
              </p:txBody>
            </p:sp>
            <p:sp>
              <p:nvSpPr>
                <p:cNvPr id="13368" name="Line 62"/>
                <p:cNvSpPr>
                  <a:spLocks noChangeShapeType="1"/>
                </p:cNvSpPr>
                <p:nvPr/>
              </p:nvSpPr>
              <p:spPr bwMode="auto">
                <a:xfrm flipH="1">
                  <a:off x="1487" y="2387"/>
                  <a:ext cx="2767" cy="0"/>
                </a:xfrm>
                <a:prstGeom prst="line">
                  <a:avLst/>
                </a:prstGeom>
                <a:noFill/>
                <a:ln w="9525">
                  <a:solidFill>
                    <a:srgbClr val="FF9900"/>
                  </a:solidFill>
                  <a:round/>
                  <a:headEnd/>
                  <a:tailEnd/>
                </a:ln>
              </p:spPr>
              <p:txBody>
                <a:bodyPr wrap="none" anchor="ctr"/>
                <a:lstStyle/>
                <a:p>
                  <a:endParaRPr lang="en-US"/>
                </a:p>
              </p:txBody>
            </p:sp>
          </p:grpSp>
        </p:grpSp>
        <p:grpSp>
          <p:nvGrpSpPr>
            <p:cNvPr id="13328" name="Group 78"/>
            <p:cNvGrpSpPr>
              <a:grpSpLocks/>
            </p:cNvGrpSpPr>
            <p:nvPr/>
          </p:nvGrpSpPr>
          <p:grpSpPr bwMode="auto">
            <a:xfrm>
              <a:off x="5889625" y="2565400"/>
              <a:ext cx="3746500" cy="3687763"/>
              <a:chOff x="5889625" y="2565400"/>
              <a:chExt cx="3746500" cy="3687763"/>
            </a:xfrm>
          </p:grpSpPr>
          <p:sp>
            <p:nvSpPr>
              <p:cNvPr id="13329" name="AutoShape 48"/>
              <p:cNvSpPr>
                <a:spLocks noChangeAspect="1" noChangeArrowheads="1"/>
              </p:cNvSpPr>
              <p:nvPr/>
            </p:nvSpPr>
            <p:spPr bwMode="auto">
              <a:xfrm>
                <a:off x="6302375" y="2901950"/>
                <a:ext cx="2984500" cy="2970213"/>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903" y="10800"/>
                    </a:moveTo>
                    <a:cubicBezTo>
                      <a:pt x="3903" y="14609"/>
                      <a:pt x="6991" y="17697"/>
                      <a:pt x="10800" y="17697"/>
                    </a:cubicBezTo>
                    <a:cubicBezTo>
                      <a:pt x="14609" y="17697"/>
                      <a:pt x="17697" y="14609"/>
                      <a:pt x="17697" y="10800"/>
                    </a:cubicBezTo>
                    <a:cubicBezTo>
                      <a:pt x="17697" y="6991"/>
                      <a:pt x="14609" y="3903"/>
                      <a:pt x="10800" y="3903"/>
                    </a:cubicBezTo>
                    <a:cubicBezTo>
                      <a:pt x="6991" y="3903"/>
                      <a:pt x="3903" y="6991"/>
                      <a:pt x="3903" y="10800"/>
                    </a:cubicBezTo>
                    <a:close/>
                  </a:path>
                </a:pathLst>
              </a:custGeom>
              <a:solidFill>
                <a:srgbClr val="FFCC99">
                  <a:alpha val="39999"/>
                </a:srgbClr>
              </a:solidFill>
              <a:ln w="9525" algn="ctr">
                <a:solidFill>
                  <a:srgbClr val="FF9900"/>
                </a:solidFill>
                <a:round/>
                <a:headEnd/>
                <a:tailEnd/>
              </a:ln>
            </p:spPr>
            <p:txBody>
              <a:bodyPr wrap="none" anchor="ctr"/>
              <a:lstStyle/>
              <a:p>
                <a:endParaRPr lang="hr-HR" sz="2400">
                  <a:solidFill>
                    <a:schemeClr val="tx1"/>
                  </a:solidFill>
                </a:endParaRPr>
              </a:p>
            </p:txBody>
          </p:sp>
          <p:grpSp>
            <p:nvGrpSpPr>
              <p:cNvPr id="13330" name="Group 49"/>
              <p:cNvGrpSpPr>
                <a:grpSpLocks/>
              </p:cNvGrpSpPr>
              <p:nvPr/>
            </p:nvGrpSpPr>
            <p:grpSpPr bwMode="auto">
              <a:xfrm>
                <a:off x="6318250" y="2901950"/>
                <a:ext cx="2984500" cy="2992438"/>
                <a:chOff x="1502" y="981"/>
                <a:chExt cx="2767" cy="2788"/>
              </a:xfrm>
            </p:grpSpPr>
            <p:grpSp>
              <p:nvGrpSpPr>
                <p:cNvPr id="13359" name="Group 50"/>
                <p:cNvGrpSpPr>
                  <a:grpSpLocks/>
                </p:cNvGrpSpPr>
                <p:nvPr/>
              </p:nvGrpSpPr>
              <p:grpSpPr bwMode="auto">
                <a:xfrm>
                  <a:off x="1502" y="981"/>
                  <a:ext cx="2767" cy="2766"/>
                  <a:chOff x="1487" y="981"/>
                  <a:chExt cx="2767" cy="2766"/>
                </a:xfrm>
              </p:grpSpPr>
              <p:sp>
                <p:nvSpPr>
                  <p:cNvPr id="13363" name="Line 51"/>
                  <p:cNvSpPr>
                    <a:spLocks noChangeShapeType="1"/>
                  </p:cNvSpPr>
                  <p:nvPr/>
                </p:nvSpPr>
                <p:spPr bwMode="auto">
                  <a:xfrm>
                    <a:off x="2848" y="981"/>
                    <a:ext cx="0" cy="2766"/>
                  </a:xfrm>
                  <a:prstGeom prst="line">
                    <a:avLst/>
                  </a:prstGeom>
                  <a:noFill/>
                  <a:ln w="9525">
                    <a:solidFill>
                      <a:srgbClr val="FF9900"/>
                    </a:solidFill>
                    <a:round/>
                    <a:headEnd/>
                    <a:tailEnd/>
                  </a:ln>
                </p:spPr>
                <p:txBody>
                  <a:bodyPr wrap="none" anchor="ctr"/>
                  <a:lstStyle/>
                  <a:p>
                    <a:endParaRPr lang="en-US"/>
                  </a:p>
                </p:txBody>
              </p:sp>
              <p:sp>
                <p:nvSpPr>
                  <p:cNvPr id="13364" name="Line 52"/>
                  <p:cNvSpPr>
                    <a:spLocks noChangeShapeType="1"/>
                  </p:cNvSpPr>
                  <p:nvPr/>
                </p:nvSpPr>
                <p:spPr bwMode="auto">
                  <a:xfrm flipH="1">
                    <a:off x="1487" y="2387"/>
                    <a:ext cx="2767" cy="0"/>
                  </a:xfrm>
                  <a:prstGeom prst="line">
                    <a:avLst/>
                  </a:prstGeom>
                  <a:noFill/>
                  <a:ln w="9525">
                    <a:solidFill>
                      <a:srgbClr val="FF9900"/>
                    </a:solidFill>
                    <a:round/>
                    <a:headEnd/>
                    <a:tailEnd/>
                  </a:ln>
                </p:spPr>
                <p:txBody>
                  <a:bodyPr wrap="none" anchor="ctr"/>
                  <a:lstStyle/>
                  <a:p>
                    <a:endParaRPr lang="en-US"/>
                  </a:p>
                </p:txBody>
              </p:sp>
            </p:grpSp>
            <p:grpSp>
              <p:nvGrpSpPr>
                <p:cNvPr id="13360" name="Group 53"/>
                <p:cNvGrpSpPr>
                  <a:grpSpLocks/>
                </p:cNvGrpSpPr>
                <p:nvPr/>
              </p:nvGrpSpPr>
              <p:grpSpPr bwMode="auto">
                <a:xfrm rot="2700000">
                  <a:off x="1502" y="1003"/>
                  <a:ext cx="2767" cy="2766"/>
                  <a:chOff x="1487" y="981"/>
                  <a:chExt cx="2767" cy="2766"/>
                </a:xfrm>
              </p:grpSpPr>
              <p:sp>
                <p:nvSpPr>
                  <p:cNvPr id="13361" name="Line 54"/>
                  <p:cNvSpPr>
                    <a:spLocks noChangeShapeType="1"/>
                  </p:cNvSpPr>
                  <p:nvPr/>
                </p:nvSpPr>
                <p:spPr bwMode="auto">
                  <a:xfrm>
                    <a:off x="2848" y="981"/>
                    <a:ext cx="0" cy="2766"/>
                  </a:xfrm>
                  <a:prstGeom prst="line">
                    <a:avLst/>
                  </a:prstGeom>
                  <a:noFill/>
                  <a:ln w="9525">
                    <a:solidFill>
                      <a:srgbClr val="FF9900"/>
                    </a:solidFill>
                    <a:round/>
                    <a:headEnd/>
                    <a:tailEnd/>
                  </a:ln>
                </p:spPr>
                <p:txBody>
                  <a:bodyPr wrap="none" anchor="ctr"/>
                  <a:lstStyle/>
                  <a:p>
                    <a:endParaRPr lang="en-US"/>
                  </a:p>
                </p:txBody>
              </p:sp>
              <p:sp>
                <p:nvSpPr>
                  <p:cNvPr id="13362" name="Line 55"/>
                  <p:cNvSpPr>
                    <a:spLocks noChangeShapeType="1"/>
                  </p:cNvSpPr>
                  <p:nvPr/>
                </p:nvSpPr>
                <p:spPr bwMode="auto">
                  <a:xfrm flipH="1">
                    <a:off x="1487" y="2387"/>
                    <a:ext cx="2767" cy="0"/>
                  </a:xfrm>
                  <a:prstGeom prst="line">
                    <a:avLst/>
                  </a:prstGeom>
                  <a:noFill/>
                  <a:ln w="9525">
                    <a:solidFill>
                      <a:srgbClr val="FF9900"/>
                    </a:solidFill>
                    <a:round/>
                    <a:headEnd/>
                    <a:tailEnd/>
                  </a:ln>
                </p:spPr>
                <p:txBody>
                  <a:bodyPr wrap="none" anchor="ctr"/>
                  <a:lstStyle/>
                  <a:p>
                    <a:endParaRPr lang="en-US"/>
                  </a:p>
                </p:txBody>
              </p:sp>
            </p:grpSp>
          </p:grpSp>
          <p:sp>
            <p:nvSpPr>
              <p:cNvPr id="13331" name="Oval 63"/>
              <p:cNvSpPr>
                <a:spLocks noChangeAspect="1" noChangeArrowheads="1"/>
              </p:cNvSpPr>
              <p:nvPr/>
            </p:nvSpPr>
            <p:spPr bwMode="auto">
              <a:xfrm>
                <a:off x="6840538" y="3436938"/>
                <a:ext cx="1908175" cy="1900237"/>
              </a:xfrm>
              <a:prstGeom prst="ellipse">
                <a:avLst/>
              </a:prstGeom>
              <a:solidFill>
                <a:srgbClr val="FFFFFF"/>
              </a:solidFill>
              <a:ln w="9525" algn="ctr">
                <a:solidFill>
                  <a:srgbClr val="FF9900"/>
                </a:solidFill>
                <a:round/>
                <a:headEnd/>
                <a:tailEnd/>
              </a:ln>
            </p:spPr>
            <p:txBody>
              <a:bodyPr wrap="none" anchor="ctr"/>
              <a:lstStyle/>
              <a:p>
                <a:endParaRPr lang="hr-HR" sz="2400">
                  <a:solidFill>
                    <a:schemeClr val="tx1"/>
                  </a:solidFill>
                </a:endParaRPr>
              </a:p>
            </p:txBody>
          </p:sp>
          <p:sp>
            <p:nvSpPr>
              <p:cNvPr id="13332" name="Text Box 64"/>
              <p:cNvSpPr txBox="1">
                <a:spLocks noChangeArrowheads="1"/>
              </p:cNvSpPr>
              <p:nvPr/>
            </p:nvSpPr>
            <p:spPr bwMode="auto">
              <a:xfrm>
                <a:off x="8001000" y="2565400"/>
                <a:ext cx="290513" cy="304800"/>
              </a:xfrm>
              <a:prstGeom prst="rect">
                <a:avLst/>
              </a:prstGeom>
              <a:noFill/>
              <a:ln w="9525" algn="ctr">
                <a:noFill/>
                <a:miter lim="800000"/>
                <a:headEnd/>
                <a:tailEnd/>
              </a:ln>
            </p:spPr>
            <p:txBody>
              <a:bodyPr wrap="none">
                <a:spAutoFit/>
              </a:bodyPr>
              <a:lstStyle/>
              <a:p>
                <a:r>
                  <a:rPr lang="hr-HR" sz="1400"/>
                  <a:t>0</a:t>
                </a:r>
              </a:p>
            </p:txBody>
          </p:sp>
          <p:sp>
            <p:nvSpPr>
              <p:cNvPr id="13333" name="Text Box 65"/>
              <p:cNvSpPr txBox="1">
                <a:spLocks noChangeArrowheads="1"/>
              </p:cNvSpPr>
              <p:nvPr/>
            </p:nvSpPr>
            <p:spPr bwMode="auto">
              <a:xfrm>
                <a:off x="8624888" y="2852738"/>
                <a:ext cx="290512" cy="304800"/>
              </a:xfrm>
              <a:prstGeom prst="rect">
                <a:avLst/>
              </a:prstGeom>
              <a:noFill/>
              <a:ln w="9525" algn="ctr">
                <a:noFill/>
                <a:miter lim="800000"/>
                <a:headEnd/>
                <a:tailEnd/>
              </a:ln>
            </p:spPr>
            <p:txBody>
              <a:bodyPr wrap="none">
                <a:spAutoFit/>
              </a:bodyPr>
              <a:lstStyle/>
              <a:p>
                <a:r>
                  <a:rPr lang="hr-HR" sz="1400"/>
                  <a:t>1</a:t>
                </a:r>
              </a:p>
            </p:txBody>
          </p:sp>
          <p:sp>
            <p:nvSpPr>
              <p:cNvPr id="13334" name="Text Box 66"/>
              <p:cNvSpPr txBox="1">
                <a:spLocks noChangeArrowheads="1"/>
              </p:cNvSpPr>
              <p:nvPr/>
            </p:nvSpPr>
            <p:spPr bwMode="auto">
              <a:xfrm>
                <a:off x="9091613" y="3367088"/>
                <a:ext cx="290512" cy="304800"/>
              </a:xfrm>
              <a:prstGeom prst="rect">
                <a:avLst/>
              </a:prstGeom>
              <a:noFill/>
              <a:ln w="9525" algn="ctr">
                <a:noFill/>
                <a:miter lim="800000"/>
                <a:headEnd/>
                <a:tailEnd/>
              </a:ln>
            </p:spPr>
            <p:txBody>
              <a:bodyPr wrap="none">
                <a:spAutoFit/>
              </a:bodyPr>
              <a:lstStyle/>
              <a:p>
                <a:r>
                  <a:rPr lang="hr-HR" sz="1400"/>
                  <a:t>2</a:t>
                </a:r>
              </a:p>
            </p:txBody>
          </p:sp>
          <p:sp>
            <p:nvSpPr>
              <p:cNvPr id="13335" name="Text Box 67"/>
              <p:cNvSpPr txBox="1">
                <a:spLocks noChangeArrowheads="1"/>
              </p:cNvSpPr>
              <p:nvPr/>
            </p:nvSpPr>
            <p:spPr bwMode="auto">
              <a:xfrm>
                <a:off x="9139238" y="5313363"/>
                <a:ext cx="290512" cy="304800"/>
              </a:xfrm>
              <a:prstGeom prst="rect">
                <a:avLst/>
              </a:prstGeom>
              <a:noFill/>
              <a:ln w="9525" algn="ctr">
                <a:noFill/>
                <a:miter lim="800000"/>
                <a:headEnd/>
                <a:tailEnd/>
              </a:ln>
            </p:spPr>
            <p:txBody>
              <a:bodyPr wrap="none">
                <a:spAutoFit/>
              </a:bodyPr>
              <a:lstStyle/>
              <a:p>
                <a:r>
                  <a:rPr lang="hr-HR" sz="1400"/>
                  <a:t>5</a:t>
                </a:r>
              </a:p>
            </p:txBody>
          </p:sp>
          <p:sp>
            <p:nvSpPr>
              <p:cNvPr id="13336" name="Text Box 68"/>
              <p:cNvSpPr txBox="1">
                <a:spLocks noChangeArrowheads="1"/>
              </p:cNvSpPr>
              <p:nvPr/>
            </p:nvSpPr>
            <p:spPr bwMode="auto">
              <a:xfrm>
                <a:off x="8650288" y="5753100"/>
                <a:ext cx="290512" cy="304800"/>
              </a:xfrm>
              <a:prstGeom prst="rect">
                <a:avLst/>
              </a:prstGeom>
              <a:noFill/>
              <a:ln w="9525" algn="ctr">
                <a:noFill/>
                <a:miter lim="800000"/>
                <a:headEnd/>
                <a:tailEnd/>
              </a:ln>
            </p:spPr>
            <p:txBody>
              <a:bodyPr wrap="none">
                <a:spAutoFit/>
              </a:bodyPr>
              <a:lstStyle/>
              <a:p>
                <a:r>
                  <a:rPr lang="hr-HR" sz="1400"/>
                  <a:t>6</a:t>
                </a:r>
              </a:p>
            </p:txBody>
          </p:sp>
          <p:sp>
            <p:nvSpPr>
              <p:cNvPr id="13337" name="Text Box 69"/>
              <p:cNvSpPr txBox="1">
                <a:spLocks noChangeArrowheads="1"/>
              </p:cNvSpPr>
              <p:nvPr/>
            </p:nvSpPr>
            <p:spPr bwMode="auto">
              <a:xfrm>
                <a:off x="8015288" y="5946775"/>
                <a:ext cx="290512" cy="304800"/>
              </a:xfrm>
              <a:prstGeom prst="rect">
                <a:avLst/>
              </a:prstGeom>
              <a:noFill/>
              <a:ln w="9525" algn="ctr">
                <a:noFill/>
                <a:miter lim="800000"/>
                <a:headEnd/>
                <a:tailEnd/>
              </a:ln>
            </p:spPr>
            <p:txBody>
              <a:bodyPr wrap="none">
                <a:spAutoFit/>
              </a:bodyPr>
              <a:lstStyle/>
              <a:p>
                <a:r>
                  <a:rPr lang="hr-HR" sz="1400"/>
                  <a:t>7</a:t>
                </a:r>
              </a:p>
            </p:txBody>
          </p:sp>
          <p:sp>
            <p:nvSpPr>
              <p:cNvPr id="13338" name="Text Box 70"/>
              <p:cNvSpPr txBox="1">
                <a:spLocks noChangeArrowheads="1"/>
              </p:cNvSpPr>
              <p:nvPr/>
            </p:nvSpPr>
            <p:spPr bwMode="auto">
              <a:xfrm>
                <a:off x="7378700" y="5948363"/>
                <a:ext cx="290513" cy="304800"/>
              </a:xfrm>
              <a:prstGeom prst="rect">
                <a:avLst/>
              </a:prstGeom>
              <a:noFill/>
              <a:ln w="9525" algn="ctr">
                <a:noFill/>
                <a:miter lim="800000"/>
                <a:headEnd/>
                <a:tailEnd/>
              </a:ln>
            </p:spPr>
            <p:txBody>
              <a:bodyPr wrap="none">
                <a:spAutoFit/>
              </a:bodyPr>
              <a:lstStyle/>
              <a:p>
                <a:r>
                  <a:rPr lang="hr-HR" sz="1400"/>
                  <a:t>8</a:t>
                </a:r>
              </a:p>
            </p:txBody>
          </p:sp>
          <p:sp>
            <p:nvSpPr>
              <p:cNvPr id="13339" name="Text Box 71"/>
              <p:cNvSpPr txBox="1">
                <a:spLocks noChangeArrowheads="1"/>
              </p:cNvSpPr>
              <p:nvPr/>
            </p:nvSpPr>
            <p:spPr bwMode="auto">
              <a:xfrm>
                <a:off x="6743700" y="5753100"/>
                <a:ext cx="290513" cy="304800"/>
              </a:xfrm>
              <a:prstGeom prst="rect">
                <a:avLst/>
              </a:prstGeom>
              <a:noFill/>
              <a:ln w="9525" algn="ctr">
                <a:noFill/>
                <a:miter lim="800000"/>
                <a:headEnd/>
                <a:tailEnd/>
              </a:ln>
            </p:spPr>
            <p:txBody>
              <a:bodyPr wrap="none">
                <a:spAutoFit/>
              </a:bodyPr>
              <a:lstStyle/>
              <a:p>
                <a:r>
                  <a:rPr lang="hr-HR" sz="1400"/>
                  <a:t>9</a:t>
                </a:r>
              </a:p>
            </p:txBody>
          </p:sp>
          <p:sp>
            <p:nvSpPr>
              <p:cNvPr id="13340" name="Text Box 72"/>
              <p:cNvSpPr txBox="1">
                <a:spLocks noChangeArrowheads="1"/>
              </p:cNvSpPr>
              <p:nvPr/>
            </p:nvSpPr>
            <p:spPr bwMode="auto">
              <a:xfrm>
                <a:off x="6254750" y="5314950"/>
                <a:ext cx="396875" cy="304800"/>
              </a:xfrm>
              <a:prstGeom prst="rect">
                <a:avLst/>
              </a:prstGeom>
              <a:noFill/>
              <a:ln w="9525" algn="ctr">
                <a:noFill/>
                <a:miter lim="800000"/>
                <a:headEnd/>
                <a:tailEnd/>
              </a:ln>
            </p:spPr>
            <p:txBody>
              <a:bodyPr wrap="none">
                <a:spAutoFit/>
              </a:bodyPr>
              <a:lstStyle/>
              <a:p>
                <a:r>
                  <a:rPr lang="hr-HR" sz="1400"/>
                  <a:t>10</a:t>
                </a:r>
              </a:p>
            </p:txBody>
          </p:sp>
          <p:sp>
            <p:nvSpPr>
              <p:cNvPr id="13341" name="Text Box 73"/>
              <p:cNvSpPr txBox="1">
                <a:spLocks noChangeArrowheads="1"/>
              </p:cNvSpPr>
              <p:nvPr/>
            </p:nvSpPr>
            <p:spPr bwMode="auto">
              <a:xfrm>
                <a:off x="5961063" y="4681538"/>
                <a:ext cx="396875" cy="304800"/>
              </a:xfrm>
              <a:prstGeom prst="rect">
                <a:avLst/>
              </a:prstGeom>
              <a:noFill/>
              <a:ln w="9525" algn="ctr">
                <a:noFill/>
                <a:miter lim="800000"/>
                <a:headEnd/>
                <a:tailEnd/>
              </a:ln>
            </p:spPr>
            <p:txBody>
              <a:bodyPr wrap="none">
                <a:spAutoFit/>
              </a:bodyPr>
              <a:lstStyle/>
              <a:p>
                <a:r>
                  <a:rPr lang="hr-HR" sz="1400"/>
                  <a:t>11</a:t>
                </a:r>
              </a:p>
            </p:txBody>
          </p:sp>
          <p:sp>
            <p:nvSpPr>
              <p:cNvPr id="13342" name="Text Box 74"/>
              <p:cNvSpPr txBox="1">
                <a:spLocks noChangeArrowheads="1"/>
              </p:cNvSpPr>
              <p:nvPr/>
            </p:nvSpPr>
            <p:spPr bwMode="auto">
              <a:xfrm>
                <a:off x="5889625" y="4000500"/>
                <a:ext cx="396875" cy="304800"/>
              </a:xfrm>
              <a:prstGeom prst="rect">
                <a:avLst/>
              </a:prstGeom>
              <a:noFill/>
              <a:ln w="9525" algn="ctr">
                <a:noFill/>
                <a:miter lim="800000"/>
                <a:headEnd/>
                <a:tailEnd/>
              </a:ln>
            </p:spPr>
            <p:txBody>
              <a:bodyPr wrap="none">
                <a:spAutoFit/>
              </a:bodyPr>
              <a:lstStyle/>
              <a:p>
                <a:r>
                  <a:rPr lang="hr-HR" sz="1400"/>
                  <a:t>12</a:t>
                </a:r>
              </a:p>
            </p:txBody>
          </p:sp>
          <p:sp>
            <p:nvSpPr>
              <p:cNvPr id="13343" name="Text Box 75"/>
              <p:cNvSpPr txBox="1">
                <a:spLocks noChangeArrowheads="1"/>
              </p:cNvSpPr>
              <p:nvPr/>
            </p:nvSpPr>
            <p:spPr bwMode="auto">
              <a:xfrm>
                <a:off x="6176963" y="3367088"/>
                <a:ext cx="396875" cy="304800"/>
              </a:xfrm>
              <a:prstGeom prst="rect">
                <a:avLst/>
              </a:prstGeom>
              <a:noFill/>
              <a:ln w="9525" algn="ctr">
                <a:noFill/>
                <a:miter lim="800000"/>
                <a:headEnd/>
                <a:tailEnd/>
              </a:ln>
            </p:spPr>
            <p:txBody>
              <a:bodyPr wrap="none">
                <a:spAutoFit/>
              </a:bodyPr>
              <a:lstStyle/>
              <a:p>
                <a:r>
                  <a:rPr lang="hr-HR" sz="1400"/>
                  <a:t>13</a:t>
                </a:r>
              </a:p>
            </p:txBody>
          </p:sp>
          <p:sp>
            <p:nvSpPr>
              <p:cNvPr id="13344" name="Text Box 76"/>
              <p:cNvSpPr txBox="1">
                <a:spLocks noChangeArrowheads="1"/>
              </p:cNvSpPr>
              <p:nvPr/>
            </p:nvSpPr>
            <p:spPr bwMode="auto">
              <a:xfrm>
                <a:off x="6608763" y="2852738"/>
                <a:ext cx="396875" cy="304800"/>
              </a:xfrm>
              <a:prstGeom prst="rect">
                <a:avLst/>
              </a:prstGeom>
              <a:noFill/>
              <a:ln w="9525" algn="ctr">
                <a:noFill/>
                <a:miter lim="800000"/>
                <a:headEnd/>
                <a:tailEnd/>
              </a:ln>
            </p:spPr>
            <p:txBody>
              <a:bodyPr wrap="none">
                <a:spAutoFit/>
              </a:bodyPr>
              <a:lstStyle/>
              <a:p>
                <a:r>
                  <a:rPr lang="hr-HR" sz="1400"/>
                  <a:t>14</a:t>
                </a:r>
              </a:p>
            </p:txBody>
          </p:sp>
          <p:sp>
            <p:nvSpPr>
              <p:cNvPr id="13345" name="Text Box 77"/>
              <p:cNvSpPr txBox="1">
                <a:spLocks noChangeArrowheads="1"/>
              </p:cNvSpPr>
              <p:nvPr/>
            </p:nvSpPr>
            <p:spPr bwMode="auto">
              <a:xfrm>
                <a:off x="7258050" y="2565400"/>
                <a:ext cx="396875" cy="304800"/>
              </a:xfrm>
              <a:prstGeom prst="rect">
                <a:avLst/>
              </a:prstGeom>
              <a:noFill/>
              <a:ln w="9525" algn="ctr">
                <a:noFill/>
                <a:miter lim="800000"/>
                <a:headEnd/>
                <a:tailEnd/>
              </a:ln>
            </p:spPr>
            <p:txBody>
              <a:bodyPr wrap="none">
                <a:spAutoFit/>
              </a:bodyPr>
              <a:lstStyle/>
              <a:p>
                <a:r>
                  <a:rPr lang="hr-HR" sz="1400"/>
                  <a:t>15</a:t>
                </a:r>
              </a:p>
            </p:txBody>
          </p:sp>
          <p:sp>
            <p:nvSpPr>
              <p:cNvPr id="13346" name="Text Box 95"/>
              <p:cNvSpPr txBox="1">
                <a:spLocks noChangeArrowheads="1"/>
              </p:cNvSpPr>
              <p:nvPr/>
            </p:nvSpPr>
            <p:spPr bwMode="auto">
              <a:xfrm>
                <a:off x="9274175" y="3933825"/>
                <a:ext cx="290513" cy="304800"/>
              </a:xfrm>
              <a:prstGeom prst="rect">
                <a:avLst/>
              </a:prstGeom>
              <a:noFill/>
              <a:ln w="9525" algn="ctr">
                <a:noFill/>
                <a:miter lim="800000"/>
                <a:headEnd/>
                <a:tailEnd/>
              </a:ln>
            </p:spPr>
            <p:txBody>
              <a:bodyPr wrap="none">
                <a:spAutoFit/>
              </a:bodyPr>
              <a:lstStyle/>
              <a:p>
                <a:r>
                  <a:rPr lang="hr-HR" sz="1400"/>
                  <a:t>3</a:t>
                </a:r>
              </a:p>
            </p:txBody>
          </p:sp>
          <p:sp>
            <p:nvSpPr>
              <p:cNvPr id="13347" name="Text Box 96"/>
              <p:cNvSpPr txBox="1">
                <a:spLocks noChangeArrowheads="1"/>
              </p:cNvSpPr>
              <p:nvPr/>
            </p:nvSpPr>
            <p:spPr bwMode="auto">
              <a:xfrm>
                <a:off x="9345613" y="4652963"/>
                <a:ext cx="290512" cy="304800"/>
              </a:xfrm>
              <a:prstGeom prst="rect">
                <a:avLst/>
              </a:prstGeom>
              <a:noFill/>
              <a:ln w="9525" algn="ctr">
                <a:noFill/>
                <a:miter lim="800000"/>
                <a:headEnd/>
                <a:tailEnd/>
              </a:ln>
            </p:spPr>
            <p:txBody>
              <a:bodyPr wrap="none">
                <a:spAutoFit/>
              </a:bodyPr>
              <a:lstStyle/>
              <a:p>
                <a:r>
                  <a:rPr lang="hr-HR" sz="1400"/>
                  <a:t>4</a:t>
                </a:r>
              </a:p>
            </p:txBody>
          </p:sp>
          <p:sp>
            <p:nvSpPr>
              <p:cNvPr id="13348" name="Text Box 106"/>
              <p:cNvSpPr txBox="1">
                <a:spLocks noChangeArrowheads="1"/>
              </p:cNvSpPr>
              <p:nvPr/>
            </p:nvSpPr>
            <p:spPr bwMode="auto">
              <a:xfrm>
                <a:off x="6392863" y="3933825"/>
                <a:ext cx="366712" cy="457200"/>
              </a:xfrm>
              <a:prstGeom prst="rect">
                <a:avLst/>
              </a:prstGeom>
              <a:noFill/>
              <a:ln w="9525" algn="ctr">
                <a:noFill/>
                <a:miter lim="800000"/>
                <a:headEnd/>
                <a:tailEnd/>
              </a:ln>
            </p:spPr>
            <p:txBody>
              <a:bodyPr wrap="none">
                <a:spAutoFit/>
              </a:bodyPr>
              <a:lstStyle/>
              <a:p>
                <a:r>
                  <a:rPr lang="hr-HR" sz="2400"/>
                  <a:t>1</a:t>
                </a:r>
              </a:p>
            </p:txBody>
          </p:sp>
          <p:sp>
            <p:nvSpPr>
              <p:cNvPr id="13349" name="Text Box 107"/>
              <p:cNvSpPr txBox="1">
                <a:spLocks noChangeArrowheads="1"/>
              </p:cNvSpPr>
              <p:nvPr/>
            </p:nvSpPr>
            <p:spPr bwMode="auto">
              <a:xfrm>
                <a:off x="6608763" y="4868863"/>
                <a:ext cx="366712" cy="457200"/>
              </a:xfrm>
              <a:prstGeom prst="rect">
                <a:avLst/>
              </a:prstGeom>
              <a:noFill/>
              <a:ln w="9525" algn="ctr">
                <a:noFill/>
                <a:miter lim="800000"/>
                <a:headEnd/>
                <a:tailEnd/>
              </a:ln>
            </p:spPr>
            <p:txBody>
              <a:bodyPr wrap="none">
                <a:spAutoFit/>
              </a:bodyPr>
              <a:lstStyle/>
              <a:p>
                <a:r>
                  <a:rPr lang="hr-HR" sz="2400"/>
                  <a:t>0</a:t>
                </a:r>
              </a:p>
            </p:txBody>
          </p:sp>
          <p:sp>
            <p:nvSpPr>
              <p:cNvPr id="13350" name="Text Box 108"/>
              <p:cNvSpPr txBox="1">
                <a:spLocks noChangeArrowheads="1"/>
              </p:cNvSpPr>
              <p:nvPr/>
            </p:nvSpPr>
            <p:spPr bwMode="auto">
              <a:xfrm>
                <a:off x="6608763" y="3500438"/>
                <a:ext cx="366712" cy="457200"/>
              </a:xfrm>
              <a:prstGeom prst="rect">
                <a:avLst/>
              </a:prstGeom>
              <a:noFill/>
              <a:ln w="9525" algn="ctr">
                <a:noFill/>
                <a:miter lim="800000"/>
                <a:headEnd/>
                <a:tailEnd/>
              </a:ln>
            </p:spPr>
            <p:txBody>
              <a:bodyPr wrap="none">
                <a:spAutoFit/>
              </a:bodyPr>
              <a:lstStyle/>
              <a:p>
                <a:r>
                  <a:rPr lang="hr-HR" sz="2400"/>
                  <a:t>3</a:t>
                </a:r>
              </a:p>
            </p:txBody>
          </p:sp>
          <p:sp>
            <p:nvSpPr>
              <p:cNvPr id="13351" name="Text Box 109"/>
              <p:cNvSpPr txBox="1">
                <a:spLocks noChangeArrowheads="1"/>
              </p:cNvSpPr>
              <p:nvPr/>
            </p:nvSpPr>
            <p:spPr bwMode="auto">
              <a:xfrm>
                <a:off x="6392863" y="4437063"/>
                <a:ext cx="366712" cy="457200"/>
              </a:xfrm>
              <a:prstGeom prst="rect">
                <a:avLst/>
              </a:prstGeom>
              <a:noFill/>
              <a:ln w="9525" algn="ctr">
                <a:noFill/>
                <a:miter lim="800000"/>
                <a:headEnd/>
                <a:tailEnd/>
              </a:ln>
            </p:spPr>
            <p:txBody>
              <a:bodyPr wrap="none">
                <a:spAutoFit/>
              </a:bodyPr>
              <a:lstStyle/>
              <a:p>
                <a:r>
                  <a:rPr lang="hr-HR" sz="2400"/>
                  <a:t>8</a:t>
                </a:r>
              </a:p>
            </p:txBody>
          </p:sp>
          <p:sp>
            <p:nvSpPr>
              <p:cNvPr id="13352" name="Text Box 110"/>
              <p:cNvSpPr txBox="1">
                <a:spLocks noChangeArrowheads="1"/>
              </p:cNvSpPr>
              <p:nvPr/>
            </p:nvSpPr>
            <p:spPr bwMode="auto">
              <a:xfrm>
                <a:off x="6897688" y="5229225"/>
                <a:ext cx="366712" cy="457200"/>
              </a:xfrm>
              <a:prstGeom prst="rect">
                <a:avLst/>
              </a:prstGeom>
              <a:noFill/>
              <a:ln w="9525" algn="ctr">
                <a:noFill/>
                <a:miter lim="800000"/>
                <a:headEnd/>
                <a:tailEnd/>
              </a:ln>
            </p:spPr>
            <p:txBody>
              <a:bodyPr wrap="none">
                <a:spAutoFit/>
              </a:bodyPr>
              <a:lstStyle/>
              <a:p>
                <a:r>
                  <a:rPr lang="hr-HR" sz="2400"/>
                  <a:t>9</a:t>
                </a:r>
              </a:p>
            </p:txBody>
          </p:sp>
          <p:sp>
            <p:nvSpPr>
              <p:cNvPr id="13353" name="Text Box 111"/>
              <p:cNvSpPr txBox="1">
                <a:spLocks noChangeArrowheads="1"/>
              </p:cNvSpPr>
              <p:nvPr/>
            </p:nvSpPr>
            <p:spPr bwMode="auto">
              <a:xfrm>
                <a:off x="7400925" y="5373688"/>
                <a:ext cx="366713" cy="457200"/>
              </a:xfrm>
              <a:prstGeom prst="rect">
                <a:avLst/>
              </a:prstGeom>
              <a:noFill/>
              <a:ln w="9525" algn="ctr">
                <a:noFill/>
                <a:miter lim="800000"/>
                <a:headEnd/>
                <a:tailEnd/>
              </a:ln>
            </p:spPr>
            <p:txBody>
              <a:bodyPr wrap="none">
                <a:spAutoFit/>
              </a:bodyPr>
              <a:lstStyle/>
              <a:p>
                <a:r>
                  <a:rPr lang="hr-HR" sz="2400"/>
                  <a:t>7</a:t>
                </a:r>
              </a:p>
            </p:txBody>
          </p:sp>
          <p:sp>
            <p:nvSpPr>
              <p:cNvPr id="13354" name="Text Box 112"/>
              <p:cNvSpPr txBox="1">
                <a:spLocks noChangeArrowheads="1"/>
              </p:cNvSpPr>
              <p:nvPr/>
            </p:nvSpPr>
            <p:spPr bwMode="auto">
              <a:xfrm>
                <a:off x="7832725" y="5373688"/>
                <a:ext cx="366713" cy="457200"/>
              </a:xfrm>
              <a:prstGeom prst="rect">
                <a:avLst/>
              </a:prstGeom>
              <a:noFill/>
              <a:ln w="9525" algn="ctr">
                <a:noFill/>
                <a:miter lim="800000"/>
                <a:headEnd/>
                <a:tailEnd/>
              </a:ln>
            </p:spPr>
            <p:txBody>
              <a:bodyPr wrap="none">
                <a:spAutoFit/>
              </a:bodyPr>
              <a:lstStyle/>
              <a:p>
                <a:r>
                  <a:rPr lang="hr-HR" sz="2400"/>
                  <a:t>4</a:t>
                </a:r>
              </a:p>
            </p:txBody>
          </p:sp>
          <p:sp>
            <p:nvSpPr>
              <p:cNvPr id="13355" name="Text Box 113"/>
              <p:cNvSpPr txBox="1">
                <a:spLocks noChangeArrowheads="1"/>
              </p:cNvSpPr>
              <p:nvPr/>
            </p:nvSpPr>
            <p:spPr bwMode="auto">
              <a:xfrm>
                <a:off x="8266113" y="5229225"/>
                <a:ext cx="366712" cy="457200"/>
              </a:xfrm>
              <a:prstGeom prst="rect">
                <a:avLst/>
              </a:prstGeom>
              <a:noFill/>
              <a:ln w="9525" algn="ctr">
                <a:noFill/>
                <a:miter lim="800000"/>
                <a:headEnd/>
                <a:tailEnd/>
              </a:ln>
            </p:spPr>
            <p:txBody>
              <a:bodyPr wrap="none">
                <a:spAutoFit/>
              </a:bodyPr>
              <a:lstStyle/>
              <a:p>
                <a:r>
                  <a:rPr lang="hr-HR" sz="2400"/>
                  <a:t>6</a:t>
                </a:r>
              </a:p>
            </p:txBody>
          </p:sp>
          <p:sp>
            <p:nvSpPr>
              <p:cNvPr id="13356" name="Text Box 116"/>
              <p:cNvSpPr txBox="1">
                <a:spLocks noChangeArrowheads="1"/>
              </p:cNvSpPr>
              <p:nvPr/>
            </p:nvSpPr>
            <p:spPr bwMode="auto">
              <a:xfrm>
                <a:off x="8574088" y="4868863"/>
                <a:ext cx="549275" cy="457200"/>
              </a:xfrm>
              <a:prstGeom prst="rect">
                <a:avLst/>
              </a:prstGeom>
              <a:noFill/>
              <a:ln w="9525" algn="ctr">
                <a:noFill/>
                <a:miter lim="800000"/>
                <a:headEnd/>
                <a:tailEnd/>
              </a:ln>
            </p:spPr>
            <p:txBody>
              <a:bodyPr wrap="none">
                <a:spAutoFit/>
              </a:bodyPr>
              <a:lstStyle/>
              <a:p>
                <a:r>
                  <a:rPr lang="hr-HR" sz="2400"/>
                  <a:t>-1</a:t>
                </a:r>
              </a:p>
            </p:txBody>
          </p:sp>
          <p:sp>
            <p:nvSpPr>
              <p:cNvPr id="13357" name="Text Box 117"/>
              <p:cNvSpPr txBox="1">
                <a:spLocks noChangeArrowheads="1"/>
              </p:cNvSpPr>
              <p:nvPr/>
            </p:nvSpPr>
            <p:spPr bwMode="auto">
              <a:xfrm>
                <a:off x="8769350" y="4437063"/>
                <a:ext cx="366713" cy="457200"/>
              </a:xfrm>
              <a:prstGeom prst="rect">
                <a:avLst/>
              </a:prstGeom>
              <a:noFill/>
              <a:ln w="9525" algn="ctr">
                <a:noFill/>
                <a:miter lim="800000"/>
                <a:headEnd/>
                <a:tailEnd/>
              </a:ln>
            </p:spPr>
            <p:txBody>
              <a:bodyPr wrap="none">
                <a:spAutoFit/>
              </a:bodyPr>
              <a:lstStyle/>
              <a:p>
                <a:r>
                  <a:rPr lang="hr-HR" sz="2400"/>
                  <a:t>1</a:t>
                </a:r>
              </a:p>
            </p:txBody>
          </p:sp>
          <p:sp>
            <p:nvSpPr>
              <p:cNvPr id="13358" name="Text Box 118"/>
              <p:cNvSpPr txBox="1">
                <a:spLocks noChangeArrowheads="1"/>
              </p:cNvSpPr>
              <p:nvPr/>
            </p:nvSpPr>
            <p:spPr bwMode="auto">
              <a:xfrm>
                <a:off x="8840788" y="3933825"/>
                <a:ext cx="366712" cy="457200"/>
              </a:xfrm>
              <a:prstGeom prst="rect">
                <a:avLst/>
              </a:prstGeom>
              <a:noFill/>
              <a:ln w="9525" algn="ctr">
                <a:noFill/>
                <a:miter lim="800000"/>
                <a:headEnd/>
                <a:tailEnd/>
              </a:ln>
            </p:spPr>
            <p:txBody>
              <a:bodyPr wrap="none">
                <a:spAutoFit/>
              </a:bodyPr>
              <a:lstStyle/>
              <a:p>
                <a:r>
                  <a:rPr lang="hr-HR" sz="2400"/>
                  <a:t>2</a:t>
                </a:r>
              </a:p>
            </p:txBody>
          </p:sp>
        </p:grpSp>
      </p:grpSp>
      <p:sp>
        <p:nvSpPr>
          <p:cNvPr id="26748" name="Text Box 124"/>
          <p:cNvSpPr txBox="1">
            <a:spLocks noChangeArrowheads="1"/>
          </p:cNvSpPr>
          <p:nvPr/>
        </p:nvSpPr>
        <p:spPr bwMode="auto">
          <a:xfrm>
            <a:off x="6897688" y="3213100"/>
            <a:ext cx="366712" cy="457200"/>
          </a:xfrm>
          <a:prstGeom prst="rect">
            <a:avLst/>
          </a:prstGeom>
          <a:noFill/>
          <a:ln w="9525" algn="ctr">
            <a:noFill/>
            <a:miter lim="800000"/>
            <a:headEnd/>
            <a:tailEnd/>
          </a:ln>
        </p:spPr>
        <p:txBody>
          <a:bodyPr wrap="none">
            <a:spAutoFit/>
          </a:bodyPr>
          <a:lstStyle/>
          <a:p>
            <a:r>
              <a:rPr lang="hr-HR" sz="2400"/>
              <a:t>5</a:t>
            </a:r>
          </a:p>
        </p:txBody>
      </p:sp>
      <p:sp>
        <p:nvSpPr>
          <p:cNvPr id="26749" name="Text Box 125"/>
          <p:cNvSpPr txBox="1">
            <a:spLocks noChangeArrowheads="1"/>
          </p:cNvSpPr>
          <p:nvPr/>
        </p:nvSpPr>
        <p:spPr bwMode="auto">
          <a:xfrm>
            <a:off x="7329488" y="2997200"/>
            <a:ext cx="366712" cy="457200"/>
          </a:xfrm>
          <a:prstGeom prst="rect">
            <a:avLst/>
          </a:prstGeom>
          <a:noFill/>
          <a:ln w="9525" algn="ctr">
            <a:noFill/>
            <a:miter lim="800000"/>
            <a:headEnd/>
            <a:tailEnd/>
          </a:ln>
        </p:spPr>
        <p:txBody>
          <a:bodyPr wrap="none">
            <a:spAutoFit/>
          </a:bodyPr>
          <a:lstStyle/>
          <a:p>
            <a:r>
              <a:rPr lang="hr-HR" sz="2400"/>
              <a:t>2</a:t>
            </a:r>
          </a:p>
        </p:txBody>
      </p:sp>
      <p:sp>
        <p:nvSpPr>
          <p:cNvPr id="26750" name="Text Box 126"/>
          <p:cNvSpPr txBox="1">
            <a:spLocks noChangeArrowheads="1"/>
          </p:cNvSpPr>
          <p:nvPr/>
        </p:nvSpPr>
        <p:spPr bwMode="auto">
          <a:xfrm>
            <a:off x="7832725" y="2997200"/>
            <a:ext cx="366713" cy="457200"/>
          </a:xfrm>
          <a:prstGeom prst="rect">
            <a:avLst/>
          </a:prstGeom>
          <a:noFill/>
          <a:ln w="9525" algn="ctr">
            <a:noFill/>
            <a:miter lim="800000"/>
            <a:headEnd/>
            <a:tailEnd/>
          </a:ln>
        </p:spPr>
        <p:txBody>
          <a:bodyPr wrap="none">
            <a:spAutoFit/>
          </a:bodyPr>
          <a:lstStyle/>
          <a:p>
            <a:r>
              <a:rPr lang="hr-HR" sz="2400"/>
              <a:t>7</a:t>
            </a:r>
          </a:p>
        </p:txBody>
      </p:sp>
      <p:sp>
        <p:nvSpPr>
          <p:cNvPr id="26751" name="Text Box 127"/>
          <p:cNvSpPr txBox="1">
            <a:spLocks noChangeArrowheads="1"/>
          </p:cNvSpPr>
          <p:nvPr/>
        </p:nvSpPr>
        <p:spPr bwMode="auto">
          <a:xfrm>
            <a:off x="8193088" y="3141663"/>
            <a:ext cx="549275" cy="457200"/>
          </a:xfrm>
          <a:prstGeom prst="rect">
            <a:avLst/>
          </a:prstGeom>
          <a:noFill/>
          <a:ln w="9525" algn="ctr">
            <a:noFill/>
            <a:miter lim="800000"/>
            <a:headEnd/>
            <a:tailEnd/>
          </a:ln>
        </p:spPr>
        <p:txBody>
          <a:bodyPr wrap="none">
            <a:spAutoFit/>
          </a:bodyPr>
          <a:lstStyle/>
          <a:p>
            <a:r>
              <a:rPr lang="hr-HR" sz="2400"/>
              <a:t>-4</a:t>
            </a:r>
          </a:p>
        </p:txBody>
      </p:sp>
      <p:sp>
        <p:nvSpPr>
          <p:cNvPr id="68" name="Rectangle 67"/>
          <p:cNvSpPr/>
          <p:nvPr/>
        </p:nvSpPr>
        <p:spPr bwMode="auto">
          <a:xfrm>
            <a:off x="144463" y="3144838"/>
            <a:ext cx="3522662" cy="357187"/>
          </a:xfrm>
          <a:prstGeom prst="rect">
            <a:avLst/>
          </a:prstGeom>
          <a:solidFill>
            <a:schemeClr val="accent3">
              <a:lumMod val="50000"/>
            </a:schemeClr>
          </a:solidFill>
          <a:ln w="9525" cap="flat" cmpd="sng" algn="ctr">
            <a:solidFill>
              <a:schemeClr val="accent3">
                <a:lumMod val="75000"/>
              </a:schemeClr>
            </a:solidFill>
            <a:prstDash val="solid"/>
            <a:round/>
            <a:headEnd type="none" w="med" len="med"/>
            <a:tailEnd type="none" w="med" len="med"/>
          </a:ln>
          <a:effectLst/>
        </p:spPr>
        <p:txBody>
          <a:bodyPr wrap="none" anchor="ctr"/>
          <a:lstStyle/>
          <a:p>
            <a:pPr>
              <a:defRPr/>
            </a:pPr>
            <a:r>
              <a:rPr lang="hr-HR" sz="1800">
                <a:solidFill>
                  <a:schemeClr val="tx1"/>
                </a:solidFill>
                <a:latin typeface="+mn-lt"/>
              </a:rPr>
              <a:t>Pozivni program:</a:t>
            </a:r>
          </a:p>
        </p:txBody>
      </p:sp>
      <p:sp>
        <p:nvSpPr>
          <p:cNvPr id="72" name="Rectangle 15"/>
          <p:cNvSpPr>
            <a:spLocks noChangeArrowheads="1"/>
          </p:cNvSpPr>
          <p:nvPr/>
        </p:nvSpPr>
        <p:spPr bwMode="auto">
          <a:xfrm>
            <a:off x="144463" y="3502025"/>
            <a:ext cx="3522662" cy="2032000"/>
          </a:xfrm>
          <a:prstGeom prst="rect">
            <a:avLst/>
          </a:prstGeom>
          <a:solidFill>
            <a:schemeClr val="accent3">
              <a:lumMod val="75000"/>
              <a:alpha val="40000"/>
            </a:schemeClr>
          </a:solidFill>
          <a:ln w="9525">
            <a:solidFill>
              <a:schemeClr val="accent3">
                <a:lumMod val="75000"/>
              </a:schemeClr>
            </a:solidFill>
            <a:miter lim="800000"/>
            <a:headEnd/>
            <a:tailEnd/>
          </a:ln>
        </p:spPr>
        <p:txBody>
          <a:bodyPr>
            <a:spAutoFit/>
          </a:bodyPr>
          <a:lstStyle/>
          <a:p>
            <a:pPr>
              <a:defRPr/>
            </a:pPr>
            <a:r>
              <a:rPr lang="hr-HR" sz="1800"/>
              <a:t>#define MAXRED 16</a:t>
            </a:r>
          </a:p>
          <a:p>
            <a:pPr>
              <a:defRPr/>
            </a:pPr>
            <a:r>
              <a:rPr lang="hr-HR" sz="1800"/>
              <a:t>dodaj(5, &amp;red);</a:t>
            </a:r>
          </a:p>
          <a:p>
            <a:pPr>
              <a:defRPr/>
            </a:pPr>
            <a:r>
              <a:rPr lang="hr-HR" sz="1800"/>
              <a:t>dodaj(2, &amp;red);</a:t>
            </a:r>
          </a:p>
          <a:p>
            <a:pPr>
              <a:defRPr/>
            </a:pPr>
            <a:r>
              <a:rPr lang="hr-HR" sz="1800"/>
              <a:t>dodaj(7, &amp;red);</a:t>
            </a:r>
          </a:p>
          <a:p>
            <a:pPr>
              <a:defRPr/>
            </a:pPr>
            <a:r>
              <a:rPr lang="hr-HR" sz="1800"/>
              <a:t>dodaj(-4, &amp;red);</a:t>
            </a:r>
          </a:p>
          <a:p>
            <a:pPr>
              <a:defRPr/>
            </a:pPr>
            <a:r>
              <a:rPr lang="hr-HR" sz="1800"/>
              <a:t>dodaj(1, &amp;red);</a:t>
            </a:r>
          </a:p>
        </p:txBody>
      </p:sp>
      <p:sp>
        <p:nvSpPr>
          <p:cNvPr id="85" name="Text Box 77"/>
          <p:cNvSpPr txBox="1">
            <a:spLocks noChangeArrowheads="1"/>
          </p:cNvSpPr>
          <p:nvPr/>
        </p:nvSpPr>
        <p:spPr bwMode="auto">
          <a:xfrm>
            <a:off x="7632700" y="2554288"/>
            <a:ext cx="396875" cy="304800"/>
          </a:xfrm>
          <a:prstGeom prst="rect">
            <a:avLst/>
          </a:prstGeom>
          <a:noFill/>
          <a:ln w="9525" algn="ctr">
            <a:noFill/>
            <a:miter lim="800000"/>
            <a:headEnd/>
            <a:tailEnd/>
          </a:ln>
        </p:spPr>
        <p:txBody>
          <a:bodyPr wrap="none">
            <a:spAutoFit/>
          </a:bodyPr>
          <a:lstStyle/>
          <a:p>
            <a:r>
              <a:rPr lang="hr-HR" sz="1400"/>
              <a:t>16</a:t>
            </a:r>
          </a:p>
        </p:txBody>
      </p:sp>
      <p:sp>
        <p:nvSpPr>
          <p:cNvPr id="6" name="Slide Number Placeholder 5"/>
          <p:cNvSpPr>
            <a:spLocks noGrp="1"/>
          </p:cNvSpPr>
          <p:nvPr>
            <p:ph type="sldNum" sz="quarter" idx="11"/>
          </p:nvPr>
        </p:nvSpPr>
        <p:spPr/>
        <p:txBody>
          <a:bodyPr/>
          <a:lstStyle/>
          <a:p>
            <a:fld id="{A88E0379-805C-488B-A902-3710866AFB11}" type="slidenum">
              <a:rPr lang="hr-HR" smtClean="0"/>
              <a:pPr/>
              <a:t>210</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dissolve">
                                      <p:cBhvr>
                                        <p:cTn id="7" dur="500"/>
                                        <p:tgtEl>
                                          <p:spTgt spid="6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2">
                                            <p:bg/>
                                          </p:spTgt>
                                        </p:tgtEl>
                                        <p:attrNameLst>
                                          <p:attrName>style.visibility</p:attrName>
                                        </p:attrNameLst>
                                      </p:cBhvr>
                                      <p:to>
                                        <p:strVal val="visible"/>
                                      </p:to>
                                    </p:set>
                                    <p:animEffect transition="in" filter="dissolve">
                                      <p:cBhvr>
                                        <p:cTn id="10" dur="500"/>
                                        <p:tgtEl>
                                          <p:spTgt spid="72">
                                            <p:bg/>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2">
                                            <p:txEl>
                                              <p:pRg st="0" end="0"/>
                                            </p:txEl>
                                          </p:spTgt>
                                        </p:tgtEl>
                                        <p:attrNameLst>
                                          <p:attrName>style.visibility</p:attrName>
                                        </p:attrNameLst>
                                      </p:cBhvr>
                                      <p:to>
                                        <p:strVal val="visible"/>
                                      </p:to>
                                    </p:set>
                                    <p:animEffect transition="in" filter="wipe(left)">
                                      <p:cBhvr>
                                        <p:cTn id="15" dur="500"/>
                                        <p:tgtEl>
                                          <p:spTgt spid="7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up)">
                                      <p:cBhvr>
                                        <p:cTn id="24" dur="500"/>
                                        <p:tgtEl>
                                          <p:spTgt spid="2"/>
                                        </p:tgtEl>
                                      </p:cBhvr>
                                    </p:animEffect>
                                  </p:childTnLst>
                                </p:cTn>
                              </p:par>
                            </p:childTnLst>
                          </p:cTn>
                        </p:par>
                        <p:par>
                          <p:cTn id="25" fill="hold">
                            <p:stCondLst>
                              <p:cond delay="1000"/>
                            </p:stCondLst>
                            <p:childTnLst>
                              <p:par>
                                <p:cTn id="26" presetID="22" presetClass="entr" presetSubtype="1"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72">
                                            <p:txEl>
                                              <p:pRg st="1" end="1"/>
                                            </p:txEl>
                                          </p:spTgt>
                                        </p:tgtEl>
                                        <p:attrNameLst>
                                          <p:attrName>style.visibility</p:attrName>
                                        </p:attrNameLst>
                                      </p:cBhvr>
                                      <p:to>
                                        <p:strVal val="visible"/>
                                      </p:to>
                                    </p:set>
                                    <p:animEffect transition="in" filter="wipe(left)">
                                      <p:cBhvr>
                                        <p:cTn id="33" dur="500"/>
                                        <p:tgtEl>
                                          <p:spTgt spid="72">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70"/>
                                        </p:tgtEl>
                                        <p:attrNameLst>
                                          <p:attrName>style.visibility</p:attrName>
                                        </p:attrNameLst>
                                      </p:cBhvr>
                                      <p:to>
                                        <p:strVal val="visible"/>
                                      </p:to>
                                    </p:set>
                                    <p:animEffect transition="in" filter="dissolve">
                                      <p:cBhvr>
                                        <p:cTn id="38" dur="500"/>
                                        <p:tgtEl>
                                          <p:spTgt spid="70"/>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1" nodeType="clickEffect">
                                  <p:stCondLst>
                                    <p:cond delay="0"/>
                                  </p:stCondLst>
                                  <p:childTnLst>
                                    <p:animMotion origin="layout" path="M -4.65213E-6 2.59259E-6 L 0.00113 0.04004 " pathEditMode="relative" rAng="0" ptsTypes="AA">
                                      <p:cBhvr>
                                        <p:cTn id="42" dur="2000" fill="hold"/>
                                        <p:tgtEl>
                                          <p:spTgt spid="70"/>
                                        </p:tgtEl>
                                        <p:attrNameLst>
                                          <p:attrName>ppt_x</p:attrName>
                                          <p:attrName>ppt_y</p:attrName>
                                        </p:attrNameLst>
                                      </p:cBhvr>
                                      <p:rCtr x="0" y="20"/>
                                    </p:animMotion>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2" nodeType="clickEffect">
                                  <p:stCondLst>
                                    <p:cond delay="0"/>
                                  </p:stCondLst>
                                  <p:childTnLst>
                                    <p:animMotion origin="layout" path="M -4.65213E-6 0.04213 L -4.65213E-6 0.08357 " pathEditMode="relative" rAng="0" ptsTypes="AA">
                                      <p:cBhvr>
                                        <p:cTn id="46" dur="2000" fill="hold"/>
                                        <p:tgtEl>
                                          <p:spTgt spid="70"/>
                                        </p:tgtEl>
                                        <p:attrNameLst>
                                          <p:attrName>ppt_x</p:attrName>
                                          <p:attrName>ppt_y</p:attrName>
                                        </p:attrNameLst>
                                      </p:cBhvr>
                                      <p:rCtr x="0" y="21"/>
                                    </p:animMotion>
                                  </p:childTnLst>
                                </p:cTn>
                              </p:par>
                            </p:childTnLst>
                          </p:cTn>
                        </p:par>
                      </p:childTnLst>
                    </p:cTn>
                  </p:par>
                  <p:par>
                    <p:cTn id="47" fill="hold">
                      <p:stCondLst>
                        <p:cond delay="indefinite"/>
                      </p:stCondLst>
                      <p:childTnLst>
                        <p:par>
                          <p:cTn id="48" fill="hold">
                            <p:stCondLst>
                              <p:cond delay="0"/>
                            </p:stCondLst>
                            <p:childTnLst>
                              <p:par>
                                <p:cTn id="49" presetID="56" presetClass="path" presetSubtype="0" accel="50000" decel="50000" fill="hold" nodeType="clickEffect">
                                  <p:stCondLst>
                                    <p:cond delay="0"/>
                                  </p:stCondLst>
                                  <p:childTnLst>
                                    <p:animMotion origin="layout" path="M 3.42738E-6 4.81481E-6 L 0.04328 -0.07014 " pathEditMode="relative" rAng="0" ptsTypes="AA">
                                      <p:cBhvr>
                                        <p:cTn id="50" dur="2000" fill="hold"/>
                                        <p:tgtEl>
                                          <p:spTgt spid="2"/>
                                        </p:tgtEl>
                                        <p:attrNameLst>
                                          <p:attrName>ppt_x</p:attrName>
                                          <p:attrName>ppt_y</p:attrName>
                                        </p:attrNameLst>
                                      </p:cBhvr>
                                      <p:rCtr x="22" y="-35"/>
                                    </p:animMotion>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grpId="3" nodeType="clickEffect">
                                  <p:stCondLst>
                                    <p:cond delay="0"/>
                                  </p:stCondLst>
                                  <p:childTnLst>
                                    <p:animMotion origin="layout" path="M -4.65213E-6 0.0838 L -4.65213E-6 0.12662 " pathEditMode="relative" rAng="0" ptsTypes="AA">
                                      <p:cBhvr>
                                        <p:cTn id="54" dur="2000" fill="hold"/>
                                        <p:tgtEl>
                                          <p:spTgt spid="70"/>
                                        </p:tgtEl>
                                        <p:attrNameLst>
                                          <p:attrName>ppt_x</p:attrName>
                                          <p:attrName>ppt_y</p:attrName>
                                        </p:attrNameLst>
                                      </p:cBhvr>
                                      <p:rCtr x="0" y="21"/>
                                    </p:animMotion>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4" nodeType="clickEffect">
                                  <p:stCondLst>
                                    <p:cond delay="0"/>
                                  </p:stCondLst>
                                  <p:childTnLst>
                                    <p:animMotion origin="layout" path="M -4.65213E-6 0.12732 L -0.00096 0.17037 " pathEditMode="relative" rAng="0" ptsTypes="AA">
                                      <p:cBhvr>
                                        <p:cTn id="58" dur="2000" fill="hold"/>
                                        <p:tgtEl>
                                          <p:spTgt spid="70"/>
                                        </p:tgtEl>
                                        <p:attrNameLst>
                                          <p:attrName>ppt_x</p:attrName>
                                          <p:attrName>ppt_y</p:attrName>
                                        </p:attrNameLst>
                                      </p:cBhvr>
                                      <p:rCtr x="0" y="22"/>
                                    </p:animMotion>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26748"/>
                                        </p:tgtEl>
                                        <p:attrNameLst>
                                          <p:attrName>style.visibility</p:attrName>
                                        </p:attrNameLst>
                                      </p:cBhvr>
                                      <p:to>
                                        <p:strVal val="visible"/>
                                      </p:to>
                                    </p:set>
                                    <p:animEffect transition="in" filter="dissolve">
                                      <p:cBhvr>
                                        <p:cTn id="63" dur="500"/>
                                        <p:tgtEl>
                                          <p:spTgt spid="26748"/>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path" presetSubtype="0" accel="50000" decel="50000" fill="hold" grpId="5" nodeType="clickEffect">
                                  <p:stCondLst>
                                    <p:cond delay="0"/>
                                  </p:stCondLst>
                                  <p:childTnLst>
                                    <p:animMotion origin="layout" path="M -4.65213E-6 0.17107 L -0.00112 0.21551 " pathEditMode="relative" rAng="0" ptsTypes="AA">
                                      <p:cBhvr>
                                        <p:cTn id="67" dur="2000" fill="hold"/>
                                        <p:tgtEl>
                                          <p:spTgt spid="70"/>
                                        </p:tgtEl>
                                        <p:attrNameLst>
                                          <p:attrName>ppt_x</p:attrName>
                                          <p:attrName>ppt_y</p:attrName>
                                        </p:attrNameLst>
                                      </p:cBhvr>
                                      <p:rCtr x="-1" y="22"/>
                                    </p:animMotion>
                                  </p:childTnLst>
                                </p:cTn>
                              </p:par>
                            </p:childTnLst>
                          </p:cTn>
                        </p:par>
                      </p:childTnLst>
                    </p:cTn>
                  </p:par>
                  <p:par>
                    <p:cTn id="68" fill="hold">
                      <p:stCondLst>
                        <p:cond delay="indefinite"/>
                      </p:stCondLst>
                      <p:childTnLst>
                        <p:par>
                          <p:cTn id="69" fill="hold">
                            <p:stCondLst>
                              <p:cond delay="0"/>
                            </p:stCondLst>
                            <p:childTnLst>
                              <p:par>
                                <p:cTn id="70" presetID="9" presetClass="exit" presetSubtype="0" fill="hold" grpId="6" nodeType="clickEffect">
                                  <p:stCondLst>
                                    <p:cond delay="0"/>
                                  </p:stCondLst>
                                  <p:childTnLst>
                                    <p:animEffect transition="out" filter="dissolve">
                                      <p:cBhvr>
                                        <p:cTn id="71" dur="500"/>
                                        <p:tgtEl>
                                          <p:spTgt spid="70"/>
                                        </p:tgtEl>
                                      </p:cBhvr>
                                    </p:animEffect>
                                    <p:set>
                                      <p:cBhvr>
                                        <p:cTn id="72" dur="1" fill="hold">
                                          <p:stCondLst>
                                            <p:cond delay="499"/>
                                          </p:stCondLst>
                                        </p:cTn>
                                        <p:tgtEl>
                                          <p:spTgt spid="70"/>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72">
                                            <p:txEl>
                                              <p:pRg st="2" end="2"/>
                                            </p:txEl>
                                          </p:spTgt>
                                        </p:tgtEl>
                                        <p:attrNameLst>
                                          <p:attrName>style.visibility</p:attrName>
                                        </p:attrNameLst>
                                      </p:cBhvr>
                                      <p:to>
                                        <p:strVal val="visible"/>
                                      </p:to>
                                    </p:set>
                                    <p:animEffect transition="in" filter="wipe(left)">
                                      <p:cBhvr>
                                        <p:cTn id="77" dur="500"/>
                                        <p:tgtEl>
                                          <p:spTgt spid="72">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56" presetClass="path" presetSubtype="0" accel="50000" decel="50000" fill="hold" nodeType="clickEffect">
                                  <p:stCondLst>
                                    <p:cond delay="0"/>
                                  </p:stCondLst>
                                  <p:childTnLst>
                                    <p:animMotion origin="layout" path="M 0.04328 -0.07014 L 0.10981 -0.11783 " pathEditMode="relative" rAng="0" ptsTypes="AA">
                                      <p:cBhvr>
                                        <p:cTn id="81" dur="2000" fill="hold"/>
                                        <p:tgtEl>
                                          <p:spTgt spid="2"/>
                                        </p:tgtEl>
                                        <p:attrNameLst>
                                          <p:attrName>ppt_x</p:attrName>
                                          <p:attrName>ppt_y</p:attrName>
                                        </p:attrNameLst>
                                      </p:cBhvr>
                                      <p:rCtr x="33" y="-24"/>
                                    </p:animMotion>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26749"/>
                                        </p:tgtEl>
                                        <p:attrNameLst>
                                          <p:attrName>style.visibility</p:attrName>
                                        </p:attrNameLst>
                                      </p:cBhvr>
                                      <p:to>
                                        <p:strVal val="visible"/>
                                      </p:to>
                                    </p:set>
                                    <p:animEffect transition="in" filter="dissolve">
                                      <p:cBhvr>
                                        <p:cTn id="86" dur="500"/>
                                        <p:tgtEl>
                                          <p:spTgt spid="2674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72">
                                            <p:txEl>
                                              <p:pRg st="3" end="3"/>
                                            </p:txEl>
                                          </p:spTgt>
                                        </p:tgtEl>
                                        <p:attrNameLst>
                                          <p:attrName>style.visibility</p:attrName>
                                        </p:attrNameLst>
                                      </p:cBhvr>
                                      <p:to>
                                        <p:strVal val="visible"/>
                                      </p:to>
                                    </p:set>
                                    <p:animEffect transition="in" filter="wipe(left)">
                                      <p:cBhvr>
                                        <p:cTn id="91" dur="500"/>
                                        <p:tgtEl>
                                          <p:spTgt spid="72">
                                            <p:txEl>
                                              <p:pRg st="3" end="3"/>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42" presetClass="path" presetSubtype="0" accel="50000" decel="50000" fill="hold" grpId="8" nodeType="clickEffect">
                                  <p:stCondLst>
                                    <p:cond delay="0"/>
                                  </p:stCondLst>
                                  <p:childTnLst>
                                    <p:animMotion origin="layout" path="M 0.00113 0.00116 L -4.65213E-6 0.03959 " pathEditMode="relative" rAng="0" ptsTypes="AA">
                                      <p:cBhvr>
                                        <p:cTn id="95" dur="2000" fill="hold"/>
                                        <p:tgtEl>
                                          <p:spTgt spid="70"/>
                                        </p:tgtEl>
                                        <p:attrNameLst>
                                          <p:attrName>ppt_x</p:attrName>
                                          <p:attrName>ppt_y</p:attrName>
                                        </p:attrNameLst>
                                      </p:cBhvr>
                                      <p:rCtr x="-1" y="19"/>
                                    </p:animMotion>
                                  </p:childTnLst>
                                </p:cTn>
                              </p:par>
                              <p:par>
                                <p:cTn id="96" presetID="9" presetClass="entr" presetSubtype="0" fill="hold" grpId="7" nodeType="withEffect">
                                  <p:stCondLst>
                                    <p:cond delay="0"/>
                                  </p:stCondLst>
                                  <p:childTnLst>
                                    <p:set>
                                      <p:cBhvr>
                                        <p:cTn id="97" dur="1" fill="hold">
                                          <p:stCondLst>
                                            <p:cond delay="0"/>
                                          </p:stCondLst>
                                        </p:cTn>
                                        <p:tgtEl>
                                          <p:spTgt spid="70"/>
                                        </p:tgtEl>
                                        <p:attrNameLst>
                                          <p:attrName>style.visibility</p:attrName>
                                        </p:attrNameLst>
                                      </p:cBhvr>
                                      <p:to>
                                        <p:strVal val="visible"/>
                                      </p:to>
                                    </p:set>
                                    <p:animEffect transition="in" filter="dissolve">
                                      <p:cBhvr>
                                        <p:cTn id="98" dur="500"/>
                                        <p:tgtEl>
                                          <p:spTgt spid="70"/>
                                        </p:tgtEl>
                                      </p:cBhvr>
                                    </p:animEffect>
                                  </p:childTnLst>
                                </p:cTn>
                              </p:par>
                            </p:childTnLst>
                          </p:cTn>
                        </p:par>
                      </p:childTnLst>
                    </p:cTn>
                  </p:par>
                  <p:par>
                    <p:cTn id="99" fill="hold">
                      <p:stCondLst>
                        <p:cond delay="indefinite"/>
                      </p:stCondLst>
                      <p:childTnLst>
                        <p:par>
                          <p:cTn id="100" fill="hold">
                            <p:stCondLst>
                              <p:cond delay="0"/>
                            </p:stCondLst>
                            <p:childTnLst>
                              <p:par>
                                <p:cTn id="101" presetID="42" presetClass="path" presetSubtype="0" accel="50000" decel="50000" fill="hold" grpId="9" nodeType="clickEffect">
                                  <p:stCondLst>
                                    <p:cond delay="0"/>
                                  </p:stCondLst>
                                  <p:childTnLst>
                                    <p:animMotion origin="layout" path="M -4.65213E-6 0.04375 L -4.65213E-6 0.08195 " pathEditMode="relative" rAng="0" ptsTypes="AA">
                                      <p:cBhvr>
                                        <p:cTn id="102" dur="2000" fill="hold"/>
                                        <p:tgtEl>
                                          <p:spTgt spid="70"/>
                                        </p:tgtEl>
                                        <p:attrNameLst>
                                          <p:attrName>ppt_x</p:attrName>
                                          <p:attrName>ppt_y</p:attrName>
                                        </p:attrNameLst>
                                      </p:cBhvr>
                                      <p:rCtr x="0" y="19"/>
                                    </p:animMotion>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85"/>
                                        </p:tgtEl>
                                        <p:attrNameLst>
                                          <p:attrName>style.visibility</p:attrName>
                                        </p:attrNameLst>
                                      </p:cBhvr>
                                      <p:to>
                                        <p:strVal val="visible"/>
                                      </p:to>
                                    </p:set>
                                    <p:animEffect transition="in" filter="dissolve">
                                      <p:cBhvr>
                                        <p:cTn id="107" dur="500"/>
                                        <p:tgtEl>
                                          <p:spTgt spid="85"/>
                                        </p:tgtEl>
                                      </p:cBhvr>
                                    </p:animEffect>
                                  </p:childTnLst>
                                </p:cTn>
                              </p:par>
                            </p:childTnLst>
                          </p:cTn>
                        </p:par>
                      </p:childTnLst>
                    </p:cTn>
                  </p:par>
                  <p:par>
                    <p:cTn id="108" fill="hold">
                      <p:stCondLst>
                        <p:cond delay="indefinite"/>
                      </p:stCondLst>
                      <p:childTnLst>
                        <p:par>
                          <p:cTn id="109" fill="hold">
                            <p:stCondLst>
                              <p:cond delay="0"/>
                            </p:stCondLst>
                            <p:childTnLst>
                              <p:par>
                                <p:cTn id="110" presetID="63" presetClass="path" presetSubtype="0" accel="50000" decel="50000" fill="hold" nodeType="clickEffect">
                                  <p:stCondLst>
                                    <p:cond delay="0"/>
                                  </p:stCondLst>
                                  <p:childTnLst>
                                    <p:animMotion origin="layout" path="M 0.10981 -0.11783 L 0.15117 -0.11783 " pathEditMode="relative" rAng="0" ptsTypes="AA">
                                      <p:cBhvr>
                                        <p:cTn id="111" dur="2000" fill="hold"/>
                                        <p:tgtEl>
                                          <p:spTgt spid="2"/>
                                        </p:tgtEl>
                                        <p:attrNameLst>
                                          <p:attrName>ppt_x</p:attrName>
                                          <p:attrName>ppt_y</p:attrName>
                                        </p:attrNameLst>
                                      </p:cBhvr>
                                      <p:rCtr x="21" y="0"/>
                                    </p:animMotion>
                                  </p:childTnLst>
                                </p:cTn>
                              </p:par>
                            </p:childTnLst>
                          </p:cTn>
                        </p:par>
                      </p:childTnLst>
                    </p:cTn>
                  </p:par>
                  <p:par>
                    <p:cTn id="112" fill="hold">
                      <p:stCondLst>
                        <p:cond delay="indefinite"/>
                      </p:stCondLst>
                      <p:childTnLst>
                        <p:par>
                          <p:cTn id="113" fill="hold">
                            <p:stCondLst>
                              <p:cond delay="0"/>
                            </p:stCondLst>
                            <p:childTnLst>
                              <p:par>
                                <p:cTn id="114" presetID="42" presetClass="path" presetSubtype="0" accel="50000" decel="50000" fill="hold" grpId="10" nodeType="clickEffect">
                                  <p:stCondLst>
                                    <p:cond delay="0"/>
                                  </p:stCondLst>
                                  <p:childTnLst>
                                    <p:animMotion origin="layout" path="M -4.65213E-6 0.08426 L -0.00096 0.1257 " pathEditMode="relative" rAng="0" ptsTypes="AA">
                                      <p:cBhvr>
                                        <p:cTn id="115" dur="2000" fill="hold"/>
                                        <p:tgtEl>
                                          <p:spTgt spid="70"/>
                                        </p:tgtEl>
                                        <p:attrNameLst>
                                          <p:attrName>ppt_x</p:attrName>
                                          <p:attrName>ppt_y</p:attrName>
                                        </p:attrNameLst>
                                      </p:cBhvr>
                                      <p:rCtr x="0" y="21"/>
                                    </p:animMotion>
                                  </p:childTnLst>
                                </p:cTn>
                              </p:par>
                            </p:childTnLst>
                          </p:cTn>
                        </p:par>
                      </p:childTnLst>
                    </p:cTn>
                  </p:par>
                  <p:par>
                    <p:cTn id="116" fill="hold">
                      <p:stCondLst>
                        <p:cond delay="indefinite"/>
                      </p:stCondLst>
                      <p:childTnLst>
                        <p:par>
                          <p:cTn id="117" fill="hold">
                            <p:stCondLst>
                              <p:cond delay="0"/>
                            </p:stCondLst>
                            <p:childTnLst>
                              <p:par>
                                <p:cTn id="118" presetID="63" presetClass="path" presetSubtype="0" accel="50000" decel="50000" fill="hold" nodeType="clickEffect">
                                  <p:stCondLst>
                                    <p:cond delay="0"/>
                                  </p:stCondLst>
                                  <p:childTnLst>
                                    <p:animMotion origin="layout" path="M 0.15117 -0.11783 L 0.18307 -0.12107 " pathEditMode="relative" rAng="0" ptsTypes="AA">
                                      <p:cBhvr>
                                        <p:cTn id="119" dur="2000" fill="hold"/>
                                        <p:tgtEl>
                                          <p:spTgt spid="2"/>
                                        </p:tgtEl>
                                        <p:attrNameLst>
                                          <p:attrName>ppt_x</p:attrName>
                                          <p:attrName>ppt_y</p:attrName>
                                        </p:attrNameLst>
                                      </p:cBhvr>
                                      <p:rCtr x="16" y="-2"/>
                                    </p:animMotion>
                                  </p:childTnLst>
                                </p:cTn>
                              </p:par>
                              <p:par>
                                <p:cTn id="120" presetID="9" presetClass="exit" presetSubtype="0" fill="hold" grpId="1" nodeType="withEffect">
                                  <p:stCondLst>
                                    <p:cond delay="0"/>
                                  </p:stCondLst>
                                  <p:childTnLst>
                                    <p:animEffect transition="out" filter="dissolve">
                                      <p:cBhvr>
                                        <p:cTn id="121" dur="500"/>
                                        <p:tgtEl>
                                          <p:spTgt spid="85"/>
                                        </p:tgtEl>
                                      </p:cBhvr>
                                    </p:animEffect>
                                    <p:set>
                                      <p:cBhvr>
                                        <p:cTn id="122" dur="1" fill="hold">
                                          <p:stCondLst>
                                            <p:cond delay="499"/>
                                          </p:stCondLst>
                                        </p:cTn>
                                        <p:tgtEl>
                                          <p:spTgt spid="85"/>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42" presetClass="path" presetSubtype="0" accel="50000" decel="50000" fill="hold" grpId="11" nodeType="clickEffect">
                                  <p:stCondLst>
                                    <p:cond delay="0"/>
                                  </p:stCondLst>
                                  <p:childTnLst>
                                    <p:animMotion origin="layout" path="M 0.00113 0.12755 L 0.00016 0.16597 " pathEditMode="relative" rAng="0" ptsTypes="AA">
                                      <p:cBhvr>
                                        <p:cTn id="126" dur="2000" fill="hold"/>
                                        <p:tgtEl>
                                          <p:spTgt spid="70"/>
                                        </p:tgtEl>
                                        <p:attrNameLst>
                                          <p:attrName>ppt_x</p:attrName>
                                          <p:attrName>ppt_y</p:attrName>
                                        </p:attrNameLst>
                                      </p:cBhvr>
                                      <p:rCtr x="0" y="19"/>
                                    </p:animMotion>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26750"/>
                                        </p:tgtEl>
                                        <p:attrNameLst>
                                          <p:attrName>style.visibility</p:attrName>
                                        </p:attrNameLst>
                                      </p:cBhvr>
                                      <p:to>
                                        <p:strVal val="visible"/>
                                      </p:to>
                                    </p:set>
                                    <p:animEffect transition="in" filter="dissolve">
                                      <p:cBhvr>
                                        <p:cTn id="131" dur="500"/>
                                        <p:tgtEl>
                                          <p:spTgt spid="26750"/>
                                        </p:tgtEl>
                                      </p:cBhvr>
                                    </p:animEffect>
                                  </p:childTnLst>
                                </p:cTn>
                              </p:par>
                            </p:childTnLst>
                          </p:cTn>
                        </p:par>
                      </p:childTnLst>
                    </p:cTn>
                  </p:par>
                  <p:par>
                    <p:cTn id="132" fill="hold">
                      <p:stCondLst>
                        <p:cond delay="indefinite"/>
                      </p:stCondLst>
                      <p:childTnLst>
                        <p:par>
                          <p:cTn id="133" fill="hold">
                            <p:stCondLst>
                              <p:cond delay="0"/>
                            </p:stCondLst>
                            <p:childTnLst>
                              <p:par>
                                <p:cTn id="134" presetID="42" presetClass="path" presetSubtype="0" accel="50000" decel="50000" fill="hold" grpId="12" nodeType="clickEffect">
                                  <p:stCondLst>
                                    <p:cond delay="0"/>
                                  </p:stCondLst>
                                  <p:childTnLst>
                                    <p:animMotion origin="layout" path="M -4.65213E-6 0.17037 L 0.00097 0.21621 " pathEditMode="relative" rAng="0" ptsTypes="AA">
                                      <p:cBhvr>
                                        <p:cTn id="135" dur="2000" fill="hold"/>
                                        <p:tgtEl>
                                          <p:spTgt spid="70"/>
                                        </p:tgtEl>
                                        <p:attrNameLst>
                                          <p:attrName>ppt_x</p:attrName>
                                          <p:attrName>ppt_y</p:attrName>
                                        </p:attrNameLst>
                                      </p:cBhvr>
                                      <p:rCtr x="0" y="23"/>
                                    </p:animMotion>
                                  </p:childTnLst>
                                </p:cTn>
                              </p:par>
                            </p:childTnLst>
                          </p:cTn>
                        </p:par>
                      </p:childTnLst>
                    </p:cTn>
                  </p:par>
                  <p:par>
                    <p:cTn id="136" fill="hold">
                      <p:stCondLst>
                        <p:cond delay="indefinite"/>
                      </p:stCondLst>
                      <p:childTnLst>
                        <p:par>
                          <p:cTn id="137" fill="hold">
                            <p:stCondLst>
                              <p:cond delay="0"/>
                            </p:stCondLst>
                            <p:childTnLst>
                              <p:par>
                                <p:cTn id="138" presetID="9" presetClass="exit" presetSubtype="0" fill="hold" grpId="13" nodeType="clickEffect">
                                  <p:stCondLst>
                                    <p:cond delay="0"/>
                                  </p:stCondLst>
                                  <p:childTnLst>
                                    <p:animEffect transition="out" filter="dissolve">
                                      <p:cBhvr>
                                        <p:cTn id="139" dur="500"/>
                                        <p:tgtEl>
                                          <p:spTgt spid="70"/>
                                        </p:tgtEl>
                                      </p:cBhvr>
                                    </p:animEffect>
                                    <p:set>
                                      <p:cBhvr>
                                        <p:cTn id="140" dur="1" fill="hold">
                                          <p:stCondLst>
                                            <p:cond delay="499"/>
                                          </p:stCondLst>
                                        </p:cTn>
                                        <p:tgtEl>
                                          <p:spTgt spid="70"/>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nodeType="clickEffect">
                                  <p:stCondLst>
                                    <p:cond delay="0"/>
                                  </p:stCondLst>
                                  <p:childTnLst>
                                    <p:set>
                                      <p:cBhvr>
                                        <p:cTn id="144" dur="1" fill="hold">
                                          <p:stCondLst>
                                            <p:cond delay="0"/>
                                          </p:stCondLst>
                                        </p:cTn>
                                        <p:tgtEl>
                                          <p:spTgt spid="72">
                                            <p:txEl>
                                              <p:pRg st="4" end="4"/>
                                            </p:txEl>
                                          </p:spTgt>
                                        </p:tgtEl>
                                        <p:attrNameLst>
                                          <p:attrName>style.visibility</p:attrName>
                                        </p:attrNameLst>
                                      </p:cBhvr>
                                      <p:to>
                                        <p:strVal val="visible"/>
                                      </p:to>
                                    </p:set>
                                    <p:animEffect transition="in" filter="wipe(left)">
                                      <p:cBhvr>
                                        <p:cTn id="145" dur="500"/>
                                        <p:tgtEl>
                                          <p:spTgt spid="72">
                                            <p:txEl>
                                              <p:pRg st="4" end="4"/>
                                            </p:txEl>
                                          </p:spTgt>
                                        </p:tgtEl>
                                      </p:cBhvr>
                                    </p:animEffect>
                                  </p:childTnLst>
                                </p:cTn>
                              </p:par>
                            </p:childTnLst>
                          </p:cTn>
                        </p:par>
                      </p:childTnLst>
                    </p:cTn>
                  </p:par>
                  <p:par>
                    <p:cTn id="146" fill="hold">
                      <p:stCondLst>
                        <p:cond delay="indefinite"/>
                      </p:stCondLst>
                      <p:childTnLst>
                        <p:par>
                          <p:cTn id="147" fill="hold">
                            <p:stCondLst>
                              <p:cond delay="0"/>
                            </p:stCondLst>
                            <p:childTnLst>
                              <p:par>
                                <p:cTn id="148" presetID="42" presetClass="path" presetSubtype="0" accel="50000" decel="50000" fill="hold" nodeType="clickEffect">
                                  <p:stCondLst>
                                    <p:cond delay="0"/>
                                  </p:stCondLst>
                                  <p:childTnLst>
                                    <p:animMotion origin="layout" path="M 0.1805 -0.11945 L 0.24334 -0.07524 " pathEditMode="relative" rAng="0" ptsTypes="AA">
                                      <p:cBhvr>
                                        <p:cTn id="149" dur="2000" fill="hold"/>
                                        <p:tgtEl>
                                          <p:spTgt spid="2"/>
                                        </p:tgtEl>
                                        <p:attrNameLst>
                                          <p:attrName>ppt_x</p:attrName>
                                          <p:attrName>ppt_y</p:attrName>
                                        </p:attrNameLst>
                                      </p:cBhvr>
                                      <p:rCtr x="31" y="22"/>
                                    </p:animMotion>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26751"/>
                                        </p:tgtEl>
                                        <p:attrNameLst>
                                          <p:attrName>style.visibility</p:attrName>
                                        </p:attrNameLst>
                                      </p:cBhvr>
                                      <p:to>
                                        <p:strVal val="visible"/>
                                      </p:to>
                                    </p:set>
                                    <p:animEffect transition="in" filter="dissolve">
                                      <p:cBhvr>
                                        <p:cTn id="154" dur="500"/>
                                        <p:tgtEl>
                                          <p:spTgt spid="26751"/>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nodeType="clickEffect">
                                  <p:stCondLst>
                                    <p:cond delay="0"/>
                                  </p:stCondLst>
                                  <p:childTnLst>
                                    <p:set>
                                      <p:cBhvr>
                                        <p:cTn id="158" dur="1" fill="hold">
                                          <p:stCondLst>
                                            <p:cond delay="0"/>
                                          </p:stCondLst>
                                        </p:cTn>
                                        <p:tgtEl>
                                          <p:spTgt spid="72">
                                            <p:txEl>
                                              <p:pRg st="5" end="5"/>
                                            </p:txEl>
                                          </p:spTgt>
                                        </p:tgtEl>
                                        <p:attrNameLst>
                                          <p:attrName>style.visibility</p:attrName>
                                        </p:attrNameLst>
                                      </p:cBhvr>
                                      <p:to>
                                        <p:strVal val="visible"/>
                                      </p:to>
                                    </p:set>
                                    <p:animEffect transition="in" filter="wipe(left)">
                                      <p:cBhvr>
                                        <p:cTn id="159" dur="500"/>
                                        <p:tgtEl>
                                          <p:spTgt spid="72">
                                            <p:txEl>
                                              <p:pRg st="5" end="5"/>
                                            </p:txEl>
                                          </p:spTgt>
                                        </p:tgtEl>
                                      </p:cBhvr>
                                    </p:animEffect>
                                  </p:childTnLst>
                                </p:cTn>
                              </p:par>
                            </p:childTnLst>
                          </p:cTn>
                        </p:par>
                      </p:childTnLst>
                    </p:cTn>
                  </p:par>
                  <p:par>
                    <p:cTn id="160" fill="hold">
                      <p:stCondLst>
                        <p:cond delay="indefinite"/>
                      </p:stCondLst>
                      <p:childTnLst>
                        <p:par>
                          <p:cTn id="161" fill="hold">
                            <p:stCondLst>
                              <p:cond delay="0"/>
                            </p:stCondLst>
                            <p:childTnLst>
                              <p:par>
                                <p:cTn id="162" presetID="42" presetClass="path" presetSubtype="0" accel="50000" decel="50000" fill="hold" grpId="15" nodeType="clickEffect">
                                  <p:stCondLst>
                                    <p:cond delay="0"/>
                                  </p:stCondLst>
                                  <p:childTnLst>
                                    <p:animMotion origin="layout" path="M 0.00113 0.00116 L 0.00016 0.04259 " pathEditMode="relative" rAng="0" ptsTypes="AA">
                                      <p:cBhvr>
                                        <p:cTn id="163" dur="2000" fill="hold"/>
                                        <p:tgtEl>
                                          <p:spTgt spid="70"/>
                                        </p:tgtEl>
                                        <p:attrNameLst>
                                          <p:attrName>ppt_x</p:attrName>
                                          <p:attrName>ppt_y</p:attrName>
                                        </p:attrNameLst>
                                      </p:cBhvr>
                                      <p:rCtr x="0" y="21"/>
                                    </p:animMotion>
                                  </p:childTnLst>
                                </p:cTn>
                              </p:par>
                              <p:par>
                                <p:cTn id="164" presetID="9" presetClass="entr" presetSubtype="0" fill="hold" grpId="14" nodeType="withEffect">
                                  <p:stCondLst>
                                    <p:cond delay="0"/>
                                  </p:stCondLst>
                                  <p:childTnLst>
                                    <p:set>
                                      <p:cBhvr>
                                        <p:cTn id="165" dur="1" fill="hold">
                                          <p:stCondLst>
                                            <p:cond delay="0"/>
                                          </p:stCondLst>
                                        </p:cTn>
                                        <p:tgtEl>
                                          <p:spTgt spid="70"/>
                                        </p:tgtEl>
                                        <p:attrNameLst>
                                          <p:attrName>style.visibility</p:attrName>
                                        </p:attrNameLst>
                                      </p:cBhvr>
                                      <p:to>
                                        <p:strVal val="visible"/>
                                      </p:to>
                                    </p:set>
                                    <p:animEffect transition="in" filter="dissolve">
                                      <p:cBhvr>
                                        <p:cTn id="166" dur="500"/>
                                        <p:tgtEl>
                                          <p:spTgt spid="70"/>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xit" presetSubtype="0" fill="hold" grpId="16" nodeType="clickEffect">
                                  <p:stCondLst>
                                    <p:cond delay="0"/>
                                  </p:stCondLst>
                                  <p:childTnLst>
                                    <p:animEffect transition="out" filter="dissolve">
                                      <p:cBhvr>
                                        <p:cTn id="170" dur="500"/>
                                        <p:tgtEl>
                                          <p:spTgt spid="70"/>
                                        </p:tgtEl>
                                      </p:cBhvr>
                                    </p:animEffect>
                                    <p:set>
                                      <p:cBhvr>
                                        <p:cTn id="171" dur="1" fill="hold">
                                          <p:stCondLst>
                                            <p:cond delay="499"/>
                                          </p:stCondLst>
                                        </p:cTn>
                                        <p:tgtEl>
                                          <p:spTgt spid="70"/>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3" presetClass="emph" presetSubtype="2" fill="hold" nodeType="clickEffect">
                                  <p:stCondLst>
                                    <p:cond delay="0"/>
                                  </p:stCondLst>
                                  <p:childTnLst>
                                    <p:animClr clrSpc="rgb" dir="cw">
                                      <p:cBhvr override="childStyle">
                                        <p:cTn id="175" dur="2000" fill="hold"/>
                                        <p:tgtEl>
                                          <p:spTgt spid="72">
                                            <p:txEl>
                                              <p:pRg st="5" end="5"/>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0" grpId="1" animBg="1"/>
      <p:bldP spid="70" grpId="2" animBg="1"/>
      <p:bldP spid="70" grpId="3" animBg="1"/>
      <p:bldP spid="70" grpId="4" animBg="1"/>
      <p:bldP spid="70" grpId="5" animBg="1"/>
      <p:bldP spid="70" grpId="6" animBg="1"/>
      <p:bldP spid="70" grpId="7" animBg="1"/>
      <p:bldP spid="70" grpId="8" animBg="1"/>
      <p:bldP spid="70" grpId="9" animBg="1"/>
      <p:bldP spid="70" grpId="10" animBg="1"/>
      <p:bldP spid="70" grpId="11" animBg="1"/>
      <p:bldP spid="70" grpId="12" animBg="1"/>
      <p:bldP spid="70" grpId="13" animBg="1"/>
      <p:bldP spid="70" grpId="14" animBg="1"/>
      <p:bldP spid="70" grpId="15" animBg="1"/>
      <p:bldP spid="70" grpId="16" animBg="1"/>
      <p:bldP spid="26748" grpId="0"/>
      <p:bldP spid="26749" grpId="0"/>
      <p:bldP spid="26750" grpId="0"/>
      <p:bldP spid="26751" grpId="0"/>
      <p:bldP spid="68" grpId="0" animBg="1"/>
      <p:bldP spid="72" grpId="0" build="allAtOnce" animBg="1"/>
      <p:bldP spid="85" grpId="0"/>
      <p:bldP spid="85" grpId="1"/>
    </p:bld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8962" name="Rectangle 2"/>
          <p:cNvSpPr>
            <a:spLocks noGrp="1" noChangeArrowheads="1"/>
          </p:cNvSpPr>
          <p:nvPr>
            <p:ph type="title" idx="4294967295"/>
          </p:nvPr>
        </p:nvSpPr>
        <p:spPr/>
        <p:txBody>
          <a:bodyPr/>
          <a:lstStyle/>
          <a:p>
            <a:pPr>
              <a:defRPr/>
            </a:pPr>
            <a:r>
              <a:rPr lang="hr-HR" smtClean="0"/>
              <a:t>Skidanje elemenata iz reda realiziranog cirkularnim poljem</a:t>
            </a:r>
          </a:p>
        </p:txBody>
      </p:sp>
      <p:sp>
        <p:nvSpPr>
          <p:cNvPr id="14339" name="Rectangle 14"/>
          <p:cNvSpPr>
            <a:spLocks noChangeArrowheads="1"/>
          </p:cNvSpPr>
          <p:nvPr/>
        </p:nvSpPr>
        <p:spPr bwMode="auto">
          <a:xfrm>
            <a:off x="128588" y="836613"/>
            <a:ext cx="5181600" cy="2108200"/>
          </a:xfrm>
          <a:prstGeom prst="rect">
            <a:avLst/>
          </a:prstGeom>
          <a:solidFill>
            <a:srgbClr val="FFCC99"/>
          </a:solidFill>
          <a:ln w="9525">
            <a:solidFill>
              <a:srgbClr val="FF9900"/>
            </a:solidFill>
            <a:miter lim="800000"/>
            <a:headEnd/>
            <a:tailEnd/>
          </a:ln>
        </p:spPr>
        <p:txBody>
          <a:bodyPr>
            <a:spAutoFit/>
          </a:bodyPr>
          <a:lstStyle/>
          <a:p>
            <a:r>
              <a:rPr lang="hr-HR" sz="1600"/>
              <a:t>int skini (tip *element, Red *red) {</a:t>
            </a:r>
          </a:p>
          <a:p>
            <a:r>
              <a:rPr lang="hr-HR" sz="1600"/>
              <a:t>  if (red-&gt;ulaz == red-&gt;izlaz) return 0;</a:t>
            </a:r>
          </a:p>
          <a:p>
            <a:r>
              <a:rPr lang="hr-HR" sz="1600"/>
              <a:t>  red-&gt;izlaz++; </a:t>
            </a:r>
          </a:p>
          <a:p>
            <a:r>
              <a:rPr lang="hr-HR" sz="1600"/>
              <a:t>  red-&gt;izlaz %= n;</a:t>
            </a:r>
          </a:p>
          <a:p>
            <a:r>
              <a:rPr lang="hr-HR" sz="1600"/>
              <a:t>  *element = red-&gt;polje[red-&gt;izlaz];</a:t>
            </a:r>
          </a:p>
          <a:p>
            <a:r>
              <a:rPr lang="hr-HR" sz="1600"/>
              <a:t>  return 1;</a:t>
            </a:r>
          </a:p>
          <a:p>
            <a:r>
              <a:rPr lang="hr-HR" sz="1600"/>
              <a:t>}</a:t>
            </a:r>
          </a:p>
        </p:txBody>
      </p:sp>
      <p:grpSp>
        <p:nvGrpSpPr>
          <p:cNvPr id="2" name="Group 64"/>
          <p:cNvGrpSpPr>
            <a:grpSpLocks/>
          </p:cNvGrpSpPr>
          <p:nvPr/>
        </p:nvGrpSpPr>
        <p:grpSpPr bwMode="auto">
          <a:xfrm>
            <a:off x="7192963" y="1541463"/>
            <a:ext cx="1295400" cy="1752600"/>
            <a:chOff x="1103337" y="2070619"/>
            <a:chExt cx="1295547" cy="1753235"/>
          </a:xfrm>
        </p:grpSpPr>
        <p:sp>
          <p:nvSpPr>
            <p:cNvPr id="14397" name="Rectangle 24"/>
            <p:cNvSpPr>
              <a:spLocks noChangeArrowheads="1"/>
            </p:cNvSpPr>
            <p:nvPr/>
          </p:nvSpPr>
          <p:spPr bwMode="auto">
            <a:xfrm>
              <a:off x="1200816" y="2369127"/>
              <a:ext cx="357820" cy="1454727"/>
            </a:xfrm>
            <a:prstGeom prst="rect">
              <a:avLst/>
            </a:prstGeom>
            <a:solidFill>
              <a:srgbClr val="92D050">
                <a:alpha val="50195"/>
              </a:srgbClr>
            </a:solidFill>
            <a:ln w="9525">
              <a:solidFill>
                <a:srgbClr val="008000"/>
              </a:solidFill>
              <a:miter lim="800000"/>
              <a:headEnd/>
              <a:tailEnd/>
            </a:ln>
          </p:spPr>
          <p:txBody>
            <a:bodyPr wrap="none" anchor="ctr"/>
            <a:lstStyle/>
            <a:p>
              <a:pPr algn="ctr"/>
              <a:endParaRPr lang="hr-HR" sz="2400"/>
            </a:p>
          </p:txBody>
        </p:sp>
        <p:sp>
          <p:nvSpPr>
            <p:cNvPr id="14398" name="Rectangle 55"/>
            <p:cNvSpPr>
              <a:spLocks noChangeArrowheads="1"/>
            </p:cNvSpPr>
            <p:nvPr/>
          </p:nvSpPr>
          <p:spPr bwMode="auto">
            <a:xfrm>
              <a:off x="1103337" y="2070619"/>
              <a:ext cx="1295547" cy="338554"/>
            </a:xfrm>
            <a:prstGeom prst="rect">
              <a:avLst/>
            </a:prstGeom>
            <a:noFill/>
            <a:ln w="9525" algn="ctr">
              <a:noFill/>
              <a:miter lim="800000"/>
              <a:headEnd/>
              <a:tailEnd/>
            </a:ln>
          </p:spPr>
          <p:txBody>
            <a:bodyPr wrap="none">
              <a:spAutoFit/>
            </a:bodyPr>
            <a:lstStyle/>
            <a:p>
              <a:r>
                <a:rPr lang="hr-HR" sz="1600"/>
                <a:t>red-&gt;ulaz</a:t>
              </a:r>
            </a:p>
          </p:txBody>
        </p:sp>
      </p:grpSp>
      <p:grpSp>
        <p:nvGrpSpPr>
          <p:cNvPr id="3" name="Group 69"/>
          <p:cNvGrpSpPr>
            <a:grpSpLocks/>
          </p:cNvGrpSpPr>
          <p:nvPr/>
        </p:nvGrpSpPr>
        <p:grpSpPr bwMode="auto">
          <a:xfrm>
            <a:off x="7769225" y="3186113"/>
            <a:ext cx="1758950" cy="596900"/>
            <a:chOff x="8447809" y="6635331"/>
            <a:chExt cx="1759527" cy="596742"/>
          </a:xfrm>
        </p:grpSpPr>
        <p:sp>
          <p:nvSpPr>
            <p:cNvPr id="14395" name="Rectangle 56"/>
            <p:cNvSpPr>
              <a:spLocks noChangeArrowheads="1"/>
            </p:cNvSpPr>
            <p:nvPr/>
          </p:nvSpPr>
          <p:spPr bwMode="auto">
            <a:xfrm>
              <a:off x="8788358" y="6635331"/>
              <a:ext cx="1418978" cy="338554"/>
            </a:xfrm>
            <a:prstGeom prst="rect">
              <a:avLst/>
            </a:prstGeom>
            <a:noFill/>
            <a:ln w="9525" algn="ctr">
              <a:noFill/>
              <a:miter lim="800000"/>
              <a:headEnd/>
              <a:tailEnd/>
            </a:ln>
          </p:spPr>
          <p:txBody>
            <a:bodyPr wrap="none">
              <a:spAutoFit/>
            </a:bodyPr>
            <a:lstStyle/>
            <a:p>
              <a:r>
                <a:rPr lang="hr-HR" sz="1600"/>
                <a:t>red-&gt;izlaz</a:t>
              </a:r>
            </a:p>
          </p:txBody>
        </p:sp>
        <p:sp>
          <p:nvSpPr>
            <p:cNvPr id="72" name="Rectangle 24"/>
            <p:cNvSpPr>
              <a:spLocks noChangeArrowheads="1"/>
            </p:cNvSpPr>
            <p:nvPr/>
          </p:nvSpPr>
          <p:spPr bwMode="auto">
            <a:xfrm>
              <a:off x="8447809" y="6909895"/>
              <a:ext cx="1662658" cy="322178"/>
            </a:xfrm>
            <a:prstGeom prst="rect">
              <a:avLst/>
            </a:prstGeom>
            <a:solidFill>
              <a:schemeClr val="accent3">
                <a:lumMod val="20000"/>
                <a:lumOff val="80000"/>
                <a:alpha val="50195"/>
              </a:schemeClr>
            </a:solidFill>
            <a:ln w="9525">
              <a:solidFill>
                <a:schemeClr val="accent6">
                  <a:lumMod val="75000"/>
                </a:schemeClr>
              </a:solidFill>
              <a:miter lim="800000"/>
              <a:headEnd/>
              <a:tailEnd/>
            </a:ln>
          </p:spPr>
          <p:txBody>
            <a:bodyPr wrap="none" anchor="ctr"/>
            <a:lstStyle/>
            <a:p>
              <a:pPr algn="ctr">
                <a:defRPr/>
              </a:pPr>
              <a:endParaRPr lang="hr-HR" sz="2400"/>
            </a:p>
          </p:txBody>
        </p:sp>
      </p:grpSp>
      <p:grpSp>
        <p:nvGrpSpPr>
          <p:cNvPr id="4" name="Group 124"/>
          <p:cNvGrpSpPr>
            <a:grpSpLocks/>
          </p:cNvGrpSpPr>
          <p:nvPr/>
        </p:nvGrpSpPr>
        <p:grpSpPr bwMode="auto">
          <a:xfrm>
            <a:off x="4600575" y="2690813"/>
            <a:ext cx="3746500" cy="3687762"/>
            <a:chOff x="4601153" y="2690092"/>
            <a:chExt cx="3746500" cy="3687763"/>
          </a:xfrm>
        </p:grpSpPr>
        <p:grpSp>
          <p:nvGrpSpPr>
            <p:cNvPr id="14349" name="Group 72"/>
            <p:cNvGrpSpPr>
              <a:grpSpLocks/>
            </p:cNvGrpSpPr>
            <p:nvPr/>
          </p:nvGrpSpPr>
          <p:grpSpPr bwMode="auto">
            <a:xfrm>
              <a:off x="4601153" y="2690092"/>
              <a:ext cx="3746500" cy="3687763"/>
              <a:chOff x="5889625" y="2565400"/>
              <a:chExt cx="3746500" cy="3687763"/>
            </a:xfrm>
          </p:grpSpPr>
          <p:grpSp>
            <p:nvGrpSpPr>
              <p:cNvPr id="14354" name="Group 56"/>
              <p:cNvGrpSpPr>
                <a:grpSpLocks/>
              </p:cNvGrpSpPr>
              <p:nvPr/>
            </p:nvGrpSpPr>
            <p:grpSpPr bwMode="auto">
              <a:xfrm rot="1320000">
                <a:off x="6332538" y="2906713"/>
                <a:ext cx="2960687" cy="2960687"/>
                <a:chOff x="1502" y="981"/>
                <a:chExt cx="2767" cy="2788"/>
              </a:xfrm>
            </p:grpSpPr>
            <p:grpSp>
              <p:nvGrpSpPr>
                <p:cNvPr id="14389" name="Group 57"/>
                <p:cNvGrpSpPr>
                  <a:grpSpLocks/>
                </p:cNvGrpSpPr>
                <p:nvPr/>
              </p:nvGrpSpPr>
              <p:grpSpPr bwMode="auto">
                <a:xfrm>
                  <a:off x="1502" y="981"/>
                  <a:ext cx="2767" cy="2766"/>
                  <a:chOff x="1487" y="981"/>
                  <a:chExt cx="2767" cy="2766"/>
                </a:xfrm>
              </p:grpSpPr>
              <p:sp>
                <p:nvSpPr>
                  <p:cNvPr id="14393" name="Line 58"/>
                  <p:cNvSpPr>
                    <a:spLocks noChangeShapeType="1"/>
                  </p:cNvSpPr>
                  <p:nvPr/>
                </p:nvSpPr>
                <p:spPr bwMode="auto">
                  <a:xfrm>
                    <a:off x="2848" y="981"/>
                    <a:ext cx="0" cy="2766"/>
                  </a:xfrm>
                  <a:prstGeom prst="line">
                    <a:avLst/>
                  </a:prstGeom>
                  <a:noFill/>
                  <a:ln w="9525">
                    <a:solidFill>
                      <a:srgbClr val="FF9900"/>
                    </a:solidFill>
                    <a:round/>
                    <a:headEnd/>
                    <a:tailEnd/>
                  </a:ln>
                </p:spPr>
                <p:txBody>
                  <a:bodyPr wrap="none" anchor="ctr"/>
                  <a:lstStyle/>
                  <a:p>
                    <a:endParaRPr lang="en-US"/>
                  </a:p>
                </p:txBody>
              </p:sp>
              <p:sp>
                <p:nvSpPr>
                  <p:cNvPr id="14394" name="Line 59"/>
                  <p:cNvSpPr>
                    <a:spLocks noChangeShapeType="1"/>
                  </p:cNvSpPr>
                  <p:nvPr/>
                </p:nvSpPr>
                <p:spPr bwMode="auto">
                  <a:xfrm flipH="1">
                    <a:off x="1487" y="2387"/>
                    <a:ext cx="2767" cy="0"/>
                  </a:xfrm>
                  <a:prstGeom prst="line">
                    <a:avLst/>
                  </a:prstGeom>
                  <a:noFill/>
                  <a:ln w="9525">
                    <a:solidFill>
                      <a:srgbClr val="FF9900"/>
                    </a:solidFill>
                    <a:round/>
                    <a:headEnd/>
                    <a:tailEnd/>
                  </a:ln>
                </p:spPr>
                <p:txBody>
                  <a:bodyPr wrap="none" anchor="ctr"/>
                  <a:lstStyle/>
                  <a:p>
                    <a:endParaRPr lang="en-US"/>
                  </a:p>
                </p:txBody>
              </p:sp>
            </p:grpSp>
            <p:grpSp>
              <p:nvGrpSpPr>
                <p:cNvPr id="14390" name="Group 60"/>
                <p:cNvGrpSpPr>
                  <a:grpSpLocks/>
                </p:cNvGrpSpPr>
                <p:nvPr/>
              </p:nvGrpSpPr>
              <p:grpSpPr bwMode="auto">
                <a:xfrm rot="2700000">
                  <a:off x="1502" y="1003"/>
                  <a:ext cx="2767" cy="2766"/>
                  <a:chOff x="1487" y="981"/>
                  <a:chExt cx="2767" cy="2766"/>
                </a:xfrm>
              </p:grpSpPr>
              <p:sp>
                <p:nvSpPr>
                  <p:cNvPr id="14391" name="Line 61"/>
                  <p:cNvSpPr>
                    <a:spLocks noChangeShapeType="1"/>
                  </p:cNvSpPr>
                  <p:nvPr/>
                </p:nvSpPr>
                <p:spPr bwMode="auto">
                  <a:xfrm>
                    <a:off x="2848" y="981"/>
                    <a:ext cx="0" cy="2766"/>
                  </a:xfrm>
                  <a:prstGeom prst="line">
                    <a:avLst/>
                  </a:prstGeom>
                  <a:noFill/>
                  <a:ln w="9525">
                    <a:solidFill>
                      <a:srgbClr val="FF9900"/>
                    </a:solidFill>
                    <a:round/>
                    <a:headEnd/>
                    <a:tailEnd/>
                  </a:ln>
                </p:spPr>
                <p:txBody>
                  <a:bodyPr wrap="none" anchor="ctr"/>
                  <a:lstStyle/>
                  <a:p>
                    <a:endParaRPr lang="en-US"/>
                  </a:p>
                </p:txBody>
              </p:sp>
              <p:sp>
                <p:nvSpPr>
                  <p:cNvPr id="14392" name="Line 62"/>
                  <p:cNvSpPr>
                    <a:spLocks noChangeShapeType="1"/>
                  </p:cNvSpPr>
                  <p:nvPr/>
                </p:nvSpPr>
                <p:spPr bwMode="auto">
                  <a:xfrm flipH="1">
                    <a:off x="1487" y="2387"/>
                    <a:ext cx="2767" cy="0"/>
                  </a:xfrm>
                  <a:prstGeom prst="line">
                    <a:avLst/>
                  </a:prstGeom>
                  <a:noFill/>
                  <a:ln w="9525">
                    <a:solidFill>
                      <a:srgbClr val="FF9900"/>
                    </a:solidFill>
                    <a:round/>
                    <a:headEnd/>
                    <a:tailEnd/>
                  </a:ln>
                </p:spPr>
                <p:txBody>
                  <a:bodyPr wrap="none" anchor="ctr"/>
                  <a:lstStyle/>
                  <a:p>
                    <a:endParaRPr lang="en-US"/>
                  </a:p>
                </p:txBody>
              </p:sp>
            </p:grpSp>
          </p:grpSp>
          <p:grpSp>
            <p:nvGrpSpPr>
              <p:cNvPr id="14355" name="Group 78"/>
              <p:cNvGrpSpPr>
                <a:grpSpLocks/>
              </p:cNvGrpSpPr>
              <p:nvPr/>
            </p:nvGrpSpPr>
            <p:grpSpPr bwMode="auto">
              <a:xfrm>
                <a:off x="5889625" y="2565400"/>
                <a:ext cx="3746500" cy="3687763"/>
                <a:chOff x="5889625" y="2565400"/>
                <a:chExt cx="3746500" cy="3687763"/>
              </a:xfrm>
            </p:grpSpPr>
            <p:sp>
              <p:nvSpPr>
                <p:cNvPr id="14356" name="AutoShape 48"/>
                <p:cNvSpPr>
                  <a:spLocks noChangeAspect="1" noChangeArrowheads="1"/>
                </p:cNvSpPr>
                <p:nvPr/>
              </p:nvSpPr>
              <p:spPr bwMode="auto">
                <a:xfrm>
                  <a:off x="6302375" y="2901950"/>
                  <a:ext cx="2984500" cy="2970213"/>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903" y="10800"/>
                      </a:moveTo>
                      <a:cubicBezTo>
                        <a:pt x="3903" y="14609"/>
                        <a:pt x="6991" y="17697"/>
                        <a:pt x="10800" y="17697"/>
                      </a:cubicBezTo>
                      <a:cubicBezTo>
                        <a:pt x="14609" y="17697"/>
                        <a:pt x="17697" y="14609"/>
                        <a:pt x="17697" y="10800"/>
                      </a:cubicBezTo>
                      <a:cubicBezTo>
                        <a:pt x="17697" y="6991"/>
                        <a:pt x="14609" y="3903"/>
                        <a:pt x="10800" y="3903"/>
                      </a:cubicBezTo>
                      <a:cubicBezTo>
                        <a:pt x="6991" y="3903"/>
                        <a:pt x="3903" y="6991"/>
                        <a:pt x="3903" y="10800"/>
                      </a:cubicBezTo>
                      <a:close/>
                    </a:path>
                  </a:pathLst>
                </a:custGeom>
                <a:solidFill>
                  <a:srgbClr val="FFCC99">
                    <a:alpha val="39999"/>
                  </a:srgbClr>
                </a:solidFill>
                <a:ln w="9525" algn="ctr">
                  <a:solidFill>
                    <a:srgbClr val="FF9900"/>
                  </a:solidFill>
                  <a:round/>
                  <a:headEnd/>
                  <a:tailEnd/>
                </a:ln>
              </p:spPr>
              <p:txBody>
                <a:bodyPr wrap="none" anchor="ctr"/>
                <a:lstStyle/>
                <a:p>
                  <a:endParaRPr lang="hr-HR" sz="2400">
                    <a:solidFill>
                      <a:schemeClr val="tx1"/>
                    </a:solidFill>
                  </a:endParaRPr>
                </a:p>
              </p:txBody>
            </p:sp>
            <p:grpSp>
              <p:nvGrpSpPr>
                <p:cNvPr id="14357" name="Group 49"/>
                <p:cNvGrpSpPr>
                  <a:grpSpLocks/>
                </p:cNvGrpSpPr>
                <p:nvPr/>
              </p:nvGrpSpPr>
              <p:grpSpPr bwMode="auto">
                <a:xfrm>
                  <a:off x="6318250" y="2901950"/>
                  <a:ext cx="2984500" cy="2992438"/>
                  <a:chOff x="1502" y="981"/>
                  <a:chExt cx="2767" cy="2788"/>
                </a:xfrm>
              </p:grpSpPr>
              <p:grpSp>
                <p:nvGrpSpPr>
                  <p:cNvPr id="14383" name="Group 50"/>
                  <p:cNvGrpSpPr>
                    <a:grpSpLocks/>
                  </p:cNvGrpSpPr>
                  <p:nvPr/>
                </p:nvGrpSpPr>
                <p:grpSpPr bwMode="auto">
                  <a:xfrm>
                    <a:off x="1502" y="981"/>
                    <a:ext cx="2767" cy="2766"/>
                    <a:chOff x="1487" y="981"/>
                    <a:chExt cx="2767" cy="2766"/>
                  </a:xfrm>
                </p:grpSpPr>
                <p:sp>
                  <p:nvSpPr>
                    <p:cNvPr id="14387" name="Line 51"/>
                    <p:cNvSpPr>
                      <a:spLocks noChangeShapeType="1"/>
                    </p:cNvSpPr>
                    <p:nvPr/>
                  </p:nvSpPr>
                  <p:spPr bwMode="auto">
                    <a:xfrm>
                      <a:off x="2848" y="981"/>
                      <a:ext cx="0" cy="2766"/>
                    </a:xfrm>
                    <a:prstGeom prst="line">
                      <a:avLst/>
                    </a:prstGeom>
                    <a:noFill/>
                    <a:ln w="9525">
                      <a:solidFill>
                        <a:srgbClr val="FF9900"/>
                      </a:solidFill>
                      <a:round/>
                      <a:headEnd/>
                      <a:tailEnd/>
                    </a:ln>
                  </p:spPr>
                  <p:txBody>
                    <a:bodyPr wrap="none" anchor="ctr"/>
                    <a:lstStyle/>
                    <a:p>
                      <a:endParaRPr lang="en-US"/>
                    </a:p>
                  </p:txBody>
                </p:sp>
                <p:sp>
                  <p:nvSpPr>
                    <p:cNvPr id="14388" name="Line 52"/>
                    <p:cNvSpPr>
                      <a:spLocks noChangeShapeType="1"/>
                    </p:cNvSpPr>
                    <p:nvPr/>
                  </p:nvSpPr>
                  <p:spPr bwMode="auto">
                    <a:xfrm flipH="1">
                      <a:off x="1487" y="2387"/>
                      <a:ext cx="2767" cy="0"/>
                    </a:xfrm>
                    <a:prstGeom prst="line">
                      <a:avLst/>
                    </a:prstGeom>
                    <a:noFill/>
                    <a:ln w="9525">
                      <a:solidFill>
                        <a:srgbClr val="FF9900"/>
                      </a:solidFill>
                      <a:round/>
                      <a:headEnd/>
                      <a:tailEnd/>
                    </a:ln>
                  </p:spPr>
                  <p:txBody>
                    <a:bodyPr wrap="none" anchor="ctr"/>
                    <a:lstStyle/>
                    <a:p>
                      <a:endParaRPr lang="en-US"/>
                    </a:p>
                  </p:txBody>
                </p:sp>
              </p:grpSp>
              <p:grpSp>
                <p:nvGrpSpPr>
                  <p:cNvPr id="14384" name="Group 53"/>
                  <p:cNvGrpSpPr>
                    <a:grpSpLocks/>
                  </p:cNvGrpSpPr>
                  <p:nvPr/>
                </p:nvGrpSpPr>
                <p:grpSpPr bwMode="auto">
                  <a:xfrm rot="2700000">
                    <a:off x="1502" y="1003"/>
                    <a:ext cx="2767" cy="2766"/>
                    <a:chOff x="1487" y="981"/>
                    <a:chExt cx="2767" cy="2766"/>
                  </a:xfrm>
                </p:grpSpPr>
                <p:sp>
                  <p:nvSpPr>
                    <p:cNvPr id="14385" name="Line 54"/>
                    <p:cNvSpPr>
                      <a:spLocks noChangeShapeType="1"/>
                    </p:cNvSpPr>
                    <p:nvPr/>
                  </p:nvSpPr>
                  <p:spPr bwMode="auto">
                    <a:xfrm>
                      <a:off x="2848" y="981"/>
                      <a:ext cx="0" cy="2766"/>
                    </a:xfrm>
                    <a:prstGeom prst="line">
                      <a:avLst/>
                    </a:prstGeom>
                    <a:noFill/>
                    <a:ln w="9525">
                      <a:solidFill>
                        <a:srgbClr val="FF9900"/>
                      </a:solidFill>
                      <a:round/>
                      <a:headEnd/>
                      <a:tailEnd/>
                    </a:ln>
                  </p:spPr>
                  <p:txBody>
                    <a:bodyPr wrap="none" anchor="ctr"/>
                    <a:lstStyle/>
                    <a:p>
                      <a:endParaRPr lang="en-US"/>
                    </a:p>
                  </p:txBody>
                </p:sp>
                <p:sp>
                  <p:nvSpPr>
                    <p:cNvPr id="14386" name="Line 55"/>
                    <p:cNvSpPr>
                      <a:spLocks noChangeShapeType="1"/>
                    </p:cNvSpPr>
                    <p:nvPr/>
                  </p:nvSpPr>
                  <p:spPr bwMode="auto">
                    <a:xfrm flipH="1">
                      <a:off x="1487" y="2387"/>
                      <a:ext cx="2767" cy="0"/>
                    </a:xfrm>
                    <a:prstGeom prst="line">
                      <a:avLst/>
                    </a:prstGeom>
                    <a:noFill/>
                    <a:ln w="9525">
                      <a:solidFill>
                        <a:srgbClr val="FF9900"/>
                      </a:solidFill>
                      <a:round/>
                      <a:headEnd/>
                      <a:tailEnd/>
                    </a:ln>
                  </p:spPr>
                  <p:txBody>
                    <a:bodyPr wrap="none" anchor="ctr"/>
                    <a:lstStyle/>
                    <a:p>
                      <a:endParaRPr lang="en-US"/>
                    </a:p>
                  </p:txBody>
                </p:sp>
              </p:grpSp>
            </p:grpSp>
            <p:sp>
              <p:nvSpPr>
                <p:cNvPr id="14358" name="Oval 63"/>
                <p:cNvSpPr>
                  <a:spLocks noChangeAspect="1" noChangeArrowheads="1"/>
                </p:cNvSpPr>
                <p:nvPr/>
              </p:nvSpPr>
              <p:spPr bwMode="auto">
                <a:xfrm>
                  <a:off x="6840538" y="3436938"/>
                  <a:ext cx="1908175" cy="1900237"/>
                </a:xfrm>
                <a:prstGeom prst="ellipse">
                  <a:avLst/>
                </a:prstGeom>
                <a:solidFill>
                  <a:srgbClr val="FFFFFF"/>
                </a:solidFill>
                <a:ln w="9525" algn="ctr">
                  <a:solidFill>
                    <a:srgbClr val="FF9900"/>
                  </a:solidFill>
                  <a:round/>
                  <a:headEnd/>
                  <a:tailEnd/>
                </a:ln>
              </p:spPr>
              <p:txBody>
                <a:bodyPr wrap="none" anchor="ctr"/>
                <a:lstStyle/>
                <a:p>
                  <a:endParaRPr lang="hr-HR" sz="2400">
                    <a:solidFill>
                      <a:schemeClr val="tx1"/>
                    </a:solidFill>
                  </a:endParaRPr>
                </a:p>
              </p:txBody>
            </p:sp>
            <p:sp>
              <p:nvSpPr>
                <p:cNvPr id="14359" name="Text Box 64"/>
                <p:cNvSpPr txBox="1">
                  <a:spLocks noChangeArrowheads="1"/>
                </p:cNvSpPr>
                <p:nvPr/>
              </p:nvSpPr>
              <p:spPr bwMode="auto">
                <a:xfrm>
                  <a:off x="8001000" y="2565400"/>
                  <a:ext cx="290513" cy="304800"/>
                </a:xfrm>
                <a:prstGeom prst="rect">
                  <a:avLst/>
                </a:prstGeom>
                <a:noFill/>
                <a:ln w="9525" algn="ctr">
                  <a:noFill/>
                  <a:miter lim="800000"/>
                  <a:headEnd/>
                  <a:tailEnd/>
                </a:ln>
              </p:spPr>
              <p:txBody>
                <a:bodyPr wrap="none">
                  <a:spAutoFit/>
                </a:bodyPr>
                <a:lstStyle/>
                <a:p>
                  <a:r>
                    <a:rPr lang="hr-HR" sz="1400"/>
                    <a:t>0</a:t>
                  </a:r>
                </a:p>
              </p:txBody>
            </p:sp>
            <p:sp>
              <p:nvSpPr>
                <p:cNvPr id="14360" name="Text Box 65"/>
                <p:cNvSpPr txBox="1">
                  <a:spLocks noChangeArrowheads="1"/>
                </p:cNvSpPr>
                <p:nvPr/>
              </p:nvSpPr>
              <p:spPr bwMode="auto">
                <a:xfrm>
                  <a:off x="8624888" y="2852738"/>
                  <a:ext cx="290512" cy="304800"/>
                </a:xfrm>
                <a:prstGeom prst="rect">
                  <a:avLst/>
                </a:prstGeom>
                <a:noFill/>
                <a:ln w="9525" algn="ctr">
                  <a:noFill/>
                  <a:miter lim="800000"/>
                  <a:headEnd/>
                  <a:tailEnd/>
                </a:ln>
              </p:spPr>
              <p:txBody>
                <a:bodyPr wrap="none">
                  <a:spAutoFit/>
                </a:bodyPr>
                <a:lstStyle/>
                <a:p>
                  <a:r>
                    <a:rPr lang="hr-HR" sz="1400"/>
                    <a:t>1</a:t>
                  </a:r>
                </a:p>
              </p:txBody>
            </p:sp>
            <p:sp>
              <p:nvSpPr>
                <p:cNvPr id="14361" name="Text Box 66"/>
                <p:cNvSpPr txBox="1">
                  <a:spLocks noChangeArrowheads="1"/>
                </p:cNvSpPr>
                <p:nvPr/>
              </p:nvSpPr>
              <p:spPr bwMode="auto">
                <a:xfrm>
                  <a:off x="9091613" y="3367088"/>
                  <a:ext cx="290512" cy="304800"/>
                </a:xfrm>
                <a:prstGeom prst="rect">
                  <a:avLst/>
                </a:prstGeom>
                <a:noFill/>
                <a:ln w="9525" algn="ctr">
                  <a:noFill/>
                  <a:miter lim="800000"/>
                  <a:headEnd/>
                  <a:tailEnd/>
                </a:ln>
              </p:spPr>
              <p:txBody>
                <a:bodyPr wrap="none">
                  <a:spAutoFit/>
                </a:bodyPr>
                <a:lstStyle/>
                <a:p>
                  <a:r>
                    <a:rPr lang="hr-HR" sz="1400"/>
                    <a:t>2</a:t>
                  </a:r>
                </a:p>
              </p:txBody>
            </p:sp>
            <p:sp>
              <p:nvSpPr>
                <p:cNvPr id="14362" name="Text Box 67"/>
                <p:cNvSpPr txBox="1">
                  <a:spLocks noChangeArrowheads="1"/>
                </p:cNvSpPr>
                <p:nvPr/>
              </p:nvSpPr>
              <p:spPr bwMode="auto">
                <a:xfrm>
                  <a:off x="9139238" y="5313363"/>
                  <a:ext cx="290512" cy="304800"/>
                </a:xfrm>
                <a:prstGeom prst="rect">
                  <a:avLst/>
                </a:prstGeom>
                <a:noFill/>
                <a:ln w="9525" algn="ctr">
                  <a:noFill/>
                  <a:miter lim="800000"/>
                  <a:headEnd/>
                  <a:tailEnd/>
                </a:ln>
              </p:spPr>
              <p:txBody>
                <a:bodyPr wrap="none">
                  <a:spAutoFit/>
                </a:bodyPr>
                <a:lstStyle/>
                <a:p>
                  <a:r>
                    <a:rPr lang="hr-HR" sz="1400"/>
                    <a:t>5</a:t>
                  </a:r>
                </a:p>
              </p:txBody>
            </p:sp>
            <p:sp>
              <p:nvSpPr>
                <p:cNvPr id="14363" name="Text Box 68"/>
                <p:cNvSpPr txBox="1">
                  <a:spLocks noChangeArrowheads="1"/>
                </p:cNvSpPr>
                <p:nvPr/>
              </p:nvSpPr>
              <p:spPr bwMode="auto">
                <a:xfrm>
                  <a:off x="8650288" y="5753100"/>
                  <a:ext cx="290512" cy="304800"/>
                </a:xfrm>
                <a:prstGeom prst="rect">
                  <a:avLst/>
                </a:prstGeom>
                <a:noFill/>
                <a:ln w="9525" algn="ctr">
                  <a:noFill/>
                  <a:miter lim="800000"/>
                  <a:headEnd/>
                  <a:tailEnd/>
                </a:ln>
              </p:spPr>
              <p:txBody>
                <a:bodyPr wrap="none">
                  <a:spAutoFit/>
                </a:bodyPr>
                <a:lstStyle/>
                <a:p>
                  <a:r>
                    <a:rPr lang="hr-HR" sz="1400"/>
                    <a:t>6</a:t>
                  </a:r>
                </a:p>
              </p:txBody>
            </p:sp>
            <p:sp>
              <p:nvSpPr>
                <p:cNvPr id="14364" name="Text Box 69"/>
                <p:cNvSpPr txBox="1">
                  <a:spLocks noChangeArrowheads="1"/>
                </p:cNvSpPr>
                <p:nvPr/>
              </p:nvSpPr>
              <p:spPr bwMode="auto">
                <a:xfrm>
                  <a:off x="8015288" y="5946775"/>
                  <a:ext cx="290512" cy="304800"/>
                </a:xfrm>
                <a:prstGeom prst="rect">
                  <a:avLst/>
                </a:prstGeom>
                <a:noFill/>
                <a:ln w="9525" algn="ctr">
                  <a:noFill/>
                  <a:miter lim="800000"/>
                  <a:headEnd/>
                  <a:tailEnd/>
                </a:ln>
              </p:spPr>
              <p:txBody>
                <a:bodyPr wrap="none">
                  <a:spAutoFit/>
                </a:bodyPr>
                <a:lstStyle/>
                <a:p>
                  <a:r>
                    <a:rPr lang="hr-HR" sz="1400"/>
                    <a:t>7</a:t>
                  </a:r>
                </a:p>
              </p:txBody>
            </p:sp>
            <p:sp>
              <p:nvSpPr>
                <p:cNvPr id="14365" name="Text Box 70"/>
                <p:cNvSpPr txBox="1">
                  <a:spLocks noChangeArrowheads="1"/>
                </p:cNvSpPr>
                <p:nvPr/>
              </p:nvSpPr>
              <p:spPr bwMode="auto">
                <a:xfrm>
                  <a:off x="7378700" y="5948363"/>
                  <a:ext cx="290513" cy="304800"/>
                </a:xfrm>
                <a:prstGeom prst="rect">
                  <a:avLst/>
                </a:prstGeom>
                <a:noFill/>
                <a:ln w="9525" algn="ctr">
                  <a:noFill/>
                  <a:miter lim="800000"/>
                  <a:headEnd/>
                  <a:tailEnd/>
                </a:ln>
              </p:spPr>
              <p:txBody>
                <a:bodyPr wrap="none">
                  <a:spAutoFit/>
                </a:bodyPr>
                <a:lstStyle/>
                <a:p>
                  <a:r>
                    <a:rPr lang="hr-HR" sz="1400"/>
                    <a:t>8</a:t>
                  </a:r>
                </a:p>
              </p:txBody>
            </p:sp>
            <p:sp>
              <p:nvSpPr>
                <p:cNvPr id="14366" name="Text Box 71"/>
                <p:cNvSpPr txBox="1">
                  <a:spLocks noChangeArrowheads="1"/>
                </p:cNvSpPr>
                <p:nvPr/>
              </p:nvSpPr>
              <p:spPr bwMode="auto">
                <a:xfrm>
                  <a:off x="6743700" y="5753100"/>
                  <a:ext cx="290513" cy="304800"/>
                </a:xfrm>
                <a:prstGeom prst="rect">
                  <a:avLst/>
                </a:prstGeom>
                <a:noFill/>
                <a:ln w="9525" algn="ctr">
                  <a:noFill/>
                  <a:miter lim="800000"/>
                  <a:headEnd/>
                  <a:tailEnd/>
                </a:ln>
              </p:spPr>
              <p:txBody>
                <a:bodyPr wrap="none">
                  <a:spAutoFit/>
                </a:bodyPr>
                <a:lstStyle/>
                <a:p>
                  <a:r>
                    <a:rPr lang="hr-HR" sz="1400"/>
                    <a:t>9</a:t>
                  </a:r>
                </a:p>
              </p:txBody>
            </p:sp>
            <p:sp>
              <p:nvSpPr>
                <p:cNvPr id="14367" name="Text Box 72"/>
                <p:cNvSpPr txBox="1">
                  <a:spLocks noChangeArrowheads="1"/>
                </p:cNvSpPr>
                <p:nvPr/>
              </p:nvSpPr>
              <p:spPr bwMode="auto">
                <a:xfrm>
                  <a:off x="6254750" y="5314950"/>
                  <a:ext cx="396875" cy="304800"/>
                </a:xfrm>
                <a:prstGeom prst="rect">
                  <a:avLst/>
                </a:prstGeom>
                <a:noFill/>
                <a:ln w="9525" algn="ctr">
                  <a:noFill/>
                  <a:miter lim="800000"/>
                  <a:headEnd/>
                  <a:tailEnd/>
                </a:ln>
              </p:spPr>
              <p:txBody>
                <a:bodyPr wrap="none">
                  <a:spAutoFit/>
                </a:bodyPr>
                <a:lstStyle/>
                <a:p>
                  <a:r>
                    <a:rPr lang="hr-HR" sz="1400"/>
                    <a:t>10</a:t>
                  </a:r>
                </a:p>
              </p:txBody>
            </p:sp>
            <p:sp>
              <p:nvSpPr>
                <p:cNvPr id="14368" name="Text Box 73"/>
                <p:cNvSpPr txBox="1">
                  <a:spLocks noChangeArrowheads="1"/>
                </p:cNvSpPr>
                <p:nvPr/>
              </p:nvSpPr>
              <p:spPr bwMode="auto">
                <a:xfrm>
                  <a:off x="5961063" y="4681538"/>
                  <a:ext cx="396875" cy="304800"/>
                </a:xfrm>
                <a:prstGeom prst="rect">
                  <a:avLst/>
                </a:prstGeom>
                <a:noFill/>
                <a:ln w="9525" algn="ctr">
                  <a:noFill/>
                  <a:miter lim="800000"/>
                  <a:headEnd/>
                  <a:tailEnd/>
                </a:ln>
              </p:spPr>
              <p:txBody>
                <a:bodyPr wrap="none">
                  <a:spAutoFit/>
                </a:bodyPr>
                <a:lstStyle/>
                <a:p>
                  <a:r>
                    <a:rPr lang="hr-HR" sz="1400"/>
                    <a:t>11</a:t>
                  </a:r>
                </a:p>
              </p:txBody>
            </p:sp>
            <p:sp>
              <p:nvSpPr>
                <p:cNvPr id="14369" name="Text Box 74"/>
                <p:cNvSpPr txBox="1">
                  <a:spLocks noChangeArrowheads="1"/>
                </p:cNvSpPr>
                <p:nvPr/>
              </p:nvSpPr>
              <p:spPr bwMode="auto">
                <a:xfrm>
                  <a:off x="5889625" y="4000500"/>
                  <a:ext cx="396875" cy="304800"/>
                </a:xfrm>
                <a:prstGeom prst="rect">
                  <a:avLst/>
                </a:prstGeom>
                <a:noFill/>
                <a:ln w="9525" algn="ctr">
                  <a:noFill/>
                  <a:miter lim="800000"/>
                  <a:headEnd/>
                  <a:tailEnd/>
                </a:ln>
              </p:spPr>
              <p:txBody>
                <a:bodyPr wrap="none">
                  <a:spAutoFit/>
                </a:bodyPr>
                <a:lstStyle/>
                <a:p>
                  <a:r>
                    <a:rPr lang="hr-HR" sz="1400"/>
                    <a:t>12</a:t>
                  </a:r>
                </a:p>
              </p:txBody>
            </p:sp>
            <p:sp>
              <p:nvSpPr>
                <p:cNvPr id="14370" name="Text Box 75"/>
                <p:cNvSpPr txBox="1">
                  <a:spLocks noChangeArrowheads="1"/>
                </p:cNvSpPr>
                <p:nvPr/>
              </p:nvSpPr>
              <p:spPr bwMode="auto">
                <a:xfrm>
                  <a:off x="6176963" y="3367088"/>
                  <a:ext cx="396875" cy="304800"/>
                </a:xfrm>
                <a:prstGeom prst="rect">
                  <a:avLst/>
                </a:prstGeom>
                <a:noFill/>
                <a:ln w="9525" algn="ctr">
                  <a:noFill/>
                  <a:miter lim="800000"/>
                  <a:headEnd/>
                  <a:tailEnd/>
                </a:ln>
              </p:spPr>
              <p:txBody>
                <a:bodyPr wrap="none">
                  <a:spAutoFit/>
                </a:bodyPr>
                <a:lstStyle/>
                <a:p>
                  <a:r>
                    <a:rPr lang="hr-HR" sz="1400"/>
                    <a:t>13</a:t>
                  </a:r>
                </a:p>
              </p:txBody>
            </p:sp>
            <p:sp>
              <p:nvSpPr>
                <p:cNvPr id="14371" name="Text Box 76"/>
                <p:cNvSpPr txBox="1">
                  <a:spLocks noChangeArrowheads="1"/>
                </p:cNvSpPr>
                <p:nvPr/>
              </p:nvSpPr>
              <p:spPr bwMode="auto">
                <a:xfrm>
                  <a:off x="6608763" y="2852738"/>
                  <a:ext cx="396875" cy="304800"/>
                </a:xfrm>
                <a:prstGeom prst="rect">
                  <a:avLst/>
                </a:prstGeom>
                <a:noFill/>
                <a:ln w="9525" algn="ctr">
                  <a:noFill/>
                  <a:miter lim="800000"/>
                  <a:headEnd/>
                  <a:tailEnd/>
                </a:ln>
              </p:spPr>
              <p:txBody>
                <a:bodyPr wrap="none">
                  <a:spAutoFit/>
                </a:bodyPr>
                <a:lstStyle/>
                <a:p>
                  <a:r>
                    <a:rPr lang="hr-HR" sz="1400"/>
                    <a:t>14</a:t>
                  </a:r>
                </a:p>
              </p:txBody>
            </p:sp>
            <p:sp>
              <p:nvSpPr>
                <p:cNvPr id="14372" name="Text Box 77"/>
                <p:cNvSpPr txBox="1">
                  <a:spLocks noChangeArrowheads="1"/>
                </p:cNvSpPr>
                <p:nvPr/>
              </p:nvSpPr>
              <p:spPr bwMode="auto">
                <a:xfrm>
                  <a:off x="7258050" y="2565400"/>
                  <a:ext cx="396875" cy="304800"/>
                </a:xfrm>
                <a:prstGeom prst="rect">
                  <a:avLst/>
                </a:prstGeom>
                <a:noFill/>
                <a:ln w="9525" algn="ctr">
                  <a:noFill/>
                  <a:miter lim="800000"/>
                  <a:headEnd/>
                  <a:tailEnd/>
                </a:ln>
              </p:spPr>
              <p:txBody>
                <a:bodyPr wrap="none">
                  <a:spAutoFit/>
                </a:bodyPr>
                <a:lstStyle/>
                <a:p>
                  <a:r>
                    <a:rPr lang="hr-HR" sz="1400"/>
                    <a:t>15</a:t>
                  </a:r>
                </a:p>
              </p:txBody>
            </p:sp>
            <p:sp>
              <p:nvSpPr>
                <p:cNvPr id="14373" name="Text Box 95"/>
                <p:cNvSpPr txBox="1">
                  <a:spLocks noChangeArrowheads="1"/>
                </p:cNvSpPr>
                <p:nvPr/>
              </p:nvSpPr>
              <p:spPr bwMode="auto">
                <a:xfrm>
                  <a:off x="9274175" y="3933825"/>
                  <a:ext cx="290513" cy="304800"/>
                </a:xfrm>
                <a:prstGeom prst="rect">
                  <a:avLst/>
                </a:prstGeom>
                <a:noFill/>
                <a:ln w="9525" algn="ctr">
                  <a:noFill/>
                  <a:miter lim="800000"/>
                  <a:headEnd/>
                  <a:tailEnd/>
                </a:ln>
              </p:spPr>
              <p:txBody>
                <a:bodyPr wrap="none">
                  <a:spAutoFit/>
                </a:bodyPr>
                <a:lstStyle/>
                <a:p>
                  <a:r>
                    <a:rPr lang="hr-HR" sz="1400"/>
                    <a:t>3</a:t>
                  </a:r>
                </a:p>
              </p:txBody>
            </p:sp>
            <p:sp>
              <p:nvSpPr>
                <p:cNvPr id="14374" name="Text Box 96"/>
                <p:cNvSpPr txBox="1">
                  <a:spLocks noChangeArrowheads="1"/>
                </p:cNvSpPr>
                <p:nvPr/>
              </p:nvSpPr>
              <p:spPr bwMode="auto">
                <a:xfrm>
                  <a:off x="9345613" y="4652963"/>
                  <a:ext cx="290512" cy="304800"/>
                </a:xfrm>
                <a:prstGeom prst="rect">
                  <a:avLst/>
                </a:prstGeom>
                <a:noFill/>
                <a:ln w="9525" algn="ctr">
                  <a:noFill/>
                  <a:miter lim="800000"/>
                  <a:headEnd/>
                  <a:tailEnd/>
                </a:ln>
              </p:spPr>
              <p:txBody>
                <a:bodyPr wrap="none">
                  <a:spAutoFit/>
                </a:bodyPr>
                <a:lstStyle/>
                <a:p>
                  <a:r>
                    <a:rPr lang="hr-HR" sz="1400"/>
                    <a:t>4</a:t>
                  </a:r>
                </a:p>
              </p:txBody>
            </p:sp>
            <p:sp>
              <p:nvSpPr>
                <p:cNvPr id="14375" name="Text Box 106"/>
                <p:cNvSpPr txBox="1">
                  <a:spLocks noChangeArrowheads="1"/>
                </p:cNvSpPr>
                <p:nvPr/>
              </p:nvSpPr>
              <p:spPr bwMode="auto">
                <a:xfrm>
                  <a:off x="6392863" y="3933825"/>
                  <a:ext cx="366712" cy="457200"/>
                </a:xfrm>
                <a:prstGeom prst="rect">
                  <a:avLst/>
                </a:prstGeom>
                <a:noFill/>
                <a:ln w="9525" algn="ctr">
                  <a:noFill/>
                  <a:miter lim="800000"/>
                  <a:headEnd/>
                  <a:tailEnd/>
                </a:ln>
              </p:spPr>
              <p:txBody>
                <a:bodyPr wrap="none">
                  <a:spAutoFit/>
                </a:bodyPr>
                <a:lstStyle/>
                <a:p>
                  <a:r>
                    <a:rPr lang="hr-HR" sz="2400"/>
                    <a:t>1</a:t>
                  </a:r>
                </a:p>
              </p:txBody>
            </p:sp>
            <p:sp>
              <p:nvSpPr>
                <p:cNvPr id="14376" name="Text Box 107"/>
                <p:cNvSpPr txBox="1">
                  <a:spLocks noChangeArrowheads="1"/>
                </p:cNvSpPr>
                <p:nvPr/>
              </p:nvSpPr>
              <p:spPr bwMode="auto">
                <a:xfrm>
                  <a:off x="6608763" y="4868863"/>
                  <a:ext cx="366712" cy="457200"/>
                </a:xfrm>
                <a:prstGeom prst="rect">
                  <a:avLst/>
                </a:prstGeom>
                <a:noFill/>
                <a:ln w="9525" algn="ctr">
                  <a:noFill/>
                  <a:miter lim="800000"/>
                  <a:headEnd/>
                  <a:tailEnd/>
                </a:ln>
              </p:spPr>
              <p:txBody>
                <a:bodyPr wrap="none">
                  <a:spAutoFit/>
                </a:bodyPr>
                <a:lstStyle/>
                <a:p>
                  <a:r>
                    <a:rPr lang="hr-HR" sz="2400"/>
                    <a:t>0</a:t>
                  </a:r>
                </a:p>
              </p:txBody>
            </p:sp>
            <p:sp>
              <p:nvSpPr>
                <p:cNvPr id="14377" name="Text Box 108"/>
                <p:cNvSpPr txBox="1">
                  <a:spLocks noChangeArrowheads="1"/>
                </p:cNvSpPr>
                <p:nvPr/>
              </p:nvSpPr>
              <p:spPr bwMode="auto">
                <a:xfrm>
                  <a:off x="6608763" y="3500438"/>
                  <a:ext cx="366712" cy="457200"/>
                </a:xfrm>
                <a:prstGeom prst="rect">
                  <a:avLst/>
                </a:prstGeom>
                <a:noFill/>
                <a:ln w="9525" algn="ctr">
                  <a:noFill/>
                  <a:miter lim="800000"/>
                  <a:headEnd/>
                  <a:tailEnd/>
                </a:ln>
              </p:spPr>
              <p:txBody>
                <a:bodyPr wrap="none">
                  <a:spAutoFit/>
                </a:bodyPr>
                <a:lstStyle/>
                <a:p>
                  <a:r>
                    <a:rPr lang="hr-HR" sz="2400"/>
                    <a:t>3</a:t>
                  </a:r>
                </a:p>
              </p:txBody>
            </p:sp>
            <p:sp>
              <p:nvSpPr>
                <p:cNvPr id="14378" name="Text Box 109"/>
                <p:cNvSpPr txBox="1">
                  <a:spLocks noChangeArrowheads="1"/>
                </p:cNvSpPr>
                <p:nvPr/>
              </p:nvSpPr>
              <p:spPr bwMode="auto">
                <a:xfrm>
                  <a:off x="6392863" y="4437063"/>
                  <a:ext cx="366712" cy="457200"/>
                </a:xfrm>
                <a:prstGeom prst="rect">
                  <a:avLst/>
                </a:prstGeom>
                <a:noFill/>
                <a:ln w="9525" algn="ctr">
                  <a:noFill/>
                  <a:miter lim="800000"/>
                  <a:headEnd/>
                  <a:tailEnd/>
                </a:ln>
              </p:spPr>
              <p:txBody>
                <a:bodyPr wrap="none">
                  <a:spAutoFit/>
                </a:bodyPr>
                <a:lstStyle/>
                <a:p>
                  <a:r>
                    <a:rPr lang="hr-HR" sz="2400"/>
                    <a:t>8</a:t>
                  </a:r>
                </a:p>
              </p:txBody>
            </p:sp>
            <p:sp>
              <p:nvSpPr>
                <p:cNvPr id="14379" name="Text Box 110"/>
                <p:cNvSpPr txBox="1">
                  <a:spLocks noChangeArrowheads="1"/>
                </p:cNvSpPr>
                <p:nvPr/>
              </p:nvSpPr>
              <p:spPr bwMode="auto">
                <a:xfrm>
                  <a:off x="6897688" y="5229225"/>
                  <a:ext cx="366712" cy="457200"/>
                </a:xfrm>
                <a:prstGeom prst="rect">
                  <a:avLst/>
                </a:prstGeom>
                <a:noFill/>
                <a:ln w="9525" algn="ctr">
                  <a:noFill/>
                  <a:miter lim="800000"/>
                  <a:headEnd/>
                  <a:tailEnd/>
                </a:ln>
              </p:spPr>
              <p:txBody>
                <a:bodyPr wrap="none">
                  <a:spAutoFit/>
                </a:bodyPr>
                <a:lstStyle/>
                <a:p>
                  <a:r>
                    <a:rPr lang="hr-HR" sz="2400"/>
                    <a:t>9</a:t>
                  </a:r>
                </a:p>
              </p:txBody>
            </p:sp>
            <p:sp>
              <p:nvSpPr>
                <p:cNvPr id="14380" name="Text Box 111"/>
                <p:cNvSpPr txBox="1">
                  <a:spLocks noChangeArrowheads="1"/>
                </p:cNvSpPr>
                <p:nvPr/>
              </p:nvSpPr>
              <p:spPr bwMode="auto">
                <a:xfrm>
                  <a:off x="7400925" y="5373688"/>
                  <a:ext cx="366713" cy="457200"/>
                </a:xfrm>
                <a:prstGeom prst="rect">
                  <a:avLst/>
                </a:prstGeom>
                <a:noFill/>
                <a:ln w="9525" algn="ctr">
                  <a:noFill/>
                  <a:miter lim="800000"/>
                  <a:headEnd/>
                  <a:tailEnd/>
                </a:ln>
              </p:spPr>
              <p:txBody>
                <a:bodyPr wrap="none">
                  <a:spAutoFit/>
                </a:bodyPr>
                <a:lstStyle/>
                <a:p>
                  <a:r>
                    <a:rPr lang="hr-HR" sz="2400"/>
                    <a:t>7</a:t>
                  </a:r>
                </a:p>
              </p:txBody>
            </p:sp>
            <p:sp>
              <p:nvSpPr>
                <p:cNvPr id="14381" name="Text Box 112"/>
                <p:cNvSpPr txBox="1">
                  <a:spLocks noChangeArrowheads="1"/>
                </p:cNvSpPr>
                <p:nvPr/>
              </p:nvSpPr>
              <p:spPr bwMode="auto">
                <a:xfrm>
                  <a:off x="7832725" y="5373688"/>
                  <a:ext cx="366713" cy="457200"/>
                </a:xfrm>
                <a:prstGeom prst="rect">
                  <a:avLst/>
                </a:prstGeom>
                <a:noFill/>
                <a:ln w="9525" algn="ctr">
                  <a:noFill/>
                  <a:miter lim="800000"/>
                  <a:headEnd/>
                  <a:tailEnd/>
                </a:ln>
              </p:spPr>
              <p:txBody>
                <a:bodyPr wrap="none">
                  <a:spAutoFit/>
                </a:bodyPr>
                <a:lstStyle/>
                <a:p>
                  <a:r>
                    <a:rPr lang="hr-HR" sz="2400"/>
                    <a:t>4</a:t>
                  </a:r>
                </a:p>
              </p:txBody>
            </p:sp>
            <p:sp>
              <p:nvSpPr>
                <p:cNvPr id="14382" name="Text Box 113"/>
                <p:cNvSpPr txBox="1">
                  <a:spLocks noChangeArrowheads="1"/>
                </p:cNvSpPr>
                <p:nvPr/>
              </p:nvSpPr>
              <p:spPr bwMode="auto">
                <a:xfrm>
                  <a:off x="8266113" y="5229225"/>
                  <a:ext cx="366712" cy="457200"/>
                </a:xfrm>
                <a:prstGeom prst="rect">
                  <a:avLst/>
                </a:prstGeom>
                <a:noFill/>
                <a:ln w="9525" algn="ctr">
                  <a:noFill/>
                  <a:miter lim="800000"/>
                  <a:headEnd/>
                  <a:tailEnd/>
                </a:ln>
              </p:spPr>
              <p:txBody>
                <a:bodyPr wrap="none">
                  <a:spAutoFit/>
                </a:bodyPr>
                <a:lstStyle/>
                <a:p>
                  <a:r>
                    <a:rPr lang="hr-HR" sz="2400"/>
                    <a:t>6</a:t>
                  </a:r>
                </a:p>
              </p:txBody>
            </p:sp>
          </p:grpSp>
        </p:grpSp>
        <p:sp>
          <p:nvSpPr>
            <p:cNvPr id="14350" name="Text Box 124"/>
            <p:cNvSpPr txBox="1">
              <a:spLocks noChangeArrowheads="1"/>
            </p:cNvSpPr>
            <p:nvPr/>
          </p:nvSpPr>
          <p:spPr bwMode="auto">
            <a:xfrm>
              <a:off x="5609216" y="3337792"/>
              <a:ext cx="366712" cy="457200"/>
            </a:xfrm>
            <a:prstGeom prst="rect">
              <a:avLst/>
            </a:prstGeom>
            <a:noFill/>
            <a:ln w="9525" algn="ctr">
              <a:noFill/>
              <a:miter lim="800000"/>
              <a:headEnd/>
              <a:tailEnd/>
            </a:ln>
          </p:spPr>
          <p:txBody>
            <a:bodyPr wrap="none">
              <a:spAutoFit/>
            </a:bodyPr>
            <a:lstStyle/>
            <a:p>
              <a:r>
                <a:rPr lang="hr-HR" sz="2400"/>
                <a:t>5</a:t>
              </a:r>
            </a:p>
          </p:txBody>
        </p:sp>
        <p:sp>
          <p:nvSpPr>
            <p:cNvPr id="14351" name="Text Box 125"/>
            <p:cNvSpPr txBox="1">
              <a:spLocks noChangeArrowheads="1"/>
            </p:cNvSpPr>
            <p:nvPr/>
          </p:nvSpPr>
          <p:spPr bwMode="auto">
            <a:xfrm>
              <a:off x="6041016" y="3121892"/>
              <a:ext cx="366712" cy="457200"/>
            </a:xfrm>
            <a:prstGeom prst="rect">
              <a:avLst/>
            </a:prstGeom>
            <a:noFill/>
            <a:ln w="9525" algn="ctr">
              <a:noFill/>
              <a:miter lim="800000"/>
              <a:headEnd/>
              <a:tailEnd/>
            </a:ln>
          </p:spPr>
          <p:txBody>
            <a:bodyPr wrap="none">
              <a:spAutoFit/>
            </a:bodyPr>
            <a:lstStyle/>
            <a:p>
              <a:r>
                <a:rPr lang="hr-HR" sz="2400"/>
                <a:t>2</a:t>
              </a:r>
            </a:p>
          </p:txBody>
        </p:sp>
        <p:sp>
          <p:nvSpPr>
            <p:cNvPr id="14352" name="Text Box 126"/>
            <p:cNvSpPr txBox="1">
              <a:spLocks noChangeArrowheads="1"/>
            </p:cNvSpPr>
            <p:nvPr/>
          </p:nvSpPr>
          <p:spPr bwMode="auto">
            <a:xfrm>
              <a:off x="6544253" y="3121892"/>
              <a:ext cx="366713" cy="457200"/>
            </a:xfrm>
            <a:prstGeom prst="rect">
              <a:avLst/>
            </a:prstGeom>
            <a:noFill/>
            <a:ln w="9525" algn="ctr">
              <a:noFill/>
              <a:miter lim="800000"/>
              <a:headEnd/>
              <a:tailEnd/>
            </a:ln>
          </p:spPr>
          <p:txBody>
            <a:bodyPr wrap="none">
              <a:spAutoFit/>
            </a:bodyPr>
            <a:lstStyle/>
            <a:p>
              <a:r>
                <a:rPr lang="hr-HR" sz="2400"/>
                <a:t>7</a:t>
              </a:r>
            </a:p>
          </p:txBody>
        </p:sp>
        <p:sp>
          <p:nvSpPr>
            <p:cNvPr id="14353" name="Text Box 127"/>
            <p:cNvSpPr txBox="1">
              <a:spLocks noChangeArrowheads="1"/>
            </p:cNvSpPr>
            <p:nvPr/>
          </p:nvSpPr>
          <p:spPr bwMode="auto">
            <a:xfrm>
              <a:off x="6904616" y="3266355"/>
              <a:ext cx="549275" cy="457200"/>
            </a:xfrm>
            <a:prstGeom prst="rect">
              <a:avLst/>
            </a:prstGeom>
            <a:noFill/>
            <a:ln w="9525" algn="ctr">
              <a:noFill/>
              <a:miter lim="800000"/>
              <a:headEnd/>
              <a:tailEnd/>
            </a:ln>
          </p:spPr>
          <p:txBody>
            <a:bodyPr wrap="none">
              <a:spAutoFit/>
            </a:bodyPr>
            <a:lstStyle/>
            <a:p>
              <a:r>
                <a:rPr lang="hr-HR" sz="2400"/>
                <a:t>-4</a:t>
              </a:r>
            </a:p>
          </p:txBody>
        </p:sp>
      </p:grpSp>
      <p:sp>
        <p:nvSpPr>
          <p:cNvPr id="123" name="Rectangle 122"/>
          <p:cNvSpPr/>
          <p:nvPr/>
        </p:nvSpPr>
        <p:spPr bwMode="auto">
          <a:xfrm>
            <a:off x="144463" y="3228975"/>
            <a:ext cx="3522662" cy="357188"/>
          </a:xfrm>
          <a:prstGeom prst="rect">
            <a:avLst/>
          </a:prstGeom>
          <a:solidFill>
            <a:schemeClr val="accent3">
              <a:lumMod val="50000"/>
            </a:schemeClr>
          </a:solidFill>
          <a:ln w="9525" cap="flat" cmpd="sng" algn="ctr">
            <a:solidFill>
              <a:schemeClr val="accent3">
                <a:lumMod val="75000"/>
              </a:schemeClr>
            </a:solidFill>
            <a:prstDash val="solid"/>
            <a:round/>
            <a:headEnd type="none" w="med" len="med"/>
            <a:tailEnd type="none" w="med" len="med"/>
          </a:ln>
          <a:effectLst/>
        </p:spPr>
        <p:txBody>
          <a:bodyPr wrap="none" anchor="ctr"/>
          <a:lstStyle/>
          <a:p>
            <a:pPr>
              <a:defRPr/>
            </a:pPr>
            <a:r>
              <a:rPr lang="hr-HR" sz="1800">
                <a:solidFill>
                  <a:schemeClr val="tx1"/>
                </a:solidFill>
                <a:latin typeface="+mn-lt"/>
              </a:rPr>
              <a:t>Pozivni program:</a:t>
            </a:r>
          </a:p>
        </p:txBody>
      </p:sp>
      <p:sp>
        <p:nvSpPr>
          <p:cNvPr id="124" name="Rectangle 15"/>
          <p:cNvSpPr>
            <a:spLocks noChangeArrowheads="1"/>
          </p:cNvSpPr>
          <p:nvPr/>
        </p:nvSpPr>
        <p:spPr bwMode="auto">
          <a:xfrm>
            <a:off x="144463" y="3586163"/>
            <a:ext cx="3522662" cy="1366837"/>
          </a:xfrm>
          <a:prstGeom prst="rect">
            <a:avLst/>
          </a:prstGeom>
          <a:solidFill>
            <a:schemeClr val="accent3">
              <a:lumMod val="75000"/>
              <a:alpha val="40000"/>
            </a:schemeClr>
          </a:solidFill>
          <a:ln w="9525">
            <a:solidFill>
              <a:schemeClr val="accent3">
                <a:lumMod val="75000"/>
              </a:schemeClr>
            </a:solidFill>
            <a:miter lim="800000"/>
            <a:headEnd/>
            <a:tailEnd/>
          </a:ln>
        </p:spPr>
        <p:txBody>
          <a:bodyPr>
            <a:spAutoFit/>
          </a:bodyPr>
          <a:lstStyle/>
          <a:p>
            <a:pPr>
              <a:defRPr/>
            </a:pPr>
            <a:r>
              <a:rPr lang="hr-HR" sz="1800"/>
              <a:t>#define MAXRED 16</a:t>
            </a:r>
          </a:p>
          <a:p>
            <a:pPr>
              <a:defRPr/>
            </a:pPr>
            <a:r>
              <a:rPr lang="hr-HR" sz="1800"/>
              <a:t>skini(&amp;broj, &amp;red);</a:t>
            </a:r>
          </a:p>
          <a:p>
            <a:pPr>
              <a:defRPr/>
            </a:pPr>
            <a:r>
              <a:rPr lang="hr-HR" sz="1800"/>
              <a:t>skini(&amp;broj, &amp;red);</a:t>
            </a:r>
          </a:p>
          <a:p>
            <a:pPr>
              <a:defRPr/>
            </a:pPr>
            <a:r>
              <a:rPr lang="hr-HR" sz="1800"/>
              <a:t>skini(&amp;broj, &amp;red);</a:t>
            </a:r>
          </a:p>
        </p:txBody>
      </p:sp>
      <p:sp>
        <p:nvSpPr>
          <p:cNvPr id="126" name="Rectangle 125"/>
          <p:cNvSpPr/>
          <p:nvPr/>
        </p:nvSpPr>
        <p:spPr bwMode="auto">
          <a:xfrm>
            <a:off x="138113" y="844550"/>
            <a:ext cx="5037137" cy="309563"/>
          </a:xfrm>
          <a:prstGeom prst="rect">
            <a:avLst/>
          </a:prstGeom>
          <a:noFill/>
          <a:ln w="25400" cap="flat" cmpd="sng" algn="ctr">
            <a:solidFill>
              <a:srgbClr val="FF0000"/>
            </a:solidFill>
            <a:prstDash val="solid"/>
            <a:round/>
            <a:headEnd type="none" w="med" len="med"/>
            <a:tailEnd type="non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127" name="Text Box 118"/>
          <p:cNvSpPr txBox="1">
            <a:spLocks noChangeArrowheads="1"/>
          </p:cNvSpPr>
          <p:nvPr/>
        </p:nvSpPr>
        <p:spPr bwMode="auto">
          <a:xfrm>
            <a:off x="7551738" y="4059238"/>
            <a:ext cx="366712" cy="457200"/>
          </a:xfrm>
          <a:prstGeom prst="rect">
            <a:avLst/>
          </a:prstGeom>
          <a:noFill/>
          <a:ln w="9525" algn="ctr">
            <a:noFill/>
            <a:miter lim="800000"/>
            <a:headEnd/>
            <a:tailEnd/>
          </a:ln>
        </p:spPr>
        <p:txBody>
          <a:bodyPr wrap="none">
            <a:spAutoFit/>
          </a:bodyPr>
          <a:lstStyle/>
          <a:p>
            <a:r>
              <a:rPr lang="hr-HR" sz="2400"/>
              <a:t>2</a:t>
            </a:r>
          </a:p>
        </p:txBody>
      </p:sp>
      <p:sp>
        <p:nvSpPr>
          <p:cNvPr id="176" name="Text Box 117"/>
          <p:cNvSpPr txBox="1">
            <a:spLocks noChangeArrowheads="1"/>
          </p:cNvSpPr>
          <p:nvPr/>
        </p:nvSpPr>
        <p:spPr bwMode="auto">
          <a:xfrm>
            <a:off x="7512050" y="4562475"/>
            <a:ext cx="366713" cy="457200"/>
          </a:xfrm>
          <a:prstGeom prst="rect">
            <a:avLst/>
          </a:prstGeom>
          <a:noFill/>
          <a:ln w="9525" algn="ctr">
            <a:noFill/>
            <a:miter lim="800000"/>
            <a:headEnd/>
            <a:tailEnd/>
          </a:ln>
        </p:spPr>
        <p:txBody>
          <a:bodyPr wrap="none">
            <a:spAutoFit/>
          </a:bodyPr>
          <a:lstStyle/>
          <a:p>
            <a:r>
              <a:rPr lang="hr-HR" sz="2400"/>
              <a:t>1</a:t>
            </a:r>
          </a:p>
        </p:txBody>
      </p:sp>
      <p:sp>
        <p:nvSpPr>
          <p:cNvPr id="177" name="Text Box 116"/>
          <p:cNvSpPr txBox="1">
            <a:spLocks noChangeArrowheads="1"/>
          </p:cNvSpPr>
          <p:nvPr/>
        </p:nvSpPr>
        <p:spPr bwMode="auto">
          <a:xfrm>
            <a:off x="7285038" y="4994275"/>
            <a:ext cx="549275" cy="457200"/>
          </a:xfrm>
          <a:prstGeom prst="rect">
            <a:avLst/>
          </a:prstGeom>
          <a:noFill/>
          <a:ln w="9525" algn="ctr">
            <a:noFill/>
            <a:miter lim="800000"/>
            <a:headEnd/>
            <a:tailEnd/>
          </a:ln>
        </p:spPr>
        <p:txBody>
          <a:bodyPr wrap="none">
            <a:spAutoFit/>
          </a:bodyPr>
          <a:lstStyle/>
          <a:p>
            <a:r>
              <a:rPr lang="hr-HR" sz="2400"/>
              <a:t>-1</a:t>
            </a:r>
          </a:p>
        </p:txBody>
      </p:sp>
      <p:sp>
        <p:nvSpPr>
          <p:cNvPr id="6" name="Slide Number Placeholder 5"/>
          <p:cNvSpPr>
            <a:spLocks noGrp="1"/>
          </p:cNvSpPr>
          <p:nvPr>
            <p:ph type="sldNum" sz="quarter" idx="11"/>
          </p:nvPr>
        </p:nvSpPr>
        <p:spPr/>
        <p:txBody>
          <a:bodyPr/>
          <a:lstStyle/>
          <a:p>
            <a:fld id="{A88E0379-805C-488B-A902-3710866AFB11}" type="slidenum">
              <a:rPr lang="hr-HR" smtClean="0"/>
              <a:pPr/>
              <a:t>211</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dissolve">
                                      <p:cBhvr>
                                        <p:cTn id="7" dur="500"/>
                                        <p:tgtEl>
                                          <p:spTgt spid="12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4">
                                            <p:bg/>
                                          </p:spTgt>
                                        </p:tgtEl>
                                        <p:attrNameLst>
                                          <p:attrName>style.visibility</p:attrName>
                                        </p:attrNameLst>
                                      </p:cBhvr>
                                      <p:to>
                                        <p:strVal val="visible"/>
                                      </p:to>
                                    </p:set>
                                    <p:animEffect transition="in" filter="dissolve">
                                      <p:cBhvr>
                                        <p:cTn id="10" dur="500"/>
                                        <p:tgtEl>
                                          <p:spTgt spid="124">
                                            <p:bg/>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24">
                                            <p:txEl>
                                              <p:pRg st="0" end="0"/>
                                            </p:txEl>
                                          </p:spTgt>
                                        </p:tgtEl>
                                        <p:attrNameLst>
                                          <p:attrName>style.visibility</p:attrName>
                                        </p:attrNameLst>
                                      </p:cBhvr>
                                      <p:to>
                                        <p:strVal val="visible"/>
                                      </p:to>
                                    </p:set>
                                    <p:animEffect transition="in" filter="wipe(left)">
                                      <p:cBhvr>
                                        <p:cTn id="15" dur="500"/>
                                        <p:tgtEl>
                                          <p:spTgt spid="12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27"/>
                                        </p:tgtEl>
                                        <p:attrNameLst>
                                          <p:attrName>style.visibility</p:attrName>
                                        </p:attrNameLst>
                                      </p:cBhvr>
                                      <p:to>
                                        <p:strVal val="visible"/>
                                      </p:to>
                                    </p:set>
                                    <p:animEffect transition="in" filter="dissolve">
                                      <p:cBhvr>
                                        <p:cTn id="23" dur="500"/>
                                        <p:tgtEl>
                                          <p:spTgt spid="127"/>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76"/>
                                        </p:tgtEl>
                                        <p:attrNameLst>
                                          <p:attrName>style.visibility</p:attrName>
                                        </p:attrNameLst>
                                      </p:cBhvr>
                                      <p:to>
                                        <p:strVal val="visible"/>
                                      </p:to>
                                    </p:set>
                                    <p:animEffect transition="in" filter="dissolve">
                                      <p:cBhvr>
                                        <p:cTn id="26" dur="500"/>
                                        <p:tgtEl>
                                          <p:spTgt spid="176"/>
                                        </p:tgtEl>
                                      </p:cBhvr>
                                    </p:animEffect>
                                  </p:childTnLst>
                                </p:cTn>
                              </p:par>
                              <p:par>
                                <p:cTn id="27" presetID="9" presetClass="entr" presetSubtype="0" fill="hold" grpId="1" nodeType="withEffect">
                                  <p:stCondLst>
                                    <p:cond delay="0"/>
                                  </p:stCondLst>
                                  <p:childTnLst>
                                    <p:set>
                                      <p:cBhvr>
                                        <p:cTn id="28" dur="1" fill="hold">
                                          <p:stCondLst>
                                            <p:cond delay="0"/>
                                          </p:stCondLst>
                                        </p:cTn>
                                        <p:tgtEl>
                                          <p:spTgt spid="177"/>
                                        </p:tgtEl>
                                        <p:attrNameLst>
                                          <p:attrName>style.visibility</p:attrName>
                                        </p:attrNameLst>
                                      </p:cBhvr>
                                      <p:to>
                                        <p:strVal val="visible"/>
                                      </p:to>
                                    </p:set>
                                    <p:animEffect transition="in" filter="dissolve">
                                      <p:cBhvr>
                                        <p:cTn id="29" dur="500"/>
                                        <p:tgtEl>
                                          <p:spTgt spid="17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up)">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24">
                                            <p:txEl>
                                              <p:pRg st="1" end="1"/>
                                            </p:txEl>
                                          </p:spTgt>
                                        </p:tgtEl>
                                        <p:attrNameLst>
                                          <p:attrName>style.visibility</p:attrName>
                                        </p:attrNameLst>
                                      </p:cBhvr>
                                      <p:to>
                                        <p:strVal val="visible"/>
                                      </p:to>
                                    </p:set>
                                    <p:animEffect transition="in" filter="wipe(left)">
                                      <p:cBhvr>
                                        <p:cTn id="44" dur="500"/>
                                        <p:tgtEl>
                                          <p:spTgt spid="124">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126"/>
                                        </p:tgtEl>
                                        <p:attrNameLst>
                                          <p:attrName>style.visibility</p:attrName>
                                        </p:attrNameLst>
                                      </p:cBhvr>
                                      <p:to>
                                        <p:strVal val="visible"/>
                                      </p:to>
                                    </p:set>
                                    <p:animEffect transition="in" filter="dissolve">
                                      <p:cBhvr>
                                        <p:cTn id="49" dur="500"/>
                                        <p:tgtEl>
                                          <p:spTgt spid="126"/>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path" presetSubtype="0" accel="50000" decel="50000" fill="hold" grpId="1" nodeType="clickEffect">
                                  <p:stCondLst>
                                    <p:cond delay="0"/>
                                  </p:stCondLst>
                                  <p:childTnLst>
                                    <p:animMotion origin="layout" path="M -4.65213E-6 2.59259E-6 L 0.00113 0.04004 " pathEditMode="relative" rAng="0" ptsTypes="AA">
                                      <p:cBhvr>
                                        <p:cTn id="53" dur="2000" fill="hold"/>
                                        <p:tgtEl>
                                          <p:spTgt spid="126"/>
                                        </p:tgtEl>
                                        <p:attrNameLst>
                                          <p:attrName>ppt_x</p:attrName>
                                          <p:attrName>ppt_y</p:attrName>
                                        </p:attrNameLst>
                                      </p:cBhvr>
                                      <p:rCtr x="0" y="20"/>
                                    </p:animMotion>
                                  </p:childTnLst>
                                </p:cTn>
                              </p:par>
                            </p:childTnLst>
                          </p:cTn>
                        </p:par>
                      </p:childTnLst>
                    </p:cTn>
                  </p:par>
                  <p:par>
                    <p:cTn id="54" fill="hold">
                      <p:stCondLst>
                        <p:cond delay="indefinite"/>
                      </p:stCondLst>
                      <p:childTnLst>
                        <p:par>
                          <p:cTn id="55" fill="hold">
                            <p:stCondLst>
                              <p:cond delay="0"/>
                            </p:stCondLst>
                            <p:childTnLst>
                              <p:par>
                                <p:cTn id="56" presetID="42" presetClass="path" presetSubtype="0" accel="50000" decel="50000" fill="hold" grpId="2" nodeType="clickEffect">
                                  <p:stCondLst>
                                    <p:cond delay="0"/>
                                  </p:stCondLst>
                                  <p:childTnLst>
                                    <p:animMotion origin="layout" path="M -4.65213E-6 0.04213 L -4.65213E-6 0.08357 " pathEditMode="relative" rAng="0" ptsTypes="AA">
                                      <p:cBhvr>
                                        <p:cTn id="57" dur="2000" fill="hold"/>
                                        <p:tgtEl>
                                          <p:spTgt spid="126"/>
                                        </p:tgtEl>
                                        <p:attrNameLst>
                                          <p:attrName>ppt_x</p:attrName>
                                          <p:attrName>ppt_y</p:attrName>
                                        </p:attrNameLst>
                                      </p:cBhvr>
                                      <p:rCtr x="0" y="21"/>
                                    </p:animMotion>
                                  </p:childTnLst>
                                </p:cTn>
                              </p:par>
                            </p:childTnLst>
                          </p:cTn>
                        </p:par>
                      </p:childTnLst>
                    </p:cTn>
                  </p:par>
                  <p:par>
                    <p:cTn id="58" fill="hold">
                      <p:stCondLst>
                        <p:cond delay="indefinite"/>
                      </p:stCondLst>
                      <p:childTnLst>
                        <p:par>
                          <p:cTn id="59" fill="hold">
                            <p:stCondLst>
                              <p:cond delay="0"/>
                            </p:stCondLst>
                            <p:childTnLst>
                              <p:par>
                                <p:cTn id="60" presetID="42" presetClass="path" presetSubtype="0" accel="50000" decel="50000" fill="hold" nodeType="clickEffect">
                                  <p:stCondLst>
                                    <p:cond delay="0"/>
                                  </p:stCondLst>
                                  <p:childTnLst>
                                    <p:animMotion origin="layout" path="M 3.15486E-6 -1.85185E-6 L 0.021 0.08241 " pathEditMode="relative" rAng="0" ptsTypes="AA">
                                      <p:cBhvr>
                                        <p:cTn id="61" dur="2000" fill="hold"/>
                                        <p:tgtEl>
                                          <p:spTgt spid="3"/>
                                        </p:tgtEl>
                                        <p:attrNameLst>
                                          <p:attrName>ppt_x</p:attrName>
                                          <p:attrName>ppt_y</p:attrName>
                                        </p:attrNameLst>
                                      </p:cBhvr>
                                      <p:rCtr x="10" y="41"/>
                                    </p:animMotion>
                                  </p:childTnLst>
                                </p:cTn>
                              </p:par>
                            </p:childTnLst>
                          </p:cTn>
                        </p:par>
                      </p:childTnLst>
                    </p:cTn>
                  </p:par>
                  <p:par>
                    <p:cTn id="62" fill="hold">
                      <p:stCondLst>
                        <p:cond delay="indefinite"/>
                      </p:stCondLst>
                      <p:childTnLst>
                        <p:par>
                          <p:cTn id="63" fill="hold">
                            <p:stCondLst>
                              <p:cond delay="0"/>
                            </p:stCondLst>
                            <p:childTnLst>
                              <p:par>
                                <p:cTn id="64" presetID="42" presetClass="path" presetSubtype="0" accel="50000" decel="50000" fill="hold" grpId="3" nodeType="clickEffect">
                                  <p:stCondLst>
                                    <p:cond delay="0"/>
                                  </p:stCondLst>
                                  <p:childTnLst>
                                    <p:animMotion origin="layout" path="M -4.65213E-6 0.0838 L -4.65213E-6 0.12662 " pathEditMode="relative" rAng="0" ptsTypes="AA">
                                      <p:cBhvr>
                                        <p:cTn id="65" dur="2000" fill="hold"/>
                                        <p:tgtEl>
                                          <p:spTgt spid="126"/>
                                        </p:tgtEl>
                                        <p:attrNameLst>
                                          <p:attrName>ppt_x</p:attrName>
                                          <p:attrName>ppt_y</p:attrName>
                                        </p:attrNameLst>
                                      </p:cBhvr>
                                      <p:rCtr x="0" y="21"/>
                                    </p:animMotion>
                                  </p:childTnLst>
                                </p:cTn>
                              </p:par>
                            </p:childTnLst>
                          </p:cTn>
                        </p:par>
                      </p:childTnLst>
                    </p:cTn>
                  </p:par>
                  <p:par>
                    <p:cTn id="66" fill="hold">
                      <p:stCondLst>
                        <p:cond delay="indefinite"/>
                      </p:stCondLst>
                      <p:childTnLst>
                        <p:par>
                          <p:cTn id="67" fill="hold">
                            <p:stCondLst>
                              <p:cond delay="0"/>
                            </p:stCondLst>
                            <p:childTnLst>
                              <p:par>
                                <p:cTn id="68" presetID="42" presetClass="path" presetSubtype="0" accel="50000" decel="50000" fill="hold" grpId="4" nodeType="clickEffect">
                                  <p:stCondLst>
                                    <p:cond delay="0"/>
                                  </p:stCondLst>
                                  <p:childTnLst>
                                    <p:animMotion origin="layout" path="M -4.65213E-6 0.12732 L -0.00096 0.17037 " pathEditMode="relative" rAng="0" ptsTypes="AA">
                                      <p:cBhvr>
                                        <p:cTn id="69" dur="2000" fill="hold"/>
                                        <p:tgtEl>
                                          <p:spTgt spid="126"/>
                                        </p:tgtEl>
                                        <p:attrNameLst>
                                          <p:attrName>ppt_x</p:attrName>
                                          <p:attrName>ppt_y</p:attrName>
                                        </p:attrNameLst>
                                      </p:cBhvr>
                                      <p:rCtr x="0" y="22"/>
                                    </p:animMotion>
                                  </p:childTnLst>
                                </p:cTn>
                              </p:par>
                            </p:childTnLst>
                          </p:cTn>
                        </p:par>
                      </p:childTnLst>
                    </p:cTn>
                  </p:par>
                  <p:par>
                    <p:cTn id="70" fill="hold">
                      <p:stCondLst>
                        <p:cond delay="indefinite"/>
                      </p:stCondLst>
                      <p:childTnLst>
                        <p:par>
                          <p:cTn id="71" fill="hold">
                            <p:stCondLst>
                              <p:cond delay="0"/>
                            </p:stCondLst>
                            <p:childTnLst>
                              <p:par>
                                <p:cTn id="72" presetID="3" presetClass="emph" presetSubtype="2" fill="hold" grpId="1" nodeType="clickEffect">
                                  <p:stCondLst>
                                    <p:cond delay="0"/>
                                  </p:stCondLst>
                                  <p:childTnLst>
                                    <p:animClr clrSpc="rgb" dir="cw">
                                      <p:cBhvr override="childStyle">
                                        <p:cTn id="73" dur="2000" fill="hold"/>
                                        <p:tgtEl>
                                          <p:spTgt spid="127"/>
                                        </p:tgtEl>
                                        <p:attrNameLst>
                                          <p:attrName>style.color</p:attrName>
                                        </p:attrNameLst>
                                      </p:cBhvr>
                                      <p:to>
                                        <a:srgbClr val="B2B2B2"/>
                                      </p:to>
                                    </p:animClr>
                                  </p:childTnLst>
                                </p:cTn>
                              </p:par>
                            </p:childTnLst>
                          </p:cTn>
                        </p:par>
                      </p:childTnLst>
                    </p:cTn>
                  </p:par>
                  <p:par>
                    <p:cTn id="74" fill="hold">
                      <p:stCondLst>
                        <p:cond delay="indefinite"/>
                      </p:stCondLst>
                      <p:childTnLst>
                        <p:par>
                          <p:cTn id="75" fill="hold">
                            <p:stCondLst>
                              <p:cond delay="0"/>
                            </p:stCondLst>
                            <p:childTnLst>
                              <p:par>
                                <p:cTn id="76" presetID="42" presetClass="path" presetSubtype="0" accel="50000" decel="50000" fill="hold" grpId="5" nodeType="clickEffect">
                                  <p:stCondLst>
                                    <p:cond delay="0"/>
                                  </p:stCondLst>
                                  <p:childTnLst>
                                    <p:animMotion origin="layout" path="M -4.93427E-6 0.17199 L -0.00016 0.21945 " pathEditMode="relative" rAng="0" ptsTypes="AA">
                                      <p:cBhvr>
                                        <p:cTn id="77" dur="2000" fill="hold"/>
                                        <p:tgtEl>
                                          <p:spTgt spid="126"/>
                                        </p:tgtEl>
                                        <p:attrNameLst>
                                          <p:attrName>ppt_x</p:attrName>
                                          <p:attrName>ppt_y</p:attrName>
                                        </p:attrNameLst>
                                      </p:cBhvr>
                                      <p:rCtr x="0" y="24"/>
                                    </p:animMotion>
                                  </p:childTnLst>
                                </p:cTn>
                              </p:par>
                            </p:childTnLst>
                          </p:cTn>
                        </p:par>
                      </p:childTnLst>
                    </p:cTn>
                  </p:par>
                  <p:par>
                    <p:cTn id="78" fill="hold">
                      <p:stCondLst>
                        <p:cond delay="indefinite"/>
                      </p:stCondLst>
                      <p:childTnLst>
                        <p:par>
                          <p:cTn id="79" fill="hold">
                            <p:stCondLst>
                              <p:cond delay="0"/>
                            </p:stCondLst>
                            <p:childTnLst>
                              <p:par>
                                <p:cTn id="80" presetID="9" presetClass="exit" presetSubtype="0" fill="hold" grpId="6" nodeType="clickEffect">
                                  <p:stCondLst>
                                    <p:cond delay="0"/>
                                  </p:stCondLst>
                                  <p:childTnLst>
                                    <p:animEffect transition="out" filter="dissolve">
                                      <p:cBhvr>
                                        <p:cTn id="81" dur="500"/>
                                        <p:tgtEl>
                                          <p:spTgt spid="126"/>
                                        </p:tgtEl>
                                      </p:cBhvr>
                                    </p:animEffect>
                                    <p:set>
                                      <p:cBhvr>
                                        <p:cTn id="82" dur="1" fill="hold">
                                          <p:stCondLst>
                                            <p:cond delay="499"/>
                                          </p:stCondLst>
                                        </p:cTn>
                                        <p:tgtEl>
                                          <p:spTgt spid="126"/>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124">
                                            <p:txEl>
                                              <p:pRg st="2" end="2"/>
                                            </p:txEl>
                                          </p:spTgt>
                                        </p:tgtEl>
                                        <p:attrNameLst>
                                          <p:attrName>style.visibility</p:attrName>
                                        </p:attrNameLst>
                                      </p:cBhvr>
                                      <p:to>
                                        <p:strVal val="visible"/>
                                      </p:to>
                                    </p:set>
                                    <p:animEffect transition="in" filter="wipe(left)">
                                      <p:cBhvr>
                                        <p:cTn id="87" dur="500"/>
                                        <p:tgtEl>
                                          <p:spTgt spid="124">
                                            <p:txEl>
                                              <p:pRg st="2" end="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42" presetClass="path" presetSubtype="0" accel="50000" decel="50000" fill="hold" nodeType="clickEffect">
                                  <p:stCondLst>
                                    <p:cond delay="0"/>
                                  </p:stCondLst>
                                  <p:childTnLst>
                                    <p:animMotion origin="layout" path="M 0.021 0.08241 L 0.0242 0.18889 " pathEditMode="relative" rAng="0" ptsTypes="AA">
                                      <p:cBhvr>
                                        <p:cTn id="91" dur="2000" fill="hold"/>
                                        <p:tgtEl>
                                          <p:spTgt spid="3"/>
                                        </p:tgtEl>
                                        <p:attrNameLst>
                                          <p:attrName>ppt_x</p:attrName>
                                          <p:attrName>ppt_y</p:attrName>
                                        </p:attrNameLst>
                                      </p:cBhvr>
                                      <p:rCtr x="2" y="53"/>
                                    </p:animMotion>
                                  </p:childTnLst>
                                </p:cTn>
                              </p:par>
                            </p:childTnLst>
                          </p:cTn>
                        </p:par>
                      </p:childTnLst>
                    </p:cTn>
                  </p:par>
                  <p:par>
                    <p:cTn id="92" fill="hold">
                      <p:stCondLst>
                        <p:cond delay="indefinite"/>
                      </p:stCondLst>
                      <p:childTnLst>
                        <p:par>
                          <p:cTn id="93" fill="hold">
                            <p:stCondLst>
                              <p:cond delay="0"/>
                            </p:stCondLst>
                            <p:childTnLst>
                              <p:par>
                                <p:cTn id="94" presetID="3" presetClass="emph" presetSubtype="2" fill="hold" grpId="1" nodeType="clickEffect">
                                  <p:stCondLst>
                                    <p:cond delay="0"/>
                                  </p:stCondLst>
                                  <p:childTnLst>
                                    <p:animClr clrSpc="rgb" dir="cw">
                                      <p:cBhvr override="childStyle">
                                        <p:cTn id="95" dur="2000" fill="hold"/>
                                        <p:tgtEl>
                                          <p:spTgt spid="176"/>
                                        </p:tgtEl>
                                        <p:attrNameLst>
                                          <p:attrName>style.color</p:attrName>
                                        </p:attrNameLst>
                                      </p:cBhvr>
                                      <p:to>
                                        <a:srgbClr val="B2B2B2"/>
                                      </p:to>
                                    </p:animClr>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124">
                                            <p:txEl>
                                              <p:pRg st="3" end="3"/>
                                            </p:txEl>
                                          </p:spTgt>
                                        </p:tgtEl>
                                        <p:attrNameLst>
                                          <p:attrName>style.visibility</p:attrName>
                                        </p:attrNameLst>
                                      </p:cBhvr>
                                      <p:to>
                                        <p:strVal val="visible"/>
                                      </p:to>
                                    </p:set>
                                    <p:animEffect transition="in" filter="wipe(left)">
                                      <p:cBhvr>
                                        <p:cTn id="100" dur="500"/>
                                        <p:tgtEl>
                                          <p:spTgt spid="124">
                                            <p:txEl>
                                              <p:pRg st="3" end="3"/>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42" presetClass="path" presetSubtype="0" accel="50000" decel="50000" fill="hold" nodeType="clickEffect">
                                  <p:stCondLst>
                                    <p:cond delay="0"/>
                                  </p:stCondLst>
                                  <p:childTnLst>
                                    <p:animMotion origin="layout" path="M 0.0242 0.18889 L 0.00224 0.28634 " pathEditMode="relative" rAng="0" ptsTypes="AA">
                                      <p:cBhvr>
                                        <p:cTn id="104" dur="2000" fill="hold"/>
                                        <p:tgtEl>
                                          <p:spTgt spid="3"/>
                                        </p:tgtEl>
                                        <p:attrNameLst>
                                          <p:attrName>ppt_x</p:attrName>
                                          <p:attrName>ppt_y</p:attrName>
                                        </p:attrNameLst>
                                      </p:cBhvr>
                                      <p:rCtr x="-11" y="49"/>
                                    </p:animMotion>
                                  </p:childTnLst>
                                </p:cTn>
                              </p:par>
                            </p:childTnLst>
                          </p:cTn>
                        </p:par>
                      </p:childTnLst>
                    </p:cTn>
                  </p:par>
                  <p:par>
                    <p:cTn id="105" fill="hold">
                      <p:stCondLst>
                        <p:cond delay="indefinite"/>
                      </p:stCondLst>
                      <p:childTnLst>
                        <p:par>
                          <p:cTn id="106" fill="hold">
                            <p:stCondLst>
                              <p:cond delay="0"/>
                            </p:stCondLst>
                            <p:childTnLst>
                              <p:par>
                                <p:cTn id="107" presetID="3" presetClass="emph" presetSubtype="2" fill="hold" grpId="0" nodeType="clickEffect">
                                  <p:stCondLst>
                                    <p:cond delay="0"/>
                                  </p:stCondLst>
                                  <p:childTnLst>
                                    <p:animClr clrSpc="rgb" dir="cw">
                                      <p:cBhvr override="childStyle">
                                        <p:cTn id="108" dur="2000" fill="hold"/>
                                        <p:tgtEl>
                                          <p:spTgt spid="177"/>
                                        </p:tgtEl>
                                        <p:attrNameLst>
                                          <p:attrName>style.color</p:attrName>
                                        </p:attrNameLst>
                                      </p:cBhvr>
                                      <p:to>
                                        <a:srgbClr val="B2B2B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build="allAtOnce" animBg="1"/>
      <p:bldP spid="126" grpId="0" animBg="1"/>
      <p:bldP spid="126" grpId="1" animBg="1"/>
      <p:bldP spid="126" grpId="2" animBg="1"/>
      <p:bldP spid="126" grpId="3" animBg="1"/>
      <p:bldP spid="126" grpId="4" animBg="1"/>
      <p:bldP spid="126" grpId="5" animBg="1"/>
      <p:bldP spid="126" grpId="6" animBg="1"/>
      <p:bldP spid="127" grpId="0"/>
      <p:bldP spid="127" grpId="1"/>
      <p:bldP spid="176" grpId="0"/>
      <p:bldP spid="176" grpId="1"/>
      <p:bldP spid="177" grpId="0"/>
      <p:bldP spid="177" grpId="1"/>
    </p:bld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2"/>
          <p:cNvGrpSpPr>
            <a:grpSpLocks/>
          </p:cNvGrpSpPr>
          <p:nvPr/>
        </p:nvGrpSpPr>
        <p:grpSpPr bwMode="auto">
          <a:xfrm>
            <a:off x="8345488" y="2559050"/>
            <a:ext cx="1295400" cy="600075"/>
            <a:chOff x="1207247" y="3172056"/>
            <a:chExt cx="1295547" cy="599846"/>
          </a:xfrm>
        </p:grpSpPr>
        <p:sp>
          <p:nvSpPr>
            <p:cNvPr id="15419" name="Rectangle 24"/>
            <p:cNvSpPr>
              <a:spLocks noChangeArrowheads="1"/>
            </p:cNvSpPr>
            <p:nvPr/>
          </p:nvSpPr>
          <p:spPr bwMode="auto">
            <a:xfrm>
              <a:off x="1267690" y="3460174"/>
              <a:ext cx="1153390" cy="311728"/>
            </a:xfrm>
            <a:prstGeom prst="rect">
              <a:avLst/>
            </a:prstGeom>
            <a:solidFill>
              <a:srgbClr val="92D050">
                <a:alpha val="50195"/>
              </a:srgbClr>
            </a:solidFill>
            <a:ln w="9525">
              <a:solidFill>
                <a:srgbClr val="008000"/>
              </a:solidFill>
              <a:miter lim="800000"/>
              <a:headEnd/>
              <a:tailEnd/>
            </a:ln>
          </p:spPr>
          <p:txBody>
            <a:bodyPr wrap="none" anchor="ctr"/>
            <a:lstStyle/>
            <a:p>
              <a:pPr algn="ctr"/>
              <a:endParaRPr lang="hr-HR" sz="2400"/>
            </a:p>
          </p:txBody>
        </p:sp>
        <p:sp>
          <p:nvSpPr>
            <p:cNvPr id="15420" name="Rectangle 55"/>
            <p:cNvSpPr>
              <a:spLocks noChangeArrowheads="1"/>
            </p:cNvSpPr>
            <p:nvPr/>
          </p:nvSpPr>
          <p:spPr bwMode="auto">
            <a:xfrm>
              <a:off x="1207247" y="3172056"/>
              <a:ext cx="1295547" cy="338554"/>
            </a:xfrm>
            <a:prstGeom prst="rect">
              <a:avLst/>
            </a:prstGeom>
            <a:noFill/>
            <a:ln w="9525" algn="ctr">
              <a:noFill/>
              <a:miter lim="800000"/>
              <a:headEnd/>
              <a:tailEnd/>
            </a:ln>
          </p:spPr>
          <p:txBody>
            <a:bodyPr wrap="none">
              <a:spAutoFit/>
            </a:bodyPr>
            <a:lstStyle/>
            <a:p>
              <a:r>
                <a:rPr lang="hr-HR" sz="1600"/>
                <a:t>red-&gt;ulaz</a:t>
              </a:r>
            </a:p>
          </p:txBody>
        </p:sp>
      </p:grpSp>
      <p:grpSp>
        <p:nvGrpSpPr>
          <p:cNvPr id="3" name="Group 75"/>
          <p:cNvGrpSpPr>
            <a:grpSpLocks/>
          </p:cNvGrpSpPr>
          <p:nvPr/>
        </p:nvGrpSpPr>
        <p:grpSpPr bwMode="auto">
          <a:xfrm>
            <a:off x="5837238" y="1522413"/>
            <a:ext cx="1419225" cy="1636712"/>
            <a:chOff x="7863568" y="5596240"/>
            <a:chExt cx="1418978" cy="1635833"/>
          </a:xfrm>
        </p:grpSpPr>
        <p:sp>
          <p:nvSpPr>
            <p:cNvPr id="15417" name="Rectangle 56"/>
            <p:cNvSpPr>
              <a:spLocks noChangeArrowheads="1"/>
            </p:cNvSpPr>
            <p:nvPr/>
          </p:nvSpPr>
          <p:spPr bwMode="auto">
            <a:xfrm>
              <a:off x="7863568" y="5596240"/>
              <a:ext cx="1418978" cy="338554"/>
            </a:xfrm>
            <a:prstGeom prst="rect">
              <a:avLst/>
            </a:prstGeom>
            <a:noFill/>
            <a:ln w="9525" algn="ctr">
              <a:noFill/>
              <a:miter lim="800000"/>
              <a:headEnd/>
              <a:tailEnd/>
            </a:ln>
          </p:spPr>
          <p:txBody>
            <a:bodyPr wrap="none">
              <a:spAutoFit/>
            </a:bodyPr>
            <a:lstStyle/>
            <a:p>
              <a:r>
                <a:rPr lang="hr-HR" sz="1600"/>
                <a:t>red-&gt;izlaz</a:t>
              </a:r>
            </a:p>
          </p:txBody>
        </p:sp>
        <p:sp>
          <p:nvSpPr>
            <p:cNvPr id="78" name="Rectangle 24"/>
            <p:cNvSpPr>
              <a:spLocks noChangeArrowheads="1"/>
            </p:cNvSpPr>
            <p:nvPr/>
          </p:nvSpPr>
          <p:spPr bwMode="auto">
            <a:xfrm>
              <a:off x="8447666" y="5950062"/>
              <a:ext cx="311096" cy="1282011"/>
            </a:xfrm>
            <a:prstGeom prst="rect">
              <a:avLst/>
            </a:prstGeom>
            <a:solidFill>
              <a:schemeClr val="accent3">
                <a:lumMod val="20000"/>
                <a:lumOff val="80000"/>
                <a:alpha val="50195"/>
              </a:schemeClr>
            </a:solidFill>
            <a:ln w="9525">
              <a:solidFill>
                <a:schemeClr val="accent6">
                  <a:lumMod val="75000"/>
                </a:schemeClr>
              </a:solidFill>
              <a:miter lim="800000"/>
              <a:headEnd/>
              <a:tailEnd/>
            </a:ln>
          </p:spPr>
          <p:txBody>
            <a:bodyPr wrap="none" anchor="ctr"/>
            <a:lstStyle/>
            <a:p>
              <a:pPr algn="ctr">
                <a:defRPr/>
              </a:pPr>
              <a:endParaRPr lang="hr-HR" sz="2400"/>
            </a:p>
          </p:txBody>
        </p:sp>
      </p:grpSp>
      <p:grpSp>
        <p:nvGrpSpPr>
          <p:cNvPr id="4" name="Group 79"/>
          <p:cNvGrpSpPr>
            <a:grpSpLocks/>
          </p:cNvGrpSpPr>
          <p:nvPr/>
        </p:nvGrpSpPr>
        <p:grpSpPr bwMode="auto">
          <a:xfrm>
            <a:off x="5672138" y="2586038"/>
            <a:ext cx="3746500" cy="3687762"/>
            <a:chOff x="5671416" y="2586182"/>
            <a:chExt cx="3746500" cy="3687763"/>
          </a:xfrm>
        </p:grpSpPr>
        <p:sp>
          <p:nvSpPr>
            <p:cNvPr id="15373" name="AutoShape 8"/>
            <p:cNvSpPr>
              <a:spLocks noChangeAspect="1" noChangeArrowheads="1"/>
            </p:cNvSpPr>
            <p:nvPr/>
          </p:nvSpPr>
          <p:spPr bwMode="auto">
            <a:xfrm>
              <a:off x="6084166" y="2922732"/>
              <a:ext cx="2984500" cy="2970213"/>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903" y="10800"/>
                  </a:moveTo>
                  <a:cubicBezTo>
                    <a:pt x="3903" y="14609"/>
                    <a:pt x="6991" y="17697"/>
                    <a:pt x="10800" y="17697"/>
                  </a:cubicBezTo>
                  <a:cubicBezTo>
                    <a:pt x="14609" y="17697"/>
                    <a:pt x="17697" y="14609"/>
                    <a:pt x="17697" y="10800"/>
                  </a:cubicBezTo>
                  <a:cubicBezTo>
                    <a:pt x="17697" y="6991"/>
                    <a:pt x="14609" y="3903"/>
                    <a:pt x="10800" y="3903"/>
                  </a:cubicBezTo>
                  <a:cubicBezTo>
                    <a:pt x="6991" y="3903"/>
                    <a:pt x="3903" y="6991"/>
                    <a:pt x="3903" y="10800"/>
                  </a:cubicBezTo>
                  <a:close/>
                </a:path>
              </a:pathLst>
            </a:custGeom>
            <a:solidFill>
              <a:srgbClr val="FFCC99">
                <a:alpha val="39999"/>
              </a:srgbClr>
            </a:solidFill>
            <a:ln w="9525" algn="ctr">
              <a:solidFill>
                <a:srgbClr val="FF9900"/>
              </a:solidFill>
              <a:round/>
              <a:headEnd/>
              <a:tailEnd/>
            </a:ln>
          </p:spPr>
          <p:txBody>
            <a:bodyPr wrap="none" anchor="ctr"/>
            <a:lstStyle/>
            <a:p>
              <a:endParaRPr lang="hr-HR" sz="2400">
                <a:solidFill>
                  <a:schemeClr val="tx1"/>
                </a:solidFill>
              </a:endParaRPr>
            </a:p>
          </p:txBody>
        </p:sp>
        <p:grpSp>
          <p:nvGrpSpPr>
            <p:cNvPr id="15374" name="Group 9"/>
            <p:cNvGrpSpPr>
              <a:grpSpLocks/>
            </p:cNvGrpSpPr>
            <p:nvPr/>
          </p:nvGrpSpPr>
          <p:grpSpPr bwMode="auto">
            <a:xfrm>
              <a:off x="6100041" y="2922732"/>
              <a:ext cx="2984500" cy="2992438"/>
              <a:chOff x="1502" y="981"/>
              <a:chExt cx="2767" cy="2788"/>
            </a:xfrm>
          </p:grpSpPr>
          <p:grpSp>
            <p:nvGrpSpPr>
              <p:cNvPr id="15411" name="Group 10"/>
              <p:cNvGrpSpPr>
                <a:grpSpLocks/>
              </p:cNvGrpSpPr>
              <p:nvPr/>
            </p:nvGrpSpPr>
            <p:grpSpPr bwMode="auto">
              <a:xfrm>
                <a:off x="1502" y="981"/>
                <a:ext cx="2767" cy="2766"/>
                <a:chOff x="1487" y="981"/>
                <a:chExt cx="2767" cy="2766"/>
              </a:xfrm>
            </p:grpSpPr>
            <p:sp>
              <p:nvSpPr>
                <p:cNvPr id="15415" name="Line 11"/>
                <p:cNvSpPr>
                  <a:spLocks noChangeShapeType="1"/>
                </p:cNvSpPr>
                <p:nvPr/>
              </p:nvSpPr>
              <p:spPr bwMode="auto">
                <a:xfrm>
                  <a:off x="2848" y="981"/>
                  <a:ext cx="0" cy="2766"/>
                </a:xfrm>
                <a:prstGeom prst="line">
                  <a:avLst/>
                </a:prstGeom>
                <a:noFill/>
                <a:ln w="9525">
                  <a:solidFill>
                    <a:srgbClr val="FF9900"/>
                  </a:solidFill>
                  <a:round/>
                  <a:headEnd/>
                  <a:tailEnd/>
                </a:ln>
              </p:spPr>
              <p:txBody>
                <a:bodyPr wrap="none" anchor="ctr"/>
                <a:lstStyle/>
                <a:p>
                  <a:endParaRPr lang="en-US"/>
                </a:p>
              </p:txBody>
            </p:sp>
            <p:sp>
              <p:nvSpPr>
                <p:cNvPr id="15416" name="Line 12"/>
                <p:cNvSpPr>
                  <a:spLocks noChangeShapeType="1"/>
                </p:cNvSpPr>
                <p:nvPr/>
              </p:nvSpPr>
              <p:spPr bwMode="auto">
                <a:xfrm flipH="1">
                  <a:off x="1487" y="2387"/>
                  <a:ext cx="2767" cy="0"/>
                </a:xfrm>
                <a:prstGeom prst="line">
                  <a:avLst/>
                </a:prstGeom>
                <a:noFill/>
                <a:ln w="9525">
                  <a:solidFill>
                    <a:srgbClr val="FF9900"/>
                  </a:solidFill>
                  <a:round/>
                  <a:headEnd/>
                  <a:tailEnd/>
                </a:ln>
              </p:spPr>
              <p:txBody>
                <a:bodyPr wrap="none" anchor="ctr"/>
                <a:lstStyle/>
                <a:p>
                  <a:endParaRPr lang="en-US"/>
                </a:p>
              </p:txBody>
            </p:sp>
          </p:grpSp>
          <p:grpSp>
            <p:nvGrpSpPr>
              <p:cNvPr id="15412" name="Group 13"/>
              <p:cNvGrpSpPr>
                <a:grpSpLocks/>
              </p:cNvGrpSpPr>
              <p:nvPr/>
            </p:nvGrpSpPr>
            <p:grpSpPr bwMode="auto">
              <a:xfrm rot="2700000">
                <a:off x="1502" y="1003"/>
                <a:ext cx="2767" cy="2766"/>
                <a:chOff x="1487" y="981"/>
                <a:chExt cx="2767" cy="2766"/>
              </a:xfrm>
            </p:grpSpPr>
            <p:sp>
              <p:nvSpPr>
                <p:cNvPr id="15413" name="Line 14"/>
                <p:cNvSpPr>
                  <a:spLocks noChangeShapeType="1"/>
                </p:cNvSpPr>
                <p:nvPr/>
              </p:nvSpPr>
              <p:spPr bwMode="auto">
                <a:xfrm>
                  <a:off x="2848" y="981"/>
                  <a:ext cx="0" cy="2766"/>
                </a:xfrm>
                <a:prstGeom prst="line">
                  <a:avLst/>
                </a:prstGeom>
                <a:noFill/>
                <a:ln w="9525">
                  <a:solidFill>
                    <a:srgbClr val="FF9900"/>
                  </a:solidFill>
                  <a:round/>
                  <a:headEnd/>
                  <a:tailEnd/>
                </a:ln>
              </p:spPr>
              <p:txBody>
                <a:bodyPr wrap="none" anchor="ctr"/>
                <a:lstStyle/>
                <a:p>
                  <a:endParaRPr lang="en-US"/>
                </a:p>
              </p:txBody>
            </p:sp>
            <p:sp>
              <p:nvSpPr>
                <p:cNvPr id="15414" name="Line 15"/>
                <p:cNvSpPr>
                  <a:spLocks noChangeShapeType="1"/>
                </p:cNvSpPr>
                <p:nvPr/>
              </p:nvSpPr>
              <p:spPr bwMode="auto">
                <a:xfrm flipH="1">
                  <a:off x="1487" y="2387"/>
                  <a:ext cx="2767" cy="0"/>
                </a:xfrm>
                <a:prstGeom prst="line">
                  <a:avLst/>
                </a:prstGeom>
                <a:noFill/>
                <a:ln w="9525">
                  <a:solidFill>
                    <a:srgbClr val="FF9900"/>
                  </a:solidFill>
                  <a:round/>
                  <a:headEnd/>
                  <a:tailEnd/>
                </a:ln>
              </p:spPr>
              <p:txBody>
                <a:bodyPr wrap="none" anchor="ctr"/>
                <a:lstStyle/>
                <a:p>
                  <a:endParaRPr lang="en-US"/>
                </a:p>
              </p:txBody>
            </p:sp>
          </p:grpSp>
        </p:grpSp>
        <p:grpSp>
          <p:nvGrpSpPr>
            <p:cNvPr id="15375" name="Group 16"/>
            <p:cNvGrpSpPr>
              <a:grpSpLocks/>
            </p:cNvGrpSpPr>
            <p:nvPr/>
          </p:nvGrpSpPr>
          <p:grpSpPr bwMode="auto">
            <a:xfrm rot="1320000">
              <a:off x="6114329" y="2927495"/>
              <a:ext cx="2960687" cy="2960687"/>
              <a:chOff x="1502" y="981"/>
              <a:chExt cx="2767" cy="2788"/>
            </a:xfrm>
          </p:grpSpPr>
          <p:grpSp>
            <p:nvGrpSpPr>
              <p:cNvPr id="15405" name="Group 17"/>
              <p:cNvGrpSpPr>
                <a:grpSpLocks/>
              </p:cNvGrpSpPr>
              <p:nvPr/>
            </p:nvGrpSpPr>
            <p:grpSpPr bwMode="auto">
              <a:xfrm>
                <a:off x="1502" y="981"/>
                <a:ext cx="2767" cy="2766"/>
                <a:chOff x="1487" y="981"/>
                <a:chExt cx="2767" cy="2766"/>
              </a:xfrm>
            </p:grpSpPr>
            <p:sp>
              <p:nvSpPr>
                <p:cNvPr id="15409" name="Line 18"/>
                <p:cNvSpPr>
                  <a:spLocks noChangeShapeType="1"/>
                </p:cNvSpPr>
                <p:nvPr/>
              </p:nvSpPr>
              <p:spPr bwMode="auto">
                <a:xfrm>
                  <a:off x="2848" y="981"/>
                  <a:ext cx="0" cy="2766"/>
                </a:xfrm>
                <a:prstGeom prst="line">
                  <a:avLst/>
                </a:prstGeom>
                <a:noFill/>
                <a:ln w="9525">
                  <a:solidFill>
                    <a:srgbClr val="FF9900"/>
                  </a:solidFill>
                  <a:round/>
                  <a:headEnd/>
                  <a:tailEnd/>
                </a:ln>
              </p:spPr>
              <p:txBody>
                <a:bodyPr wrap="none" anchor="ctr"/>
                <a:lstStyle/>
                <a:p>
                  <a:endParaRPr lang="en-US"/>
                </a:p>
              </p:txBody>
            </p:sp>
            <p:sp>
              <p:nvSpPr>
                <p:cNvPr id="15410" name="Line 19"/>
                <p:cNvSpPr>
                  <a:spLocks noChangeShapeType="1"/>
                </p:cNvSpPr>
                <p:nvPr/>
              </p:nvSpPr>
              <p:spPr bwMode="auto">
                <a:xfrm flipH="1">
                  <a:off x="1487" y="2387"/>
                  <a:ext cx="2767" cy="0"/>
                </a:xfrm>
                <a:prstGeom prst="line">
                  <a:avLst/>
                </a:prstGeom>
                <a:noFill/>
                <a:ln w="9525">
                  <a:solidFill>
                    <a:srgbClr val="FF9900"/>
                  </a:solidFill>
                  <a:round/>
                  <a:headEnd/>
                  <a:tailEnd/>
                </a:ln>
              </p:spPr>
              <p:txBody>
                <a:bodyPr wrap="none" anchor="ctr"/>
                <a:lstStyle/>
                <a:p>
                  <a:endParaRPr lang="en-US"/>
                </a:p>
              </p:txBody>
            </p:sp>
          </p:grpSp>
          <p:grpSp>
            <p:nvGrpSpPr>
              <p:cNvPr id="15406" name="Group 20"/>
              <p:cNvGrpSpPr>
                <a:grpSpLocks/>
              </p:cNvGrpSpPr>
              <p:nvPr/>
            </p:nvGrpSpPr>
            <p:grpSpPr bwMode="auto">
              <a:xfrm rot="2700000">
                <a:off x="1502" y="1003"/>
                <a:ext cx="2767" cy="2766"/>
                <a:chOff x="1487" y="981"/>
                <a:chExt cx="2767" cy="2766"/>
              </a:xfrm>
            </p:grpSpPr>
            <p:sp>
              <p:nvSpPr>
                <p:cNvPr id="15407" name="Line 21"/>
                <p:cNvSpPr>
                  <a:spLocks noChangeShapeType="1"/>
                </p:cNvSpPr>
                <p:nvPr/>
              </p:nvSpPr>
              <p:spPr bwMode="auto">
                <a:xfrm>
                  <a:off x="2848" y="981"/>
                  <a:ext cx="0" cy="2766"/>
                </a:xfrm>
                <a:prstGeom prst="line">
                  <a:avLst/>
                </a:prstGeom>
                <a:noFill/>
                <a:ln w="9525">
                  <a:solidFill>
                    <a:srgbClr val="FF9900"/>
                  </a:solidFill>
                  <a:round/>
                  <a:headEnd/>
                  <a:tailEnd/>
                </a:ln>
              </p:spPr>
              <p:txBody>
                <a:bodyPr wrap="none" anchor="ctr"/>
                <a:lstStyle/>
                <a:p>
                  <a:endParaRPr lang="en-US"/>
                </a:p>
              </p:txBody>
            </p:sp>
            <p:sp>
              <p:nvSpPr>
                <p:cNvPr id="15408" name="Line 22"/>
                <p:cNvSpPr>
                  <a:spLocks noChangeShapeType="1"/>
                </p:cNvSpPr>
                <p:nvPr/>
              </p:nvSpPr>
              <p:spPr bwMode="auto">
                <a:xfrm flipH="1">
                  <a:off x="1487" y="2387"/>
                  <a:ext cx="2767" cy="0"/>
                </a:xfrm>
                <a:prstGeom prst="line">
                  <a:avLst/>
                </a:prstGeom>
                <a:noFill/>
                <a:ln w="9525">
                  <a:solidFill>
                    <a:srgbClr val="FF9900"/>
                  </a:solidFill>
                  <a:round/>
                  <a:headEnd/>
                  <a:tailEnd/>
                </a:ln>
              </p:spPr>
              <p:txBody>
                <a:bodyPr wrap="none" anchor="ctr"/>
                <a:lstStyle/>
                <a:p>
                  <a:endParaRPr lang="en-US"/>
                </a:p>
              </p:txBody>
            </p:sp>
          </p:grpSp>
        </p:grpSp>
        <p:sp>
          <p:nvSpPr>
            <p:cNvPr id="15376" name="Oval 23"/>
            <p:cNvSpPr>
              <a:spLocks noChangeAspect="1" noChangeArrowheads="1"/>
            </p:cNvSpPr>
            <p:nvPr/>
          </p:nvSpPr>
          <p:spPr bwMode="auto">
            <a:xfrm>
              <a:off x="6622329" y="3457720"/>
              <a:ext cx="1908175" cy="1900237"/>
            </a:xfrm>
            <a:prstGeom prst="ellipse">
              <a:avLst/>
            </a:prstGeom>
            <a:solidFill>
              <a:srgbClr val="FFFFFF"/>
            </a:solidFill>
            <a:ln w="9525" algn="ctr">
              <a:solidFill>
                <a:srgbClr val="FF9900"/>
              </a:solidFill>
              <a:round/>
              <a:headEnd/>
              <a:tailEnd/>
            </a:ln>
          </p:spPr>
          <p:txBody>
            <a:bodyPr wrap="none" anchor="ctr"/>
            <a:lstStyle/>
            <a:p>
              <a:endParaRPr lang="hr-HR" sz="2400">
                <a:solidFill>
                  <a:schemeClr val="tx1"/>
                </a:solidFill>
              </a:endParaRPr>
            </a:p>
          </p:txBody>
        </p:sp>
        <p:sp>
          <p:nvSpPr>
            <p:cNvPr id="15377" name="Text Box 24"/>
            <p:cNvSpPr txBox="1">
              <a:spLocks noChangeArrowheads="1"/>
            </p:cNvSpPr>
            <p:nvPr/>
          </p:nvSpPr>
          <p:spPr bwMode="auto">
            <a:xfrm>
              <a:off x="7782791" y="2586182"/>
              <a:ext cx="290513" cy="304800"/>
            </a:xfrm>
            <a:prstGeom prst="rect">
              <a:avLst/>
            </a:prstGeom>
            <a:noFill/>
            <a:ln w="9525" algn="ctr">
              <a:noFill/>
              <a:miter lim="800000"/>
              <a:headEnd/>
              <a:tailEnd/>
            </a:ln>
          </p:spPr>
          <p:txBody>
            <a:bodyPr wrap="none">
              <a:spAutoFit/>
            </a:bodyPr>
            <a:lstStyle/>
            <a:p>
              <a:r>
                <a:rPr lang="hr-HR" sz="1400"/>
                <a:t>0</a:t>
              </a:r>
            </a:p>
          </p:txBody>
        </p:sp>
        <p:sp>
          <p:nvSpPr>
            <p:cNvPr id="15378" name="Text Box 25"/>
            <p:cNvSpPr txBox="1">
              <a:spLocks noChangeArrowheads="1"/>
            </p:cNvSpPr>
            <p:nvPr/>
          </p:nvSpPr>
          <p:spPr bwMode="auto">
            <a:xfrm>
              <a:off x="8406679" y="2873520"/>
              <a:ext cx="290512" cy="304800"/>
            </a:xfrm>
            <a:prstGeom prst="rect">
              <a:avLst/>
            </a:prstGeom>
            <a:noFill/>
            <a:ln w="9525" algn="ctr">
              <a:noFill/>
              <a:miter lim="800000"/>
              <a:headEnd/>
              <a:tailEnd/>
            </a:ln>
          </p:spPr>
          <p:txBody>
            <a:bodyPr wrap="none">
              <a:spAutoFit/>
            </a:bodyPr>
            <a:lstStyle/>
            <a:p>
              <a:r>
                <a:rPr lang="hr-HR" sz="1400"/>
                <a:t>1</a:t>
              </a:r>
            </a:p>
          </p:txBody>
        </p:sp>
        <p:sp>
          <p:nvSpPr>
            <p:cNvPr id="15379" name="Text Box 26"/>
            <p:cNvSpPr txBox="1">
              <a:spLocks noChangeArrowheads="1"/>
            </p:cNvSpPr>
            <p:nvPr/>
          </p:nvSpPr>
          <p:spPr bwMode="auto">
            <a:xfrm>
              <a:off x="8873404" y="3387870"/>
              <a:ext cx="290512" cy="304800"/>
            </a:xfrm>
            <a:prstGeom prst="rect">
              <a:avLst/>
            </a:prstGeom>
            <a:noFill/>
            <a:ln w="9525" algn="ctr">
              <a:noFill/>
              <a:miter lim="800000"/>
              <a:headEnd/>
              <a:tailEnd/>
            </a:ln>
          </p:spPr>
          <p:txBody>
            <a:bodyPr wrap="none">
              <a:spAutoFit/>
            </a:bodyPr>
            <a:lstStyle/>
            <a:p>
              <a:r>
                <a:rPr lang="hr-HR" sz="1400"/>
                <a:t>2</a:t>
              </a:r>
            </a:p>
          </p:txBody>
        </p:sp>
        <p:sp>
          <p:nvSpPr>
            <p:cNvPr id="15380" name="Text Box 27"/>
            <p:cNvSpPr txBox="1">
              <a:spLocks noChangeArrowheads="1"/>
            </p:cNvSpPr>
            <p:nvPr/>
          </p:nvSpPr>
          <p:spPr bwMode="auto">
            <a:xfrm>
              <a:off x="8921029" y="5334145"/>
              <a:ext cx="290512" cy="304800"/>
            </a:xfrm>
            <a:prstGeom prst="rect">
              <a:avLst/>
            </a:prstGeom>
            <a:noFill/>
            <a:ln w="9525" algn="ctr">
              <a:noFill/>
              <a:miter lim="800000"/>
              <a:headEnd/>
              <a:tailEnd/>
            </a:ln>
          </p:spPr>
          <p:txBody>
            <a:bodyPr wrap="none">
              <a:spAutoFit/>
            </a:bodyPr>
            <a:lstStyle/>
            <a:p>
              <a:r>
                <a:rPr lang="hr-HR" sz="1400"/>
                <a:t>5</a:t>
              </a:r>
            </a:p>
          </p:txBody>
        </p:sp>
        <p:sp>
          <p:nvSpPr>
            <p:cNvPr id="15381" name="Text Box 28"/>
            <p:cNvSpPr txBox="1">
              <a:spLocks noChangeArrowheads="1"/>
            </p:cNvSpPr>
            <p:nvPr/>
          </p:nvSpPr>
          <p:spPr bwMode="auto">
            <a:xfrm>
              <a:off x="8432079" y="5773882"/>
              <a:ext cx="290512" cy="304800"/>
            </a:xfrm>
            <a:prstGeom prst="rect">
              <a:avLst/>
            </a:prstGeom>
            <a:noFill/>
            <a:ln w="9525" algn="ctr">
              <a:noFill/>
              <a:miter lim="800000"/>
              <a:headEnd/>
              <a:tailEnd/>
            </a:ln>
          </p:spPr>
          <p:txBody>
            <a:bodyPr wrap="none">
              <a:spAutoFit/>
            </a:bodyPr>
            <a:lstStyle/>
            <a:p>
              <a:r>
                <a:rPr lang="hr-HR" sz="1400"/>
                <a:t>6</a:t>
              </a:r>
            </a:p>
          </p:txBody>
        </p:sp>
        <p:sp>
          <p:nvSpPr>
            <p:cNvPr id="15382" name="Text Box 29"/>
            <p:cNvSpPr txBox="1">
              <a:spLocks noChangeArrowheads="1"/>
            </p:cNvSpPr>
            <p:nvPr/>
          </p:nvSpPr>
          <p:spPr bwMode="auto">
            <a:xfrm>
              <a:off x="7797079" y="5967557"/>
              <a:ext cx="290512" cy="304800"/>
            </a:xfrm>
            <a:prstGeom prst="rect">
              <a:avLst/>
            </a:prstGeom>
            <a:noFill/>
            <a:ln w="9525" algn="ctr">
              <a:noFill/>
              <a:miter lim="800000"/>
              <a:headEnd/>
              <a:tailEnd/>
            </a:ln>
          </p:spPr>
          <p:txBody>
            <a:bodyPr wrap="none">
              <a:spAutoFit/>
            </a:bodyPr>
            <a:lstStyle/>
            <a:p>
              <a:r>
                <a:rPr lang="hr-HR" sz="1400"/>
                <a:t>7</a:t>
              </a:r>
            </a:p>
          </p:txBody>
        </p:sp>
        <p:sp>
          <p:nvSpPr>
            <p:cNvPr id="15383" name="Text Box 30"/>
            <p:cNvSpPr txBox="1">
              <a:spLocks noChangeArrowheads="1"/>
            </p:cNvSpPr>
            <p:nvPr/>
          </p:nvSpPr>
          <p:spPr bwMode="auto">
            <a:xfrm>
              <a:off x="7160491" y="5969145"/>
              <a:ext cx="290513" cy="304800"/>
            </a:xfrm>
            <a:prstGeom prst="rect">
              <a:avLst/>
            </a:prstGeom>
            <a:noFill/>
            <a:ln w="9525" algn="ctr">
              <a:noFill/>
              <a:miter lim="800000"/>
              <a:headEnd/>
              <a:tailEnd/>
            </a:ln>
          </p:spPr>
          <p:txBody>
            <a:bodyPr wrap="none">
              <a:spAutoFit/>
            </a:bodyPr>
            <a:lstStyle/>
            <a:p>
              <a:r>
                <a:rPr lang="hr-HR" sz="1400"/>
                <a:t>8</a:t>
              </a:r>
            </a:p>
          </p:txBody>
        </p:sp>
        <p:sp>
          <p:nvSpPr>
            <p:cNvPr id="15384" name="Text Box 31"/>
            <p:cNvSpPr txBox="1">
              <a:spLocks noChangeArrowheads="1"/>
            </p:cNvSpPr>
            <p:nvPr/>
          </p:nvSpPr>
          <p:spPr bwMode="auto">
            <a:xfrm>
              <a:off x="6525491" y="5773882"/>
              <a:ext cx="290513" cy="304800"/>
            </a:xfrm>
            <a:prstGeom prst="rect">
              <a:avLst/>
            </a:prstGeom>
            <a:noFill/>
            <a:ln w="9525" algn="ctr">
              <a:noFill/>
              <a:miter lim="800000"/>
              <a:headEnd/>
              <a:tailEnd/>
            </a:ln>
          </p:spPr>
          <p:txBody>
            <a:bodyPr wrap="none">
              <a:spAutoFit/>
            </a:bodyPr>
            <a:lstStyle/>
            <a:p>
              <a:r>
                <a:rPr lang="hr-HR" sz="1400"/>
                <a:t>9</a:t>
              </a:r>
            </a:p>
          </p:txBody>
        </p:sp>
        <p:sp>
          <p:nvSpPr>
            <p:cNvPr id="15385" name="Text Box 32"/>
            <p:cNvSpPr txBox="1">
              <a:spLocks noChangeArrowheads="1"/>
            </p:cNvSpPr>
            <p:nvPr/>
          </p:nvSpPr>
          <p:spPr bwMode="auto">
            <a:xfrm>
              <a:off x="6036541" y="5335732"/>
              <a:ext cx="396875" cy="304800"/>
            </a:xfrm>
            <a:prstGeom prst="rect">
              <a:avLst/>
            </a:prstGeom>
            <a:noFill/>
            <a:ln w="9525" algn="ctr">
              <a:noFill/>
              <a:miter lim="800000"/>
              <a:headEnd/>
              <a:tailEnd/>
            </a:ln>
          </p:spPr>
          <p:txBody>
            <a:bodyPr wrap="none">
              <a:spAutoFit/>
            </a:bodyPr>
            <a:lstStyle/>
            <a:p>
              <a:r>
                <a:rPr lang="hr-HR" sz="1400"/>
                <a:t>10</a:t>
              </a:r>
            </a:p>
          </p:txBody>
        </p:sp>
        <p:sp>
          <p:nvSpPr>
            <p:cNvPr id="15386" name="Text Box 33"/>
            <p:cNvSpPr txBox="1">
              <a:spLocks noChangeArrowheads="1"/>
            </p:cNvSpPr>
            <p:nvPr/>
          </p:nvSpPr>
          <p:spPr bwMode="auto">
            <a:xfrm>
              <a:off x="5742854" y="4702320"/>
              <a:ext cx="396875" cy="304800"/>
            </a:xfrm>
            <a:prstGeom prst="rect">
              <a:avLst/>
            </a:prstGeom>
            <a:noFill/>
            <a:ln w="9525" algn="ctr">
              <a:noFill/>
              <a:miter lim="800000"/>
              <a:headEnd/>
              <a:tailEnd/>
            </a:ln>
          </p:spPr>
          <p:txBody>
            <a:bodyPr wrap="none">
              <a:spAutoFit/>
            </a:bodyPr>
            <a:lstStyle/>
            <a:p>
              <a:r>
                <a:rPr lang="hr-HR" sz="1400"/>
                <a:t>11</a:t>
              </a:r>
            </a:p>
          </p:txBody>
        </p:sp>
        <p:sp>
          <p:nvSpPr>
            <p:cNvPr id="15387" name="Text Box 34"/>
            <p:cNvSpPr txBox="1">
              <a:spLocks noChangeArrowheads="1"/>
            </p:cNvSpPr>
            <p:nvPr/>
          </p:nvSpPr>
          <p:spPr bwMode="auto">
            <a:xfrm>
              <a:off x="5671416" y="4021282"/>
              <a:ext cx="396875" cy="304800"/>
            </a:xfrm>
            <a:prstGeom prst="rect">
              <a:avLst/>
            </a:prstGeom>
            <a:noFill/>
            <a:ln w="9525" algn="ctr">
              <a:noFill/>
              <a:miter lim="800000"/>
              <a:headEnd/>
              <a:tailEnd/>
            </a:ln>
          </p:spPr>
          <p:txBody>
            <a:bodyPr wrap="none">
              <a:spAutoFit/>
            </a:bodyPr>
            <a:lstStyle/>
            <a:p>
              <a:r>
                <a:rPr lang="hr-HR" sz="1400"/>
                <a:t>12</a:t>
              </a:r>
            </a:p>
          </p:txBody>
        </p:sp>
        <p:sp>
          <p:nvSpPr>
            <p:cNvPr id="15388" name="Text Box 35"/>
            <p:cNvSpPr txBox="1">
              <a:spLocks noChangeArrowheads="1"/>
            </p:cNvSpPr>
            <p:nvPr/>
          </p:nvSpPr>
          <p:spPr bwMode="auto">
            <a:xfrm>
              <a:off x="5958754" y="3387870"/>
              <a:ext cx="396875" cy="304800"/>
            </a:xfrm>
            <a:prstGeom prst="rect">
              <a:avLst/>
            </a:prstGeom>
            <a:noFill/>
            <a:ln w="9525" algn="ctr">
              <a:noFill/>
              <a:miter lim="800000"/>
              <a:headEnd/>
              <a:tailEnd/>
            </a:ln>
          </p:spPr>
          <p:txBody>
            <a:bodyPr wrap="none">
              <a:spAutoFit/>
            </a:bodyPr>
            <a:lstStyle/>
            <a:p>
              <a:r>
                <a:rPr lang="hr-HR" sz="1400"/>
                <a:t>13</a:t>
              </a:r>
            </a:p>
          </p:txBody>
        </p:sp>
        <p:sp>
          <p:nvSpPr>
            <p:cNvPr id="15389" name="Text Box 36"/>
            <p:cNvSpPr txBox="1">
              <a:spLocks noChangeArrowheads="1"/>
            </p:cNvSpPr>
            <p:nvPr/>
          </p:nvSpPr>
          <p:spPr bwMode="auto">
            <a:xfrm>
              <a:off x="6390554" y="2873520"/>
              <a:ext cx="396875" cy="304800"/>
            </a:xfrm>
            <a:prstGeom prst="rect">
              <a:avLst/>
            </a:prstGeom>
            <a:noFill/>
            <a:ln w="9525" algn="ctr">
              <a:noFill/>
              <a:miter lim="800000"/>
              <a:headEnd/>
              <a:tailEnd/>
            </a:ln>
          </p:spPr>
          <p:txBody>
            <a:bodyPr wrap="none">
              <a:spAutoFit/>
            </a:bodyPr>
            <a:lstStyle/>
            <a:p>
              <a:r>
                <a:rPr lang="hr-HR" sz="1400"/>
                <a:t>14</a:t>
              </a:r>
            </a:p>
          </p:txBody>
        </p:sp>
        <p:sp>
          <p:nvSpPr>
            <p:cNvPr id="15390" name="Text Box 37"/>
            <p:cNvSpPr txBox="1">
              <a:spLocks noChangeArrowheads="1"/>
            </p:cNvSpPr>
            <p:nvPr/>
          </p:nvSpPr>
          <p:spPr bwMode="auto">
            <a:xfrm>
              <a:off x="7039841" y="2586182"/>
              <a:ext cx="396875" cy="304800"/>
            </a:xfrm>
            <a:prstGeom prst="rect">
              <a:avLst/>
            </a:prstGeom>
            <a:noFill/>
            <a:ln w="9525" algn="ctr">
              <a:noFill/>
              <a:miter lim="800000"/>
              <a:headEnd/>
              <a:tailEnd/>
            </a:ln>
          </p:spPr>
          <p:txBody>
            <a:bodyPr wrap="none">
              <a:spAutoFit/>
            </a:bodyPr>
            <a:lstStyle/>
            <a:p>
              <a:r>
                <a:rPr lang="hr-HR" sz="1400"/>
                <a:t>15</a:t>
              </a:r>
            </a:p>
          </p:txBody>
        </p:sp>
        <p:sp>
          <p:nvSpPr>
            <p:cNvPr id="15391" name="Text Box 38"/>
            <p:cNvSpPr txBox="1">
              <a:spLocks noChangeArrowheads="1"/>
            </p:cNvSpPr>
            <p:nvPr/>
          </p:nvSpPr>
          <p:spPr bwMode="auto">
            <a:xfrm>
              <a:off x="9055966" y="3954607"/>
              <a:ext cx="290513" cy="304800"/>
            </a:xfrm>
            <a:prstGeom prst="rect">
              <a:avLst/>
            </a:prstGeom>
            <a:noFill/>
            <a:ln w="9525" algn="ctr">
              <a:noFill/>
              <a:miter lim="800000"/>
              <a:headEnd/>
              <a:tailEnd/>
            </a:ln>
          </p:spPr>
          <p:txBody>
            <a:bodyPr wrap="none">
              <a:spAutoFit/>
            </a:bodyPr>
            <a:lstStyle/>
            <a:p>
              <a:r>
                <a:rPr lang="hr-HR" sz="1400"/>
                <a:t>3</a:t>
              </a:r>
            </a:p>
          </p:txBody>
        </p:sp>
        <p:sp>
          <p:nvSpPr>
            <p:cNvPr id="15392" name="Text Box 39"/>
            <p:cNvSpPr txBox="1">
              <a:spLocks noChangeArrowheads="1"/>
            </p:cNvSpPr>
            <p:nvPr/>
          </p:nvSpPr>
          <p:spPr bwMode="auto">
            <a:xfrm>
              <a:off x="9127404" y="4673745"/>
              <a:ext cx="290512" cy="304800"/>
            </a:xfrm>
            <a:prstGeom prst="rect">
              <a:avLst/>
            </a:prstGeom>
            <a:noFill/>
            <a:ln w="9525" algn="ctr">
              <a:noFill/>
              <a:miter lim="800000"/>
              <a:headEnd/>
              <a:tailEnd/>
            </a:ln>
          </p:spPr>
          <p:txBody>
            <a:bodyPr wrap="none">
              <a:spAutoFit/>
            </a:bodyPr>
            <a:lstStyle/>
            <a:p>
              <a:r>
                <a:rPr lang="hr-HR" sz="1400"/>
                <a:t>4</a:t>
              </a:r>
            </a:p>
          </p:txBody>
        </p:sp>
        <p:sp>
          <p:nvSpPr>
            <p:cNvPr id="15393" name="Text Box 43"/>
            <p:cNvSpPr txBox="1">
              <a:spLocks noChangeArrowheads="1"/>
            </p:cNvSpPr>
            <p:nvPr/>
          </p:nvSpPr>
          <p:spPr bwMode="auto">
            <a:xfrm>
              <a:off x="6174654" y="3954607"/>
              <a:ext cx="366712" cy="457200"/>
            </a:xfrm>
            <a:prstGeom prst="rect">
              <a:avLst/>
            </a:prstGeom>
            <a:noFill/>
            <a:ln w="9525" algn="ctr">
              <a:noFill/>
              <a:miter lim="800000"/>
              <a:headEnd/>
              <a:tailEnd/>
            </a:ln>
          </p:spPr>
          <p:txBody>
            <a:bodyPr wrap="none">
              <a:spAutoFit/>
            </a:bodyPr>
            <a:lstStyle/>
            <a:p>
              <a:r>
                <a:rPr lang="hr-HR" sz="2400">
                  <a:solidFill>
                    <a:srgbClr val="C0C0C0"/>
                  </a:solidFill>
                </a:rPr>
                <a:t>1</a:t>
              </a:r>
            </a:p>
          </p:txBody>
        </p:sp>
        <p:sp>
          <p:nvSpPr>
            <p:cNvPr id="15394" name="Text Box 44"/>
            <p:cNvSpPr txBox="1">
              <a:spLocks noChangeArrowheads="1"/>
            </p:cNvSpPr>
            <p:nvPr/>
          </p:nvSpPr>
          <p:spPr bwMode="auto">
            <a:xfrm>
              <a:off x="6390554" y="4889645"/>
              <a:ext cx="366712" cy="457200"/>
            </a:xfrm>
            <a:prstGeom prst="rect">
              <a:avLst/>
            </a:prstGeom>
            <a:noFill/>
            <a:ln w="9525" algn="ctr">
              <a:noFill/>
              <a:miter lim="800000"/>
              <a:headEnd/>
              <a:tailEnd/>
            </a:ln>
          </p:spPr>
          <p:txBody>
            <a:bodyPr wrap="none">
              <a:spAutoFit/>
            </a:bodyPr>
            <a:lstStyle/>
            <a:p>
              <a:r>
                <a:rPr lang="hr-HR" sz="2400">
                  <a:solidFill>
                    <a:srgbClr val="C0C0C0"/>
                  </a:solidFill>
                </a:rPr>
                <a:t>0</a:t>
              </a:r>
            </a:p>
          </p:txBody>
        </p:sp>
        <p:sp>
          <p:nvSpPr>
            <p:cNvPr id="15395" name="Text Box 45"/>
            <p:cNvSpPr txBox="1">
              <a:spLocks noChangeArrowheads="1"/>
            </p:cNvSpPr>
            <p:nvPr/>
          </p:nvSpPr>
          <p:spPr bwMode="auto">
            <a:xfrm>
              <a:off x="6390554" y="3521220"/>
              <a:ext cx="366712" cy="457200"/>
            </a:xfrm>
            <a:prstGeom prst="rect">
              <a:avLst/>
            </a:prstGeom>
            <a:noFill/>
            <a:ln w="9525" algn="ctr">
              <a:noFill/>
              <a:miter lim="800000"/>
              <a:headEnd/>
              <a:tailEnd/>
            </a:ln>
          </p:spPr>
          <p:txBody>
            <a:bodyPr wrap="none">
              <a:spAutoFit/>
            </a:bodyPr>
            <a:lstStyle/>
            <a:p>
              <a:r>
                <a:rPr lang="hr-HR" sz="2400">
                  <a:solidFill>
                    <a:srgbClr val="C0C0C0"/>
                  </a:solidFill>
                </a:rPr>
                <a:t>3</a:t>
              </a:r>
            </a:p>
          </p:txBody>
        </p:sp>
        <p:sp>
          <p:nvSpPr>
            <p:cNvPr id="15396" name="Text Box 46"/>
            <p:cNvSpPr txBox="1">
              <a:spLocks noChangeArrowheads="1"/>
            </p:cNvSpPr>
            <p:nvPr/>
          </p:nvSpPr>
          <p:spPr bwMode="auto">
            <a:xfrm>
              <a:off x="6174654" y="4457845"/>
              <a:ext cx="366712" cy="457200"/>
            </a:xfrm>
            <a:prstGeom prst="rect">
              <a:avLst/>
            </a:prstGeom>
            <a:noFill/>
            <a:ln w="9525" algn="ctr">
              <a:noFill/>
              <a:miter lim="800000"/>
              <a:headEnd/>
              <a:tailEnd/>
            </a:ln>
          </p:spPr>
          <p:txBody>
            <a:bodyPr wrap="none">
              <a:spAutoFit/>
            </a:bodyPr>
            <a:lstStyle/>
            <a:p>
              <a:r>
                <a:rPr lang="hr-HR" sz="2400">
                  <a:solidFill>
                    <a:srgbClr val="C0C0C0"/>
                  </a:solidFill>
                </a:rPr>
                <a:t>8</a:t>
              </a:r>
            </a:p>
          </p:txBody>
        </p:sp>
        <p:sp>
          <p:nvSpPr>
            <p:cNvPr id="15397" name="Text Box 47"/>
            <p:cNvSpPr txBox="1">
              <a:spLocks noChangeArrowheads="1"/>
            </p:cNvSpPr>
            <p:nvPr/>
          </p:nvSpPr>
          <p:spPr bwMode="auto">
            <a:xfrm>
              <a:off x="6679479" y="5250007"/>
              <a:ext cx="366712" cy="457200"/>
            </a:xfrm>
            <a:prstGeom prst="rect">
              <a:avLst/>
            </a:prstGeom>
            <a:noFill/>
            <a:ln w="9525" algn="ctr">
              <a:noFill/>
              <a:miter lim="800000"/>
              <a:headEnd/>
              <a:tailEnd/>
            </a:ln>
          </p:spPr>
          <p:txBody>
            <a:bodyPr wrap="none">
              <a:spAutoFit/>
            </a:bodyPr>
            <a:lstStyle/>
            <a:p>
              <a:r>
                <a:rPr lang="hr-HR" sz="2400">
                  <a:solidFill>
                    <a:srgbClr val="C0C0C0"/>
                  </a:solidFill>
                </a:rPr>
                <a:t>9</a:t>
              </a:r>
            </a:p>
          </p:txBody>
        </p:sp>
        <p:sp>
          <p:nvSpPr>
            <p:cNvPr id="15398" name="Text Box 48"/>
            <p:cNvSpPr txBox="1">
              <a:spLocks noChangeArrowheads="1"/>
            </p:cNvSpPr>
            <p:nvPr/>
          </p:nvSpPr>
          <p:spPr bwMode="auto">
            <a:xfrm>
              <a:off x="7182716" y="5394470"/>
              <a:ext cx="366713" cy="457200"/>
            </a:xfrm>
            <a:prstGeom prst="rect">
              <a:avLst/>
            </a:prstGeom>
            <a:noFill/>
            <a:ln w="9525" algn="ctr">
              <a:noFill/>
              <a:miter lim="800000"/>
              <a:headEnd/>
              <a:tailEnd/>
            </a:ln>
          </p:spPr>
          <p:txBody>
            <a:bodyPr wrap="none">
              <a:spAutoFit/>
            </a:bodyPr>
            <a:lstStyle/>
            <a:p>
              <a:r>
                <a:rPr lang="hr-HR" sz="2400">
                  <a:solidFill>
                    <a:srgbClr val="C0C0C0"/>
                  </a:solidFill>
                </a:rPr>
                <a:t>7</a:t>
              </a:r>
            </a:p>
          </p:txBody>
        </p:sp>
        <p:sp>
          <p:nvSpPr>
            <p:cNvPr id="15399" name="Text Box 49"/>
            <p:cNvSpPr txBox="1">
              <a:spLocks noChangeArrowheads="1"/>
            </p:cNvSpPr>
            <p:nvPr/>
          </p:nvSpPr>
          <p:spPr bwMode="auto">
            <a:xfrm>
              <a:off x="7614516" y="5394470"/>
              <a:ext cx="366713" cy="457200"/>
            </a:xfrm>
            <a:prstGeom prst="rect">
              <a:avLst/>
            </a:prstGeom>
            <a:noFill/>
            <a:ln w="9525" algn="ctr">
              <a:noFill/>
              <a:miter lim="800000"/>
              <a:headEnd/>
              <a:tailEnd/>
            </a:ln>
          </p:spPr>
          <p:txBody>
            <a:bodyPr wrap="none">
              <a:spAutoFit/>
            </a:bodyPr>
            <a:lstStyle/>
            <a:p>
              <a:r>
                <a:rPr lang="hr-HR" sz="2400">
                  <a:solidFill>
                    <a:srgbClr val="C0C0C0"/>
                  </a:solidFill>
                </a:rPr>
                <a:t>4</a:t>
              </a:r>
            </a:p>
          </p:txBody>
        </p:sp>
        <p:sp>
          <p:nvSpPr>
            <p:cNvPr id="15400" name="Text Box 50"/>
            <p:cNvSpPr txBox="1">
              <a:spLocks noChangeArrowheads="1"/>
            </p:cNvSpPr>
            <p:nvPr/>
          </p:nvSpPr>
          <p:spPr bwMode="auto">
            <a:xfrm>
              <a:off x="8047904" y="5250007"/>
              <a:ext cx="366712" cy="457200"/>
            </a:xfrm>
            <a:prstGeom prst="rect">
              <a:avLst/>
            </a:prstGeom>
            <a:noFill/>
            <a:ln w="9525" algn="ctr">
              <a:noFill/>
              <a:miter lim="800000"/>
              <a:headEnd/>
              <a:tailEnd/>
            </a:ln>
          </p:spPr>
          <p:txBody>
            <a:bodyPr wrap="none">
              <a:spAutoFit/>
            </a:bodyPr>
            <a:lstStyle/>
            <a:p>
              <a:r>
                <a:rPr lang="hr-HR" sz="2400">
                  <a:solidFill>
                    <a:srgbClr val="C0C0C0"/>
                  </a:solidFill>
                </a:rPr>
                <a:t>6</a:t>
              </a:r>
            </a:p>
          </p:txBody>
        </p:sp>
        <p:sp>
          <p:nvSpPr>
            <p:cNvPr id="15401" name="Text Box 51"/>
            <p:cNvSpPr txBox="1">
              <a:spLocks noChangeArrowheads="1"/>
            </p:cNvSpPr>
            <p:nvPr/>
          </p:nvSpPr>
          <p:spPr bwMode="auto">
            <a:xfrm>
              <a:off x="8355879" y="4889645"/>
              <a:ext cx="549275" cy="457200"/>
            </a:xfrm>
            <a:prstGeom prst="rect">
              <a:avLst/>
            </a:prstGeom>
            <a:noFill/>
            <a:ln w="9525" algn="ctr">
              <a:noFill/>
              <a:miter lim="800000"/>
              <a:headEnd/>
              <a:tailEnd/>
            </a:ln>
          </p:spPr>
          <p:txBody>
            <a:bodyPr wrap="none">
              <a:spAutoFit/>
            </a:bodyPr>
            <a:lstStyle/>
            <a:p>
              <a:r>
                <a:rPr lang="hr-HR" sz="2400">
                  <a:solidFill>
                    <a:srgbClr val="C0C0C0"/>
                  </a:solidFill>
                </a:rPr>
                <a:t>-1</a:t>
              </a:r>
            </a:p>
          </p:txBody>
        </p:sp>
        <p:sp>
          <p:nvSpPr>
            <p:cNvPr id="15402" name="Text Box 52"/>
            <p:cNvSpPr txBox="1">
              <a:spLocks noChangeArrowheads="1"/>
            </p:cNvSpPr>
            <p:nvPr/>
          </p:nvSpPr>
          <p:spPr bwMode="auto">
            <a:xfrm>
              <a:off x="8551141" y="4457845"/>
              <a:ext cx="366713" cy="457200"/>
            </a:xfrm>
            <a:prstGeom prst="rect">
              <a:avLst/>
            </a:prstGeom>
            <a:noFill/>
            <a:ln w="9525" algn="ctr">
              <a:noFill/>
              <a:miter lim="800000"/>
              <a:headEnd/>
              <a:tailEnd/>
            </a:ln>
          </p:spPr>
          <p:txBody>
            <a:bodyPr wrap="none">
              <a:spAutoFit/>
            </a:bodyPr>
            <a:lstStyle/>
            <a:p>
              <a:r>
                <a:rPr lang="hr-HR" sz="2400">
                  <a:solidFill>
                    <a:srgbClr val="C0C0C0"/>
                  </a:solidFill>
                </a:rPr>
                <a:t>1</a:t>
              </a:r>
            </a:p>
          </p:txBody>
        </p:sp>
        <p:sp>
          <p:nvSpPr>
            <p:cNvPr id="15403" name="Text Box 53"/>
            <p:cNvSpPr txBox="1">
              <a:spLocks noChangeArrowheads="1"/>
            </p:cNvSpPr>
            <p:nvPr/>
          </p:nvSpPr>
          <p:spPr bwMode="auto">
            <a:xfrm>
              <a:off x="8622579" y="3954607"/>
              <a:ext cx="366712" cy="457200"/>
            </a:xfrm>
            <a:prstGeom prst="rect">
              <a:avLst/>
            </a:prstGeom>
            <a:noFill/>
            <a:ln w="9525" algn="ctr">
              <a:noFill/>
              <a:miter lim="800000"/>
              <a:headEnd/>
              <a:tailEnd/>
            </a:ln>
          </p:spPr>
          <p:txBody>
            <a:bodyPr wrap="none">
              <a:spAutoFit/>
            </a:bodyPr>
            <a:lstStyle/>
            <a:p>
              <a:r>
                <a:rPr lang="hr-HR" sz="2400">
                  <a:solidFill>
                    <a:srgbClr val="C0C0C0"/>
                  </a:solidFill>
                </a:rPr>
                <a:t>2</a:t>
              </a:r>
            </a:p>
          </p:txBody>
        </p:sp>
        <p:sp>
          <p:nvSpPr>
            <p:cNvPr id="15404" name="Text Box 54"/>
            <p:cNvSpPr txBox="1">
              <a:spLocks noChangeArrowheads="1"/>
            </p:cNvSpPr>
            <p:nvPr/>
          </p:nvSpPr>
          <p:spPr bwMode="auto">
            <a:xfrm>
              <a:off x="6679479" y="3233882"/>
              <a:ext cx="366712" cy="457200"/>
            </a:xfrm>
            <a:prstGeom prst="rect">
              <a:avLst/>
            </a:prstGeom>
            <a:noFill/>
            <a:ln w="9525" algn="ctr">
              <a:noFill/>
              <a:miter lim="800000"/>
              <a:headEnd/>
              <a:tailEnd/>
            </a:ln>
          </p:spPr>
          <p:txBody>
            <a:bodyPr wrap="none">
              <a:spAutoFit/>
            </a:bodyPr>
            <a:lstStyle/>
            <a:p>
              <a:r>
                <a:rPr lang="hr-HR" sz="2400">
                  <a:solidFill>
                    <a:srgbClr val="C0C0C0"/>
                  </a:solidFill>
                </a:rPr>
                <a:t>5</a:t>
              </a:r>
            </a:p>
          </p:txBody>
        </p:sp>
      </p:grpSp>
      <p:sp>
        <p:nvSpPr>
          <p:cNvPr id="2731010" name="Rectangle 2"/>
          <p:cNvSpPr>
            <a:spLocks noGrp="1" noChangeArrowheads="1"/>
          </p:cNvSpPr>
          <p:nvPr>
            <p:ph type="title" idx="4294967295"/>
          </p:nvPr>
        </p:nvSpPr>
        <p:spPr/>
        <p:txBody>
          <a:bodyPr/>
          <a:lstStyle/>
          <a:p>
            <a:pPr>
              <a:defRPr/>
            </a:pPr>
            <a:r>
              <a:rPr lang="hr-HR" smtClean="0"/>
              <a:t>Skidanje elemenata iz reda realiziranog cirkularnim poljem - II</a:t>
            </a:r>
          </a:p>
        </p:txBody>
      </p:sp>
      <p:sp>
        <p:nvSpPr>
          <p:cNvPr id="15366" name="Rectangle 14"/>
          <p:cNvSpPr>
            <a:spLocks noChangeArrowheads="1"/>
          </p:cNvSpPr>
          <p:nvPr/>
        </p:nvSpPr>
        <p:spPr bwMode="auto">
          <a:xfrm>
            <a:off x="128588" y="836613"/>
            <a:ext cx="5170487" cy="2108200"/>
          </a:xfrm>
          <a:prstGeom prst="rect">
            <a:avLst/>
          </a:prstGeom>
          <a:solidFill>
            <a:srgbClr val="FFCC99"/>
          </a:solidFill>
          <a:ln w="9525">
            <a:solidFill>
              <a:srgbClr val="FF9900"/>
            </a:solidFill>
            <a:miter lim="800000"/>
            <a:headEnd/>
            <a:tailEnd/>
          </a:ln>
        </p:spPr>
        <p:txBody>
          <a:bodyPr>
            <a:spAutoFit/>
          </a:bodyPr>
          <a:lstStyle/>
          <a:p>
            <a:r>
              <a:rPr lang="hr-HR" sz="1600"/>
              <a:t>int skini (tip *element, Red *red) {</a:t>
            </a:r>
          </a:p>
          <a:p>
            <a:r>
              <a:rPr lang="hr-HR" sz="1600"/>
              <a:t>  if (red-&gt;ulaz == red-&gt;izlaz) return 0;</a:t>
            </a:r>
          </a:p>
          <a:p>
            <a:r>
              <a:rPr lang="hr-HR" sz="1600"/>
              <a:t>  red-&gt;izlaz ++; </a:t>
            </a:r>
          </a:p>
          <a:p>
            <a:r>
              <a:rPr lang="hr-HR" sz="1600"/>
              <a:t>  red-&gt;izlaz %= n;</a:t>
            </a:r>
          </a:p>
          <a:p>
            <a:r>
              <a:rPr lang="hr-HR" sz="1600"/>
              <a:t>  *element = red-&gt;polje[red-&gt;izlaz];</a:t>
            </a:r>
          </a:p>
          <a:p>
            <a:r>
              <a:rPr lang="hr-HR" sz="1600"/>
              <a:t>  return 1;</a:t>
            </a:r>
          </a:p>
          <a:p>
            <a:r>
              <a:rPr lang="hr-HR" sz="1600"/>
              <a:t>}</a:t>
            </a:r>
          </a:p>
        </p:txBody>
      </p:sp>
      <p:sp>
        <p:nvSpPr>
          <p:cNvPr id="45111" name="Text Box 55"/>
          <p:cNvSpPr txBox="1">
            <a:spLocks noChangeArrowheads="1"/>
          </p:cNvSpPr>
          <p:nvPr/>
        </p:nvSpPr>
        <p:spPr bwMode="auto">
          <a:xfrm>
            <a:off x="7112000" y="3017838"/>
            <a:ext cx="366713" cy="457200"/>
          </a:xfrm>
          <a:prstGeom prst="rect">
            <a:avLst/>
          </a:prstGeom>
          <a:noFill/>
          <a:ln w="9525" algn="ctr">
            <a:noFill/>
            <a:miter lim="800000"/>
            <a:headEnd/>
            <a:tailEnd/>
          </a:ln>
        </p:spPr>
        <p:txBody>
          <a:bodyPr wrap="none">
            <a:spAutoFit/>
          </a:bodyPr>
          <a:lstStyle/>
          <a:p>
            <a:r>
              <a:rPr lang="hr-HR" sz="2400"/>
              <a:t>2</a:t>
            </a:r>
          </a:p>
        </p:txBody>
      </p:sp>
      <p:sp>
        <p:nvSpPr>
          <p:cNvPr id="45112" name="Text Box 56"/>
          <p:cNvSpPr txBox="1">
            <a:spLocks noChangeArrowheads="1"/>
          </p:cNvSpPr>
          <p:nvPr/>
        </p:nvSpPr>
        <p:spPr bwMode="auto">
          <a:xfrm>
            <a:off x="7615238" y="3017838"/>
            <a:ext cx="366712" cy="457200"/>
          </a:xfrm>
          <a:prstGeom prst="rect">
            <a:avLst/>
          </a:prstGeom>
          <a:noFill/>
          <a:ln w="9525" algn="ctr">
            <a:noFill/>
            <a:miter lim="800000"/>
            <a:headEnd/>
            <a:tailEnd/>
          </a:ln>
        </p:spPr>
        <p:txBody>
          <a:bodyPr wrap="none">
            <a:spAutoFit/>
          </a:bodyPr>
          <a:lstStyle/>
          <a:p>
            <a:r>
              <a:rPr lang="hr-HR" sz="2400"/>
              <a:t>7</a:t>
            </a:r>
          </a:p>
        </p:txBody>
      </p:sp>
      <p:sp>
        <p:nvSpPr>
          <p:cNvPr id="45113" name="Text Box 57"/>
          <p:cNvSpPr txBox="1">
            <a:spLocks noChangeArrowheads="1"/>
          </p:cNvSpPr>
          <p:nvPr/>
        </p:nvSpPr>
        <p:spPr bwMode="auto">
          <a:xfrm>
            <a:off x="7975600" y="3162300"/>
            <a:ext cx="549275" cy="457200"/>
          </a:xfrm>
          <a:prstGeom prst="rect">
            <a:avLst/>
          </a:prstGeom>
          <a:noFill/>
          <a:ln w="9525" algn="ctr">
            <a:noFill/>
            <a:miter lim="800000"/>
            <a:headEnd/>
            <a:tailEnd/>
          </a:ln>
        </p:spPr>
        <p:txBody>
          <a:bodyPr wrap="none">
            <a:spAutoFit/>
          </a:bodyPr>
          <a:lstStyle/>
          <a:p>
            <a:r>
              <a:rPr lang="hr-HR" sz="2400"/>
              <a:t>-4</a:t>
            </a:r>
          </a:p>
        </p:txBody>
      </p:sp>
      <p:sp>
        <p:nvSpPr>
          <p:cNvPr id="67" name="Rectangle 66"/>
          <p:cNvSpPr/>
          <p:nvPr/>
        </p:nvSpPr>
        <p:spPr bwMode="auto">
          <a:xfrm>
            <a:off x="147638" y="3248025"/>
            <a:ext cx="3522662" cy="357188"/>
          </a:xfrm>
          <a:prstGeom prst="rect">
            <a:avLst/>
          </a:prstGeom>
          <a:solidFill>
            <a:schemeClr val="accent3">
              <a:lumMod val="50000"/>
            </a:schemeClr>
          </a:solidFill>
          <a:ln w="9525" cap="flat" cmpd="sng" algn="ctr">
            <a:solidFill>
              <a:schemeClr val="accent3">
                <a:lumMod val="75000"/>
              </a:schemeClr>
            </a:solidFill>
            <a:prstDash val="solid"/>
            <a:round/>
            <a:headEnd type="none" w="med" len="med"/>
            <a:tailEnd type="none" w="med" len="med"/>
          </a:ln>
          <a:effectLst/>
        </p:spPr>
        <p:txBody>
          <a:bodyPr wrap="none" anchor="ctr"/>
          <a:lstStyle/>
          <a:p>
            <a:pPr>
              <a:defRPr/>
            </a:pPr>
            <a:r>
              <a:rPr lang="hr-HR" sz="1800">
                <a:solidFill>
                  <a:schemeClr val="tx1"/>
                </a:solidFill>
                <a:latin typeface="+mn-lt"/>
              </a:rPr>
              <a:t>Pozivni program:</a:t>
            </a:r>
          </a:p>
        </p:txBody>
      </p:sp>
      <p:sp>
        <p:nvSpPr>
          <p:cNvPr id="71" name="Rectangle 15"/>
          <p:cNvSpPr>
            <a:spLocks noChangeArrowheads="1"/>
          </p:cNvSpPr>
          <p:nvPr/>
        </p:nvSpPr>
        <p:spPr bwMode="auto">
          <a:xfrm>
            <a:off x="147638" y="3605213"/>
            <a:ext cx="3522662" cy="1698625"/>
          </a:xfrm>
          <a:prstGeom prst="rect">
            <a:avLst/>
          </a:prstGeom>
          <a:solidFill>
            <a:schemeClr val="accent3">
              <a:lumMod val="75000"/>
              <a:alpha val="40000"/>
            </a:schemeClr>
          </a:solidFill>
          <a:ln w="9525">
            <a:solidFill>
              <a:schemeClr val="accent3">
                <a:lumMod val="75000"/>
              </a:schemeClr>
            </a:solidFill>
            <a:miter lim="800000"/>
            <a:headEnd/>
            <a:tailEnd/>
          </a:ln>
        </p:spPr>
        <p:txBody>
          <a:bodyPr>
            <a:spAutoFit/>
          </a:bodyPr>
          <a:lstStyle/>
          <a:p>
            <a:pPr>
              <a:defRPr/>
            </a:pPr>
            <a:r>
              <a:rPr lang="hr-HR" sz="1800"/>
              <a:t>#define MAXRED 16</a:t>
            </a:r>
          </a:p>
          <a:p>
            <a:pPr>
              <a:defRPr/>
            </a:pPr>
            <a:r>
              <a:rPr lang="hr-HR" sz="1800"/>
              <a:t>skini(&amp;broj, &amp;red);</a:t>
            </a:r>
          </a:p>
          <a:p>
            <a:pPr>
              <a:defRPr/>
            </a:pPr>
            <a:r>
              <a:rPr lang="hr-HR" sz="1800"/>
              <a:t>skini(&amp;broj, &amp;red);</a:t>
            </a:r>
          </a:p>
          <a:p>
            <a:pPr>
              <a:defRPr/>
            </a:pPr>
            <a:r>
              <a:rPr lang="hr-HR" sz="1800"/>
              <a:t>skini(&amp;broj, &amp;red);</a:t>
            </a:r>
          </a:p>
          <a:p>
            <a:pPr>
              <a:defRPr/>
            </a:pPr>
            <a:r>
              <a:rPr lang="hr-HR" sz="1800"/>
              <a:t>skini(&amp;broj, &amp;red);</a:t>
            </a:r>
          </a:p>
        </p:txBody>
      </p:sp>
      <p:sp>
        <p:nvSpPr>
          <p:cNvPr id="79" name="Rectangle 78"/>
          <p:cNvSpPr/>
          <p:nvPr/>
        </p:nvSpPr>
        <p:spPr bwMode="auto">
          <a:xfrm>
            <a:off x="138113" y="844550"/>
            <a:ext cx="5037137" cy="309563"/>
          </a:xfrm>
          <a:prstGeom prst="rect">
            <a:avLst/>
          </a:prstGeom>
          <a:noFill/>
          <a:ln w="25400" cap="flat" cmpd="sng" algn="ctr">
            <a:solidFill>
              <a:srgbClr val="FF0000"/>
            </a:solidFill>
            <a:prstDash val="solid"/>
            <a:round/>
            <a:headEnd type="none" w="med" len="med"/>
            <a:tailEnd type="non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6" name="Slide Number Placeholder 5"/>
          <p:cNvSpPr>
            <a:spLocks noGrp="1"/>
          </p:cNvSpPr>
          <p:nvPr>
            <p:ph type="sldNum" sz="quarter" idx="11"/>
          </p:nvPr>
        </p:nvSpPr>
        <p:spPr/>
        <p:txBody>
          <a:bodyPr/>
          <a:lstStyle/>
          <a:p>
            <a:fld id="{A88E0379-805C-488B-A902-3710866AFB11}" type="slidenum">
              <a:rPr lang="hr-HR" smtClean="0"/>
              <a:pPr/>
              <a:t>212</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dissolve">
                                      <p:cBhvr>
                                        <p:cTn id="7" dur="500"/>
                                        <p:tgtEl>
                                          <p:spTgt spid="6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1">
                                            <p:bg/>
                                          </p:spTgt>
                                        </p:tgtEl>
                                        <p:attrNameLst>
                                          <p:attrName>style.visibility</p:attrName>
                                        </p:attrNameLst>
                                      </p:cBhvr>
                                      <p:to>
                                        <p:strVal val="visible"/>
                                      </p:to>
                                    </p:set>
                                    <p:animEffect transition="in" filter="dissolve">
                                      <p:cBhvr>
                                        <p:cTn id="10" dur="500"/>
                                        <p:tgtEl>
                                          <p:spTgt spid="71">
                                            <p:bg/>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1">
                                            <p:txEl>
                                              <p:pRg st="0" end="0"/>
                                            </p:txEl>
                                          </p:spTgt>
                                        </p:tgtEl>
                                        <p:attrNameLst>
                                          <p:attrName>style.visibility</p:attrName>
                                        </p:attrNameLst>
                                      </p:cBhvr>
                                      <p:to>
                                        <p:strVal val="visible"/>
                                      </p:to>
                                    </p:set>
                                    <p:animEffect transition="in" filter="wipe(left)">
                                      <p:cBhvr>
                                        <p:cTn id="15" dur="500"/>
                                        <p:tgtEl>
                                          <p:spTgt spid="7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5111"/>
                                        </p:tgtEl>
                                        <p:attrNameLst>
                                          <p:attrName>style.visibility</p:attrName>
                                        </p:attrNameLst>
                                      </p:cBhvr>
                                      <p:to>
                                        <p:strVal val="visible"/>
                                      </p:to>
                                    </p:set>
                                    <p:animEffect transition="in" filter="dissolve">
                                      <p:cBhvr>
                                        <p:cTn id="20" dur="500"/>
                                        <p:tgtEl>
                                          <p:spTgt spid="45111"/>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45112"/>
                                        </p:tgtEl>
                                        <p:attrNameLst>
                                          <p:attrName>style.visibility</p:attrName>
                                        </p:attrNameLst>
                                      </p:cBhvr>
                                      <p:to>
                                        <p:strVal val="visible"/>
                                      </p:to>
                                    </p:set>
                                    <p:animEffect transition="in" filter="dissolve">
                                      <p:cBhvr>
                                        <p:cTn id="23" dur="500"/>
                                        <p:tgtEl>
                                          <p:spTgt spid="45112"/>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45113"/>
                                        </p:tgtEl>
                                        <p:attrNameLst>
                                          <p:attrName>style.visibility</p:attrName>
                                        </p:attrNameLst>
                                      </p:cBhvr>
                                      <p:to>
                                        <p:strVal val="visible"/>
                                      </p:to>
                                    </p:set>
                                    <p:animEffect transition="in" filter="dissolve">
                                      <p:cBhvr>
                                        <p:cTn id="26" dur="500"/>
                                        <p:tgtEl>
                                          <p:spTgt spid="45113"/>
                                        </p:tgtEl>
                                      </p:cBhvr>
                                    </p:animEffect>
                                  </p:childTnLst>
                                </p:cTn>
                              </p:par>
                              <p:par>
                                <p:cTn id="27" presetID="9"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dissolve">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left)">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up)">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71">
                                            <p:txEl>
                                              <p:pRg st="1" end="1"/>
                                            </p:txEl>
                                          </p:spTgt>
                                        </p:tgtEl>
                                        <p:attrNameLst>
                                          <p:attrName>style.visibility</p:attrName>
                                        </p:attrNameLst>
                                      </p:cBhvr>
                                      <p:to>
                                        <p:strVal val="visible"/>
                                      </p:to>
                                    </p:set>
                                    <p:animEffect transition="in" filter="wipe(left)">
                                      <p:cBhvr>
                                        <p:cTn id="44" dur="500"/>
                                        <p:tgtEl>
                                          <p:spTgt spid="71">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79"/>
                                        </p:tgtEl>
                                        <p:attrNameLst>
                                          <p:attrName>style.visibility</p:attrName>
                                        </p:attrNameLst>
                                      </p:cBhvr>
                                      <p:to>
                                        <p:strVal val="visible"/>
                                      </p:to>
                                    </p:set>
                                    <p:animEffect transition="in" filter="dissolve">
                                      <p:cBhvr>
                                        <p:cTn id="49" dur="500"/>
                                        <p:tgtEl>
                                          <p:spTgt spid="79"/>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path" presetSubtype="0" accel="50000" decel="50000" fill="hold" grpId="0" nodeType="clickEffect">
                                  <p:stCondLst>
                                    <p:cond delay="0"/>
                                  </p:stCondLst>
                                  <p:childTnLst>
                                    <p:animMotion origin="layout" path="M -4.65213E-6 2.59259E-6 L 0.00113 0.04004 " pathEditMode="relative" rAng="0" ptsTypes="AA">
                                      <p:cBhvr>
                                        <p:cTn id="53" dur="2000" fill="hold"/>
                                        <p:tgtEl>
                                          <p:spTgt spid="79"/>
                                        </p:tgtEl>
                                        <p:attrNameLst>
                                          <p:attrName>ppt_x</p:attrName>
                                          <p:attrName>ppt_y</p:attrName>
                                        </p:attrNameLst>
                                      </p:cBhvr>
                                      <p:rCtr x="0" y="20"/>
                                    </p:animMotion>
                                  </p:childTnLst>
                                </p:cTn>
                              </p:par>
                            </p:childTnLst>
                          </p:cTn>
                        </p:par>
                      </p:childTnLst>
                    </p:cTn>
                  </p:par>
                  <p:par>
                    <p:cTn id="54" fill="hold">
                      <p:stCondLst>
                        <p:cond delay="indefinite"/>
                      </p:stCondLst>
                      <p:childTnLst>
                        <p:par>
                          <p:cTn id="55" fill="hold">
                            <p:stCondLst>
                              <p:cond delay="0"/>
                            </p:stCondLst>
                            <p:childTnLst>
                              <p:par>
                                <p:cTn id="56" presetID="42" presetClass="path" presetSubtype="0" accel="50000" decel="50000" fill="hold" grpId="1" nodeType="clickEffect">
                                  <p:stCondLst>
                                    <p:cond delay="0"/>
                                  </p:stCondLst>
                                  <p:childTnLst>
                                    <p:animMotion origin="layout" path="M -4.65213E-6 0.04213 L -4.65213E-6 0.08357 " pathEditMode="relative" rAng="0" ptsTypes="AA">
                                      <p:cBhvr>
                                        <p:cTn id="57" dur="2000" fill="hold"/>
                                        <p:tgtEl>
                                          <p:spTgt spid="79"/>
                                        </p:tgtEl>
                                        <p:attrNameLst>
                                          <p:attrName>ppt_x</p:attrName>
                                          <p:attrName>ppt_y</p:attrName>
                                        </p:attrNameLst>
                                      </p:cBhvr>
                                      <p:rCtr x="0" y="21"/>
                                    </p:animMotion>
                                  </p:childTnLst>
                                </p:cTn>
                              </p:par>
                            </p:childTnLst>
                          </p:cTn>
                        </p:par>
                      </p:childTnLst>
                    </p:cTn>
                  </p:par>
                  <p:par>
                    <p:cTn id="58" fill="hold">
                      <p:stCondLst>
                        <p:cond delay="indefinite"/>
                      </p:stCondLst>
                      <p:childTnLst>
                        <p:par>
                          <p:cTn id="59" fill="hold">
                            <p:stCondLst>
                              <p:cond delay="0"/>
                            </p:stCondLst>
                            <p:childTnLst>
                              <p:par>
                                <p:cTn id="60" presetID="56" presetClass="path" presetSubtype="0" accel="50000" decel="50000" fill="hold" nodeType="clickEffect">
                                  <p:stCondLst>
                                    <p:cond delay="0"/>
                                  </p:stCondLst>
                                  <p:childTnLst>
                                    <p:animMotion origin="layout" path="M 6.70087E-7 -3.7037E-6 L 0.0654 -0.03981 " pathEditMode="relative" rAng="0" ptsTypes="AA">
                                      <p:cBhvr>
                                        <p:cTn id="61" dur="2000" fill="hold"/>
                                        <p:tgtEl>
                                          <p:spTgt spid="3"/>
                                        </p:tgtEl>
                                        <p:attrNameLst>
                                          <p:attrName>ppt_x</p:attrName>
                                          <p:attrName>ppt_y</p:attrName>
                                        </p:attrNameLst>
                                      </p:cBhvr>
                                      <p:rCtr x="33" y="-20"/>
                                    </p:animMotion>
                                  </p:childTnLst>
                                </p:cTn>
                              </p:par>
                            </p:childTnLst>
                          </p:cTn>
                        </p:par>
                      </p:childTnLst>
                    </p:cTn>
                  </p:par>
                  <p:par>
                    <p:cTn id="62" fill="hold">
                      <p:stCondLst>
                        <p:cond delay="indefinite"/>
                      </p:stCondLst>
                      <p:childTnLst>
                        <p:par>
                          <p:cTn id="63" fill="hold">
                            <p:stCondLst>
                              <p:cond delay="0"/>
                            </p:stCondLst>
                            <p:childTnLst>
                              <p:par>
                                <p:cTn id="64" presetID="42" presetClass="path" presetSubtype="0" accel="50000" decel="50000" fill="hold" grpId="2" nodeType="clickEffect">
                                  <p:stCondLst>
                                    <p:cond delay="0"/>
                                  </p:stCondLst>
                                  <p:childTnLst>
                                    <p:animMotion origin="layout" path="M -4.65213E-6 0.0838 L -4.65213E-6 0.12662 " pathEditMode="relative" rAng="0" ptsTypes="AA">
                                      <p:cBhvr>
                                        <p:cTn id="65" dur="2000" fill="hold"/>
                                        <p:tgtEl>
                                          <p:spTgt spid="79"/>
                                        </p:tgtEl>
                                        <p:attrNameLst>
                                          <p:attrName>ppt_x</p:attrName>
                                          <p:attrName>ppt_y</p:attrName>
                                        </p:attrNameLst>
                                      </p:cBhvr>
                                      <p:rCtr x="0" y="21"/>
                                    </p:animMotion>
                                  </p:childTnLst>
                                </p:cTn>
                              </p:par>
                            </p:childTnLst>
                          </p:cTn>
                        </p:par>
                      </p:childTnLst>
                    </p:cTn>
                  </p:par>
                  <p:par>
                    <p:cTn id="66" fill="hold">
                      <p:stCondLst>
                        <p:cond delay="indefinite"/>
                      </p:stCondLst>
                      <p:childTnLst>
                        <p:par>
                          <p:cTn id="67" fill="hold">
                            <p:stCondLst>
                              <p:cond delay="0"/>
                            </p:stCondLst>
                            <p:childTnLst>
                              <p:par>
                                <p:cTn id="68" presetID="42" presetClass="path" presetSubtype="0" accel="50000" decel="50000" fill="hold" grpId="3" nodeType="clickEffect">
                                  <p:stCondLst>
                                    <p:cond delay="0"/>
                                  </p:stCondLst>
                                  <p:childTnLst>
                                    <p:animMotion origin="layout" path="M -4.65213E-6 0.12732 L -0.00096 0.17037 " pathEditMode="relative" rAng="0" ptsTypes="AA">
                                      <p:cBhvr>
                                        <p:cTn id="69" dur="2000" fill="hold"/>
                                        <p:tgtEl>
                                          <p:spTgt spid="79"/>
                                        </p:tgtEl>
                                        <p:attrNameLst>
                                          <p:attrName>ppt_x</p:attrName>
                                          <p:attrName>ppt_y</p:attrName>
                                        </p:attrNameLst>
                                      </p:cBhvr>
                                      <p:rCtr x="0" y="22"/>
                                    </p:animMotion>
                                  </p:childTnLst>
                                </p:cTn>
                              </p:par>
                            </p:childTnLst>
                          </p:cTn>
                        </p:par>
                      </p:childTnLst>
                    </p:cTn>
                  </p:par>
                  <p:par>
                    <p:cTn id="70" fill="hold">
                      <p:stCondLst>
                        <p:cond delay="indefinite"/>
                      </p:stCondLst>
                      <p:childTnLst>
                        <p:par>
                          <p:cTn id="71" fill="hold">
                            <p:stCondLst>
                              <p:cond delay="0"/>
                            </p:stCondLst>
                            <p:childTnLst>
                              <p:par>
                                <p:cTn id="72" presetID="3" presetClass="emph" presetSubtype="2" fill="hold" grpId="1" nodeType="clickEffect">
                                  <p:stCondLst>
                                    <p:cond delay="0"/>
                                  </p:stCondLst>
                                  <p:childTnLst>
                                    <p:animClr clrSpc="rgb" dir="cw">
                                      <p:cBhvr override="childStyle">
                                        <p:cTn id="73" dur="2000" fill="hold"/>
                                        <p:tgtEl>
                                          <p:spTgt spid="45111"/>
                                        </p:tgtEl>
                                        <p:attrNameLst>
                                          <p:attrName>style.color</p:attrName>
                                        </p:attrNameLst>
                                      </p:cBhvr>
                                      <p:to>
                                        <a:srgbClr val="B2B2B2"/>
                                      </p:to>
                                    </p:animClr>
                                  </p:childTnLst>
                                </p:cTn>
                              </p:par>
                            </p:childTnLst>
                          </p:cTn>
                        </p:par>
                      </p:childTnLst>
                    </p:cTn>
                  </p:par>
                  <p:par>
                    <p:cTn id="74" fill="hold">
                      <p:stCondLst>
                        <p:cond delay="indefinite"/>
                      </p:stCondLst>
                      <p:childTnLst>
                        <p:par>
                          <p:cTn id="75" fill="hold">
                            <p:stCondLst>
                              <p:cond delay="0"/>
                            </p:stCondLst>
                            <p:childTnLst>
                              <p:par>
                                <p:cTn id="76" presetID="42" presetClass="path" presetSubtype="0" accel="50000" decel="50000" fill="hold" grpId="4" nodeType="clickEffect">
                                  <p:stCondLst>
                                    <p:cond delay="0"/>
                                  </p:stCondLst>
                                  <p:childTnLst>
                                    <p:animMotion origin="layout" path="M -4.93427E-6 0.17199 L -0.00016 0.21945 " pathEditMode="relative" rAng="0" ptsTypes="AA">
                                      <p:cBhvr>
                                        <p:cTn id="77" dur="2000" fill="hold"/>
                                        <p:tgtEl>
                                          <p:spTgt spid="79"/>
                                        </p:tgtEl>
                                        <p:attrNameLst>
                                          <p:attrName>ppt_x</p:attrName>
                                          <p:attrName>ppt_y</p:attrName>
                                        </p:attrNameLst>
                                      </p:cBhvr>
                                      <p:rCtr x="0" y="24"/>
                                    </p:animMotion>
                                  </p:childTnLst>
                                </p:cTn>
                              </p:par>
                            </p:childTnLst>
                          </p:cTn>
                        </p:par>
                      </p:childTnLst>
                    </p:cTn>
                  </p:par>
                  <p:par>
                    <p:cTn id="78" fill="hold">
                      <p:stCondLst>
                        <p:cond delay="indefinite"/>
                      </p:stCondLst>
                      <p:childTnLst>
                        <p:par>
                          <p:cTn id="79" fill="hold">
                            <p:stCondLst>
                              <p:cond delay="0"/>
                            </p:stCondLst>
                            <p:childTnLst>
                              <p:par>
                                <p:cTn id="80" presetID="9" presetClass="exit" presetSubtype="0" fill="hold" grpId="5" nodeType="clickEffect">
                                  <p:stCondLst>
                                    <p:cond delay="0"/>
                                  </p:stCondLst>
                                  <p:childTnLst>
                                    <p:animEffect transition="out" filter="dissolve">
                                      <p:cBhvr>
                                        <p:cTn id="81" dur="500"/>
                                        <p:tgtEl>
                                          <p:spTgt spid="79"/>
                                        </p:tgtEl>
                                      </p:cBhvr>
                                    </p:animEffect>
                                    <p:set>
                                      <p:cBhvr>
                                        <p:cTn id="82" dur="1" fill="hold">
                                          <p:stCondLst>
                                            <p:cond delay="499"/>
                                          </p:stCondLst>
                                        </p:cTn>
                                        <p:tgtEl>
                                          <p:spTgt spid="79"/>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71">
                                            <p:txEl>
                                              <p:pRg st="2" end="2"/>
                                            </p:txEl>
                                          </p:spTgt>
                                        </p:tgtEl>
                                        <p:attrNameLst>
                                          <p:attrName>style.visibility</p:attrName>
                                        </p:attrNameLst>
                                      </p:cBhvr>
                                      <p:to>
                                        <p:strVal val="visible"/>
                                      </p:to>
                                    </p:set>
                                    <p:animEffect transition="in" filter="wipe(left)">
                                      <p:cBhvr>
                                        <p:cTn id="87" dur="500"/>
                                        <p:tgtEl>
                                          <p:spTgt spid="71">
                                            <p:txEl>
                                              <p:pRg st="2" end="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56" presetClass="path" presetSubtype="0" accel="50000" decel="50000" fill="hold" nodeType="clickEffect">
                                  <p:stCondLst>
                                    <p:cond delay="0"/>
                                  </p:stCondLst>
                                  <p:childTnLst>
                                    <p:animMotion origin="layout" path="M 0.0654 -0.03981 L 0.13594 -0.04027 " pathEditMode="relative" rAng="0" ptsTypes="AA">
                                      <p:cBhvr>
                                        <p:cTn id="91" dur="2000" fill="hold"/>
                                        <p:tgtEl>
                                          <p:spTgt spid="3"/>
                                        </p:tgtEl>
                                        <p:attrNameLst>
                                          <p:attrName>ppt_x</p:attrName>
                                          <p:attrName>ppt_y</p:attrName>
                                        </p:attrNameLst>
                                      </p:cBhvr>
                                      <p:rCtr x="35" y="0"/>
                                    </p:animMotion>
                                  </p:childTnLst>
                                </p:cTn>
                              </p:par>
                            </p:childTnLst>
                          </p:cTn>
                        </p:par>
                      </p:childTnLst>
                    </p:cTn>
                  </p:par>
                  <p:par>
                    <p:cTn id="92" fill="hold">
                      <p:stCondLst>
                        <p:cond delay="indefinite"/>
                      </p:stCondLst>
                      <p:childTnLst>
                        <p:par>
                          <p:cTn id="93" fill="hold">
                            <p:stCondLst>
                              <p:cond delay="0"/>
                            </p:stCondLst>
                            <p:childTnLst>
                              <p:par>
                                <p:cTn id="94" presetID="3" presetClass="emph" presetSubtype="2" fill="hold" grpId="1" nodeType="clickEffect">
                                  <p:stCondLst>
                                    <p:cond delay="0"/>
                                  </p:stCondLst>
                                  <p:childTnLst>
                                    <p:animClr clrSpc="rgb" dir="cw">
                                      <p:cBhvr override="childStyle">
                                        <p:cTn id="95" dur="2000" fill="hold"/>
                                        <p:tgtEl>
                                          <p:spTgt spid="45112"/>
                                        </p:tgtEl>
                                        <p:attrNameLst>
                                          <p:attrName>style.color</p:attrName>
                                        </p:attrNameLst>
                                      </p:cBhvr>
                                      <p:to>
                                        <a:srgbClr val="B2B2B2"/>
                                      </p:to>
                                    </p:animClr>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71">
                                            <p:txEl>
                                              <p:pRg st="3" end="3"/>
                                            </p:txEl>
                                          </p:spTgt>
                                        </p:tgtEl>
                                        <p:attrNameLst>
                                          <p:attrName>style.visibility</p:attrName>
                                        </p:attrNameLst>
                                      </p:cBhvr>
                                      <p:to>
                                        <p:strVal val="visible"/>
                                      </p:to>
                                    </p:set>
                                    <p:animEffect transition="in" filter="wipe(left)">
                                      <p:cBhvr>
                                        <p:cTn id="100" dur="500"/>
                                        <p:tgtEl>
                                          <p:spTgt spid="71">
                                            <p:txEl>
                                              <p:pRg st="3" end="3"/>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63" presetClass="path" presetSubtype="0" accel="50000" decel="50000" fill="hold" nodeType="clickEffect">
                                  <p:stCondLst>
                                    <p:cond delay="0"/>
                                  </p:stCondLst>
                                  <p:childTnLst>
                                    <p:animMotion origin="layout" path="M 0.13594 -0.04027 L 0.19894 -0.00092 " pathEditMode="relative" rAng="0" ptsTypes="AA">
                                      <p:cBhvr>
                                        <p:cTn id="104" dur="2000" fill="hold"/>
                                        <p:tgtEl>
                                          <p:spTgt spid="3"/>
                                        </p:tgtEl>
                                        <p:attrNameLst>
                                          <p:attrName>ppt_x</p:attrName>
                                          <p:attrName>ppt_y</p:attrName>
                                        </p:attrNameLst>
                                      </p:cBhvr>
                                      <p:rCtr x="31" y="20"/>
                                    </p:animMotion>
                                  </p:childTnLst>
                                </p:cTn>
                              </p:par>
                            </p:childTnLst>
                          </p:cTn>
                        </p:par>
                      </p:childTnLst>
                    </p:cTn>
                  </p:par>
                  <p:par>
                    <p:cTn id="105" fill="hold">
                      <p:stCondLst>
                        <p:cond delay="indefinite"/>
                      </p:stCondLst>
                      <p:childTnLst>
                        <p:par>
                          <p:cTn id="106" fill="hold">
                            <p:stCondLst>
                              <p:cond delay="0"/>
                            </p:stCondLst>
                            <p:childTnLst>
                              <p:par>
                                <p:cTn id="107" presetID="3" presetClass="emph" presetSubtype="2" fill="hold" grpId="1" nodeType="clickEffect">
                                  <p:stCondLst>
                                    <p:cond delay="0"/>
                                  </p:stCondLst>
                                  <p:childTnLst>
                                    <p:animClr clrSpc="rgb" dir="cw">
                                      <p:cBhvr override="childStyle">
                                        <p:cTn id="108" dur="2000" fill="hold"/>
                                        <p:tgtEl>
                                          <p:spTgt spid="45113"/>
                                        </p:tgtEl>
                                        <p:attrNameLst>
                                          <p:attrName>style.color</p:attrName>
                                        </p:attrNameLst>
                                      </p:cBhvr>
                                      <p:to>
                                        <a:srgbClr val="B2B2B2"/>
                                      </p:to>
                                    </p:animClr>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71">
                                            <p:txEl>
                                              <p:pRg st="4" end="4"/>
                                            </p:txEl>
                                          </p:spTgt>
                                        </p:tgtEl>
                                        <p:attrNameLst>
                                          <p:attrName>style.visibility</p:attrName>
                                        </p:attrNameLst>
                                      </p:cBhvr>
                                      <p:to>
                                        <p:strVal val="visible"/>
                                      </p:to>
                                    </p:set>
                                    <p:animEffect transition="in" filter="wipe(left)">
                                      <p:cBhvr>
                                        <p:cTn id="113" dur="500"/>
                                        <p:tgtEl>
                                          <p:spTgt spid="71">
                                            <p:txEl>
                                              <p:pRg st="4" end="4"/>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42" presetClass="path" presetSubtype="0" accel="50000" decel="50000" fill="hold" grpId="6" nodeType="clickEffect">
                                  <p:stCondLst>
                                    <p:cond delay="0"/>
                                  </p:stCondLst>
                                  <p:childTnLst>
                                    <p:animMotion origin="layout" path="M 0.00113 0.00116 L 0.00113 0.03959 " pathEditMode="relative" rAng="0" ptsTypes="AA">
                                      <p:cBhvr>
                                        <p:cTn id="117" dur="2000" fill="hold"/>
                                        <p:tgtEl>
                                          <p:spTgt spid="79"/>
                                        </p:tgtEl>
                                        <p:attrNameLst>
                                          <p:attrName>ppt_x</p:attrName>
                                          <p:attrName>ppt_y</p:attrName>
                                        </p:attrNameLst>
                                      </p:cBhvr>
                                      <p:rCtr x="0" y="19"/>
                                    </p:animMotion>
                                  </p:childTnLst>
                                </p:cTn>
                              </p:par>
                              <p:par>
                                <p:cTn id="118" presetID="9" presetClass="entr" presetSubtype="0" fill="hold" grpId="7" nodeType="withEffect">
                                  <p:stCondLst>
                                    <p:cond delay="0"/>
                                  </p:stCondLst>
                                  <p:childTnLst>
                                    <p:set>
                                      <p:cBhvr>
                                        <p:cTn id="119" dur="1" fill="hold">
                                          <p:stCondLst>
                                            <p:cond delay="0"/>
                                          </p:stCondLst>
                                        </p:cTn>
                                        <p:tgtEl>
                                          <p:spTgt spid="79"/>
                                        </p:tgtEl>
                                        <p:attrNameLst>
                                          <p:attrName>style.visibility</p:attrName>
                                        </p:attrNameLst>
                                      </p:cBhvr>
                                      <p:to>
                                        <p:strVal val="visible"/>
                                      </p:to>
                                    </p:set>
                                    <p:animEffect transition="in" filter="dissolve">
                                      <p:cBhvr>
                                        <p:cTn id="120" dur="500"/>
                                        <p:tgtEl>
                                          <p:spTgt spid="79"/>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xit" presetSubtype="0" fill="hold" grpId="8" nodeType="clickEffect">
                                  <p:stCondLst>
                                    <p:cond delay="0"/>
                                  </p:stCondLst>
                                  <p:childTnLst>
                                    <p:animEffect transition="out" filter="dissolve">
                                      <p:cBhvr>
                                        <p:cTn id="124" dur="500"/>
                                        <p:tgtEl>
                                          <p:spTgt spid="79"/>
                                        </p:tgtEl>
                                      </p:cBhvr>
                                    </p:animEffect>
                                    <p:set>
                                      <p:cBhvr>
                                        <p:cTn id="125" dur="1" fill="hold">
                                          <p:stCondLst>
                                            <p:cond delay="499"/>
                                          </p:stCondLst>
                                        </p:cTn>
                                        <p:tgtEl>
                                          <p:spTgt spid="79"/>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3" presetClass="emph" presetSubtype="2" fill="hold" nodeType="clickEffect">
                                  <p:stCondLst>
                                    <p:cond delay="0"/>
                                  </p:stCondLst>
                                  <p:childTnLst>
                                    <p:animClr clrSpc="rgb" dir="cw">
                                      <p:cBhvr override="childStyle">
                                        <p:cTn id="129" dur="2000" fill="hold"/>
                                        <p:tgtEl>
                                          <p:spTgt spid="71">
                                            <p:txEl>
                                              <p:pRg st="4" end="4"/>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11" grpId="0"/>
      <p:bldP spid="45111" grpId="1"/>
      <p:bldP spid="45112" grpId="0"/>
      <p:bldP spid="45112" grpId="1"/>
      <p:bldP spid="45113" grpId="0"/>
      <p:bldP spid="45113" grpId="1"/>
      <p:bldP spid="67" grpId="0" animBg="1"/>
      <p:bldP spid="71" grpId="0" build="allAtOnce" animBg="1"/>
      <p:bldP spid="79" grpId="0" animBg="1"/>
      <p:bldP spid="79" grpId="1" animBg="1"/>
      <p:bldP spid="79" grpId="2" animBg="1"/>
      <p:bldP spid="79" grpId="3" animBg="1"/>
      <p:bldP spid="79" grpId="4" animBg="1"/>
      <p:bldP spid="79" grpId="5" animBg="1"/>
      <p:bldP spid="79" grpId="6" animBg="1"/>
      <p:bldP spid="79" grpId="7" animBg="1"/>
      <p:bldP spid="79" grpId="8" animBg="1"/>
    </p:bld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hr-HR"/>
              <a:t>Realizacija reda listom</a:t>
            </a:r>
          </a:p>
        </p:txBody>
      </p:sp>
      <p:sp>
        <p:nvSpPr>
          <p:cNvPr id="3" name="Content Placeholder 2"/>
          <p:cNvSpPr>
            <a:spLocks noGrp="1"/>
          </p:cNvSpPr>
          <p:nvPr>
            <p:ph idx="4294967295"/>
          </p:nvPr>
        </p:nvSpPr>
        <p:spPr/>
        <p:txBody>
          <a:bodyPr/>
          <a:lstStyle/>
          <a:p>
            <a:pPr>
              <a:defRPr/>
            </a:pPr>
            <a:r>
              <a:rPr lang="hr-HR" smtClean="0"/>
              <a:t>problem kod realizacije poljem jest mogućnost popunjenja</a:t>
            </a:r>
          </a:p>
          <a:p>
            <a:pPr>
              <a:defRPr/>
            </a:pPr>
            <a:r>
              <a:rPr lang="hr-HR" smtClean="0"/>
              <a:t>u stvarnosti veličina reda nije ograničena</a:t>
            </a:r>
          </a:p>
          <a:p>
            <a:pPr lvl="1">
              <a:defRPr/>
            </a:pPr>
            <a:r>
              <a:rPr lang="hr-HR" smtClean="0"/>
              <a:t>realnija je realizacija listom</a:t>
            </a:r>
            <a:endParaRPr lang="hr-HR" smtClean="0">
              <a:solidFill>
                <a:srgbClr val="00FF00"/>
              </a:solidFill>
              <a:latin typeface="Courier New" pitchFamily="49" charset="0"/>
            </a:endParaRPr>
          </a:p>
        </p:txBody>
      </p:sp>
      <p:sp>
        <p:nvSpPr>
          <p:cNvPr id="16388" name="Rectangle 8"/>
          <p:cNvSpPr>
            <a:spLocks noChangeArrowheads="1"/>
          </p:cNvSpPr>
          <p:nvPr/>
        </p:nvSpPr>
        <p:spPr bwMode="auto">
          <a:xfrm>
            <a:off x="1423988" y="2636838"/>
            <a:ext cx="4953000" cy="1866900"/>
          </a:xfrm>
          <a:prstGeom prst="rect">
            <a:avLst/>
          </a:prstGeom>
          <a:solidFill>
            <a:srgbClr val="FFCC99">
              <a:alpha val="39999"/>
            </a:srgbClr>
          </a:solidFill>
          <a:ln w="9525" algn="ctr">
            <a:solidFill>
              <a:srgbClr val="FF9900"/>
            </a:solidFill>
            <a:miter lim="800000"/>
            <a:headEnd/>
            <a:tailEnd/>
          </a:ln>
        </p:spPr>
        <p:txBody>
          <a:bodyPr>
            <a:spAutoFit/>
          </a:bodyPr>
          <a:lstStyle/>
          <a:p>
            <a:r>
              <a:rPr lang="en-US"/>
              <a:t>typedef struct at atom;</a:t>
            </a:r>
            <a:endParaRPr lang="hr-HR"/>
          </a:p>
          <a:p>
            <a:r>
              <a:rPr lang="en-US"/>
              <a:t>struct at {</a:t>
            </a:r>
          </a:p>
          <a:p>
            <a:r>
              <a:rPr lang="en-US"/>
              <a:t>	int element;</a:t>
            </a:r>
          </a:p>
          <a:p>
            <a:r>
              <a:rPr lang="en-US"/>
              <a:t>	struct at *sljed;</a:t>
            </a:r>
          </a:p>
          <a:p>
            <a:r>
              <a:rPr lang="en-US"/>
              <a:t>};</a:t>
            </a:r>
          </a:p>
        </p:txBody>
      </p:sp>
      <p:sp>
        <p:nvSpPr>
          <p:cNvPr id="16389" name="Rectangle 8"/>
          <p:cNvSpPr>
            <a:spLocks noChangeArrowheads="1"/>
          </p:cNvSpPr>
          <p:nvPr/>
        </p:nvSpPr>
        <p:spPr bwMode="auto">
          <a:xfrm>
            <a:off x="1423988" y="4581525"/>
            <a:ext cx="4953000" cy="1501775"/>
          </a:xfrm>
          <a:prstGeom prst="rect">
            <a:avLst/>
          </a:prstGeom>
          <a:solidFill>
            <a:srgbClr val="FFCC99">
              <a:alpha val="39999"/>
            </a:srgbClr>
          </a:solidFill>
          <a:ln w="9525" algn="ctr">
            <a:solidFill>
              <a:srgbClr val="FF9900"/>
            </a:solidFill>
            <a:miter lim="800000"/>
            <a:headEnd/>
            <a:tailEnd/>
          </a:ln>
        </p:spPr>
        <p:txBody>
          <a:bodyPr>
            <a:spAutoFit/>
          </a:bodyPr>
          <a:lstStyle/>
          <a:p>
            <a:r>
              <a:rPr lang="en-US"/>
              <a:t>typedef struct {</a:t>
            </a:r>
          </a:p>
          <a:p>
            <a:r>
              <a:rPr lang="en-US"/>
              <a:t>	atom *ulaz, *izlaz;</a:t>
            </a:r>
          </a:p>
          <a:p>
            <a:r>
              <a:rPr lang="en-US"/>
              <a:t>} Red;</a:t>
            </a:r>
          </a:p>
          <a:p>
            <a:endParaRPr lang="en-US"/>
          </a:p>
        </p:txBody>
      </p:sp>
      <p:sp>
        <p:nvSpPr>
          <p:cNvPr id="14" name="Rectangle 9"/>
          <p:cNvSpPr>
            <a:spLocks noChangeArrowheads="1"/>
          </p:cNvSpPr>
          <p:nvPr/>
        </p:nvSpPr>
        <p:spPr bwMode="auto">
          <a:xfrm>
            <a:off x="6953250" y="4451350"/>
            <a:ext cx="1500188" cy="571500"/>
          </a:xfrm>
          <a:prstGeom prst="rect">
            <a:avLst/>
          </a:prstGeom>
          <a:solidFill>
            <a:schemeClr val="accent4">
              <a:lumMod val="40000"/>
              <a:lumOff val="60000"/>
            </a:schemeClr>
          </a:solidFill>
          <a:ln w="9525">
            <a:solidFill>
              <a:srgbClr val="0070C0"/>
            </a:solidFill>
            <a:miter lim="800000"/>
            <a:headEnd/>
            <a:tailEnd/>
          </a:ln>
        </p:spPr>
        <p:txBody>
          <a:bodyPr wrap="none" anchor="ctr"/>
          <a:lstStyle/>
          <a:p>
            <a:pPr algn="ctr">
              <a:defRPr/>
            </a:pPr>
            <a:r>
              <a:rPr lang="hr-HR" sz="1800">
                <a:solidFill>
                  <a:srgbClr val="002060"/>
                </a:solidFill>
              </a:rPr>
              <a:t>sljed</a:t>
            </a:r>
          </a:p>
        </p:txBody>
      </p:sp>
      <p:sp>
        <p:nvSpPr>
          <p:cNvPr id="17" name="Rectangle 10"/>
          <p:cNvSpPr>
            <a:spLocks noChangeArrowheads="1"/>
          </p:cNvSpPr>
          <p:nvPr/>
        </p:nvSpPr>
        <p:spPr bwMode="auto">
          <a:xfrm>
            <a:off x="6953250" y="3236913"/>
            <a:ext cx="1500188" cy="1214437"/>
          </a:xfrm>
          <a:prstGeom prst="rect">
            <a:avLst/>
          </a:prstGeom>
          <a:solidFill>
            <a:schemeClr val="accent4">
              <a:lumMod val="40000"/>
              <a:lumOff val="60000"/>
            </a:schemeClr>
          </a:solidFill>
          <a:ln w="9525">
            <a:solidFill>
              <a:srgbClr val="0070C0"/>
            </a:solidFill>
            <a:miter lim="800000"/>
            <a:headEnd/>
            <a:tailEnd/>
          </a:ln>
        </p:spPr>
        <p:txBody>
          <a:bodyPr wrap="none" anchor="ctr"/>
          <a:lstStyle/>
          <a:p>
            <a:pPr algn="ctr">
              <a:defRPr/>
            </a:pPr>
            <a:r>
              <a:rPr lang="hr-HR" sz="1800">
                <a:solidFill>
                  <a:srgbClr val="002060"/>
                </a:solidFill>
              </a:rPr>
              <a:t>element</a:t>
            </a:r>
          </a:p>
        </p:txBody>
      </p:sp>
      <p:sp>
        <p:nvSpPr>
          <p:cNvPr id="16392" name="Rectangle 43"/>
          <p:cNvSpPr>
            <a:spLocks noChangeArrowheads="1"/>
          </p:cNvSpPr>
          <p:nvPr/>
        </p:nvSpPr>
        <p:spPr bwMode="auto">
          <a:xfrm>
            <a:off x="6848475" y="2868613"/>
            <a:ext cx="922338" cy="461962"/>
          </a:xfrm>
          <a:prstGeom prst="rect">
            <a:avLst/>
          </a:prstGeom>
          <a:noFill/>
          <a:ln w="9525">
            <a:noFill/>
            <a:miter lim="800000"/>
            <a:headEnd/>
            <a:tailEnd/>
          </a:ln>
        </p:spPr>
        <p:txBody>
          <a:bodyPr wrap="none">
            <a:spAutoFit/>
          </a:bodyPr>
          <a:lstStyle/>
          <a:p>
            <a:r>
              <a:rPr lang="hr-HR" sz="2400">
                <a:cs typeface="Courier New" pitchFamily="49" charset="0"/>
              </a:rPr>
              <a:t>atom</a:t>
            </a:r>
          </a:p>
        </p:txBody>
      </p:sp>
      <p:sp>
        <p:nvSpPr>
          <p:cNvPr id="19" name="Rectangle 9"/>
          <p:cNvSpPr>
            <a:spLocks noChangeArrowheads="1"/>
          </p:cNvSpPr>
          <p:nvPr/>
        </p:nvSpPr>
        <p:spPr bwMode="auto">
          <a:xfrm>
            <a:off x="8990013" y="4432300"/>
            <a:ext cx="915987" cy="571500"/>
          </a:xfrm>
          <a:prstGeom prst="rect">
            <a:avLst/>
          </a:prstGeom>
          <a:solidFill>
            <a:schemeClr val="accent4">
              <a:lumMod val="40000"/>
              <a:lumOff val="60000"/>
            </a:schemeClr>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20" name="Rectangle 10"/>
          <p:cNvSpPr>
            <a:spLocks noChangeArrowheads="1"/>
          </p:cNvSpPr>
          <p:nvPr/>
        </p:nvSpPr>
        <p:spPr bwMode="auto">
          <a:xfrm>
            <a:off x="8990013" y="3217863"/>
            <a:ext cx="915987" cy="1214437"/>
          </a:xfrm>
          <a:prstGeom prst="rect">
            <a:avLst/>
          </a:prstGeom>
          <a:solidFill>
            <a:schemeClr val="accent4">
              <a:lumMod val="40000"/>
              <a:lumOff val="60000"/>
            </a:schemeClr>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16395" name="Freeform 20"/>
          <p:cNvSpPr>
            <a:spLocks noChangeArrowheads="1"/>
          </p:cNvSpPr>
          <p:nvPr/>
        </p:nvSpPr>
        <p:spPr bwMode="auto">
          <a:xfrm>
            <a:off x="8239125" y="3465513"/>
            <a:ext cx="923925" cy="1498600"/>
          </a:xfrm>
          <a:custGeom>
            <a:avLst/>
            <a:gdLst>
              <a:gd name="T0" fmla="*/ 0 w 924026"/>
              <a:gd name="T1" fmla="*/ 1431608 h 1499135"/>
              <a:gd name="T2" fmla="*/ 500239 w 924026"/>
              <a:gd name="T3" fmla="*/ 1258662 h 1499135"/>
              <a:gd name="T4" fmla="*/ 442522 w 924026"/>
              <a:gd name="T5" fmla="*/ 240202 h 1499135"/>
              <a:gd name="T6" fmla="*/ 923521 w 924026"/>
              <a:gd name="T7" fmla="*/ 0 h 1499135"/>
              <a:gd name="T8" fmla="*/ 0 60000 65536"/>
              <a:gd name="T9" fmla="*/ 0 60000 65536"/>
              <a:gd name="T10" fmla="*/ 0 60000 65536"/>
              <a:gd name="T11" fmla="*/ 0 60000 65536"/>
              <a:gd name="T12" fmla="*/ 0 w 924026"/>
              <a:gd name="T13" fmla="*/ 0 h 1499135"/>
              <a:gd name="T14" fmla="*/ 924026 w 924026"/>
              <a:gd name="T15" fmla="*/ 1499135 h 1499135"/>
            </a:gdLst>
            <a:ahLst/>
            <a:cxnLst>
              <a:cxn ang="T8">
                <a:pos x="T0" y="T1"/>
              </a:cxn>
              <a:cxn ang="T9">
                <a:pos x="T2" y="T3"/>
              </a:cxn>
              <a:cxn ang="T10">
                <a:pos x="T4" y="T5"/>
              </a:cxn>
              <a:cxn ang="T11">
                <a:pos x="T6" y="T7"/>
              </a:cxn>
            </a:cxnLst>
            <a:rect l="T12" t="T13" r="T14" b="T15"/>
            <a:pathLst>
              <a:path w="924026" h="1499135">
                <a:moveTo>
                  <a:pt x="0" y="1434165"/>
                </a:moveTo>
                <a:cubicBezTo>
                  <a:pt x="365760" y="1499135"/>
                  <a:pt x="426720" y="1459832"/>
                  <a:pt x="500514" y="1260910"/>
                </a:cubicBezTo>
                <a:cubicBezTo>
                  <a:pt x="574308" y="1061988"/>
                  <a:pt x="372177" y="450784"/>
                  <a:pt x="442762" y="240632"/>
                </a:cubicBezTo>
                <a:cubicBezTo>
                  <a:pt x="513347" y="30480"/>
                  <a:pt x="718686" y="15240"/>
                  <a:pt x="924026" y="0"/>
                </a:cubicBezTo>
              </a:path>
            </a:pathLst>
          </a:custGeom>
          <a:noFill/>
          <a:ln w="28575" algn="ctr">
            <a:solidFill>
              <a:srgbClr val="FF0000"/>
            </a:solidFill>
            <a:round/>
            <a:headEnd/>
            <a:tailEnd type="arrow" w="med" len="med"/>
          </a:ln>
        </p:spPr>
        <p:txBody>
          <a:bodyPr wrap="none" anchor="ctr"/>
          <a:lstStyle/>
          <a:p>
            <a:endParaRPr lang="hr-HR"/>
          </a:p>
        </p:txBody>
      </p:sp>
      <p:sp>
        <p:nvSpPr>
          <p:cNvPr id="16396" name="Rectangle 21"/>
          <p:cNvSpPr>
            <a:spLocks noChangeArrowheads="1"/>
          </p:cNvSpPr>
          <p:nvPr/>
        </p:nvSpPr>
        <p:spPr bwMode="auto">
          <a:xfrm>
            <a:off x="8897938" y="2849563"/>
            <a:ext cx="920750" cy="461962"/>
          </a:xfrm>
          <a:prstGeom prst="rect">
            <a:avLst/>
          </a:prstGeom>
          <a:noFill/>
          <a:ln w="9525">
            <a:noFill/>
            <a:miter lim="800000"/>
            <a:headEnd/>
            <a:tailEnd/>
          </a:ln>
        </p:spPr>
        <p:txBody>
          <a:bodyPr wrap="none">
            <a:spAutoFit/>
          </a:bodyPr>
          <a:lstStyle/>
          <a:p>
            <a:r>
              <a:rPr lang="hr-HR" sz="2400">
                <a:cs typeface="Courier New" pitchFamily="49" charset="0"/>
              </a:rPr>
              <a:t>atom</a:t>
            </a:r>
          </a:p>
        </p:txBody>
      </p:sp>
      <p:sp>
        <p:nvSpPr>
          <p:cNvPr id="5" name="Slide Number Placeholder 4"/>
          <p:cNvSpPr>
            <a:spLocks noGrp="1"/>
          </p:cNvSpPr>
          <p:nvPr>
            <p:ph type="sldNum" sz="quarter" idx="11"/>
          </p:nvPr>
        </p:nvSpPr>
        <p:spPr/>
        <p:txBody>
          <a:bodyPr/>
          <a:lstStyle/>
          <a:p>
            <a:fld id="{A88E0379-805C-488B-A902-3710866AFB11}" type="slidenum">
              <a:rPr lang="hr-HR" smtClean="0"/>
              <a:pPr/>
              <a:t>213</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5106" name="Rectangle 2"/>
          <p:cNvSpPr>
            <a:spLocks noGrp="1" noChangeArrowheads="1"/>
          </p:cNvSpPr>
          <p:nvPr>
            <p:ph type="title" idx="4294967295"/>
          </p:nvPr>
        </p:nvSpPr>
        <p:spPr/>
        <p:txBody>
          <a:bodyPr/>
          <a:lstStyle/>
          <a:p>
            <a:pPr>
              <a:defRPr/>
            </a:pPr>
            <a:r>
              <a:rPr lang="hr-HR" smtClean="0"/>
              <a:t>Red izveden listom</a:t>
            </a:r>
          </a:p>
        </p:txBody>
      </p:sp>
      <p:sp>
        <p:nvSpPr>
          <p:cNvPr id="17411" name="Rectangle 76"/>
          <p:cNvSpPr>
            <a:spLocks noChangeArrowheads="1"/>
          </p:cNvSpPr>
          <p:nvPr/>
        </p:nvSpPr>
        <p:spPr bwMode="auto">
          <a:xfrm>
            <a:off x="3952875" y="928688"/>
            <a:ext cx="5715000" cy="1785937"/>
          </a:xfrm>
          <a:prstGeom prst="rect">
            <a:avLst/>
          </a:prstGeom>
          <a:noFill/>
          <a:ln w="9525" algn="ctr">
            <a:solidFill>
              <a:srgbClr val="92D050"/>
            </a:solidFill>
            <a:prstDash val="sysDash"/>
            <a:round/>
            <a:headEnd/>
            <a:tailEnd/>
          </a:ln>
        </p:spPr>
        <p:txBody>
          <a:bodyPr wrap="none" anchor="ctr"/>
          <a:lstStyle/>
          <a:p>
            <a:endParaRPr lang="hr-HR"/>
          </a:p>
        </p:txBody>
      </p:sp>
      <p:sp>
        <p:nvSpPr>
          <p:cNvPr id="17412" name="Rectangle 24"/>
          <p:cNvSpPr>
            <a:spLocks noChangeArrowheads="1"/>
          </p:cNvSpPr>
          <p:nvPr/>
        </p:nvSpPr>
        <p:spPr bwMode="auto">
          <a:xfrm>
            <a:off x="5738813" y="1285875"/>
            <a:ext cx="1782762" cy="395288"/>
          </a:xfrm>
          <a:prstGeom prst="rect">
            <a:avLst/>
          </a:prstGeom>
          <a:solidFill>
            <a:srgbClr val="FFCC99">
              <a:alpha val="50195"/>
            </a:srgbClr>
          </a:solidFill>
          <a:ln w="9525">
            <a:solidFill>
              <a:srgbClr val="FFC000"/>
            </a:solidFill>
            <a:miter lim="800000"/>
            <a:headEnd/>
            <a:tailEnd/>
          </a:ln>
        </p:spPr>
        <p:txBody>
          <a:bodyPr wrap="none" anchor="ctr"/>
          <a:lstStyle/>
          <a:p>
            <a:pPr algn="ctr"/>
            <a:endParaRPr lang="hr-HR" sz="2400"/>
          </a:p>
        </p:txBody>
      </p:sp>
      <p:grpSp>
        <p:nvGrpSpPr>
          <p:cNvPr id="17413" name="Group 25"/>
          <p:cNvGrpSpPr>
            <a:grpSpLocks/>
          </p:cNvGrpSpPr>
          <p:nvPr/>
        </p:nvGrpSpPr>
        <p:grpSpPr bwMode="auto">
          <a:xfrm>
            <a:off x="6424613" y="2293938"/>
            <a:ext cx="412750" cy="228600"/>
            <a:chOff x="3504" y="3840"/>
            <a:chExt cx="240" cy="144"/>
          </a:xfrm>
        </p:grpSpPr>
        <p:grpSp>
          <p:nvGrpSpPr>
            <p:cNvPr id="17448" name="Group 26"/>
            <p:cNvGrpSpPr>
              <a:grpSpLocks/>
            </p:cNvGrpSpPr>
            <p:nvPr/>
          </p:nvGrpSpPr>
          <p:grpSpPr bwMode="auto">
            <a:xfrm>
              <a:off x="3504" y="3840"/>
              <a:ext cx="240" cy="96"/>
              <a:chOff x="4272" y="3600"/>
              <a:chExt cx="240" cy="96"/>
            </a:xfrm>
          </p:grpSpPr>
          <p:sp>
            <p:nvSpPr>
              <p:cNvPr id="17450" name="Line 27"/>
              <p:cNvSpPr>
                <a:spLocks noChangeShapeType="1"/>
              </p:cNvSpPr>
              <p:nvPr/>
            </p:nvSpPr>
            <p:spPr bwMode="auto">
              <a:xfrm>
                <a:off x="4272" y="3600"/>
                <a:ext cx="240" cy="0"/>
              </a:xfrm>
              <a:prstGeom prst="line">
                <a:avLst/>
              </a:prstGeom>
              <a:noFill/>
              <a:ln w="9525">
                <a:solidFill>
                  <a:schemeClr val="bg2"/>
                </a:solidFill>
                <a:round/>
                <a:headEnd/>
                <a:tailEnd/>
              </a:ln>
            </p:spPr>
            <p:txBody>
              <a:bodyPr wrap="none" anchor="ctr"/>
              <a:lstStyle/>
              <a:p>
                <a:endParaRPr lang="en-US"/>
              </a:p>
            </p:txBody>
          </p:sp>
          <p:sp>
            <p:nvSpPr>
              <p:cNvPr id="17451" name="Line 28"/>
              <p:cNvSpPr>
                <a:spLocks noChangeShapeType="1"/>
              </p:cNvSpPr>
              <p:nvPr/>
            </p:nvSpPr>
            <p:spPr bwMode="auto">
              <a:xfrm>
                <a:off x="4320" y="3648"/>
                <a:ext cx="144" cy="0"/>
              </a:xfrm>
              <a:prstGeom prst="line">
                <a:avLst/>
              </a:prstGeom>
              <a:noFill/>
              <a:ln w="9525">
                <a:solidFill>
                  <a:schemeClr val="bg2"/>
                </a:solidFill>
                <a:round/>
                <a:headEnd/>
                <a:tailEnd/>
              </a:ln>
            </p:spPr>
            <p:txBody>
              <a:bodyPr wrap="none" anchor="ctr"/>
              <a:lstStyle/>
              <a:p>
                <a:endParaRPr lang="en-US"/>
              </a:p>
            </p:txBody>
          </p:sp>
          <p:sp>
            <p:nvSpPr>
              <p:cNvPr id="17452" name="Line 29"/>
              <p:cNvSpPr>
                <a:spLocks noChangeShapeType="1"/>
              </p:cNvSpPr>
              <p:nvPr/>
            </p:nvSpPr>
            <p:spPr bwMode="auto">
              <a:xfrm>
                <a:off x="4368" y="3696"/>
                <a:ext cx="48" cy="0"/>
              </a:xfrm>
              <a:prstGeom prst="line">
                <a:avLst/>
              </a:prstGeom>
              <a:noFill/>
              <a:ln w="9525">
                <a:solidFill>
                  <a:schemeClr val="bg2"/>
                </a:solidFill>
                <a:round/>
                <a:headEnd/>
                <a:tailEnd/>
              </a:ln>
            </p:spPr>
            <p:txBody>
              <a:bodyPr wrap="none" anchor="ctr"/>
              <a:lstStyle/>
              <a:p>
                <a:endParaRPr lang="en-US"/>
              </a:p>
            </p:txBody>
          </p:sp>
        </p:grpSp>
        <p:sp>
          <p:nvSpPr>
            <p:cNvPr id="17449" name="Rectangle 30"/>
            <p:cNvSpPr>
              <a:spLocks noChangeArrowheads="1"/>
            </p:cNvSpPr>
            <p:nvPr/>
          </p:nvSpPr>
          <p:spPr bwMode="auto">
            <a:xfrm>
              <a:off x="3504" y="3840"/>
              <a:ext cx="240" cy="144"/>
            </a:xfrm>
            <a:prstGeom prst="rect">
              <a:avLst/>
            </a:prstGeom>
            <a:noFill/>
            <a:ln w="9525">
              <a:solidFill>
                <a:schemeClr val="bg2"/>
              </a:solidFill>
              <a:miter lim="800000"/>
              <a:headEnd/>
              <a:tailEnd/>
            </a:ln>
          </p:spPr>
          <p:txBody>
            <a:bodyPr wrap="none" anchor="ctr"/>
            <a:lstStyle/>
            <a:p>
              <a:endParaRPr lang="hr-HR" sz="2400">
                <a:solidFill>
                  <a:srgbClr val="002060"/>
                </a:solidFill>
              </a:endParaRPr>
            </a:p>
          </p:txBody>
        </p:sp>
      </p:grpSp>
      <p:sp>
        <p:nvSpPr>
          <p:cNvPr id="17414" name="TextBox 40"/>
          <p:cNvSpPr txBox="1">
            <a:spLocks noChangeArrowheads="1"/>
          </p:cNvSpPr>
          <p:nvPr/>
        </p:nvSpPr>
        <p:spPr bwMode="auto">
          <a:xfrm>
            <a:off x="3952875" y="928688"/>
            <a:ext cx="1673225" cy="519112"/>
          </a:xfrm>
          <a:prstGeom prst="rect">
            <a:avLst/>
          </a:prstGeom>
          <a:noFill/>
          <a:ln w="9525">
            <a:noFill/>
            <a:miter lim="800000"/>
            <a:headEnd/>
            <a:tailEnd/>
          </a:ln>
        </p:spPr>
        <p:txBody>
          <a:bodyPr wrap="none">
            <a:spAutoFit/>
          </a:bodyPr>
          <a:lstStyle/>
          <a:p>
            <a:r>
              <a:rPr lang="hr-HR" sz="2800">
                <a:latin typeface="Arial Narrow" pitchFamily="34" charset="0"/>
              </a:rPr>
              <a:t>Prazan red</a:t>
            </a:r>
          </a:p>
        </p:txBody>
      </p:sp>
      <p:sp>
        <p:nvSpPr>
          <p:cNvPr id="59" name="Rectangle 9"/>
          <p:cNvSpPr>
            <a:spLocks noChangeArrowheads="1"/>
          </p:cNvSpPr>
          <p:nvPr/>
        </p:nvSpPr>
        <p:spPr bwMode="auto">
          <a:xfrm>
            <a:off x="3171825" y="5157788"/>
            <a:ext cx="1500188" cy="571500"/>
          </a:xfrm>
          <a:prstGeom prst="rect">
            <a:avLst/>
          </a:prstGeom>
          <a:solidFill>
            <a:schemeClr val="accent4">
              <a:lumMod val="40000"/>
              <a:lumOff val="60000"/>
            </a:schemeClr>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60" name="Rectangle 10"/>
          <p:cNvSpPr>
            <a:spLocks noChangeArrowheads="1"/>
          </p:cNvSpPr>
          <p:nvPr/>
        </p:nvSpPr>
        <p:spPr bwMode="auto">
          <a:xfrm>
            <a:off x="3171825" y="3943350"/>
            <a:ext cx="1500188" cy="1214438"/>
          </a:xfrm>
          <a:prstGeom prst="rect">
            <a:avLst/>
          </a:prstGeom>
          <a:solidFill>
            <a:schemeClr val="accent4">
              <a:lumMod val="40000"/>
              <a:lumOff val="60000"/>
            </a:schemeClr>
          </a:solidFill>
          <a:ln w="9525">
            <a:solidFill>
              <a:srgbClr val="0070C0"/>
            </a:solidFill>
            <a:miter lim="800000"/>
            <a:headEnd/>
            <a:tailEnd/>
          </a:ln>
        </p:spPr>
        <p:txBody>
          <a:bodyPr wrap="none" anchor="ctr"/>
          <a:lstStyle/>
          <a:p>
            <a:pPr algn="ctr">
              <a:defRPr/>
            </a:pPr>
            <a:r>
              <a:rPr lang="hr-HR" sz="4000">
                <a:solidFill>
                  <a:srgbClr val="002060"/>
                </a:solidFill>
              </a:rPr>
              <a:t>52</a:t>
            </a:r>
          </a:p>
        </p:txBody>
      </p:sp>
      <p:sp>
        <p:nvSpPr>
          <p:cNvPr id="64" name="Rectangle 9"/>
          <p:cNvSpPr>
            <a:spLocks noChangeArrowheads="1"/>
          </p:cNvSpPr>
          <p:nvPr/>
        </p:nvSpPr>
        <p:spPr bwMode="auto">
          <a:xfrm>
            <a:off x="5529263" y="5157788"/>
            <a:ext cx="1500187" cy="571500"/>
          </a:xfrm>
          <a:prstGeom prst="rect">
            <a:avLst/>
          </a:prstGeom>
          <a:solidFill>
            <a:schemeClr val="accent4">
              <a:lumMod val="40000"/>
              <a:lumOff val="60000"/>
            </a:schemeClr>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65" name="Rectangle 10"/>
          <p:cNvSpPr>
            <a:spLocks noChangeArrowheads="1"/>
          </p:cNvSpPr>
          <p:nvPr/>
        </p:nvSpPr>
        <p:spPr bwMode="auto">
          <a:xfrm>
            <a:off x="5529263" y="3943350"/>
            <a:ext cx="1500187" cy="1214438"/>
          </a:xfrm>
          <a:prstGeom prst="rect">
            <a:avLst/>
          </a:prstGeom>
          <a:solidFill>
            <a:schemeClr val="accent4">
              <a:lumMod val="40000"/>
              <a:lumOff val="60000"/>
            </a:schemeClr>
          </a:solidFill>
          <a:ln w="9525">
            <a:solidFill>
              <a:srgbClr val="0070C0"/>
            </a:solidFill>
            <a:miter lim="800000"/>
            <a:headEnd/>
            <a:tailEnd/>
          </a:ln>
        </p:spPr>
        <p:txBody>
          <a:bodyPr wrap="none" anchor="ctr"/>
          <a:lstStyle/>
          <a:p>
            <a:pPr algn="ctr">
              <a:defRPr/>
            </a:pPr>
            <a:r>
              <a:rPr lang="hr-HR" sz="4000">
                <a:solidFill>
                  <a:srgbClr val="002060"/>
                </a:solidFill>
              </a:rPr>
              <a:t>42</a:t>
            </a:r>
          </a:p>
        </p:txBody>
      </p:sp>
      <p:sp>
        <p:nvSpPr>
          <p:cNvPr id="17419" name="Rectangle 24"/>
          <p:cNvSpPr>
            <a:spLocks noChangeArrowheads="1"/>
          </p:cNvSpPr>
          <p:nvPr/>
        </p:nvSpPr>
        <p:spPr bwMode="auto">
          <a:xfrm>
            <a:off x="595313" y="3929063"/>
            <a:ext cx="1782762" cy="395287"/>
          </a:xfrm>
          <a:prstGeom prst="rect">
            <a:avLst/>
          </a:prstGeom>
          <a:solidFill>
            <a:srgbClr val="FFCC99">
              <a:alpha val="50195"/>
            </a:srgbClr>
          </a:solidFill>
          <a:ln w="9525">
            <a:solidFill>
              <a:srgbClr val="FFC000"/>
            </a:solidFill>
            <a:miter lim="800000"/>
            <a:headEnd/>
            <a:tailEnd/>
          </a:ln>
        </p:spPr>
        <p:txBody>
          <a:bodyPr wrap="none" anchor="ctr"/>
          <a:lstStyle/>
          <a:p>
            <a:pPr algn="ctr"/>
            <a:endParaRPr lang="hr-HR" sz="2400"/>
          </a:p>
        </p:txBody>
      </p:sp>
      <p:sp>
        <p:nvSpPr>
          <p:cNvPr id="67" name="Freeform 66"/>
          <p:cNvSpPr/>
          <p:nvPr/>
        </p:nvSpPr>
        <p:spPr bwMode="auto">
          <a:xfrm>
            <a:off x="1666875" y="3357563"/>
            <a:ext cx="1773238" cy="1844675"/>
          </a:xfrm>
          <a:custGeom>
            <a:avLst/>
            <a:gdLst>
              <a:gd name="connsiteX0" fmla="*/ 0 w 2045777"/>
              <a:gd name="connsiteY0" fmla="*/ 981559 h 1844298"/>
              <a:gd name="connsiteX1" fmla="*/ 898902 w 2045777"/>
              <a:gd name="connsiteY1" fmla="*/ 1709979 h 1844298"/>
              <a:gd name="connsiteX2" fmla="*/ 1487838 w 2045777"/>
              <a:gd name="connsiteY2" fmla="*/ 175647 h 1844298"/>
              <a:gd name="connsiteX3" fmla="*/ 2045777 w 2045777"/>
              <a:gd name="connsiteY3" fmla="*/ 656095 h 1844298"/>
            </a:gdLst>
            <a:ahLst/>
            <a:cxnLst>
              <a:cxn ang="0">
                <a:pos x="connsiteX0" y="connsiteY0"/>
              </a:cxn>
              <a:cxn ang="0">
                <a:pos x="connsiteX1" y="connsiteY1"/>
              </a:cxn>
              <a:cxn ang="0">
                <a:pos x="connsiteX2" y="connsiteY2"/>
              </a:cxn>
              <a:cxn ang="0">
                <a:pos x="connsiteX3" y="connsiteY3"/>
              </a:cxn>
            </a:cxnLst>
            <a:rect l="l" t="t" r="r" b="b"/>
            <a:pathLst>
              <a:path w="2045777" h="1844298">
                <a:moveTo>
                  <a:pt x="0" y="981559"/>
                </a:moveTo>
                <a:cubicBezTo>
                  <a:pt x="325464" y="1412928"/>
                  <a:pt x="650929" y="1844298"/>
                  <a:pt x="898902" y="1709979"/>
                </a:cubicBezTo>
                <a:cubicBezTo>
                  <a:pt x="1146875" y="1575660"/>
                  <a:pt x="1296692" y="351294"/>
                  <a:pt x="1487838" y="175647"/>
                </a:cubicBezTo>
                <a:cubicBezTo>
                  <a:pt x="1678984" y="0"/>
                  <a:pt x="1862380" y="328047"/>
                  <a:pt x="2045777" y="656095"/>
                </a:cubicBezTo>
              </a:path>
            </a:pathLst>
          </a:custGeom>
          <a:noFill/>
          <a:ln w="25400" cap="flat" cmpd="sng" algn="ctr">
            <a:solidFill>
              <a:srgbClr val="C00000"/>
            </a:solidFill>
            <a:prstDash val="solid"/>
            <a:round/>
            <a:headEnd type="none" w="med" len="med"/>
            <a:tailEnd type="triangl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grpSp>
        <p:nvGrpSpPr>
          <p:cNvPr id="17421" name="Group 25"/>
          <p:cNvGrpSpPr>
            <a:grpSpLocks/>
          </p:cNvGrpSpPr>
          <p:nvPr/>
        </p:nvGrpSpPr>
        <p:grpSpPr bwMode="auto">
          <a:xfrm>
            <a:off x="6105525" y="6092825"/>
            <a:ext cx="412750" cy="228600"/>
            <a:chOff x="3504" y="3840"/>
            <a:chExt cx="240" cy="144"/>
          </a:xfrm>
        </p:grpSpPr>
        <p:grpSp>
          <p:nvGrpSpPr>
            <p:cNvPr id="17443" name="Group 26"/>
            <p:cNvGrpSpPr>
              <a:grpSpLocks/>
            </p:cNvGrpSpPr>
            <p:nvPr/>
          </p:nvGrpSpPr>
          <p:grpSpPr bwMode="auto">
            <a:xfrm>
              <a:off x="3504" y="3840"/>
              <a:ext cx="240" cy="96"/>
              <a:chOff x="4272" y="3600"/>
              <a:chExt cx="240" cy="96"/>
            </a:xfrm>
          </p:grpSpPr>
          <p:sp>
            <p:nvSpPr>
              <p:cNvPr id="17445" name="Line 27"/>
              <p:cNvSpPr>
                <a:spLocks noChangeShapeType="1"/>
              </p:cNvSpPr>
              <p:nvPr/>
            </p:nvSpPr>
            <p:spPr bwMode="auto">
              <a:xfrm>
                <a:off x="4272" y="3600"/>
                <a:ext cx="240" cy="0"/>
              </a:xfrm>
              <a:prstGeom prst="line">
                <a:avLst/>
              </a:prstGeom>
              <a:noFill/>
              <a:ln w="9525">
                <a:solidFill>
                  <a:schemeClr val="bg2"/>
                </a:solidFill>
                <a:round/>
                <a:headEnd/>
                <a:tailEnd/>
              </a:ln>
            </p:spPr>
            <p:txBody>
              <a:bodyPr wrap="none" anchor="ctr"/>
              <a:lstStyle/>
              <a:p>
                <a:endParaRPr lang="en-US"/>
              </a:p>
            </p:txBody>
          </p:sp>
          <p:sp>
            <p:nvSpPr>
              <p:cNvPr id="17446" name="Line 28"/>
              <p:cNvSpPr>
                <a:spLocks noChangeShapeType="1"/>
              </p:cNvSpPr>
              <p:nvPr/>
            </p:nvSpPr>
            <p:spPr bwMode="auto">
              <a:xfrm>
                <a:off x="4320" y="3648"/>
                <a:ext cx="144" cy="0"/>
              </a:xfrm>
              <a:prstGeom prst="line">
                <a:avLst/>
              </a:prstGeom>
              <a:noFill/>
              <a:ln w="9525">
                <a:solidFill>
                  <a:schemeClr val="bg2"/>
                </a:solidFill>
                <a:round/>
                <a:headEnd/>
                <a:tailEnd/>
              </a:ln>
            </p:spPr>
            <p:txBody>
              <a:bodyPr wrap="none" anchor="ctr"/>
              <a:lstStyle/>
              <a:p>
                <a:endParaRPr lang="en-US"/>
              </a:p>
            </p:txBody>
          </p:sp>
          <p:sp>
            <p:nvSpPr>
              <p:cNvPr id="17447" name="Line 29"/>
              <p:cNvSpPr>
                <a:spLocks noChangeShapeType="1"/>
              </p:cNvSpPr>
              <p:nvPr/>
            </p:nvSpPr>
            <p:spPr bwMode="auto">
              <a:xfrm>
                <a:off x="4368" y="3696"/>
                <a:ext cx="48" cy="0"/>
              </a:xfrm>
              <a:prstGeom prst="line">
                <a:avLst/>
              </a:prstGeom>
              <a:noFill/>
              <a:ln w="9525">
                <a:solidFill>
                  <a:schemeClr val="bg2"/>
                </a:solidFill>
                <a:round/>
                <a:headEnd/>
                <a:tailEnd/>
              </a:ln>
            </p:spPr>
            <p:txBody>
              <a:bodyPr wrap="none" anchor="ctr"/>
              <a:lstStyle/>
              <a:p>
                <a:endParaRPr lang="en-US"/>
              </a:p>
            </p:txBody>
          </p:sp>
        </p:grpSp>
        <p:sp>
          <p:nvSpPr>
            <p:cNvPr id="17444" name="Rectangle 30"/>
            <p:cNvSpPr>
              <a:spLocks noChangeArrowheads="1"/>
            </p:cNvSpPr>
            <p:nvPr/>
          </p:nvSpPr>
          <p:spPr bwMode="auto">
            <a:xfrm>
              <a:off x="3504" y="3840"/>
              <a:ext cx="240" cy="144"/>
            </a:xfrm>
            <a:prstGeom prst="rect">
              <a:avLst/>
            </a:prstGeom>
            <a:noFill/>
            <a:ln w="9525">
              <a:solidFill>
                <a:schemeClr val="bg2"/>
              </a:solidFill>
              <a:miter lim="800000"/>
              <a:headEnd/>
              <a:tailEnd/>
            </a:ln>
          </p:spPr>
          <p:txBody>
            <a:bodyPr wrap="none" anchor="ctr"/>
            <a:lstStyle/>
            <a:p>
              <a:endParaRPr lang="hr-HR" sz="2400">
                <a:solidFill>
                  <a:srgbClr val="002060"/>
                </a:solidFill>
              </a:endParaRPr>
            </a:p>
          </p:txBody>
        </p:sp>
      </p:grpSp>
      <p:sp>
        <p:nvSpPr>
          <p:cNvPr id="17422" name="TextBox 75"/>
          <p:cNvSpPr txBox="1">
            <a:spLocks noChangeArrowheads="1"/>
          </p:cNvSpPr>
          <p:nvPr/>
        </p:nvSpPr>
        <p:spPr bwMode="auto">
          <a:xfrm>
            <a:off x="238125" y="2786063"/>
            <a:ext cx="2028825" cy="519112"/>
          </a:xfrm>
          <a:prstGeom prst="rect">
            <a:avLst/>
          </a:prstGeom>
          <a:noFill/>
          <a:ln w="9525">
            <a:noFill/>
            <a:miter lim="800000"/>
            <a:headEnd/>
            <a:tailEnd/>
          </a:ln>
        </p:spPr>
        <p:txBody>
          <a:bodyPr wrap="none">
            <a:spAutoFit/>
          </a:bodyPr>
          <a:lstStyle/>
          <a:p>
            <a:r>
              <a:rPr lang="hr-HR" sz="2800">
                <a:latin typeface="Arial Narrow" pitchFamily="34" charset="0"/>
              </a:rPr>
              <a:t>Neprazan red</a:t>
            </a:r>
          </a:p>
        </p:txBody>
      </p:sp>
      <p:sp>
        <p:nvSpPr>
          <p:cNvPr id="78" name="Rectangle 77"/>
          <p:cNvSpPr/>
          <p:nvPr/>
        </p:nvSpPr>
        <p:spPr bwMode="auto">
          <a:xfrm>
            <a:off x="166688" y="2857500"/>
            <a:ext cx="9501187" cy="3500438"/>
          </a:xfrm>
          <a:prstGeom prst="rect">
            <a:avLst/>
          </a:prstGeom>
          <a:noFill/>
          <a:ln w="9525" cap="flat" cmpd="sng" algn="ctr">
            <a:solidFill>
              <a:srgbClr val="92D050"/>
            </a:solidFill>
            <a:prstDash val="sysDash"/>
            <a:round/>
            <a:headEnd type="none" w="med" len="med"/>
            <a:tailEnd type="non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79" name="Freeform 78"/>
          <p:cNvSpPr/>
          <p:nvPr/>
        </p:nvSpPr>
        <p:spPr bwMode="auto">
          <a:xfrm>
            <a:off x="3978275" y="3486150"/>
            <a:ext cx="1781175" cy="2628900"/>
          </a:xfrm>
          <a:custGeom>
            <a:avLst/>
            <a:gdLst>
              <a:gd name="connsiteX0" fmla="*/ 0 w 1782305"/>
              <a:gd name="connsiteY0" fmla="*/ 2247254 h 3086745"/>
              <a:gd name="connsiteX1" fmla="*/ 433952 w 1782305"/>
              <a:gd name="connsiteY1" fmla="*/ 2789694 h 3086745"/>
              <a:gd name="connsiteX2" fmla="*/ 1131376 w 1782305"/>
              <a:gd name="connsiteY2" fmla="*/ 2712203 h 3086745"/>
              <a:gd name="connsiteX3" fmla="*/ 1208867 w 1782305"/>
              <a:gd name="connsiteY3" fmla="*/ 542440 h 3086745"/>
              <a:gd name="connsiteX4" fmla="*/ 1487837 w 1782305"/>
              <a:gd name="connsiteY4" fmla="*/ 15498 h 3086745"/>
              <a:gd name="connsiteX5" fmla="*/ 1782305 w 1782305"/>
              <a:gd name="connsiteY5" fmla="*/ 449450 h 3086745"/>
              <a:gd name="connsiteX0" fmla="*/ 0 w 1782305"/>
              <a:gd name="connsiteY0" fmla="*/ 1961478 h 3086745"/>
              <a:gd name="connsiteX1" fmla="*/ 433952 w 1782305"/>
              <a:gd name="connsiteY1" fmla="*/ 2789694 h 3086745"/>
              <a:gd name="connsiteX2" fmla="*/ 1131376 w 1782305"/>
              <a:gd name="connsiteY2" fmla="*/ 2712203 h 3086745"/>
              <a:gd name="connsiteX3" fmla="*/ 1208867 w 1782305"/>
              <a:gd name="connsiteY3" fmla="*/ 542440 h 3086745"/>
              <a:gd name="connsiteX4" fmla="*/ 1487837 w 1782305"/>
              <a:gd name="connsiteY4" fmla="*/ 15498 h 3086745"/>
              <a:gd name="connsiteX5" fmla="*/ 1782305 w 1782305"/>
              <a:gd name="connsiteY5" fmla="*/ 449450 h 3086745"/>
              <a:gd name="connsiteX0" fmla="*/ 0 w 1782305"/>
              <a:gd name="connsiteY0" fmla="*/ 1961478 h 3051022"/>
              <a:gd name="connsiteX1" fmla="*/ 433952 w 1782305"/>
              <a:gd name="connsiteY1" fmla="*/ 2575356 h 3051022"/>
              <a:gd name="connsiteX2" fmla="*/ 1131376 w 1782305"/>
              <a:gd name="connsiteY2" fmla="*/ 2712203 h 3051022"/>
              <a:gd name="connsiteX3" fmla="*/ 1208867 w 1782305"/>
              <a:gd name="connsiteY3" fmla="*/ 542440 h 3051022"/>
              <a:gd name="connsiteX4" fmla="*/ 1487837 w 1782305"/>
              <a:gd name="connsiteY4" fmla="*/ 15498 h 3051022"/>
              <a:gd name="connsiteX5" fmla="*/ 1782305 w 1782305"/>
              <a:gd name="connsiteY5" fmla="*/ 449450 h 3051022"/>
              <a:gd name="connsiteX0" fmla="*/ 0 w 1782305"/>
              <a:gd name="connsiteY0" fmla="*/ 1961478 h 2629035"/>
              <a:gd name="connsiteX1" fmla="*/ 433952 w 1782305"/>
              <a:gd name="connsiteY1" fmla="*/ 2575356 h 2629035"/>
              <a:gd name="connsiteX2" fmla="*/ 1131376 w 1782305"/>
              <a:gd name="connsiteY2" fmla="*/ 2283551 h 2629035"/>
              <a:gd name="connsiteX3" fmla="*/ 1208867 w 1782305"/>
              <a:gd name="connsiteY3" fmla="*/ 542440 h 2629035"/>
              <a:gd name="connsiteX4" fmla="*/ 1487837 w 1782305"/>
              <a:gd name="connsiteY4" fmla="*/ 15498 h 2629035"/>
              <a:gd name="connsiteX5" fmla="*/ 1782305 w 1782305"/>
              <a:gd name="connsiteY5" fmla="*/ 449450 h 2629035"/>
              <a:gd name="connsiteX0" fmla="*/ 0 w 1782305"/>
              <a:gd name="connsiteY0" fmla="*/ 1961478 h 2629035"/>
              <a:gd name="connsiteX1" fmla="*/ 433952 w 1782305"/>
              <a:gd name="connsiteY1" fmla="*/ 2575356 h 2629035"/>
              <a:gd name="connsiteX2" fmla="*/ 1131376 w 1782305"/>
              <a:gd name="connsiteY2" fmla="*/ 2283551 h 2629035"/>
              <a:gd name="connsiteX3" fmla="*/ 1208867 w 1782305"/>
              <a:gd name="connsiteY3" fmla="*/ 542440 h 2629035"/>
              <a:gd name="connsiteX4" fmla="*/ 1487837 w 1782305"/>
              <a:gd name="connsiteY4" fmla="*/ 15498 h 2629035"/>
              <a:gd name="connsiteX5" fmla="*/ 1782305 w 1782305"/>
              <a:gd name="connsiteY5" fmla="*/ 449450 h 2629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2305" h="2629035">
                <a:moveTo>
                  <a:pt x="0" y="1961478"/>
                </a:moveTo>
                <a:cubicBezTo>
                  <a:pt x="122694" y="2193952"/>
                  <a:pt x="245389" y="2521677"/>
                  <a:pt x="433952" y="2575356"/>
                </a:cubicBezTo>
                <a:cubicBezTo>
                  <a:pt x="622515" y="2629035"/>
                  <a:pt x="1002224" y="2622370"/>
                  <a:pt x="1131376" y="2283551"/>
                </a:cubicBezTo>
                <a:cubicBezTo>
                  <a:pt x="1250029" y="1738397"/>
                  <a:pt x="1149457" y="920449"/>
                  <a:pt x="1208867" y="542440"/>
                </a:cubicBezTo>
                <a:cubicBezTo>
                  <a:pt x="1268277" y="164431"/>
                  <a:pt x="1392264" y="30996"/>
                  <a:pt x="1487837" y="15498"/>
                </a:cubicBezTo>
                <a:cubicBezTo>
                  <a:pt x="1583410" y="0"/>
                  <a:pt x="1682857" y="224725"/>
                  <a:pt x="1782305" y="449450"/>
                </a:cubicBezTo>
              </a:path>
            </a:pathLst>
          </a:custGeom>
          <a:noFill/>
          <a:ln w="25400" cap="flat" cmpd="sng" algn="ctr">
            <a:solidFill>
              <a:srgbClr val="C00000"/>
            </a:solidFill>
            <a:prstDash val="solid"/>
            <a:round/>
            <a:headEnd type="none" w="med" len="med"/>
            <a:tailEnd type="triangl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17425" name="Line 30"/>
          <p:cNvSpPr>
            <a:spLocks noChangeShapeType="1"/>
          </p:cNvSpPr>
          <p:nvPr/>
        </p:nvSpPr>
        <p:spPr bwMode="auto">
          <a:xfrm>
            <a:off x="6629400" y="1717675"/>
            <a:ext cx="0" cy="576263"/>
          </a:xfrm>
          <a:prstGeom prst="line">
            <a:avLst/>
          </a:prstGeom>
          <a:noFill/>
          <a:ln w="28575">
            <a:solidFill>
              <a:srgbClr val="C13B25"/>
            </a:solidFill>
            <a:round/>
            <a:headEnd/>
            <a:tailEnd type="triangle" w="med" len="med"/>
          </a:ln>
        </p:spPr>
        <p:txBody>
          <a:bodyPr wrap="none" anchor="ctr"/>
          <a:lstStyle/>
          <a:p>
            <a:endParaRPr lang="en-US"/>
          </a:p>
        </p:txBody>
      </p:sp>
      <p:sp>
        <p:nvSpPr>
          <p:cNvPr id="17426" name="Rectangle 24"/>
          <p:cNvSpPr>
            <a:spLocks noChangeArrowheads="1"/>
          </p:cNvSpPr>
          <p:nvPr/>
        </p:nvSpPr>
        <p:spPr bwMode="auto">
          <a:xfrm>
            <a:off x="7739063" y="1285875"/>
            <a:ext cx="1782762" cy="395288"/>
          </a:xfrm>
          <a:prstGeom prst="rect">
            <a:avLst/>
          </a:prstGeom>
          <a:solidFill>
            <a:srgbClr val="FFCC99">
              <a:alpha val="50195"/>
            </a:srgbClr>
          </a:solidFill>
          <a:ln w="9525">
            <a:solidFill>
              <a:srgbClr val="FFC000"/>
            </a:solidFill>
            <a:miter lim="800000"/>
            <a:headEnd/>
            <a:tailEnd/>
          </a:ln>
        </p:spPr>
        <p:txBody>
          <a:bodyPr wrap="none" anchor="ctr"/>
          <a:lstStyle/>
          <a:p>
            <a:pPr algn="ctr"/>
            <a:endParaRPr lang="hr-HR" sz="2400"/>
          </a:p>
        </p:txBody>
      </p:sp>
      <p:grpSp>
        <p:nvGrpSpPr>
          <p:cNvPr id="17427" name="Group 25"/>
          <p:cNvGrpSpPr>
            <a:grpSpLocks/>
          </p:cNvGrpSpPr>
          <p:nvPr/>
        </p:nvGrpSpPr>
        <p:grpSpPr bwMode="auto">
          <a:xfrm>
            <a:off x="8424863" y="2293938"/>
            <a:ext cx="412750" cy="228600"/>
            <a:chOff x="3504" y="3840"/>
            <a:chExt cx="240" cy="144"/>
          </a:xfrm>
        </p:grpSpPr>
        <p:grpSp>
          <p:nvGrpSpPr>
            <p:cNvPr id="17438" name="Group 26"/>
            <p:cNvGrpSpPr>
              <a:grpSpLocks/>
            </p:cNvGrpSpPr>
            <p:nvPr/>
          </p:nvGrpSpPr>
          <p:grpSpPr bwMode="auto">
            <a:xfrm>
              <a:off x="3504" y="3840"/>
              <a:ext cx="240" cy="96"/>
              <a:chOff x="4272" y="3600"/>
              <a:chExt cx="240" cy="96"/>
            </a:xfrm>
          </p:grpSpPr>
          <p:sp>
            <p:nvSpPr>
              <p:cNvPr id="17440" name="Line 27"/>
              <p:cNvSpPr>
                <a:spLocks noChangeShapeType="1"/>
              </p:cNvSpPr>
              <p:nvPr/>
            </p:nvSpPr>
            <p:spPr bwMode="auto">
              <a:xfrm>
                <a:off x="4272" y="3600"/>
                <a:ext cx="240" cy="0"/>
              </a:xfrm>
              <a:prstGeom prst="line">
                <a:avLst/>
              </a:prstGeom>
              <a:noFill/>
              <a:ln w="9525">
                <a:solidFill>
                  <a:schemeClr val="bg2"/>
                </a:solidFill>
                <a:round/>
                <a:headEnd/>
                <a:tailEnd/>
              </a:ln>
            </p:spPr>
            <p:txBody>
              <a:bodyPr wrap="none" anchor="ctr"/>
              <a:lstStyle/>
              <a:p>
                <a:endParaRPr lang="en-US"/>
              </a:p>
            </p:txBody>
          </p:sp>
          <p:sp>
            <p:nvSpPr>
              <p:cNvPr id="17441" name="Line 28"/>
              <p:cNvSpPr>
                <a:spLocks noChangeShapeType="1"/>
              </p:cNvSpPr>
              <p:nvPr/>
            </p:nvSpPr>
            <p:spPr bwMode="auto">
              <a:xfrm>
                <a:off x="4320" y="3648"/>
                <a:ext cx="144" cy="0"/>
              </a:xfrm>
              <a:prstGeom prst="line">
                <a:avLst/>
              </a:prstGeom>
              <a:noFill/>
              <a:ln w="9525">
                <a:solidFill>
                  <a:schemeClr val="bg2"/>
                </a:solidFill>
                <a:round/>
                <a:headEnd/>
                <a:tailEnd/>
              </a:ln>
            </p:spPr>
            <p:txBody>
              <a:bodyPr wrap="none" anchor="ctr"/>
              <a:lstStyle/>
              <a:p>
                <a:endParaRPr lang="en-US"/>
              </a:p>
            </p:txBody>
          </p:sp>
          <p:sp>
            <p:nvSpPr>
              <p:cNvPr id="17442" name="Line 29"/>
              <p:cNvSpPr>
                <a:spLocks noChangeShapeType="1"/>
              </p:cNvSpPr>
              <p:nvPr/>
            </p:nvSpPr>
            <p:spPr bwMode="auto">
              <a:xfrm>
                <a:off x="4368" y="3696"/>
                <a:ext cx="48" cy="0"/>
              </a:xfrm>
              <a:prstGeom prst="line">
                <a:avLst/>
              </a:prstGeom>
              <a:noFill/>
              <a:ln w="9525">
                <a:solidFill>
                  <a:schemeClr val="bg2"/>
                </a:solidFill>
                <a:round/>
                <a:headEnd/>
                <a:tailEnd/>
              </a:ln>
            </p:spPr>
            <p:txBody>
              <a:bodyPr wrap="none" anchor="ctr"/>
              <a:lstStyle/>
              <a:p>
                <a:endParaRPr lang="en-US"/>
              </a:p>
            </p:txBody>
          </p:sp>
        </p:grpSp>
        <p:sp>
          <p:nvSpPr>
            <p:cNvPr id="17439" name="Rectangle 30"/>
            <p:cNvSpPr>
              <a:spLocks noChangeArrowheads="1"/>
            </p:cNvSpPr>
            <p:nvPr/>
          </p:nvSpPr>
          <p:spPr bwMode="auto">
            <a:xfrm>
              <a:off x="3504" y="3840"/>
              <a:ext cx="240" cy="144"/>
            </a:xfrm>
            <a:prstGeom prst="rect">
              <a:avLst/>
            </a:prstGeom>
            <a:noFill/>
            <a:ln w="9525">
              <a:solidFill>
                <a:schemeClr val="bg2"/>
              </a:solidFill>
              <a:miter lim="800000"/>
              <a:headEnd/>
              <a:tailEnd/>
            </a:ln>
          </p:spPr>
          <p:txBody>
            <a:bodyPr wrap="none" anchor="ctr"/>
            <a:lstStyle/>
            <a:p>
              <a:endParaRPr lang="hr-HR" sz="2400">
                <a:solidFill>
                  <a:srgbClr val="002060"/>
                </a:solidFill>
              </a:endParaRPr>
            </a:p>
          </p:txBody>
        </p:sp>
      </p:grpSp>
      <p:sp>
        <p:nvSpPr>
          <p:cNvPr id="17428" name="Line 38"/>
          <p:cNvSpPr>
            <a:spLocks noChangeShapeType="1"/>
          </p:cNvSpPr>
          <p:nvPr/>
        </p:nvSpPr>
        <p:spPr bwMode="auto">
          <a:xfrm>
            <a:off x="8629650" y="1717675"/>
            <a:ext cx="0" cy="576263"/>
          </a:xfrm>
          <a:prstGeom prst="line">
            <a:avLst/>
          </a:prstGeom>
          <a:noFill/>
          <a:ln w="28575">
            <a:solidFill>
              <a:srgbClr val="C13B25"/>
            </a:solidFill>
            <a:round/>
            <a:headEnd/>
            <a:tailEnd type="triangle" w="med" len="med"/>
          </a:ln>
        </p:spPr>
        <p:txBody>
          <a:bodyPr wrap="none" anchor="ctr"/>
          <a:lstStyle/>
          <a:p>
            <a:endParaRPr lang="en-US"/>
          </a:p>
        </p:txBody>
      </p:sp>
      <p:sp>
        <p:nvSpPr>
          <p:cNvPr id="17429" name="Line 39"/>
          <p:cNvSpPr>
            <a:spLocks noChangeShapeType="1"/>
          </p:cNvSpPr>
          <p:nvPr/>
        </p:nvSpPr>
        <p:spPr bwMode="auto">
          <a:xfrm>
            <a:off x="6321425" y="5734050"/>
            <a:ext cx="0" cy="358775"/>
          </a:xfrm>
          <a:prstGeom prst="line">
            <a:avLst/>
          </a:prstGeom>
          <a:noFill/>
          <a:ln w="28575">
            <a:solidFill>
              <a:srgbClr val="C13B25"/>
            </a:solidFill>
            <a:round/>
            <a:headEnd/>
            <a:tailEnd type="triangle" w="med" len="med"/>
          </a:ln>
        </p:spPr>
        <p:txBody>
          <a:bodyPr wrap="none" anchor="ctr"/>
          <a:lstStyle/>
          <a:p>
            <a:endParaRPr lang="en-US"/>
          </a:p>
        </p:txBody>
      </p:sp>
      <p:sp>
        <p:nvSpPr>
          <p:cNvPr id="17430" name="Rectangle 24"/>
          <p:cNvSpPr>
            <a:spLocks noChangeArrowheads="1"/>
          </p:cNvSpPr>
          <p:nvPr/>
        </p:nvSpPr>
        <p:spPr bwMode="auto">
          <a:xfrm>
            <a:off x="7761288" y="4005263"/>
            <a:ext cx="1782762" cy="395287"/>
          </a:xfrm>
          <a:prstGeom prst="rect">
            <a:avLst/>
          </a:prstGeom>
          <a:solidFill>
            <a:srgbClr val="FFCC99">
              <a:alpha val="50195"/>
            </a:srgbClr>
          </a:solidFill>
          <a:ln w="9525">
            <a:solidFill>
              <a:srgbClr val="FFC000"/>
            </a:solidFill>
            <a:miter lim="800000"/>
            <a:headEnd/>
            <a:tailEnd/>
          </a:ln>
        </p:spPr>
        <p:txBody>
          <a:bodyPr wrap="none" anchor="ctr"/>
          <a:lstStyle/>
          <a:p>
            <a:pPr algn="ctr"/>
            <a:endParaRPr lang="hr-HR" sz="2400"/>
          </a:p>
        </p:txBody>
      </p:sp>
      <p:sp>
        <p:nvSpPr>
          <p:cNvPr id="17431" name="Freeform 41"/>
          <p:cNvSpPr>
            <a:spLocks/>
          </p:cNvSpPr>
          <p:nvPr/>
        </p:nvSpPr>
        <p:spPr bwMode="auto">
          <a:xfrm>
            <a:off x="6608763" y="3335338"/>
            <a:ext cx="1512887" cy="669925"/>
          </a:xfrm>
          <a:custGeom>
            <a:avLst/>
            <a:gdLst>
              <a:gd name="T0" fmla="*/ 2147483647 w 953"/>
              <a:gd name="T1" fmla="*/ 2147483647 h 422"/>
              <a:gd name="T2" fmla="*/ 2147483647 w 953"/>
              <a:gd name="T3" fmla="*/ 2147483647 h 422"/>
              <a:gd name="T4" fmla="*/ 2147483647 w 953"/>
              <a:gd name="T5" fmla="*/ 2147483647 h 422"/>
              <a:gd name="T6" fmla="*/ 0 w 953"/>
              <a:gd name="T7" fmla="*/ 2147483647 h 422"/>
              <a:gd name="T8" fmla="*/ 0 60000 65536"/>
              <a:gd name="T9" fmla="*/ 0 60000 65536"/>
              <a:gd name="T10" fmla="*/ 0 60000 65536"/>
              <a:gd name="T11" fmla="*/ 0 60000 65536"/>
              <a:gd name="T12" fmla="*/ 0 w 953"/>
              <a:gd name="T13" fmla="*/ 0 h 422"/>
              <a:gd name="T14" fmla="*/ 953 w 953"/>
              <a:gd name="T15" fmla="*/ 422 h 422"/>
            </a:gdLst>
            <a:ahLst/>
            <a:cxnLst>
              <a:cxn ang="T8">
                <a:pos x="T0" y="T1"/>
              </a:cxn>
              <a:cxn ang="T9">
                <a:pos x="T2" y="T3"/>
              </a:cxn>
              <a:cxn ang="T10">
                <a:pos x="T4" y="T5"/>
              </a:cxn>
              <a:cxn ang="T11">
                <a:pos x="T6" y="T7"/>
              </a:cxn>
            </a:cxnLst>
            <a:rect l="T12" t="T13" r="T14" b="T15"/>
            <a:pathLst>
              <a:path w="953" h="422">
                <a:moveTo>
                  <a:pt x="953" y="422"/>
                </a:moveTo>
                <a:cubicBezTo>
                  <a:pt x="843" y="263"/>
                  <a:pt x="701" y="118"/>
                  <a:pt x="590" y="59"/>
                </a:cubicBezTo>
                <a:cubicBezTo>
                  <a:pt x="479" y="0"/>
                  <a:pt x="383" y="14"/>
                  <a:pt x="285" y="67"/>
                </a:cubicBezTo>
                <a:cubicBezTo>
                  <a:pt x="187" y="120"/>
                  <a:pt x="60" y="312"/>
                  <a:pt x="0" y="377"/>
                </a:cubicBezTo>
              </a:path>
            </a:pathLst>
          </a:custGeom>
          <a:noFill/>
          <a:ln w="28575">
            <a:solidFill>
              <a:srgbClr val="CC3300"/>
            </a:solidFill>
            <a:round/>
            <a:headEnd/>
            <a:tailEnd type="triangle" w="med" len="med"/>
          </a:ln>
        </p:spPr>
        <p:txBody>
          <a:bodyPr wrap="none" anchor="ctr"/>
          <a:lstStyle/>
          <a:p>
            <a:endParaRPr lang="hr-HR" sz="2400">
              <a:solidFill>
                <a:schemeClr val="tx1"/>
              </a:solidFill>
            </a:endParaRPr>
          </a:p>
        </p:txBody>
      </p:sp>
      <p:sp>
        <p:nvSpPr>
          <p:cNvPr id="17432" name="Rectangle 47"/>
          <p:cNvSpPr>
            <a:spLocks noChangeArrowheads="1"/>
          </p:cNvSpPr>
          <p:nvPr/>
        </p:nvSpPr>
        <p:spPr bwMode="auto">
          <a:xfrm>
            <a:off x="6897688" y="5949950"/>
            <a:ext cx="2876550" cy="457200"/>
          </a:xfrm>
          <a:prstGeom prst="rect">
            <a:avLst/>
          </a:prstGeom>
          <a:noFill/>
          <a:ln w="9525">
            <a:noFill/>
            <a:miter lim="800000"/>
            <a:headEnd/>
            <a:tailEnd/>
          </a:ln>
        </p:spPr>
        <p:txBody>
          <a:bodyPr wrap="none">
            <a:spAutoFit/>
          </a:bodyPr>
          <a:lstStyle/>
          <a:p>
            <a:pPr lvl="1"/>
            <a:r>
              <a:rPr lang="en-GB" sz="2400" b="0">
                <a:solidFill>
                  <a:srgbClr val="0070C0"/>
                </a:solidFill>
                <a:sym typeface="Wingdings" pitchFamily="2" charset="2"/>
              </a:rPr>
              <a:t></a:t>
            </a:r>
            <a:r>
              <a:rPr lang="en-GB" sz="2400" b="0">
                <a:solidFill>
                  <a:srgbClr val="0070C0"/>
                </a:solidFill>
              </a:rPr>
              <a:t> </a:t>
            </a:r>
            <a:r>
              <a:rPr lang="en-US" sz="2400" b="0">
                <a:solidFill>
                  <a:srgbClr val="0070C0"/>
                </a:solidFill>
              </a:rPr>
              <a:t>RedListom</a:t>
            </a:r>
          </a:p>
        </p:txBody>
      </p:sp>
      <p:sp>
        <p:nvSpPr>
          <p:cNvPr id="17433" name="Rectangle 40"/>
          <p:cNvSpPr>
            <a:spLocks noChangeArrowheads="1"/>
          </p:cNvSpPr>
          <p:nvPr/>
        </p:nvSpPr>
        <p:spPr bwMode="auto">
          <a:xfrm>
            <a:off x="5784850" y="989013"/>
            <a:ext cx="1714500" cy="400050"/>
          </a:xfrm>
          <a:prstGeom prst="rect">
            <a:avLst/>
          </a:prstGeom>
          <a:noFill/>
          <a:ln w="9525" algn="ctr">
            <a:noFill/>
            <a:miter lim="800000"/>
            <a:headEnd/>
            <a:tailEnd/>
          </a:ln>
        </p:spPr>
        <p:txBody>
          <a:bodyPr>
            <a:spAutoFit/>
          </a:bodyPr>
          <a:lstStyle/>
          <a:p>
            <a:pPr algn="ctr"/>
            <a:r>
              <a:rPr lang="hr-HR"/>
              <a:t>red-&gt;izlaz</a:t>
            </a:r>
          </a:p>
        </p:txBody>
      </p:sp>
      <p:sp>
        <p:nvSpPr>
          <p:cNvPr id="17434" name="Rectangle 41"/>
          <p:cNvSpPr>
            <a:spLocks noChangeArrowheads="1"/>
          </p:cNvSpPr>
          <p:nvPr/>
        </p:nvSpPr>
        <p:spPr bwMode="auto">
          <a:xfrm>
            <a:off x="7810500" y="996950"/>
            <a:ext cx="1643063" cy="400050"/>
          </a:xfrm>
          <a:prstGeom prst="rect">
            <a:avLst/>
          </a:prstGeom>
          <a:noFill/>
          <a:ln w="9525" algn="ctr">
            <a:noFill/>
            <a:miter lim="800000"/>
            <a:headEnd/>
            <a:tailEnd/>
          </a:ln>
        </p:spPr>
        <p:txBody>
          <a:bodyPr>
            <a:spAutoFit/>
          </a:bodyPr>
          <a:lstStyle/>
          <a:p>
            <a:pPr algn="ctr"/>
            <a:r>
              <a:rPr lang="hr-HR"/>
              <a:t>red-&gt;ulaz</a:t>
            </a:r>
          </a:p>
        </p:txBody>
      </p:sp>
      <p:sp>
        <p:nvSpPr>
          <p:cNvPr id="17435" name="Rectangle 42"/>
          <p:cNvSpPr>
            <a:spLocks noChangeArrowheads="1"/>
          </p:cNvSpPr>
          <p:nvPr/>
        </p:nvSpPr>
        <p:spPr bwMode="auto">
          <a:xfrm>
            <a:off x="595313" y="3571875"/>
            <a:ext cx="1724025" cy="400050"/>
          </a:xfrm>
          <a:prstGeom prst="rect">
            <a:avLst/>
          </a:prstGeom>
          <a:noFill/>
          <a:ln w="9525" algn="ctr">
            <a:noFill/>
            <a:miter lim="800000"/>
            <a:headEnd/>
            <a:tailEnd/>
          </a:ln>
        </p:spPr>
        <p:txBody>
          <a:bodyPr wrap="none">
            <a:spAutoFit/>
          </a:bodyPr>
          <a:lstStyle/>
          <a:p>
            <a:r>
              <a:rPr lang="hr-HR"/>
              <a:t>red-&gt;izlaz</a:t>
            </a:r>
          </a:p>
        </p:txBody>
      </p:sp>
      <p:sp>
        <p:nvSpPr>
          <p:cNvPr id="17436" name="Rectangle 43"/>
          <p:cNvSpPr>
            <a:spLocks noChangeArrowheads="1"/>
          </p:cNvSpPr>
          <p:nvPr/>
        </p:nvSpPr>
        <p:spPr bwMode="auto">
          <a:xfrm>
            <a:off x="8094663" y="3643313"/>
            <a:ext cx="1570037" cy="769937"/>
          </a:xfrm>
          <a:prstGeom prst="rect">
            <a:avLst/>
          </a:prstGeom>
          <a:noFill/>
          <a:ln w="9525" algn="ctr">
            <a:noFill/>
            <a:miter lim="800000"/>
            <a:headEnd/>
            <a:tailEnd/>
          </a:ln>
        </p:spPr>
        <p:txBody>
          <a:bodyPr wrap="none">
            <a:spAutoFit/>
          </a:bodyPr>
          <a:lstStyle/>
          <a:p>
            <a:pPr algn="r"/>
            <a:r>
              <a:rPr lang="hr-HR"/>
              <a:t>red-&gt;ulaz</a:t>
            </a:r>
          </a:p>
          <a:p>
            <a:pPr algn="r"/>
            <a:endParaRPr lang="hr-HR"/>
          </a:p>
        </p:txBody>
      </p:sp>
      <p:sp>
        <p:nvSpPr>
          <p:cNvPr id="47" name="Rectangle 46"/>
          <p:cNvSpPr/>
          <p:nvPr/>
        </p:nvSpPr>
        <p:spPr>
          <a:xfrm>
            <a:off x="166688" y="1357313"/>
            <a:ext cx="3714750" cy="1366837"/>
          </a:xfrm>
          <a:prstGeom prst="rect">
            <a:avLst/>
          </a:prstGeom>
          <a:solidFill>
            <a:schemeClr val="accent6">
              <a:lumMod val="20000"/>
              <a:lumOff val="80000"/>
            </a:schemeClr>
          </a:solidFill>
          <a:ln>
            <a:solidFill>
              <a:schemeClr val="accent6">
                <a:lumMod val="60000"/>
                <a:lumOff val="40000"/>
              </a:schemeClr>
            </a:solidFill>
          </a:ln>
        </p:spPr>
        <p:txBody>
          <a:bodyPr>
            <a:spAutoFit/>
          </a:bodyPr>
          <a:lstStyle/>
          <a:p>
            <a:pPr>
              <a:defRPr/>
            </a:pPr>
            <a:r>
              <a:rPr lang="es-ES" sz="1800" err="1"/>
              <a:t>void</a:t>
            </a:r>
            <a:r>
              <a:rPr lang="es-ES" sz="1800"/>
              <a:t> </a:t>
            </a:r>
            <a:r>
              <a:rPr lang="es-ES" sz="1800" err="1"/>
              <a:t>init_red</a:t>
            </a:r>
            <a:r>
              <a:rPr lang="es-ES" sz="1800"/>
              <a:t>(Red *red){</a:t>
            </a:r>
          </a:p>
          <a:p>
            <a:pPr>
              <a:defRPr/>
            </a:pPr>
            <a:r>
              <a:rPr lang="es-ES" sz="1800"/>
              <a:t>	red-&gt;</a:t>
            </a:r>
            <a:r>
              <a:rPr lang="es-ES" sz="1800" err="1"/>
              <a:t>ulaz</a:t>
            </a:r>
            <a:r>
              <a:rPr lang="es-ES" sz="1800"/>
              <a:t> = NULL;</a:t>
            </a:r>
          </a:p>
          <a:p>
            <a:pPr>
              <a:defRPr/>
            </a:pPr>
            <a:r>
              <a:rPr lang="es-ES" sz="1800"/>
              <a:t>	red-&gt;</a:t>
            </a:r>
            <a:r>
              <a:rPr lang="es-ES" sz="1800" err="1"/>
              <a:t>izlaz</a:t>
            </a:r>
            <a:r>
              <a:rPr lang="es-ES" sz="1800"/>
              <a:t> = NULL;</a:t>
            </a:r>
          </a:p>
          <a:p>
            <a:pPr>
              <a:defRPr/>
            </a:pPr>
            <a:r>
              <a:rPr lang="es-ES" sz="1800"/>
              <a:t>}</a:t>
            </a:r>
            <a:endParaRPr lang="hr-HR" sz="1800"/>
          </a:p>
        </p:txBody>
      </p:sp>
      <p:sp>
        <p:nvSpPr>
          <p:cNvPr id="3" name="Slide Number Placeholder 2"/>
          <p:cNvSpPr>
            <a:spLocks noGrp="1"/>
          </p:cNvSpPr>
          <p:nvPr>
            <p:ph type="sldNum" sz="quarter" idx="11"/>
          </p:nvPr>
        </p:nvSpPr>
        <p:spPr/>
        <p:txBody>
          <a:bodyPr/>
          <a:lstStyle/>
          <a:p>
            <a:fld id="{A88E0379-805C-488B-A902-3710866AFB11}" type="slidenum">
              <a:rPr lang="hr-HR" smtClean="0"/>
              <a:pPr/>
              <a:t>214</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bwMode="auto">
          <a:xfrm>
            <a:off x="166688" y="4584700"/>
            <a:ext cx="3071812" cy="357188"/>
          </a:xfrm>
          <a:prstGeom prst="rect">
            <a:avLst/>
          </a:prstGeom>
          <a:solidFill>
            <a:schemeClr val="accent3">
              <a:lumMod val="50000"/>
            </a:schemeClr>
          </a:solidFill>
          <a:ln w="9525" cap="flat" cmpd="sng" algn="ctr">
            <a:solidFill>
              <a:schemeClr val="accent3">
                <a:lumMod val="75000"/>
              </a:schemeClr>
            </a:solidFill>
            <a:prstDash val="solid"/>
            <a:round/>
            <a:headEnd type="none" w="med" len="med"/>
            <a:tailEnd type="none" w="med" len="med"/>
          </a:ln>
          <a:effectLst/>
        </p:spPr>
        <p:txBody>
          <a:bodyPr wrap="none" anchor="ctr"/>
          <a:lstStyle/>
          <a:p>
            <a:pPr>
              <a:defRPr/>
            </a:pPr>
            <a:r>
              <a:rPr lang="hr-HR" sz="1800">
                <a:solidFill>
                  <a:schemeClr val="tx1"/>
                </a:solidFill>
                <a:latin typeface="+mn-lt"/>
              </a:rPr>
              <a:t>Pozivni program:</a:t>
            </a:r>
          </a:p>
        </p:txBody>
      </p:sp>
      <p:sp>
        <p:nvSpPr>
          <p:cNvPr id="2737155" name="Rectangle 4"/>
          <p:cNvSpPr>
            <a:spLocks noChangeArrowheads="1"/>
          </p:cNvSpPr>
          <p:nvPr/>
        </p:nvSpPr>
        <p:spPr bwMode="auto">
          <a:xfrm>
            <a:off x="166688" y="908050"/>
            <a:ext cx="9572625" cy="3589338"/>
          </a:xfrm>
          <a:prstGeom prst="rect">
            <a:avLst/>
          </a:prstGeom>
          <a:solidFill>
            <a:srgbClr val="FFCC99">
              <a:alpha val="39999"/>
            </a:srgbClr>
          </a:solidFill>
          <a:ln w="9525" algn="ctr">
            <a:solidFill>
              <a:schemeClr val="accent6">
                <a:lumMod val="60000"/>
                <a:lumOff val="40000"/>
              </a:schemeClr>
            </a:solidFill>
            <a:miter lim="800000"/>
            <a:headEnd/>
            <a:tailEnd/>
          </a:ln>
        </p:spPr>
        <p:txBody>
          <a:bodyPr>
            <a:spAutoFit/>
          </a:bodyPr>
          <a:lstStyle/>
          <a:p>
            <a:pPr>
              <a:defRPr/>
            </a:pPr>
            <a:r>
              <a:rPr lang="hr-HR" sz="1600"/>
              <a:t>int DodajURed (int element, Red *red) {</a:t>
            </a:r>
          </a:p>
          <a:p>
            <a:pPr lvl="1">
              <a:defRPr/>
            </a:pPr>
            <a:r>
              <a:rPr lang="hr-HR" sz="1600"/>
              <a:t>atom *novi; </a:t>
            </a:r>
          </a:p>
          <a:p>
            <a:pPr lvl="1">
              <a:defRPr/>
            </a:pPr>
            <a:r>
              <a:rPr lang="hr-HR" sz="1600"/>
              <a:t>if (novi = malloc (sizeof (atom))) {</a:t>
            </a:r>
          </a:p>
          <a:p>
            <a:pPr>
              <a:defRPr/>
            </a:pPr>
            <a:r>
              <a:rPr lang="hr-HR" sz="1600"/>
              <a:t>	novi-&gt;element = element;</a:t>
            </a:r>
          </a:p>
          <a:p>
            <a:pPr>
              <a:defRPr/>
            </a:pPr>
            <a:r>
              <a:rPr lang="hr-HR" sz="1600"/>
              <a:t>	novi-&gt;sljed = NULL;</a:t>
            </a:r>
          </a:p>
          <a:p>
            <a:pPr>
              <a:defRPr/>
            </a:pPr>
            <a:r>
              <a:rPr lang="hr-HR" sz="1600"/>
              <a:t>	if (red-&gt;izlaz == NULL) red-&gt;izlaz = novi;	// ako je red bio prazan</a:t>
            </a:r>
          </a:p>
          <a:p>
            <a:pPr>
              <a:defRPr/>
            </a:pPr>
            <a:r>
              <a:rPr lang="hr-HR" sz="1600"/>
              <a:t>		else (red-&gt;ulaz)-&gt;sljed = novi;	// inace, stavi na kraj</a:t>
            </a:r>
          </a:p>
          <a:p>
            <a:pPr>
              <a:defRPr/>
            </a:pPr>
            <a:r>
              <a:rPr lang="hr-HR" sz="1600"/>
              <a:t>	red-&gt;ulaz = novi;				// zapamti zadnjeg</a:t>
            </a:r>
          </a:p>
          <a:p>
            <a:pPr>
              <a:defRPr/>
            </a:pPr>
            <a:r>
              <a:rPr lang="hr-HR" sz="1600"/>
              <a:t>	return 1;</a:t>
            </a:r>
          </a:p>
          <a:p>
            <a:pPr marL="444500">
              <a:defRPr/>
            </a:pPr>
            <a:r>
              <a:rPr lang="hr-HR" sz="1600"/>
              <a:t>}</a:t>
            </a:r>
          </a:p>
          <a:p>
            <a:pPr lvl="1">
              <a:defRPr/>
            </a:pPr>
            <a:r>
              <a:rPr lang="hr-HR" sz="1600"/>
              <a:t>return 0;</a:t>
            </a:r>
          </a:p>
          <a:p>
            <a:pPr>
              <a:defRPr/>
            </a:pPr>
            <a:r>
              <a:rPr lang="hr-HR" sz="1600"/>
              <a:t>}</a:t>
            </a:r>
          </a:p>
        </p:txBody>
      </p:sp>
      <p:sp>
        <p:nvSpPr>
          <p:cNvPr id="42" name="Rectangle 41"/>
          <p:cNvSpPr/>
          <p:nvPr/>
        </p:nvSpPr>
        <p:spPr bwMode="auto">
          <a:xfrm>
            <a:off x="3452813" y="3429000"/>
            <a:ext cx="6072187" cy="2857500"/>
          </a:xfrm>
          <a:prstGeom prst="rect">
            <a:avLst/>
          </a:prstGeom>
          <a:solidFill>
            <a:schemeClr val="accent4">
              <a:lumMod val="20000"/>
              <a:lumOff val="80000"/>
            </a:schemeClr>
          </a:solidFill>
          <a:ln w="9525" cap="flat" cmpd="sng" algn="ctr">
            <a:solidFill>
              <a:srgbClr val="0070C0"/>
            </a:solidFill>
            <a:prstDash val="solid"/>
            <a:round/>
            <a:headEnd type="none" w="med" len="med"/>
            <a:tailEnd type="none" w="med" len="med"/>
          </a:ln>
          <a:effectLst/>
        </p:spPr>
        <p:txBody>
          <a:bodyPr wrap="none" anchor="ctr"/>
          <a:lstStyle/>
          <a:p>
            <a:pPr>
              <a:defRPr/>
            </a:pPr>
            <a:endParaRPr lang="hr-HR"/>
          </a:p>
        </p:txBody>
      </p:sp>
      <p:sp>
        <p:nvSpPr>
          <p:cNvPr id="2737154" name="Rectangle 2"/>
          <p:cNvSpPr>
            <a:spLocks noGrp="1" noChangeArrowheads="1"/>
          </p:cNvSpPr>
          <p:nvPr>
            <p:ph type="title" idx="4294967295"/>
          </p:nvPr>
        </p:nvSpPr>
        <p:spPr/>
        <p:txBody>
          <a:bodyPr/>
          <a:lstStyle/>
          <a:p>
            <a:pPr>
              <a:defRPr/>
            </a:pPr>
            <a:r>
              <a:rPr lang="hr-HR" smtClean="0"/>
              <a:t>Dodavanje elementa u red realiziran listom</a:t>
            </a:r>
          </a:p>
        </p:txBody>
      </p:sp>
      <p:grpSp>
        <p:nvGrpSpPr>
          <p:cNvPr id="2" name="Group 45"/>
          <p:cNvGrpSpPr>
            <a:grpSpLocks/>
          </p:cNvGrpSpPr>
          <p:nvPr/>
        </p:nvGrpSpPr>
        <p:grpSpPr bwMode="auto">
          <a:xfrm>
            <a:off x="6323013" y="4505325"/>
            <a:ext cx="936625" cy="1152525"/>
            <a:chOff x="6323011" y="4505328"/>
            <a:chExt cx="936625" cy="1152525"/>
          </a:xfrm>
        </p:grpSpPr>
        <p:sp>
          <p:nvSpPr>
            <p:cNvPr id="59" name="Rectangle 9"/>
            <p:cNvSpPr>
              <a:spLocks noChangeArrowheads="1"/>
            </p:cNvSpPr>
            <p:nvPr/>
          </p:nvSpPr>
          <p:spPr bwMode="auto">
            <a:xfrm>
              <a:off x="6323011" y="5299078"/>
              <a:ext cx="936625" cy="358775"/>
            </a:xfrm>
            <a:prstGeom prst="rect">
              <a:avLst/>
            </a:prstGeom>
            <a:solidFill>
              <a:schemeClr val="accent4">
                <a:lumMod val="40000"/>
                <a:lumOff val="60000"/>
              </a:schemeClr>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60" name="Rectangle 10"/>
            <p:cNvSpPr>
              <a:spLocks noChangeArrowheads="1"/>
            </p:cNvSpPr>
            <p:nvPr/>
          </p:nvSpPr>
          <p:spPr bwMode="auto">
            <a:xfrm>
              <a:off x="6323011" y="4505328"/>
              <a:ext cx="936625" cy="793750"/>
            </a:xfrm>
            <a:prstGeom prst="rect">
              <a:avLst/>
            </a:prstGeom>
            <a:solidFill>
              <a:schemeClr val="accent4">
                <a:lumMod val="40000"/>
                <a:lumOff val="60000"/>
              </a:schemeClr>
            </a:solidFill>
            <a:ln w="9525">
              <a:solidFill>
                <a:srgbClr val="0070C0"/>
              </a:solidFill>
              <a:miter lim="800000"/>
              <a:headEnd/>
              <a:tailEnd/>
            </a:ln>
          </p:spPr>
          <p:txBody>
            <a:bodyPr wrap="none" anchor="ctr"/>
            <a:lstStyle/>
            <a:p>
              <a:pPr algn="ctr">
                <a:defRPr/>
              </a:pPr>
              <a:endParaRPr lang="hr-HR" sz="3200">
                <a:solidFill>
                  <a:srgbClr val="002060"/>
                </a:solidFill>
              </a:endParaRPr>
            </a:p>
          </p:txBody>
        </p:sp>
      </p:grpSp>
      <p:sp>
        <p:nvSpPr>
          <p:cNvPr id="2737158" name="Rectangle 24"/>
          <p:cNvSpPr>
            <a:spLocks noChangeArrowheads="1"/>
          </p:cNvSpPr>
          <p:nvPr/>
        </p:nvSpPr>
        <p:spPr bwMode="auto">
          <a:xfrm>
            <a:off x="3659188" y="4578350"/>
            <a:ext cx="1366837" cy="280988"/>
          </a:xfrm>
          <a:prstGeom prst="rect">
            <a:avLst/>
          </a:prstGeom>
          <a:solidFill>
            <a:srgbClr val="FFCC99">
              <a:alpha val="50195"/>
            </a:srgbClr>
          </a:solidFill>
          <a:ln w="9525">
            <a:solidFill>
              <a:srgbClr val="FFC000"/>
            </a:solidFill>
            <a:miter lim="800000"/>
            <a:headEnd/>
            <a:tailEnd/>
          </a:ln>
        </p:spPr>
        <p:txBody>
          <a:bodyPr wrap="none" anchor="ctr"/>
          <a:lstStyle/>
          <a:p>
            <a:pPr algn="ctr"/>
            <a:endParaRPr lang="hr-HR" sz="1600"/>
          </a:p>
        </p:txBody>
      </p:sp>
      <p:sp>
        <p:nvSpPr>
          <p:cNvPr id="2737159" name="Rectangle 24"/>
          <p:cNvSpPr>
            <a:spLocks noChangeArrowheads="1"/>
          </p:cNvSpPr>
          <p:nvPr/>
        </p:nvSpPr>
        <p:spPr bwMode="auto">
          <a:xfrm>
            <a:off x="8194675" y="4578350"/>
            <a:ext cx="1219200" cy="287338"/>
          </a:xfrm>
          <a:prstGeom prst="rect">
            <a:avLst/>
          </a:prstGeom>
          <a:solidFill>
            <a:srgbClr val="FFCC99">
              <a:alpha val="50195"/>
            </a:srgbClr>
          </a:solidFill>
          <a:ln w="9525">
            <a:solidFill>
              <a:srgbClr val="FFC000"/>
            </a:solidFill>
            <a:miter lim="800000"/>
            <a:headEnd/>
            <a:tailEnd/>
          </a:ln>
        </p:spPr>
        <p:txBody>
          <a:bodyPr wrap="none" anchor="ctr"/>
          <a:lstStyle/>
          <a:p>
            <a:pPr algn="ctr"/>
            <a:endParaRPr lang="hr-HR" sz="1600"/>
          </a:p>
        </p:txBody>
      </p:sp>
      <p:grpSp>
        <p:nvGrpSpPr>
          <p:cNvPr id="3" name="Group 25"/>
          <p:cNvGrpSpPr>
            <a:grpSpLocks/>
          </p:cNvGrpSpPr>
          <p:nvPr/>
        </p:nvGrpSpPr>
        <p:grpSpPr bwMode="auto">
          <a:xfrm>
            <a:off x="4318000" y="5441950"/>
            <a:ext cx="414338" cy="228600"/>
            <a:chOff x="3504" y="3840"/>
            <a:chExt cx="240" cy="144"/>
          </a:xfrm>
        </p:grpSpPr>
        <p:grpSp>
          <p:nvGrpSpPr>
            <p:cNvPr id="18468" name="Group 26"/>
            <p:cNvGrpSpPr>
              <a:grpSpLocks/>
            </p:cNvGrpSpPr>
            <p:nvPr/>
          </p:nvGrpSpPr>
          <p:grpSpPr bwMode="auto">
            <a:xfrm>
              <a:off x="3504" y="3840"/>
              <a:ext cx="240" cy="96"/>
              <a:chOff x="4272" y="3600"/>
              <a:chExt cx="240" cy="96"/>
            </a:xfrm>
          </p:grpSpPr>
          <p:sp>
            <p:nvSpPr>
              <p:cNvPr id="18470" name="Line 27"/>
              <p:cNvSpPr>
                <a:spLocks noChangeShapeType="1"/>
              </p:cNvSpPr>
              <p:nvPr/>
            </p:nvSpPr>
            <p:spPr bwMode="auto">
              <a:xfrm>
                <a:off x="4272" y="3600"/>
                <a:ext cx="240" cy="0"/>
              </a:xfrm>
              <a:prstGeom prst="line">
                <a:avLst/>
              </a:prstGeom>
              <a:noFill/>
              <a:ln w="9525">
                <a:solidFill>
                  <a:schemeClr val="bg2"/>
                </a:solidFill>
                <a:round/>
                <a:headEnd/>
                <a:tailEnd/>
              </a:ln>
            </p:spPr>
            <p:txBody>
              <a:bodyPr wrap="none" anchor="ctr"/>
              <a:lstStyle/>
              <a:p>
                <a:endParaRPr lang="en-US"/>
              </a:p>
            </p:txBody>
          </p:sp>
          <p:sp>
            <p:nvSpPr>
              <p:cNvPr id="18471" name="Line 28"/>
              <p:cNvSpPr>
                <a:spLocks noChangeShapeType="1"/>
              </p:cNvSpPr>
              <p:nvPr/>
            </p:nvSpPr>
            <p:spPr bwMode="auto">
              <a:xfrm>
                <a:off x="4320" y="3648"/>
                <a:ext cx="144" cy="0"/>
              </a:xfrm>
              <a:prstGeom prst="line">
                <a:avLst/>
              </a:prstGeom>
              <a:noFill/>
              <a:ln w="9525">
                <a:solidFill>
                  <a:schemeClr val="bg2"/>
                </a:solidFill>
                <a:round/>
                <a:headEnd/>
                <a:tailEnd/>
              </a:ln>
            </p:spPr>
            <p:txBody>
              <a:bodyPr wrap="none" anchor="ctr"/>
              <a:lstStyle/>
              <a:p>
                <a:endParaRPr lang="en-US"/>
              </a:p>
            </p:txBody>
          </p:sp>
          <p:sp>
            <p:nvSpPr>
              <p:cNvPr id="18472" name="Line 29"/>
              <p:cNvSpPr>
                <a:spLocks noChangeShapeType="1"/>
              </p:cNvSpPr>
              <p:nvPr/>
            </p:nvSpPr>
            <p:spPr bwMode="auto">
              <a:xfrm>
                <a:off x="4368" y="3696"/>
                <a:ext cx="48" cy="0"/>
              </a:xfrm>
              <a:prstGeom prst="line">
                <a:avLst/>
              </a:prstGeom>
              <a:noFill/>
              <a:ln w="9525">
                <a:solidFill>
                  <a:schemeClr val="bg2"/>
                </a:solidFill>
                <a:round/>
                <a:headEnd/>
                <a:tailEnd/>
              </a:ln>
            </p:spPr>
            <p:txBody>
              <a:bodyPr wrap="none" anchor="ctr"/>
              <a:lstStyle/>
              <a:p>
                <a:endParaRPr lang="en-US"/>
              </a:p>
            </p:txBody>
          </p:sp>
        </p:grpSp>
        <p:sp>
          <p:nvSpPr>
            <p:cNvPr id="18469" name="Rectangle 30"/>
            <p:cNvSpPr>
              <a:spLocks noChangeArrowheads="1"/>
            </p:cNvSpPr>
            <p:nvPr/>
          </p:nvSpPr>
          <p:spPr bwMode="auto">
            <a:xfrm>
              <a:off x="3504" y="3840"/>
              <a:ext cx="240" cy="144"/>
            </a:xfrm>
            <a:prstGeom prst="rect">
              <a:avLst/>
            </a:prstGeom>
            <a:noFill/>
            <a:ln w="9525">
              <a:solidFill>
                <a:schemeClr val="bg2"/>
              </a:solidFill>
              <a:miter lim="800000"/>
              <a:headEnd/>
              <a:tailEnd/>
            </a:ln>
          </p:spPr>
          <p:txBody>
            <a:bodyPr wrap="none" anchor="ctr"/>
            <a:lstStyle/>
            <a:p>
              <a:endParaRPr lang="hr-HR" sz="2400">
                <a:solidFill>
                  <a:srgbClr val="002060"/>
                </a:solidFill>
              </a:endParaRPr>
            </a:p>
          </p:txBody>
        </p:sp>
      </p:grpSp>
      <p:sp>
        <p:nvSpPr>
          <p:cNvPr id="32800" name="Line 32"/>
          <p:cNvSpPr>
            <a:spLocks noChangeShapeType="1"/>
          </p:cNvSpPr>
          <p:nvPr/>
        </p:nvSpPr>
        <p:spPr bwMode="auto">
          <a:xfrm>
            <a:off x="4522788" y="4865688"/>
            <a:ext cx="0" cy="576262"/>
          </a:xfrm>
          <a:prstGeom prst="line">
            <a:avLst/>
          </a:prstGeom>
          <a:noFill/>
          <a:ln w="28575">
            <a:solidFill>
              <a:srgbClr val="C13B25"/>
            </a:solidFill>
            <a:round/>
            <a:headEnd/>
            <a:tailEnd type="triangle" w="med" len="med"/>
          </a:ln>
        </p:spPr>
        <p:txBody>
          <a:bodyPr wrap="none" anchor="ctr"/>
          <a:lstStyle/>
          <a:p>
            <a:endParaRPr lang="en-US"/>
          </a:p>
        </p:txBody>
      </p:sp>
      <p:grpSp>
        <p:nvGrpSpPr>
          <p:cNvPr id="5" name="Group 25"/>
          <p:cNvGrpSpPr>
            <a:grpSpLocks/>
          </p:cNvGrpSpPr>
          <p:nvPr/>
        </p:nvGrpSpPr>
        <p:grpSpPr bwMode="auto">
          <a:xfrm>
            <a:off x="8777288" y="5441950"/>
            <a:ext cx="412750" cy="228600"/>
            <a:chOff x="3504" y="3840"/>
            <a:chExt cx="240" cy="144"/>
          </a:xfrm>
        </p:grpSpPr>
        <p:grpSp>
          <p:nvGrpSpPr>
            <p:cNvPr id="18463" name="Group 26"/>
            <p:cNvGrpSpPr>
              <a:grpSpLocks/>
            </p:cNvGrpSpPr>
            <p:nvPr/>
          </p:nvGrpSpPr>
          <p:grpSpPr bwMode="auto">
            <a:xfrm>
              <a:off x="3504" y="3840"/>
              <a:ext cx="240" cy="96"/>
              <a:chOff x="4272" y="3600"/>
              <a:chExt cx="240" cy="96"/>
            </a:xfrm>
          </p:grpSpPr>
          <p:sp>
            <p:nvSpPr>
              <p:cNvPr id="18465" name="Line 27"/>
              <p:cNvSpPr>
                <a:spLocks noChangeShapeType="1"/>
              </p:cNvSpPr>
              <p:nvPr/>
            </p:nvSpPr>
            <p:spPr bwMode="auto">
              <a:xfrm>
                <a:off x="4272" y="3600"/>
                <a:ext cx="240" cy="0"/>
              </a:xfrm>
              <a:prstGeom prst="line">
                <a:avLst/>
              </a:prstGeom>
              <a:noFill/>
              <a:ln w="9525">
                <a:solidFill>
                  <a:schemeClr val="bg2"/>
                </a:solidFill>
                <a:round/>
                <a:headEnd/>
                <a:tailEnd/>
              </a:ln>
            </p:spPr>
            <p:txBody>
              <a:bodyPr wrap="none" anchor="ctr"/>
              <a:lstStyle/>
              <a:p>
                <a:endParaRPr lang="en-US"/>
              </a:p>
            </p:txBody>
          </p:sp>
          <p:sp>
            <p:nvSpPr>
              <p:cNvPr id="18466" name="Line 28"/>
              <p:cNvSpPr>
                <a:spLocks noChangeShapeType="1"/>
              </p:cNvSpPr>
              <p:nvPr/>
            </p:nvSpPr>
            <p:spPr bwMode="auto">
              <a:xfrm>
                <a:off x="4320" y="3648"/>
                <a:ext cx="144" cy="0"/>
              </a:xfrm>
              <a:prstGeom prst="line">
                <a:avLst/>
              </a:prstGeom>
              <a:noFill/>
              <a:ln w="9525">
                <a:solidFill>
                  <a:schemeClr val="bg2"/>
                </a:solidFill>
                <a:round/>
                <a:headEnd/>
                <a:tailEnd/>
              </a:ln>
            </p:spPr>
            <p:txBody>
              <a:bodyPr wrap="none" anchor="ctr"/>
              <a:lstStyle/>
              <a:p>
                <a:endParaRPr lang="en-US"/>
              </a:p>
            </p:txBody>
          </p:sp>
          <p:sp>
            <p:nvSpPr>
              <p:cNvPr id="18467" name="Line 29"/>
              <p:cNvSpPr>
                <a:spLocks noChangeShapeType="1"/>
              </p:cNvSpPr>
              <p:nvPr/>
            </p:nvSpPr>
            <p:spPr bwMode="auto">
              <a:xfrm>
                <a:off x="4368" y="3696"/>
                <a:ext cx="48" cy="0"/>
              </a:xfrm>
              <a:prstGeom prst="line">
                <a:avLst/>
              </a:prstGeom>
              <a:noFill/>
              <a:ln w="9525">
                <a:solidFill>
                  <a:schemeClr val="bg2"/>
                </a:solidFill>
                <a:round/>
                <a:headEnd/>
                <a:tailEnd/>
              </a:ln>
            </p:spPr>
            <p:txBody>
              <a:bodyPr wrap="none" anchor="ctr"/>
              <a:lstStyle/>
              <a:p>
                <a:endParaRPr lang="en-US"/>
              </a:p>
            </p:txBody>
          </p:sp>
        </p:grpSp>
        <p:sp>
          <p:nvSpPr>
            <p:cNvPr id="18464" name="Rectangle 30"/>
            <p:cNvSpPr>
              <a:spLocks noChangeArrowheads="1"/>
            </p:cNvSpPr>
            <p:nvPr/>
          </p:nvSpPr>
          <p:spPr bwMode="auto">
            <a:xfrm>
              <a:off x="3504" y="3840"/>
              <a:ext cx="240" cy="144"/>
            </a:xfrm>
            <a:prstGeom prst="rect">
              <a:avLst/>
            </a:prstGeom>
            <a:noFill/>
            <a:ln w="9525">
              <a:solidFill>
                <a:schemeClr val="bg2"/>
              </a:solidFill>
              <a:miter lim="800000"/>
              <a:headEnd/>
              <a:tailEnd/>
            </a:ln>
          </p:spPr>
          <p:txBody>
            <a:bodyPr wrap="none" anchor="ctr"/>
            <a:lstStyle/>
            <a:p>
              <a:endParaRPr lang="hr-HR" sz="2400">
                <a:solidFill>
                  <a:srgbClr val="002060"/>
                </a:solidFill>
              </a:endParaRPr>
            </a:p>
          </p:txBody>
        </p:sp>
      </p:grpSp>
      <p:sp>
        <p:nvSpPr>
          <p:cNvPr id="32807" name="Line 39"/>
          <p:cNvSpPr>
            <a:spLocks noChangeShapeType="1"/>
          </p:cNvSpPr>
          <p:nvPr/>
        </p:nvSpPr>
        <p:spPr bwMode="auto">
          <a:xfrm>
            <a:off x="8982075" y="4865688"/>
            <a:ext cx="0" cy="576262"/>
          </a:xfrm>
          <a:prstGeom prst="line">
            <a:avLst/>
          </a:prstGeom>
          <a:noFill/>
          <a:ln w="28575">
            <a:solidFill>
              <a:srgbClr val="C13B25"/>
            </a:solidFill>
            <a:round/>
            <a:headEnd/>
            <a:tailEnd type="triangle" w="med" len="med"/>
          </a:ln>
        </p:spPr>
        <p:txBody>
          <a:bodyPr wrap="none" anchor="ctr"/>
          <a:lstStyle/>
          <a:p>
            <a:endParaRPr lang="en-US"/>
          </a:p>
        </p:txBody>
      </p:sp>
      <p:sp>
        <p:nvSpPr>
          <p:cNvPr id="2737174" name="Rectangle 15"/>
          <p:cNvSpPr>
            <a:spLocks noChangeArrowheads="1"/>
          </p:cNvSpPr>
          <p:nvPr/>
        </p:nvSpPr>
        <p:spPr bwMode="auto">
          <a:xfrm>
            <a:off x="166688" y="4941888"/>
            <a:ext cx="3071812" cy="1033462"/>
          </a:xfrm>
          <a:prstGeom prst="rect">
            <a:avLst/>
          </a:prstGeom>
          <a:solidFill>
            <a:schemeClr val="accent3">
              <a:lumMod val="75000"/>
              <a:alpha val="40000"/>
            </a:schemeClr>
          </a:solidFill>
          <a:ln w="9525">
            <a:solidFill>
              <a:schemeClr val="accent3">
                <a:lumMod val="75000"/>
              </a:schemeClr>
            </a:solidFill>
            <a:miter lim="800000"/>
            <a:headEnd/>
            <a:tailEnd/>
          </a:ln>
        </p:spPr>
        <p:txBody>
          <a:bodyPr>
            <a:spAutoFit/>
          </a:bodyPr>
          <a:lstStyle/>
          <a:p>
            <a:pPr>
              <a:defRPr/>
            </a:pPr>
            <a:r>
              <a:rPr lang="hr-HR" sz="1800">
                <a:solidFill>
                  <a:schemeClr val="bg2">
                    <a:lumMod val="95000"/>
                    <a:lumOff val="5000"/>
                  </a:schemeClr>
                </a:solidFill>
              </a:rPr>
              <a:t>Red red;</a:t>
            </a:r>
          </a:p>
          <a:p>
            <a:pPr>
              <a:defRPr/>
            </a:pPr>
            <a:r>
              <a:rPr lang="hr-HR" sz="1800">
                <a:solidFill>
                  <a:schemeClr val="bg2">
                    <a:lumMod val="95000"/>
                    <a:lumOff val="5000"/>
                  </a:schemeClr>
                </a:solidFill>
              </a:rPr>
              <a:t>init_red(&amp;red);</a:t>
            </a:r>
          </a:p>
          <a:p>
            <a:pPr>
              <a:defRPr/>
            </a:pPr>
            <a:r>
              <a:rPr lang="hr-HR" sz="1800">
                <a:solidFill>
                  <a:schemeClr val="bg2">
                    <a:lumMod val="95000"/>
                    <a:lumOff val="5000"/>
                  </a:schemeClr>
                </a:solidFill>
              </a:rPr>
              <a:t>DodajURed(52, &amp;red);</a:t>
            </a:r>
          </a:p>
        </p:txBody>
      </p:sp>
      <p:sp>
        <p:nvSpPr>
          <p:cNvPr id="32810" name="Text Box 42"/>
          <p:cNvSpPr txBox="1">
            <a:spLocks noChangeArrowheads="1"/>
          </p:cNvSpPr>
          <p:nvPr/>
        </p:nvSpPr>
        <p:spPr bwMode="auto">
          <a:xfrm>
            <a:off x="6505575" y="4635500"/>
            <a:ext cx="609600" cy="519113"/>
          </a:xfrm>
          <a:prstGeom prst="rect">
            <a:avLst/>
          </a:prstGeom>
          <a:noFill/>
          <a:ln w="9525" algn="ctr">
            <a:noFill/>
            <a:miter lim="800000"/>
            <a:headEnd/>
            <a:tailEnd/>
          </a:ln>
        </p:spPr>
        <p:txBody>
          <a:bodyPr wrap="none">
            <a:spAutoFit/>
          </a:bodyPr>
          <a:lstStyle/>
          <a:p>
            <a:r>
              <a:rPr lang="hr-HR" sz="2800"/>
              <a:t>52</a:t>
            </a:r>
          </a:p>
        </p:txBody>
      </p:sp>
      <p:grpSp>
        <p:nvGrpSpPr>
          <p:cNvPr id="7" name="Group 46"/>
          <p:cNvGrpSpPr>
            <a:grpSpLocks/>
          </p:cNvGrpSpPr>
          <p:nvPr/>
        </p:nvGrpSpPr>
        <p:grpSpPr bwMode="auto">
          <a:xfrm>
            <a:off x="6550025" y="5586413"/>
            <a:ext cx="414338" cy="588962"/>
            <a:chOff x="6550024" y="5586416"/>
            <a:chExt cx="414337" cy="588962"/>
          </a:xfrm>
        </p:grpSpPr>
        <p:grpSp>
          <p:nvGrpSpPr>
            <p:cNvPr id="18456" name="Group 25"/>
            <p:cNvGrpSpPr>
              <a:grpSpLocks/>
            </p:cNvGrpSpPr>
            <p:nvPr/>
          </p:nvGrpSpPr>
          <p:grpSpPr bwMode="auto">
            <a:xfrm>
              <a:off x="6550024" y="5946778"/>
              <a:ext cx="414337" cy="228600"/>
              <a:chOff x="3504" y="3840"/>
              <a:chExt cx="240" cy="144"/>
            </a:xfrm>
          </p:grpSpPr>
          <p:grpSp>
            <p:nvGrpSpPr>
              <p:cNvPr id="18458" name="Group 26"/>
              <p:cNvGrpSpPr>
                <a:grpSpLocks/>
              </p:cNvGrpSpPr>
              <p:nvPr/>
            </p:nvGrpSpPr>
            <p:grpSpPr bwMode="auto">
              <a:xfrm>
                <a:off x="3504" y="3840"/>
                <a:ext cx="240" cy="96"/>
                <a:chOff x="4272" y="3600"/>
                <a:chExt cx="240" cy="96"/>
              </a:xfrm>
            </p:grpSpPr>
            <p:sp>
              <p:nvSpPr>
                <p:cNvPr id="18460" name="Line 27"/>
                <p:cNvSpPr>
                  <a:spLocks noChangeShapeType="1"/>
                </p:cNvSpPr>
                <p:nvPr/>
              </p:nvSpPr>
              <p:spPr bwMode="auto">
                <a:xfrm>
                  <a:off x="4272" y="3600"/>
                  <a:ext cx="240" cy="0"/>
                </a:xfrm>
                <a:prstGeom prst="line">
                  <a:avLst/>
                </a:prstGeom>
                <a:noFill/>
                <a:ln w="9525">
                  <a:solidFill>
                    <a:schemeClr val="bg2"/>
                  </a:solidFill>
                  <a:round/>
                  <a:headEnd/>
                  <a:tailEnd/>
                </a:ln>
              </p:spPr>
              <p:txBody>
                <a:bodyPr wrap="none" anchor="ctr"/>
                <a:lstStyle/>
                <a:p>
                  <a:endParaRPr lang="en-US"/>
                </a:p>
              </p:txBody>
            </p:sp>
            <p:sp>
              <p:nvSpPr>
                <p:cNvPr id="18461" name="Line 28"/>
                <p:cNvSpPr>
                  <a:spLocks noChangeShapeType="1"/>
                </p:cNvSpPr>
                <p:nvPr/>
              </p:nvSpPr>
              <p:spPr bwMode="auto">
                <a:xfrm>
                  <a:off x="4320" y="3648"/>
                  <a:ext cx="144" cy="0"/>
                </a:xfrm>
                <a:prstGeom prst="line">
                  <a:avLst/>
                </a:prstGeom>
                <a:noFill/>
                <a:ln w="9525">
                  <a:solidFill>
                    <a:schemeClr val="bg2"/>
                  </a:solidFill>
                  <a:round/>
                  <a:headEnd/>
                  <a:tailEnd/>
                </a:ln>
              </p:spPr>
              <p:txBody>
                <a:bodyPr wrap="none" anchor="ctr"/>
                <a:lstStyle/>
                <a:p>
                  <a:endParaRPr lang="en-US"/>
                </a:p>
              </p:txBody>
            </p:sp>
            <p:sp>
              <p:nvSpPr>
                <p:cNvPr id="18462" name="Line 29"/>
                <p:cNvSpPr>
                  <a:spLocks noChangeShapeType="1"/>
                </p:cNvSpPr>
                <p:nvPr/>
              </p:nvSpPr>
              <p:spPr bwMode="auto">
                <a:xfrm>
                  <a:off x="4368" y="3696"/>
                  <a:ext cx="48" cy="0"/>
                </a:xfrm>
                <a:prstGeom prst="line">
                  <a:avLst/>
                </a:prstGeom>
                <a:noFill/>
                <a:ln w="9525">
                  <a:solidFill>
                    <a:schemeClr val="bg2"/>
                  </a:solidFill>
                  <a:round/>
                  <a:headEnd/>
                  <a:tailEnd/>
                </a:ln>
              </p:spPr>
              <p:txBody>
                <a:bodyPr wrap="none" anchor="ctr"/>
                <a:lstStyle/>
                <a:p>
                  <a:endParaRPr lang="en-US"/>
                </a:p>
              </p:txBody>
            </p:sp>
          </p:grpSp>
          <p:sp>
            <p:nvSpPr>
              <p:cNvPr id="18459" name="Rectangle 30"/>
              <p:cNvSpPr>
                <a:spLocks noChangeArrowheads="1"/>
              </p:cNvSpPr>
              <p:nvPr/>
            </p:nvSpPr>
            <p:spPr bwMode="auto">
              <a:xfrm>
                <a:off x="3504" y="3840"/>
                <a:ext cx="240" cy="144"/>
              </a:xfrm>
              <a:prstGeom prst="rect">
                <a:avLst/>
              </a:prstGeom>
              <a:noFill/>
              <a:ln w="9525">
                <a:solidFill>
                  <a:schemeClr val="bg2"/>
                </a:solidFill>
                <a:miter lim="800000"/>
                <a:headEnd/>
                <a:tailEnd/>
              </a:ln>
            </p:spPr>
            <p:txBody>
              <a:bodyPr wrap="none" anchor="ctr"/>
              <a:lstStyle/>
              <a:p>
                <a:endParaRPr lang="hr-HR" sz="2400">
                  <a:solidFill>
                    <a:srgbClr val="002060"/>
                  </a:solidFill>
                </a:endParaRPr>
              </a:p>
            </p:txBody>
          </p:sp>
        </p:grpSp>
        <p:sp>
          <p:nvSpPr>
            <p:cNvPr id="18457" name="Line 49"/>
            <p:cNvSpPr>
              <a:spLocks noChangeShapeType="1"/>
            </p:cNvSpPr>
            <p:nvPr/>
          </p:nvSpPr>
          <p:spPr bwMode="auto">
            <a:xfrm>
              <a:off x="6754811" y="5586416"/>
              <a:ext cx="0" cy="360362"/>
            </a:xfrm>
            <a:prstGeom prst="line">
              <a:avLst/>
            </a:prstGeom>
            <a:noFill/>
            <a:ln w="28575">
              <a:solidFill>
                <a:srgbClr val="C13B25"/>
              </a:solidFill>
              <a:round/>
              <a:headEnd/>
              <a:tailEnd type="triangle" w="med" len="med"/>
            </a:ln>
          </p:spPr>
          <p:txBody>
            <a:bodyPr wrap="none" anchor="ctr"/>
            <a:lstStyle/>
            <a:p>
              <a:endParaRPr lang="en-US"/>
            </a:p>
          </p:txBody>
        </p:sp>
      </p:grpSp>
      <p:sp>
        <p:nvSpPr>
          <p:cNvPr id="32818" name="Freeform 50"/>
          <p:cNvSpPr>
            <a:spLocks/>
          </p:cNvSpPr>
          <p:nvPr/>
        </p:nvSpPr>
        <p:spPr bwMode="auto">
          <a:xfrm>
            <a:off x="5026025" y="4367213"/>
            <a:ext cx="1296988" cy="357187"/>
          </a:xfrm>
          <a:custGeom>
            <a:avLst/>
            <a:gdLst>
              <a:gd name="T0" fmla="*/ 0 w 817"/>
              <a:gd name="T1" fmla="*/ 2147483647 h 225"/>
              <a:gd name="T2" fmla="*/ 2147483647 w 817"/>
              <a:gd name="T3" fmla="*/ 2147483647 h 225"/>
              <a:gd name="T4" fmla="*/ 2147483647 w 817"/>
              <a:gd name="T5" fmla="*/ 2147483647 h 225"/>
              <a:gd name="T6" fmla="*/ 0 60000 65536"/>
              <a:gd name="T7" fmla="*/ 0 60000 65536"/>
              <a:gd name="T8" fmla="*/ 0 60000 65536"/>
              <a:gd name="T9" fmla="*/ 0 w 817"/>
              <a:gd name="T10" fmla="*/ 0 h 225"/>
              <a:gd name="T11" fmla="*/ 817 w 817"/>
              <a:gd name="T12" fmla="*/ 225 h 225"/>
            </a:gdLst>
            <a:ahLst/>
            <a:cxnLst>
              <a:cxn ang="T6">
                <a:pos x="T0" y="T1"/>
              </a:cxn>
              <a:cxn ang="T7">
                <a:pos x="T2" y="T3"/>
              </a:cxn>
              <a:cxn ang="T8">
                <a:pos x="T4" y="T5"/>
              </a:cxn>
            </a:cxnLst>
            <a:rect l="T9" t="T10" r="T11" b="T12"/>
            <a:pathLst>
              <a:path w="817" h="225">
                <a:moveTo>
                  <a:pt x="0" y="225"/>
                </a:moveTo>
                <a:cubicBezTo>
                  <a:pt x="58" y="191"/>
                  <a:pt x="88" y="0"/>
                  <a:pt x="347" y="23"/>
                </a:cubicBezTo>
                <a:cubicBezTo>
                  <a:pt x="606" y="46"/>
                  <a:pt x="719" y="111"/>
                  <a:pt x="817" y="134"/>
                </a:cubicBezTo>
              </a:path>
            </a:pathLst>
          </a:custGeom>
          <a:noFill/>
          <a:ln w="28575">
            <a:solidFill>
              <a:srgbClr val="C13B25"/>
            </a:solidFill>
            <a:round/>
            <a:headEnd/>
            <a:tailEnd type="triangle" w="med" len="med"/>
          </a:ln>
        </p:spPr>
        <p:txBody>
          <a:bodyPr wrap="none" anchor="ctr"/>
          <a:lstStyle/>
          <a:p>
            <a:endParaRPr lang="hr-HR" sz="2400">
              <a:solidFill>
                <a:schemeClr val="tx1"/>
              </a:solidFill>
            </a:endParaRPr>
          </a:p>
        </p:txBody>
      </p:sp>
      <p:sp>
        <p:nvSpPr>
          <p:cNvPr id="32819" name="Freeform 51"/>
          <p:cNvSpPr>
            <a:spLocks/>
          </p:cNvSpPr>
          <p:nvPr/>
        </p:nvSpPr>
        <p:spPr bwMode="auto">
          <a:xfrm>
            <a:off x="7261225" y="4327525"/>
            <a:ext cx="1150938" cy="323850"/>
          </a:xfrm>
          <a:custGeom>
            <a:avLst/>
            <a:gdLst>
              <a:gd name="T0" fmla="*/ 2147483647 w 725"/>
              <a:gd name="T1" fmla="*/ 2147483647 h 204"/>
              <a:gd name="T2" fmla="*/ 2147483647 w 725"/>
              <a:gd name="T3" fmla="*/ 2147483647 h 204"/>
              <a:gd name="T4" fmla="*/ 0 w 725"/>
              <a:gd name="T5" fmla="*/ 2147483647 h 204"/>
              <a:gd name="T6" fmla="*/ 0 60000 65536"/>
              <a:gd name="T7" fmla="*/ 0 60000 65536"/>
              <a:gd name="T8" fmla="*/ 0 60000 65536"/>
              <a:gd name="T9" fmla="*/ 0 w 725"/>
              <a:gd name="T10" fmla="*/ 0 h 204"/>
              <a:gd name="T11" fmla="*/ 725 w 725"/>
              <a:gd name="T12" fmla="*/ 204 h 204"/>
            </a:gdLst>
            <a:ahLst/>
            <a:cxnLst>
              <a:cxn ang="T6">
                <a:pos x="T0" y="T1"/>
              </a:cxn>
              <a:cxn ang="T7">
                <a:pos x="T2" y="T3"/>
              </a:cxn>
              <a:cxn ang="T8">
                <a:pos x="T4" y="T5"/>
              </a:cxn>
            </a:cxnLst>
            <a:rect l="T9" t="T10" r="T11" b="T12"/>
            <a:pathLst>
              <a:path w="725" h="204">
                <a:moveTo>
                  <a:pt x="725" y="204"/>
                </a:moveTo>
                <a:cubicBezTo>
                  <a:pt x="661" y="174"/>
                  <a:pt x="571" y="0"/>
                  <a:pt x="339" y="24"/>
                </a:cubicBezTo>
                <a:cubicBezTo>
                  <a:pt x="107" y="48"/>
                  <a:pt x="71" y="131"/>
                  <a:pt x="0" y="159"/>
                </a:cubicBezTo>
              </a:path>
            </a:pathLst>
          </a:custGeom>
          <a:noFill/>
          <a:ln w="28575">
            <a:solidFill>
              <a:srgbClr val="C13B25"/>
            </a:solidFill>
            <a:round/>
            <a:headEnd/>
            <a:tailEnd type="triangle" w="med" len="med"/>
          </a:ln>
        </p:spPr>
        <p:txBody>
          <a:bodyPr wrap="none" anchor="ctr"/>
          <a:lstStyle/>
          <a:p>
            <a:endParaRPr lang="hr-HR" sz="2400">
              <a:solidFill>
                <a:schemeClr val="tx1"/>
              </a:solidFill>
            </a:endParaRPr>
          </a:p>
        </p:txBody>
      </p:sp>
      <p:sp>
        <p:nvSpPr>
          <p:cNvPr id="2737185" name="Rectangle 33"/>
          <p:cNvSpPr>
            <a:spLocks noChangeArrowheads="1"/>
          </p:cNvSpPr>
          <p:nvPr/>
        </p:nvSpPr>
        <p:spPr bwMode="auto">
          <a:xfrm>
            <a:off x="3595688" y="4286250"/>
            <a:ext cx="1563687" cy="369888"/>
          </a:xfrm>
          <a:prstGeom prst="rect">
            <a:avLst/>
          </a:prstGeom>
          <a:noFill/>
          <a:ln w="9525" algn="ctr">
            <a:noFill/>
            <a:miter lim="800000"/>
            <a:headEnd/>
            <a:tailEnd/>
          </a:ln>
        </p:spPr>
        <p:txBody>
          <a:bodyPr wrap="none">
            <a:spAutoFit/>
          </a:bodyPr>
          <a:lstStyle/>
          <a:p>
            <a:r>
              <a:rPr lang="hr-HR" sz="1800">
                <a:solidFill>
                  <a:srgbClr val="FF0000"/>
                </a:solidFill>
              </a:rPr>
              <a:t>red-&gt;izlaz</a:t>
            </a:r>
          </a:p>
        </p:txBody>
      </p:sp>
      <p:sp>
        <p:nvSpPr>
          <p:cNvPr id="2737186" name="Rectangle 34"/>
          <p:cNvSpPr>
            <a:spLocks noChangeArrowheads="1"/>
          </p:cNvSpPr>
          <p:nvPr/>
        </p:nvSpPr>
        <p:spPr bwMode="auto">
          <a:xfrm>
            <a:off x="8096250" y="4214813"/>
            <a:ext cx="1425575" cy="369887"/>
          </a:xfrm>
          <a:prstGeom prst="rect">
            <a:avLst/>
          </a:prstGeom>
          <a:noFill/>
          <a:ln w="9525" algn="ctr">
            <a:noFill/>
            <a:miter lim="800000"/>
            <a:headEnd/>
            <a:tailEnd/>
          </a:ln>
        </p:spPr>
        <p:txBody>
          <a:bodyPr wrap="none">
            <a:spAutoFit/>
          </a:bodyPr>
          <a:lstStyle/>
          <a:p>
            <a:r>
              <a:rPr lang="hr-HR" sz="1800">
                <a:solidFill>
                  <a:srgbClr val="FF0000"/>
                </a:solidFill>
              </a:rPr>
              <a:t>red-&gt;ulaz</a:t>
            </a:r>
          </a:p>
        </p:txBody>
      </p:sp>
      <p:sp>
        <p:nvSpPr>
          <p:cNvPr id="2737187" name="Rectangle 24"/>
          <p:cNvSpPr>
            <a:spLocks noChangeArrowheads="1"/>
          </p:cNvSpPr>
          <p:nvPr/>
        </p:nvSpPr>
        <p:spPr bwMode="auto">
          <a:xfrm>
            <a:off x="6251575" y="3857625"/>
            <a:ext cx="1008063" cy="280988"/>
          </a:xfrm>
          <a:prstGeom prst="rect">
            <a:avLst/>
          </a:prstGeom>
          <a:solidFill>
            <a:srgbClr val="FFCC99">
              <a:alpha val="50195"/>
            </a:srgbClr>
          </a:solidFill>
          <a:ln w="9525">
            <a:solidFill>
              <a:srgbClr val="FFC000"/>
            </a:solidFill>
            <a:miter lim="800000"/>
            <a:headEnd/>
            <a:tailEnd/>
          </a:ln>
        </p:spPr>
        <p:txBody>
          <a:bodyPr wrap="none" anchor="ctr"/>
          <a:lstStyle/>
          <a:p>
            <a:pPr algn="ctr"/>
            <a:endParaRPr lang="hr-HR"/>
          </a:p>
        </p:txBody>
      </p:sp>
      <p:sp>
        <p:nvSpPr>
          <p:cNvPr id="2737188" name="Line 36"/>
          <p:cNvSpPr>
            <a:spLocks noChangeShapeType="1"/>
          </p:cNvSpPr>
          <p:nvPr/>
        </p:nvSpPr>
        <p:spPr bwMode="auto">
          <a:xfrm flipH="1">
            <a:off x="6754813" y="4146550"/>
            <a:ext cx="0" cy="360363"/>
          </a:xfrm>
          <a:prstGeom prst="line">
            <a:avLst/>
          </a:prstGeom>
          <a:noFill/>
          <a:ln w="28575">
            <a:solidFill>
              <a:srgbClr val="FF9900"/>
            </a:solidFill>
            <a:round/>
            <a:headEnd/>
            <a:tailEnd type="triangle" w="med" len="med"/>
          </a:ln>
        </p:spPr>
        <p:txBody>
          <a:bodyPr wrap="none" anchor="ctr"/>
          <a:lstStyle/>
          <a:p>
            <a:endParaRPr lang="en-US"/>
          </a:p>
        </p:txBody>
      </p:sp>
      <p:sp>
        <p:nvSpPr>
          <p:cNvPr id="43" name="Rectangle 34"/>
          <p:cNvSpPr>
            <a:spLocks noChangeArrowheads="1"/>
          </p:cNvSpPr>
          <p:nvPr/>
        </p:nvSpPr>
        <p:spPr bwMode="auto">
          <a:xfrm>
            <a:off x="6381750" y="3500438"/>
            <a:ext cx="800100" cy="400050"/>
          </a:xfrm>
          <a:prstGeom prst="rect">
            <a:avLst/>
          </a:prstGeom>
          <a:noFill/>
          <a:ln w="9525" algn="ctr">
            <a:noFill/>
            <a:miter lim="800000"/>
            <a:headEnd/>
            <a:tailEnd/>
          </a:ln>
          <a:effectLst/>
        </p:spPr>
        <p:txBody>
          <a:bodyPr wrap="none">
            <a:spAutoFit/>
          </a:bodyPr>
          <a:lstStyle/>
          <a:p>
            <a:pPr>
              <a:defRPr/>
            </a:pPr>
            <a:r>
              <a:rPr lang="hr-HR">
                <a:solidFill>
                  <a:schemeClr val="bg2">
                    <a:lumMod val="95000"/>
                    <a:lumOff val="5000"/>
                  </a:schemeClr>
                </a:solidFill>
              </a:rPr>
              <a:t>novi</a:t>
            </a:r>
          </a:p>
        </p:txBody>
      </p:sp>
      <p:sp>
        <p:nvSpPr>
          <p:cNvPr id="45" name="Rectangle 44"/>
          <p:cNvSpPr>
            <a:spLocks noChangeArrowheads="1"/>
          </p:cNvSpPr>
          <p:nvPr/>
        </p:nvSpPr>
        <p:spPr bwMode="auto">
          <a:xfrm>
            <a:off x="0" y="857250"/>
            <a:ext cx="6524625" cy="357188"/>
          </a:xfrm>
          <a:prstGeom prst="rect">
            <a:avLst/>
          </a:prstGeom>
          <a:noFill/>
          <a:ln w="22225" algn="ctr">
            <a:solidFill>
              <a:srgbClr val="FF0000"/>
            </a:solidFill>
            <a:round/>
            <a:headEnd/>
            <a:tailEnd/>
          </a:ln>
        </p:spPr>
        <p:txBody>
          <a:bodyPr wrap="none" anchor="ctr"/>
          <a:lstStyle/>
          <a:p>
            <a:endParaRPr lang="hr-HR"/>
          </a:p>
        </p:txBody>
      </p:sp>
      <p:sp>
        <p:nvSpPr>
          <p:cNvPr id="6" name="Slide Number Placeholder 5"/>
          <p:cNvSpPr>
            <a:spLocks noGrp="1"/>
          </p:cNvSpPr>
          <p:nvPr>
            <p:ph type="sldNum" sz="quarter" idx="11"/>
          </p:nvPr>
        </p:nvSpPr>
        <p:spPr/>
        <p:txBody>
          <a:bodyPr/>
          <a:lstStyle/>
          <a:p>
            <a:fld id="{A88E0379-805C-488B-A902-3710866AFB11}" type="slidenum">
              <a:rPr lang="hr-HR" smtClean="0"/>
              <a:pPr/>
              <a:t>215</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737174">
                                            <p:bg/>
                                          </p:spTgt>
                                        </p:tgtEl>
                                        <p:attrNameLst>
                                          <p:attrName>style.visibility</p:attrName>
                                        </p:attrNameLst>
                                      </p:cBhvr>
                                      <p:to>
                                        <p:strVal val="visible"/>
                                      </p:to>
                                    </p:set>
                                    <p:animEffect transition="in" filter="dissolve">
                                      <p:cBhvr>
                                        <p:cTn id="10" dur="500"/>
                                        <p:tgtEl>
                                          <p:spTgt spid="2737174">
                                            <p:bg/>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737174">
                                            <p:txEl>
                                              <p:pRg st="0" end="0"/>
                                            </p:txEl>
                                          </p:spTgt>
                                        </p:tgtEl>
                                        <p:attrNameLst>
                                          <p:attrName>style.visibility</p:attrName>
                                        </p:attrNameLst>
                                      </p:cBhvr>
                                      <p:to>
                                        <p:strVal val="visible"/>
                                      </p:to>
                                    </p:set>
                                    <p:animEffect transition="in" filter="wipe(left)">
                                      <p:cBhvr>
                                        <p:cTn id="15" dur="500"/>
                                        <p:tgtEl>
                                          <p:spTgt spid="273717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737174">
                                            <p:txEl>
                                              <p:pRg st="1" end="1"/>
                                            </p:txEl>
                                          </p:spTgt>
                                        </p:tgtEl>
                                        <p:attrNameLst>
                                          <p:attrName>style.visibility</p:attrName>
                                        </p:attrNameLst>
                                      </p:cBhvr>
                                      <p:to>
                                        <p:strVal val="visible"/>
                                      </p:to>
                                    </p:set>
                                    <p:animEffect transition="in" filter="wipe(left)">
                                      <p:cBhvr>
                                        <p:cTn id="20" dur="500"/>
                                        <p:tgtEl>
                                          <p:spTgt spid="273717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737159"/>
                                        </p:tgtEl>
                                        <p:attrNameLst>
                                          <p:attrName>style.visibility</p:attrName>
                                        </p:attrNameLst>
                                      </p:cBhvr>
                                      <p:to>
                                        <p:strVal val="visible"/>
                                      </p:to>
                                    </p:set>
                                    <p:animEffect transition="in" filter="dissolve">
                                      <p:cBhvr>
                                        <p:cTn id="25" dur="500"/>
                                        <p:tgtEl>
                                          <p:spTgt spid="2737159"/>
                                        </p:tgtEl>
                                      </p:cBhvr>
                                    </p:animEffect>
                                  </p:childTnLst>
                                </p:cTn>
                              </p:par>
                              <p:par>
                                <p:cTn id="26" presetID="9"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dissolve">
                                      <p:cBhvr>
                                        <p:cTn id="28" dur="500"/>
                                        <p:tgtEl>
                                          <p:spTgt spid="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2807"/>
                                        </p:tgtEl>
                                        <p:attrNameLst>
                                          <p:attrName>style.visibility</p:attrName>
                                        </p:attrNameLst>
                                      </p:cBhvr>
                                      <p:to>
                                        <p:strVal val="visible"/>
                                      </p:to>
                                    </p:set>
                                    <p:animEffect transition="in" filter="dissolve">
                                      <p:cBhvr>
                                        <p:cTn id="31" dur="500"/>
                                        <p:tgtEl>
                                          <p:spTgt spid="32807"/>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737186"/>
                                        </p:tgtEl>
                                        <p:attrNameLst>
                                          <p:attrName>style.visibility</p:attrName>
                                        </p:attrNameLst>
                                      </p:cBhvr>
                                      <p:to>
                                        <p:strVal val="visible"/>
                                      </p:to>
                                    </p:set>
                                    <p:animEffect transition="in" filter="dissolve">
                                      <p:cBhvr>
                                        <p:cTn id="34" dur="500"/>
                                        <p:tgtEl>
                                          <p:spTgt spid="2737186"/>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737158"/>
                                        </p:tgtEl>
                                        <p:attrNameLst>
                                          <p:attrName>style.visibility</p:attrName>
                                        </p:attrNameLst>
                                      </p:cBhvr>
                                      <p:to>
                                        <p:strVal val="visible"/>
                                      </p:to>
                                    </p:set>
                                    <p:animEffect transition="in" filter="dissolve">
                                      <p:cBhvr>
                                        <p:cTn id="37" dur="500"/>
                                        <p:tgtEl>
                                          <p:spTgt spid="2737158"/>
                                        </p:tgtEl>
                                      </p:cBhvr>
                                    </p:animEffect>
                                  </p:childTnLst>
                                </p:cTn>
                              </p:par>
                              <p:par>
                                <p:cTn id="38" presetID="9" presetClass="entr" presetSubtype="0" fill="hold"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dissolve">
                                      <p:cBhvr>
                                        <p:cTn id="40" dur="500"/>
                                        <p:tgtEl>
                                          <p:spTgt spid="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32800"/>
                                        </p:tgtEl>
                                        <p:attrNameLst>
                                          <p:attrName>style.visibility</p:attrName>
                                        </p:attrNameLst>
                                      </p:cBhvr>
                                      <p:to>
                                        <p:strVal val="visible"/>
                                      </p:to>
                                    </p:set>
                                    <p:animEffect transition="in" filter="dissolve">
                                      <p:cBhvr>
                                        <p:cTn id="43" dur="500"/>
                                        <p:tgtEl>
                                          <p:spTgt spid="3280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737185"/>
                                        </p:tgtEl>
                                        <p:attrNameLst>
                                          <p:attrName>style.visibility</p:attrName>
                                        </p:attrNameLst>
                                      </p:cBhvr>
                                      <p:to>
                                        <p:strVal val="visible"/>
                                      </p:to>
                                    </p:set>
                                    <p:animEffect transition="in" filter="dissolve">
                                      <p:cBhvr>
                                        <p:cTn id="46" dur="500"/>
                                        <p:tgtEl>
                                          <p:spTgt spid="2737185"/>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737174">
                                            <p:txEl>
                                              <p:pRg st="2" end="2"/>
                                            </p:txEl>
                                          </p:spTgt>
                                        </p:tgtEl>
                                        <p:attrNameLst>
                                          <p:attrName>style.visibility</p:attrName>
                                        </p:attrNameLst>
                                      </p:cBhvr>
                                      <p:to>
                                        <p:strVal val="visible"/>
                                      </p:to>
                                    </p:set>
                                    <p:animEffect transition="in" filter="dissolve">
                                      <p:cBhvr>
                                        <p:cTn id="51" dur="500"/>
                                        <p:tgtEl>
                                          <p:spTgt spid="2737174">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dissolve">
                                      <p:cBhvr>
                                        <p:cTn id="56" dur="500"/>
                                        <p:tgtEl>
                                          <p:spTgt spid="45"/>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grpId="1" nodeType="clickEffect">
                                  <p:stCondLst>
                                    <p:cond delay="0"/>
                                  </p:stCondLst>
                                  <p:childTnLst>
                                    <p:animMotion origin="layout" path="M 2.91713E-7 -1.18899E-6 L 2.91713E-7 0.04696 " pathEditMode="relative" rAng="0" ptsTypes="AA">
                                      <p:cBhvr>
                                        <p:cTn id="60" dur="2000" fill="hold"/>
                                        <p:tgtEl>
                                          <p:spTgt spid="45"/>
                                        </p:tgtEl>
                                        <p:attrNameLst>
                                          <p:attrName>ppt_x</p:attrName>
                                          <p:attrName>ppt_y</p:attrName>
                                        </p:attrNameLst>
                                      </p:cBhvr>
                                      <p:rCtr x="0" y="23"/>
                                    </p:animMotion>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dissolve">
                                      <p:cBhvr>
                                        <p:cTn id="65" dur="500"/>
                                        <p:tgtEl>
                                          <p:spTgt spid="43"/>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2737187"/>
                                        </p:tgtEl>
                                        <p:attrNameLst>
                                          <p:attrName>style.visibility</p:attrName>
                                        </p:attrNameLst>
                                      </p:cBhvr>
                                      <p:to>
                                        <p:strVal val="visible"/>
                                      </p:to>
                                    </p:set>
                                    <p:animEffect transition="in" filter="dissolve">
                                      <p:cBhvr>
                                        <p:cTn id="68" dur="500"/>
                                        <p:tgtEl>
                                          <p:spTgt spid="2737187"/>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grpId="2" nodeType="clickEffect">
                                  <p:stCondLst>
                                    <p:cond delay="0"/>
                                  </p:stCondLst>
                                  <p:childTnLst>
                                    <p:animMotion origin="layout" path="M 2.91713E-7 0.04696 L 2.91713E-7 0.08906 " pathEditMode="relative" rAng="0" ptsTypes="AA">
                                      <p:cBhvr>
                                        <p:cTn id="72" dur="2000" fill="hold"/>
                                        <p:tgtEl>
                                          <p:spTgt spid="45"/>
                                        </p:tgtEl>
                                        <p:attrNameLst>
                                          <p:attrName>ppt_x</p:attrName>
                                          <p:attrName>ppt_y</p:attrName>
                                        </p:attrNameLst>
                                      </p:cBhvr>
                                      <p:rCtr x="0" y="21"/>
                                    </p:animMotion>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dissolve">
                                      <p:cBhvr>
                                        <p:cTn id="77" dur="500"/>
                                        <p:tgtEl>
                                          <p:spTgt spid="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2737188"/>
                                        </p:tgtEl>
                                        <p:attrNameLst>
                                          <p:attrName>style.visibility</p:attrName>
                                        </p:attrNameLst>
                                      </p:cBhvr>
                                      <p:to>
                                        <p:strVal val="visible"/>
                                      </p:to>
                                    </p:set>
                                    <p:animEffect transition="in" filter="wipe(up)">
                                      <p:cBhvr>
                                        <p:cTn id="82" dur="500"/>
                                        <p:tgtEl>
                                          <p:spTgt spid="2737188"/>
                                        </p:tgtEl>
                                      </p:cBhvr>
                                    </p:animEffect>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grpId="3" nodeType="clickEffect">
                                  <p:stCondLst>
                                    <p:cond delay="0"/>
                                  </p:stCondLst>
                                  <p:childTnLst>
                                    <p:animMotion origin="layout" path="M 2.91713E-7 0.09137 L 2.91713E-7 0.13116 " pathEditMode="relative" rAng="0" ptsTypes="AA">
                                      <p:cBhvr>
                                        <p:cTn id="86" dur="2000" fill="hold"/>
                                        <p:tgtEl>
                                          <p:spTgt spid="45"/>
                                        </p:tgtEl>
                                        <p:attrNameLst>
                                          <p:attrName>ppt_x</p:attrName>
                                          <p:attrName>ppt_y</p:attrName>
                                        </p:attrNameLst>
                                      </p:cBhvr>
                                      <p:rCtr x="0" y="20"/>
                                    </p:animMotion>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32810"/>
                                        </p:tgtEl>
                                        <p:attrNameLst>
                                          <p:attrName>style.visibility</p:attrName>
                                        </p:attrNameLst>
                                      </p:cBhvr>
                                      <p:to>
                                        <p:strVal val="visible"/>
                                      </p:to>
                                    </p:set>
                                    <p:animEffect transition="in" filter="wipe(left)">
                                      <p:cBhvr>
                                        <p:cTn id="91" dur="500"/>
                                        <p:tgtEl>
                                          <p:spTgt spid="32810"/>
                                        </p:tgtEl>
                                      </p:cBhvr>
                                    </p:animEffect>
                                  </p:childTnLst>
                                </p:cTn>
                              </p:par>
                            </p:childTnLst>
                          </p:cTn>
                        </p:par>
                      </p:childTnLst>
                    </p:cTn>
                  </p:par>
                  <p:par>
                    <p:cTn id="92" fill="hold">
                      <p:stCondLst>
                        <p:cond delay="indefinite"/>
                      </p:stCondLst>
                      <p:childTnLst>
                        <p:par>
                          <p:cTn id="93" fill="hold">
                            <p:stCondLst>
                              <p:cond delay="0"/>
                            </p:stCondLst>
                            <p:childTnLst>
                              <p:par>
                                <p:cTn id="94" presetID="42" presetClass="path" presetSubtype="0" accel="50000" decel="50000" fill="hold" grpId="4" nodeType="clickEffect">
                                  <p:stCondLst>
                                    <p:cond delay="0"/>
                                  </p:stCondLst>
                                  <p:childTnLst>
                                    <p:animMotion origin="layout" path="M 2.91713E-7 0.13209 L 2.91713E-7 0.17419 " pathEditMode="relative" rAng="0" ptsTypes="AA">
                                      <p:cBhvr>
                                        <p:cTn id="95" dur="2000" fill="hold"/>
                                        <p:tgtEl>
                                          <p:spTgt spid="45"/>
                                        </p:tgtEl>
                                        <p:attrNameLst>
                                          <p:attrName>ppt_x</p:attrName>
                                          <p:attrName>ppt_y</p:attrName>
                                        </p:attrNameLst>
                                      </p:cBhvr>
                                      <p:rCtr x="0" y="21"/>
                                    </p:animMotion>
                                  </p:childTnLst>
                                </p:cTn>
                              </p:par>
                            </p:childTnLst>
                          </p:cTn>
                        </p:par>
                      </p:childTnLst>
                    </p:cTn>
                  </p:par>
                  <p:par>
                    <p:cTn id="96" fill="hold">
                      <p:stCondLst>
                        <p:cond delay="indefinite"/>
                      </p:stCondLst>
                      <p:childTnLst>
                        <p:par>
                          <p:cTn id="97" fill="hold">
                            <p:stCondLst>
                              <p:cond delay="0"/>
                            </p:stCondLst>
                            <p:childTnLst>
                              <p:par>
                                <p:cTn id="98" presetID="22" presetClass="entr" presetSubtype="1" fill="hold" nodeType="clickEffect">
                                  <p:stCondLst>
                                    <p:cond delay="0"/>
                                  </p:stCondLst>
                                  <p:childTnLst>
                                    <p:set>
                                      <p:cBhvr>
                                        <p:cTn id="99" dur="1" fill="hold">
                                          <p:stCondLst>
                                            <p:cond delay="0"/>
                                          </p:stCondLst>
                                        </p:cTn>
                                        <p:tgtEl>
                                          <p:spTgt spid="7"/>
                                        </p:tgtEl>
                                        <p:attrNameLst>
                                          <p:attrName>style.visibility</p:attrName>
                                        </p:attrNameLst>
                                      </p:cBhvr>
                                      <p:to>
                                        <p:strVal val="visible"/>
                                      </p:to>
                                    </p:set>
                                    <p:animEffect transition="in" filter="wipe(up)">
                                      <p:cBhvr>
                                        <p:cTn id="100" dur="500"/>
                                        <p:tgtEl>
                                          <p:spTgt spid="7"/>
                                        </p:tgtEl>
                                      </p:cBhvr>
                                    </p:animEffect>
                                  </p:childTnLst>
                                </p:cTn>
                              </p:par>
                            </p:childTnLst>
                          </p:cTn>
                        </p:par>
                      </p:childTnLst>
                    </p:cTn>
                  </p:par>
                  <p:par>
                    <p:cTn id="101" fill="hold">
                      <p:stCondLst>
                        <p:cond delay="indefinite"/>
                      </p:stCondLst>
                      <p:childTnLst>
                        <p:par>
                          <p:cTn id="102" fill="hold">
                            <p:stCondLst>
                              <p:cond delay="0"/>
                            </p:stCondLst>
                            <p:childTnLst>
                              <p:par>
                                <p:cTn id="103" presetID="42" presetClass="path" presetSubtype="0" accel="50000" decel="50000" fill="hold" grpId="5" nodeType="clickEffect">
                                  <p:stCondLst>
                                    <p:cond delay="0"/>
                                  </p:stCondLst>
                                  <p:childTnLst>
                                    <p:animMotion origin="layout" path="M 2.91713E-7 0.17696 L 2.91713E-7 0.21536 " pathEditMode="relative" rAng="0" ptsTypes="AA">
                                      <p:cBhvr>
                                        <p:cTn id="104" dur="2000" fill="hold"/>
                                        <p:tgtEl>
                                          <p:spTgt spid="45"/>
                                        </p:tgtEl>
                                        <p:attrNameLst>
                                          <p:attrName>ppt_x</p:attrName>
                                          <p:attrName>ppt_y</p:attrName>
                                        </p:attrNameLst>
                                      </p:cBhvr>
                                      <p:rCtr x="0" y="19"/>
                                    </p:animMotion>
                                  </p:childTnLst>
                                </p:cTn>
                              </p:par>
                            </p:childTnLst>
                          </p:cTn>
                        </p:par>
                      </p:childTnLst>
                    </p:cTn>
                  </p:par>
                  <p:par>
                    <p:cTn id="105" fill="hold">
                      <p:stCondLst>
                        <p:cond delay="indefinite"/>
                      </p:stCondLst>
                      <p:childTnLst>
                        <p:par>
                          <p:cTn id="106" fill="hold">
                            <p:stCondLst>
                              <p:cond delay="0"/>
                            </p:stCondLst>
                            <p:childTnLst>
                              <p:par>
                                <p:cTn id="107" presetID="9" presetClass="exit" presetSubtype="0" fill="hold" grpId="1" nodeType="clickEffect">
                                  <p:stCondLst>
                                    <p:cond delay="0"/>
                                  </p:stCondLst>
                                  <p:childTnLst>
                                    <p:animEffect transition="out" filter="dissolve">
                                      <p:cBhvr>
                                        <p:cTn id="108" dur="500"/>
                                        <p:tgtEl>
                                          <p:spTgt spid="32800"/>
                                        </p:tgtEl>
                                      </p:cBhvr>
                                    </p:animEffect>
                                    <p:set>
                                      <p:cBhvr>
                                        <p:cTn id="109" dur="1" fill="hold">
                                          <p:stCondLst>
                                            <p:cond delay="499"/>
                                          </p:stCondLst>
                                        </p:cTn>
                                        <p:tgtEl>
                                          <p:spTgt spid="32800"/>
                                        </p:tgtEl>
                                        <p:attrNameLst>
                                          <p:attrName>style.visibility</p:attrName>
                                        </p:attrNameLst>
                                      </p:cBhvr>
                                      <p:to>
                                        <p:strVal val="hidden"/>
                                      </p:to>
                                    </p:set>
                                  </p:childTnLst>
                                </p:cTn>
                              </p:par>
                              <p:par>
                                <p:cTn id="110" presetID="9" presetClass="exit" presetSubtype="0" fill="hold" nodeType="withEffect">
                                  <p:stCondLst>
                                    <p:cond delay="0"/>
                                  </p:stCondLst>
                                  <p:childTnLst>
                                    <p:animEffect transition="out" filter="dissolve">
                                      <p:cBhvr>
                                        <p:cTn id="111" dur="500"/>
                                        <p:tgtEl>
                                          <p:spTgt spid="3"/>
                                        </p:tgtEl>
                                      </p:cBhvr>
                                    </p:animEffect>
                                    <p:set>
                                      <p:cBhvr>
                                        <p:cTn id="112" dur="1" fill="hold">
                                          <p:stCondLst>
                                            <p:cond delay="499"/>
                                          </p:stCondLst>
                                        </p:cTn>
                                        <p:tgtEl>
                                          <p:spTgt spid="3"/>
                                        </p:tgtEl>
                                        <p:attrNameLst>
                                          <p:attrName>style.visibility</p:attrName>
                                        </p:attrNameLst>
                                      </p:cBhvr>
                                      <p:to>
                                        <p:strVal val="hidden"/>
                                      </p:to>
                                    </p:set>
                                  </p:childTnLst>
                                </p:cTn>
                              </p:par>
                              <p:par>
                                <p:cTn id="113" presetID="22" presetClass="entr" presetSubtype="8" fill="hold" grpId="0" nodeType="withEffect">
                                  <p:stCondLst>
                                    <p:cond delay="0"/>
                                  </p:stCondLst>
                                  <p:childTnLst>
                                    <p:set>
                                      <p:cBhvr>
                                        <p:cTn id="114" dur="1" fill="hold">
                                          <p:stCondLst>
                                            <p:cond delay="0"/>
                                          </p:stCondLst>
                                        </p:cTn>
                                        <p:tgtEl>
                                          <p:spTgt spid="32818"/>
                                        </p:tgtEl>
                                        <p:attrNameLst>
                                          <p:attrName>style.visibility</p:attrName>
                                        </p:attrNameLst>
                                      </p:cBhvr>
                                      <p:to>
                                        <p:strVal val="visible"/>
                                      </p:to>
                                    </p:set>
                                    <p:animEffect transition="in" filter="wipe(left)">
                                      <p:cBhvr>
                                        <p:cTn id="115" dur="500"/>
                                        <p:tgtEl>
                                          <p:spTgt spid="32818"/>
                                        </p:tgtEl>
                                      </p:cBhvr>
                                    </p:animEffect>
                                  </p:childTnLst>
                                </p:cTn>
                              </p:par>
                            </p:childTnLst>
                          </p:cTn>
                        </p:par>
                      </p:childTnLst>
                    </p:cTn>
                  </p:par>
                  <p:par>
                    <p:cTn id="116" fill="hold">
                      <p:stCondLst>
                        <p:cond delay="indefinite"/>
                      </p:stCondLst>
                      <p:childTnLst>
                        <p:par>
                          <p:cTn id="117" fill="hold">
                            <p:stCondLst>
                              <p:cond delay="0"/>
                            </p:stCondLst>
                            <p:childTnLst>
                              <p:par>
                                <p:cTn id="118" presetID="42" presetClass="path" presetSubtype="0" accel="50000" decel="50000" fill="hold" grpId="6" nodeType="clickEffect">
                                  <p:stCondLst>
                                    <p:cond delay="0"/>
                                  </p:stCondLst>
                                  <p:childTnLst>
                                    <p:animMotion origin="layout" path="M 2.91713E-7 0.21721 L 2.91713E-7 0.30511 " pathEditMode="relative" rAng="0" ptsTypes="AA">
                                      <p:cBhvr>
                                        <p:cTn id="119" dur="2000" fill="hold"/>
                                        <p:tgtEl>
                                          <p:spTgt spid="45"/>
                                        </p:tgtEl>
                                        <p:attrNameLst>
                                          <p:attrName>ppt_x</p:attrName>
                                          <p:attrName>ppt_y</p:attrName>
                                        </p:attrNameLst>
                                      </p:cBhvr>
                                      <p:rCtr x="0" y="44"/>
                                    </p:animMotion>
                                  </p:childTnLst>
                                </p:cTn>
                              </p:par>
                            </p:childTnLst>
                          </p:cTn>
                        </p:par>
                      </p:childTnLst>
                    </p:cTn>
                  </p:par>
                  <p:par>
                    <p:cTn id="120" fill="hold">
                      <p:stCondLst>
                        <p:cond delay="indefinite"/>
                      </p:stCondLst>
                      <p:childTnLst>
                        <p:par>
                          <p:cTn id="121" fill="hold">
                            <p:stCondLst>
                              <p:cond delay="0"/>
                            </p:stCondLst>
                            <p:childTnLst>
                              <p:par>
                                <p:cTn id="122" presetID="9" presetClass="exit" presetSubtype="0" fill="hold" nodeType="clickEffect">
                                  <p:stCondLst>
                                    <p:cond delay="0"/>
                                  </p:stCondLst>
                                  <p:childTnLst>
                                    <p:animEffect transition="out" filter="dissolve">
                                      <p:cBhvr>
                                        <p:cTn id="123" dur="500"/>
                                        <p:tgtEl>
                                          <p:spTgt spid="5"/>
                                        </p:tgtEl>
                                      </p:cBhvr>
                                    </p:animEffect>
                                    <p:set>
                                      <p:cBhvr>
                                        <p:cTn id="124" dur="1" fill="hold">
                                          <p:stCondLst>
                                            <p:cond delay="499"/>
                                          </p:stCondLst>
                                        </p:cTn>
                                        <p:tgtEl>
                                          <p:spTgt spid="5"/>
                                        </p:tgtEl>
                                        <p:attrNameLst>
                                          <p:attrName>style.visibility</p:attrName>
                                        </p:attrNameLst>
                                      </p:cBhvr>
                                      <p:to>
                                        <p:strVal val="hidden"/>
                                      </p:to>
                                    </p:set>
                                  </p:childTnLst>
                                </p:cTn>
                              </p:par>
                              <p:par>
                                <p:cTn id="125" presetID="9" presetClass="exit" presetSubtype="0" fill="hold" grpId="1" nodeType="withEffect">
                                  <p:stCondLst>
                                    <p:cond delay="0"/>
                                  </p:stCondLst>
                                  <p:childTnLst>
                                    <p:animEffect transition="out" filter="dissolve">
                                      <p:cBhvr>
                                        <p:cTn id="126" dur="500"/>
                                        <p:tgtEl>
                                          <p:spTgt spid="32807"/>
                                        </p:tgtEl>
                                      </p:cBhvr>
                                    </p:animEffect>
                                    <p:set>
                                      <p:cBhvr>
                                        <p:cTn id="127" dur="1" fill="hold">
                                          <p:stCondLst>
                                            <p:cond delay="499"/>
                                          </p:stCondLst>
                                        </p:cTn>
                                        <p:tgtEl>
                                          <p:spTgt spid="32807"/>
                                        </p:tgtEl>
                                        <p:attrNameLst>
                                          <p:attrName>style.visibility</p:attrName>
                                        </p:attrNameLst>
                                      </p:cBhvr>
                                      <p:to>
                                        <p:strVal val="hidden"/>
                                      </p:to>
                                    </p:set>
                                  </p:childTnLst>
                                </p:cTn>
                              </p:par>
                              <p:par>
                                <p:cTn id="128" presetID="22" presetClass="entr" presetSubtype="2" fill="hold" grpId="0" nodeType="withEffect">
                                  <p:stCondLst>
                                    <p:cond delay="0"/>
                                  </p:stCondLst>
                                  <p:childTnLst>
                                    <p:set>
                                      <p:cBhvr>
                                        <p:cTn id="129" dur="1" fill="hold">
                                          <p:stCondLst>
                                            <p:cond delay="0"/>
                                          </p:stCondLst>
                                        </p:cTn>
                                        <p:tgtEl>
                                          <p:spTgt spid="32819"/>
                                        </p:tgtEl>
                                        <p:attrNameLst>
                                          <p:attrName>style.visibility</p:attrName>
                                        </p:attrNameLst>
                                      </p:cBhvr>
                                      <p:to>
                                        <p:strVal val="visible"/>
                                      </p:to>
                                    </p:set>
                                    <p:animEffect transition="in" filter="wipe(right)">
                                      <p:cBhvr>
                                        <p:cTn id="130" dur="500"/>
                                        <p:tgtEl>
                                          <p:spTgt spid="32819"/>
                                        </p:tgtEl>
                                      </p:cBhvr>
                                    </p:animEffect>
                                  </p:childTnLst>
                                </p:cTn>
                              </p:par>
                            </p:childTnLst>
                          </p:cTn>
                        </p:par>
                      </p:childTnLst>
                    </p:cTn>
                  </p:par>
                  <p:par>
                    <p:cTn id="131" fill="hold">
                      <p:stCondLst>
                        <p:cond delay="indefinite"/>
                      </p:stCondLst>
                      <p:childTnLst>
                        <p:par>
                          <p:cTn id="132" fill="hold">
                            <p:stCondLst>
                              <p:cond delay="0"/>
                            </p:stCondLst>
                            <p:childTnLst>
                              <p:par>
                                <p:cTn id="133" presetID="42" presetClass="path" presetSubtype="0" accel="50000" decel="50000" fill="hold" grpId="7" nodeType="clickEffect">
                                  <p:stCondLst>
                                    <p:cond delay="0"/>
                                  </p:stCondLst>
                                  <p:childTnLst>
                                    <p:animMotion origin="layout" path="M 2.91713E-7 0.30511 L 2.91713E-7 0.34282 " pathEditMode="relative" rAng="0" ptsTypes="AA">
                                      <p:cBhvr>
                                        <p:cTn id="134" dur="2000" fill="hold"/>
                                        <p:tgtEl>
                                          <p:spTgt spid="45"/>
                                        </p:tgtEl>
                                        <p:attrNameLst>
                                          <p:attrName>ppt_x</p:attrName>
                                          <p:attrName>ppt_y</p:attrName>
                                        </p:attrNameLst>
                                      </p:cBhvr>
                                      <p:rCtr x="0" y="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2737158" grpId="0" animBg="1"/>
      <p:bldP spid="2737159" grpId="0" animBg="1"/>
      <p:bldP spid="32800" grpId="0" animBg="1"/>
      <p:bldP spid="32800" grpId="1" animBg="1"/>
      <p:bldP spid="32807" grpId="0" animBg="1"/>
      <p:bldP spid="32807" grpId="1" animBg="1"/>
      <p:bldP spid="2737174" grpId="0" build="allAtOnce" animBg="1"/>
      <p:bldP spid="32810" grpId="0"/>
      <p:bldP spid="32818" grpId="0" animBg="1"/>
      <p:bldP spid="32819" grpId="0" animBg="1"/>
      <p:bldP spid="2737185" grpId="0"/>
      <p:bldP spid="2737186" grpId="0"/>
      <p:bldP spid="2737187" grpId="0" animBg="1"/>
      <p:bldP spid="2737188" grpId="0" animBg="1"/>
      <p:bldP spid="43" grpId="0"/>
      <p:bldP spid="45" grpId="0" animBg="1"/>
      <p:bldP spid="45" grpId="1" animBg="1"/>
      <p:bldP spid="45" grpId="2" animBg="1"/>
      <p:bldP spid="45" grpId="3" animBg="1"/>
      <p:bldP spid="45" grpId="4" animBg="1"/>
      <p:bldP spid="45" grpId="5" animBg="1"/>
      <p:bldP spid="45" grpId="6" animBg="1"/>
      <p:bldP spid="45" grpId="7" animBg="1"/>
    </p:bld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9202" name="Rectangle 2"/>
          <p:cNvSpPr>
            <a:spLocks noGrp="1" noChangeArrowheads="1"/>
          </p:cNvSpPr>
          <p:nvPr>
            <p:ph type="title" idx="4294967295"/>
          </p:nvPr>
        </p:nvSpPr>
        <p:spPr/>
        <p:txBody>
          <a:bodyPr/>
          <a:lstStyle/>
          <a:p>
            <a:pPr>
              <a:defRPr/>
            </a:pPr>
            <a:r>
              <a:rPr lang="hr-HR" smtClean="0"/>
              <a:t>Dodavanje novog elementa</a:t>
            </a:r>
          </a:p>
        </p:txBody>
      </p:sp>
      <p:sp>
        <p:nvSpPr>
          <p:cNvPr id="40" name="Rectangle 39"/>
          <p:cNvSpPr/>
          <p:nvPr/>
        </p:nvSpPr>
        <p:spPr bwMode="auto">
          <a:xfrm>
            <a:off x="166688" y="4584700"/>
            <a:ext cx="3071812" cy="357188"/>
          </a:xfrm>
          <a:prstGeom prst="rect">
            <a:avLst/>
          </a:prstGeom>
          <a:solidFill>
            <a:schemeClr val="accent3">
              <a:lumMod val="50000"/>
            </a:schemeClr>
          </a:solidFill>
          <a:ln w="9525" cap="flat" cmpd="sng" algn="ctr">
            <a:solidFill>
              <a:schemeClr val="accent3">
                <a:lumMod val="75000"/>
              </a:schemeClr>
            </a:solidFill>
            <a:prstDash val="solid"/>
            <a:round/>
            <a:headEnd type="none" w="med" len="med"/>
            <a:tailEnd type="none" w="med" len="med"/>
          </a:ln>
          <a:effectLst/>
        </p:spPr>
        <p:txBody>
          <a:bodyPr wrap="none" anchor="ctr"/>
          <a:lstStyle/>
          <a:p>
            <a:pPr>
              <a:defRPr/>
            </a:pPr>
            <a:r>
              <a:rPr lang="hr-HR" sz="1800">
                <a:solidFill>
                  <a:schemeClr val="tx1"/>
                </a:solidFill>
                <a:latin typeface="+mn-lt"/>
              </a:rPr>
              <a:t>Pozivni program:</a:t>
            </a:r>
          </a:p>
        </p:txBody>
      </p:sp>
      <p:sp>
        <p:nvSpPr>
          <p:cNvPr id="41" name="Rectangle 4"/>
          <p:cNvSpPr>
            <a:spLocks noChangeArrowheads="1"/>
          </p:cNvSpPr>
          <p:nvPr/>
        </p:nvSpPr>
        <p:spPr bwMode="auto">
          <a:xfrm>
            <a:off x="166688" y="908050"/>
            <a:ext cx="9572625" cy="3589338"/>
          </a:xfrm>
          <a:prstGeom prst="rect">
            <a:avLst/>
          </a:prstGeom>
          <a:solidFill>
            <a:srgbClr val="FFCC99">
              <a:alpha val="39999"/>
            </a:srgbClr>
          </a:solidFill>
          <a:ln w="9525" algn="ctr">
            <a:solidFill>
              <a:schemeClr val="accent6">
                <a:lumMod val="60000"/>
                <a:lumOff val="40000"/>
              </a:schemeClr>
            </a:solidFill>
            <a:miter lim="800000"/>
            <a:headEnd/>
            <a:tailEnd/>
          </a:ln>
        </p:spPr>
        <p:txBody>
          <a:bodyPr>
            <a:spAutoFit/>
          </a:bodyPr>
          <a:lstStyle/>
          <a:p>
            <a:pPr>
              <a:defRPr/>
            </a:pPr>
            <a:r>
              <a:rPr lang="hr-HR" sz="1600"/>
              <a:t>int DodajURed (int element, Red *red) {</a:t>
            </a:r>
          </a:p>
          <a:p>
            <a:pPr lvl="1">
              <a:defRPr/>
            </a:pPr>
            <a:r>
              <a:rPr lang="hr-HR" sz="1600"/>
              <a:t>atom *novi; </a:t>
            </a:r>
          </a:p>
          <a:p>
            <a:pPr lvl="1">
              <a:defRPr/>
            </a:pPr>
            <a:r>
              <a:rPr lang="hr-HR" sz="1600"/>
              <a:t>if (novi = malloc (sizeof (atom))) {</a:t>
            </a:r>
          </a:p>
          <a:p>
            <a:pPr>
              <a:defRPr/>
            </a:pPr>
            <a:r>
              <a:rPr lang="hr-HR" sz="1600"/>
              <a:t>	novi-&gt;element = element;</a:t>
            </a:r>
          </a:p>
          <a:p>
            <a:pPr>
              <a:defRPr/>
            </a:pPr>
            <a:r>
              <a:rPr lang="hr-HR" sz="1600"/>
              <a:t>	novi-&gt;sljed = NULL;</a:t>
            </a:r>
          </a:p>
          <a:p>
            <a:pPr>
              <a:defRPr/>
            </a:pPr>
            <a:r>
              <a:rPr lang="hr-HR" sz="1600"/>
              <a:t>	if (red-&gt;izlaz == NULL) red-&gt;izlaz = novi;	// ako je red bio prazan</a:t>
            </a:r>
          </a:p>
          <a:p>
            <a:pPr>
              <a:defRPr/>
            </a:pPr>
            <a:r>
              <a:rPr lang="hr-HR" sz="1600"/>
              <a:t>		else (red-&gt;ulaz)-&gt;sljed = novi;	// inace, stavi na kraj</a:t>
            </a:r>
          </a:p>
          <a:p>
            <a:pPr>
              <a:defRPr/>
            </a:pPr>
            <a:r>
              <a:rPr lang="hr-HR" sz="1600"/>
              <a:t>	red-&gt;ulaz = novi;				// zapamti zadnjeg</a:t>
            </a:r>
          </a:p>
          <a:p>
            <a:pPr>
              <a:defRPr/>
            </a:pPr>
            <a:r>
              <a:rPr lang="hr-HR" sz="1600"/>
              <a:t>	return 1;</a:t>
            </a:r>
          </a:p>
          <a:p>
            <a:pPr marL="444500">
              <a:defRPr/>
            </a:pPr>
            <a:r>
              <a:rPr lang="hr-HR" sz="1600"/>
              <a:t>}</a:t>
            </a:r>
          </a:p>
          <a:p>
            <a:pPr lvl="1">
              <a:defRPr/>
            </a:pPr>
            <a:r>
              <a:rPr lang="hr-HR" sz="1600"/>
              <a:t>return 0;</a:t>
            </a:r>
          </a:p>
          <a:p>
            <a:pPr>
              <a:defRPr/>
            </a:pPr>
            <a:r>
              <a:rPr lang="hr-HR" sz="1600"/>
              <a:t>}</a:t>
            </a:r>
          </a:p>
        </p:txBody>
      </p:sp>
      <p:sp>
        <p:nvSpPr>
          <p:cNvPr id="42" name="Rectangle 41"/>
          <p:cNvSpPr/>
          <p:nvPr/>
        </p:nvSpPr>
        <p:spPr bwMode="auto">
          <a:xfrm>
            <a:off x="3452813" y="3429000"/>
            <a:ext cx="6072187" cy="2857500"/>
          </a:xfrm>
          <a:prstGeom prst="rect">
            <a:avLst/>
          </a:prstGeom>
          <a:solidFill>
            <a:schemeClr val="accent4">
              <a:lumMod val="20000"/>
              <a:lumOff val="80000"/>
            </a:schemeClr>
          </a:solidFill>
          <a:ln w="9525" cap="flat" cmpd="sng" algn="ctr">
            <a:solidFill>
              <a:srgbClr val="0070C0"/>
            </a:solidFill>
            <a:prstDash val="solid"/>
            <a:round/>
            <a:headEnd type="none" w="med" len="med"/>
            <a:tailEnd type="none" w="med" len="med"/>
          </a:ln>
          <a:effectLst/>
        </p:spPr>
        <p:txBody>
          <a:bodyPr wrap="none" anchor="ctr"/>
          <a:lstStyle/>
          <a:p>
            <a:pPr>
              <a:defRPr/>
            </a:pPr>
            <a:endParaRPr lang="hr-HR"/>
          </a:p>
        </p:txBody>
      </p:sp>
      <p:grpSp>
        <p:nvGrpSpPr>
          <p:cNvPr id="19462" name="Group 42"/>
          <p:cNvGrpSpPr>
            <a:grpSpLocks/>
          </p:cNvGrpSpPr>
          <p:nvPr/>
        </p:nvGrpSpPr>
        <p:grpSpPr bwMode="auto">
          <a:xfrm>
            <a:off x="5445125" y="4518025"/>
            <a:ext cx="936625" cy="1152525"/>
            <a:chOff x="6323011" y="4505328"/>
            <a:chExt cx="936625" cy="1152525"/>
          </a:xfrm>
        </p:grpSpPr>
        <p:sp>
          <p:nvSpPr>
            <p:cNvPr id="44" name="Rectangle 9"/>
            <p:cNvSpPr>
              <a:spLocks noChangeArrowheads="1"/>
            </p:cNvSpPr>
            <p:nvPr/>
          </p:nvSpPr>
          <p:spPr bwMode="auto">
            <a:xfrm>
              <a:off x="6323011" y="5299078"/>
              <a:ext cx="936625" cy="358775"/>
            </a:xfrm>
            <a:prstGeom prst="rect">
              <a:avLst/>
            </a:prstGeom>
            <a:solidFill>
              <a:schemeClr val="accent4">
                <a:lumMod val="40000"/>
                <a:lumOff val="60000"/>
              </a:schemeClr>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45" name="Rectangle 10"/>
            <p:cNvSpPr>
              <a:spLocks noChangeArrowheads="1"/>
            </p:cNvSpPr>
            <p:nvPr/>
          </p:nvSpPr>
          <p:spPr bwMode="auto">
            <a:xfrm>
              <a:off x="6323011" y="4505328"/>
              <a:ext cx="936625" cy="793750"/>
            </a:xfrm>
            <a:prstGeom prst="rect">
              <a:avLst/>
            </a:prstGeom>
            <a:solidFill>
              <a:schemeClr val="accent4">
                <a:lumMod val="40000"/>
                <a:lumOff val="60000"/>
              </a:schemeClr>
            </a:solidFill>
            <a:ln w="9525">
              <a:solidFill>
                <a:srgbClr val="0070C0"/>
              </a:solidFill>
              <a:miter lim="800000"/>
              <a:headEnd/>
              <a:tailEnd/>
            </a:ln>
          </p:spPr>
          <p:txBody>
            <a:bodyPr wrap="none" anchor="ctr"/>
            <a:lstStyle/>
            <a:p>
              <a:pPr algn="ctr">
                <a:defRPr/>
              </a:pPr>
              <a:endParaRPr lang="hr-HR" sz="3200">
                <a:solidFill>
                  <a:srgbClr val="002060"/>
                </a:solidFill>
              </a:endParaRPr>
            </a:p>
          </p:txBody>
        </p:sp>
      </p:grpSp>
      <p:sp>
        <p:nvSpPr>
          <p:cNvPr id="19463" name="Rectangle 24"/>
          <p:cNvSpPr>
            <a:spLocks noChangeArrowheads="1"/>
          </p:cNvSpPr>
          <p:nvPr/>
        </p:nvSpPr>
        <p:spPr bwMode="auto">
          <a:xfrm>
            <a:off x="3659188" y="4578350"/>
            <a:ext cx="1366837" cy="280988"/>
          </a:xfrm>
          <a:prstGeom prst="rect">
            <a:avLst/>
          </a:prstGeom>
          <a:solidFill>
            <a:srgbClr val="FFCC99">
              <a:alpha val="50195"/>
            </a:srgbClr>
          </a:solidFill>
          <a:ln w="9525">
            <a:solidFill>
              <a:srgbClr val="FFC000"/>
            </a:solidFill>
            <a:miter lim="800000"/>
            <a:headEnd/>
            <a:tailEnd/>
          </a:ln>
        </p:spPr>
        <p:txBody>
          <a:bodyPr wrap="none" anchor="ctr"/>
          <a:lstStyle/>
          <a:p>
            <a:pPr algn="ctr"/>
            <a:endParaRPr lang="hr-HR" sz="1600"/>
          </a:p>
        </p:txBody>
      </p:sp>
      <p:sp>
        <p:nvSpPr>
          <p:cNvPr id="19464" name="Rectangle 24"/>
          <p:cNvSpPr>
            <a:spLocks noChangeArrowheads="1"/>
          </p:cNvSpPr>
          <p:nvPr/>
        </p:nvSpPr>
        <p:spPr bwMode="auto">
          <a:xfrm>
            <a:off x="8194675" y="4578350"/>
            <a:ext cx="1219200" cy="287338"/>
          </a:xfrm>
          <a:prstGeom prst="rect">
            <a:avLst/>
          </a:prstGeom>
          <a:solidFill>
            <a:srgbClr val="FFCC99">
              <a:alpha val="50195"/>
            </a:srgbClr>
          </a:solidFill>
          <a:ln w="9525">
            <a:solidFill>
              <a:srgbClr val="FFC000"/>
            </a:solidFill>
            <a:miter lim="800000"/>
            <a:headEnd/>
            <a:tailEnd/>
          </a:ln>
        </p:spPr>
        <p:txBody>
          <a:bodyPr wrap="none" anchor="ctr"/>
          <a:lstStyle/>
          <a:p>
            <a:pPr algn="ctr"/>
            <a:endParaRPr lang="hr-HR" sz="1600"/>
          </a:p>
        </p:txBody>
      </p:sp>
      <p:sp>
        <p:nvSpPr>
          <p:cNvPr id="64" name="Rectangle 15"/>
          <p:cNvSpPr>
            <a:spLocks noChangeArrowheads="1"/>
          </p:cNvSpPr>
          <p:nvPr/>
        </p:nvSpPr>
        <p:spPr bwMode="auto">
          <a:xfrm>
            <a:off x="166688" y="4941888"/>
            <a:ext cx="3071812" cy="1365250"/>
          </a:xfrm>
          <a:prstGeom prst="rect">
            <a:avLst/>
          </a:prstGeom>
          <a:solidFill>
            <a:schemeClr val="accent3">
              <a:lumMod val="75000"/>
              <a:alpha val="40000"/>
            </a:schemeClr>
          </a:solidFill>
          <a:ln w="9525">
            <a:solidFill>
              <a:schemeClr val="accent3">
                <a:lumMod val="75000"/>
              </a:schemeClr>
            </a:solidFill>
            <a:miter lim="800000"/>
            <a:headEnd/>
            <a:tailEnd/>
          </a:ln>
        </p:spPr>
        <p:txBody>
          <a:bodyPr>
            <a:spAutoFit/>
          </a:bodyPr>
          <a:lstStyle/>
          <a:p>
            <a:pPr>
              <a:defRPr/>
            </a:pPr>
            <a:r>
              <a:rPr lang="hr-HR" sz="1800">
                <a:solidFill>
                  <a:schemeClr val="bg2">
                    <a:lumMod val="95000"/>
                    <a:lumOff val="5000"/>
                  </a:schemeClr>
                </a:solidFill>
              </a:rPr>
              <a:t>Red red;</a:t>
            </a:r>
          </a:p>
          <a:p>
            <a:pPr>
              <a:defRPr/>
            </a:pPr>
            <a:r>
              <a:rPr lang="hr-HR" sz="1800">
                <a:solidFill>
                  <a:schemeClr val="bg2">
                    <a:lumMod val="95000"/>
                    <a:lumOff val="5000"/>
                  </a:schemeClr>
                </a:solidFill>
              </a:rPr>
              <a:t>init_red(&amp;red);</a:t>
            </a:r>
          </a:p>
          <a:p>
            <a:pPr>
              <a:defRPr/>
            </a:pPr>
            <a:r>
              <a:rPr lang="hr-HR" sz="1800">
                <a:solidFill>
                  <a:schemeClr val="bg2">
                    <a:lumMod val="95000"/>
                    <a:lumOff val="5000"/>
                  </a:schemeClr>
                </a:solidFill>
              </a:rPr>
              <a:t>DodajURed(52, &amp;red);</a:t>
            </a:r>
          </a:p>
          <a:p>
            <a:pPr>
              <a:defRPr/>
            </a:pPr>
            <a:r>
              <a:rPr lang="hr-HR" sz="1800">
                <a:solidFill>
                  <a:schemeClr val="bg2">
                    <a:lumMod val="95000"/>
                    <a:lumOff val="5000"/>
                  </a:schemeClr>
                </a:solidFill>
              </a:rPr>
              <a:t>DodajURed(42, &amp;red);</a:t>
            </a:r>
          </a:p>
        </p:txBody>
      </p:sp>
      <p:sp>
        <p:nvSpPr>
          <p:cNvPr id="19466" name="Text Box 42"/>
          <p:cNvSpPr txBox="1">
            <a:spLocks noChangeArrowheads="1"/>
          </p:cNvSpPr>
          <p:nvPr/>
        </p:nvSpPr>
        <p:spPr bwMode="auto">
          <a:xfrm>
            <a:off x="5627688" y="4648200"/>
            <a:ext cx="609600" cy="519113"/>
          </a:xfrm>
          <a:prstGeom prst="rect">
            <a:avLst/>
          </a:prstGeom>
          <a:noFill/>
          <a:ln w="9525" algn="ctr">
            <a:noFill/>
            <a:miter lim="800000"/>
            <a:headEnd/>
            <a:tailEnd/>
          </a:ln>
        </p:spPr>
        <p:txBody>
          <a:bodyPr wrap="none">
            <a:spAutoFit/>
          </a:bodyPr>
          <a:lstStyle/>
          <a:p>
            <a:r>
              <a:rPr lang="hr-HR" sz="2800"/>
              <a:t>52</a:t>
            </a:r>
          </a:p>
        </p:txBody>
      </p:sp>
      <p:grpSp>
        <p:nvGrpSpPr>
          <p:cNvPr id="3" name="Group 65"/>
          <p:cNvGrpSpPr>
            <a:grpSpLocks/>
          </p:cNvGrpSpPr>
          <p:nvPr/>
        </p:nvGrpSpPr>
        <p:grpSpPr bwMode="auto">
          <a:xfrm>
            <a:off x="5672138" y="5599113"/>
            <a:ext cx="414337" cy="588962"/>
            <a:chOff x="6550024" y="5586416"/>
            <a:chExt cx="414337" cy="588962"/>
          </a:xfrm>
        </p:grpSpPr>
        <p:grpSp>
          <p:nvGrpSpPr>
            <p:cNvPr id="19490" name="Group 25"/>
            <p:cNvGrpSpPr>
              <a:grpSpLocks/>
            </p:cNvGrpSpPr>
            <p:nvPr/>
          </p:nvGrpSpPr>
          <p:grpSpPr bwMode="auto">
            <a:xfrm>
              <a:off x="6550024" y="5946778"/>
              <a:ext cx="414337" cy="228600"/>
              <a:chOff x="3504" y="3840"/>
              <a:chExt cx="240" cy="144"/>
            </a:xfrm>
          </p:grpSpPr>
          <p:grpSp>
            <p:nvGrpSpPr>
              <p:cNvPr id="19492" name="Group 26"/>
              <p:cNvGrpSpPr>
                <a:grpSpLocks/>
              </p:cNvGrpSpPr>
              <p:nvPr/>
            </p:nvGrpSpPr>
            <p:grpSpPr bwMode="auto">
              <a:xfrm>
                <a:off x="3504" y="3840"/>
                <a:ext cx="240" cy="96"/>
                <a:chOff x="4272" y="3600"/>
                <a:chExt cx="240" cy="96"/>
              </a:xfrm>
            </p:grpSpPr>
            <p:sp>
              <p:nvSpPr>
                <p:cNvPr id="19494" name="Line 27"/>
                <p:cNvSpPr>
                  <a:spLocks noChangeShapeType="1"/>
                </p:cNvSpPr>
                <p:nvPr/>
              </p:nvSpPr>
              <p:spPr bwMode="auto">
                <a:xfrm>
                  <a:off x="4272" y="3600"/>
                  <a:ext cx="240" cy="0"/>
                </a:xfrm>
                <a:prstGeom prst="line">
                  <a:avLst/>
                </a:prstGeom>
                <a:noFill/>
                <a:ln w="9525">
                  <a:solidFill>
                    <a:schemeClr val="bg2"/>
                  </a:solidFill>
                  <a:round/>
                  <a:headEnd/>
                  <a:tailEnd/>
                </a:ln>
              </p:spPr>
              <p:txBody>
                <a:bodyPr wrap="none" anchor="ctr"/>
                <a:lstStyle/>
                <a:p>
                  <a:endParaRPr lang="en-US"/>
                </a:p>
              </p:txBody>
            </p:sp>
            <p:sp>
              <p:nvSpPr>
                <p:cNvPr id="19495" name="Line 28"/>
                <p:cNvSpPr>
                  <a:spLocks noChangeShapeType="1"/>
                </p:cNvSpPr>
                <p:nvPr/>
              </p:nvSpPr>
              <p:spPr bwMode="auto">
                <a:xfrm>
                  <a:off x="4320" y="3648"/>
                  <a:ext cx="144" cy="0"/>
                </a:xfrm>
                <a:prstGeom prst="line">
                  <a:avLst/>
                </a:prstGeom>
                <a:noFill/>
                <a:ln w="9525">
                  <a:solidFill>
                    <a:schemeClr val="bg2"/>
                  </a:solidFill>
                  <a:round/>
                  <a:headEnd/>
                  <a:tailEnd/>
                </a:ln>
              </p:spPr>
              <p:txBody>
                <a:bodyPr wrap="none" anchor="ctr"/>
                <a:lstStyle/>
                <a:p>
                  <a:endParaRPr lang="en-US"/>
                </a:p>
              </p:txBody>
            </p:sp>
            <p:sp>
              <p:nvSpPr>
                <p:cNvPr id="19496" name="Line 29"/>
                <p:cNvSpPr>
                  <a:spLocks noChangeShapeType="1"/>
                </p:cNvSpPr>
                <p:nvPr/>
              </p:nvSpPr>
              <p:spPr bwMode="auto">
                <a:xfrm>
                  <a:off x="4368" y="3696"/>
                  <a:ext cx="48" cy="0"/>
                </a:xfrm>
                <a:prstGeom prst="line">
                  <a:avLst/>
                </a:prstGeom>
                <a:noFill/>
                <a:ln w="9525">
                  <a:solidFill>
                    <a:schemeClr val="bg2"/>
                  </a:solidFill>
                  <a:round/>
                  <a:headEnd/>
                  <a:tailEnd/>
                </a:ln>
              </p:spPr>
              <p:txBody>
                <a:bodyPr wrap="none" anchor="ctr"/>
                <a:lstStyle/>
                <a:p>
                  <a:endParaRPr lang="en-US"/>
                </a:p>
              </p:txBody>
            </p:sp>
          </p:grpSp>
          <p:sp>
            <p:nvSpPr>
              <p:cNvPr id="19493" name="Rectangle 30"/>
              <p:cNvSpPr>
                <a:spLocks noChangeArrowheads="1"/>
              </p:cNvSpPr>
              <p:nvPr/>
            </p:nvSpPr>
            <p:spPr bwMode="auto">
              <a:xfrm>
                <a:off x="3504" y="3840"/>
                <a:ext cx="240" cy="144"/>
              </a:xfrm>
              <a:prstGeom prst="rect">
                <a:avLst/>
              </a:prstGeom>
              <a:noFill/>
              <a:ln w="9525">
                <a:solidFill>
                  <a:schemeClr val="bg2"/>
                </a:solidFill>
                <a:miter lim="800000"/>
                <a:headEnd/>
                <a:tailEnd/>
              </a:ln>
            </p:spPr>
            <p:txBody>
              <a:bodyPr wrap="none" anchor="ctr"/>
              <a:lstStyle/>
              <a:p>
                <a:endParaRPr lang="hr-HR" sz="2400">
                  <a:solidFill>
                    <a:srgbClr val="002060"/>
                  </a:solidFill>
                </a:endParaRPr>
              </a:p>
            </p:txBody>
          </p:sp>
        </p:grpSp>
        <p:sp>
          <p:nvSpPr>
            <p:cNvPr id="19491" name="Line 49"/>
            <p:cNvSpPr>
              <a:spLocks noChangeShapeType="1"/>
            </p:cNvSpPr>
            <p:nvPr/>
          </p:nvSpPr>
          <p:spPr bwMode="auto">
            <a:xfrm>
              <a:off x="6754811" y="5586416"/>
              <a:ext cx="0" cy="360362"/>
            </a:xfrm>
            <a:prstGeom prst="line">
              <a:avLst/>
            </a:prstGeom>
            <a:noFill/>
            <a:ln w="28575">
              <a:solidFill>
                <a:srgbClr val="C13B25"/>
              </a:solidFill>
              <a:round/>
              <a:headEnd/>
              <a:tailEnd type="triangle" w="med" len="med"/>
            </a:ln>
          </p:spPr>
          <p:txBody>
            <a:bodyPr wrap="none" anchor="ctr"/>
            <a:lstStyle/>
            <a:p>
              <a:endParaRPr lang="en-US"/>
            </a:p>
          </p:txBody>
        </p:sp>
      </p:grpSp>
      <p:sp>
        <p:nvSpPr>
          <p:cNvPr id="19468" name="Freeform 50"/>
          <p:cNvSpPr>
            <a:spLocks/>
          </p:cNvSpPr>
          <p:nvPr/>
        </p:nvSpPr>
        <p:spPr bwMode="auto">
          <a:xfrm>
            <a:off x="5026025" y="4367213"/>
            <a:ext cx="601663" cy="357187"/>
          </a:xfrm>
          <a:custGeom>
            <a:avLst/>
            <a:gdLst>
              <a:gd name="T0" fmla="*/ 0 w 817"/>
              <a:gd name="T1" fmla="*/ 2147483647 h 225"/>
              <a:gd name="T2" fmla="*/ 2147483647 w 817"/>
              <a:gd name="T3" fmla="*/ 2147483647 h 225"/>
              <a:gd name="T4" fmla="*/ 2147483647 w 817"/>
              <a:gd name="T5" fmla="*/ 2147483647 h 225"/>
              <a:gd name="T6" fmla="*/ 0 60000 65536"/>
              <a:gd name="T7" fmla="*/ 0 60000 65536"/>
              <a:gd name="T8" fmla="*/ 0 60000 65536"/>
              <a:gd name="T9" fmla="*/ 0 w 817"/>
              <a:gd name="T10" fmla="*/ 0 h 225"/>
              <a:gd name="T11" fmla="*/ 817 w 817"/>
              <a:gd name="T12" fmla="*/ 225 h 225"/>
            </a:gdLst>
            <a:ahLst/>
            <a:cxnLst>
              <a:cxn ang="T6">
                <a:pos x="T0" y="T1"/>
              </a:cxn>
              <a:cxn ang="T7">
                <a:pos x="T2" y="T3"/>
              </a:cxn>
              <a:cxn ang="T8">
                <a:pos x="T4" y="T5"/>
              </a:cxn>
            </a:cxnLst>
            <a:rect l="T9" t="T10" r="T11" b="T12"/>
            <a:pathLst>
              <a:path w="817" h="225">
                <a:moveTo>
                  <a:pt x="0" y="225"/>
                </a:moveTo>
                <a:cubicBezTo>
                  <a:pt x="58" y="191"/>
                  <a:pt x="88" y="0"/>
                  <a:pt x="347" y="23"/>
                </a:cubicBezTo>
                <a:cubicBezTo>
                  <a:pt x="606" y="46"/>
                  <a:pt x="719" y="111"/>
                  <a:pt x="817" y="134"/>
                </a:cubicBezTo>
              </a:path>
            </a:pathLst>
          </a:custGeom>
          <a:noFill/>
          <a:ln w="28575">
            <a:solidFill>
              <a:srgbClr val="C13B25"/>
            </a:solidFill>
            <a:round/>
            <a:headEnd/>
            <a:tailEnd type="triangle" w="med" len="med"/>
          </a:ln>
        </p:spPr>
        <p:txBody>
          <a:bodyPr wrap="none" anchor="ctr"/>
          <a:lstStyle/>
          <a:p>
            <a:endParaRPr lang="hr-HR" sz="2400">
              <a:solidFill>
                <a:schemeClr val="tx1"/>
              </a:solidFill>
            </a:endParaRPr>
          </a:p>
        </p:txBody>
      </p:sp>
      <p:sp>
        <p:nvSpPr>
          <p:cNvPr id="75" name="Freeform 51"/>
          <p:cNvSpPr>
            <a:spLocks/>
          </p:cNvSpPr>
          <p:nvPr/>
        </p:nvSpPr>
        <p:spPr bwMode="auto">
          <a:xfrm>
            <a:off x="6237288" y="4327525"/>
            <a:ext cx="2174875" cy="323850"/>
          </a:xfrm>
          <a:custGeom>
            <a:avLst/>
            <a:gdLst>
              <a:gd name="T0" fmla="*/ 2147483647 w 725"/>
              <a:gd name="T1" fmla="*/ 2147483647 h 204"/>
              <a:gd name="T2" fmla="*/ 2147483647 w 725"/>
              <a:gd name="T3" fmla="*/ 2147483647 h 204"/>
              <a:gd name="T4" fmla="*/ 0 w 725"/>
              <a:gd name="T5" fmla="*/ 2147483647 h 204"/>
              <a:gd name="T6" fmla="*/ 0 60000 65536"/>
              <a:gd name="T7" fmla="*/ 0 60000 65536"/>
              <a:gd name="T8" fmla="*/ 0 60000 65536"/>
              <a:gd name="T9" fmla="*/ 0 w 725"/>
              <a:gd name="T10" fmla="*/ 0 h 204"/>
              <a:gd name="T11" fmla="*/ 725 w 725"/>
              <a:gd name="T12" fmla="*/ 204 h 204"/>
            </a:gdLst>
            <a:ahLst/>
            <a:cxnLst>
              <a:cxn ang="T6">
                <a:pos x="T0" y="T1"/>
              </a:cxn>
              <a:cxn ang="T7">
                <a:pos x="T2" y="T3"/>
              </a:cxn>
              <a:cxn ang="T8">
                <a:pos x="T4" y="T5"/>
              </a:cxn>
            </a:cxnLst>
            <a:rect l="T9" t="T10" r="T11" b="T12"/>
            <a:pathLst>
              <a:path w="725" h="204">
                <a:moveTo>
                  <a:pt x="725" y="204"/>
                </a:moveTo>
                <a:cubicBezTo>
                  <a:pt x="661" y="174"/>
                  <a:pt x="571" y="0"/>
                  <a:pt x="339" y="24"/>
                </a:cubicBezTo>
                <a:cubicBezTo>
                  <a:pt x="107" y="48"/>
                  <a:pt x="71" y="131"/>
                  <a:pt x="0" y="159"/>
                </a:cubicBezTo>
              </a:path>
            </a:pathLst>
          </a:custGeom>
          <a:noFill/>
          <a:ln w="28575">
            <a:solidFill>
              <a:srgbClr val="C13B25"/>
            </a:solidFill>
            <a:round/>
            <a:headEnd/>
            <a:tailEnd type="triangle" w="med" len="med"/>
          </a:ln>
        </p:spPr>
        <p:txBody>
          <a:bodyPr wrap="none" anchor="ctr"/>
          <a:lstStyle/>
          <a:p>
            <a:endParaRPr lang="hr-HR" sz="2400">
              <a:solidFill>
                <a:schemeClr val="tx1"/>
              </a:solidFill>
            </a:endParaRPr>
          </a:p>
        </p:txBody>
      </p:sp>
      <p:sp>
        <p:nvSpPr>
          <p:cNvPr id="19470" name="Rectangle 33"/>
          <p:cNvSpPr>
            <a:spLocks noChangeArrowheads="1"/>
          </p:cNvSpPr>
          <p:nvPr/>
        </p:nvSpPr>
        <p:spPr bwMode="auto">
          <a:xfrm>
            <a:off x="3595688" y="4286250"/>
            <a:ext cx="1563687" cy="369888"/>
          </a:xfrm>
          <a:prstGeom prst="rect">
            <a:avLst/>
          </a:prstGeom>
          <a:noFill/>
          <a:ln w="9525" algn="ctr">
            <a:noFill/>
            <a:miter lim="800000"/>
            <a:headEnd/>
            <a:tailEnd/>
          </a:ln>
        </p:spPr>
        <p:txBody>
          <a:bodyPr wrap="none">
            <a:spAutoFit/>
          </a:bodyPr>
          <a:lstStyle/>
          <a:p>
            <a:r>
              <a:rPr lang="hr-HR" sz="1800">
                <a:solidFill>
                  <a:srgbClr val="FF0000"/>
                </a:solidFill>
              </a:rPr>
              <a:t>red-&gt;izlaz</a:t>
            </a:r>
          </a:p>
        </p:txBody>
      </p:sp>
      <p:sp>
        <p:nvSpPr>
          <p:cNvPr id="19471" name="Rectangle 34"/>
          <p:cNvSpPr>
            <a:spLocks noChangeArrowheads="1"/>
          </p:cNvSpPr>
          <p:nvPr/>
        </p:nvSpPr>
        <p:spPr bwMode="auto">
          <a:xfrm>
            <a:off x="8096250" y="4214813"/>
            <a:ext cx="1425575" cy="369887"/>
          </a:xfrm>
          <a:prstGeom prst="rect">
            <a:avLst/>
          </a:prstGeom>
          <a:noFill/>
          <a:ln w="9525" algn="ctr">
            <a:noFill/>
            <a:miter lim="800000"/>
            <a:headEnd/>
            <a:tailEnd/>
          </a:ln>
        </p:spPr>
        <p:txBody>
          <a:bodyPr wrap="none">
            <a:spAutoFit/>
          </a:bodyPr>
          <a:lstStyle/>
          <a:p>
            <a:r>
              <a:rPr lang="hr-HR" sz="1800">
                <a:solidFill>
                  <a:srgbClr val="FF0000"/>
                </a:solidFill>
              </a:rPr>
              <a:t>red-&gt;ulaz</a:t>
            </a:r>
          </a:p>
        </p:txBody>
      </p:sp>
      <p:sp>
        <p:nvSpPr>
          <p:cNvPr id="78" name="Rectangle 24"/>
          <p:cNvSpPr>
            <a:spLocks noChangeArrowheads="1"/>
          </p:cNvSpPr>
          <p:nvPr/>
        </p:nvSpPr>
        <p:spPr bwMode="auto">
          <a:xfrm>
            <a:off x="6708775" y="3870325"/>
            <a:ext cx="1008063" cy="280988"/>
          </a:xfrm>
          <a:prstGeom prst="rect">
            <a:avLst/>
          </a:prstGeom>
          <a:solidFill>
            <a:srgbClr val="FFCC99">
              <a:alpha val="50195"/>
            </a:srgbClr>
          </a:solidFill>
          <a:ln w="9525">
            <a:solidFill>
              <a:srgbClr val="FFC000"/>
            </a:solidFill>
            <a:miter lim="800000"/>
            <a:headEnd/>
            <a:tailEnd/>
          </a:ln>
        </p:spPr>
        <p:txBody>
          <a:bodyPr wrap="none" anchor="ctr"/>
          <a:lstStyle/>
          <a:p>
            <a:pPr algn="ctr"/>
            <a:endParaRPr lang="hr-HR"/>
          </a:p>
        </p:txBody>
      </p:sp>
      <p:sp>
        <p:nvSpPr>
          <p:cNvPr id="79" name="Line 36"/>
          <p:cNvSpPr>
            <a:spLocks noChangeShapeType="1"/>
          </p:cNvSpPr>
          <p:nvPr/>
        </p:nvSpPr>
        <p:spPr bwMode="auto">
          <a:xfrm flipH="1">
            <a:off x="7212013" y="4159250"/>
            <a:ext cx="0" cy="360363"/>
          </a:xfrm>
          <a:prstGeom prst="line">
            <a:avLst/>
          </a:prstGeom>
          <a:noFill/>
          <a:ln w="28575">
            <a:solidFill>
              <a:srgbClr val="FF9900"/>
            </a:solidFill>
            <a:round/>
            <a:headEnd/>
            <a:tailEnd type="triangle" w="med" len="med"/>
          </a:ln>
        </p:spPr>
        <p:txBody>
          <a:bodyPr wrap="none" anchor="ctr"/>
          <a:lstStyle/>
          <a:p>
            <a:endParaRPr lang="en-US"/>
          </a:p>
        </p:txBody>
      </p:sp>
      <p:sp>
        <p:nvSpPr>
          <p:cNvPr id="80" name="Rectangle 34"/>
          <p:cNvSpPr>
            <a:spLocks noChangeArrowheads="1"/>
          </p:cNvSpPr>
          <p:nvPr/>
        </p:nvSpPr>
        <p:spPr bwMode="auto">
          <a:xfrm>
            <a:off x="6811963" y="3513138"/>
            <a:ext cx="800100" cy="400050"/>
          </a:xfrm>
          <a:prstGeom prst="rect">
            <a:avLst/>
          </a:prstGeom>
          <a:noFill/>
          <a:ln w="9525" algn="ctr">
            <a:noFill/>
            <a:miter lim="800000"/>
            <a:headEnd/>
            <a:tailEnd/>
          </a:ln>
          <a:effectLst/>
        </p:spPr>
        <p:txBody>
          <a:bodyPr wrap="none">
            <a:spAutoFit/>
          </a:bodyPr>
          <a:lstStyle/>
          <a:p>
            <a:pPr>
              <a:defRPr/>
            </a:pPr>
            <a:r>
              <a:rPr lang="hr-HR">
                <a:solidFill>
                  <a:schemeClr val="bg2">
                    <a:lumMod val="95000"/>
                    <a:lumOff val="5000"/>
                  </a:schemeClr>
                </a:solidFill>
              </a:rPr>
              <a:t>novi</a:t>
            </a:r>
          </a:p>
        </p:txBody>
      </p:sp>
      <p:sp>
        <p:nvSpPr>
          <p:cNvPr id="81" name="Rectangle 80"/>
          <p:cNvSpPr>
            <a:spLocks noChangeArrowheads="1"/>
          </p:cNvSpPr>
          <p:nvPr/>
        </p:nvSpPr>
        <p:spPr bwMode="auto">
          <a:xfrm>
            <a:off x="0" y="857250"/>
            <a:ext cx="6524625" cy="357188"/>
          </a:xfrm>
          <a:prstGeom prst="rect">
            <a:avLst/>
          </a:prstGeom>
          <a:noFill/>
          <a:ln w="22225" algn="ctr">
            <a:solidFill>
              <a:srgbClr val="FF0000"/>
            </a:solidFill>
            <a:round/>
            <a:headEnd/>
            <a:tailEnd/>
          </a:ln>
        </p:spPr>
        <p:txBody>
          <a:bodyPr wrap="none" anchor="ctr"/>
          <a:lstStyle/>
          <a:p>
            <a:endParaRPr lang="hr-HR"/>
          </a:p>
        </p:txBody>
      </p:sp>
      <p:grpSp>
        <p:nvGrpSpPr>
          <p:cNvPr id="6" name="Group 81"/>
          <p:cNvGrpSpPr>
            <a:grpSpLocks/>
          </p:cNvGrpSpPr>
          <p:nvPr/>
        </p:nvGrpSpPr>
        <p:grpSpPr bwMode="auto">
          <a:xfrm>
            <a:off x="6743700" y="4519613"/>
            <a:ext cx="936625" cy="1152525"/>
            <a:chOff x="6323011" y="4505328"/>
            <a:chExt cx="936625" cy="1152525"/>
          </a:xfrm>
        </p:grpSpPr>
        <p:sp>
          <p:nvSpPr>
            <p:cNvPr id="83" name="Rectangle 9"/>
            <p:cNvSpPr>
              <a:spLocks noChangeArrowheads="1"/>
            </p:cNvSpPr>
            <p:nvPr/>
          </p:nvSpPr>
          <p:spPr bwMode="auto">
            <a:xfrm>
              <a:off x="6323011" y="5299078"/>
              <a:ext cx="936625" cy="358775"/>
            </a:xfrm>
            <a:prstGeom prst="rect">
              <a:avLst/>
            </a:prstGeom>
            <a:solidFill>
              <a:schemeClr val="accent4">
                <a:lumMod val="40000"/>
                <a:lumOff val="60000"/>
              </a:schemeClr>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84" name="Rectangle 10"/>
            <p:cNvSpPr>
              <a:spLocks noChangeArrowheads="1"/>
            </p:cNvSpPr>
            <p:nvPr/>
          </p:nvSpPr>
          <p:spPr bwMode="auto">
            <a:xfrm>
              <a:off x="6323011" y="4505328"/>
              <a:ext cx="936625" cy="793750"/>
            </a:xfrm>
            <a:prstGeom prst="rect">
              <a:avLst/>
            </a:prstGeom>
            <a:solidFill>
              <a:schemeClr val="accent4">
                <a:lumMod val="40000"/>
                <a:lumOff val="60000"/>
              </a:schemeClr>
            </a:solidFill>
            <a:ln w="9525">
              <a:solidFill>
                <a:srgbClr val="0070C0"/>
              </a:solidFill>
              <a:miter lim="800000"/>
              <a:headEnd/>
              <a:tailEnd/>
            </a:ln>
          </p:spPr>
          <p:txBody>
            <a:bodyPr wrap="none" anchor="ctr"/>
            <a:lstStyle/>
            <a:p>
              <a:pPr algn="ctr">
                <a:defRPr/>
              </a:pPr>
              <a:endParaRPr lang="hr-HR" sz="3200">
                <a:solidFill>
                  <a:srgbClr val="002060"/>
                </a:solidFill>
              </a:endParaRPr>
            </a:p>
          </p:txBody>
        </p:sp>
      </p:grpSp>
      <p:grpSp>
        <p:nvGrpSpPr>
          <p:cNvPr id="7" name="Group 84"/>
          <p:cNvGrpSpPr>
            <a:grpSpLocks/>
          </p:cNvGrpSpPr>
          <p:nvPr/>
        </p:nvGrpSpPr>
        <p:grpSpPr bwMode="auto">
          <a:xfrm>
            <a:off x="6970713" y="5600700"/>
            <a:ext cx="414337" cy="588963"/>
            <a:chOff x="6550024" y="5586416"/>
            <a:chExt cx="414337" cy="588962"/>
          </a:xfrm>
        </p:grpSpPr>
        <p:grpSp>
          <p:nvGrpSpPr>
            <p:cNvPr id="19481" name="Group 25"/>
            <p:cNvGrpSpPr>
              <a:grpSpLocks/>
            </p:cNvGrpSpPr>
            <p:nvPr/>
          </p:nvGrpSpPr>
          <p:grpSpPr bwMode="auto">
            <a:xfrm>
              <a:off x="6550024" y="5946778"/>
              <a:ext cx="414337" cy="228600"/>
              <a:chOff x="3504" y="3840"/>
              <a:chExt cx="240" cy="144"/>
            </a:xfrm>
          </p:grpSpPr>
          <p:grpSp>
            <p:nvGrpSpPr>
              <p:cNvPr id="19483" name="Group 26"/>
              <p:cNvGrpSpPr>
                <a:grpSpLocks/>
              </p:cNvGrpSpPr>
              <p:nvPr/>
            </p:nvGrpSpPr>
            <p:grpSpPr bwMode="auto">
              <a:xfrm>
                <a:off x="3504" y="3840"/>
                <a:ext cx="240" cy="96"/>
                <a:chOff x="4272" y="3600"/>
                <a:chExt cx="240" cy="96"/>
              </a:xfrm>
            </p:grpSpPr>
            <p:sp>
              <p:nvSpPr>
                <p:cNvPr id="19485" name="Line 27"/>
                <p:cNvSpPr>
                  <a:spLocks noChangeShapeType="1"/>
                </p:cNvSpPr>
                <p:nvPr/>
              </p:nvSpPr>
              <p:spPr bwMode="auto">
                <a:xfrm>
                  <a:off x="4272" y="3600"/>
                  <a:ext cx="240" cy="0"/>
                </a:xfrm>
                <a:prstGeom prst="line">
                  <a:avLst/>
                </a:prstGeom>
                <a:noFill/>
                <a:ln w="9525">
                  <a:solidFill>
                    <a:schemeClr val="bg2"/>
                  </a:solidFill>
                  <a:round/>
                  <a:headEnd/>
                  <a:tailEnd/>
                </a:ln>
              </p:spPr>
              <p:txBody>
                <a:bodyPr wrap="none" anchor="ctr"/>
                <a:lstStyle/>
                <a:p>
                  <a:endParaRPr lang="en-US"/>
                </a:p>
              </p:txBody>
            </p:sp>
            <p:sp>
              <p:nvSpPr>
                <p:cNvPr id="19486" name="Line 28"/>
                <p:cNvSpPr>
                  <a:spLocks noChangeShapeType="1"/>
                </p:cNvSpPr>
                <p:nvPr/>
              </p:nvSpPr>
              <p:spPr bwMode="auto">
                <a:xfrm>
                  <a:off x="4320" y="3648"/>
                  <a:ext cx="144" cy="0"/>
                </a:xfrm>
                <a:prstGeom prst="line">
                  <a:avLst/>
                </a:prstGeom>
                <a:noFill/>
                <a:ln w="9525">
                  <a:solidFill>
                    <a:schemeClr val="bg2"/>
                  </a:solidFill>
                  <a:round/>
                  <a:headEnd/>
                  <a:tailEnd/>
                </a:ln>
              </p:spPr>
              <p:txBody>
                <a:bodyPr wrap="none" anchor="ctr"/>
                <a:lstStyle/>
                <a:p>
                  <a:endParaRPr lang="en-US"/>
                </a:p>
              </p:txBody>
            </p:sp>
            <p:sp>
              <p:nvSpPr>
                <p:cNvPr id="19487" name="Line 29"/>
                <p:cNvSpPr>
                  <a:spLocks noChangeShapeType="1"/>
                </p:cNvSpPr>
                <p:nvPr/>
              </p:nvSpPr>
              <p:spPr bwMode="auto">
                <a:xfrm>
                  <a:off x="4368" y="3696"/>
                  <a:ext cx="48" cy="0"/>
                </a:xfrm>
                <a:prstGeom prst="line">
                  <a:avLst/>
                </a:prstGeom>
                <a:noFill/>
                <a:ln w="9525">
                  <a:solidFill>
                    <a:schemeClr val="bg2"/>
                  </a:solidFill>
                  <a:round/>
                  <a:headEnd/>
                  <a:tailEnd/>
                </a:ln>
              </p:spPr>
              <p:txBody>
                <a:bodyPr wrap="none" anchor="ctr"/>
                <a:lstStyle/>
                <a:p>
                  <a:endParaRPr lang="en-US"/>
                </a:p>
              </p:txBody>
            </p:sp>
          </p:grpSp>
          <p:sp>
            <p:nvSpPr>
              <p:cNvPr id="19484" name="Rectangle 30"/>
              <p:cNvSpPr>
                <a:spLocks noChangeArrowheads="1"/>
              </p:cNvSpPr>
              <p:nvPr/>
            </p:nvSpPr>
            <p:spPr bwMode="auto">
              <a:xfrm>
                <a:off x="3504" y="3840"/>
                <a:ext cx="240" cy="144"/>
              </a:xfrm>
              <a:prstGeom prst="rect">
                <a:avLst/>
              </a:prstGeom>
              <a:noFill/>
              <a:ln w="9525">
                <a:solidFill>
                  <a:schemeClr val="bg2"/>
                </a:solidFill>
                <a:miter lim="800000"/>
                <a:headEnd/>
                <a:tailEnd/>
              </a:ln>
            </p:spPr>
            <p:txBody>
              <a:bodyPr wrap="none" anchor="ctr"/>
              <a:lstStyle/>
              <a:p>
                <a:endParaRPr lang="hr-HR" sz="2400">
                  <a:solidFill>
                    <a:srgbClr val="002060"/>
                  </a:solidFill>
                </a:endParaRPr>
              </a:p>
            </p:txBody>
          </p:sp>
        </p:grpSp>
        <p:sp>
          <p:nvSpPr>
            <p:cNvPr id="19482" name="Line 49"/>
            <p:cNvSpPr>
              <a:spLocks noChangeShapeType="1"/>
            </p:cNvSpPr>
            <p:nvPr/>
          </p:nvSpPr>
          <p:spPr bwMode="auto">
            <a:xfrm>
              <a:off x="6754811" y="5586416"/>
              <a:ext cx="0" cy="360362"/>
            </a:xfrm>
            <a:prstGeom prst="line">
              <a:avLst/>
            </a:prstGeom>
            <a:noFill/>
            <a:ln w="28575">
              <a:solidFill>
                <a:srgbClr val="C13B25"/>
              </a:solidFill>
              <a:round/>
              <a:headEnd/>
              <a:tailEnd type="triangle" w="med" len="med"/>
            </a:ln>
          </p:spPr>
          <p:txBody>
            <a:bodyPr wrap="none" anchor="ctr"/>
            <a:lstStyle/>
            <a:p>
              <a:endParaRPr lang="en-US"/>
            </a:p>
          </p:txBody>
        </p:sp>
      </p:grpSp>
      <p:sp>
        <p:nvSpPr>
          <p:cNvPr id="93" name="Text Box 42"/>
          <p:cNvSpPr txBox="1">
            <a:spLocks noChangeArrowheads="1"/>
          </p:cNvSpPr>
          <p:nvPr/>
        </p:nvSpPr>
        <p:spPr bwMode="auto">
          <a:xfrm>
            <a:off x="6915150" y="4656138"/>
            <a:ext cx="609600" cy="519112"/>
          </a:xfrm>
          <a:prstGeom prst="rect">
            <a:avLst/>
          </a:prstGeom>
          <a:noFill/>
          <a:ln w="9525" algn="ctr">
            <a:noFill/>
            <a:miter lim="800000"/>
            <a:headEnd/>
            <a:tailEnd/>
          </a:ln>
        </p:spPr>
        <p:txBody>
          <a:bodyPr wrap="none">
            <a:spAutoFit/>
          </a:bodyPr>
          <a:lstStyle/>
          <a:p>
            <a:r>
              <a:rPr lang="hr-HR" sz="2800"/>
              <a:t>42</a:t>
            </a:r>
          </a:p>
        </p:txBody>
      </p:sp>
      <p:sp>
        <p:nvSpPr>
          <p:cNvPr id="94" name="Freeform 51"/>
          <p:cNvSpPr>
            <a:spLocks/>
          </p:cNvSpPr>
          <p:nvPr/>
        </p:nvSpPr>
        <p:spPr bwMode="auto">
          <a:xfrm rot="18095337" flipH="1">
            <a:off x="5917407" y="5020469"/>
            <a:ext cx="1301750" cy="763587"/>
          </a:xfrm>
          <a:custGeom>
            <a:avLst/>
            <a:gdLst>
              <a:gd name="T0" fmla="*/ 2147483647 w 1708"/>
              <a:gd name="T1" fmla="*/ 0 h 481"/>
              <a:gd name="T2" fmla="*/ 2147483647 w 1708"/>
              <a:gd name="T3" fmla="*/ 2147483647 h 481"/>
              <a:gd name="T4" fmla="*/ 2147483647 w 1708"/>
              <a:gd name="T5" fmla="*/ 2147483647 h 481"/>
              <a:gd name="T6" fmla="*/ 0 w 1708"/>
              <a:gd name="T7" fmla="*/ 2147483647 h 481"/>
              <a:gd name="T8" fmla="*/ 0 60000 65536"/>
              <a:gd name="T9" fmla="*/ 0 60000 65536"/>
              <a:gd name="T10" fmla="*/ 0 60000 65536"/>
              <a:gd name="T11" fmla="*/ 0 60000 65536"/>
              <a:gd name="T12" fmla="*/ 0 w 1708"/>
              <a:gd name="T13" fmla="*/ 0 h 481"/>
              <a:gd name="T14" fmla="*/ 1708 w 1708"/>
              <a:gd name="T15" fmla="*/ 481 h 481"/>
            </a:gdLst>
            <a:ahLst/>
            <a:cxnLst>
              <a:cxn ang="T8">
                <a:pos x="T0" y="T1"/>
              </a:cxn>
              <a:cxn ang="T9">
                <a:pos x="T2" y="T3"/>
              </a:cxn>
              <a:cxn ang="T10">
                <a:pos x="T4" y="T5"/>
              </a:cxn>
              <a:cxn ang="T11">
                <a:pos x="T6" y="T7"/>
              </a:cxn>
            </a:cxnLst>
            <a:rect l="T12" t="T13" r="T14" b="T15"/>
            <a:pathLst>
              <a:path w="1708" h="481">
                <a:moveTo>
                  <a:pt x="1397" y="0"/>
                </a:moveTo>
                <a:cubicBezTo>
                  <a:pt x="1411" y="51"/>
                  <a:pt x="1708" y="253"/>
                  <a:pt x="1495" y="371"/>
                </a:cubicBezTo>
                <a:cubicBezTo>
                  <a:pt x="1084" y="481"/>
                  <a:pt x="618" y="129"/>
                  <a:pt x="321" y="124"/>
                </a:cubicBezTo>
                <a:cubicBezTo>
                  <a:pt x="56" y="98"/>
                  <a:pt x="47" y="196"/>
                  <a:pt x="0" y="194"/>
                </a:cubicBezTo>
              </a:path>
            </a:pathLst>
          </a:custGeom>
          <a:noFill/>
          <a:ln w="28575">
            <a:solidFill>
              <a:srgbClr val="C13B25"/>
            </a:solidFill>
            <a:round/>
            <a:headEnd/>
            <a:tailEnd type="triangle" w="med" len="med"/>
          </a:ln>
        </p:spPr>
        <p:txBody>
          <a:bodyPr wrap="none" anchor="ctr"/>
          <a:lstStyle/>
          <a:p>
            <a:endParaRPr lang="hr-HR" sz="2400">
              <a:solidFill>
                <a:schemeClr val="tx1"/>
              </a:solidFill>
            </a:endParaRPr>
          </a:p>
        </p:txBody>
      </p:sp>
      <p:sp>
        <p:nvSpPr>
          <p:cNvPr id="95" name="Freeform 51"/>
          <p:cNvSpPr>
            <a:spLocks/>
          </p:cNvSpPr>
          <p:nvPr/>
        </p:nvSpPr>
        <p:spPr bwMode="auto">
          <a:xfrm>
            <a:off x="7537450" y="4422775"/>
            <a:ext cx="844550" cy="323850"/>
          </a:xfrm>
          <a:custGeom>
            <a:avLst/>
            <a:gdLst>
              <a:gd name="T0" fmla="*/ 2147483647 w 725"/>
              <a:gd name="T1" fmla="*/ 2147483647 h 204"/>
              <a:gd name="T2" fmla="*/ 2147483647 w 725"/>
              <a:gd name="T3" fmla="*/ 2147483647 h 204"/>
              <a:gd name="T4" fmla="*/ 0 w 725"/>
              <a:gd name="T5" fmla="*/ 2147483647 h 204"/>
              <a:gd name="T6" fmla="*/ 0 60000 65536"/>
              <a:gd name="T7" fmla="*/ 0 60000 65536"/>
              <a:gd name="T8" fmla="*/ 0 60000 65536"/>
              <a:gd name="T9" fmla="*/ 0 w 725"/>
              <a:gd name="T10" fmla="*/ 0 h 204"/>
              <a:gd name="T11" fmla="*/ 725 w 725"/>
              <a:gd name="T12" fmla="*/ 204 h 204"/>
            </a:gdLst>
            <a:ahLst/>
            <a:cxnLst>
              <a:cxn ang="T6">
                <a:pos x="T0" y="T1"/>
              </a:cxn>
              <a:cxn ang="T7">
                <a:pos x="T2" y="T3"/>
              </a:cxn>
              <a:cxn ang="T8">
                <a:pos x="T4" y="T5"/>
              </a:cxn>
            </a:cxnLst>
            <a:rect l="T9" t="T10" r="T11" b="T12"/>
            <a:pathLst>
              <a:path w="725" h="204">
                <a:moveTo>
                  <a:pt x="725" y="204"/>
                </a:moveTo>
                <a:cubicBezTo>
                  <a:pt x="661" y="174"/>
                  <a:pt x="571" y="0"/>
                  <a:pt x="339" y="24"/>
                </a:cubicBezTo>
                <a:cubicBezTo>
                  <a:pt x="107" y="48"/>
                  <a:pt x="71" y="131"/>
                  <a:pt x="0" y="159"/>
                </a:cubicBezTo>
              </a:path>
            </a:pathLst>
          </a:custGeom>
          <a:noFill/>
          <a:ln w="28575">
            <a:solidFill>
              <a:srgbClr val="C13B25"/>
            </a:solidFill>
            <a:round/>
            <a:headEnd/>
            <a:tailEnd type="triangle" w="med" len="med"/>
          </a:ln>
        </p:spPr>
        <p:txBody>
          <a:bodyPr wrap="none" anchor="ctr"/>
          <a:lstStyle/>
          <a:p>
            <a:endParaRPr lang="hr-HR" sz="2400">
              <a:solidFill>
                <a:schemeClr val="tx1"/>
              </a:solidFill>
            </a:endParaRPr>
          </a:p>
        </p:txBody>
      </p:sp>
      <p:sp>
        <p:nvSpPr>
          <p:cNvPr id="4" name="Slide Number Placeholder 3"/>
          <p:cNvSpPr>
            <a:spLocks noGrp="1"/>
          </p:cNvSpPr>
          <p:nvPr>
            <p:ph type="sldNum" sz="quarter" idx="11"/>
          </p:nvPr>
        </p:nvSpPr>
        <p:spPr/>
        <p:txBody>
          <a:bodyPr/>
          <a:lstStyle/>
          <a:p>
            <a:fld id="{A88E0379-805C-488B-A902-3710866AFB11}" type="slidenum">
              <a:rPr lang="hr-HR" smtClean="0"/>
              <a:pPr/>
              <a:t>216</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4">
                                            <p:txEl>
                                              <p:pRg st="3" end="3"/>
                                            </p:txEl>
                                          </p:spTgt>
                                        </p:tgtEl>
                                        <p:attrNameLst>
                                          <p:attrName>style.visibility</p:attrName>
                                        </p:attrNameLst>
                                      </p:cBhvr>
                                      <p:to>
                                        <p:strVal val="visible"/>
                                      </p:to>
                                    </p:set>
                                    <p:animEffect transition="in" filter="wipe(left)">
                                      <p:cBhvr>
                                        <p:cTn id="7" dur="500"/>
                                        <p:tgtEl>
                                          <p:spTgt spid="6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dissolve">
                                      <p:cBhvr>
                                        <p:cTn id="12" dur="500"/>
                                        <p:tgtEl>
                                          <p:spTgt spid="8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2.91713E-7 -1.18899E-6 L 2.91713E-7 0.04835 " pathEditMode="relative" rAng="0" ptsTypes="AA">
                                      <p:cBhvr>
                                        <p:cTn id="16" dur="2000" fill="hold"/>
                                        <p:tgtEl>
                                          <p:spTgt spid="81"/>
                                        </p:tgtEl>
                                        <p:attrNameLst>
                                          <p:attrName>ppt_x</p:attrName>
                                          <p:attrName>ppt_y</p:attrName>
                                        </p:attrNameLst>
                                      </p:cBhvr>
                                      <p:rCtr x="0" y="24"/>
                                    </p:animMotion>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80"/>
                                        </p:tgtEl>
                                        <p:attrNameLst>
                                          <p:attrName>style.visibility</p:attrName>
                                        </p:attrNameLst>
                                      </p:cBhvr>
                                      <p:to>
                                        <p:strVal val="visible"/>
                                      </p:to>
                                    </p:set>
                                    <p:animEffect transition="in" filter="dissolve">
                                      <p:cBhvr>
                                        <p:cTn id="21" dur="500"/>
                                        <p:tgtEl>
                                          <p:spTgt spid="80"/>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78"/>
                                        </p:tgtEl>
                                        <p:attrNameLst>
                                          <p:attrName>style.visibility</p:attrName>
                                        </p:attrNameLst>
                                      </p:cBhvr>
                                      <p:to>
                                        <p:strVal val="visible"/>
                                      </p:to>
                                    </p:set>
                                    <p:animEffect transition="in" filter="dissolve">
                                      <p:cBhvr>
                                        <p:cTn id="24" dur="500"/>
                                        <p:tgtEl>
                                          <p:spTgt spid="78"/>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2" nodeType="clickEffect">
                                  <p:stCondLst>
                                    <p:cond delay="0"/>
                                  </p:stCondLst>
                                  <p:childTnLst>
                                    <p:animMotion origin="layout" path="M 2.91713E-7 0.04835 L 2.91713E-7 0.08767 " pathEditMode="relative" rAng="0" ptsTypes="AA">
                                      <p:cBhvr>
                                        <p:cTn id="28" dur="2000" fill="hold"/>
                                        <p:tgtEl>
                                          <p:spTgt spid="81"/>
                                        </p:tgtEl>
                                        <p:attrNameLst>
                                          <p:attrName>ppt_x</p:attrName>
                                          <p:attrName>ppt_y</p:attrName>
                                        </p:attrNameLst>
                                      </p:cBhvr>
                                      <p:rCtr x="0" y="20"/>
                                    </p:animMotion>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dissolv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79"/>
                                        </p:tgtEl>
                                        <p:attrNameLst>
                                          <p:attrName>style.visibility</p:attrName>
                                        </p:attrNameLst>
                                      </p:cBhvr>
                                      <p:to>
                                        <p:strVal val="visible"/>
                                      </p:to>
                                    </p:set>
                                    <p:animEffect transition="in" filter="wipe(up)">
                                      <p:cBhvr>
                                        <p:cTn id="38" dur="500"/>
                                        <p:tgtEl>
                                          <p:spTgt spid="79"/>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3" nodeType="clickEffect">
                                  <p:stCondLst>
                                    <p:cond delay="0"/>
                                  </p:stCondLst>
                                  <p:childTnLst>
                                    <p:animMotion origin="layout" path="M 2.91713E-7 0.08998 L 2.91713E-7 0.12931 " pathEditMode="relative" rAng="0" ptsTypes="AA">
                                      <p:cBhvr>
                                        <p:cTn id="42" dur="2000" fill="hold"/>
                                        <p:tgtEl>
                                          <p:spTgt spid="81"/>
                                        </p:tgtEl>
                                        <p:attrNameLst>
                                          <p:attrName>ppt_x</p:attrName>
                                          <p:attrName>ppt_y</p:attrName>
                                        </p:attrNameLst>
                                      </p:cBhvr>
                                      <p:rCtr x="0" y="20"/>
                                    </p:animMotion>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3"/>
                                        </p:tgtEl>
                                        <p:attrNameLst>
                                          <p:attrName>style.visibility</p:attrName>
                                        </p:attrNameLst>
                                      </p:cBhvr>
                                      <p:to>
                                        <p:strVal val="visible"/>
                                      </p:to>
                                    </p:set>
                                    <p:animEffect transition="in" filter="wipe(left)">
                                      <p:cBhvr>
                                        <p:cTn id="47" dur="500"/>
                                        <p:tgtEl>
                                          <p:spTgt spid="93"/>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path" presetSubtype="0" accel="50000" decel="50000" fill="hold" grpId="4" nodeType="clickEffect">
                                  <p:stCondLst>
                                    <p:cond delay="0"/>
                                  </p:stCondLst>
                                  <p:childTnLst>
                                    <p:animMotion origin="layout" path="M 2.91713E-7 0.13023 L 2.91713E-7 0.17187 " pathEditMode="relative" rAng="0" ptsTypes="AA">
                                      <p:cBhvr>
                                        <p:cTn id="51" dur="2000" fill="hold"/>
                                        <p:tgtEl>
                                          <p:spTgt spid="81"/>
                                        </p:tgtEl>
                                        <p:attrNameLst>
                                          <p:attrName>ppt_x</p:attrName>
                                          <p:attrName>ppt_y</p:attrName>
                                        </p:attrNameLst>
                                      </p:cBhvr>
                                      <p:rCtr x="0" y="21"/>
                                    </p:animMotion>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up)">
                                      <p:cBhvr>
                                        <p:cTn id="56" dur="5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grpId="5" nodeType="clickEffect">
                                  <p:stCondLst>
                                    <p:cond delay="0"/>
                                  </p:stCondLst>
                                  <p:childTnLst>
                                    <p:animMotion origin="layout" path="M 2.91713E-7 0.17372 L 2.91713E-7 0.21629 " pathEditMode="relative" rAng="0" ptsTypes="AA">
                                      <p:cBhvr>
                                        <p:cTn id="60" dur="2000" fill="hold"/>
                                        <p:tgtEl>
                                          <p:spTgt spid="81"/>
                                        </p:tgtEl>
                                        <p:attrNameLst>
                                          <p:attrName>ppt_x</p:attrName>
                                          <p:attrName>ppt_y</p:attrName>
                                        </p:attrNameLst>
                                      </p:cBhvr>
                                      <p:rCtr x="0" y="21"/>
                                    </p:animMotion>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grpId="6" nodeType="clickEffect">
                                  <p:stCondLst>
                                    <p:cond delay="0"/>
                                  </p:stCondLst>
                                  <p:childTnLst>
                                    <p:animMotion origin="layout" path="M 2.91713E-7 0.21675 L 2.91713E-7 0.26116 " pathEditMode="relative" rAng="0" ptsTypes="AA">
                                      <p:cBhvr>
                                        <p:cTn id="64" dur="2000" fill="hold"/>
                                        <p:tgtEl>
                                          <p:spTgt spid="81"/>
                                        </p:tgtEl>
                                        <p:attrNameLst>
                                          <p:attrName>ppt_x</p:attrName>
                                          <p:attrName>ppt_y</p:attrName>
                                        </p:attrNameLst>
                                      </p:cBhvr>
                                      <p:rCtr x="0" y="22"/>
                                    </p:animMotion>
                                  </p:childTnLst>
                                </p:cTn>
                              </p:par>
                            </p:childTnLst>
                          </p:cTn>
                        </p:par>
                      </p:childTnLst>
                    </p:cTn>
                  </p:par>
                  <p:par>
                    <p:cTn id="65" fill="hold">
                      <p:stCondLst>
                        <p:cond delay="indefinite"/>
                      </p:stCondLst>
                      <p:childTnLst>
                        <p:par>
                          <p:cTn id="66" fill="hold">
                            <p:stCondLst>
                              <p:cond delay="0"/>
                            </p:stCondLst>
                            <p:childTnLst>
                              <p:par>
                                <p:cTn id="67" presetID="9" presetClass="exit" presetSubtype="0" fill="hold" nodeType="clickEffect">
                                  <p:stCondLst>
                                    <p:cond delay="0"/>
                                  </p:stCondLst>
                                  <p:childTnLst>
                                    <p:animEffect transition="out" filter="dissolve">
                                      <p:cBhvr>
                                        <p:cTn id="68" dur="500"/>
                                        <p:tgtEl>
                                          <p:spTgt spid="3"/>
                                        </p:tgtEl>
                                      </p:cBhvr>
                                    </p:animEffect>
                                    <p:set>
                                      <p:cBhvr>
                                        <p:cTn id="69" dur="1" fill="hold">
                                          <p:stCondLst>
                                            <p:cond delay="499"/>
                                          </p:stCondLst>
                                        </p:cTn>
                                        <p:tgtEl>
                                          <p:spTgt spid="3"/>
                                        </p:tgtEl>
                                        <p:attrNameLst>
                                          <p:attrName>style.visibility</p:attrName>
                                        </p:attrNameLst>
                                      </p:cBhvr>
                                      <p:to>
                                        <p:strVal val="hidden"/>
                                      </p:to>
                                    </p:set>
                                  </p:childTnLst>
                                </p:cTn>
                              </p:par>
                              <p:par>
                                <p:cTn id="70" presetID="22" presetClass="entr" presetSubtype="8" fill="hold" grpId="0" nodeType="withEffect">
                                  <p:stCondLst>
                                    <p:cond delay="0"/>
                                  </p:stCondLst>
                                  <p:childTnLst>
                                    <p:set>
                                      <p:cBhvr>
                                        <p:cTn id="71" dur="1" fill="hold">
                                          <p:stCondLst>
                                            <p:cond delay="0"/>
                                          </p:stCondLst>
                                        </p:cTn>
                                        <p:tgtEl>
                                          <p:spTgt spid="94"/>
                                        </p:tgtEl>
                                        <p:attrNameLst>
                                          <p:attrName>style.visibility</p:attrName>
                                        </p:attrNameLst>
                                      </p:cBhvr>
                                      <p:to>
                                        <p:strVal val="visible"/>
                                      </p:to>
                                    </p:set>
                                    <p:animEffect transition="in" filter="wipe(left)">
                                      <p:cBhvr>
                                        <p:cTn id="72" dur="500"/>
                                        <p:tgtEl>
                                          <p:spTgt spid="94"/>
                                        </p:tgtEl>
                                      </p:cBhvr>
                                    </p:animEffec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grpId="7" nodeType="clickEffect">
                                  <p:stCondLst>
                                    <p:cond delay="0"/>
                                  </p:stCondLst>
                                  <p:childTnLst>
                                    <p:animMotion origin="layout" path="M 2.91713E-7 0.2607 L 2.91713E-7 0.30905 " pathEditMode="relative" rAng="0" ptsTypes="AA">
                                      <p:cBhvr>
                                        <p:cTn id="76" dur="2000" fill="hold"/>
                                        <p:tgtEl>
                                          <p:spTgt spid="81"/>
                                        </p:tgtEl>
                                        <p:attrNameLst>
                                          <p:attrName>ppt_x</p:attrName>
                                          <p:attrName>ppt_y</p:attrName>
                                        </p:attrNameLst>
                                      </p:cBhvr>
                                      <p:rCtr x="0" y="24"/>
                                    </p:animMotion>
                                  </p:childTnLst>
                                </p:cTn>
                              </p:par>
                            </p:childTnLst>
                          </p:cTn>
                        </p:par>
                      </p:childTnLst>
                    </p:cTn>
                  </p:par>
                  <p:par>
                    <p:cTn id="77" fill="hold">
                      <p:stCondLst>
                        <p:cond delay="indefinite"/>
                      </p:stCondLst>
                      <p:childTnLst>
                        <p:par>
                          <p:cTn id="78" fill="hold">
                            <p:stCondLst>
                              <p:cond delay="0"/>
                            </p:stCondLst>
                            <p:childTnLst>
                              <p:par>
                                <p:cTn id="79" presetID="9" presetClass="exit" presetSubtype="0" fill="hold" grpId="0" nodeType="clickEffect">
                                  <p:stCondLst>
                                    <p:cond delay="0"/>
                                  </p:stCondLst>
                                  <p:childTnLst>
                                    <p:animEffect transition="out" filter="dissolve">
                                      <p:cBhvr>
                                        <p:cTn id="80" dur="500"/>
                                        <p:tgtEl>
                                          <p:spTgt spid="75"/>
                                        </p:tgtEl>
                                      </p:cBhvr>
                                    </p:animEffect>
                                    <p:set>
                                      <p:cBhvr>
                                        <p:cTn id="81" dur="1" fill="hold">
                                          <p:stCondLst>
                                            <p:cond delay="499"/>
                                          </p:stCondLst>
                                        </p:cTn>
                                        <p:tgtEl>
                                          <p:spTgt spid="75"/>
                                        </p:tgtEl>
                                        <p:attrNameLst>
                                          <p:attrName>style.visibility</p:attrName>
                                        </p:attrNameLst>
                                      </p:cBhvr>
                                      <p:to>
                                        <p:strVal val="hidden"/>
                                      </p:to>
                                    </p:set>
                                  </p:childTnLst>
                                </p:cTn>
                              </p:par>
                              <p:par>
                                <p:cTn id="82" presetID="22" presetClass="entr" presetSubtype="2" fill="hold" grpId="0" nodeType="withEffect">
                                  <p:stCondLst>
                                    <p:cond delay="0"/>
                                  </p:stCondLst>
                                  <p:childTnLst>
                                    <p:set>
                                      <p:cBhvr>
                                        <p:cTn id="83" dur="1" fill="hold">
                                          <p:stCondLst>
                                            <p:cond delay="0"/>
                                          </p:stCondLst>
                                        </p:cTn>
                                        <p:tgtEl>
                                          <p:spTgt spid="95"/>
                                        </p:tgtEl>
                                        <p:attrNameLst>
                                          <p:attrName>style.visibility</p:attrName>
                                        </p:attrNameLst>
                                      </p:cBhvr>
                                      <p:to>
                                        <p:strVal val="visible"/>
                                      </p:to>
                                    </p:set>
                                    <p:animEffect transition="in" filter="wipe(right)">
                                      <p:cBhvr>
                                        <p:cTn id="84" dur="500"/>
                                        <p:tgtEl>
                                          <p:spTgt spid="95"/>
                                        </p:tgtEl>
                                      </p:cBhvr>
                                    </p:animEffect>
                                  </p:childTnLst>
                                </p:cTn>
                              </p:par>
                            </p:childTnLst>
                          </p:cTn>
                        </p:par>
                      </p:childTnLst>
                    </p:cTn>
                  </p:par>
                  <p:par>
                    <p:cTn id="85" fill="hold">
                      <p:stCondLst>
                        <p:cond delay="indefinite"/>
                      </p:stCondLst>
                      <p:childTnLst>
                        <p:par>
                          <p:cTn id="86" fill="hold">
                            <p:stCondLst>
                              <p:cond delay="0"/>
                            </p:stCondLst>
                            <p:childTnLst>
                              <p:par>
                                <p:cTn id="87" presetID="42" presetClass="path" presetSubtype="0" accel="50000" decel="50000" fill="hold" grpId="8" nodeType="clickEffect">
                                  <p:stCondLst>
                                    <p:cond delay="0"/>
                                  </p:stCondLst>
                                  <p:childTnLst>
                                    <p:animMotion origin="layout" path="M 2.91713E-7 0.30905 L 2.91713E-7 0.34282 " pathEditMode="relative" rAng="0" ptsTypes="AA">
                                      <p:cBhvr>
                                        <p:cTn id="88" dur="2000" fill="hold"/>
                                        <p:tgtEl>
                                          <p:spTgt spid="81"/>
                                        </p:tgtEl>
                                        <p:attrNameLst>
                                          <p:attrName>ppt_x</p:attrName>
                                          <p:attrName>ppt_y</p:attrName>
                                        </p:attrNameLst>
                                      </p:cBhvr>
                                      <p:rCtr x="0" y="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8" grpId="0" animBg="1"/>
      <p:bldP spid="79" grpId="0" animBg="1"/>
      <p:bldP spid="80" grpId="0"/>
      <p:bldP spid="81" grpId="0" animBg="1"/>
      <p:bldP spid="81" grpId="1" animBg="1"/>
      <p:bldP spid="81" grpId="2" animBg="1"/>
      <p:bldP spid="81" grpId="3" animBg="1"/>
      <p:bldP spid="81" grpId="4" animBg="1"/>
      <p:bldP spid="81" grpId="5" animBg="1"/>
      <p:bldP spid="81" grpId="6" animBg="1"/>
      <p:bldP spid="81" grpId="7" animBg="1"/>
      <p:bldP spid="81" grpId="8" animBg="1"/>
      <p:bldP spid="93" grpId="0"/>
      <p:bldP spid="94" grpId="0" animBg="1"/>
      <p:bldP spid="95" grpId="0" animBg="1"/>
    </p:bld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1250" name="Rectangle 2"/>
          <p:cNvSpPr>
            <a:spLocks noGrp="1" noChangeArrowheads="1"/>
          </p:cNvSpPr>
          <p:nvPr>
            <p:ph type="title" idx="4294967295"/>
          </p:nvPr>
        </p:nvSpPr>
        <p:spPr/>
        <p:txBody>
          <a:bodyPr/>
          <a:lstStyle/>
          <a:p>
            <a:pPr>
              <a:defRPr/>
            </a:pPr>
            <a:r>
              <a:rPr lang="hr-HR" smtClean="0"/>
              <a:t>Skidanje elementa s reda</a:t>
            </a:r>
          </a:p>
        </p:txBody>
      </p:sp>
      <p:sp>
        <p:nvSpPr>
          <p:cNvPr id="20483" name="Rectangle 4"/>
          <p:cNvSpPr>
            <a:spLocks noChangeArrowheads="1"/>
          </p:cNvSpPr>
          <p:nvPr/>
        </p:nvSpPr>
        <p:spPr bwMode="auto">
          <a:xfrm>
            <a:off x="415925" y="908050"/>
            <a:ext cx="9217025" cy="3576638"/>
          </a:xfrm>
          <a:prstGeom prst="rect">
            <a:avLst/>
          </a:prstGeom>
          <a:solidFill>
            <a:srgbClr val="FFCC99">
              <a:alpha val="39999"/>
            </a:srgbClr>
          </a:solidFill>
          <a:ln w="9525" algn="ctr">
            <a:solidFill>
              <a:srgbClr val="C13B25"/>
            </a:solidFill>
            <a:miter lim="800000"/>
            <a:headEnd/>
            <a:tailEnd/>
          </a:ln>
        </p:spPr>
        <p:txBody>
          <a:bodyPr>
            <a:spAutoFit/>
          </a:bodyPr>
          <a:lstStyle/>
          <a:p>
            <a:r>
              <a:rPr lang="hr-HR" sz="1600"/>
              <a:t>int SkiniIzReda (int *element, Red *red) {</a:t>
            </a:r>
          </a:p>
          <a:p>
            <a:r>
              <a:rPr lang="hr-HR" sz="1600"/>
              <a:t>  atom *stari;</a:t>
            </a:r>
          </a:p>
          <a:p>
            <a:r>
              <a:rPr lang="hr-HR" sz="1600"/>
              <a:t>  if (red-&gt;izlaz) {	                // ako red nije prazan </a:t>
            </a:r>
          </a:p>
          <a:p>
            <a:r>
              <a:rPr lang="hr-HR" sz="1600"/>
              <a:t>    *element = red-&gt;izlaz-&gt;element;	 // element koji se skida</a:t>
            </a:r>
          </a:p>
          <a:p>
            <a:r>
              <a:rPr lang="hr-HR" sz="1600"/>
              <a:t>    stari = red-&gt;izlaz;	        // zapamti trenutni izlaz</a:t>
            </a:r>
          </a:p>
          <a:p>
            <a:r>
              <a:rPr lang="hr-HR" sz="1600"/>
              <a:t>    red-&gt;izlaz = red-&gt;izlaz-&gt;sljed;	 // novi izlaz</a:t>
            </a:r>
          </a:p>
          <a:p>
            <a:r>
              <a:rPr lang="hr-HR" sz="1600"/>
              <a:t>    free (stari);			 // oslobodi memoriju skinutog</a:t>
            </a:r>
          </a:p>
          <a:p>
            <a:r>
              <a:rPr lang="hr-HR" sz="1600"/>
              <a:t>    if (red-&gt;izlaz == NULL) red-&gt;ulaz = NULL; // prazan red</a:t>
            </a:r>
          </a:p>
          <a:p>
            <a:r>
              <a:rPr lang="hr-HR" sz="1600"/>
              <a:t>   return 1;</a:t>
            </a:r>
          </a:p>
          <a:p>
            <a:r>
              <a:rPr lang="hr-HR" sz="1600"/>
              <a:t>  }</a:t>
            </a:r>
          </a:p>
          <a:p>
            <a:r>
              <a:rPr lang="hr-HR" sz="1600"/>
              <a:t>  return 0;</a:t>
            </a:r>
          </a:p>
          <a:p>
            <a:r>
              <a:rPr lang="hr-HR" sz="1600"/>
              <a:t>}</a:t>
            </a:r>
          </a:p>
        </p:txBody>
      </p:sp>
      <p:sp>
        <p:nvSpPr>
          <p:cNvPr id="34" name="Rectangle 33"/>
          <p:cNvSpPr/>
          <p:nvPr/>
        </p:nvSpPr>
        <p:spPr bwMode="auto">
          <a:xfrm>
            <a:off x="3452813" y="3429000"/>
            <a:ext cx="6072187" cy="2857500"/>
          </a:xfrm>
          <a:prstGeom prst="rect">
            <a:avLst/>
          </a:prstGeom>
          <a:solidFill>
            <a:schemeClr val="accent4">
              <a:lumMod val="20000"/>
              <a:lumOff val="80000"/>
            </a:schemeClr>
          </a:solidFill>
          <a:ln w="9525" cap="flat" cmpd="sng" algn="ctr">
            <a:solidFill>
              <a:srgbClr val="0070C0"/>
            </a:solidFill>
            <a:prstDash val="solid"/>
            <a:round/>
            <a:headEnd type="none" w="med" len="med"/>
            <a:tailEnd type="none" w="med" len="med"/>
          </a:ln>
          <a:effectLst/>
        </p:spPr>
        <p:txBody>
          <a:bodyPr wrap="none" anchor="ctr"/>
          <a:lstStyle/>
          <a:p>
            <a:pPr>
              <a:defRPr/>
            </a:pPr>
            <a:endParaRPr lang="hr-HR"/>
          </a:p>
        </p:txBody>
      </p:sp>
      <p:grpSp>
        <p:nvGrpSpPr>
          <p:cNvPr id="2" name="Group 34"/>
          <p:cNvGrpSpPr>
            <a:grpSpLocks/>
          </p:cNvGrpSpPr>
          <p:nvPr/>
        </p:nvGrpSpPr>
        <p:grpSpPr bwMode="auto">
          <a:xfrm>
            <a:off x="5445125" y="4518025"/>
            <a:ext cx="936625" cy="1152525"/>
            <a:chOff x="6323011" y="4505328"/>
            <a:chExt cx="936625" cy="1152525"/>
          </a:xfrm>
        </p:grpSpPr>
        <p:sp>
          <p:nvSpPr>
            <p:cNvPr id="36" name="Rectangle 9"/>
            <p:cNvSpPr>
              <a:spLocks noChangeArrowheads="1"/>
            </p:cNvSpPr>
            <p:nvPr/>
          </p:nvSpPr>
          <p:spPr bwMode="auto">
            <a:xfrm>
              <a:off x="6323011" y="5299078"/>
              <a:ext cx="936625" cy="358775"/>
            </a:xfrm>
            <a:prstGeom prst="rect">
              <a:avLst/>
            </a:prstGeom>
            <a:solidFill>
              <a:schemeClr val="accent4">
                <a:lumMod val="40000"/>
                <a:lumOff val="60000"/>
              </a:schemeClr>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37" name="Rectangle 10"/>
            <p:cNvSpPr>
              <a:spLocks noChangeArrowheads="1"/>
            </p:cNvSpPr>
            <p:nvPr/>
          </p:nvSpPr>
          <p:spPr bwMode="auto">
            <a:xfrm>
              <a:off x="6323011" y="4505328"/>
              <a:ext cx="936625" cy="793750"/>
            </a:xfrm>
            <a:prstGeom prst="rect">
              <a:avLst/>
            </a:prstGeom>
            <a:solidFill>
              <a:schemeClr val="accent4">
                <a:lumMod val="40000"/>
                <a:lumOff val="60000"/>
              </a:schemeClr>
            </a:solidFill>
            <a:ln w="9525">
              <a:solidFill>
                <a:srgbClr val="0070C0"/>
              </a:solidFill>
              <a:miter lim="800000"/>
              <a:headEnd/>
              <a:tailEnd/>
            </a:ln>
          </p:spPr>
          <p:txBody>
            <a:bodyPr wrap="none" anchor="ctr"/>
            <a:lstStyle/>
            <a:p>
              <a:pPr algn="ctr">
                <a:defRPr/>
              </a:pPr>
              <a:endParaRPr lang="hr-HR" sz="3200">
                <a:solidFill>
                  <a:srgbClr val="002060"/>
                </a:solidFill>
              </a:endParaRPr>
            </a:p>
          </p:txBody>
        </p:sp>
      </p:grpSp>
      <p:sp>
        <p:nvSpPr>
          <p:cNvPr id="20486" name="Rectangle 24"/>
          <p:cNvSpPr>
            <a:spLocks noChangeArrowheads="1"/>
          </p:cNvSpPr>
          <p:nvPr/>
        </p:nvSpPr>
        <p:spPr bwMode="auto">
          <a:xfrm>
            <a:off x="3659188" y="4578350"/>
            <a:ext cx="1366837" cy="280988"/>
          </a:xfrm>
          <a:prstGeom prst="rect">
            <a:avLst/>
          </a:prstGeom>
          <a:solidFill>
            <a:srgbClr val="FFCC99">
              <a:alpha val="50195"/>
            </a:srgbClr>
          </a:solidFill>
          <a:ln w="9525">
            <a:solidFill>
              <a:srgbClr val="FFC000"/>
            </a:solidFill>
            <a:miter lim="800000"/>
            <a:headEnd/>
            <a:tailEnd/>
          </a:ln>
        </p:spPr>
        <p:txBody>
          <a:bodyPr wrap="none" anchor="ctr"/>
          <a:lstStyle/>
          <a:p>
            <a:pPr algn="ctr"/>
            <a:endParaRPr lang="hr-HR" sz="1600"/>
          </a:p>
        </p:txBody>
      </p:sp>
      <p:sp>
        <p:nvSpPr>
          <p:cNvPr id="20487" name="Rectangle 24"/>
          <p:cNvSpPr>
            <a:spLocks noChangeArrowheads="1"/>
          </p:cNvSpPr>
          <p:nvPr/>
        </p:nvSpPr>
        <p:spPr bwMode="auto">
          <a:xfrm>
            <a:off x="8194675" y="4578350"/>
            <a:ext cx="1219200" cy="287338"/>
          </a:xfrm>
          <a:prstGeom prst="rect">
            <a:avLst/>
          </a:prstGeom>
          <a:solidFill>
            <a:srgbClr val="FFCC99">
              <a:alpha val="50195"/>
            </a:srgbClr>
          </a:solidFill>
          <a:ln w="9525">
            <a:solidFill>
              <a:srgbClr val="FFC000"/>
            </a:solidFill>
            <a:miter lim="800000"/>
            <a:headEnd/>
            <a:tailEnd/>
          </a:ln>
        </p:spPr>
        <p:txBody>
          <a:bodyPr wrap="none" anchor="ctr"/>
          <a:lstStyle/>
          <a:p>
            <a:pPr algn="ctr"/>
            <a:endParaRPr lang="hr-HR" sz="1600"/>
          </a:p>
        </p:txBody>
      </p:sp>
      <p:sp>
        <p:nvSpPr>
          <p:cNvPr id="40" name="Text Box 42"/>
          <p:cNvSpPr txBox="1">
            <a:spLocks noChangeArrowheads="1"/>
          </p:cNvSpPr>
          <p:nvPr/>
        </p:nvSpPr>
        <p:spPr bwMode="auto">
          <a:xfrm>
            <a:off x="5627688" y="4648200"/>
            <a:ext cx="609600" cy="519113"/>
          </a:xfrm>
          <a:prstGeom prst="rect">
            <a:avLst/>
          </a:prstGeom>
          <a:noFill/>
          <a:ln w="9525" algn="ctr">
            <a:noFill/>
            <a:miter lim="800000"/>
            <a:headEnd/>
            <a:tailEnd/>
          </a:ln>
        </p:spPr>
        <p:txBody>
          <a:bodyPr wrap="none">
            <a:spAutoFit/>
          </a:bodyPr>
          <a:lstStyle/>
          <a:p>
            <a:r>
              <a:rPr lang="hr-HR" sz="2800"/>
              <a:t>52</a:t>
            </a:r>
          </a:p>
        </p:txBody>
      </p:sp>
      <p:sp>
        <p:nvSpPr>
          <p:cNvPr id="49" name="Freeform 50"/>
          <p:cNvSpPr>
            <a:spLocks/>
          </p:cNvSpPr>
          <p:nvPr/>
        </p:nvSpPr>
        <p:spPr bwMode="auto">
          <a:xfrm>
            <a:off x="5026025" y="4367213"/>
            <a:ext cx="601663" cy="357187"/>
          </a:xfrm>
          <a:custGeom>
            <a:avLst/>
            <a:gdLst>
              <a:gd name="T0" fmla="*/ 0 w 817"/>
              <a:gd name="T1" fmla="*/ 2147483647 h 225"/>
              <a:gd name="T2" fmla="*/ 2147483647 w 817"/>
              <a:gd name="T3" fmla="*/ 2147483647 h 225"/>
              <a:gd name="T4" fmla="*/ 2147483647 w 817"/>
              <a:gd name="T5" fmla="*/ 2147483647 h 225"/>
              <a:gd name="T6" fmla="*/ 0 60000 65536"/>
              <a:gd name="T7" fmla="*/ 0 60000 65536"/>
              <a:gd name="T8" fmla="*/ 0 60000 65536"/>
              <a:gd name="T9" fmla="*/ 0 w 817"/>
              <a:gd name="T10" fmla="*/ 0 h 225"/>
              <a:gd name="T11" fmla="*/ 817 w 817"/>
              <a:gd name="T12" fmla="*/ 225 h 225"/>
            </a:gdLst>
            <a:ahLst/>
            <a:cxnLst>
              <a:cxn ang="T6">
                <a:pos x="T0" y="T1"/>
              </a:cxn>
              <a:cxn ang="T7">
                <a:pos x="T2" y="T3"/>
              </a:cxn>
              <a:cxn ang="T8">
                <a:pos x="T4" y="T5"/>
              </a:cxn>
            </a:cxnLst>
            <a:rect l="T9" t="T10" r="T11" b="T12"/>
            <a:pathLst>
              <a:path w="817" h="225">
                <a:moveTo>
                  <a:pt x="0" y="225"/>
                </a:moveTo>
                <a:cubicBezTo>
                  <a:pt x="58" y="191"/>
                  <a:pt x="88" y="0"/>
                  <a:pt x="347" y="23"/>
                </a:cubicBezTo>
                <a:cubicBezTo>
                  <a:pt x="606" y="46"/>
                  <a:pt x="719" y="111"/>
                  <a:pt x="817" y="134"/>
                </a:cubicBezTo>
              </a:path>
            </a:pathLst>
          </a:custGeom>
          <a:noFill/>
          <a:ln w="28575">
            <a:solidFill>
              <a:srgbClr val="C13B25"/>
            </a:solidFill>
            <a:round/>
            <a:headEnd/>
            <a:tailEnd type="triangle" w="med" len="med"/>
          </a:ln>
        </p:spPr>
        <p:txBody>
          <a:bodyPr wrap="none" anchor="ctr"/>
          <a:lstStyle/>
          <a:p>
            <a:endParaRPr lang="hr-HR" sz="2400">
              <a:solidFill>
                <a:schemeClr val="tx1"/>
              </a:solidFill>
            </a:endParaRPr>
          </a:p>
        </p:txBody>
      </p:sp>
      <p:sp>
        <p:nvSpPr>
          <p:cNvPr id="20490" name="Rectangle 33"/>
          <p:cNvSpPr>
            <a:spLocks noChangeArrowheads="1"/>
          </p:cNvSpPr>
          <p:nvPr/>
        </p:nvSpPr>
        <p:spPr bwMode="auto">
          <a:xfrm>
            <a:off x="3595688" y="4286250"/>
            <a:ext cx="1563687" cy="369888"/>
          </a:xfrm>
          <a:prstGeom prst="rect">
            <a:avLst/>
          </a:prstGeom>
          <a:noFill/>
          <a:ln w="9525" algn="ctr">
            <a:noFill/>
            <a:miter lim="800000"/>
            <a:headEnd/>
            <a:tailEnd/>
          </a:ln>
        </p:spPr>
        <p:txBody>
          <a:bodyPr wrap="none">
            <a:spAutoFit/>
          </a:bodyPr>
          <a:lstStyle/>
          <a:p>
            <a:r>
              <a:rPr lang="hr-HR" sz="1800">
                <a:solidFill>
                  <a:srgbClr val="FF0000"/>
                </a:solidFill>
              </a:rPr>
              <a:t>red-&gt;izlaz</a:t>
            </a:r>
          </a:p>
        </p:txBody>
      </p:sp>
      <p:sp>
        <p:nvSpPr>
          <p:cNvPr id="20491" name="Rectangle 34"/>
          <p:cNvSpPr>
            <a:spLocks noChangeArrowheads="1"/>
          </p:cNvSpPr>
          <p:nvPr/>
        </p:nvSpPr>
        <p:spPr bwMode="auto">
          <a:xfrm>
            <a:off x="8096250" y="4214813"/>
            <a:ext cx="1425575" cy="369887"/>
          </a:xfrm>
          <a:prstGeom prst="rect">
            <a:avLst/>
          </a:prstGeom>
          <a:noFill/>
          <a:ln w="9525" algn="ctr">
            <a:noFill/>
            <a:miter lim="800000"/>
            <a:headEnd/>
            <a:tailEnd/>
          </a:ln>
        </p:spPr>
        <p:txBody>
          <a:bodyPr wrap="none">
            <a:spAutoFit/>
          </a:bodyPr>
          <a:lstStyle/>
          <a:p>
            <a:r>
              <a:rPr lang="hr-HR" sz="1800">
                <a:solidFill>
                  <a:srgbClr val="FF0000"/>
                </a:solidFill>
              </a:rPr>
              <a:t>red-&gt;ulaz</a:t>
            </a:r>
          </a:p>
        </p:txBody>
      </p:sp>
      <p:sp>
        <p:nvSpPr>
          <p:cNvPr id="53" name="Rectangle 24"/>
          <p:cNvSpPr>
            <a:spLocks noChangeArrowheads="1"/>
          </p:cNvSpPr>
          <p:nvPr/>
        </p:nvSpPr>
        <p:spPr bwMode="auto">
          <a:xfrm>
            <a:off x="5416550" y="3870325"/>
            <a:ext cx="1008063" cy="280988"/>
          </a:xfrm>
          <a:prstGeom prst="rect">
            <a:avLst/>
          </a:prstGeom>
          <a:solidFill>
            <a:srgbClr val="FFCC99">
              <a:alpha val="50195"/>
            </a:srgbClr>
          </a:solidFill>
          <a:ln w="9525">
            <a:solidFill>
              <a:srgbClr val="FFC000"/>
            </a:solidFill>
            <a:miter lim="800000"/>
            <a:headEnd/>
            <a:tailEnd/>
          </a:ln>
        </p:spPr>
        <p:txBody>
          <a:bodyPr wrap="none" anchor="ctr"/>
          <a:lstStyle/>
          <a:p>
            <a:pPr algn="ctr"/>
            <a:endParaRPr lang="hr-HR"/>
          </a:p>
        </p:txBody>
      </p:sp>
      <p:sp>
        <p:nvSpPr>
          <p:cNvPr id="54" name="Line 36"/>
          <p:cNvSpPr>
            <a:spLocks noChangeShapeType="1"/>
          </p:cNvSpPr>
          <p:nvPr/>
        </p:nvSpPr>
        <p:spPr bwMode="auto">
          <a:xfrm flipH="1">
            <a:off x="5919788" y="4159250"/>
            <a:ext cx="0" cy="360363"/>
          </a:xfrm>
          <a:prstGeom prst="line">
            <a:avLst/>
          </a:prstGeom>
          <a:noFill/>
          <a:ln w="28575">
            <a:solidFill>
              <a:srgbClr val="FF9900"/>
            </a:solidFill>
            <a:round/>
            <a:headEnd/>
            <a:tailEnd type="triangle" w="med" len="med"/>
          </a:ln>
        </p:spPr>
        <p:txBody>
          <a:bodyPr wrap="none" anchor="ctr"/>
          <a:lstStyle/>
          <a:p>
            <a:endParaRPr lang="en-US"/>
          </a:p>
        </p:txBody>
      </p:sp>
      <p:sp>
        <p:nvSpPr>
          <p:cNvPr id="55" name="Rectangle 34"/>
          <p:cNvSpPr>
            <a:spLocks noChangeArrowheads="1"/>
          </p:cNvSpPr>
          <p:nvPr/>
        </p:nvSpPr>
        <p:spPr bwMode="auto">
          <a:xfrm>
            <a:off x="5437188" y="3513138"/>
            <a:ext cx="954087" cy="400050"/>
          </a:xfrm>
          <a:prstGeom prst="rect">
            <a:avLst/>
          </a:prstGeom>
          <a:noFill/>
          <a:ln w="9525" algn="ctr">
            <a:noFill/>
            <a:miter lim="800000"/>
            <a:headEnd/>
            <a:tailEnd/>
          </a:ln>
          <a:effectLst/>
        </p:spPr>
        <p:txBody>
          <a:bodyPr wrap="none">
            <a:spAutoFit/>
          </a:bodyPr>
          <a:lstStyle/>
          <a:p>
            <a:pPr>
              <a:defRPr/>
            </a:pPr>
            <a:r>
              <a:rPr lang="hr-HR">
                <a:solidFill>
                  <a:schemeClr val="bg2">
                    <a:lumMod val="95000"/>
                    <a:lumOff val="5000"/>
                  </a:schemeClr>
                </a:solidFill>
              </a:rPr>
              <a:t>stari</a:t>
            </a:r>
          </a:p>
        </p:txBody>
      </p:sp>
      <p:grpSp>
        <p:nvGrpSpPr>
          <p:cNvPr id="20495" name="Group 55"/>
          <p:cNvGrpSpPr>
            <a:grpSpLocks/>
          </p:cNvGrpSpPr>
          <p:nvPr/>
        </p:nvGrpSpPr>
        <p:grpSpPr bwMode="auto">
          <a:xfrm>
            <a:off x="6743700" y="4519613"/>
            <a:ext cx="936625" cy="1152525"/>
            <a:chOff x="6323011" y="4505328"/>
            <a:chExt cx="936625" cy="1152525"/>
          </a:xfrm>
        </p:grpSpPr>
        <p:sp>
          <p:nvSpPr>
            <p:cNvPr id="57" name="Rectangle 9"/>
            <p:cNvSpPr>
              <a:spLocks noChangeArrowheads="1"/>
            </p:cNvSpPr>
            <p:nvPr/>
          </p:nvSpPr>
          <p:spPr bwMode="auto">
            <a:xfrm>
              <a:off x="6323011" y="5299078"/>
              <a:ext cx="936625" cy="358775"/>
            </a:xfrm>
            <a:prstGeom prst="rect">
              <a:avLst/>
            </a:prstGeom>
            <a:solidFill>
              <a:schemeClr val="accent4">
                <a:lumMod val="40000"/>
                <a:lumOff val="60000"/>
              </a:schemeClr>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58" name="Rectangle 10"/>
            <p:cNvSpPr>
              <a:spLocks noChangeArrowheads="1"/>
            </p:cNvSpPr>
            <p:nvPr/>
          </p:nvSpPr>
          <p:spPr bwMode="auto">
            <a:xfrm>
              <a:off x="6323011" y="4505328"/>
              <a:ext cx="936625" cy="793750"/>
            </a:xfrm>
            <a:prstGeom prst="rect">
              <a:avLst/>
            </a:prstGeom>
            <a:solidFill>
              <a:schemeClr val="accent4">
                <a:lumMod val="40000"/>
                <a:lumOff val="60000"/>
              </a:schemeClr>
            </a:solidFill>
            <a:ln w="9525">
              <a:solidFill>
                <a:srgbClr val="0070C0"/>
              </a:solidFill>
              <a:miter lim="800000"/>
              <a:headEnd/>
              <a:tailEnd/>
            </a:ln>
          </p:spPr>
          <p:txBody>
            <a:bodyPr wrap="none" anchor="ctr"/>
            <a:lstStyle/>
            <a:p>
              <a:pPr algn="ctr">
                <a:defRPr/>
              </a:pPr>
              <a:endParaRPr lang="hr-HR" sz="3200">
                <a:solidFill>
                  <a:srgbClr val="002060"/>
                </a:solidFill>
              </a:endParaRPr>
            </a:p>
          </p:txBody>
        </p:sp>
      </p:grpSp>
      <p:grpSp>
        <p:nvGrpSpPr>
          <p:cNvPr id="20496" name="Group 60"/>
          <p:cNvGrpSpPr>
            <a:grpSpLocks/>
          </p:cNvGrpSpPr>
          <p:nvPr/>
        </p:nvGrpSpPr>
        <p:grpSpPr bwMode="auto">
          <a:xfrm>
            <a:off x="6970713" y="5600700"/>
            <a:ext cx="414337" cy="588963"/>
            <a:chOff x="6550024" y="5586416"/>
            <a:chExt cx="414337" cy="588962"/>
          </a:xfrm>
        </p:grpSpPr>
        <p:grpSp>
          <p:nvGrpSpPr>
            <p:cNvPr id="20504" name="Group 25"/>
            <p:cNvGrpSpPr>
              <a:grpSpLocks/>
            </p:cNvGrpSpPr>
            <p:nvPr/>
          </p:nvGrpSpPr>
          <p:grpSpPr bwMode="auto">
            <a:xfrm>
              <a:off x="6550024" y="5946778"/>
              <a:ext cx="414337" cy="228600"/>
              <a:chOff x="3504" y="3840"/>
              <a:chExt cx="240" cy="144"/>
            </a:xfrm>
          </p:grpSpPr>
          <p:grpSp>
            <p:nvGrpSpPr>
              <p:cNvPr id="20506" name="Group 26"/>
              <p:cNvGrpSpPr>
                <a:grpSpLocks/>
              </p:cNvGrpSpPr>
              <p:nvPr/>
            </p:nvGrpSpPr>
            <p:grpSpPr bwMode="auto">
              <a:xfrm>
                <a:off x="3504" y="3840"/>
                <a:ext cx="240" cy="96"/>
                <a:chOff x="4272" y="3600"/>
                <a:chExt cx="240" cy="96"/>
              </a:xfrm>
            </p:grpSpPr>
            <p:sp>
              <p:nvSpPr>
                <p:cNvPr id="20508" name="Line 27"/>
                <p:cNvSpPr>
                  <a:spLocks noChangeShapeType="1"/>
                </p:cNvSpPr>
                <p:nvPr/>
              </p:nvSpPr>
              <p:spPr bwMode="auto">
                <a:xfrm>
                  <a:off x="4272" y="3600"/>
                  <a:ext cx="240" cy="0"/>
                </a:xfrm>
                <a:prstGeom prst="line">
                  <a:avLst/>
                </a:prstGeom>
                <a:noFill/>
                <a:ln w="9525">
                  <a:solidFill>
                    <a:schemeClr val="bg2"/>
                  </a:solidFill>
                  <a:round/>
                  <a:headEnd/>
                  <a:tailEnd/>
                </a:ln>
              </p:spPr>
              <p:txBody>
                <a:bodyPr wrap="none" anchor="ctr"/>
                <a:lstStyle/>
                <a:p>
                  <a:endParaRPr lang="en-US"/>
                </a:p>
              </p:txBody>
            </p:sp>
            <p:sp>
              <p:nvSpPr>
                <p:cNvPr id="20509" name="Line 28"/>
                <p:cNvSpPr>
                  <a:spLocks noChangeShapeType="1"/>
                </p:cNvSpPr>
                <p:nvPr/>
              </p:nvSpPr>
              <p:spPr bwMode="auto">
                <a:xfrm>
                  <a:off x="4320" y="3648"/>
                  <a:ext cx="144" cy="0"/>
                </a:xfrm>
                <a:prstGeom prst="line">
                  <a:avLst/>
                </a:prstGeom>
                <a:noFill/>
                <a:ln w="9525">
                  <a:solidFill>
                    <a:schemeClr val="bg2"/>
                  </a:solidFill>
                  <a:round/>
                  <a:headEnd/>
                  <a:tailEnd/>
                </a:ln>
              </p:spPr>
              <p:txBody>
                <a:bodyPr wrap="none" anchor="ctr"/>
                <a:lstStyle/>
                <a:p>
                  <a:endParaRPr lang="en-US"/>
                </a:p>
              </p:txBody>
            </p:sp>
            <p:sp>
              <p:nvSpPr>
                <p:cNvPr id="20510" name="Line 29"/>
                <p:cNvSpPr>
                  <a:spLocks noChangeShapeType="1"/>
                </p:cNvSpPr>
                <p:nvPr/>
              </p:nvSpPr>
              <p:spPr bwMode="auto">
                <a:xfrm>
                  <a:off x="4368" y="3696"/>
                  <a:ext cx="48" cy="0"/>
                </a:xfrm>
                <a:prstGeom prst="line">
                  <a:avLst/>
                </a:prstGeom>
                <a:noFill/>
                <a:ln w="9525">
                  <a:solidFill>
                    <a:schemeClr val="bg2"/>
                  </a:solidFill>
                  <a:round/>
                  <a:headEnd/>
                  <a:tailEnd/>
                </a:ln>
              </p:spPr>
              <p:txBody>
                <a:bodyPr wrap="none" anchor="ctr"/>
                <a:lstStyle/>
                <a:p>
                  <a:endParaRPr lang="en-US"/>
                </a:p>
              </p:txBody>
            </p:sp>
          </p:grpSp>
          <p:sp>
            <p:nvSpPr>
              <p:cNvPr id="20507" name="Rectangle 30"/>
              <p:cNvSpPr>
                <a:spLocks noChangeArrowheads="1"/>
              </p:cNvSpPr>
              <p:nvPr/>
            </p:nvSpPr>
            <p:spPr bwMode="auto">
              <a:xfrm>
                <a:off x="3504" y="3840"/>
                <a:ext cx="240" cy="144"/>
              </a:xfrm>
              <a:prstGeom prst="rect">
                <a:avLst/>
              </a:prstGeom>
              <a:noFill/>
              <a:ln w="9525">
                <a:solidFill>
                  <a:schemeClr val="bg2"/>
                </a:solidFill>
                <a:miter lim="800000"/>
                <a:headEnd/>
                <a:tailEnd/>
              </a:ln>
            </p:spPr>
            <p:txBody>
              <a:bodyPr wrap="none" anchor="ctr"/>
              <a:lstStyle/>
              <a:p>
                <a:endParaRPr lang="hr-HR" sz="2400">
                  <a:solidFill>
                    <a:srgbClr val="002060"/>
                  </a:solidFill>
                </a:endParaRPr>
              </a:p>
            </p:txBody>
          </p:sp>
        </p:grpSp>
        <p:sp>
          <p:nvSpPr>
            <p:cNvPr id="20505" name="Line 49"/>
            <p:cNvSpPr>
              <a:spLocks noChangeShapeType="1"/>
            </p:cNvSpPr>
            <p:nvPr/>
          </p:nvSpPr>
          <p:spPr bwMode="auto">
            <a:xfrm>
              <a:off x="6754811" y="5586416"/>
              <a:ext cx="0" cy="360362"/>
            </a:xfrm>
            <a:prstGeom prst="line">
              <a:avLst/>
            </a:prstGeom>
            <a:noFill/>
            <a:ln w="28575">
              <a:solidFill>
                <a:srgbClr val="C13B25"/>
              </a:solidFill>
              <a:round/>
              <a:headEnd/>
              <a:tailEnd type="triangle" w="med" len="med"/>
            </a:ln>
          </p:spPr>
          <p:txBody>
            <a:bodyPr wrap="none" anchor="ctr"/>
            <a:lstStyle/>
            <a:p>
              <a:endParaRPr lang="en-US"/>
            </a:p>
          </p:txBody>
        </p:sp>
      </p:grpSp>
      <p:sp>
        <p:nvSpPr>
          <p:cNvPr id="20497" name="Text Box 42"/>
          <p:cNvSpPr txBox="1">
            <a:spLocks noChangeArrowheads="1"/>
          </p:cNvSpPr>
          <p:nvPr/>
        </p:nvSpPr>
        <p:spPr bwMode="auto">
          <a:xfrm>
            <a:off x="6915150" y="4656138"/>
            <a:ext cx="609600" cy="519112"/>
          </a:xfrm>
          <a:prstGeom prst="rect">
            <a:avLst/>
          </a:prstGeom>
          <a:noFill/>
          <a:ln w="9525" algn="ctr">
            <a:noFill/>
            <a:miter lim="800000"/>
            <a:headEnd/>
            <a:tailEnd/>
          </a:ln>
        </p:spPr>
        <p:txBody>
          <a:bodyPr wrap="none">
            <a:spAutoFit/>
          </a:bodyPr>
          <a:lstStyle/>
          <a:p>
            <a:r>
              <a:rPr lang="hr-HR" sz="2800"/>
              <a:t>42</a:t>
            </a:r>
          </a:p>
        </p:txBody>
      </p:sp>
      <p:sp>
        <p:nvSpPr>
          <p:cNvPr id="70" name="Freeform 51"/>
          <p:cNvSpPr>
            <a:spLocks/>
          </p:cNvSpPr>
          <p:nvPr/>
        </p:nvSpPr>
        <p:spPr bwMode="auto">
          <a:xfrm rot="18095337" flipH="1">
            <a:off x="5917407" y="5020469"/>
            <a:ext cx="1301750" cy="763587"/>
          </a:xfrm>
          <a:custGeom>
            <a:avLst/>
            <a:gdLst>
              <a:gd name="T0" fmla="*/ 2147483647 w 1708"/>
              <a:gd name="T1" fmla="*/ 0 h 481"/>
              <a:gd name="T2" fmla="*/ 2147483647 w 1708"/>
              <a:gd name="T3" fmla="*/ 2147483647 h 481"/>
              <a:gd name="T4" fmla="*/ 2147483647 w 1708"/>
              <a:gd name="T5" fmla="*/ 2147483647 h 481"/>
              <a:gd name="T6" fmla="*/ 0 w 1708"/>
              <a:gd name="T7" fmla="*/ 2147483647 h 481"/>
              <a:gd name="T8" fmla="*/ 0 60000 65536"/>
              <a:gd name="T9" fmla="*/ 0 60000 65536"/>
              <a:gd name="T10" fmla="*/ 0 60000 65536"/>
              <a:gd name="T11" fmla="*/ 0 60000 65536"/>
              <a:gd name="T12" fmla="*/ 0 w 1708"/>
              <a:gd name="T13" fmla="*/ 0 h 481"/>
              <a:gd name="T14" fmla="*/ 1708 w 1708"/>
              <a:gd name="T15" fmla="*/ 481 h 481"/>
            </a:gdLst>
            <a:ahLst/>
            <a:cxnLst>
              <a:cxn ang="T8">
                <a:pos x="T0" y="T1"/>
              </a:cxn>
              <a:cxn ang="T9">
                <a:pos x="T2" y="T3"/>
              </a:cxn>
              <a:cxn ang="T10">
                <a:pos x="T4" y="T5"/>
              </a:cxn>
              <a:cxn ang="T11">
                <a:pos x="T6" y="T7"/>
              </a:cxn>
            </a:cxnLst>
            <a:rect l="T12" t="T13" r="T14" b="T15"/>
            <a:pathLst>
              <a:path w="1708" h="481">
                <a:moveTo>
                  <a:pt x="1397" y="0"/>
                </a:moveTo>
                <a:cubicBezTo>
                  <a:pt x="1411" y="51"/>
                  <a:pt x="1708" y="253"/>
                  <a:pt x="1495" y="371"/>
                </a:cubicBezTo>
                <a:cubicBezTo>
                  <a:pt x="1084" y="481"/>
                  <a:pt x="618" y="129"/>
                  <a:pt x="321" y="124"/>
                </a:cubicBezTo>
                <a:cubicBezTo>
                  <a:pt x="56" y="98"/>
                  <a:pt x="47" y="196"/>
                  <a:pt x="0" y="194"/>
                </a:cubicBezTo>
              </a:path>
            </a:pathLst>
          </a:custGeom>
          <a:noFill/>
          <a:ln w="28575">
            <a:solidFill>
              <a:srgbClr val="C13B25"/>
            </a:solidFill>
            <a:round/>
            <a:headEnd/>
            <a:tailEnd type="triangle" w="med" len="med"/>
          </a:ln>
        </p:spPr>
        <p:txBody>
          <a:bodyPr wrap="none" anchor="ctr"/>
          <a:lstStyle/>
          <a:p>
            <a:endParaRPr lang="hr-HR" sz="2400">
              <a:solidFill>
                <a:schemeClr val="tx1"/>
              </a:solidFill>
            </a:endParaRPr>
          </a:p>
        </p:txBody>
      </p:sp>
      <p:sp>
        <p:nvSpPr>
          <p:cNvPr id="20499" name="Freeform 51"/>
          <p:cNvSpPr>
            <a:spLocks/>
          </p:cNvSpPr>
          <p:nvPr/>
        </p:nvSpPr>
        <p:spPr bwMode="auto">
          <a:xfrm>
            <a:off x="7537450" y="4422775"/>
            <a:ext cx="844550" cy="323850"/>
          </a:xfrm>
          <a:custGeom>
            <a:avLst/>
            <a:gdLst>
              <a:gd name="T0" fmla="*/ 2147483647 w 725"/>
              <a:gd name="T1" fmla="*/ 2147483647 h 204"/>
              <a:gd name="T2" fmla="*/ 2147483647 w 725"/>
              <a:gd name="T3" fmla="*/ 2147483647 h 204"/>
              <a:gd name="T4" fmla="*/ 0 w 725"/>
              <a:gd name="T5" fmla="*/ 2147483647 h 204"/>
              <a:gd name="T6" fmla="*/ 0 60000 65536"/>
              <a:gd name="T7" fmla="*/ 0 60000 65536"/>
              <a:gd name="T8" fmla="*/ 0 60000 65536"/>
              <a:gd name="T9" fmla="*/ 0 w 725"/>
              <a:gd name="T10" fmla="*/ 0 h 204"/>
              <a:gd name="T11" fmla="*/ 725 w 725"/>
              <a:gd name="T12" fmla="*/ 204 h 204"/>
            </a:gdLst>
            <a:ahLst/>
            <a:cxnLst>
              <a:cxn ang="T6">
                <a:pos x="T0" y="T1"/>
              </a:cxn>
              <a:cxn ang="T7">
                <a:pos x="T2" y="T3"/>
              </a:cxn>
              <a:cxn ang="T8">
                <a:pos x="T4" y="T5"/>
              </a:cxn>
            </a:cxnLst>
            <a:rect l="T9" t="T10" r="T11" b="T12"/>
            <a:pathLst>
              <a:path w="725" h="204">
                <a:moveTo>
                  <a:pt x="725" y="204"/>
                </a:moveTo>
                <a:cubicBezTo>
                  <a:pt x="661" y="174"/>
                  <a:pt x="571" y="0"/>
                  <a:pt x="339" y="24"/>
                </a:cubicBezTo>
                <a:cubicBezTo>
                  <a:pt x="107" y="48"/>
                  <a:pt x="71" y="131"/>
                  <a:pt x="0" y="159"/>
                </a:cubicBezTo>
              </a:path>
            </a:pathLst>
          </a:custGeom>
          <a:noFill/>
          <a:ln w="28575">
            <a:solidFill>
              <a:srgbClr val="C13B25"/>
            </a:solidFill>
            <a:round/>
            <a:headEnd/>
            <a:tailEnd type="triangle" w="med" len="med"/>
          </a:ln>
        </p:spPr>
        <p:txBody>
          <a:bodyPr wrap="none" anchor="ctr"/>
          <a:lstStyle/>
          <a:p>
            <a:endParaRPr lang="hr-HR" sz="2400">
              <a:solidFill>
                <a:schemeClr val="tx1"/>
              </a:solidFill>
            </a:endParaRPr>
          </a:p>
        </p:txBody>
      </p:sp>
      <p:sp>
        <p:nvSpPr>
          <p:cNvPr id="72" name="Rectangle 71"/>
          <p:cNvSpPr/>
          <p:nvPr/>
        </p:nvSpPr>
        <p:spPr bwMode="auto">
          <a:xfrm>
            <a:off x="87313" y="4584700"/>
            <a:ext cx="3238500" cy="357188"/>
          </a:xfrm>
          <a:prstGeom prst="rect">
            <a:avLst/>
          </a:prstGeom>
          <a:solidFill>
            <a:schemeClr val="accent3">
              <a:lumMod val="50000"/>
            </a:schemeClr>
          </a:solidFill>
          <a:ln w="9525" cap="flat" cmpd="sng" algn="ctr">
            <a:solidFill>
              <a:schemeClr val="accent3">
                <a:lumMod val="75000"/>
              </a:schemeClr>
            </a:solidFill>
            <a:prstDash val="solid"/>
            <a:round/>
            <a:headEnd type="none" w="med" len="med"/>
            <a:tailEnd type="none" w="med" len="med"/>
          </a:ln>
          <a:effectLst/>
        </p:spPr>
        <p:txBody>
          <a:bodyPr wrap="none" anchor="ctr"/>
          <a:lstStyle/>
          <a:p>
            <a:pPr>
              <a:defRPr/>
            </a:pPr>
            <a:r>
              <a:rPr lang="hr-HR" sz="1600">
                <a:solidFill>
                  <a:schemeClr val="tx1"/>
                </a:solidFill>
                <a:latin typeface="+mn-lt"/>
              </a:rPr>
              <a:t>Pozivni program:</a:t>
            </a:r>
          </a:p>
        </p:txBody>
      </p:sp>
      <p:sp>
        <p:nvSpPr>
          <p:cNvPr id="73" name="Rectangle 15"/>
          <p:cNvSpPr>
            <a:spLocks noChangeArrowheads="1"/>
          </p:cNvSpPr>
          <p:nvPr/>
        </p:nvSpPr>
        <p:spPr bwMode="auto">
          <a:xfrm>
            <a:off x="87313" y="4941888"/>
            <a:ext cx="3238500" cy="338137"/>
          </a:xfrm>
          <a:prstGeom prst="rect">
            <a:avLst/>
          </a:prstGeom>
          <a:solidFill>
            <a:schemeClr val="accent3">
              <a:lumMod val="75000"/>
              <a:alpha val="40000"/>
            </a:schemeClr>
          </a:solidFill>
          <a:ln w="9525">
            <a:solidFill>
              <a:schemeClr val="accent3">
                <a:lumMod val="75000"/>
              </a:schemeClr>
            </a:solidFill>
            <a:miter lim="800000"/>
            <a:headEnd/>
            <a:tailEnd/>
          </a:ln>
        </p:spPr>
        <p:txBody>
          <a:bodyPr>
            <a:spAutoFit/>
          </a:bodyPr>
          <a:lstStyle/>
          <a:p>
            <a:pPr>
              <a:defRPr/>
            </a:pPr>
            <a:r>
              <a:rPr lang="hr-HR" sz="1600">
                <a:solidFill>
                  <a:schemeClr val="bg2">
                    <a:lumMod val="95000"/>
                    <a:lumOff val="5000"/>
                  </a:schemeClr>
                </a:solidFill>
              </a:rPr>
              <a:t>SkiniIzReda(&amp;broj,&amp;red);</a:t>
            </a:r>
          </a:p>
        </p:txBody>
      </p:sp>
      <p:sp>
        <p:nvSpPr>
          <p:cNvPr id="74" name="Rectangle 73"/>
          <p:cNvSpPr>
            <a:spLocks noChangeArrowheads="1"/>
          </p:cNvSpPr>
          <p:nvPr/>
        </p:nvSpPr>
        <p:spPr bwMode="auto">
          <a:xfrm>
            <a:off x="0" y="857250"/>
            <a:ext cx="6524625" cy="357188"/>
          </a:xfrm>
          <a:prstGeom prst="rect">
            <a:avLst/>
          </a:prstGeom>
          <a:noFill/>
          <a:ln w="22225" algn="ctr">
            <a:solidFill>
              <a:srgbClr val="FF0000"/>
            </a:solidFill>
            <a:round/>
            <a:headEnd/>
            <a:tailEnd/>
          </a:ln>
        </p:spPr>
        <p:txBody>
          <a:bodyPr wrap="none" anchor="ctr"/>
          <a:lstStyle/>
          <a:p>
            <a:endParaRPr lang="hr-HR"/>
          </a:p>
        </p:txBody>
      </p:sp>
      <p:sp>
        <p:nvSpPr>
          <p:cNvPr id="78" name="Freeform 50"/>
          <p:cNvSpPr>
            <a:spLocks/>
          </p:cNvSpPr>
          <p:nvPr/>
        </p:nvSpPr>
        <p:spPr bwMode="auto">
          <a:xfrm>
            <a:off x="5026025" y="4405313"/>
            <a:ext cx="1889125" cy="319087"/>
          </a:xfrm>
          <a:custGeom>
            <a:avLst/>
            <a:gdLst>
              <a:gd name="T0" fmla="*/ 0 w 817"/>
              <a:gd name="T1" fmla="*/ 2147483647 h 225"/>
              <a:gd name="T2" fmla="*/ 2147483647 w 817"/>
              <a:gd name="T3" fmla="*/ 2147483647 h 225"/>
              <a:gd name="T4" fmla="*/ 2147483647 w 817"/>
              <a:gd name="T5" fmla="*/ 2147483647 h 225"/>
              <a:gd name="T6" fmla="*/ 0 60000 65536"/>
              <a:gd name="T7" fmla="*/ 0 60000 65536"/>
              <a:gd name="T8" fmla="*/ 0 60000 65536"/>
              <a:gd name="T9" fmla="*/ 0 w 817"/>
              <a:gd name="T10" fmla="*/ 0 h 225"/>
              <a:gd name="T11" fmla="*/ 817 w 817"/>
              <a:gd name="T12" fmla="*/ 225 h 225"/>
            </a:gdLst>
            <a:ahLst/>
            <a:cxnLst>
              <a:cxn ang="T6">
                <a:pos x="T0" y="T1"/>
              </a:cxn>
              <a:cxn ang="T7">
                <a:pos x="T2" y="T3"/>
              </a:cxn>
              <a:cxn ang="T8">
                <a:pos x="T4" y="T5"/>
              </a:cxn>
            </a:cxnLst>
            <a:rect l="T9" t="T10" r="T11" b="T12"/>
            <a:pathLst>
              <a:path w="817" h="225">
                <a:moveTo>
                  <a:pt x="0" y="225"/>
                </a:moveTo>
                <a:cubicBezTo>
                  <a:pt x="58" y="191"/>
                  <a:pt x="88" y="0"/>
                  <a:pt x="347" y="23"/>
                </a:cubicBezTo>
                <a:cubicBezTo>
                  <a:pt x="606" y="46"/>
                  <a:pt x="719" y="111"/>
                  <a:pt x="817" y="134"/>
                </a:cubicBezTo>
              </a:path>
            </a:pathLst>
          </a:custGeom>
          <a:noFill/>
          <a:ln w="28575">
            <a:solidFill>
              <a:srgbClr val="C13B25"/>
            </a:solidFill>
            <a:round/>
            <a:headEnd/>
            <a:tailEnd type="triangle" w="med" len="med"/>
          </a:ln>
        </p:spPr>
        <p:txBody>
          <a:bodyPr wrap="none" anchor="ctr"/>
          <a:lstStyle/>
          <a:p>
            <a:endParaRPr lang="hr-HR" sz="2400">
              <a:solidFill>
                <a:schemeClr val="tx1"/>
              </a:solidFill>
            </a:endParaRPr>
          </a:p>
        </p:txBody>
      </p:sp>
      <p:sp>
        <p:nvSpPr>
          <p:cNvPr id="4" name="Slide Number Placeholder 3"/>
          <p:cNvSpPr>
            <a:spLocks noGrp="1"/>
          </p:cNvSpPr>
          <p:nvPr>
            <p:ph type="sldNum" sz="quarter" idx="11"/>
          </p:nvPr>
        </p:nvSpPr>
        <p:spPr/>
        <p:txBody>
          <a:bodyPr/>
          <a:lstStyle/>
          <a:p>
            <a:fld id="{A88E0379-805C-488B-A902-3710866AFB11}" type="slidenum">
              <a:rPr lang="hr-HR" smtClean="0"/>
              <a:pPr/>
              <a:t>217</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3">
                                            <p:txEl>
                                              <p:pRg st="0" end="0"/>
                                            </p:txEl>
                                          </p:spTgt>
                                        </p:tgtEl>
                                        <p:attrNameLst>
                                          <p:attrName>style.visibility</p:attrName>
                                        </p:attrNameLst>
                                      </p:cBhvr>
                                      <p:to>
                                        <p:strVal val="visible"/>
                                      </p:to>
                                    </p:set>
                                    <p:animEffect transition="in" filter="wipe(left)">
                                      <p:cBhvr>
                                        <p:cTn id="7" dur="500"/>
                                        <p:tgtEl>
                                          <p:spTgt spid="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dissolve">
                                      <p:cBhvr>
                                        <p:cTn id="12" dur="500"/>
                                        <p:tgtEl>
                                          <p:spTgt spid="7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2.91713E-7 -1.18899E-6 L 2.91713E-7 0.04835 " pathEditMode="relative" rAng="0" ptsTypes="AA">
                                      <p:cBhvr>
                                        <p:cTn id="16" dur="2000" fill="hold"/>
                                        <p:tgtEl>
                                          <p:spTgt spid="74"/>
                                        </p:tgtEl>
                                        <p:attrNameLst>
                                          <p:attrName>ppt_x</p:attrName>
                                          <p:attrName>ppt_y</p:attrName>
                                        </p:attrNameLst>
                                      </p:cBhvr>
                                      <p:rCtr x="0" y="24"/>
                                    </p:animMotion>
                                  </p:childTnLst>
                                </p:cTn>
                              </p:par>
                            </p:childTnLst>
                          </p:cTn>
                        </p:par>
                        <p:par>
                          <p:cTn id="17" fill="hold">
                            <p:stCondLst>
                              <p:cond delay="2000"/>
                            </p:stCondLst>
                            <p:childTnLst>
                              <p:par>
                                <p:cTn id="18" presetID="9" presetClass="entr" presetSubtype="0" fill="hold" grpId="0" nodeType="after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dissolve">
                                      <p:cBhvr>
                                        <p:cTn id="20" dur="500"/>
                                        <p:tgtEl>
                                          <p:spTgt spid="55"/>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dissolve">
                                      <p:cBhvr>
                                        <p:cTn id="23" dur="500"/>
                                        <p:tgtEl>
                                          <p:spTgt spid="53"/>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grpId="1" nodeType="clickEffect">
                                  <p:stCondLst>
                                    <p:cond delay="0"/>
                                  </p:stCondLst>
                                  <p:childTnLst>
                                    <p:animMotion origin="layout" path="M 2.91713E-7 0.04835 L 2.91713E-7 0.08767 " pathEditMode="relative" rAng="0" ptsTypes="AA">
                                      <p:cBhvr>
                                        <p:cTn id="27" dur="2000" fill="hold"/>
                                        <p:tgtEl>
                                          <p:spTgt spid="74"/>
                                        </p:tgtEl>
                                        <p:attrNameLst>
                                          <p:attrName>ppt_x</p:attrName>
                                          <p:attrName>ppt_y</p:attrName>
                                        </p:attrNameLst>
                                      </p:cBhvr>
                                      <p:rCtr x="0" y="20"/>
                                    </p:animMotion>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grpId="2" nodeType="clickEffect">
                                  <p:stCondLst>
                                    <p:cond delay="0"/>
                                  </p:stCondLst>
                                  <p:childTnLst>
                                    <p:animMotion origin="layout" path="M 2.91713E-7 0.08998 L 2.91713E-7 0.12931 " pathEditMode="relative" rAng="0" ptsTypes="AA">
                                      <p:cBhvr>
                                        <p:cTn id="31" dur="2000" fill="hold"/>
                                        <p:tgtEl>
                                          <p:spTgt spid="74"/>
                                        </p:tgtEl>
                                        <p:attrNameLst>
                                          <p:attrName>ppt_x</p:attrName>
                                          <p:attrName>ppt_y</p:attrName>
                                        </p:attrNameLst>
                                      </p:cBhvr>
                                      <p:rCtr x="0" y="20"/>
                                    </p:animMotion>
                                  </p:childTnLst>
                                </p:cTn>
                              </p:par>
                            </p:childTnLst>
                          </p:cTn>
                        </p:par>
                        <p:par>
                          <p:cTn id="32" fill="hold">
                            <p:stCondLst>
                              <p:cond delay="2000"/>
                            </p:stCondLst>
                            <p:childTnLst>
                              <p:par>
                                <p:cTn id="33" presetID="3" presetClass="emph" presetSubtype="2" fill="hold" grpId="0" nodeType="afterEffect">
                                  <p:stCondLst>
                                    <p:cond delay="0"/>
                                  </p:stCondLst>
                                  <p:childTnLst>
                                    <p:animClr clrSpc="rgb" dir="cw">
                                      <p:cBhvr override="childStyle">
                                        <p:cTn id="34" dur="2000" fill="hold"/>
                                        <p:tgtEl>
                                          <p:spTgt spid="40"/>
                                        </p:tgtEl>
                                        <p:attrNameLst>
                                          <p:attrName>style.color</p:attrName>
                                        </p:attrNameLst>
                                      </p:cBhvr>
                                      <p:to>
                                        <a:srgbClr val="FF0000"/>
                                      </p:to>
                                    </p:animClr>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3" nodeType="clickEffect">
                                  <p:stCondLst>
                                    <p:cond delay="0"/>
                                  </p:stCondLst>
                                  <p:childTnLst>
                                    <p:animMotion origin="layout" path="M 2.91713E-7 0.13023 L 2.91713E-7 0.17187 " pathEditMode="relative" rAng="0" ptsTypes="AA">
                                      <p:cBhvr>
                                        <p:cTn id="38" dur="2000" fill="hold"/>
                                        <p:tgtEl>
                                          <p:spTgt spid="74"/>
                                        </p:tgtEl>
                                        <p:attrNameLst>
                                          <p:attrName>ppt_x</p:attrName>
                                          <p:attrName>ppt_y</p:attrName>
                                        </p:attrNameLst>
                                      </p:cBhvr>
                                      <p:rCtr x="0" y="21"/>
                                    </p:animMotion>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ipe(up)">
                                      <p:cBhvr>
                                        <p:cTn id="43" dur="500"/>
                                        <p:tgtEl>
                                          <p:spTgt spid="54"/>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grpId="4" nodeType="clickEffect">
                                  <p:stCondLst>
                                    <p:cond delay="0"/>
                                  </p:stCondLst>
                                  <p:childTnLst>
                                    <p:animMotion origin="layout" path="M 2.91713E-7 0.17372 L 2.91713E-7 0.21629 " pathEditMode="relative" rAng="0" ptsTypes="AA">
                                      <p:cBhvr>
                                        <p:cTn id="47" dur="2000" fill="hold"/>
                                        <p:tgtEl>
                                          <p:spTgt spid="74"/>
                                        </p:tgtEl>
                                        <p:attrNameLst>
                                          <p:attrName>ppt_x</p:attrName>
                                          <p:attrName>ppt_y</p:attrName>
                                        </p:attrNameLst>
                                      </p:cBhvr>
                                      <p:rCtr x="0" y="21"/>
                                    </p:animMotion>
                                  </p:childTnLst>
                                </p:cTn>
                              </p:par>
                            </p:childTnLst>
                          </p:cTn>
                        </p:par>
                      </p:childTnLst>
                    </p:cTn>
                  </p:par>
                  <p:par>
                    <p:cTn id="48" fill="hold">
                      <p:stCondLst>
                        <p:cond delay="indefinite"/>
                      </p:stCondLst>
                      <p:childTnLst>
                        <p:par>
                          <p:cTn id="49" fill="hold">
                            <p:stCondLst>
                              <p:cond delay="0"/>
                            </p:stCondLst>
                            <p:childTnLst>
                              <p:par>
                                <p:cTn id="50" presetID="9" presetClass="exit" presetSubtype="0" fill="hold" grpId="0" nodeType="clickEffect">
                                  <p:stCondLst>
                                    <p:cond delay="0"/>
                                  </p:stCondLst>
                                  <p:childTnLst>
                                    <p:animEffect transition="out" filter="dissolve">
                                      <p:cBhvr>
                                        <p:cTn id="51" dur="500"/>
                                        <p:tgtEl>
                                          <p:spTgt spid="49"/>
                                        </p:tgtEl>
                                      </p:cBhvr>
                                    </p:animEffect>
                                    <p:set>
                                      <p:cBhvr>
                                        <p:cTn id="52" dur="1" fill="hold">
                                          <p:stCondLst>
                                            <p:cond delay="499"/>
                                          </p:stCondLst>
                                        </p:cTn>
                                        <p:tgtEl>
                                          <p:spTgt spid="49"/>
                                        </p:tgtEl>
                                        <p:attrNameLst>
                                          <p:attrName>style.visibility</p:attrName>
                                        </p:attrNameLst>
                                      </p:cBhvr>
                                      <p:to>
                                        <p:strVal val="hidden"/>
                                      </p:to>
                                    </p:set>
                                  </p:childTnLst>
                                </p:cTn>
                              </p:par>
                              <p:par>
                                <p:cTn id="53" presetID="22" presetClass="entr" presetSubtype="8" fill="hold" grpId="0" nodeType="withEffect">
                                  <p:stCondLst>
                                    <p:cond delay="0"/>
                                  </p:stCondLst>
                                  <p:childTnLst>
                                    <p:set>
                                      <p:cBhvr>
                                        <p:cTn id="54" dur="1" fill="hold">
                                          <p:stCondLst>
                                            <p:cond delay="0"/>
                                          </p:stCondLst>
                                        </p:cTn>
                                        <p:tgtEl>
                                          <p:spTgt spid="78"/>
                                        </p:tgtEl>
                                        <p:attrNameLst>
                                          <p:attrName>style.visibility</p:attrName>
                                        </p:attrNameLst>
                                      </p:cBhvr>
                                      <p:to>
                                        <p:strVal val="visible"/>
                                      </p:to>
                                    </p:set>
                                    <p:animEffect transition="in" filter="wipe(left)">
                                      <p:cBhvr>
                                        <p:cTn id="55" dur="500"/>
                                        <p:tgtEl>
                                          <p:spTgt spid="78"/>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path" presetSubtype="0" accel="50000" decel="50000" fill="hold" grpId="5" nodeType="clickEffect">
                                  <p:stCondLst>
                                    <p:cond delay="0"/>
                                  </p:stCondLst>
                                  <p:childTnLst>
                                    <p:animMotion origin="layout" path="M 2.91713E-7 0.21675 L 2.91713E-7 0.26116 " pathEditMode="relative" rAng="0" ptsTypes="AA">
                                      <p:cBhvr>
                                        <p:cTn id="59" dur="2000" fill="hold"/>
                                        <p:tgtEl>
                                          <p:spTgt spid="74"/>
                                        </p:tgtEl>
                                        <p:attrNameLst>
                                          <p:attrName>ppt_x</p:attrName>
                                          <p:attrName>ppt_y</p:attrName>
                                        </p:attrNameLst>
                                      </p:cBhvr>
                                      <p:rCtr x="0" y="22"/>
                                    </p:animMotion>
                                  </p:childTnLst>
                                </p:cTn>
                              </p:par>
                            </p:childTnLst>
                          </p:cTn>
                        </p:par>
                      </p:childTnLst>
                    </p:cTn>
                  </p:par>
                  <p:par>
                    <p:cTn id="60" fill="hold">
                      <p:stCondLst>
                        <p:cond delay="indefinite"/>
                      </p:stCondLst>
                      <p:childTnLst>
                        <p:par>
                          <p:cTn id="61" fill="hold">
                            <p:stCondLst>
                              <p:cond delay="0"/>
                            </p:stCondLst>
                            <p:childTnLst>
                              <p:par>
                                <p:cTn id="62" presetID="9" presetClass="exit" presetSubtype="0" fill="hold" nodeType="clickEffect">
                                  <p:stCondLst>
                                    <p:cond delay="0"/>
                                  </p:stCondLst>
                                  <p:childTnLst>
                                    <p:animEffect transition="out" filter="dissolve">
                                      <p:cBhvr>
                                        <p:cTn id="63" dur="500"/>
                                        <p:tgtEl>
                                          <p:spTgt spid="2"/>
                                        </p:tgtEl>
                                      </p:cBhvr>
                                    </p:animEffect>
                                    <p:set>
                                      <p:cBhvr>
                                        <p:cTn id="64" dur="1" fill="hold">
                                          <p:stCondLst>
                                            <p:cond delay="499"/>
                                          </p:stCondLst>
                                        </p:cTn>
                                        <p:tgtEl>
                                          <p:spTgt spid="2"/>
                                        </p:tgtEl>
                                        <p:attrNameLst>
                                          <p:attrName>style.visibility</p:attrName>
                                        </p:attrNameLst>
                                      </p:cBhvr>
                                      <p:to>
                                        <p:strVal val="hidden"/>
                                      </p:to>
                                    </p:set>
                                  </p:childTnLst>
                                </p:cTn>
                              </p:par>
                              <p:par>
                                <p:cTn id="65" presetID="9" presetClass="exit" presetSubtype="0" fill="hold" grpId="1" nodeType="withEffect">
                                  <p:stCondLst>
                                    <p:cond delay="0"/>
                                  </p:stCondLst>
                                  <p:childTnLst>
                                    <p:animEffect transition="out" filter="dissolve">
                                      <p:cBhvr>
                                        <p:cTn id="66" dur="500"/>
                                        <p:tgtEl>
                                          <p:spTgt spid="40"/>
                                        </p:tgtEl>
                                      </p:cBhvr>
                                    </p:animEffect>
                                    <p:set>
                                      <p:cBhvr>
                                        <p:cTn id="67" dur="1" fill="hold">
                                          <p:stCondLst>
                                            <p:cond delay="499"/>
                                          </p:stCondLst>
                                        </p:cTn>
                                        <p:tgtEl>
                                          <p:spTgt spid="40"/>
                                        </p:tgtEl>
                                        <p:attrNameLst>
                                          <p:attrName>style.visibility</p:attrName>
                                        </p:attrNameLst>
                                      </p:cBhvr>
                                      <p:to>
                                        <p:strVal val="hidden"/>
                                      </p:to>
                                    </p:set>
                                  </p:childTnLst>
                                </p:cTn>
                              </p:par>
                              <p:par>
                                <p:cTn id="68" presetID="9" presetClass="exit" presetSubtype="0" fill="hold" grpId="0" nodeType="withEffect">
                                  <p:stCondLst>
                                    <p:cond delay="0"/>
                                  </p:stCondLst>
                                  <p:childTnLst>
                                    <p:animEffect transition="out" filter="dissolve">
                                      <p:cBhvr>
                                        <p:cTn id="69" dur="500"/>
                                        <p:tgtEl>
                                          <p:spTgt spid="70"/>
                                        </p:tgtEl>
                                      </p:cBhvr>
                                    </p:animEffect>
                                    <p:set>
                                      <p:cBhvr>
                                        <p:cTn id="70" dur="1" fill="hold">
                                          <p:stCondLst>
                                            <p:cond delay="499"/>
                                          </p:stCondLst>
                                        </p:cTn>
                                        <p:tgtEl>
                                          <p:spTgt spid="70"/>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nodeType="clickEffect">
                                  <p:stCondLst>
                                    <p:cond delay="0"/>
                                  </p:stCondLst>
                                  <p:childTnLst>
                                    <p:animMotion origin="layout" path="M 2.91713E-7 0.2607 L 2.91713E-7 0.30905 " pathEditMode="relative" rAng="0" ptsTypes="AA">
                                      <p:cBhvr>
                                        <p:cTn id="74" dur="2000" fill="hold"/>
                                        <p:tgtEl>
                                          <p:spTgt spid="74"/>
                                        </p:tgtEl>
                                        <p:attrNameLst>
                                          <p:attrName>ppt_x</p:attrName>
                                          <p:attrName>ppt_y</p:attrName>
                                        </p:attrNameLst>
                                      </p:cBhvr>
                                      <p:rCtr x="0" y="24"/>
                                    </p:animMotion>
                                  </p:childTnLst>
                                </p:cTn>
                              </p:par>
                            </p:childTnLst>
                          </p:cTn>
                        </p:par>
                      </p:childTnLst>
                    </p:cTn>
                  </p:par>
                  <p:par>
                    <p:cTn id="75" fill="hold">
                      <p:stCondLst>
                        <p:cond delay="indefinite"/>
                      </p:stCondLst>
                      <p:childTnLst>
                        <p:par>
                          <p:cTn id="76" fill="hold">
                            <p:stCondLst>
                              <p:cond delay="0"/>
                            </p:stCondLst>
                            <p:childTnLst>
                              <p:par>
                                <p:cTn id="77" presetID="42" presetClass="path" presetSubtype="0" accel="50000" decel="50000" fill="hold" grpId="6" nodeType="clickEffect">
                                  <p:stCondLst>
                                    <p:cond delay="0"/>
                                  </p:stCondLst>
                                  <p:childTnLst>
                                    <p:animMotion origin="layout" path="M 2.91713E-7 0.30905 L 2.91713E-7 0.34282 " pathEditMode="relative" rAng="0" ptsTypes="AA">
                                      <p:cBhvr>
                                        <p:cTn id="78" dur="2000" fill="hold"/>
                                        <p:tgtEl>
                                          <p:spTgt spid="74"/>
                                        </p:tgtEl>
                                        <p:attrNameLst>
                                          <p:attrName>ppt_x</p:attrName>
                                          <p:attrName>ppt_y</p:attrName>
                                        </p:attrNameLst>
                                      </p:cBhvr>
                                      <p:rCtr x="0" y="17"/>
                                    </p:animMotion>
                                  </p:childTnLst>
                                </p:cTn>
                              </p:par>
                            </p:childTnLst>
                          </p:cTn>
                        </p:par>
                      </p:childTnLst>
                    </p:cTn>
                  </p:par>
                  <p:par>
                    <p:cTn id="79" fill="hold">
                      <p:stCondLst>
                        <p:cond delay="indefinite"/>
                      </p:stCondLst>
                      <p:childTnLst>
                        <p:par>
                          <p:cTn id="80" fill="hold">
                            <p:stCondLst>
                              <p:cond delay="0"/>
                            </p:stCondLst>
                            <p:childTnLst>
                              <p:par>
                                <p:cTn id="81" presetID="9" presetClass="exit" presetSubtype="0" fill="hold" grpId="1" nodeType="clickEffect">
                                  <p:stCondLst>
                                    <p:cond delay="0"/>
                                  </p:stCondLst>
                                  <p:childTnLst>
                                    <p:animEffect transition="out" filter="dissolve">
                                      <p:cBhvr>
                                        <p:cTn id="82" dur="500"/>
                                        <p:tgtEl>
                                          <p:spTgt spid="53"/>
                                        </p:tgtEl>
                                      </p:cBhvr>
                                    </p:animEffect>
                                    <p:set>
                                      <p:cBhvr>
                                        <p:cTn id="83" dur="1" fill="hold">
                                          <p:stCondLst>
                                            <p:cond delay="499"/>
                                          </p:stCondLst>
                                        </p:cTn>
                                        <p:tgtEl>
                                          <p:spTgt spid="53"/>
                                        </p:tgtEl>
                                        <p:attrNameLst>
                                          <p:attrName>style.visibility</p:attrName>
                                        </p:attrNameLst>
                                      </p:cBhvr>
                                      <p:to>
                                        <p:strVal val="hidden"/>
                                      </p:to>
                                    </p:set>
                                  </p:childTnLst>
                                </p:cTn>
                              </p:par>
                              <p:par>
                                <p:cTn id="84" presetID="9" presetClass="exit" presetSubtype="0" fill="hold" grpId="1" nodeType="withEffect">
                                  <p:stCondLst>
                                    <p:cond delay="0"/>
                                  </p:stCondLst>
                                  <p:childTnLst>
                                    <p:animEffect transition="out" filter="dissolve">
                                      <p:cBhvr>
                                        <p:cTn id="85" dur="500"/>
                                        <p:tgtEl>
                                          <p:spTgt spid="55"/>
                                        </p:tgtEl>
                                      </p:cBhvr>
                                    </p:animEffect>
                                    <p:set>
                                      <p:cBhvr>
                                        <p:cTn id="86" dur="1" fill="hold">
                                          <p:stCondLst>
                                            <p:cond delay="499"/>
                                          </p:stCondLst>
                                        </p:cTn>
                                        <p:tgtEl>
                                          <p:spTgt spid="55"/>
                                        </p:tgtEl>
                                        <p:attrNameLst>
                                          <p:attrName>style.visibility</p:attrName>
                                        </p:attrNameLst>
                                      </p:cBhvr>
                                      <p:to>
                                        <p:strVal val="hidden"/>
                                      </p:to>
                                    </p:set>
                                  </p:childTnLst>
                                </p:cTn>
                              </p:par>
                              <p:par>
                                <p:cTn id="87" presetID="9" presetClass="exit" presetSubtype="0" fill="hold" grpId="1" nodeType="withEffect">
                                  <p:stCondLst>
                                    <p:cond delay="0"/>
                                  </p:stCondLst>
                                  <p:childTnLst>
                                    <p:animEffect transition="out" filter="dissolve">
                                      <p:cBhvr>
                                        <p:cTn id="88" dur="500"/>
                                        <p:tgtEl>
                                          <p:spTgt spid="54"/>
                                        </p:tgtEl>
                                      </p:cBhvr>
                                    </p:animEffect>
                                    <p:set>
                                      <p:cBhvr>
                                        <p:cTn id="89" dur="1" fill="hold">
                                          <p:stCondLst>
                                            <p:cond delay="499"/>
                                          </p:stCondLst>
                                        </p:cTn>
                                        <p:tgtEl>
                                          <p:spTgt spid="54"/>
                                        </p:tgtEl>
                                        <p:attrNameLst>
                                          <p:attrName>style.visibility</p:attrName>
                                        </p:attrNameLst>
                                      </p:cBhvr>
                                      <p:to>
                                        <p:strVal val="hidden"/>
                                      </p:to>
                                    </p:set>
                                  </p:childTnLst>
                                </p:cTn>
                              </p:par>
                              <p:par>
                                <p:cTn id="90" presetID="9" presetClass="exit" presetSubtype="0" fill="hold" grpId="7" nodeType="withEffect">
                                  <p:stCondLst>
                                    <p:cond delay="0"/>
                                  </p:stCondLst>
                                  <p:childTnLst>
                                    <p:animEffect transition="out" filter="dissolve">
                                      <p:cBhvr>
                                        <p:cTn id="91" dur="500"/>
                                        <p:tgtEl>
                                          <p:spTgt spid="74"/>
                                        </p:tgtEl>
                                      </p:cBhvr>
                                    </p:animEffect>
                                    <p:set>
                                      <p:cBhvr>
                                        <p:cTn id="92" dur="1" fill="hold">
                                          <p:stCondLst>
                                            <p:cond delay="499"/>
                                          </p:stCondLst>
                                        </p:cTn>
                                        <p:tgtEl>
                                          <p:spTgt spid="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0" grpId="1"/>
      <p:bldP spid="49" grpId="0" animBg="1"/>
      <p:bldP spid="53" grpId="0" animBg="1"/>
      <p:bldP spid="53" grpId="1" animBg="1"/>
      <p:bldP spid="54" grpId="0" animBg="1"/>
      <p:bldP spid="54" grpId="1" animBg="1"/>
      <p:bldP spid="55" grpId="0"/>
      <p:bldP spid="55" grpId="1"/>
      <p:bldP spid="70" grpId="0" animBg="1"/>
      <p:bldP spid="74" grpId="0" animBg="1"/>
      <p:bldP spid="74" grpId="1" animBg="1"/>
      <p:bldP spid="74" grpId="2" animBg="1"/>
      <p:bldP spid="74" grpId="3" animBg="1"/>
      <p:bldP spid="74" grpId="4" animBg="1"/>
      <p:bldP spid="74" grpId="5" animBg="1"/>
      <p:bldP spid="74" grpId="6" animBg="1"/>
      <p:bldP spid="74" grpId="7" animBg="1"/>
      <p:bldP spid="78" grpId="0" animBg="1"/>
    </p:bld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3298" name="Rectangle 2"/>
          <p:cNvSpPr>
            <a:spLocks noGrp="1" noChangeArrowheads="1"/>
          </p:cNvSpPr>
          <p:nvPr>
            <p:ph type="title" idx="4294967295"/>
          </p:nvPr>
        </p:nvSpPr>
        <p:spPr/>
        <p:txBody>
          <a:bodyPr/>
          <a:lstStyle/>
          <a:p>
            <a:pPr>
              <a:defRPr/>
            </a:pPr>
            <a:r>
              <a:rPr lang="hr-HR" smtClean="0"/>
              <a:t>Skidanje zadnjeg elementa iz reda</a:t>
            </a:r>
          </a:p>
        </p:txBody>
      </p:sp>
      <p:sp>
        <p:nvSpPr>
          <p:cNvPr id="21507" name="Rectangle 4"/>
          <p:cNvSpPr>
            <a:spLocks noChangeArrowheads="1"/>
          </p:cNvSpPr>
          <p:nvPr/>
        </p:nvSpPr>
        <p:spPr bwMode="auto">
          <a:xfrm>
            <a:off x="415925" y="908050"/>
            <a:ext cx="9217025" cy="3576638"/>
          </a:xfrm>
          <a:prstGeom prst="rect">
            <a:avLst/>
          </a:prstGeom>
          <a:solidFill>
            <a:srgbClr val="FFCC99">
              <a:alpha val="39999"/>
            </a:srgbClr>
          </a:solidFill>
          <a:ln w="9525" algn="ctr">
            <a:solidFill>
              <a:srgbClr val="C13B25"/>
            </a:solidFill>
            <a:miter lim="800000"/>
            <a:headEnd/>
            <a:tailEnd/>
          </a:ln>
        </p:spPr>
        <p:txBody>
          <a:bodyPr>
            <a:spAutoFit/>
          </a:bodyPr>
          <a:lstStyle/>
          <a:p>
            <a:r>
              <a:rPr lang="hr-HR" sz="1600"/>
              <a:t>int SkiniIzReda (int *element, Red *red) {</a:t>
            </a:r>
          </a:p>
          <a:p>
            <a:r>
              <a:rPr lang="hr-HR" sz="1600"/>
              <a:t>  atom *stari;</a:t>
            </a:r>
          </a:p>
          <a:p>
            <a:r>
              <a:rPr lang="hr-HR" sz="1600"/>
              <a:t>  if (red-&gt;izlaz) {	                // ako red nije prazan </a:t>
            </a:r>
          </a:p>
          <a:p>
            <a:r>
              <a:rPr lang="hr-HR" sz="1600"/>
              <a:t>    *element = red-&gt;izlaz-&gt;element;	 // element koji se skida</a:t>
            </a:r>
          </a:p>
          <a:p>
            <a:r>
              <a:rPr lang="hr-HR" sz="1600"/>
              <a:t>    stari = red-&gt;izlaz;	        // zapamti trenutni izlaz</a:t>
            </a:r>
          </a:p>
          <a:p>
            <a:r>
              <a:rPr lang="hr-HR" sz="1600"/>
              <a:t>    red-&gt;izlaz = red-&gt;izlaz-&gt;sljed;	 // novi izlaz</a:t>
            </a:r>
          </a:p>
          <a:p>
            <a:r>
              <a:rPr lang="hr-HR" sz="1600"/>
              <a:t>    free (stari);			 // oslobodi memoriju skinutog</a:t>
            </a:r>
          </a:p>
          <a:p>
            <a:r>
              <a:rPr lang="hr-HR" sz="1600"/>
              <a:t>    if (red-&gt;izlaz == NULL) red-&gt;ulaz = NULL; // prazan red</a:t>
            </a:r>
          </a:p>
          <a:p>
            <a:r>
              <a:rPr lang="hr-HR" sz="1600"/>
              <a:t>   return 1;</a:t>
            </a:r>
          </a:p>
          <a:p>
            <a:r>
              <a:rPr lang="hr-HR" sz="1600"/>
              <a:t>  }</a:t>
            </a:r>
          </a:p>
          <a:p>
            <a:r>
              <a:rPr lang="hr-HR" sz="1600"/>
              <a:t>  return 0;</a:t>
            </a:r>
          </a:p>
          <a:p>
            <a:r>
              <a:rPr lang="hr-HR" sz="1600"/>
              <a:t>}</a:t>
            </a:r>
          </a:p>
        </p:txBody>
      </p:sp>
      <p:sp>
        <p:nvSpPr>
          <p:cNvPr id="38" name="Rectangle 37"/>
          <p:cNvSpPr/>
          <p:nvPr/>
        </p:nvSpPr>
        <p:spPr bwMode="auto">
          <a:xfrm>
            <a:off x="3452813" y="3429000"/>
            <a:ext cx="6072187" cy="2857500"/>
          </a:xfrm>
          <a:prstGeom prst="rect">
            <a:avLst/>
          </a:prstGeom>
          <a:solidFill>
            <a:schemeClr val="accent4">
              <a:lumMod val="20000"/>
              <a:lumOff val="80000"/>
            </a:schemeClr>
          </a:solidFill>
          <a:ln w="9525" cap="flat" cmpd="sng" algn="ctr">
            <a:solidFill>
              <a:srgbClr val="0070C0"/>
            </a:solidFill>
            <a:prstDash val="solid"/>
            <a:round/>
            <a:headEnd type="none" w="med" len="med"/>
            <a:tailEnd type="none" w="med" len="med"/>
          </a:ln>
          <a:effectLst/>
        </p:spPr>
        <p:txBody>
          <a:bodyPr wrap="none" anchor="ctr"/>
          <a:lstStyle/>
          <a:p>
            <a:pPr>
              <a:defRPr/>
            </a:pPr>
            <a:endParaRPr lang="hr-HR"/>
          </a:p>
        </p:txBody>
      </p:sp>
      <p:sp>
        <p:nvSpPr>
          <p:cNvPr id="21509" name="Rectangle 24"/>
          <p:cNvSpPr>
            <a:spLocks noChangeArrowheads="1"/>
          </p:cNvSpPr>
          <p:nvPr/>
        </p:nvSpPr>
        <p:spPr bwMode="auto">
          <a:xfrm>
            <a:off x="3659188" y="4578350"/>
            <a:ext cx="1366837" cy="280988"/>
          </a:xfrm>
          <a:prstGeom prst="rect">
            <a:avLst/>
          </a:prstGeom>
          <a:solidFill>
            <a:srgbClr val="FFCC99">
              <a:alpha val="50195"/>
            </a:srgbClr>
          </a:solidFill>
          <a:ln w="9525">
            <a:solidFill>
              <a:srgbClr val="FFC000"/>
            </a:solidFill>
            <a:miter lim="800000"/>
            <a:headEnd/>
            <a:tailEnd/>
          </a:ln>
        </p:spPr>
        <p:txBody>
          <a:bodyPr wrap="none" anchor="ctr"/>
          <a:lstStyle/>
          <a:p>
            <a:pPr algn="ctr"/>
            <a:endParaRPr lang="hr-HR" sz="1600"/>
          </a:p>
        </p:txBody>
      </p:sp>
      <p:sp>
        <p:nvSpPr>
          <p:cNvPr id="21510" name="Rectangle 24"/>
          <p:cNvSpPr>
            <a:spLocks noChangeArrowheads="1"/>
          </p:cNvSpPr>
          <p:nvPr/>
        </p:nvSpPr>
        <p:spPr bwMode="auto">
          <a:xfrm>
            <a:off x="8194675" y="4578350"/>
            <a:ext cx="1219200" cy="287338"/>
          </a:xfrm>
          <a:prstGeom prst="rect">
            <a:avLst/>
          </a:prstGeom>
          <a:solidFill>
            <a:srgbClr val="FFCC99">
              <a:alpha val="50195"/>
            </a:srgbClr>
          </a:solidFill>
          <a:ln w="9525">
            <a:solidFill>
              <a:srgbClr val="FFC000"/>
            </a:solidFill>
            <a:miter lim="800000"/>
            <a:headEnd/>
            <a:tailEnd/>
          </a:ln>
        </p:spPr>
        <p:txBody>
          <a:bodyPr wrap="none" anchor="ctr"/>
          <a:lstStyle/>
          <a:p>
            <a:pPr algn="ctr"/>
            <a:endParaRPr lang="hr-HR" sz="1600"/>
          </a:p>
        </p:txBody>
      </p:sp>
      <p:sp>
        <p:nvSpPr>
          <p:cNvPr id="21511" name="Rectangle 33"/>
          <p:cNvSpPr>
            <a:spLocks noChangeArrowheads="1"/>
          </p:cNvSpPr>
          <p:nvPr/>
        </p:nvSpPr>
        <p:spPr bwMode="auto">
          <a:xfrm>
            <a:off x="3595688" y="4286250"/>
            <a:ext cx="1563687" cy="369888"/>
          </a:xfrm>
          <a:prstGeom prst="rect">
            <a:avLst/>
          </a:prstGeom>
          <a:noFill/>
          <a:ln w="9525" algn="ctr">
            <a:noFill/>
            <a:miter lim="800000"/>
            <a:headEnd/>
            <a:tailEnd/>
          </a:ln>
        </p:spPr>
        <p:txBody>
          <a:bodyPr wrap="none">
            <a:spAutoFit/>
          </a:bodyPr>
          <a:lstStyle/>
          <a:p>
            <a:r>
              <a:rPr lang="hr-HR" sz="1800">
                <a:solidFill>
                  <a:srgbClr val="FF0000"/>
                </a:solidFill>
              </a:rPr>
              <a:t>red-&gt;izlaz</a:t>
            </a:r>
          </a:p>
        </p:txBody>
      </p:sp>
      <p:sp>
        <p:nvSpPr>
          <p:cNvPr id="21512" name="Rectangle 34"/>
          <p:cNvSpPr>
            <a:spLocks noChangeArrowheads="1"/>
          </p:cNvSpPr>
          <p:nvPr/>
        </p:nvSpPr>
        <p:spPr bwMode="auto">
          <a:xfrm>
            <a:off x="8096250" y="4214813"/>
            <a:ext cx="1425575" cy="369887"/>
          </a:xfrm>
          <a:prstGeom prst="rect">
            <a:avLst/>
          </a:prstGeom>
          <a:noFill/>
          <a:ln w="9525" algn="ctr">
            <a:noFill/>
            <a:miter lim="800000"/>
            <a:headEnd/>
            <a:tailEnd/>
          </a:ln>
        </p:spPr>
        <p:txBody>
          <a:bodyPr wrap="none">
            <a:spAutoFit/>
          </a:bodyPr>
          <a:lstStyle/>
          <a:p>
            <a:r>
              <a:rPr lang="hr-HR" sz="1800">
                <a:solidFill>
                  <a:srgbClr val="FF0000"/>
                </a:solidFill>
              </a:rPr>
              <a:t>red-&gt;ulaz</a:t>
            </a:r>
          </a:p>
        </p:txBody>
      </p:sp>
      <p:sp>
        <p:nvSpPr>
          <p:cNvPr id="48" name="Rectangle 24"/>
          <p:cNvSpPr>
            <a:spLocks noChangeArrowheads="1"/>
          </p:cNvSpPr>
          <p:nvPr/>
        </p:nvSpPr>
        <p:spPr bwMode="auto">
          <a:xfrm>
            <a:off x="6715125" y="3870325"/>
            <a:ext cx="1008063" cy="280988"/>
          </a:xfrm>
          <a:prstGeom prst="rect">
            <a:avLst/>
          </a:prstGeom>
          <a:solidFill>
            <a:srgbClr val="FFCC99">
              <a:alpha val="50195"/>
            </a:srgbClr>
          </a:solidFill>
          <a:ln w="9525">
            <a:solidFill>
              <a:srgbClr val="FFC000"/>
            </a:solidFill>
            <a:miter lim="800000"/>
            <a:headEnd/>
            <a:tailEnd/>
          </a:ln>
        </p:spPr>
        <p:txBody>
          <a:bodyPr wrap="none" anchor="ctr"/>
          <a:lstStyle/>
          <a:p>
            <a:pPr algn="ctr"/>
            <a:endParaRPr lang="hr-HR"/>
          </a:p>
        </p:txBody>
      </p:sp>
      <p:sp>
        <p:nvSpPr>
          <p:cNvPr id="49" name="Line 36"/>
          <p:cNvSpPr>
            <a:spLocks noChangeShapeType="1"/>
          </p:cNvSpPr>
          <p:nvPr/>
        </p:nvSpPr>
        <p:spPr bwMode="auto">
          <a:xfrm flipH="1">
            <a:off x="7218363" y="4159250"/>
            <a:ext cx="0" cy="360363"/>
          </a:xfrm>
          <a:prstGeom prst="line">
            <a:avLst/>
          </a:prstGeom>
          <a:noFill/>
          <a:ln w="28575">
            <a:solidFill>
              <a:srgbClr val="FF9900"/>
            </a:solidFill>
            <a:round/>
            <a:headEnd/>
            <a:tailEnd type="triangle" w="med" len="med"/>
          </a:ln>
        </p:spPr>
        <p:txBody>
          <a:bodyPr wrap="none" anchor="ctr"/>
          <a:lstStyle/>
          <a:p>
            <a:endParaRPr lang="en-US"/>
          </a:p>
        </p:txBody>
      </p:sp>
      <p:sp>
        <p:nvSpPr>
          <p:cNvPr id="50" name="Rectangle 34"/>
          <p:cNvSpPr>
            <a:spLocks noChangeArrowheads="1"/>
          </p:cNvSpPr>
          <p:nvPr/>
        </p:nvSpPr>
        <p:spPr bwMode="auto">
          <a:xfrm>
            <a:off x="6737350" y="3513138"/>
            <a:ext cx="954088" cy="400050"/>
          </a:xfrm>
          <a:prstGeom prst="rect">
            <a:avLst/>
          </a:prstGeom>
          <a:noFill/>
          <a:ln w="9525" algn="ctr">
            <a:noFill/>
            <a:miter lim="800000"/>
            <a:headEnd/>
            <a:tailEnd/>
          </a:ln>
          <a:effectLst/>
        </p:spPr>
        <p:txBody>
          <a:bodyPr wrap="none">
            <a:spAutoFit/>
          </a:bodyPr>
          <a:lstStyle/>
          <a:p>
            <a:pPr>
              <a:defRPr/>
            </a:pPr>
            <a:r>
              <a:rPr lang="hr-HR">
                <a:solidFill>
                  <a:schemeClr val="bg2">
                    <a:lumMod val="95000"/>
                    <a:lumOff val="5000"/>
                  </a:schemeClr>
                </a:solidFill>
              </a:rPr>
              <a:t>stari</a:t>
            </a:r>
          </a:p>
        </p:txBody>
      </p:sp>
      <p:grpSp>
        <p:nvGrpSpPr>
          <p:cNvPr id="2" name="Group 50"/>
          <p:cNvGrpSpPr>
            <a:grpSpLocks/>
          </p:cNvGrpSpPr>
          <p:nvPr/>
        </p:nvGrpSpPr>
        <p:grpSpPr bwMode="auto">
          <a:xfrm>
            <a:off x="6743700" y="4519613"/>
            <a:ext cx="936625" cy="1152525"/>
            <a:chOff x="6323011" y="4505328"/>
            <a:chExt cx="936625" cy="1152525"/>
          </a:xfrm>
        </p:grpSpPr>
        <p:sp>
          <p:nvSpPr>
            <p:cNvPr id="52" name="Rectangle 9"/>
            <p:cNvSpPr>
              <a:spLocks noChangeArrowheads="1"/>
            </p:cNvSpPr>
            <p:nvPr/>
          </p:nvSpPr>
          <p:spPr bwMode="auto">
            <a:xfrm>
              <a:off x="6323011" y="5299078"/>
              <a:ext cx="936625" cy="358775"/>
            </a:xfrm>
            <a:prstGeom prst="rect">
              <a:avLst/>
            </a:prstGeom>
            <a:solidFill>
              <a:schemeClr val="accent4">
                <a:lumMod val="40000"/>
                <a:lumOff val="60000"/>
              </a:schemeClr>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53" name="Rectangle 10"/>
            <p:cNvSpPr>
              <a:spLocks noChangeArrowheads="1"/>
            </p:cNvSpPr>
            <p:nvPr/>
          </p:nvSpPr>
          <p:spPr bwMode="auto">
            <a:xfrm>
              <a:off x="6323011" y="4505328"/>
              <a:ext cx="936625" cy="793750"/>
            </a:xfrm>
            <a:prstGeom prst="rect">
              <a:avLst/>
            </a:prstGeom>
            <a:solidFill>
              <a:schemeClr val="accent4">
                <a:lumMod val="40000"/>
                <a:lumOff val="60000"/>
              </a:schemeClr>
            </a:solidFill>
            <a:ln w="9525">
              <a:solidFill>
                <a:srgbClr val="0070C0"/>
              </a:solidFill>
              <a:miter lim="800000"/>
              <a:headEnd/>
              <a:tailEnd/>
            </a:ln>
          </p:spPr>
          <p:txBody>
            <a:bodyPr wrap="none" anchor="ctr"/>
            <a:lstStyle/>
            <a:p>
              <a:pPr algn="ctr">
                <a:defRPr/>
              </a:pPr>
              <a:endParaRPr lang="hr-HR" sz="3200">
                <a:solidFill>
                  <a:srgbClr val="002060"/>
                </a:solidFill>
              </a:endParaRPr>
            </a:p>
          </p:txBody>
        </p:sp>
      </p:grpSp>
      <p:grpSp>
        <p:nvGrpSpPr>
          <p:cNvPr id="21517" name="Group 25"/>
          <p:cNvGrpSpPr>
            <a:grpSpLocks/>
          </p:cNvGrpSpPr>
          <p:nvPr/>
        </p:nvGrpSpPr>
        <p:grpSpPr bwMode="auto">
          <a:xfrm>
            <a:off x="6970713" y="5961063"/>
            <a:ext cx="414337" cy="228600"/>
            <a:chOff x="3504" y="3840"/>
            <a:chExt cx="240" cy="144"/>
          </a:xfrm>
        </p:grpSpPr>
        <p:grpSp>
          <p:nvGrpSpPr>
            <p:cNvPr id="21534" name="Group 26"/>
            <p:cNvGrpSpPr>
              <a:grpSpLocks/>
            </p:cNvGrpSpPr>
            <p:nvPr/>
          </p:nvGrpSpPr>
          <p:grpSpPr bwMode="auto">
            <a:xfrm>
              <a:off x="3504" y="3840"/>
              <a:ext cx="240" cy="96"/>
              <a:chOff x="4272" y="3600"/>
              <a:chExt cx="240" cy="96"/>
            </a:xfrm>
          </p:grpSpPr>
          <p:sp>
            <p:nvSpPr>
              <p:cNvPr id="21536" name="Line 27"/>
              <p:cNvSpPr>
                <a:spLocks noChangeShapeType="1"/>
              </p:cNvSpPr>
              <p:nvPr/>
            </p:nvSpPr>
            <p:spPr bwMode="auto">
              <a:xfrm>
                <a:off x="4272" y="3600"/>
                <a:ext cx="240" cy="0"/>
              </a:xfrm>
              <a:prstGeom prst="line">
                <a:avLst/>
              </a:prstGeom>
              <a:noFill/>
              <a:ln w="9525">
                <a:solidFill>
                  <a:schemeClr val="bg2"/>
                </a:solidFill>
                <a:round/>
                <a:headEnd/>
                <a:tailEnd/>
              </a:ln>
            </p:spPr>
            <p:txBody>
              <a:bodyPr wrap="none" anchor="ctr"/>
              <a:lstStyle/>
              <a:p>
                <a:endParaRPr lang="en-US"/>
              </a:p>
            </p:txBody>
          </p:sp>
          <p:sp>
            <p:nvSpPr>
              <p:cNvPr id="21537" name="Line 28"/>
              <p:cNvSpPr>
                <a:spLocks noChangeShapeType="1"/>
              </p:cNvSpPr>
              <p:nvPr/>
            </p:nvSpPr>
            <p:spPr bwMode="auto">
              <a:xfrm>
                <a:off x="4320" y="3648"/>
                <a:ext cx="144" cy="0"/>
              </a:xfrm>
              <a:prstGeom prst="line">
                <a:avLst/>
              </a:prstGeom>
              <a:noFill/>
              <a:ln w="9525">
                <a:solidFill>
                  <a:schemeClr val="bg2"/>
                </a:solidFill>
                <a:round/>
                <a:headEnd/>
                <a:tailEnd/>
              </a:ln>
            </p:spPr>
            <p:txBody>
              <a:bodyPr wrap="none" anchor="ctr"/>
              <a:lstStyle/>
              <a:p>
                <a:endParaRPr lang="en-US"/>
              </a:p>
            </p:txBody>
          </p:sp>
          <p:sp>
            <p:nvSpPr>
              <p:cNvPr id="21538" name="Line 29"/>
              <p:cNvSpPr>
                <a:spLocks noChangeShapeType="1"/>
              </p:cNvSpPr>
              <p:nvPr/>
            </p:nvSpPr>
            <p:spPr bwMode="auto">
              <a:xfrm>
                <a:off x="4368" y="3696"/>
                <a:ext cx="48" cy="0"/>
              </a:xfrm>
              <a:prstGeom prst="line">
                <a:avLst/>
              </a:prstGeom>
              <a:noFill/>
              <a:ln w="9525">
                <a:solidFill>
                  <a:schemeClr val="bg2"/>
                </a:solidFill>
                <a:round/>
                <a:headEnd/>
                <a:tailEnd/>
              </a:ln>
            </p:spPr>
            <p:txBody>
              <a:bodyPr wrap="none" anchor="ctr"/>
              <a:lstStyle/>
              <a:p>
                <a:endParaRPr lang="en-US"/>
              </a:p>
            </p:txBody>
          </p:sp>
        </p:grpSp>
        <p:sp>
          <p:nvSpPr>
            <p:cNvPr id="21535" name="Rectangle 30"/>
            <p:cNvSpPr>
              <a:spLocks noChangeArrowheads="1"/>
            </p:cNvSpPr>
            <p:nvPr/>
          </p:nvSpPr>
          <p:spPr bwMode="auto">
            <a:xfrm>
              <a:off x="3504" y="3840"/>
              <a:ext cx="240" cy="144"/>
            </a:xfrm>
            <a:prstGeom prst="rect">
              <a:avLst/>
            </a:prstGeom>
            <a:noFill/>
            <a:ln w="9525">
              <a:solidFill>
                <a:schemeClr val="bg2"/>
              </a:solidFill>
              <a:miter lim="800000"/>
              <a:headEnd/>
              <a:tailEnd/>
            </a:ln>
          </p:spPr>
          <p:txBody>
            <a:bodyPr wrap="none" anchor="ctr"/>
            <a:lstStyle/>
            <a:p>
              <a:endParaRPr lang="hr-HR" sz="2400">
                <a:solidFill>
                  <a:srgbClr val="002060"/>
                </a:solidFill>
              </a:endParaRPr>
            </a:p>
          </p:txBody>
        </p:sp>
      </p:grpSp>
      <p:sp>
        <p:nvSpPr>
          <p:cNvPr id="56" name="Line 49"/>
          <p:cNvSpPr>
            <a:spLocks noChangeShapeType="1"/>
          </p:cNvSpPr>
          <p:nvPr/>
        </p:nvSpPr>
        <p:spPr bwMode="auto">
          <a:xfrm>
            <a:off x="7175500" y="5600700"/>
            <a:ext cx="0" cy="360363"/>
          </a:xfrm>
          <a:prstGeom prst="line">
            <a:avLst/>
          </a:prstGeom>
          <a:noFill/>
          <a:ln w="28575">
            <a:solidFill>
              <a:srgbClr val="C13B25"/>
            </a:solidFill>
            <a:round/>
            <a:headEnd/>
            <a:tailEnd type="triangle" w="med" len="med"/>
          </a:ln>
        </p:spPr>
        <p:txBody>
          <a:bodyPr wrap="none" anchor="ctr"/>
          <a:lstStyle/>
          <a:p>
            <a:endParaRPr lang="en-US"/>
          </a:p>
        </p:txBody>
      </p:sp>
      <p:sp>
        <p:nvSpPr>
          <p:cNvPr id="64" name="Text Box 42"/>
          <p:cNvSpPr txBox="1">
            <a:spLocks noChangeArrowheads="1"/>
          </p:cNvSpPr>
          <p:nvPr/>
        </p:nvSpPr>
        <p:spPr bwMode="auto">
          <a:xfrm>
            <a:off x="6915150" y="4656138"/>
            <a:ext cx="609600" cy="519112"/>
          </a:xfrm>
          <a:prstGeom prst="rect">
            <a:avLst/>
          </a:prstGeom>
          <a:noFill/>
          <a:ln w="9525" algn="ctr">
            <a:noFill/>
            <a:miter lim="800000"/>
            <a:headEnd/>
            <a:tailEnd/>
          </a:ln>
        </p:spPr>
        <p:txBody>
          <a:bodyPr wrap="none">
            <a:spAutoFit/>
          </a:bodyPr>
          <a:lstStyle/>
          <a:p>
            <a:r>
              <a:rPr lang="hr-HR" sz="2800"/>
              <a:t>42</a:t>
            </a:r>
          </a:p>
        </p:txBody>
      </p:sp>
      <p:sp>
        <p:nvSpPr>
          <p:cNvPr id="66" name="Freeform 51"/>
          <p:cNvSpPr>
            <a:spLocks/>
          </p:cNvSpPr>
          <p:nvPr/>
        </p:nvSpPr>
        <p:spPr bwMode="auto">
          <a:xfrm>
            <a:off x="7537450" y="4422775"/>
            <a:ext cx="844550" cy="323850"/>
          </a:xfrm>
          <a:custGeom>
            <a:avLst/>
            <a:gdLst>
              <a:gd name="T0" fmla="*/ 2147483647 w 725"/>
              <a:gd name="T1" fmla="*/ 2147483647 h 204"/>
              <a:gd name="T2" fmla="*/ 2147483647 w 725"/>
              <a:gd name="T3" fmla="*/ 2147483647 h 204"/>
              <a:gd name="T4" fmla="*/ 0 w 725"/>
              <a:gd name="T5" fmla="*/ 2147483647 h 204"/>
              <a:gd name="T6" fmla="*/ 0 60000 65536"/>
              <a:gd name="T7" fmla="*/ 0 60000 65536"/>
              <a:gd name="T8" fmla="*/ 0 60000 65536"/>
              <a:gd name="T9" fmla="*/ 0 w 725"/>
              <a:gd name="T10" fmla="*/ 0 h 204"/>
              <a:gd name="T11" fmla="*/ 725 w 725"/>
              <a:gd name="T12" fmla="*/ 204 h 204"/>
            </a:gdLst>
            <a:ahLst/>
            <a:cxnLst>
              <a:cxn ang="T6">
                <a:pos x="T0" y="T1"/>
              </a:cxn>
              <a:cxn ang="T7">
                <a:pos x="T2" y="T3"/>
              </a:cxn>
              <a:cxn ang="T8">
                <a:pos x="T4" y="T5"/>
              </a:cxn>
            </a:cxnLst>
            <a:rect l="T9" t="T10" r="T11" b="T12"/>
            <a:pathLst>
              <a:path w="725" h="204">
                <a:moveTo>
                  <a:pt x="725" y="204"/>
                </a:moveTo>
                <a:cubicBezTo>
                  <a:pt x="661" y="174"/>
                  <a:pt x="571" y="0"/>
                  <a:pt x="339" y="24"/>
                </a:cubicBezTo>
                <a:cubicBezTo>
                  <a:pt x="107" y="48"/>
                  <a:pt x="71" y="131"/>
                  <a:pt x="0" y="159"/>
                </a:cubicBezTo>
              </a:path>
            </a:pathLst>
          </a:custGeom>
          <a:noFill/>
          <a:ln w="28575">
            <a:solidFill>
              <a:srgbClr val="C13B25"/>
            </a:solidFill>
            <a:round/>
            <a:headEnd/>
            <a:tailEnd type="triangle" w="med" len="med"/>
          </a:ln>
        </p:spPr>
        <p:txBody>
          <a:bodyPr wrap="none" anchor="ctr"/>
          <a:lstStyle/>
          <a:p>
            <a:endParaRPr lang="hr-HR" sz="2400">
              <a:solidFill>
                <a:schemeClr val="tx1"/>
              </a:solidFill>
            </a:endParaRPr>
          </a:p>
        </p:txBody>
      </p:sp>
      <p:sp>
        <p:nvSpPr>
          <p:cNvPr id="67" name="Rectangle 66"/>
          <p:cNvSpPr/>
          <p:nvPr/>
        </p:nvSpPr>
        <p:spPr bwMode="auto">
          <a:xfrm>
            <a:off x="87313" y="4584700"/>
            <a:ext cx="3238500" cy="357188"/>
          </a:xfrm>
          <a:prstGeom prst="rect">
            <a:avLst/>
          </a:prstGeom>
          <a:solidFill>
            <a:schemeClr val="accent3">
              <a:lumMod val="50000"/>
            </a:schemeClr>
          </a:solidFill>
          <a:ln w="9525" cap="flat" cmpd="sng" algn="ctr">
            <a:solidFill>
              <a:schemeClr val="accent3">
                <a:lumMod val="75000"/>
              </a:schemeClr>
            </a:solidFill>
            <a:prstDash val="solid"/>
            <a:round/>
            <a:headEnd type="none" w="med" len="med"/>
            <a:tailEnd type="none" w="med" len="med"/>
          </a:ln>
          <a:effectLst/>
        </p:spPr>
        <p:txBody>
          <a:bodyPr wrap="none" anchor="ctr"/>
          <a:lstStyle/>
          <a:p>
            <a:pPr>
              <a:defRPr/>
            </a:pPr>
            <a:r>
              <a:rPr lang="hr-HR" sz="1600">
                <a:solidFill>
                  <a:schemeClr val="tx1"/>
                </a:solidFill>
                <a:latin typeface="+mn-lt"/>
              </a:rPr>
              <a:t>Pozivni program:</a:t>
            </a:r>
          </a:p>
        </p:txBody>
      </p:sp>
      <p:sp>
        <p:nvSpPr>
          <p:cNvPr id="68" name="Rectangle 15"/>
          <p:cNvSpPr>
            <a:spLocks noChangeArrowheads="1"/>
          </p:cNvSpPr>
          <p:nvPr/>
        </p:nvSpPr>
        <p:spPr bwMode="auto">
          <a:xfrm>
            <a:off x="87313" y="4941888"/>
            <a:ext cx="3238500" cy="633412"/>
          </a:xfrm>
          <a:prstGeom prst="rect">
            <a:avLst/>
          </a:prstGeom>
          <a:solidFill>
            <a:schemeClr val="accent3">
              <a:lumMod val="75000"/>
              <a:alpha val="40000"/>
            </a:schemeClr>
          </a:solidFill>
          <a:ln w="9525">
            <a:solidFill>
              <a:schemeClr val="accent3">
                <a:lumMod val="75000"/>
              </a:schemeClr>
            </a:solidFill>
            <a:miter lim="800000"/>
            <a:headEnd/>
            <a:tailEnd/>
          </a:ln>
        </p:spPr>
        <p:txBody>
          <a:bodyPr>
            <a:spAutoFit/>
          </a:bodyPr>
          <a:lstStyle/>
          <a:p>
            <a:pPr>
              <a:defRPr/>
            </a:pPr>
            <a:r>
              <a:rPr lang="hr-HR" sz="1600">
                <a:solidFill>
                  <a:schemeClr val="bg2">
                    <a:lumMod val="95000"/>
                    <a:lumOff val="5000"/>
                  </a:schemeClr>
                </a:solidFill>
              </a:rPr>
              <a:t>SkiniIzReda(&amp;broj,&amp;red);</a:t>
            </a:r>
          </a:p>
          <a:p>
            <a:pPr>
              <a:defRPr/>
            </a:pPr>
            <a:r>
              <a:rPr lang="hr-HR" sz="1600">
                <a:solidFill>
                  <a:schemeClr val="bg2">
                    <a:lumMod val="95000"/>
                    <a:lumOff val="5000"/>
                  </a:schemeClr>
                </a:solidFill>
              </a:rPr>
              <a:t>SkiniIzReda(&amp;broj,&amp;red);</a:t>
            </a:r>
          </a:p>
        </p:txBody>
      </p:sp>
      <p:sp>
        <p:nvSpPr>
          <p:cNvPr id="69" name="Rectangle 68"/>
          <p:cNvSpPr>
            <a:spLocks noChangeArrowheads="1"/>
          </p:cNvSpPr>
          <p:nvPr/>
        </p:nvSpPr>
        <p:spPr bwMode="auto">
          <a:xfrm>
            <a:off x="0" y="857250"/>
            <a:ext cx="6524625" cy="357188"/>
          </a:xfrm>
          <a:prstGeom prst="rect">
            <a:avLst/>
          </a:prstGeom>
          <a:noFill/>
          <a:ln w="22225" algn="ctr">
            <a:solidFill>
              <a:srgbClr val="FF0000"/>
            </a:solidFill>
            <a:round/>
            <a:headEnd/>
            <a:tailEnd/>
          </a:ln>
        </p:spPr>
        <p:txBody>
          <a:bodyPr wrap="none" anchor="ctr"/>
          <a:lstStyle/>
          <a:p>
            <a:endParaRPr lang="hr-HR"/>
          </a:p>
        </p:txBody>
      </p:sp>
      <p:sp>
        <p:nvSpPr>
          <p:cNvPr id="70" name="Freeform 50"/>
          <p:cNvSpPr>
            <a:spLocks/>
          </p:cNvSpPr>
          <p:nvPr/>
        </p:nvSpPr>
        <p:spPr bwMode="auto">
          <a:xfrm>
            <a:off x="5026025" y="4405313"/>
            <a:ext cx="1889125" cy="319087"/>
          </a:xfrm>
          <a:custGeom>
            <a:avLst/>
            <a:gdLst>
              <a:gd name="T0" fmla="*/ 0 w 817"/>
              <a:gd name="T1" fmla="*/ 2147483647 h 225"/>
              <a:gd name="T2" fmla="*/ 2147483647 w 817"/>
              <a:gd name="T3" fmla="*/ 2147483647 h 225"/>
              <a:gd name="T4" fmla="*/ 2147483647 w 817"/>
              <a:gd name="T5" fmla="*/ 2147483647 h 225"/>
              <a:gd name="T6" fmla="*/ 0 60000 65536"/>
              <a:gd name="T7" fmla="*/ 0 60000 65536"/>
              <a:gd name="T8" fmla="*/ 0 60000 65536"/>
              <a:gd name="T9" fmla="*/ 0 w 817"/>
              <a:gd name="T10" fmla="*/ 0 h 225"/>
              <a:gd name="T11" fmla="*/ 817 w 817"/>
              <a:gd name="T12" fmla="*/ 225 h 225"/>
            </a:gdLst>
            <a:ahLst/>
            <a:cxnLst>
              <a:cxn ang="T6">
                <a:pos x="T0" y="T1"/>
              </a:cxn>
              <a:cxn ang="T7">
                <a:pos x="T2" y="T3"/>
              </a:cxn>
              <a:cxn ang="T8">
                <a:pos x="T4" y="T5"/>
              </a:cxn>
            </a:cxnLst>
            <a:rect l="T9" t="T10" r="T11" b="T12"/>
            <a:pathLst>
              <a:path w="817" h="225">
                <a:moveTo>
                  <a:pt x="0" y="225"/>
                </a:moveTo>
                <a:cubicBezTo>
                  <a:pt x="58" y="191"/>
                  <a:pt x="88" y="0"/>
                  <a:pt x="347" y="23"/>
                </a:cubicBezTo>
                <a:cubicBezTo>
                  <a:pt x="606" y="46"/>
                  <a:pt x="719" y="111"/>
                  <a:pt x="817" y="134"/>
                </a:cubicBezTo>
              </a:path>
            </a:pathLst>
          </a:custGeom>
          <a:noFill/>
          <a:ln w="28575">
            <a:solidFill>
              <a:srgbClr val="C13B25"/>
            </a:solidFill>
            <a:round/>
            <a:headEnd/>
            <a:tailEnd type="triangle" w="med" len="med"/>
          </a:ln>
        </p:spPr>
        <p:txBody>
          <a:bodyPr wrap="none" anchor="ctr"/>
          <a:lstStyle/>
          <a:p>
            <a:endParaRPr lang="hr-HR" sz="2400">
              <a:solidFill>
                <a:schemeClr val="tx1"/>
              </a:solidFill>
            </a:endParaRPr>
          </a:p>
        </p:txBody>
      </p:sp>
      <p:sp>
        <p:nvSpPr>
          <p:cNvPr id="71" name="Freeform 50"/>
          <p:cNvSpPr>
            <a:spLocks/>
          </p:cNvSpPr>
          <p:nvPr/>
        </p:nvSpPr>
        <p:spPr bwMode="auto">
          <a:xfrm>
            <a:off x="4908550" y="4792663"/>
            <a:ext cx="2032000" cy="1271587"/>
          </a:xfrm>
          <a:custGeom>
            <a:avLst/>
            <a:gdLst>
              <a:gd name="T0" fmla="*/ 0 w 879"/>
              <a:gd name="T1" fmla="*/ 2147483647 h 897"/>
              <a:gd name="T2" fmla="*/ 2147483647 w 879"/>
              <a:gd name="T3" fmla="*/ 2147483647 h 897"/>
              <a:gd name="T4" fmla="*/ 2147483647 w 879"/>
              <a:gd name="T5" fmla="*/ 2147483647 h 897"/>
              <a:gd name="T6" fmla="*/ 0 60000 65536"/>
              <a:gd name="T7" fmla="*/ 0 60000 65536"/>
              <a:gd name="T8" fmla="*/ 0 60000 65536"/>
              <a:gd name="T9" fmla="*/ 0 w 879"/>
              <a:gd name="T10" fmla="*/ 0 h 897"/>
              <a:gd name="T11" fmla="*/ 879 w 879"/>
              <a:gd name="T12" fmla="*/ 897 h 897"/>
            </a:gdLst>
            <a:ahLst/>
            <a:cxnLst>
              <a:cxn ang="T6">
                <a:pos x="T0" y="T1"/>
              </a:cxn>
              <a:cxn ang="T7">
                <a:pos x="T2" y="T3"/>
              </a:cxn>
              <a:cxn ang="T8">
                <a:pos x="T4" y="T5"/>
              </a:cxn>
            </a:cxnLst>
            <a:rect l="T9" t="T10" r="T11" b="T12"/>
            <a:pathLst>
              <a:path w="879" h="897">
                <a:moveTo>
                  <a:pt x="0" y="34"/>
                </a:moveTo>
                <a:cubicBezTo>
                  <a:pt x="58" y="0"/>
                  <a:pt x="201" y="528"/>
                  <a:pt x="347" y="672"/>
                </a:cubicBezTo>
                <a:cubicBezTo>
                  <a:pt x="493" y="816"/>
                  <a:pt x="781" y="874"/>
                  <a:pt x="879" y="897"/>
                </a:cubicBezTo>
              </a:path>
            </a:pathLst>
          </a:custGeom>
          <a:noFill/>
          <a:ln w="28575">
            <a:solidFill>
              <a:srgbClr val="C13B25"/>
            </a:solidFill>
            <a:round/>
            <a:headEnd/>
            <a:tailEnd type="triangle" w="med" len="med"/>
          </a:ln>
        </p:spPr>
        <p:txBody>
          <a:bodyPr wrap="none" anchor="ctr"/>
          <a:lstStyle/>
          <a:p>
            <a:endParaRPr lang="hr-HR" sz="2400">
              <a:solidFill>
                <a:schemeClr val="tx1"/>
              </a:solidFill>
            </a:endParaRPr>
          </a:p>
        </p:txBody>
      </p:sp>
      <p:grpSp>
        <p:nvGrpSpPr>
          <p:cNvPr id="5" name="Group 83"/>
          <p:cNvGrpSpPr>
            <a:grpSpLocks/>
          </p:cNvGrpSpPr>
          <p:nvPr/>
        </p:nvGrpSpPr>
        <p:grpSpPr bwMode="auto">
          <a:xfrm>
            <a:off x="8566150" y="4792663"/>
            <a:ext cx="414338" cy="588962"/>
            <a:chOff x="6550024" y="5586416"/>
            <a:chExt cx="414337" cy="588962"/>
          </a:xfrm>
        </p:grpSpPr>
        <p:grpSp>
          <p:nvGrpSpPr>
            <p:cNvPr id="21527" name="Group 25"/>
            <p:cNvGrpSpPr>
              <a:grpSpLocks/>
            </p:cNvGrpSpPr>
            <p:nvPr/>
          </p:nvGrpSpPr>
          <p:grpSpPr bwMode="auto">
            <a:xfrm>
              <a:off x="6550024" y="5946778"/>
              <a:ext cx="414337" cy="228600"/>
              <a:chOff x="3504" y="3840"/>
              <a:chExt cx="240" cy="144"/>
            </a:xfrm>
          </p:grpSpPr>
          <p:grpSp>
            <p:nvGrpSpPr>
              <p:cNvPr id="21529" name="Group 26"/>
              <p:cNvGrpSpPr>
                <a:grpSpLocks/>
              </p:cNvGrpSpPr>
              <p:nvPr/>
            </p:nvGrpSpPr>
            <p:grpSpPr bwMode="auto">
              <a:xfrm>
                <a:off x="3504" y="3840"/>
                <a:ext cx="240" cy="96"/>
                <a:chOff x="4272" y="3600"/>
                <a:chExt cx="240" cy="96"/>
              </a:xfrm>
            </p:grpSpPr>
            <p:sp>
              <p:nvSpPr>
                <p:cNvPr id="21531" name="Line 27"/>
                <p:cNvSpPr>
                  <a:spLocks noChangeShapeType="1"/>
                </p:cNvSpPr>
                <p:nvPr/>
              </p:nvSpPr>
              <p:spPr bwMode="auto">
                <a:xfrm>
                  <a:off x="4272" y="3600"/>
                  <a:ext cx="240" cy="0"/>
                </a:xfrm>
                <a:prstGeom prst="line">
                  <a:avLst/>
                </a:prstGeom>
                <a:noFill/>
                <a:ln w="9525">
                  <a:solidFill>
                    <a:schemeClr val="bg2"/>
                  </a:solidFill>
                  <a:round/>
                  <a:headEnd/>
                  <a:tailEnd/>
                </a:ln>
              </p:spPr>
              <p:txBody>
                <a:bodyPr wrap="none" anchor="ctr"/>
                <a:lstStyle/>
                <a:p>
                  <a:endParaRPr lang="en-US"/>
                </a:p>
              </p:txBody>
            </p:sp>
            <p:sp>
              <p:nvSpPr>
                <p:cNvPr id="21532" name="Line 28"/>
                <p:cNvSpPr>
                  <a:spLocks noChangeShapeType="1"/>
                </p:cNvSpPr>
                <p:nvPr/>
              </p:nvSpPr>
              <p:spPr bwMode="auto">
                <a:xfrm>
                  <a:off x="4320" y="3648"/>
                  <a:ext cx="144" cy="0"/>
                </a:xfrm>
                <a:prstGeom prst="line">
                  <a:avLst/>
                </a:prstGeom>
                <a:noFill/>
                <a:ln w="9525">
                  <a:solidFill>
                    <a:schemeClr val="bg2"/>
                  </a:solidFill>
                  <a:round/>
                  <a:headEnd/>
                  <a:tailEnd/>
                </a:ln>
              </p:spPr>
              <p:txBody>
                <a:bodyPr wrap="none" anchor="ctr"/>
                <a:lstStyle/>
                <a:p>
                  <a:endParaRPr lang="en-US"/>
                </a:p>
              </p:txBody>
            </p:sp>
            <p:sp>
              <p:nvSpPr>
                <p:cNvPr id="21533" name="Line 29"/>
                <p:cNvSpPr>
                  <a:spLocks noChangeShapeType="1"/>
                </p:cNvSpPr>
                <p:nvPr/>
              </p:nvSpPr>
              <p:spPr bwMode="auto">
                <a:xfrm>
                  <a:off x="4368" y="3696"/>
                  <a:ext cx="48" cy="0"/>
                </a:xfrm>
                <a:prstGeom prst="line">
                  <a:avLst/>
                </a:prstGeom>
                <a:noFill/>
                <a:ln w="9525">
                  <a:solidFill>
                    <a:schemeClr val="bg2"/>
                  </a:solidFill>
                  <a:round/>
                  <a:headEnd/>
                  <a:tailEnd/>
                </a:ln>
              </p:spPr>
              <p:txBody>
                <a:bodyPr wrap="none" anchor="ctr"/>
                <a:lstStyle/>
                <a:p>
                  <a:endParaRPr lang="en-US"/>
                </a:p>
              </p:txBody>
            </p:sp>
          </p:grpSp>
          <p:sp>
            <p:nvSpPr>
              <p:cNvPr id="21530" name="Rectangle 30"/>
              <p:cNvSpPr>
                <a:spLocks noChangeArrowheads="1"/>
              </p:cNvSpPr>
              <p:nvPr/>
            </p:nvSpPr>
            <p:spPr bwMode="auto">
              <a:xfrm>
                <a:off x="3504" y="3840"/>
                <a:ext cx="240" cy="144"/>
              </a:xfrm>
              <a:prstGeom prst="rect">
                <a:avLst/>
              </a:prstGeom>
              <a:noFill/>
              <a:ln w="9525">
                <a:solidFill>
                  <a:schemeClr val="bg2"/>
                </a:solidFill>
                <a:miter lim="800000"/>
                <a:headEnd/>
                <a:tailEnd/>
              </a:ln>
            </p:spPr>
            <p:txBody>
              <a:bodyPr wrap="none" anchor="ctr"/>
              <a:lstStyle/>
              <a:p>
                <a:endParaRPr lang="hr-HR" sz="2400">
                  <a:solidFill>
                    <a:srgbClr val="002060"/>
                  </a:solidFill>
                </a:endParaRPr>
              </a:p>
            </p:txBody>
          </p:sp>
        </p:grpSp>
        <p:sp>
          <p:nvSpPr>
            <p:cNvPr id="21528" name="Line 49"/>
            <p:cNvSpPr>
              <a:spLocks noChangeShapeType="1"/>
            </p:cNvSpPr>
            <p:nvPr/>
          </p:nvSpPr>
          <p:spPr bwMode="auto">
            <a:xfrm>
              <a:off x="6754811" y="5586416"/>
              <a:ext cx="0" cy="360362"/>
            </a:xfrm>
            <a:prstGeom prst="line">
              <a:avLst/>
            </a:prstGeom>
            <a:noFill/>
            <a:ln w="28575">
              <a:solidFill>
                <a:srgbClr val="C13B25"/>
              </a:solidFill>
              <a:round/>
              <a:headEnd/>
              <a:tailEnd type="triangle" w="med" len="med"/>
            </a:ln>
          </p:spPr>
          <p:txBody>
            <a:bodyPr wrap="none" anchor="ctr"/>
            <a:lstStyle/>
            <a:p>
              <a:endParaRPr lang="en-US"/>
            </a:p>
          </p:txBody>
        </p:sp>
      </p:grpSp>
      <p:sp>
        <p:nvSpPr>
          <p:cNvPr id="4" name="Slide Number Placeholder 3"/>
          <p:cNvSpPr>
            <a:spLocks noGrp="1"/>
          </p:cNvSpPr>
          <p:nvPr>
            <p:ph type="sldNum" sz="quarter" idx="11"/>
          </p:nvPr>
        </p:nvSpPr>
        <p:spPr/>
        <p:txBody>
          <a:bodyPr/>
          <a:lstStyle/>
          <a:p>
            <a:fld id="{A88E0379-805C-488B-A902-3710866AFB11}" type="slidenum">
              <a:rPr lang="hr-HR" smtClean="0"/>
              <a:pPr/>
              <a:t>218</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8">
                                            <p:txEl>
                                              <p:pRg st="1" end="1"/>
                                            </p:txEl>
                                          </p:spTgt>
                                        </p:tgtEl>
                                        <p:attrNameLst>
                                          <p:attrName>style.visibility</p:attrName>
                                        </p:attrNameLst>
                                      </p:cBhvr>
                                      <p:to>
                                        <p:strVal val="visible"/>
                                      </p:to>
                                    </p:set>
                                    <p:animEffect transition="in" filter="wipe(left)">
                                      <p:cBhvr>
                                        <p:cTn id="7" dur="500"/>
                                        <p:tgtEl>
                                          <p:spTgt spid="6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dissolve">
                                      <p:cBhvr>
                                        <p:cTn id="12" dur="500"/>
                                        <p:tgtEl>
                                          <p:spTgt spid="6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2.91713E-7 -1.18899E-6 L 2.91713E-7 0.04835 " pathEditMode="relative" rAng="0" ptsTypes="AA">
                                      <p:cBhvr>
                                        <p:cTn id="16" dur="2000" fill="hold"/>
                                        <p:tgtEl>
                                          <p:spTgt spid="69"/>
                                        </p:tgtEl>
                                        <p:attrNameLst>
                                          <p:attrName>ppt_x</p:attrName>
                                          <p:attrName>ppt_y</p:attrName>
                                        </p:attrNameLst>
                                      </p:cBhvr>
                                      <p:rCtr x="0" y="24"/>
                                    </p:animMotion>
                                  </p:childTnLst>
                                </p:cTn>
                              </p:par>
                            </p:childTnLst>
                          </p:cTn>
                        </p:par>
                        <p:par>
                          <p:cTn id="17" fill="hold">
                            <p:stCondLst>
                              <p:cond delay="2000"/>
                            </p:stCondLst>
                            <p:childTnLst>
                              <p:par>
                                <p:cTn id="18" presetID="9" presetClass="entr" presetSubtype="0" fill="hold" grpId="0" nodeType="after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dissolve">
                                      <p:cBhvr>
                                        <p:cTn id="20" dur="500"/>
                                        <p:tgtEl>
                                          <p:spTgt spid="50"/>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dissolve">
                                      <p:cBhvr>
                                        <p:cTn id="23" dur="500"/>
                                        <p:tgtEl>
                                          <p:spTgt spid="48"/>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grpId="1" nodeType="clickEffect">
                                  <p:stCondLst>
                                    <p:cond delay="0"/>
                                  </p:stCondLst>
                                  <p:childTnLst>
                                    <p:animMotion origin="layout" path="M 2.91713E-7 0.04835 L 2.91713E-7 0.08767 " pathEditMode="relative" rAng="0" ptsTypes="AA">
                                      <p:cBhvr>
                                        <p:cTn id="27" dur="2000" fill="hold"/>
                                        <p:tgtEl>
                                          <p:spTgt spid="69"/>
                                        </p:tgtEl>
                                        <p:attrNameLst>
                                          <p:attrName>ppt_x</p:attrName>
                                          <p:attrName>ppt_y</p:attrName>
                                        </p:attrNameLst>
                                      </p:cBhvr>
                                      <p:rCtr x="0" y="20"/>
                                    </p:animMotion>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grpId="2" nodeType="clickEffect">
                                  <p:stCondLst>
                                    <p:cond delay="0"/>
                                  </p:stCondLst>
                                  <p:childTnLst>
                                    <p:animMotion origin="layout" path="M 2.91713E-7 0.08998 L 2.91713E-7 0.12931 " pathEditMode="relative" rAng="0" ptsTypes="AA">
                                      <p:cBhvr>
                                        <p:cTn id="31" dur="2000" fill="hold"/>
                                        <p:tgtEl>
                                          <p:spTgt spid="69"/>
                                        </p:tgtEl>
                                        <p:attrNameLst>
                                          <p:attrName>ppt_x</p:attrName>
                                          <p:attrName>ppt_y</p:attrName>
                                        </p:attrNameLst>
                                      </p:cBhvr>
                                      <p:rCtr x="0" y="20"/>
                                    </p:animMotion>
                                  </p:childTnLst>
                                </p:cTn>
                              </p:par>
                            </p:childTnLst>
                          </p:cTn>
                        </p:par>
                        <p:par>
                          <p:cTn id="32" fill="hold">
                            <p:stCondLst>
                              <p:cond delay="2000"/>
                            </p:stCondLst>
                            <p:childTnLst>
                              <p:par>
                                <p:cTn id="33" presetID="3" presetClass="emph" presetSubtype="2" fill="hold" grpId="0" nodeType="afterEffect">
                                  <p:stCondLst>
                                    <p:cond delay="0"/>
                                  </p:stCondLst>
                                  <p:childTnLst>
                                    <p:animClr clrSpc="rgb" dir="cw">
                                      <p:cBhvr override="childStyle">
                                        <p:cTn id="34" dur="2000" fill="hold"/>
                                        <p:tgtEl>
                                          <p:spTgt spid="64"/>
                                        </p:tgtEl>
                                        <p:attrNameLst>
                                          <p:attrName>style.color</p:attrName>
                                        </p:attrNameLst>
                                      </p:cBhvr>
                                      <p:to>
                                        <a:srgbClr val="FF0000"/>
                                      </p:to>
                                    </p:animClr>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3" nodeType="clickEffect">
                                  <p:stCondLst>
                                    <p:cond delay="0"/>
                                  </p:stCondLst>
                                  <p:childTnLst>
                                    <p:animMotion origin="layout" path="M 2.91713E-7 0.13023 L 2.91713E-7 0.17187 " pathEditMode="relative" rAng="0" ptsTypes="AA">
                                      <p:cBhvr>
                                        <p:cTn id="38" dur="2000" fill="hold"/>
                                        <p:tgtEl>
                                          <p:spTgt spid="69"/>
                                        </p:tgtEl>
                                        <p:attrNameLst>
                                          <p:attrName>ppt_x</p:attrName>
                                          <p:attrName>ppt_y</p:attrName>
                                        </p:attrNameLst>
                                      </p:cBhvr>
                                      <p:rCtr x="0" y="21"/>
                                    </p:animMotion>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up)">
                                      <p:cBhvr>
                                        <p:cTn id="43" dur="500"/>
                                        <p:tgtEl>
                                          <p:spTgt spid="49"/>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grpId="4" nodeType="clickEffect">
                                  <p:stCondLst>
                                    <p:cond delay="0"/>
                                  </p:stCondLst>
                                  <p:childTnLst>
                                    <p:animMotion origin="layout" path="M 2.91713E-7 0.17372 L 2.91713E-7 0.21629 " pathEditMode="relative" rAng="0" ptsTypes="AA">
                                      <p:cBhvr>
                                        <p:cTn id="47" dur="2000" fill="hold"/>
                                        <p:tgtEl>
                                          <p:spTgt spid="69"/>
                                        </p:tgtEl>
                                        <p:attrNameLst>
                                          <p:attrName>ppt_x</p:attrName>
                                          <p:attrName>ppt_y</p:attrName>
                                        </p:attrNameLst>
                                      </p:cBhvr>
                                      <p:rCtr x="0" y="21"/>
                                    </p:animMotion>
                                  </p:childTnLst>
                                </p:cTn>
                              </p:par>
                            </p:childTnLst>
                          </p:cTn>
                        </p:par>
                      </p:childTnLst>
                    </p:cTn>
                  </p:par>
                  <p:par>
                    <p:cTn id="48" fill="hold">
                      <p:stCondLst>
                        <p:cond delay="indefinite"/>
                      </p:stCondLst>
                      <p:childTnLst>
                        <p:par>
                          <p:cTn id="49" fill="hold">
                            <p:stCondLst>
                              <p:cond delay="0"/>
                            </p:stCondLst>
                            <p:childTnLst>
                              <p:par>
                                <p:cTn id="50" presetID="9" presetClass="exit" presetSubtype="0" fill="hold" grpId="0" nodeType="clickEffect">
                                  <p:stCondLst>
                                    <p:cond delay="0"/>
                                  </p:stCondLst>
                                  <p:childTnLst>
                                    <p:animEffect transition="out" filter="dissolve">
                                      <p:cBhvr>
                                        <p:cTn id="51" dur="500"/>
                                        <p:tgtEl>
                                          <p:spTgt spid="70"/>
                                        </p:tgtEl>
                                      </p:cBhvr>
                                    </p:animEffect>
                                    <p:set>
                                      <p:cBhvr>
                                        <p:cTn id="52" dur="1" fill="hold">
                                          <p:stCondLst>
                                            <p:cond delay="499"/>
                                          </p:stCondLst>
                                        </p:cTn>
                                        <p:tgtEl>
                                          <p:spTgt spid="70"/>
                                        </p:tgtEl>
                                        <p:attrNameLst>
                                          <p:attrName>style.visibility</p:attrName>
                                        </p:attrNameLst>
                                      </p:cBhvr>
                                      <p:to>
                                        <p:strVal val="hidden"/>
                                      </p:to>
                                    </p:set>
                                  </p:childTnLst>
                                </p:cTn>
                              </p:par>
                              <p:par>
                                <p:cTn id="53" presetID="22" presetClass="entr" presetSubtype="8" fill="hold" grpId="0" nodeType="withEffect">
                                  <p:stCondLst>
                                    <p:cond delay="0"/>
                                  </p:stCondLst>
                                  <p:childTnLst>
                                    <p:set>
                                      <p:cBhvr>
                                        <p:cTn id="54" dur="1" fill="hold">
                                          <p:stCondLst>
                                            <p:cond delay="0"/>
                                          </p:stCondLst>
                                        </p:cTn>
                                        <p:tgtEl>
                                          <p:spTgt spid="71"/>
                                        </p:tgtEl>
                                        <p:attrNameLst>
                                          <p:attrName>style.visibility</p:attrName>
                                        </p:attrNameLst>
                                      </p:cBhvr>
                                      <p:to>
                                        <p:strVal val="visible"/>
                                      </p:to>
                                    </p:set>
                                    <p:animEffect transition="in" filter="wipe(left)">
                                      <p:cBhvr>
                                        <p:cTn id="55" dur="500"/>
                                        <p:tgtEl>
                                          <p:spTgt spid="71"/>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path" presetSubtype="0" accel="50000" decel="50000" fill="hold" grpId="5" nodeType="clickEffect">
                                  <p:stCondLst>
                                    <p:cond delay="0"/>
                                  </p:stCondLst>
                                  <p:childTnLst>
                                    <p:animMotion origin="layout" path="M 2.91713E-7 0.21675 L 2.91713E-7 0.26116 " pathEditMode="relative" rAng="0" ptsTypes="AA">
                                      <p:cBhvr>
                                        <p:cTn id="59" dur="2000" fill="hold"/>
                                        <p:tgtEl>
                                          <p:spTgt spid="69"/>
                                        </p:tgtEl>
                                        <p:attrNameLst>
                                          <p:attrName>ppt_x</p:attrName>
                                          <p:attrName>ppt_y</p:attrName>
                                        </p:attrNameLst>
                                      </p:cBhvr>
                                      <p:rCtr x="0" y="22"/>
                                    </p:animMotion>
                                  </p:childTnLst>
                                </p:cTn>
                              </p:par>
                            </p:childTnLst>
                          </p:cTn>
                        </p:par>
                      </p:childTnLst>
                    </p:cTn>
                  </p:par>
                  <p:par>
                    <p:cTn id="60" fill="hold">
                      <p:stCondLst>
                        <p:cond delay="indefinite"/>
                      </p:stCondLst>
                      <p:childTnLst>
                        <p:par>
                          <p:cTn id="61" fill="hold">
                            <p:stCondLst>
                              <p:cond delay="0"/>
                            </p:stCondLst>
                            <p:childTnLst>
                              <p:par>
                                <p:cTn id="62" presetID="9" presetClass="exit" presetSubtype="0" fill="hold" grpId="1" nodeType="clickEffect">
                                  <p:stCondLst>
                                    <p:cond delay="0"/>
                                  </p:stCondLst>
                                  <p:childTnLst>
                                    <p:animEffect transition="out" filter="dissolve">
                                      <p:cBhvr>
                                        <p:cTn id="63" dur="500"/>
                                        <p:tgtEl>
                                          <p:spTgt spid="64"/>
                                        </p:tgtEl>
                                      </p:cBhvr>
                                    </p:animEffect>
                                    <p:set>
                                      <p:cBhvr>
                                        <p:cTn id="64" dur="1" fill="hold">
                                          <p:stCondLst>
                                            <p:cond delay="499"/>
                                          </p:stCondLst>
                                        </p:cTn>
                                        <p:tgtEl>
                                          <p:spTgt spid="64"/>
                                        </p:tgtEl>
                                        <p:attrNameLst>
                                          <p:attrName>style.visibility</p:attrName>
                                        </p:attrNameLst>
                                      </p:cBhvr>
                                      <p:to>
                                        <p:strVal val="hidden"/>
                                      </p:to>
                                    </p:set>
                                  </p:childTnLst>
                                </p:cTn>
                              </p:par>
                              <p:par>
                                <p:cTn id="65" presetID="9" presetClass="exit" presetSubtype="0" fill="hold" nodeType="withEffect">
                                  <p:stCondLst>
                                    <p:cond delay="0"/>
                                  </p:stCondLst>
                                  <p:childTnLst>
                                    <p:animEffect transition="out" filter="dissolve">
                                      <p:cBhvr>
                                        <p:cTn id="66" dur="500"/>
                                        <p:tgtEl>
                                          <p:spTgt spid="2"/>
                                        </p:tgtEl>
                                      </p:cBhvr>
                                    </p:animEffect>
                                    <p:set>
                                      <p:cBhvr>
                                        <p:cTn id="67" dur="1" fill="hold">
                                          <p:stCondLst>
                                            <p:cond delay="499"/>
                                          </p:stCondLst>
                                        </p:cTn>
                                        <p:tgtEl>
                                          <p:spTgt spid="2"/>
                                        </p:tgtEl>
                                        <p:attrNameLst>
                                          <p:attrName>style.visibility</p:attrName>
                                        </p:attrNameLst>
                                      </p:cBhvr>
                                      <p:to>
                                        <p:strVal val="hidden"/>
                                      </p:to>
                                    </p:set>
                                  </p:childTnLst>
                                </p:cTn>
                              </p:par>
                              <p:par>
                                <p:cTn id="68" presetID="9" presetClass="exit" presetSubtype="0" fill="hold" grpId="0" nodeType="withEffect">
                                  <p:stCondLst>
                                    <p:cond delay="0"/>
                                  </p:stCondLst>
                                  <p:childTnLst>
                                    <p:animEffect transition="out" filter="dissolve">
                                      <p:cBhvr>
                                        <p:cTn id="69" dur="500"/>
                                        <p:tgtEl>
                                          <p:spTgt spid="56"/>
                                        </p:tgtEl>
                                      </p:cBhvr>
                                    </p:animEffect>
                                    <p:set>
                                      <p:cBhvr>
                                        <p:cTn id="70" dur="1" fill="hold">
                                          <p:stCondLst>
                                            <p:cond delay="499"/>
                                          </p:stCondLst>
                                        </p:cTn>
                                        <p:tgtEl>
                                          <p:spTgt spid="56"/>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nodeType="clickEffect">
                                  <p:stCondLst>
                                    <p:cond delay="0"/>
                                  </p:stCondLst>
                                  <p:childTnLst>
                                    <p:animMotion origin="layout" path="M 2.91713E-7 0.2607 L 2.91713E-7 0.30905 " pathEditMode="relative" rAng="0" ptsTypes="AA">
                                      <p:cBhvr>
                                        <p:cTn id="74" dur="2000" fill="hold"/>
                                        <p:tgtEl>
                                          <p:spTgt spid="69"/>
                                        </p:tgtEl>
                                        <p:attrNameLst>
                                          <p:attrName>ppt_x</p:attrName>
                                          <p:attrName>ppt_y</p:attrName>
                                        </p:attrNameLst>
                                      </p:cBhvr>
                                      <p:rCtr x="0" y="24"/>
                                    </p:animMotion>
                                  </p:childTnLst>
                                </p:cTn>
                              </p:par>
                            </p:childTnLst>
                          </p:cTn>
                        </p:par>
                        <p:par>
                          <p:cTn id="75" fill="hold">
                            <p:stCondLst>
                              <p:cond delay="2000"/>
                            </p:stCondLst>
                            <p:childTnLst>
                              <p:par>
                                <p:cTn id="76" presetID="9" presetClass="exit" presetSubtype="0" fill="hold" grpId="0" nodeType="afterEffect">
                                  <p:stCondLst>
                                    <p:cond delay="0"/>
                                  </p:stCondLst>
                                  <p:childTnLst>
                                    <p:animEffect transition="out" filter="dissolve">
                                      <p:cBhvr>
                                        <p:cTn id="77" dur="500"/>
                                        <p:tgtEl>
                                          <p:spTgt spid="66"/>
                                        </p:tgtEl>
                                      </p:cBhvr>
                                    </p:animEffect>
                                    <p:set>
                                      <p:cBhvr>
                                        <p:cTn id="78" dur="1" fill="hold">
                                          <p:stCondLst>
                                            <p:cond delay="499"/>
                                          </p:stCondLst>
                                        </p:cTn>
                                        <p:tgtEl>
                                          <p:spTgt spid="66"/>
                                        </p:tgtEl>
                                        <p:attrNameLst>
                                          <p:attrName>style.visibility</p:attrName>
                                        </p:attrNameLst>
                                      </p:cBhvr>
                                      <p:to>
                                        <p:strVal val="hidden"/>
                                      </p:to>
                                    </p:set>
                                  </p:childTnLst>
                                </p:cTn>
                              </p:par>
                              <p:par>
                                <p:cTn id="79" presetID="22" presetClass="entr" presetSubtype="1" fill="hold" nodeType="withEffect">
                                  <p:stCondLst>
                                    <p:cond delay="0"/>
                                  </p:stCondLst>
                                  <p:childTnLst>
                                    <p:set>
                                      <p:cBhvr>
                                        <p:cTn id="80" dur="1" fill="hold">
                                          <p:stCondLst>
                                            <p:cond delay="0"/>
                                          </p:stCondLst>
                                        </p:cTn>
                                        <p:tgtEl>
                                          <p:spTgt spid="5"/>
                                        </p:tgtEl>
                                        <p:attrNameLst>
                                          <p:attrName>style.visibility</p:attrName>
                                        </p:attrNameLst>
                                      </p:cBhvr>
                                      <p:to>
                                        <p:strVal val="visible"/>
                                      </p:to>
                                    </p:set>
                                    <p:animEffect transition="in" filter="wipe(up)">
                                      <p:cBhvr>
                                        <p:cTn id="81" dur="500"/>
                                        <p:tgtEl>
                                          <p:spTgt spid="5"/>
                                        </p:tgtEl>
                                      </p:cBhvr>
                                    </p:animEffect>
                                  </p:childTnLst>
                                </p:cTn>
                              </p:par>
                            </p:childTnLst>
                          </p:cTn>
                        </p:par>
                      </p:childTnLst>
                    </p:cTn>
                  </p:par>
                  <p:par>
                    <p:cTn id="82" fill="hold">
                      <p:stCondLst>
                        <p:cond delay="indefinite"/>
                      </p:stCondLst>
                      <p:childTnLst>
                        <p:par>
                          <p:cTn id="83" fill="hold">
                            <p:stCondLst>
                              <p:cond delay="0"/>
                            </p:stCondLst>
                            <p:childTnLst>
                              <p:par>
                                <p:cTn id="84" presetID="42" presetClass="path" presetSubtype="0" accel="50000" decel="50000" fill="hold" grpId="6" nodeType="clickEffect">
                                  <p:stCondLst>
                                    <p:cond delay="0"/>
                                  </p:stCondLst>
                                  <p:childTnLst>
                                    <p:animMotion origin="layout" path="M 2.91713E-7 0.30905 L 2.91713E-7 0.34282 " pathEditMode="relative" rAng="0" ptsTypes="AA">
                                      <p:cBhvr>
                                        <p:cTn id="85" dur="2000" fill="hold"/>
                                        <p:tgtEl>
                                          <p:spTgt spid="69"/>
                                        </p:tgtEl>
                                        <p:attrNameLst>
                                          <p:attrName>ppt_x</p:attrName>
                                          <p:attrName>ppt_y</p:attrName>
                                        </p:attrNameLst>
                                      </p:cBhvr>
                                      <p:rCtr x="0" y="17"/>
                                    </p:animMotion>
                                  </p:childTnLst>
                                </p:cTn>
                              </p:par>
                            </p:childTnLst>
                          </p:cTn>
                        </p:par>
                      </p:childTnLst>
                    </p:cTn>
                  </p:par>
                  <p:par>
                    <p:cTn id="86" fill="hold">
                      <p:stCondLst>
                        <p:cond delay="indefinite"/>
                      </p:stCondLst>
                      <p:childTnLst>
                        <p:par>
                          <p:cTn id="87" fill="hold">
                            <p:stCondLst>
                              <p:cond delay="0"/>
                            </p:stCondLst>
                            <p:childTnLst>
                              <p:par>
                                <p:cTn id="88" presetID="9" presetClass="exit" presetSubtype="0" fill="hold" grpId="7" nodeType="clickEffect">
                                  <p:stCondLst>
                                    <p:cond delay="0"/>
                                  </p:stCondLst>
                                  <p:childTnLst>
                                    <p:animEffect transition="out" filter="dissolve">
                                      <p:cBhvr>
                                        <p:cTn id="89" dur="500"/>
                                        <p:tgtEl>
                                          <p:spTgt spid="69"/>
                                        </p:tgtEl>
                                      </p:cBhvr>
                                    </p:animEffect>
                                    <p:set>
                                      <p:cBhvr>
                                        <p:cTn id="90" dur="1" fill="hold">
                                          <p:stCondLst>
                                            <p:cond delay="499"/>
                                          </p:stCondLst>
                                        </p:cTn>
                                        <p:tgtEl>
                                          <p:spTgt spid="69"/>
                                        </p:tgtEl>
                                        <p:attrNameLst>
                                          <p:attrName>style.visibility</p:attrName>
                                        </p:attrNameLst>
                                      </p:cBhvr>
                                      <p:to>
                                        <p:strVal val="hidden"/>
                                      </p:to>
                                    </p:set>
                                  </p:childTnLst>
                                </p:cTn>
                              </p:par>
                              <p:par>
                                <p:cTn id="91" presetID="9" presetClass="exit" presetSubtype="0" fill="hold" grpId="1" nodeType="withEffect">
                                  <p:stCondLst>
                                    <p:cond delay="0"/>
                                  </p:stCondLst>
                                  <p:childTnLst>
                                    <p:animEffect transition="out" filter="dissolve">
                                      <p:cBhvr>
                                        <p:cTn id="92" dur="500"/>
                                        <p:tgtEl>
                                          <p:spTgt spid="50"/>
                                        </p:tgtEl>
                                      </p:cBhvr>
                                    </p:animEffect>
                                    <p:set>
                                      <p:cBhvr>
                                        <p:cTn id="93" dur="1" fill="hold">
                                          <p:stCondLst>
                                            <p:cond delay="499"/>
                                          </p:stCondLst>
                                        </p:cTn>
                                        <p:tgtEl>
                                          <p:spTgt spid="50"/>
                                        </p:tgtEl>
                                        <p:attrNameLst>
                                          <p:attrName>style.visibility</p:attrName>
                                        </p:attrNameLst>
                                      </p:cBhvr>
                                      <p:to>
                                        <p:strVal val="hidden"/>
                                      </p:to>
                                    </p:set>
                                  </p:childTnLst>
                                </p:cTn>
                              </p:par>
                              <p:par>
                                <p:cTn id="94" presetID="9" presetClass="exit" presetSubtype="0" fill="hold" grpId="1" nodeType="withEffect">
                                  <p:stCondLst>
                                    <p:cond delay="0"/>
                                  </p:stCondLst>
                                  <p:childTnLst>
                                    <p:animEffect transition="out" filter="dissolve">
                                      <p:cBhvr>
                                        <p:cTn id="95" dur="500"/>
                                        <p:tgtEl>
                                          <p:spTgt spid="48"/>
                                        </p:tgtEl>
                                      </p:cBhvr>
                                    </p:animEffect>
                                    <p:set>
                                      <p:cBhvr>
                                        <p:cTn id="96" dur="1" fill="hold">
                                          <p:stCondLst>
                                            <p:cond delay="499"/>
                                          </p:stCondLst>
                                        </p:cTn>
                                        <p:tgtEl>
                                          <p:spTgt spid="48"/>
                                        </p:tgtEl>
                                        <p:attrNameLst>
                                          <p:attrName>style.visibility</p:attrName>
                                        </p:attrNameLst>
                                      </p:cBhvr>
                                      <p:to>
                                        <p:strVal val="hidden"/>
                                      </p:to>
                                    </p:set>
                                  </p:childTnLst>
                                </p:cTn>
                              </p:par>
                              <p:par>
                                <p:cTn id="97" presetID="9" presetClass="exit" presetSubtype="0" fill="hold" grpId="1" nodeType="withEffect">
                                  <p:stCondLst>
                                    <p:cond delay="0"/>
                                  </p:stCondLst>
                                  <p:childTnLst>
                                    <p:animEffect transition="out" filter="dissolve">
                                      <p:cBhvr>
                                        <p:cTn id="98" dur="500"/>
                                        <p:tgtEl>
                                          <p:spTgt spid="49"/>
                                        </p:tgtEl>
                                      </p:cBhvr>
                                    </p:animEffect>
                                    <p:set>
                                      <p:cBhvr>
                                        <p:cTn id="99" dur="1" fill="hold">
                                          <p:stCondLst>
                                            <p:cond delay="499"/>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9" grpId="0" animBg="1"/>
      <p:bldP spid="49" grpId="1" animBg="1"/>
      <p:bldP spid="50" grpId="0"/>
      <p:bldP spid="50" grpId="1"/>
      <p:bldP spid="56" grpId="0" animBg="1"/>
      <p:bldP spid="64" grpId="0"/>
      <p:bldP spid="64" grpId="1"/>
      <p:bldP spid="66" grpId="0" animBg="1"/>
      <p:bldP spid="69" grpId="0" animBg="1"/>
      <p:bldP spid="69" grpId="1" animBg="1"/>
      <p:bldP spid="69" grpId="2" animBg="1"/>
      <p:bldP spid="69" grpId="3" animBg="1"/>
      <p:bldP spid="69" grpId="4" animBg="1"/>
      <p:bldP spid="69" grpId="5" animBg="1"/>
      <p:bldP spid="69" grpId="6" animBg="1"/>
      <p:bldP spid="69" grpId="7" animBg="1"/>
      <p:bldP spid="70" grpId="0" animBg="1"/>
      <p:bldP spid="71" grpId="0" animBg="1"/>
    </p:bld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1733" name="Rectangle 5"/>
          <p:cNvSpPr>
            <a:spLocks noGrp="1" noChangeArrowheads="1"/>
          </p:cNvSpPr>
          <p:nvPr>
            <p:ph type="subTitle" idx="1"/>
          </p:nvPr>
        </p:nvSpPr>
        <p:spPr/>
        <p:txBody>
          <a:bodyPr/>
          <a:lstStyle/>
          <a:p>
            <a:pPr>
              <a:defRPr/>
            </a:pPr>
            <a:r>
              <a:rPr lang="hr-HR" smtClean="0"/>
              <a:t>Jednostruko povezane liste</a:t>
            </a:r>
          </a:p>
          <a:p>
            <a:pPr>
              <a:defRPr/>
            </a:pPr>
            <a:r>
              <a:rPr lang="hr-HR" smtClean="0"/>
              <a:t>Dvostruko povezane liste</a:t>
            </a:r>
          </a:p>
        </p:txBody>
      </p:sp>
      <p:sp>
        <p:nvSpPr>
          <p:cNvPr id="1481732" name="Rectangle 4"/>
          <p:cNvSpPr>
            <a:spLocks noGrp="1" noChangeArrowheads="1"/>
          </p:cNvSpPr>
          <p:nvPr>
            <p:ph type="ctrTitle"/>
          </p:nvPr>
        </p:nvSpPr>
        <p:spPr/>
        <p:txBody>
          <a:bodyPr/>
          <a:lstStyle/>
          <a:p>
            <a:pPr>
              <a:defRPr/>
            </a:pPr>
            <a:r>
              <a:rPr lang="hr-HR" sz="5400" smtClean="0">
                <a:latin typeface="+mn-lt"/>
              </a:rPr>
              <a:t>Povezane liste</a:t>
            </a:r>
          </a:p>
        </p:txBody>
      </p:sp>
    </p:spTree>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626" name="Rectangle 2"/>
          <p:cNvSpPr>
            <a:spLocks noGrp="1" noChangeArrowheads="1"/>
          </p:cNvSpPr>
          <p:nvPr>
            <p:ph type="title"/>
          </p:nvPr>
        </p:nvSpPr>
        <p:spPr/>
        <p:txBody>
          <a:bodyPr/>
          <a:lstStyle/>
          <a:p>
            <a:pPr>
              <a:defRPr/>
            </a:pPr>
            <a:r>
              <a:rPr lang="hr-HR" smtClean="0"/>
              <a:t>Virtualna memorija</a:t>
            </a:r>
          </a:p>
        </p:txBody>
      </p:sp>
      <p:sp>
        <p:nvSpPr>
          <p:cNvPr id="1946627" name="Rectangle 3"/>
          <p:cNvSpPr>
            <a:spLocks noGrp="1" noChangeArrowheads="1"/>
          </p:cNvSpPr>
          <p:nvPr>
            <p:ph type="body" idx="1"/>
          </p:nvPr>
        </p:nvSpPr>
        <p:spPr/>
        <p:txBody>
          <a:bodyPr/>
          <a:lstStyle/>
          <a:p>
            <a:r>
              <a:rPr lang="hr-HR" smtClean="0"/>
              <a:t>proces: pokrenuta instanca programa</a:t>
            </a:r>
          </a:p>
          <a:p>
            <a:r>
              <a:rPr lang="hr-HR" smtClean="0"/>
              <a:t>kad se pokrene proces, pridijeli mu se </a:t>
            </a:r>
            <a:r>
              <a:rPr lang="hr-HR" smtClean="0">
                <a:solidFill>
                  <a:srgbClr val="FF0000"/>
                </a:solidFill>
              </a:rPr>
              <a:t>dio fizičke memorije</a:t>
            </a:r>
          </a:p>
          <a:p>
            <a:pPr lvl="1"/>
            <a:r>
              <a:rPr lang="hr-HR" smtClean="0"/>
              <a:t>to je </a:t>
            </a:r>
            <a:r>
              <a:rPr lang="hr-HR" smtClean="0">
                <a:solidFill>
                  <a:srgbClr val="FF0000"/>
                </a:solidFill>
              </a:rPr>
              <a:t>virtualna memorija</a:t>
            </a:r>
            <a:r>
              <a:rPr lang="hr-HR" smtClean="0"/>
              <a:t> – proces ima </a:t>
            </a:r>
            <a:r>
              <a:rPr lang="hr-HR" smtClean="0">
                <a:solidFill>
                  <a:srgbClr val="FF0000"/>
                </a:solidFill>
              </a:rPr>
              <a:t>dojam</a:t>
            </a:r>
            <a:r>
              <a:rPr lang="hr-HR" smtClean="0"/>
              <a:t> da mu je dodijeljena sva računalna memorija</a:t>
            </a:r>
          </a:p>
          <a:p>
            <a:pPr lvl="2"/>
            <a:r>
              <a:rPr lang="hr-HR" smtClean="0"/>
              <a:t>proces ne zna kako se ta virtualna memorija preslikava u fizičku – zna samo veličinu i početnu adresu – 0x00000000 za 32-bitnu arhitekturu</a:t>
            </a:r>
          </a:p>
          <a:p>
            <a:pPr lvl="2"/>
            <a:r>
              <a:rPr lang="hr-HR" smtClean="0"/>
              <a:t>proces ne zna za virtualne memorije ostalih procesa</a:t>
            </a:r>
          </a:p>
          <a:p>
            <a:pPr lvl="2"/>
            <a:r>
              <a:rPr lang="hr-HR" smtClean="0"/>
              <a:t>čak i kad bi znao za njih, fizički im ne može pristupiti (ne da mu OS)</a:t>
            </a:r>
          </a:p>
          <a:p>
            <a:pPr lvl="1"/>
            <a:r>
              <a:rPr lang="hr-HR" smtClean="0"/>
              <a:t>kod svakog pristupa memoriji (čitanje, pisanje), dolazi do </a:t>
            </a:r>
            <a:r>
              <a:rPr lang="hr-HR" smtClean="0">
                <a:solidFill>
                  <a:srgbClr val="FF0000"/>
                </a:solidFill>
              </a:rPr>
              <a:t>preslikavanja</a:t>
            </a:r>
            <a:r>
              <a:rPr lang="hr-HR" smtClean="0"/>
              <a:t> između virtualne i fizičke adrese</a:t>
            </a:r>
          </a:p>
          <a:p>
            <a:pPr lvl="2"/>
            <a:r>
              <a:rPr lang="hr-HR" smtClean="0"/>
              <a:t>postupak mora biti brz, jer se događa vrlo često</a:t>
            </a:r>
          </a:p>
        </p:txBody>
      </p:sp>
      <p:sp>
        <p:nvSpPr>
          <p:cNvPr id="3" name="Slide Number Placeholder 2"/>
          <p:cNvSpPr>
            <a:spLocks noGrp="1"/>
          </p:cNvSpPr>
          <p:nvPr>
            <p:ph type="sldNum" sz="quarter" idx="11"/>
          </p:nvPr>
        </p:nvSpPr>
        <p:spPr/>
        <p:txBody>
          <a:bodyPr/>
          <a:lstStyle/>
          <a:p>
            <a:fld id="{D4AD59E7-4515-4B34-A58D-745587B9CCB9}" type="slidenum">
              <a:rPr lang="hr-HR" smtClean="0"/>
              <a:pPr/>
              <a:t>22</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0146" name="Rectangle 2"/>
          <p:cNvSpPr>
            <a:spLocks noGrp="1" noChangeArrowheads="1"/>
          </p:cNvSpPr>
          <p:nvPr>
            <p:ph type="title" idx="4294967295"/>
          </p:nvPr>
        </p:nvSpPr>
        <p:spPr/>
        <p:txBody>
          <a:bodyPr/>
          <a:lstStyle/>
          <a:p>
            <a:pPr>
              <a:defRPr/>
            </a:pPr>
            <a:r>
              <a:rPr lang="hr-HR" smtClean="0"/>
              <a:t>Općenita linearna jednostruko povezana lista</a:t>
            </a:r>
            <a:endParaRPr lang="hr-HR" smtClean="0">
              <a:latin typeface="Times New Roman" pitchFamily="18" charset="0"/>
            </a:endParaRPr>
          </a:p>
        </p:txBody>
      </p:sp>
      <p:sp>
        <p:nvSpPr>
          <p:cNvPr id="1670147" name="Rectangle 3"/>
          <p:cNvSpPr>
            <a:spLocks noGrp="1" noChangeArrowheads="1"/>
          </p:cNvSpPr>
          <p:nvPr>
            <p:ph type="body" idx="4294967295"/>
          </p:nvPr>
        </p:nvSpPr>
        <p:spPr>
          <a:xfrm>
            <a:off x="273050" y="981075"/>
            <a:ext cx="9359900" cy="5349875"/>
          </a:xfrm>
        </p:spPr>
        <p:txBody>
          <a:bodyPr/>
          <a:lstStyle/>
          <a:p>
            <a:pPr>
              <a:defRPr/>
            </a:pPr>
            <a:r>
              <a:rPr lang="hr-HR" smtClean="0"/>
              <a:t>podatak je moguće u listu umetnuti:</a:t>
            </a:r>
          </a:p>
          <a:p>
            <a:pPr lvl="1">
              <a:defRPr/>
            </a:pPr>
            <a:r>
              <a:rPr lang="hr-HR" smtClean="0"/>
              <a:t>na početak liste (isto kao na stog)</a:t>
            </a:r>
          </a:p>
          <a:p>
            <a:pPr lvl="1">
              <a:defRPr/>
            </a:pPr>
            <a:r>
              <a:rPr lang="hr-HR" smtClean="0"/>
              <a:t>iza nekog elementa na listi</a:t>
            </a:r>
          </a:p>
        </p:txBody>
      </p:sp>
      <p:sp>
        <p:nvSpPr>
          <p:cNvPr id="5" name="Rectangle 9"/>
          <p:cNvSpPr>
            <a:spLocks noChangeArrowheads="1"/>
          </p:cNvSpPr>
          <p:nvPr/>
        </p:nvSpPr>
        <p:spPr bwMode="auto">
          <a:xfrm>
            <a:off x="3167063" y="4857750"/>
            <a:ext cx="1143000" cy="414338"/>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6" name="Rectangle 10"/>
          <p:cNvSpPr>
            <a:spLocks noChangeArrowheads="1"/>
          </p:cNvSpPr>
          <p:nvPr/>
        </p:nvSpPr>
        <p:spPr bwMode="auto">
          <a:xfrm>
            <a:off x="3171825" y="3943350"/>
            <a:ext cx="1138238" cy="914400"/>
          </a:xfrm>
          <a:prstGeom prst="rect">
            <a:avLst/>
          </a:prstGeom>
          <a:solidFill>
            <a:schemeClr val="accent4"/>
          </a:solidFill>
          <a:ln w="9525">
            <a:solidFill>
              <a:srgbClr val="0070C0"/>
            </a:solidFill>
            <a:miter lim="800000"/>
            <a:headEnd/>
            <a:tailEnd/>
          </a:ln>
        </p:spPr>
        <p:txBody>
          <a:bodyPr wrap="none" anchor="ctr"/>
          <a:lstStyle/>
          <a:p>
            <a:pPr algn="ctr">
              <a:defRPr/>
            </a:pPr>
            <a:r>
              <a:rPr lang="hr-HR" sz="4000">
                <a:solidFill>
                  <a:srgbClr val="002060"/>
                </a:solidFill>
              </a:rPr>
              <a:t>15</a:t>
            </a:r>
          </a:p>
        </p:txBody>
      </p:sp>
      <p:sp>
        <p:nvSpPr>
          <p:cNvPr id="8198" name="Rectangle 24"/>
          <p:cNvSpPr>
            <a:spLocks noChangeArrowheads="1"/>
          </p:cNvSpPr>
          <p:nvPr/>
        </p:nvSpPr>
        <p:spPr bwMode="auto">
          <a:xfrm>
            <a:off x="595313" y="3929063"/>
            <a:ext cx="1782762" cy="395287"/>
          </a:xfrm>
          <a:prstGeom prst="rect">
            <a:avLst/>
          </a:prstGeom>
          <a:solidFill>
            <a:srgbClr val="FFCC99">
              <a:alpha val="50195"/>
            </a:srgbClr>
          </a:solidFill>
          <a:ln w="9525">
            <a:solidFill>
              <a:srgbClr val="FFC000"/>
            </a:solidFill>
            <a:miter lim="800000"/>
            <a:headEnd/>
            <a:tailEnd/>
          </a:ln>
        </p:spPr>
        <p:txBody>
          <a:bodyPr wrap="none" anchor="ctr"/>
          <a:lstStyle/>
          <a:p>
            <a:pPr algn="ctr"/>
            <a:endParaRPr lang="hr-HR" sz="2400"/>
          </a:p>
        </p:txBody>
      </p:sp>
      <p:sp>
        <p:nvSpPr>
          <p:cNvPr id="10" name="Freeform 9"/>
          <p:cNvSpPr/>
          <p:nvPr/>
        </p:nvSpPr>
        <p:spPr bwMode="auto">
          <a:xfrm>
            <a:off x="1666875" y="3357563"/>
            <a:ext cx="1773238" cy="1844675"/>
          </a:xfrm>
          <a:custGeom>
            <a:avLst/>
            <a:gdLst>
              <a:gd name="connsiteX0" fmla="*/ 0 w 2045777"/>
              <a:gd name="connsiteY0" fmla="*/ 981559 h 1844298"/>
              <a:gd name="connsiteX1" fmla="*/ 898902 w 2045777"/>
              <a:gd name="connsiteY1" fmla="*/ 1709979 h 1844298"/>
              <a:gd name="connsiteX2" fmla="*/ 1487838 w 2045777"/>
              <a:gd name="connsiteY2" fmla="*/ 175647 h 1844298"/>
              <a:gd name="connsiteX3" fmla="*/ 2045777 w 2045777"/>
              <a:gd name="connsiteY3" fmla="*/ 656095 h 1844298"/>
            </a:gdLst>
            <a:ahLst/>
            <a:cxnLst>
              <a:cxn ang="0">
                <a:pos x="connsiteX0" y="connsiteY0"/>
              </a:cxn>
              <a:cxn ang="0">
                <a:pos x="connsiteX1" y="connsiteY1"/>
              </a:cxn>
              <a:cxn ang="0">
                <a:pos x="connsiteX2" y="connsiteY2"/>
              </a:cxn>
              <a:cxn ang="0">
                <a:pos x="connsiteX3" y="connsiteY3"/>
              </a:cxn>
            </a:cxnLst>
            <a:rect l="l" t="t" r="r" b="b"/>
            <a:pathLst>
              <a:path w="2045777" h="1844298">
                <a:moveTo>
                  <a:pt x="0" y="981559"/>
                </a:moveTo>
                <a:cubicBezTo>
                  <a:pt x="325464" y="1412928"/>
                  <a:pt x="650929" y="1844298"/>
                  <a:pt x="898902" y="1709979"/>
                </a:cubicBezTo>
                <a:cubicBezTo>
                  <a:pt x="1146875" y="1575660"/>
                  <a:pt x="1296692" y="351294"/>
                  <a:pt x="1487838" y="175647"/>
                </a:cubicBezTo>
                <a:cubicBezTo>
                  <a:pt x="1678984" y="0"/>
                  <a:pt x="1862380" y="328047"/>
                  <a:pt x="2045777" y="656095"/>
                </a:cubicBezTo>
              </a:path>
            </a:pathLst>
          </a:custGeom>
          <a:noFill/>
          <a:ln w="25400" cap="flat" cmpd="sng" algn="ctr">
            <a:solidFill>
              <a:srgbClr val="C00000"/>
            </a:solidFill>
            <a:prstDash val="solid"/>
            <a:round/>
            <a:headEnd type="none" w="med" len="med"/>
            <a:tailEnd type="triangl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grpSp>
        <p:nvGrpSpPr>
          <p:cNvPr id="8200" name="Group 25"/>
          <p:cNvGrpSpPr>
            <a:grpSpLocks/>
          </p:cNvGrpSpPr>
          <p:nvPr/>
        </p:nvGrpSpPr>
        <p:grpSpPr bwMode="auto">
          <a:xfrm>
            <a:off x="6953250" y="5643563"/>
            <a:ext cx="412750" cy="228600"/>
            <a:chOff x="3504" y="3840"/>
            <a:chExt cx="240" cy="144"/>
          </a:xfrm>
        </p:grpSpPr>
        <p:grpSp>
          <p:nvGrpSpPr>
            <p:cNvPr id="8210" name="Group 26"/>
            <p:cNvGrpSpPr>
              <a:grpSpLocks/>
            </p:cNvGrpSpPr>
            <p:nvPr/>
          </p:nvGrpSpPr>
          <p:grpSpPr bwMode="auto">
            <a:xfrm>
              <a:off x="3504" y="3840"/>
              <a:ext cx="240" cy="96"/>
              <a:chOff x="4272" y="3600"/>
              <a:chExt cx="240" cy="96"/>
            </a:xfrm>
          </p:grpSpPr>
          <p:sp>
            <p:nvSpPr>
              <p:cNvPr id="8212" name="Line 27"/>
              <p:cNvSpPr>
                <a:spLocks noChangeShapeType="1"/>
              </p:cNvSpPr>
              <p:nvPr/>
            </p:nvSpPr>
            <p:spPr bwMode="auto">
              <a:xfrm>
                <a:off x="4272" y="3600"/>
                <a:ext cx="240" cy="0"/>
              </a:xfrm>
              <a:prstGeom prst="line">
                <a:avLst/>
              </a:prstGeom>
              <a:noFill/>
              <a:ln w="9525">
                <a:solidFill>
                  <a:schemeClr val="bg2"/>
                </a:solidFill>
                <a:round/>
                <a:headEnd/>
                <a:tailEnd/>
              </a:ln>
            </p:spPr>
            <p:txBody>
              <a:bodyPr wrap="none" anchor="ctr"/>
              <a:lstStyle/>
              <a:p>
                <a:endParaRPr lang="en-US"/>
              </a:p>
            </p:txBody>
          </p:sp>
          <p:sp>
            <p:nvSpPr>
              <p:cNvPr id="8213" name="Line 28"/>
              <p:cNvSpPr>
                <a:spLocks noChangeShapeType="1"/>
              </p:cNvSpPr>
              <p:nvPr/>
            </p:nvSpPr>
            <p:spPr bwMode="auto">
              <a:xfrm>
                <a:off x="4320" y="3648"/>
                <a:ext cx="144" cy="0"/>
              </a:xfrm>
              <a:prstGeom prst="line">
                <a:avLst/>
              </a:prstGeom>
              <a:noFill/>
              <a:ln w="9525">
                <a:solidFill>
                  <a:schemeClr val="bg2"/>
                </a:solidFill>
                <a:round/>
                <a:headEnd/>
                <a:tailEnd/>
              </a:ln>
            </p:spPr>
            <p:txBody>
              <a:bodyPr wrap="none" anchor="ctr"/>
              <a:lstStyle/>
              <a:p>
                <a:endParaRPr lang="en-US"/>
              </a:p>
            </p:txBody>
          </p:sp>
          <p:sp>
            <p:nvSpPr>
              <p:cNvPr id="8214" name="Line 29"/>
              <p:cNvSpPr>
                <a:spLocks noChangeShapeType="1"/>
              </p:cNvSpPr>
              <p:nvPr/>
            </p:nvSpPr>
            <p:spPr bwMode="auto">
              <a:xfrm>
                <a:off x="4368" y="3696"/>
                <a:ext cx="48" cy="0"/>
              </a:xfrm>
              <a:prstGeom prst="line">
                <a:avLst/>
              </a:prstGeom>
              <a:noFill/>
              <a:ln w="9525">
                <a:solidFill>
                  <a:schemeClr val="bg2"/>
                </a:solidFill>
                <a:round/>
                <a:headEnd/>
                <a:tailEnd/>
              </a:ln>
            </p:spPr>
            <p:txBody>
              <a:bodyPr wrap="none" anchor="ctr"/>
              <a:lstStyle/>
              <a:p>
                <a:endParaRPr lang="en-US"/>
              </a:p>
            </p:txBody>
          </p:sp>
        </p:grpSp>
        <p:sp>
          <p:nvSpPr>
            <p:cNvPr id="8211" name="Rectangle 30"/>
            <p:cNvSpPr>
              <a:spLocks noChangeArrowheads="1"/>
            </p:cNvSpPr>
            <p:nvPr/>
          </p:nvSpPr>
          <p:spPr bwMode="auto">
            <a:xfrm>
              <a:off x="3504" y="3840"/>
              <a:ext cx="240" cy="144"/>
            </a:xfrm>
            <a:prstGeom prst="rect">
              <a:avLst/>
            </a:prstGeom>
            <a:noFill/>
            <a:ln w="9525">
              <a:solidFill>
                <a:schemeClr val="bg2"/>
              </a:solidFill>
              <a:miter lim="800000"/>
              <a:headEnd/>
              <a:tailEnd/>
            </a:ln>
          </p:spPr>
          <p:txBody>
            <a:bodyPr wrap="none" anchor="ctr"/>
            <a:lstStyle/>
            <a:p>
              <a:endParaRPr lang="hr-HR" sz="2400">
                <a:solidFill>
                  <a:srgbClr val="002060"/>
                </a:solidFill>
              </a:endParaRPr>
            </a:p>
          </p:txBody>
        </p:sp>
      </p:grpSp>
      <p:sp>
        <p:nvSpPr>
          <p:cNvPr id="17" name="Rectangle 16"/>
          <p:cNvSpPr/>
          <p:nvPr/>
        </p:nvSpPr>
        <p:spPr bwMode="auto">
          <a:xfrm>
            <a:off x="166688" y="2857500"/>
            <a:ext cx="9501187" cy="3500438"/>
          </a:xfrm>
          <a:prstGeom prst="rect">
            <a:avLst/>
          </a:prstGeom>
          <a:noFill/>
          <a:ln w="9525" cap="flat" cmpd="sng" algn="ctr">
            <a:solidFill>
              <a:srgbClr val="92D050"/>
            </a:solidFill>
            <a:prstDash val="sysDash"/>
            <a:round/>
            <a:headEnd type="none" w="med" len="med"/>
            <a:tailEnd type="non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18" name="Freeform 17"/>
          <p:cNvSpPr/>
          <p:nvPr/>
        </p:nvSpPr>
        <p:spPr bwMode="auto">
          <a:xfrm>
            <a:off x="3787775" y="3486150"/>
            <a:ext cx="1236663" cy="2676525"/>
          </a:xfrm>
          <a:custGeom>
            <a:avLst/>
            <a:gdLst>
              <a:gd name="connsiteX0" fmla="*/ 0 w 1782305"/>
              <a:gd name="connsiteY0" fmla="*/ 2247254 h 3086745"/>
              <a:gd name="connsiteX1" fmla="*/ 433952 w 1782305"/>
              <a:gd name="connsiteY1" fmla="*/ 2789694 h 3086745"/>
              <a:gd name="connsiteX2" fmla="*/ 1131376 w 1782305"/>
              <a:gd name="connsiteY2" fmla="*/ 2712203 h 3086745"/>
              <a:gd name="connsiteX3" fmla="*/ 1208867 w 1782305"/>
              <a:gd name="connsiteY3" fmla="*/ 542440 h 3086745"/>
              <a:gd name="connsiteX4" fmla="*/ 1487837 w 1782305"/>
              <a:gd name="connsiteY4" fmla="*/ 15498 h 3086745"/>
              <a:gd name="connsiteX5" fmla="*/ 1782305 w 1782305"/>
              <a:gd name="connsiteY5" fmla="*/ 449450 h 3086745"/>
              <a:gd name="connsiteX0" fmla="*/ 0 w 1782305"/>
              <a:gd name="connsiteY0" fmla="*/ 1961478 h 3086745"/>
              <a:gd name="connsiteX1" fmla="*/ 433952 w 1782305"/>
              <a:gd name="connsiteY1" fmla="*/ 2789694 h 3086745"/>
              <a:gd name="connsiteX2" fmla="*/ 1131376 w 1782305"/>
              <a:gd name="connsiteY2" fmla="*/ 2712203 h 3086745"/>
              <a:gd name="connsiteX3" fmla="*/ 1208867 w 1782305"/>
              <a:gd name="connsiteY3" fmla="*/ 542440 h 3086745"/>
              <a:gd name="connsiteX4" fmla="*/ 1487837 w 1782305"/>
              <a:gd name="connsiteY4" fmla="*/ 15498 h 3086745"/>
              <a:gd name="connsiteX5" fmla="*/ 1782305 w 1782305"/>
              <a:gd name="connsiteY5" fmla="*/ 449450 h 3086745"/>
              <a:gd name="connsiteX0" fmla="*/ 0 w 1782305"/>
              <a:gd name="connsiteY0" fmla="*/ 1961478 h 3051022"/>
              <a:gd name="connsiteX1" fmla="*/ 433952 w 1782305"/>
              <a:gd name="connsiteY1" fmla="*/ 2575356 h 3051022"/>
              <a:gd name="connsiteX2" fmla="*/ 1131376 w 1782305"/>
              <a:gd name="connsiteY2" fmla="*/ 2712203 h 3051022"/>
              <a:gd name="connsiteX3" fmla="*/ 1208867 w 1782305"/>
              <a:gd name="connsiteY3" fmla="*/ 542440 h 3051022"/>
              <a:gd name="connsiteX4" fmla="*/ 1487837 w 1782305"/>
              <a:gd name="connsiteY4" fmla="*/ 15498 h 3051022"/>
              <a:gd name="connsiteX5" fmla="*/ 1782305 w 1782305"/>
              <a:gd name="connsiteY5" fmla="*/ 449450 h 3051022"/>
              <a:gd name="connsiteX0" fmla="*/ 0 w 1782305"/>
              <a:gd name="connsiteY0" fmla="*/ 1961478 h 2629035"/>
              <a:gd name="connsiteX1" fmla="*/ 433952 w 1782305"/>
              <a:gd name="connsiteY1" fmla="*/ 2575356 h 2629035"/>
              <a:gd name="connsiteX2" fmla="*/ 1131376 w 1782305"/>
              <a:gd name="connsiteY2" fmla="*/ 2283551 h 2629035"/>
              <a:gd name="connsiteX3" fmla="*/ 1208867 w 1782305"/>
              <a:gd name="connsiteY3" fmla="*/ 542440 h 2629035"/>
              <a:gd name="connsiteX4" fmla="*/ 1487837 w 1782305"/>
              <a:gd name="connsiteY4" fmla="*/ 15498 h 2629035"/>
              <a:gd name="connsiteX5" fmla="*/ 1782305 w 1782305"/>
              <a:gd name="connsiteY5" fmla="*/ 449450 h 2629035"/>
              <a:gd name="connsiteX0" fmla="*/ 0 w 1782305"/>
              <a:gd name="connsiteY0" fmla="*/ 1961478 h 2629035"/>
              <a:gd name="connsiteX1" fmla="*/ 433952 w 1782305"/>
              <a:gd name="connsiteY1" fmla="*/ 2575356 h 2629035"/>
              <a:gd name="connsiteX2" fmla="*/ 1131376 w 1782305"/>
              <a:gd name="connsiteY2" fmla="*/ 2283551 h 2629035"/>
              <a:gd name="connsiteX3" fmla="*/ 1208867 w 1782305"/>
              <a:gd name="connsiteY3" fmla="*/ 542440 h 2629035"/>
              <a:gd name="connsiteX4" fmla="*/ 1487837 w 1782305"/>
              <a:gd name="connsiteY4" fmla="*/ 15498 h 2629035"/>
              <a:gd name="connsiteX5" fmla="*/ 1782305 w 1782305"/>
              <a:gd name="connsiteY5" fmla="*/ 449450 h 2629035"/>
              <a:gd name="connsiteX0" fmla="*/ 0 w 1972962"/>
              <a:gd name="connsiteY0" fmla="*/ 1675687 h 2676667"/>
              <a:gd name="connsiteX1" fmla="*/ 624609 w 1972962"/>
              <a:gd name="connsiteY1" fmla="*/ 2575356 h 2676667"/>
              <a:gd name="connsiteX2" fmla="*/ 1322033 w 1972962"/>
              <a:gd name="connsiteY2" fmla="*/ 2283551 h 2676667"/>
              <a:gd name="connsiteX3" fmla="*/ 1399524 w 1972962"/>
              <a:gd name="connsiteY3" fmla="*/ 542440 h 2676667"/>
              <a:gd name="connsiteX4" fmla="*/ 1678494 w 1972962"/>
              <a:gd name="connsiteY4" fmla="*/ 15498 h 2676667"/>
              <a:gd name="connsiteX5" fmla="*/ 1972962 w 1972962"/>
              <a:gd name="connsiteY5" fmla="*/ 449450 h 2676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72962" h="2676667">
                <a:moveTo>
                  <a:pt x="0" y="1675687"/>
                </a:moveTo>
                <a:cubicBezTo>
                  <a:pt x="122694" y="1908161"/>
                  <a:pt x="404270" y="2474045"/>
                  <a:pt x="624609" y="2575356"/>
                </a:cubicBezTo>
                <a:cubicBezTo>
                  <a:pt x="844948" y="2676667"/>
                  <a:pt x="1192881" y="2622370"/>
                  <a:pt x="1322033" y="2283551"/>
                </a:cubicBezTo>
                <a:cubicBezTo>
                  <a:pt x="1440686" y="1738397"/>
                  <a:pt x="1340114" y="920449"/>
                  <a:pt x="1399524" y="542440"/>
                </a:cubicBezTo>
                <a:cubicBezTo>
                  <a:pt x="1458934" y="164431"/>
                  <a:pt x="1582921" y="30996"/>
                  <a:pt x="1678494" y="15498"/>
                </a:cubicBezTo>
                <a:cubicBezTo>
                  <a:pt x="1774067" y="0"/>
                  <a:pt x="1873514" y="224725"/>
                  <a:pt x="1972962" y="449450"/>
                </a:cubicBezTo>
              </a:path>
            </a:pathLst>
          </a:custGeom>
          <a:noFill/>
          <a:ln w="25400" cap="flat" cmpd="sng" algn="ctr">
            <a:solidFill>
              <a:srgbClr val="C00000"/>
            </a:solidFill>
            <a:prstDash val="solid"/>
            <a:round/>
            <a:headEnd type="none" w="med" len="med"/>
            <a:tailEnd type="triangl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8203" name="Line 39"/>
          <p:cNvSpPr>
            <a:spLocks noChangeShapeType="1"/>
          </p:cNvSpPr>
          <p:nvPr/>
        </p:nvSpPr>
        <p:spPr bwMode="auto">
          <a:xfrm>
            <a:off x="7169150" y="5284788"/>
            <a:ext cx="0" cy="358775"/>
          </a:xfrm>
          <a:prstGeom prst="line">
            <a:avLst/>
          </a:prstGeom>
          <a:noFill/>
          <a:ln w="28575">
            <a:solidFill>
              <a:srgbClr val="C13B25"/>
            </a:solidFill>
            <a:round/>
            <a:headEnd/>
            <a:tailEnd type="triangle" w="med" len="med"/>
          </a:ln>
        </p:spPr>
        <p:txBody>
          <a:bodyPr wrap="none" anchor="ctr"/>
          <a:lstStyle/>
          <a:p>
            <a:endParaRPr lang="en-US"/>
          </a:p>
        </p:txBody>
      </p:sp>
      <p:sp>
        <p:nvSpPr>
          <p:cNvPr id="23" name="Rectangle 9"/>
          <p:cNvSpPr>
            <a:spLocks noChangeArrowheads="1"/>
          </p:cNvSpPr>
          <p:nvPr/>
        </p:nvSpPr>
        <p:spPr bwMode="auto">
          <a:xfrm>
            <a:off x="4881563" y="4843463"/>
            <a:ext cx="1138237" cy="414337"/>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24" name="Rectangle 10"/>
          <p:cNvSpPr>
            <a:spLocks noChangeArrowheads="1"/>
          </p:cNvSpPr>
          <p:nvPr/>
        </p:nvSpPr>
        <p:spPr bwMode="auto">
          <a:xfrm>
            <a:off x="4881563" y="3929063"/>
            <a:ext cx="1138237" cy="914400"/>
          </a:xfrm>
          <a:prstGeom prst="rect">
            <a:avLst/>
          </a:prstGeom>
          <a:solidFill>
            <a:schemeClr val="accent4"/>
          </a:solidFill>
          <a:ln w="9525">
            <a:solidFill>
              <a:srgbClr val="0070C0"/>
            </a:solidFill>
            <a:miter lim="800000"/>
            <a:headEnd/>
            <a:tailEnd/>
          </a:ln>
        </p:spPr>
        <p:txBody>
          <a:bodyPr wrap="none" anchor="ctr"/>
          <a:lstStyle/>
          <a:p>
            <a:pPr algn="ctr">
              <a:defRPr/>
            </a:pPr>
            <a:r>
              <a:rPr lang="hr-HR" sz="4000">
                <a:solidFill>
                  <a:srgbClr val="002060"/>
                </a:solidFill>
              </a:rPr>
              <a:t>45</a:t>
            </a:r>
          </a:p>
        </p:txBody>
      </p:sp>
      <p:sp>
        <p:nvSpPr>
          <p:cNvPr id="25" name="Rectangle 9"/>
          <p:cNvSpPr>
            <a:spLocks noChangeArrowheads="1"/>
          </p:cNvSpPr>
          <p:nvPr/>
        </p:nvSpPr>
        <p:spPr bwMode="auto">
          <a:xfrm>
            <a:off x="6591300" y="4843463"/>
            <a:ext cx="1143000" cy="414337"/>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26" name="Rectangle 10"/>
          <p:cNvSpPr>
            <a:spLocks noChangeArrowheads="1"/>
          </p:cNvSpPr>
          <p:nvPr/>
        </p:nvSpPr>
        <p:spPr bwMode="auto">
          <a:xfrm>
            <a:off x="6596063" y="3929063"/>
            <a:ext cx="1138237" cy="914400"/>
          </a:xfrm>
          <a:prstGeom prst="rect">
            <a:avLst/>
          </a:prstGeom>
          <a:solidFill>
            <a:schemeClr val="accent4"/>
          </a:solidFill>
          <a:ln w="9525">
            <a:solidFill>
              <a:srgbClr val="0070C0"/>
            </a:solidFill>
            <a:miter lim="800000"/>
            <a:headEnd/>
            <a:tailEnd/>
          </a:ln>
        </p:spPr>
        <p:txBody>
          <a:bodyPr wrap="none" anchor="ctr"/>
          <a:lstStyle/>
          <a:p>
            <a:pPr algn="ctr">
              <a:defRPr/>
            </a:pPr>
            <a:r>
              <a:rPr lang="hr-HR" sz="4000">
                <a:solidFill>
                  <a:srgbClr val="002060"/>
                </a:solidFill>
              </a:rPr>
              <a:t>63</a:t>
            </a:r>
          </a:p>
        </p:txBody>
      </p:sp>
      <p:sp>
        <p:nvSpPr>
          <p:cNvPr id="27" name="Freeform 26"/>
          <p:cNvSpPr/>
          <p:nvPr/>
        </p:nvSpPr>
        <p:spPr bwMode="auto">
          <a:xfrm>
            <a:off x="5595938" y="3500438"/>
            <a:ext cx="1236662" cy="2676525"/>
          </a:xfrm>
          <a:custGeom>
            <a:avLst/>
            <a:gdLst>
              <a:gd name="connsiteX0" fmla="*/ 0 w 1782305"/>
              <a:gd name="connsiteY0" fmla="*/ 2247254 h 3086745"/>
              <a:gd name="connsiteX1" fmla="*/ 433952 w 1782305"/>
              <a:gd name="connsiteY1" fmla="*/ 2789694 h 3086745"/>
              <a:gd name="connsiteX2" fmla="*/ 1131376 w 1782305"/>
              <a:gd name="connsiteY2" fmla="*/ 2712203 h 3086745"/>
              <a:gd name="connsiteX3" fmla="*/ 1208867 w 1782305"/>
              <a:gd name="connsiteY3" fmla="*/ 542440 h 3086745"/>
              <a:gd name="connsiteX4" fmla="*/ 1487837 w 1782305"/>
              <a:gd name="connsiteY4" fmla="*/ 15498 h 3086745"/>
              <a:gd name="connsiteX5" fmla="*/ 1782305 w 1782305"/>
              <a:gd name="connsiteY5" fmla="*/ 449450 h 3086745"/>
              <a:gd name="connsiteX0" fmla="*/ 0 w 1782305"/>
              <a:gd name="connsiteY0" fmla="*/ 1961478 h 3086745"/>
              <a:gd name="connsiteX1" fmla="*/ 433952 w 1782305"/>
              <a:gd name="connsiteY1" fmla="*/ 2789694 h 3086745"/>
              <a:gd name="connsiteX2" fmla="*/ 1131376 w 1782305"/>
              <a:gd name="connsiteY2" fmla="*/ 2712203 h 3086745"/>
              <a:gd name="connsiteX3" fmla="*/ 1208867 w 1782305"/>
              <a:gd name="connsiteY3" fmla="*/ 542440 h 3086745"/>
              <a:gd name="connsiteX4" fmla="*/ 1487837 w 1782305"/>
              <a:gd name="connsiteY4" fmla="*/ 15498 h 3086745"/>
              <a:gd name="connsiteX5" fmla="*/ 1782305 w 1782305"/>
              <a:gd name="connsiteY5" fmla="*/ 449450 h 3086745"/>
              <a:gd name="connsiteX0" fmla="*/ 0 w 1782305"/>
              <a:gd name="connsiteY0" fmla="*/ 1961478 h 3051022"/>
              <a:gd name="connsiteX1" fmla="*/ 433952 w 1782305"/>
              <a:gd name="connsiteY1" fmla="*/ 2575356 h 3051022"/>
              <a:gd name="connsiteX2" fmla="*/ 1131376 w 1782305"/>
              <a:gd name="connsiteY2" fmla="*/ 2712203 h 3051022"/>
              <a:gd name="connsiteX3" fmla="*/ 1208867 w 1782305"/>
              <a:gd name="connsiteY3" fmla="*/ 542440 h 3051022"/>
              <a:gd name="connsiteX4" fmla="*/ 1487837 w 1782305"/>
              <a:gd name="connsiteY4" fmla="*/ 15498 h 3051022"/>
              <a:gd name="connsiteX5" fmla="*/ 1782305 w 1782305"/>
              <a:gd name="connsiteY5" fmla="*/ 449450 h 3051022"/>
              <a:gd name="connsiteX0" fmla="*/ 0 w 1782305"/>
              <a:gd name="connsiteY0" fmla="*/ 1961478 h 2629035"/>
              <a:gd name="connsiteX1" fmla="*/ 433952 w 1782305"/>
              <a:gd name="connsiteY1" fmla="*/ 2575356 h 2629035"/>
              <a:gd name="connsiteX2" fmla="*/ 1131376 w 1782305"/>
              <a:gd name="connsiteY2" fmla="*/ 2283551 h 2629035"/>
              <a:gd name="connsiteX3" fmla="*/ 1208867 w 1782305"/>
              <a:gd name="connsiteY3" fmla="*/ 542440 h 2629035"/>
              <a:gd name="connsiteX4" fmla="*/ 1487837 w 1782305"/>
              <a:gd name="connsiteY4" fmla="*/ 15498 h 2629035"/>
              <a:gd name="connsiteX5" fmla="*/ 1782305 w 1782305"/>
              <a:gd name="connsiteY5" fmla="*/ 449450 h 2629035"/>
              <a:gd name="connsiteX0" fmla="*/ 0 w 1782305"/>
              <a:gd name="connsiteY0" fmla="*/ 1961478 h 2629035"/>
              <a:gd name="connsiteX1" fmla="*/ 433952 w 1782305"/>
              <a:gd name="connsiteY1" fmla="*/ 2575356 h 2629035"/>
              <a:gd name="connsiteX2" fmla="*/ 1131376 w 1782305"/>
              <a:gd name="connsiteY2" fmla="*/ 2283551 h 2629035"/>
              <a:gd name="connsiteX3" fmla="*/ 1208867 w 1782305"/>
              <a:gd name="connsiteY3" fmla="*/ 542440 h 2629035"/>
              <a:gd name="connsiteX4" fmla="*/ 1487837 w 1782305"/>
              <a:gd name="connsiteY4" fmla="*/ 15498 h 2629035"/>
              <a:gd name="connsiteX5" fmla="*/ 1782305 w 1782305"/>
              <a:gd name="connsiteY5" fmla="*/ 449450 h 2629035"/>
              <a:gd name="connsiteX0" fmla="*/ 0 w 1972962"/>
              <a:gd name="connsiteY0" fmla="*/ 1675687 h 2676667"/>
              <a:gd name="connsiteX1" fmla="*/ 624609 w 1972962"/>
              <a:gd name="connsiteY1" fmla="*/ 2575356 h 2676667"/>
              <a:gd name="connsiteX2" fmla="*/ 1322033 w 1972962"/>
              <a:gd name="connsiteY2" fmla="*/ 2283551 h 2676667"/>
              <a:gd name="connsiteX3" fmla="*/ 1399524 w 1972962"/>
              <a:gd name="connsiteY3" fmla="*/ 542440 h 2676667"/>
              <a:gd name="connsiteX4" fmla="*/ 1678494 w 1972962"/>
              <a:gd name="connsiteY4" fmla="*/ 15498 h 2676667"/>
              <a:gd name="connsiteX5" fmla="*/ 1972962 w 1972962"/>
              <a:gd name="connsiteY5" fmla="*/ 449450 h 2676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72962" h="2676667">
                <a:moveTo>
                  <a:pt x="0" y="1675687"/>
                </a:moveTo>
                <a:cubicBezTo>
                  <a:pt x="122694" y="1908161"/>
                  <a:pt x="404270" y="2474045"/>
                  <a:pt x="624609" y="2575356"/>
                </a:cubicBezTo>
                <a:cubicBezTo>
                  <a:pt x="844948" y="2676667"/>
                  <a:pt x="1192881" y="2622370"/>
                  <a:pt x="1322033" y="2283551"/>
                </a:cubicBezTo>
                <a:cubicBezTo>
                  <a:pt x="1440686" y="1738397"/>
                  <a:pt x="1340114" y="920449"/>
                  <a:pt x="1399524" y="542440"/>
                </a:cubicBezTo>
                <a:cubicBezTo>
                  <a:pt x="1458934" y="164431"/>
                  <a:pt x="1582921" y="30996"/>
                  <a:pt x="1678494" y="15498"/>
                </a:cubicBezTo>
                <a:cubicBezTo>
                  <a:pt x="1774067" y="0"/>
                  <a:pt x="1873514" y="224725"/>
                  <a:pt x="1972962" y="449450"/>
                </a:cubicBezTo>
              </a:path>
            </a:pathLst>
          </a:custGeom>
          <a:noFill/>
          <a:ln w="25400" cap="flat" cmpd="sng" algn="ctr">
            <a:solidFill>
              <a:srgbClr val="C00000"/>
            </a:solidFill>
            <a:prstDash val="solid"/>
            <a:round/>
            <a:headEnd type="none" w="med" len="med"/>
            <a:tailEnd type="triangl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8209" name="Rectangle 22"/>
          <p:cNvSpPr>
            <a:spLocks noChangeArrowheads="1"/>
          </p:cNvSpPr>
          <p:nvPr/>
        </p:nvSpPr>
        <p:spPr bwMode="auto">
          <a:xfrm>
            <a:off x="776288" y="3500438"/>
            <a:ext cx="946150" cy="396875"/>
          </a:xfrm>
          <a:prstGeom prst="rect">
            <a:avLst/>
          </a:prstGeom>
          <a:noFill/>
          <a:ln w="9525" algn="ctr">
            <a:noFill/>
            <a:miter lim="800000"/>
            <a:headEnd/>
            <a:tailEnd/>
          </a:ln>
        </p:spPr>
        <p:txBody>
          <a:bodyPr wrap="none">
            <a:spAutoFit/>
          </a:bodyPr>
          <a:lstStyle/>
          <a:p>
            <a:r>
              <a:rPr lang="hr-HR"/>
              <a:t>glava</a:t>
            </a:r>
          </a:p>
        </p:txBody>
      </p:sp>
      <p:sp>
        <p:nvSpPr>
          <p:cNvPr id="4" name="Slide Number Placeholder 3"/>
          <p:cNvSpPr>
            <a:spLocks noGrp="1"/>
          </p:cNvSpPr>
          <p:nvPr>
            <p:ph type="sldNum" sz="quarter" idx="11"/>
          </p:nvPr>
        </p:nvSpPr>
        <p:spPr/>
        <p:txBody>
          <a:bodyPr/>
          <a:lstStyle/>
          <a:p>
            <a:fld id="{A88E0379-805C-488B-A902-3710866AFB11}" type="slidenum">
              <a:rPr lang="hr-HR" smtClean="0"/>
              <a:pPr/>
              <a:t>220</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hr-HR"/>
              <a:t>Primjer</a:t>
            </a:r>
          </a:p>
        </p:txBody>
      </p:sp>
      <p:sp>
        <p:nvSpPr>
          <p:cNvPr id="3" name="Content Placeholder 2"/>
          <p:cNvSpPr>
            <a:spLocks noGrp="1"/>
          </p:cNvSpPr>
          <p:nvPr>
            <p:ph idx="4294967295"/>
          </p:nvPr>
        </p:nvSpPr>
        <p:spPr/>
        <p:txBody>
          <a:bodyPr/>
          <a:lstStyle/>
          <a:p>
            <a:pPr>
              <a:defRPr/>
            </a:pPr>
            <a:r>
              <a:rPr lang="hr-HR" smtClean="0"/>
              <a:t>Napisati program koji će pročitati niz cijelih brojeva i od njih oblikovati linearnu jednostruko povezanu listu tako da podaci budu u rastućem nizu. Ispisati redom sadržaj liste. Učitavati podatke koje se želi brisati iz liste. Program se završava kad se upiše podatak koji ne postoji u listi.</a:t>
            </a:r>
          </a:p>
          <a:p>
            <a:pPr>
              <a:defRPr/>
            </a:pPr>
            <a:endParaRPr lang="hr-HR" smtClean="0"/>
          </a:p>
        </p:txBody>
      </p:sp>
      <p:sp>
        <p:nvSpPr>
          <p:cNvPr id="9220" name="Rectangle 13"/>
          <p:cNvSpPr>
            <a:spLocks noChangeArrowheads="1"/>
          </p:cNvSpPr>
          <p:nvPr/>
        </p:nvSpPr>
        <p:spPr bwMode="auto">
          <a:xfrm>
            <a:off x="7453313" y="5786438"/>
            <a:ext cx="2165350" cy="461962"/>
          </a:xfrm>
          <a:prstGeom prst="rect">
            <a:avLst/>
          </a:prstGeom>
          <a:noFill/>
          <a:ln w="9525">
            <a:noFill/>
            <a:miter lim="800000"/>
            <a:headEnd/>
            <a:tailEnd/>
          </a:ln>
        </p:spPr>
        <p:txBody>
          <a:bodyPr wrap="none">
            <a:spAutoFit/>
          </a:bodyPr>
          <a:lstStyle/>
          <a:p>
            <a:pPr lvl="1"/>
            <a:r>
              <a:rPr lang="hr-HR" sz="2400" b="0">
                <a:solidFill>
                  <a:srgbClr val="0070C0"/>
                </a:solidFill>
                <a:sym typeface="Wingdings" pitchFamily="2" charset="2"/>
              </a:rPr>
              <a:t></a:t>
            </a:r>
            <a:r>
              <a:rPr lang="hr-HR" sz="2400" b="0">
                <a:solidFill>
                  <a:srgbClr val="0070C0"/>
                </a:solidFill>
              </a:rPr>
              <a:t> Lista</a:t>
            </a:r>
          </a:p>
        </p:txBody>
      </p:sp>
      <p:sp>
        <p:nvSpPr>
          <p:cNvPr id="6" name="Slide Number Placeholder 5"/>
          <p:cNvSpPr>
            <a:spLocks noGrp="1"/>
          </p:cNvSpPr>
          <p:nvPr>
            <p:ph type="sldNum" sz="quarter" idx="11"/>
          </p:nvPr>
        </p:nvSpPr>
        <p:spPr/>
        <p:txBody>
          <a:bodyPr/>
          <a:lstStyle/>
          <a:p>
            <a:fld id="{A88E0379-805C-488B-A902-3710866AFB11}" type="slidenum">
              <a:rPr lang="hr-HR" smtClean="0"/>
              <a:pPr/>
              <a:t>221</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p:txBody>
          <a:bodyPr/>
          <a:lstStyle/>
          <a:p>
            <a:pPr>
              <a:defRPr/>
            </a:pPr>
            <a:r>
              <a:rPr lang="hr-HR" smtClean="0"/>
              <a:t>Dvostruki pokazivači i adrese</a:t>
            </a:r>
          </a:p>
        </p:txBody>
      </p:sp>
      <p:sp>
        <p:nvSpPr>
          <p:cNvPr id="18" name="Content Placeholder 17"/>
          <p:cNvSpPr>
            <a:spLocks noGrp="1"/>
          </p:cNvSpPr>
          <p:nvPr>
            <p:ph idx="4294967295"/>
          </p:nvPr>
        </p:nvSpPr>
        <p:spPr/>
        <p:txBody>
          <a:bodyPr/>
          <a:lstStyle/>
          <a:p>
            <a:pPr>
              <a:defRPr/>
            </a:pPr>
            <a:r>
              <a:rPr lang="hr-HR" sz="2400" b="1" smtClean="0">
                <a:latin typeface="Courier New" pitchFamily="49" charset="0"/>
              </a:rPr>
              <a:t>glavap</a:t>
            </a:r>
            <a:r>
              <a:rPr lang="hr-HR" sz="2400" smtClean="0">
                <a:latin typeface="Courier New" pitchFamily="49" charset="0"/>
              </a:rPr>
              <a:t> </a:t>
            </a:r>
            <a:r>
              <a:rPr lang="hr-HR" sz="2400" smtClean="0"/>
              <a:t>sadrži adresu pokazivača na prvi član liste, tj. </a:t>
            </a:r>
            <a:r>
              <a:rPr lang="hr-HR" sz="2400" b="1" smtClean="0">
                <a:latin typeface="Courier New" pitchFamily="49" charset="0"/>
                <a:cs typeface="Courier New" pitchFamily="49" charset="0"/>
              </a:rPr>
              <a:t>&amp;(atom*) </a:t>
            </a:r>
            <a:r>
              <a:rPr lang="hr-HR" sz="2400" smtClean="0"/>
              <a:t>ili </a:t>
            </a:r>
            <a:r>
              <a:rPr lang="hr-HR" sz="2400" b="1" smtClean="0">
                <a:latin typeface="Courier New" pitchFamily="49" charset="0"/>
                <a:cs typeface="Courier New" pitchFamily="49" charset="0"/>
              </a:rPr>
              <a:t>&amp;(&amp;(atom))</a:t>
            </a:r>
          </a:p>
          <a:p>
            <a:pPr>
              <a:defRPr/>
            </a:pPr>
            <a:r>
              <a:rPr lang="hr-HR" sz="2400" b="1" smtClean="0">
                <a:latin typeface="Courier New" pitchFamily="49" charset="0"/>
              </a:rPr>
              <a:t>*glavap </a:t>
            </a:r>
            <a:r>
              <a:rPr lang="hr-HR" sz="2400" smtClean="0"/>
              <a:t>sadrži pokazivač na prvi član liste, tj </a:t>
            </a:r>
            <a:r>
              <a:rPr lang="hr-HR" sz="2400" b="1" smtClean="0">
                <a:latin typeface="Courier New" pitchFamily="49" charset="0"/>
                <a:cs typeface="Courier New" pitchFamily="49" charset="0"/>
              </a:rPr>
              <a:t>(atom*) </a:t>
            </a:r>
            <a:r>
              <a:rPr lang="hr-HR" sz="2400" smtClean="0"/>
              <a:t>ili </a:t>
            </a:r>
            <a:r>
              <a:rPr lang="hr-HR" sz="2400" b="1" smtClean="0">
                <a:latin typeface="Courier New" pitchFamily="49" charset="0"/>
                <a:cs typeface="Courier New" pitchFamily="49" charset="0"/>
              </a:rPr>
              <a:t>(&amp;atom)</a:t>
            </a:r>
          </a:p>
          <a:p>
            <a:pPr>
              <a:defRPr/>
            </a:pPr>
            <a:r>
              <a:rPr lang="hr-HR" sz="2400" b="1" smtClean="0">
                <a:latin typeface="Courier New" pitchFamily="49" charset="0"/>
              </a:rPr>
              <a:t>**glavap </a:t>
            </a:r>
            <a:r>
              <a:rPr lang="hr-HR" sz="2400" smtClean="0"/>
              <a:t>je prvi član liste, tj. </a:t>
            </a:r>
            <a:r>
              <a:rPr lang="hr-HR" sz="2400" b="1" smtClean="0">
                <a:latin typeface="Courier New" pitchFamily="49" charset="0"/>
                <a:cs typeface="Courier New" pitchFamily="49" charset="0"/>
              </a:rPr>
              <a:t>atom</a:t>
            </a:r>
          </a:p>
          <a:p>
            <a:pPr>
              <a:defRPr/>
            </a:pPr>
            <a:r>
              <a:rPr lang="hr-HR" sz="2400" b="1" smtClean="0">
                <a:solidFill>
                  <a:srgbClr val="FF0000"/>
                </a:solidFill>
                <a:effectLst/>
              </a:rPr>
              <a:t>glava </a:t>
            </a:r>
            <a:r>
              <a:rPr lang="hr-HR" sz="2400" smtClean="0">
                <a:effectLst/>
              </a:rPr>
              <a:t>je glava liste u pozivnom programu</a:t>
            </a:r>
            <a:endParaRPr lang="hr-HR" sz="2400" smtClean="0">
              <a:latin typeface="Courier New" pitchFamily="49" charset="0"/>
              <a:cs typeface="Courier New" pitchFamily="49" charset="0"/>
            </a:endParaRPr>
          </a:p>
          <a:p>
            <a:pPr>
              <a:buFont typeface="Monotype Sorts" pitchFamily="2" charset="2"/>
              <a:buNone/>
              <a:defRPr/>
            </a:pPr>
            <a:endParaRPr lang="hr-HR" sz="2400" smtClean="0"/>
          </a:p>
        </p:txBody>
      </p:sp>
      <p:sp>
        <p:nvSpPr>
          <p:cNvPr id="19" name="Rectangle 9"/>
          <p:cNvSpPr>
            <a:spLocks noChangeArrowheads="1"/>
          </p:cNvSpPr>
          <p:nvPr/>
        </p:nvSpPr>
        <p:spPr bwMode="auto">
          <a:xfrm>
            <a:off x="6596063" y="5143500"/>
            <a:ext cx="1143000" cy="414338"/>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20" name="Rectangle 10"/>
          <p:cNvSpPr>
            <a:spLocks noChangeArrowheads="1"/>
          </p:cNvSpPr>
          <p:nvPr/>
        </p:nvSpPr>
        <p:spPr bwMode="auto">
          <a:xfrm>
            <a:off x="6596063" y="4229100"/>
            <a:ext cx="1143000" cy="914400"/>
          </a:xfrm>
          <a:prstGeom prst="rect">
            <a:avLst/>
          </a:prstGeom>
          <a:solidFill>
            <a:schemeClr val="accent4"/>
          </a:solidFill>
          <a:ln w="9525">
            <a:solidFill>
              <a:srgbClr val="0070C0"/>
            </a:solidFill>
            <a:miter lim="800000"/>
            <a:headEnd/>
            <a:tailEnd/>
          </a:ln>
        </p:spPr>
        <p:txBody>
          <a:bodyPr wrap="none" anchor="ctr"/>
          <a:lstStyle/>
          <a:p>
            <a:pPr algn="ctr">
              <a:defRPr/>
            </a:pPr>
            <a:r>
              <a:rPr lang="hr-HR" sz="4000">
                <a:solidFill>
                  <a:srgbClr val="002060"/>
                </a:solidFill>
              </a:rPr>
              <a:t>15</a:t>
            </a:r>
          </a:p>
        </p:txBody>
      </p:sp>
      <p:sp>
        <p:nvSpPr>
          <p:cNvPr id="10246" name="Rectangle 24"/>
          <p:cNvSpPr>
            <a:spLocks noChangeArrowheads="1"/>
          </p:cNvSpPr>
          <p:nvPr/>
        </p:nvSpPr>
        <p:spPr bwMode="auto">
          <a:xfrm>
            <a:off x="3440113" y="4678363"/>
            <a:ext cx="1714500" cy="395287"/>
          </a:xfrm>
          <a:prstGeom prst="rect">
            <a:avLst/>
          </a:prstGeom>
          <a:solidFill>
            <a:srgbClr val="FFCC99">
              <a:alpha val="50195"/>
            </a:srgbClr>
          </a:solidFill>
          <a:ln w="9525">
            <a:solidFill>
              <a:srgbClr val="FFC000"/>
            </a:solidFill>
            <a:miter lim="800000"/>
            <a:headEnd/>
            <a:tailEnd/>
          </a:ln>
        </p:spPr>
        <p:txBody>
          <a:bodyPr wrap="none" anchor="ctr"/>
          <a:lstStyle/>
          <a:p>
            <a:pPr algn="ctr"/>
            <a:r>
              <a:rPr lang="hr-HR"/>
              <a:t>*glavap</a:t>
            </a:r>
          </a:p>
        </p:txBody>
      </p:sp>
      <p:sp>
        <p:nvSpPr>
          <p:cNvPr id="22" name="Freeform 21"/>
          <p:cNvSpPr/>
          <p:nvPr/>
        </p:nvSpPr>
        <p:spPr bwMode="auto">
          <a:xfrm>
            <a:off x="4953000" y="4143375"/>
            <a:ext cx="1833563" cy="741363"/>
          </a:xfrm>
          <a:custGeom>
            <a:avLst/>
            <a:gdLst>
              <a:gd name="connsiteX0" fmla="*/ 0 w 2045777"/>
              <a:gd name="connsiteY0" fmla="*/ 981559 h 1844298"/>
              <a:gd name="connsiteX1" fmla="*/ 898902 w 2045777"/>
              <a:gd name="connsiteY1" fmla="*/ 1709979 h 1844298"/>
              <a:gd name="connsiteX2" fmla="*/ 1487838 w 2045777"/>
              <a:gd name="connsiteY2" fmla="*/ 175647 h 1844298"/>
              <a:gd name="connsiteX3" fmla="*/ 2045777 w 2045777"/>
              <a:gd name="connsiteY3" fmla="*/ 656095 h 1844298"/>
              <a:gd name="connsiteX0" fmla="*/ 0 w 2045777"/>
              <a:gd name="connsiteY0" fmla="*/ 653512 h 1457206"/>
              <a:gd name="connsiteX1" fmla="*/ 898902 w 2045777"/>
              <a:gd name="connsiteY1" fmla="*/ 1381932 h 1457206"/>
              <a:gd name="connsiteX2" fmla="*/ 1187751 w 2045777"/>
              <a:gd name="connsiteY2" fmla="*/ 201868 h 1457206"/>
              <a:gd name="connsiteX3" fmla="*/ 2045777 w 2045777"/>
              <a:gd name="connsiteY3" fmla="*/ 328048 h 1457206"/>
              <a:gd name="connsiteX0" fmla="*/ 0 w 1827521"/>
              <a:gd name="connsiteY0" fmla="*/ 919265 h 1722959"/>
              <a:gd name="connsiteX1" fmla="*/ 898902 w 1827521"/>
              <a:gd name="connsiteY1" fmla="*/ 1647685 h 1722959"/>
              <a:gd name="connsiteX2" fmla="*/ 1187751 w 1827521"/>
              <a:gd name="connsiteY2" fmla="*/ 467621 h 1722959"/>
              <a:gd name="connsiteX3" fmla="*/ 1827521 w 1827521"/>
              <a:gd name="connsiteY3" fmla="*/ 328048 h 1722959"/>
              <a:gd name="connsiteX0" fmla="*/ 0 w 1827521"/>
              <a:gd name="connsiteY0" fmla="*/ 919265 h 1457206"/>
              <a:gd name="connsiteX1" fmla="*/ 680647 w 1827521"/>
              <a:gd name="connsiteY1" fmla="*/ 1381932 h 1457206"/>
              <a:gd name="connsiteX2" fmla="*/ 1187751 w 1827521"/>
              <a:gd name="connsiteY2" fmla="*/ 467621 h 1457206"/>
              <a:gd name="connsiteX3" fmla="*/ 1827521 w 1827521"/>
              <a:gd name="connsiteY3" fmla="*/ 328048 h 1457206"/>
              <a:gd name="connsiteX0" fmla="*/ 0 w 1827521"/>
              <a:gd name="connsiteY0" fmla="*/ 919265 h 1350634"/>
              <a:gd name="connsiteX1" fmla="*/ 953378 w 1827521"/>
              <a:gd name="connsiteY1" fmla="*/ 1116179 h 1350634"/>
              <a:gd name="connsiteX2" fmla="*/ 1187751 w 1827521"/>
              <a:gd name="connsiteY2" fmla="*/ 467621 h 1350634"/>
              <a:gd name="connsiteX3" fmla="*/ 1827521 w 1827521"/>
              <a:gd name="connsiteY3" fmla="*/ 328048 h 1350634"/>
              <a:gd name="connsiteX0" fmla="*/ 0 w 1827521"/>
              <a:gd name="connsiteY0" fmla="*/ 1273532 h 1704902"/>
              <a:gd name="connsiteX1" fmla="*/ 953378 w 1827521"/>
              <a:gd name="connsiteY1" fmla="*/ 1116179 h 1704902"/>
              <a:gd name="connsiteX2" fmla="*/ 1187751 w 1827521"/>
              <a:gd name="connsiteY2" fmla="*/ 467621 h 1704902"/>
              <a:gd name="connsiteX3" fmla="*/ 1827521 w 1827521"/>
              <a:gd name="connsiteY3" fmla="*/ 328048 h 1704902"/>
              <a:gd name="connsiteX0" fmla="*/ 0 w 1827521"/>
              <a:gd name="connsiteY0" fmla="*/ 1273532 h 1273533"/>
              <a:gd name="connsiteX1" fmla="*/ 953378 w 1827521"/>
              <a:gd name="connsiteY1" fmla="*/ 1116179 h 1273533"/>
              <a:gd name="connsiteX2" fmla="*/ 1187751 w 1827521"/>
              <a:gd name="connsiteY2" fmla="*/ 467621 h 1273533"/>
              <a:gd name="connsiteX3" fmla="*/ 1827521 w 1827521"/>
              <a:gd name="connsiteY3" fmla="*/ 328048 h 1273533"/>
              <a:gd name="connsiteX0" fmla="*/ 0 w 1827521"/>
              <a:gd name="connsiteY0" fmla="*/ 1273532 h 1273532"/>
              <a:gd name="connsiteX1" fmla="*/ 953378 w 1827521"/>
              <a:gd name="connsiteY1" fmla="*/ 1116179 h 1273532"/>
              <a:gd name="connsiteX2" fmla="*/ 1378651 w 1827521"/>
              <a:gd name="connsiteY2" fmla="*/ 467621 h 1273532"/>
              <a:gd name="connsiteX3" fmla="*/ 1827521 w 1827521"/>
              <a:gd name="connsiteY3" fmla="*/ 328048 h 1273532"/>
              <a:gd name="connsiteX0" fmla="*/ 0 w 2100252"/>
              <a:gd name="connsiteY0" fmla="*/ 919264 h 919264"/>
              <a:gd name="connsiteX1" fmla="*/ 953378 w 2100252"/>
              <a:gd name="connsiteY1" fmla="*/ 761911 h 919264"/>
              <a:gd name="connsiteX2" fmla="*/ 1378651 w 2100252"/>
              <a:gd name="connsiteY2" fmla="*/ 113353 h 919264"/>
              <a:gd name="connsiteX3" fmla="*/ 2100252 w 2100252"/>
              <a:gd name="connsiteY3" fmla="*/ 328048 h 919264"/>
            </a:gdLst>
            <a:ahLst/>
            <a:cxnLst>
              <a:cxn ang="0">
                <a:pos x="connsiteX0" y="connsiteY0"/>
              </a:cxn>
              <a:cxn ang="0">
                <a:pos x="connsiteX1" y="connsiteY1"/>
              </a:cxn>
              <a:cxn ang="0">
                <a:pos x="connsiteX2" y="connsiteY2"/>
              </a:cxn>
              <a:cxn ang="0">
                <a:pos x="connsiteX3" y="connsiteY3"/>
              </a:cxn>
            </a:cxnLst>
            <a:rect l="l" t="t" r="r" b="b"/>
            <a:pathLst>
              <a:path w="2100252" h="919264">
                <a:moveTo>
                  <a:pt x="0" y="919264"/>
                </a:moveTo>
                <a:cubicBezTo>
                  <a:pt x="624774" y="917794"/>
                  <a:pt x="723603" y="896229"/>
                  <a:pt x="953378" y="761911"/>
                </a:cubicBezTo>
                <a:cubicBezTo>
                  <a:pt x="1183153" y="627593"/>
                  <a:pt x="1187505" y="185663"/>
                  <a:pt x="1378651" y="113353"/>
                </a:cubicBezTo>
                <a:cubicBezTo>
                  <a:pt x="1569797" y="41043"/>
                  <a:pt x="1916855" y="0"/>
                  <a:pt x="2100252" y="328048"/>
                </a:cubicBezTo>
              </a:path>
            </a:pathLst>
          </a:custGeom>
          <a:noFill/>
          <a:ln w="25400" cap="flat" cmpd="sng" algn="ctr">
            <a:solidFill>
              <a:srgbClr val="C00000"/>
            </a:solidFill>
            <a:prstDash val="solid"/>
            <a:round/>
            <a:headEnd type="none" w="med" len="med"/>
            <a:tailEnd type="triangl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grpSp>
        <p:nvGrpSpPr>
          <p:cNvPr id="10248" name="Group 25"/>
          <p:cNvGrpSpPr>
            <a:grpSpLocks/>
          </p:cNvGrpSpPr>
          <p:nvPr/>
        </p:nvGrpSpPr>
        <p:grpSpPr bwMode="auto">
          <a:xfrm>
            <a:off x="8739188" y="5929313"/>
            <a:ext cx="412750" cy="228600"/>
            <a:chOff x="3504" y="3840"/>
            <a:chExt cx="240" cy="144"/>
          </a:xfrm>
        </p:grpSpPr>
        <p:grpSp>
          <p:nvGrpSpPr>
            <p:cNvPr id="10261" name="Group 26"/>
            <p:cNvGrpSpPr>
              <a:grpSpLocks/>
            </p:cNvGrpSpPr>
            <p:nvPr/>
          </p:nvGrpSpPr>
          <p:grpSpPr bwMode="auto">
            <a:xfrm>
              <a:off x="3504" y="3840"/>
              <a:ext cx="240" cy="96"/>
              <a:chOff x="4272" y="3600"/>
              <a:chExt cx="240" cy="96"/>
            </a:xfrm>
          </p:grpSpPr>
          <p:sp>
            <p:nvSpPr>
              <p:cNvPr id="10263" name="Line 27"/>
              <p:cNvSpPr>
                <a:spLocks noChangeShapeType="1"/>
              </p:cNvSpPr>
              <p:nvPr/>
            </p:nvSpPr>
            <p:spPr bwMode="auto">
              <a:xfrm>
                <a:off x="4272" y="3600"/>
                <a:ext cx="240" cy="0"/>
              </a:xfrm>
              <a:prstGeom prst="line">
                <a:avLst/>
              </a:prstGeom>
              <a:noFill/>
              <a:ln w="9525">
                <a:solidFill>
                  <a:schemeClr val="bg2"/>
                </a:solidFill>
                <a:round/>
                <a:headEnd/>
                <a:tailEnd/>
              </a:ln>
            </p:spPr>
            <p:txBody>
              <a:bodyPr wrap="none" anchor="ctr"/>
              <a:lstStyle/>
              <a:p>
                <a:endParaRPr lang="en-US"/>
              </a:p>
            </p:txBody>
          </p:sp>
          <p:sp>
            <p:nvSpPr>
              <p:cNvPr id="10264" name="Line 28"/>
              <p:cNvSpPr>
                <a:spLocks noChangeShapeType="1"/>
              </p:cNvSpPr>
              <p:nvPr/>
            </p:nvSpPr>
            <p:spPr bwMode="auto">
              <a:xfrm>
                <a:off x="4320" y="3648"/>
                <a:ext cx="144" cy="0"/>
              </a:xfrm>
              <a:prstGeom prst="line">
                <a:avLst/>
              </a:prstGeom>
              <a:noFill/>
              <a:ln w="9525">
                <a:solidFill>
                  <a:schemeClr val="bg2"/>
                </a:solidFill>
                <a:round/>
                <a:headEnd/>
                <a:tailEnd/>
              </a:ln>
            </p:spPr>
            <p:txBody>
              <a:bodyPr wrap="none" anchor="ctr"/>
              <a:lstStyle/>
              <a:p>
                <a:endParaRPr lang="en-US"/>
              </a:p>
            </p:txBody>
          </p:sp>
          <p:sp>
            <p:nvSpPr>
              <p:cNvPr id="10265" name="Line 29"/>
              <p:cNvSpPr>
                <a:spLocks noChangeShapeType="1"/>
              </p:cNvSpPr>
              <p:nvPr/>
            </p:nvSpPr>
            <p:spPr bwMode="auto">
              <a:xfrm>
                <a:off x="4368" y="3696"/>
                <a:ext cx="48" cy="0"/>
              </a:xfrm>
              <a:prstGeom prst="line">
                <a:avLst/>
              </a:prstGeom>
              <a:noFill/>
              <a:ln w="9525">
                <a:solidFill>
                  <a:schemeClr val="bg2"/>
                </a:solidFill>
                <a:round/>
                <a:headEnd/>
                <a:tailEnd/>
              </a:ln>
            </p:spPr>
            <p:txBody>
              <a:bodyPr wrap="none" anchor="ctr"/>
              <a:lstStyle/>
              <a:p>
                <a:endParaRPr lang="en-US"/>
              </a:p>
            </p:txBody>
          </p:sp>
        </p:grpSp>
        <p:sp>
          <p:nvSpPr>
            <p:cNvPr id="10262" name="Rectangle 30"/>
            <p:cNvSpPr>
              <a:spLocks noChangeArrowheads="1"/>
            </p:cNvSpPr>
            <p:nvPr/>
          </p:nvSpPr>
          <p:spPr bwMode="auto">
            <a:xfrm>
              <a:off x="3504" y="3840"/>
              <a:ext cx="240" cy="144"/>
            </a:xfrm>
            <a:prstGeom prst="rect">
              <a:avLst/>
            </a:prstGeom>
            <a:noFill/>
            <a:ln w="9525">
              <a:solidFill>
                <a:schemeClr val="bg2"/>
              </a:solidFill>
              <a:miter lim="800000"/>
              <a:headEnd/>
              <a:tailEnd/>
            </a:ln>
          </p:spPr>
          <p:txBody>
            <a:bodyPr wrap="none" anchor="ctr"/>
            <a:lstStyle/>
            <a:p>
              <a:endParaRPr lang="hr-HR" sz="2400">
                <a:solidFill>
                  <a:srgbClr val="002060"/>
                </a:solidFill>
              </a:endParaRPr>
            </a:p>
          </p:txBody>
        </p:sp>
      </p:grpSp>
      <p:sp>
        <p:nvSpPr>
          <p:cNvPr id="29" name="Freeform 28"/>
          <p:cNvSpPr/>
          <p:nvPr/>
        </p:nvSpPr>
        <p:spPr bwMode="auto">
          <a:xfrm>
            <a:off x="7100888" y="4049713"/>
            <a:ext cx="1474787" cy="2255837"/>
          </a:xfrm>
          <a:custGeom>
            <a:avLst/>
            <a:gdLst>
              <a:gd name="connsiteX0" fmla="*/ 0 w 1782305"/>
              <a:gd name="connsiteY0" fmla="*/ 2247254 h 3086745"/>
              <a:gd name="connsiteX1" fmla="*/ 433952 w 1782305"/>
              <a:gd name="connsiteY1" fmla="*/ 2789694 h 3086745"/>
              <a:gd name="connsiteX2" fmla="*/ 1131376 w 1782305"/>
              <a:gd name="connsiteY2" fmla="*/ 2712203 h 3086745"/>
              <a:gd name="connsiteX3" fmla="*/ 1208867 w 1782305"/>
              <a:gd name="connsiteY3" fmla="*/ 542440 h 3086745"/>
              <a:gd name="connsiteX4" fmla="*/ 1487837 w 1782305"/>
              <a:gd name="connsiteY4" fmla="*/ 15498 h 3086745"/>
              <a:gd name="connsiteX5" fmla="*/ 1782305 w 1782305"/>
              <a:gd name="connsiteY5" fmla="*/ 449450 h 3086745"/>
              <a:gd name="connsiteX0" fmla="*/ 0 w 1782305"/>
              <a:gd name="connsiteY0" fmla="*/ 1961478 h 3086745"/>
              <a:gd name="connsiteX1" fmla="*/ 433952 w 1782305"/>
              <a:gd name="connsiteY1" fmla="*/ 2789694 h 3086745"/>
              <a:gd name="connsiteX2" fmla="*/ 1131376 w 1782305"/>
              <a:gd name="connsiteY2" fmla="*/ 2712203 h 3086745"/>
              <a:gd name="connsiteX3" fmla="*/ 1208867 w 1782305"/>
              <a:gd name="connsiteY3" fmla="*/ 542440 h 3086745"/>
              <a:gd name="connsiteX4" fmla="*/ 1487837 w 1782305"/>
              <a:gd name="connsiteY4" fmla="*/ 15498 h 3086745"/>
              <a:gd name="connsiteX5" fmla="*/ 1782305 w 1782305"/>
              <a:gd name="connsiteY5" fmla="*/ 449450 h 3086745"/>
              <a:gd name="connsiteX0" fmla="*/ 0 w 1782305"/>
              <a:gd name="connsiteY0" fmla="*/ 1961478 h 3051022"/>
              <a:gd name="connsiteX1" fmla="*/ 433952 w 1782305"/>
              <a:gd name="connsiteY1" fmla="*/ 2575356 h 3051022"/>
              <a:gd name="connsiteX2" fmla="*/ 1131376 w 1782305"/>
              <a:gd name="connsiteY2" fmla="*/ 2712203 h 3051022"/>
              <a:gd name="connsiteX3" fmla="*/ 1208867 w 1782305"/>
              <a:gd name="connsiteY3" fmla="*/ 542440 h 3051022"/>
              <a:gd name="connsiteX4" fmla="*/ 1487837 w 1782305"/>
              <a:gd name="connsiteY4" fmla="*/ 15498 h 3051022"/>
              <a:gd name="connsiteX5" fmla="*/ 1782305 w 1782305"/>
              <a:gd name="connsiteY5" fmla="*/ 449450 h 3051022"/>
              <a:gd name="connsiteX0" fmla="*/ 0 w 1782305"/>
              <a:gd name="connsiteY0" fmla="*/ 1961478 h 2629035"/>
              <a:gd name="connsiteX1" fmla="*/ 433952 w 1782305"/>
              <a:gd name="connsiteY1" fmla="*/ 2575356 h 2629035"/>
              <a:gd name="connsiteX2" fmla="*/ 1131376 w 1782305"/>
              <a:gd name="connsiteY2" fmla="*/ 2283551 h 2629035"/>
              <a:gd name="connsiteX3" fmla="*/ 1208867 w 1782305"/>
              <a:gd name="connsiteY3" fmla="*/ 542440 h 2629035"/>
              <a:gd name="connsiteX4" fmla="*/ 1487837 w 1782305"/>
              <a:gd name="connsiteY4" fmla="*/ 15498 h 2629035"/>
              <a:gd name="connsiteX5" fmla="*/ 1782305 w 1782305"/>
              <a:gd name="connsiteY5" fmla="*/ 449450 h 2629035"/>
              <a:gd name="connsiteX0" fmla="*/ 0 w 1782305"/>
              <a:gd name="connsiteY0" fmla="*/ 1961478 h 2629035"/>
              <a:gd name="connsiteX1" fmla="*/ 433952 w 1782305"/>
              <a:gd name="connsiteY1" fmla="*/ 2575356 h 2629035"/>
              <a:gd name="connsiteX2" fmla="*/ 1131376 w 1782305"/>
              <a:gd name="connsiteY2" fmla="*/ 2283551 h 2629035"/>
              <a:gd name="connsiteX3" fmla="*/ 1208867 w 1782305"/>
              <a:gd name="connsiteY3" fmla="*/ 542440 h 2629035"/>
              <a:gd name="connsiteX4" fmla="*/ 1487837 w 1782305"/>
              <a:gd name="connsiteY4" fmla="*/ 15498 h 2629035"/>
              <a:gd name="connsiteX5" fmla="*/ 1782305 w 1782305"/>
              <a:gd name="connsiteY5" fmla="*/ 449450 h 2629035"/>
              <a:gd name="connsiteX0" fmla="*/ 0 w 1972962"/>
              <a:gd name="connsiteY0" fmla="*/ 1675687 h 2676667"/>
              <a:gd name="connsiteX1" fmla="*/ 624609 w 1972962"/>
              <a:gd name="connsiteY1" fmla="*/ 2575356 h 2676667"/>
              <a:gd name="connsiteX2" fmla="*/ 1322033 w 1972962"/>
              <a:gd name="connsiteY2" fmla="*/ 2283551 h 2676667"/>
              <a:gd name="connsiteX3" fmla="*/ 1399524 w 1972962"/>
              <a:gd name="connsiteY3" fmla="*/ 542440 h 2676667"/>
              <a:gd name="connsiteX4" fmla="*/ 1678494 w 1972962"/>
              <a:gd name="connsiteY4" fmla="*/ 15498 h 2676667"/>
              <a:gd name="connsiteX5" fmla="*/ 1972962 w 1972962"/>
              <a:gd name="connsiteY5" fmla="*/ 449450 h 2676667"/>
              <a:gd name="connsiteX0" fmla="*/ 0 w 2352801"/>
              <a:gd name="connsiteY0" fmla="*/ 1718771 h 2719751"/>
              <a:gd name="connsiteX1" fmla="*/ 624609 w 2352801"/>
              <a:gd name="connsiteY1" fmla="*/ 2618440 h 2719751"/>
              <a:gd name="connsiteX2" fmla="*/ 1322033 w 2352801"/>
              <a:gd name="connsiteY2" fmla="*/ 2326635 h 2719751"/>
              <a:gd name="connsiteX3" fmla="*/ 1399524 w 2352801"/>
              <a:gd name="connsiteY3" fmla="*/ 585524 h 2719751"/>
              <a:gd name="connsiteX4" fmla="*/ 1678494 w 2352801"/>
              <a:gd name="connsiteY4" fmla="*/ 58582 h 2719751"/>
              <a:gd name="connsiteX5" fmla="*/ 2352801 w 2352801"/>
              <a:gd name="connsiteY5" fmla="*/ 234028 h 2719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2801" h="2719751">
                <a:moveTo>
                  <a:pt x="0" y="1718771"/>
                </a:moveTo>
                <a:cubicBezTo>
                  <a:pt x="122694" y="1951245"/>
                  <a:pt x="404270" y="2517129"/>
                  <a:pt x="624609" y="2618440"/>
                </a:cubicBezTo>
                <a:cubicBezTo>
                  <a:pt x="844948" y="2719751"/>
                  <a:pt x="1192881" y="2665454"/>
                  <a:pt x="1322033" y="2326635"/>
                </a:cubicBezTo>
                <a:cubicBezTo>
                  <a:pt x="1440686" y="1781481"/>
                  <a:pt x="1340114" y="963533"/>
                  <a:pt x="1399524" y="585524"/>
                </a:cubicBezTo>
                <a:cubicBezTo>
                  <a:pt x="1458934" y="207515"/>
                  <a:pt x="1519614" y="117165"/>
                  <a:pt x="1678494" y="58582"/>
                </a:cubicBezTo>
                <a:cubicBezTo>
                  <a:pt x="1837374" y="-1"/>
                  <a:pt x="2253353" y="9303"/>
                  <a:pt x="2352801" y="234028"/>
                </a:cubicBezTo>
              </a:path>
            </a:pathLst>
          </a:custGeom>
          <a:noFill/>
          <a:ln w="25400" cap="flat" cmpd="sng" algn="ctr">
            <a:solidFill>
              <a:srgbClr val="C00000"/>
            </a:solidFill>
            <a:prstDash val="solid"/>
            <a:round/>
            <a:headEnd type="none" w="med" len="med"/>
            <a:tailEnd type="triangl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10250" name="Line 39"/>
          <p:cNvSpPr>
            <a:spLocks noChangeShapeType="1"/>
          </p:cNvSpPr>
          <p:nvPr/>
        </p:nvSpPr>
        <p:spPr bwMode="auto">
          <a:xfrm>
            <a:off x="8955088" y="5570538"/>
            <a:ext cx="0" cy="358775"/>
          </a:xfrm>
          <a:prstGeom prst="line">
            <a:avLst/>
          </a:prstGeom>
          <a:noFill/>
          <a:ln w="28575">
            <a:solidFill>
              <a:srgbClr val="C13B25"/>
            </a:solidFill>
            <a:round/>
            <a:headEnd/>
            <a:tailEnd type="triangle" w="med" len="med"/>
          </a:ln>
        </p:spPr>
        <p:txBody>
          <a:bodyPr wrap="none" anchor="ctr"/>
          <a:lstStyle/>
          <a:p>
            <a:endParaRPr lang="en-US"/>
          </a:p>
        </p:txBody>
      </p:sp>
      <p:sp>
        <p:nvSpPr>
          <p:cNvPr id="33" name="Rectangle 9"/>
          <p:cNvSpPr>
            <a:spLocks noChangeArrowheads="1"/>
          </p:cNvSpPr>
          <p:nvPr/>
        </p:nvSpPr>
        <p:spPr bwMode="auto">
          <a:xfrm>
            <a:off x="8377238" y="5129213"/>
            <a:ext cx="1143000" cy="414337"/>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34" name="Rectangle 10"/>
          <p:cNvSpPr>
            <a:spLocks noChangeArrowheads="1"/>
          </p:cNvSpPr>
          <p:nvPr/>
        </p:nvSpPr>
        <p:spPr bwMode="auto">
          <a:xfrm>
            <a:off x="8382000" y="4214813"/>
            <a:ext cx="1138238" cy="914400"/>
          </a:xfrm>
          <a:prstGeom prst="rect">
            <a:avLst/>
          </a:prstGeom>
          <a:solidFill>
            <a:schemeClr val="accent4"/>
          </a:solidFill>
          <a:ln w="9525">
            <a:solidFill>
              <a:srgbClr val="0070C0"/>
            </a:solidFill>
            <a:miter lim="800000"/>
            <a:headEnd/>
            <a:tailEnd/>
          </a:ln>
        </p:spPr>
        <p:txBody>
          <a:bodyPr wrap="none" anchor="ctr"/>
          <a:lstStyle/>
          <a:p>
            <a:pPr algn="ctr">
              <a:defRPr/>
            </a:pPr>
            <a:r>
              <a:rPr lang="hr-HR" sz="4000">
                <a:solidFill>
                  <a:srgbClr val="002060"/>
                </a:solidFill>
              </a:rPr>
              <a:t>63</a:t>
            </a:r>
          </a:p>
        </p:txBody>
      </p:sp>
      <p:sp>
        <p:nvSpPr>
          <p:cNvPr id="10253" name="Rectangle 24"/>
          <p:cNvSpPr>
            <a:spLocks noChangeArrowheads="1"/>
          </p:cNvSpPr>
          <p:nvPr/>
        </p:nvSpPr>
        <p:spPr bwMode="auto">
          <a:xfrm>
            <a:off x="296863" y="4630738"/>
            <a:ext cx="1782762" cy="395287"/>
          </a:xfrm>
          <a:prstGeom prst="rect">
            <a:avLst/>
          </a:prstGeom>
          <a:solidFill>
            <a:srgbClr val="FFCC99">
              <a:alpha val="50195"/>
            </a:srgbClr>
          </a:solidFill>
          <a:ln w="9525">
            <a:solidFill>
              <a:srgbClr val="FFC000"/>
            </a:solidFill>
            <a:miter lim="800000"/>
            <a:headEnd/>
            <a:tailEnd/>
          </a:ln>
        </p:spPr>
        <p:txBody>
          <a:bodyPr wrap="none" anchor="ctr"/>
          <a:lstStyle/>
          <a:p>
            <a:pPr algn="ctr"/>
            <a:r>
              <a:rPr lang="hr-HR"/>
              <a:t>&amp;</a:t>
            </a:r>
            <a:r>
              <a:rPr lang="hr-HR">
                <a:solidFill>
                  <a:srgbClr val="FF0000"/>
                </a:solidFill>
              </a:rPr>
              <a:t>glava</a:t>
            </a:r>
          </a:p>
        </p:txBody>
      </p:sp>
      <p:sp>
        <p:nvSpPr>
          <p:cNvPr id="37" name="Freeform 36"/>
          <p:cNvSpPr/>
          <p:nvPr/>
        </p:nvSpPr>
        <p:spPr bwMode="auto">
          <a:xfrm>
            <a:off x="1792288" y="4702175"/>
            <a:ext cx="1928812" cy="428625"/>
          </a:xfrm>
          <a:custGeom>
            <a:avLst/>
            <a:gdLst>
              <a:gd name="connsiteX0" fmla="*/ 0 w 2045777"/>
              <a:gd name="connsiteY0" fmla="*/ 981559 h 1844298"/>
              <a:gd name="connsiteX1" fmla="*/ 898902 w 2045777"/>
              <a:gd name="connsiteY1" fmla="*/ 1709979 h 1844298"/>
              <a:gd name="connsiteX2" fmla="*/ 1487838 w 2045777"/>
              <a:gd name="connsiteY2" fmla="*/ 175647 h 1844298"/>
              <a:gd name="connsiteX3" fmla="*/ 2045777 w 2045777"/>
              <a:gd name="connsiteY3" fmla="*/ 656095 h 1844298"/>
            </a:gdLst>
            <a:ahLst/>
            <a:cxnLst>
              <a:cxn ang="0">
                <a:pos x="connsiteX0" y="connsiteY0"/>
              </a:cxn>
              <a:cxn ang="0">
                <a:pos x="connsiteX1" y="connsiteY1"/>
              </a:cxn>
              <a:cxn ang="0">
                <a:pos x="connsiteX2" y="connsiteY2"/>
              </a:cxn>
              <a:cxn ang="0">
                <a:pos x="connsiteX3" y="connsiteY3"/>
              </a:cxn>
            </a:cxnLst>
            <a:rect l="l" t="t" r="r" b="b"/>
            <a:pathLst>
              <a:path w="2045777" h="1844298">
                <a:moveTo>
                  <a:pt x="0" y="981559"/>
                </a:moveTo>
                <a:cubicBezTo>
                  <a:pt x="325464" y="1412928"/>
                  <a:pt x="650929" y="1844298"/>
                  <a:pt x="898902" y="1709979"/>
                </a:cubicBezTo>
                <a:cubicBezTo>
                  <a:pt x="1146875" y="1575660"/>
                  <a:pt x="1296692" y="351294"/>
                  <a:pt x="1487838" y="175647"/>
                </a:cubicBezTo>
                <a:cubicBezTo>
                  <a:pt x="1678984" y="0"/>
                  <a:pt x="1862380" y="328047"/>
                  <a:pt x="2045777" y="656095"/>
                </a:cubicBezTo>
              </a:path>
            </a:pathLst>
          </a:custGeom>
          <a:noFill/>
          <a:ln w="25400" cap="flat" cmpd="sng" algn="ctr">
            <a:solidFill>
              <a:srgbClr val="C00000"/>
            </a:solidFill>
            <a:prstDash val="solid"/>
            <a:round/>
            <a:headEnd type="none" w="med" len="med"/>
            <a:tailEnd type="triangl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10255" name="Rectangle 37"/>
          <p:cNvSpPr>
            <a:spLocks noChangeArrowheads="1"/>
          </p:cNvSpPr>
          <p:nvPr/>
        </p:nvSpPr>
        <p:spPr bwMode="auto">
          <a:xfrm>
            <a:off x="2506663" y="4059238"/>
            <a:ext cx="2803525" cy="369887"/>
          </a:xfrm>
          <a:prstGeom prst="rect">
            <a:avLst/>
          </a:prstGeom>
          <a:noFill/>
          <a:ln w="9525">
            <a:noFill/>
            <a:miter lim="800000"/>
            <a:headEnd/>
            <a:tailEnd/>
          </a:ln>
        </p:spPr>
        <p:txBody>
          <a:bodyPr wrap="none">
            <a:spAutoFit/>
          </a:bodyPr>
          <a:lstStyle/>
          <a:p>
            <a:r>
              <a:rPr lang="hr-HR" sz="1800"/>
              <a:t>*glavap=glava=&amp;atom</a:t>
            </a:r>
            <a:endParaRPr lang="hr-HR" sz="1800">
              <a:solidFill>
                <a:schemeClr val="tx1"/>
              </a:solidFill>
            </a:endParaRPr>
          </a:p>
        </p:txBody>
      </p:sp>
      <p:sp>
        <p:nvSpPr>
          <p:cNvPr id="10256" name="Rectangle 38"/>
          <p:cNvSpPr>
            <a:spLocks noChangeArrowheads="1"/>
          </p:cNvSpPr>
          <p:nvPr/>
        </p:nvSpPr>
        <p:spPr bwMode="auto">
          <a:xfrm>
            <a:off x="5738813" y="3643313"/>
            <a:ext cx="2941637" cy="369887"/>
          </a:xfrm>
          <a:prstGeom prst="rect">
            <a:avLst/>
          </a:prstGeom>
          <a:noFill/>
          <a:ln w="9525">
            <a:noFill/>
            <a:miter lim="800000"/>
            <a:headEnd/>
            <a:tailEnd/>
          </a:ln>
        </p:spPr>
        <p:txBody>
          <a:bodyPr wrap="none">
            <a:spAutoFit/>
          </a:bodyPr>
          <a:lstStyle/>
          <a:p>
            <a:r>
              <a:rPr lang="hr-HR" sz="1800"/>
              <a:t>**glavap=*glava=atom</a:t>
            </a:r>
            <a:endParaRPr lang="hr-HR" sz="1800">
              <a:solidFill>
                <a:schemeClr val="tx1"/>
              </a:solidFill>
            </a:endParaRPr>
          </a:p>
        </p:txBody>
      </p:sp>
      <p:sp>
        <p:nvSpPr>
          <p:cNvPr id="10257" name="Rectangle 39"/>
          <p:cNvSpPr>
            <a:spLocks noChangeArrowheads="1"/>
          </p:cNvSpPr>
          <p:nvPr/>
        </p:nvSpPr>
        <p:spPr bwMode="auto">
          <a:xfrm>
            <a:off x="125413" y="5202238"/>
            <a:ext cx="3217862" cy="369887"/>
          </a:xfrm>
          <a:prstGeom prst="rect">
            <a:avLst/>
          </a:prstGeom>
          <a:noFill/>
          <a:ln w="9525">
            <a:noFill/>
            <a:miter lim="800000"/>
            <a:headEnd/>
            <a:tailEnd/>
          </a:ln>
        </p:spPr>
        <p:txBody>
          <a:bodyPr wrap="none">
            <a:spAutoFit/>
          </a:bodyPr>
          <a:lstStyle/>
          <a:p>
            <a:r>
              <a:rPr lang="hr-HR" sz="1800"/>
              <a:t>glavap=&amp;</a:t>
            </a:r>
            <a:r>
              <a:rPr lang="hr-HR" sz="1800">
                <a:solidFill>
                  <a:srgbClr val="FF0000"/>
                </a:solidFill>
              </a:rPr>
              <a:t>glava</a:t>
            </a:r>
            <a:r>
              <a:rPr lang="hr-HR" sz="1800"/>
              <a:t>=&amp;(&amp;atom)</a:t>
            </a:r>
            <a:endParaRPr lang="hr-HR" sz="1800">
              <a:solidFill>
                <a:schemeClr val="tx1"/>
              </a:solidFill>
            </a:endParaRPr>
          </a:p>
        </p:txBody>
      </p:sp>
      <p:sp>
        <p:nvSpPr>
          <p:cNvPr id="10258" name="Rectangle 23"/>
          <p:cNvSpPr>
            <a:spLocks noChangeArrowheads="1"/>
          </p:cNvSpPr>
          <p:nvPr/>
        </p:nvSpPr>
        <p:spPr bwMode="auto">
          <a:xfrm>
            <a:off x="344488" y="4292600"/>
            <a:ext cx="1098550" cy="396875"/>
          </a:xfrm>
          <a:prstGeom prst="rect">
            <a:avLst/>
          </a:prstGeom>
          <a:noFill/>
          <a:ln w="9525" algn="ctr">
            <a:noFill/>
            <a:miter lim="800000"/>
            <a:headEnd/>
            <a:tailEnd/>
          </a:ln>
        </p:spPr>
        <p:txBody>
          <a:bodyPr wrap="none">
            <a:spAutoFit/>
          </a:bodyPr>
          <a:lstStyle/>
          <a:p>
            <a:r>
              <a:rPr lang="hr-HR"/>
              <a:t>glavap</a:t>
            </a:r>
          </a:p>
        </p:txBody>
      </p:sp>
      <p:sp>
        <p:nvSpPr>
          <p:cNvPr id="10259" name="Rectangle 24"/>
          <p:cNvSpPr>
            <a:spLocks noChangeArrowheads="1"/>
          </p:cNvSpPr>
          <p:nvPr/>
        </p:nvSpPr>
        <p:spPr bwMode="auto">
          <a:xfrm>
            <a:off x="3800475" y="5013325"/>
            <a:ext cx="946150" cy="396875"/>
          </a:xfrm>
          <a:prstGeom prst="rect">
            <a:avLst/>
          </a:prstGeom>
          <a:noFill/>
          <a:ln w="9525" algn="ctr">
            <a:noFill/>
            <a:miter lim="800000"/>
            <a:headEnd/>
            <a:tailEnd/>
          </a:ln>
        </p:spPr>
        <p:txBody>
          <a:bodyPr wrap="none">
            <a:spAutoFit/>
          </a:bodyPr>
          <a:lstStyle/>
          <a:p>
            <a:r>
              <a:rPr lang="hr-HR">
                <a:solidFill>
                  <a:srgbClr val="FF0000"/>
                </a:solidFill>
              </a:rPr>
              <a:t>glava</a:t>
            </a:r>
          </a:p>
        </p:txBody>
      </p:sp>
      <p:sp>
        <p:nvSpPr>
          <p:cNvPr id="10260" name="Text Box 25"/>
          <p:cNvSpPr txBox="1">
            <a:spLocks noChangeArrowheads="1"/>
          </p:cNvSpPr>
          <p:nvPr/>
        </p:nvSpPr>
        <p:spPr bwMode="auto">
          <a:xfrm>
            <a:off x="6465888" y="4941888"/>
            <a:ext cx="1368425" cy="366712"/>
          </a:xfrm>
          <a:prstGeom prst="rect">
            <a:avLst/>
          </a:prstGeom>
          <a:noFill/>
          <a:ln w="9525" algn="ctr">
            <a:noFill/>
            <a:miter lim="800000"/>
            <a:headEnd/>
            <a:tailEnd/>
          </a:ln>
        </p:spPr>
        <p:txBody>
          <a:bodyPr>
            <a:spAutoFit/>
          </a:bodyPr>
          <a:lstStyle/>
          <a:p>
            <a:pPr>
              <a:spcBef>
                <a:spcPct val="50000"/>
              </a:spcBef>
            </a:pPr>
            <a:r>
              <a:rPr lang="hr-HR" sz="1800"/>
              <a:t>**glavap</a:t>
            </a:r>
          </a:p>
        </p:txBody>
      </p:sp>
      <p:sp>
        <p:nvSpPr>
          <p:cNvPr id="4" name="Slide Number Placeholder 3"/>
          <p:cNvSpPr>
            <a:spLocks noGrp="1"/>
          </p:cNvSpPr>
          <p:nvPr>
            <p:ph type="sldNum" sz="quarter" idx="11"/>
          </p:nvPr>
        </p:nvSpPr>
        <p:spPr/>
        <p:txBody>
          <a:bodyPr/>
          <a:lstStyle/>
          <a:p>
            <a:fld id="{A88E0379-805C-488B-A902-3710866AFB11}" type="slidenum">
              <a:rPr lang="hr-HR" smtClean="0"/>
              <a:pPr/>
              <a:t>222</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hr-HR" smtClean="0"/>
              <a:t>Traženje, dodavanje i brisanje elemenata</a:t>
            </a:r>
          </a:p>
        </p:txBody>
      </p:sp>
      <p:sp>
        <p:nvSpPr>
          <p:cNvPr id="3" name="Content Placeholder 2"/>
          <p:cNvSpPr>
            <a:spLocks noGrp="1"/>
          </p:cNvSpPr>
          <p:nvPr>
            <p:ph idx="4294967295"/>
          </p:nvPr>
        </p:nvSpPr>
        <p:spPr/>
        <p:txBody>
          <a:bodyPr/>
          <a:lstStyle/>
          <a:p>
            <a:r>
              <a:rPr lang="hr-HR" smtClean="0"/>
              <a:t>pretraživanje liste – od glave dok se ne pronađe traženi element</a:t>
            </a:r>
          </a:p>
          <a:p>
            <a:r>
              <a:rPr lang="hr-HR" smtClean="0"/>
              <a:t>element možemo dodati:</a:t>
            </a:r>
          </a:p>
          <a:p>
            <a:pPr lvl="1"/>
            <a:r>
              <a:rPr lang="hr-HR" smtClean="0"/>
              <a:t>na početak liste (tad mijenjamo </a:t>
            </a:r>
            <a:r>
              <a:rPr lang="hr-HR" smtClean="0">
                <a:solidFill>
                  <a:srgbClr val="FF0000"/>
                </a:solidFill>
              </a:rPr>
              <a:t>glavu</a:t>
            </a:r>
            <a:r>
              <a:rPr lang="hr-HR" smtClean="0"/>
              <a:t>)</a:t>
            </a:r>
          </a:p>
          <a:p>
            <a:pPr lvl="1"/>
            <a:r>
              <a:rPr lang="hr-HR" smtClean="0"/>
              <a:t>negdje iza postojećeg elementa liste</a:t>
            </a:r>
          </a:p>
          <a:p>
            <a:pPr lvl="2"/>
            <a:r>
              <a:rPr lang="hr-HR" smtClean="0"/>
              <a:t>na posljednje mjesto </a:t>
            </a:r>
          </a:p>
          <a:p>
            <a:pPr lvl="2"/>
            <a:r>
              <a:rPr lang="hr-HR" smtClean="0"/>
              <a:t>ispred elementa koji je veći od onog koji umećemo</a:t>
            </a:r>
          </a:p>
          <a:p>
            <a:r>
              <a:rPr lang="hr-HR" smtClean="0"/>
              <a:t>element koji brišemo može biti:</a:t>
            </a:r>
          </a:p>
          <a:p>
            <a:pPr lvl="1"/>
            <a:r>
              <a:rPr lang="hr-HR" smtClean="0"/>
              <a:t>na početku liste (tad pomičemo </a:t>
            </a:r>
            <a:r>
              <a:rPr lang="hr-HR" smtClean="0">
                <a:solidFill>
                  <a:srgbClr val="FF0000"/>
                </a:solidFill>
              </a:rPr>
              <a:t>glavu</a:t>
            </a:r>
            <a:r>
              <a:rPr lang="hr-HR" smtClean="0"/>
              <a:t> na sljedeći element)</a:t>
            </a:r>
          </a:p>
          <a:p>
            <a:pPr lvl="1"/>
            <a:r>
              <a:rPr lang="hr-HR" smtClean="0"/>
              <a:t>negdje iza postojećeg elementa liste</a:t>
            </a:r>
          </a:p>
          <a:p>
            <a:pPr lvl="2"/>
            <a:r>
              <a:rPr lang="hr-HR" smtClean="0"/>
              <a:t>treba pronaći element koji prethodi onom koji brišemo i povezati ga s elementom koji se nalazi iza onog kojeg brišemo</a:t>
            </a:r>
          </a:p>
          <a:p>
            <a:pPr lvl="2"/>
            <a:r>
              <a:rPr lang="hr-HR" smtClean="0"/>
              <a:t>obavezno obrisati memoriju koju je zauzimao brisani element</a:t>
            </a:r>
          </a:p>
        </p:txBody>
      </p:sp>
      <p:sp>
        <p:nvSpPr>
          <p:cNvPr id="6" name="Slide Number Placeholder 5"/>
          <p:cNvSpPr>
            <a:spLocks noGrp="1"/>
          </p:cNvSpPr>
          <p:nvPr>
            <p:ph type="sldNum" sz="quarter" idx="11"/>
          </p:nvPr>
        </p:nvSpPr>
        <p:spPr/>
        <p:txBody>
          <a:bodyPr/>
          <a:lstStyle/>
          <a:p>
            <a:fld id="{A88E0379-805C-488B-A902-3710866AFB11}" type="slidenum">
              <a:rPr lang="hr-HR" smtClean="0"/>
              <a:pPr/>
              <a:t>223</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hr-HR" smtClean="0"/>
              <a:t>Pretraživanje liste</a:t>
            </a:r>
          </a:p>
        </p:txBody>
      </p:sp>
      <p:sp>
        <p:nvSpPr>
          <p:cNvPr id="12291" name="Rectangle 24"/>
          <p:cNvSpPr>
            <a:spLocks noChangeArrowheads="1"/>
          </p:cNvSpPr>
          <p:nvPr/>
        </p:nvSpPr>
        <p:spPr bwMode="auto">
          <a:xfrm>
            <a:off x="381000" y="5072063"/>
            <a:ext cx="1782763" cy="395287"/>
          </a:xfrm>
          <a:prstGeom prst="rect">
            <a:avLst/>
          </a:prstGeom>
          <a:solidFill>
            <a:srgbClr val="FFCC99">
              <a:alpha val="50195"/>
            </a:srgbClr>
          </a:solidFill>
          <a:ln w="9525">
            <a:solidFill>
              <a:srgbClr val="FFC000"/>
            </a:solidFill>
            <a:miter lim="800000"/>
            <a:headEnd/>
            <a:tailEnd/>
          </a:ln>
        </p:spPr>
        <p:txBody>
          <a:bodyPr wrap="none" anchor="ctr"/>
          <a:lstStyle/>
          <a:p>
            <a:pPr algn="ctr"/>
            <a:r>
              <a:rPr lang="hr-HR"/>
              <a:t>&amp;</a:t>
            </a:r>
            <a:r>
              <a:rPr lang="hr-HR">
                <a:solidFill>
                  <a:srgbClr val="FF0000"/>
                </a:solidFill>
              </a:rPr>
              <a:t>glava</a:t>
            </a:r>
          </a:p>
        </p:txBody>
      </p:sp>
      <p:grpSp>
        <p:nvGrpSpPr>
          <p:cNvPr id="12292" name="Group 25"/>
          <p:cNvGrpSpPr>
            <a:grpSpLocks/>
          </p:cNvGrpSpPr>
          <p:nvPr/>
        </p:nvGrpSpPr>
        <p:grpSpPr bwMode="auto">
          <a:xfrm>
            <a:off x="9167813" y="5915025"/>
            <a:ext cx="412750" cy="228600"/>
            <a:chOff x="3504" y="3840"/>
            <a:chExt cx="240" cy="144"/>
          </a:xfrm>
        </p:grpSpPr>
        <p:grpSp>
          <p:nvGrpSpPr>
            <p:cNvPr id="12322" name="Group 26"/>
            <p:cNvGrpSpPr>
              <a:grpSpLocks/>
            </p:cNvGrpSpPr>
            <p:nvPr/>
          </p:nvGrpSpPr>
          <p:grpSpPr bwMode="auto">
            <a:xfrm>
              <a:off x="3504" y="3840"/>
              <a:ext cx="240" cy="96"/>
              <a:chOff x="4272" y="3600"/>
              <a:chExt cx="240" cy="96"/>
            </a:xfrm>
          </p:grpSpPr>
          <p:sp>
            <p:nvSpPr>
              <p:cNvPr id="12324" name="Line 27"/>
              <p:cNvSpPr>
                <a:spLocks noChangeShapeType="1"/>
              </p:cNvSpPr>
              <p:nvPr/>
            </p:nvSpPr>
            <p:spPr bwMode="auto">
              <a:xfrm>
                <a:off x="4272" y="3600"/>
                <a:ext cx="240" cy="0"/>
              </a:xfrm>
              <a:prstGeom prst="line">
                <a:avLst/>
              </a:prstGeom>
              <a:noFill/>
              <a:ln w="9525">
                <a:solidFill>
                  <a:schemeClr val="bg2"/>
                </a:solidFill>
                <a:round/>
                <a:headEnd/>
                <a:tailEnd/>
              </a:ln>
            </p:spPr>
            <p:txBody>
              <a:bodyPr wrap="none" anchor="ctr"/>
              <a:lstStyle/>
              <a:p>
                <a:endParaRPr lang="en-US"/>
              </a:p>
            </p:txBody>
          </p:sp>
          <p:sp>
            <p:nvSpPr>
              <p:cNvPr id="12325" name="Line 28"/>
              <p:cNvSpPr>
                <a:spLocks noChangeShapeType="1"/>
              </p:cNvSpPr>
              <p:nvPr/>
            </p:nvSpPr>
            <p:spPr bwMode="auto">
              <a:xfrm>
                <a:off x="4320" y="3648"/>
                <a:ext cx="144" cy="0"/>
              </a:xfrm>
              <a:prstGeom prst="line">
                <a:avLst/>
              </a:prstGeom>
              <a:noFill/>
              <a:ln w="9525">
                <a:solidFill>
                  <a:schemeClr val="bg2"/>
                </a:solidFill>
                <a:round/>
                <a:headEnd/>
                <a:tailEnd/>
              </a:ln>
            </p:spPr>
            <p:txBody>
              <a:bodyPr wrap="none" anchor="ctr"/>
              <a:lstStyle/>
              <a:p>
                <a:endParaRPr lang="en-US"/>
              </a:p>
            </p:txBody>
          </p:sp>
          <p:sp>
            <p:nvSpPr>
              <p:cNvPr id="12326" name="Line 29"/>
              <p:cNvSpPr>
                <a:spLocks noChangeShapeType="1"/>
              </p:cNvSpPr>
              <p:nvPr/>
            </p:nvSpPr>
            <p:spPr bwMode="auto">
              <a:xfrm>
                <a:off x="4368" y="3696"/>
                <a:ext cx="48" cy="0"/>
              </a:xfrm>
              <a:prstGeom prst="line">
                <a:avLst/>
              </a:prstGeom>
              <a:noFill/>
              <a:ln w="9525">
                <a:solidFill>
                  <a:schemeClr val="bg2"/>
                </a:solidFill>
                <a:round/>
                <a:headEnd/>
                <a:tailEnd/>
              </a:ln>
            </p:spPr>
            <p:txBody>
              <a:bodyPr wrap="none" anchor="ctr"/>
              <a:lstStyle/>
              <a:p>
                <a:endParaRPr lang="en-US"/>
              </a:p>
            </p:txBody>
          </p:sp>
        </p:grpSp>
        <p:sp>
          <p:nvSpPr>
            <p:cNvPr id="12323" name="Rectangle 30"/>
            <p:cNvSpPr>
              <a:spLocks noChangeArrowheads="1"/>
            </p:cNvSpPr>
            <p:nvPr/>
          </p:nvSpPr>
          <p:spPr bwMode="auto">
            <a:xfrm>
              <a:off x="3504" y="3840"/>
              <a:ext cx="240" cy="144"/>
            </a:xfrm>
            <a:prstGeom prst="rect">
              <a:avLst/>
            </a:prstGeom>
            <a:noFill/>
            <a:ln w="9525">
              <a:solidFill>
                <a:schemeClr val="bg2"/>
              </a:solidFill>
              <a:miter lim="800000"/>
              <a:headEnd/>
              <a:tailEnd/>
            </a:ln>
          </p:spPr>
          <p:txBody>
            <a:bodyPr wrap="none" anchor="ctr"/>
            <a:lstStyle/>
            <a:p>
              <a:endParaRPr lang="hr-HR" sz="2400">
                <a:solidFill>
                  <a:srgbClr val="002060"/>
                </a:solidFill>
              </a:endParaRPr>
            </a:p>
          </p:txBody>
        </p:sp>
      </p:grpSp>
      <p:sp>
        <p:nvSpPr>
          <p:cNvPr id="11" name="Rectangle 9"/>
          <p:cNvSpPr>
            <a:spLocks noChangeArrowheads="1"/>
          </p:cNvSpPr>
          <p:nvPr/>
        </p:nvSpPr>
        <p:spPr bwMode="auto">
          <a:xfrm>
            <a:off x="5024438" y="5857875"/>
            <a:ext cx="781050" cy="357188"/>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12" name="Rectangle 10"/>
          <p:cNvSpPr>
            <a:spLocks noChangeArrowheads="1"/>
          </p:cNvSpPr>
          <p:nvPr/>
        </p:nvSpPr>
        <p:spPr bwMode="auto">
          <a:xfrm>
            <a:off x="5024438" y="5072063"/>
            <a:ext cx="781050" cy="785812"/>
          </a:xfrm>
          <a:prstGeom prst="rect">
            <a:avLst/>
          </a:prstGeom>
          <a:solidFill>
            <a:schemeClr val="accent4"/>
          </a:solidFill>
          <a:ln w="9525">
            <a:solidFill>
              <a:srgbClr val="0070C0"/>
            </a:solidFill>
            <a:miter lim="800000"/>
            <a:headEnd/>
            <a:tailEnd/>
          </a:ln>
        </p:spPr>
        <p:txBody>
          <a:bodyPr wrap="none" anchor="ctr"/>
          <a:lstStyle/>
          <a:p>
            <a:pPr algn="ctr">
              <a:defRPr/>
            </a:pPr>
            <a:r>
              <a:rPr lang="hr-HR" sz="4000">
                <a:solidFill>
                  <a:srgbClr val="002060"/>
                </a:solidFill>
              </a:rPr>
              <a:t>45</a:t>
            </a:r>
          </a:p>
        </p:txBody>
      </p:sp>
      <p:sp>
        <p:nvSpPr>
          <p:cNvPr id="12295" name="Rectangle 12"/>
          <p:cNvSpPr>
            <a:spLocks noChangeArrowheads="1"/>
          </p:cNvSpPr>
          <p:nvPr/>
        </p:nvSpPr>
        <p:spPr bwMode="auto">
          <a:xfrm>
            <a:off x="238125" y="1000125"/>
            <a:ext cx="7858125" cy="2701925"/>
          </a:xfrm>
          <a:prstGeom prst="rect">
            <a:avLst/>
          </a:prstGeom>
          <a:solidFill>
            <a:srgbClr val="FFCC99"/>
          </a:solidFill>
          <a:ln w="9525">
            <a:solidFill>
              <a:srgbClr val="FF9900"/>
            </a:solidFill>
            <a:miter lim="800000"/>
            <a:headEnd/>
            <a:tailEnd/>
          </a:ln>
        </p:spPr>
        <p:txBody>
          <a:bodyPr>
            <a:spAutoFit/>
          </a:bodyPr>
          <a:lstStyle/>
          <a:p>
            <a:r>
              <a:rPr lang="hr-HR" sz="1600"/>
              <a:t>// trazenje elementa liste</a:t>
            </a:r>
          </a:p>
          <a:p>
            <a:r>
              <a:rPr lang="hr-HR" sz="1600"/>
              <a:t>// vraca pokazivac na trazeni element ili NULL ako ga ne nadje</a:t>
            </a:r>
          </a:p>
          <a:p>
            <a:r>
              <a:rPr lang="hr-HR" sz="1600"/>
              <a:t>atom *trazi (atom *glava, int element) {</a:t>
            </a:r>
          </a:p>
          <a:p>
            <a:r>
              <a:rPr lang="hr-HR" sz="1600"/>
              <a:t>  atom *p;</a:t>
            </a:r>
          </a:p>
          <a:p>
            <a:r>
              <a:rPr lang="hr-HR" sz="1600"/>
              <a:t>  for (p = glava; p != NULL; p = p-&gt;sljed) {</a:t>
            </a:r>
          </a:p>
          <a:p>
            <a:r>
              <a:rPr lang="hr-HR" sz="1600"/>
              <a:t>	if (p -&gt;element == element) return p;</a:t>
            </a:r>
          </a:p>
          <a:p>
            <a:r>
              <a:rPr lang="hr-HR" sz="1600"/>
              <a:t>  }</a:t>
            </a:r>
          </a:p>
          <a:p>
            <a:r>
              <a:rPr lang="hr-HR" sz="1600"/>
              <a:t>  return NULL;</a:t>
            </a:r>
          </a:p>
          <a:p>
            <a:r>
              <a:rPr lang="hr-HR" sz="1600"/>
              <a:t>}</a:t>
            </a:r>
          </a:p>
        </p:txBody>
      </p:sp>
      <p:sp>
        <p:nvSpPr>
          <p:cNvPr id="14" name="Rectangle 9"/>
          <p:cNvSpPr>
            <a:spLocks noChangeArrowheads="1"/>
          </p:cNvSpPr>
          <p:nvPr/>
        </p:nvSpPr>
        <p:spPr bwMode="auto">
          <a:xfrm>
            <a:off x="6524625" y="5857875"/>
            <a:ext cx="781050" cy="357188"/>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15" name="Rectangle 10"/>
          <p:cNvSpPr>
            <a:spLocks noChangeArrowheads="1"/>
          </p:cNvSpPr>
          <p:nvPr/>
        </p:nvSpPr>
        <p:spPr bwMode="auto">
          <a:xfrm>
            <a:off x="6524625" y="5072063"/>
            <a:ext cx="781050" cy="785812"/>
          </a:xfrm>
          <a:prstGeom prst="rect">
            <a:avLst/>
          </a:prstGeom>
          <a:solidFill>
            <a:schemeClr val="accent4"/>
          </a:solidFill>
          <a:ln w="9525">
            <a:solidFill>
              <a:srgbClr val="0070C0"/>
            </a:solidFill>
            <a:miter lim="800000"/>
            <a:headEnd/>
            <a:tailEnd/>
          </a:ln>
        </p:spPr>
        <p:txBody>
          <a:bodyPr wrap="none" anchor="ctr"/>
          <a:lstStyle/>
          <a:p>
            <a:pPr algn="ctr">
              <a:defRPr/>
            </a:pPr>
            <a:r>
              <a:rPr lang="hr-HR" sz="4000">
                <a:solidFill>
                  <a:srgbClr val="002060"/>
                </a:solidFill>
              </a:rPr>
              <a:t>64</a:t>
            </a:r>
          </a:p>
        </p:txBody>
      </p:sp>
      <p:sp>
        <p:nvSpPr>
          <p:cNvPr id="16" name="Rectangle 9"/>
          <p:cNvSpPr>
            <a:spLocks noChangeArrowheads="1"/>
          </p:cNvSpPr>
          <p:nvPr/>
        </p:nvSpPr>
        <p:spPr bwMode="auto">
          <a:xfrm>
            <a:off x="7810500" y="5857875"/>
            <a:ext cx="781050" cy="357188"/>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17" name="Rectangle 10"/>
          <p:cNvSpPr>
            <a:spLocks noChangeArrowheads="1"/>
          </p:cNvSpPr>
          <p:nvPr/>
        </p:nvSpPr>
        <p:spPr bwMode="auto">
          <a:xfrm>
            <a:off x="7810500" y="5072063"/>
            <a:ext cx="781050" cy="785812"/>
          </a:xfrm>
          <a:prstGeom prst="rect">
            <a:avLst/>
          </a:prstGeom>
          <a:solidFill>
            <a:schemeClr val="accent4"/>
          </a:solidFill>
          <a:ln w="9525">
            <a:solidFill>
              <a:srgbClr val="0070C0"/>
            </a:solidFill>
            <a:miter lim="800000"/>
            <a:headEnd/>
            <a:tailEnd/>
          </a:ln>
        </p:spPr>
        <p:txBody>
          <a:bodyPr wrap="none" anchor="ctr"/>
          <a:lstStyle/>
          <a:p>
            <a:pPr algn="ctr">
              <a:defRPr/>
            </a:pPr>
            <a:r>
              <a:rPr lang="hr-HR" sz="4000">
                <a:solidFill>
                  <a:srgbClr val="002060"/>
                </a:solidFill>
              </a:rPr>
              <a:t>95</a:t>
            </a:r>
          </a:p>
        </p:txBody>
      </p:sp>
      <p:cxnSp>
        <p:nvCxnSpPr>
          <p:cNvPr id="12300" name="Straight Arrow Connector 17"/>
          <p:cNvCxnSpPr>
            <a:cxnSpLocks noChangeShapeType="1"/>
            <a:stCxn id="11" idx="3"/>
            <a:endCxn id="15" idx="1"/>
          </p:cNvCxnSpPr>
          <p:nvPr/>
        </p:nvCxnSpPr>
        <p:spPr bwMode="auto">
          <a:xfrm flipV="1">
            <a:off x="5805488" y="5465763"/>
            <a:ext cx="719137" cy="571500"/>
          </a:xfrm>
          <a:prstGeom prst="straightConnector1">
            <a:avLst/>
          </a:prstGeom>
          <a:noFill/>
          <a:ln w="25400" algn="ctr">
            <a:solidFill>
              <a:srgbClr val="FF0000"/>
            </a:solidFill>
            <a:round/>
            <a:headEnd/>
            <a:tailEnd type="arrow" w="med" len="med"/>
          </a:ln>
        </p:spPr>
      </p:cxnSp>
      <p:cxnSp>
        <p:nvCxnSpPr>
          <p:cNvPr id="12301" name="Straight Arrow Connector 18"/>
          <p:cNvCxnSpPr>
            <a:cxnSpLocks noChangeShapeType="1"/>
            <a:stCxn id="14" idx="3"/>
            <a:endCxn id="17" idx="1"/>
          </p:cNvCxnSpPr>
          <p:nvPr/>
        </p:nvCxnSpPr>
        <p:spPr bwMode="auto">
          <a:xfrm flipV="1">
            <a:off x="7305675" y="5465763"/>
            <a:ext cx="504825" cy="571500"/>
          </a:xfrm>
          <a:prstGeom prst="straightConnector1">
            <a:avLst/>
          </a:prstGeom>
          <a:noFill/>
          <a:ln w="25400" algn="ctr">
            <a:solidFill>
              <a:srgbClr val="FF0000"/>
            </a:solidFill>
            <a:round/>
            <a:headEnd/>
            <a:tailEnd type="arrow" w="med" len="med"/>
          </a:ln>
        </p:spPr>
      </p:cxnSp>
      <p:cxnSp>
        <p:nvCxnSpPr>
          <p:cNvPr id="12302" name="Straight Arrow Connector 19"/>
          <p:cNvCxnSpPr>
            <a:cxnSpLocks noChangeShapeType="1"/>
            <a:stCxn id="16" idx="3"/>
          </p:cNvCxnSpPr>
          <p:nvPr/>
        </p:nvCxnSpPr>
        <p:spPr bwMode="auto">
          <a:xfrm flipV="1">
            <a:off x="8591550" y="6029325"/>
            <a:ext cx="576263" cy="7938"/>
          </a:xfrm>
          <a:prstGeom prst="straightConnector1">
            <a:avLst/>
          </a:prstGeom>
          <a:noFill/>
          <a:ln w="25400" algn="ctr">
            <a:solidFill>
              <a:srgbClr val="FF0000"/>
            </a:solidFill>
            <a:round/>
            <a:headEnd/>
            <a:tailEnd type="arrow" w="med" len="med"/>
          </a:ln>
        </p:spPr>
      </p:cxnSp>
      <p:sp>
        <p:nvSpPr>
          <p:cNvPr id="21" name="Rectangle 9"/>
          <p:cNvSpPr>
            <a:spLocks noChangeArrowheads="1"/>
          </p:cNvSpPr>
          <p:nvPr/>
        </p:nvSpPr>
        <p:spPr bwMode="auto">
          <a:xfrm>
            <a:off x="3667125" y="5857875"/>
            <a:ext cx="781050" cy="357188"/>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22" name="Rectangle 10"/>
          <p:cNvSpPr>
            <a:spLocks noChangeArrowheads="1"/>
          </p:cNvSpPr>
          <p:nvPr/>
        </p:nvSpPr>
        <p:spPr bwMode="auto">
          <a:xfrm>
            <a:off x="3667125" y="5072063"/>
            <a:ext cx="781050" cy="785812"/>
          </a:xfrm>
          <a:prstGeom prst="rect">
            <a:avLst/>
          </a:prstGeom>
          <a:solidFill>
            <a:schemeClr val="accent4"/>
          </a:solidFill>
          <a:ln w="9525">
            <a:solidFill>
              <a:srgbClr val="0070C0"/>
            </a:solidFill>
            <a:miter lim="800000"/>
            <a:headEnd/>
            <a:tailEnd/>
          </a:ln>
        </p:spPr>
        <p:txBody>
          <a:bodyPr wrap="none" anchor="ctr"/>
          <a:lstStyle/>
          <a:p>
            <a:pPr algn="ctr">
              <a:defRPr/>
            </a:pPr>
            <a:endParaRPr lang="hr-HR" sz="4000">
              <a:solidFill>
                <a:srgbClr val="002060"/>
              </a:solidFill>
            </a:endParaRPr>
          </a:p>
        </p:txBody>
      </p:sp>
      <p:sp>
        <p:nvSpPr>
          <p:cNvPr id="24" name="Freeform 23"/>
          <p:cNvSpPr/>
          <p:nvPr/>
        </p:nvSpPr>
        <p:spPr bwMode="auto">
          <a:xfrm>
            <a:off x="1309688" y="4572000"/>
            <a:ext cx="2538412" cy="520700"/>
          </a:xfrm>
          <a:custGeom>
            <a:avLst/>
            <a:gdLst>
              <a:gd name="connsiteX0" fmla="*/ 0 w 3848669"/>
              <a:gd name="connsiteY0" fmla="*/ 507242 h 520890"/>
              <a:gd name="connsiteX1" fmla="*/ 1869743 w 3848669"/>
              <a:gd name="connsiteY1" fmla="*/ 2275 h 520890"/>
              <a:gd name="connsiteX2" fmla="*/ 3848669 w 3848669"/>
              <a:gd name="connsiteY2" fmla="*/ 520890 h 520890"/>
            </a:gdLst>
            <a:ahLst/>
            <a:cxnLst>
              <a:cxn ang="0">
                <a:pos x="connsiteX0" y="connsiteY0"/>
              </a:cxn>
              <a:cxn ang="0">
                <a:pos x="connsiteX1" y="connsiteY1"/>
              </a:cxn>
              <a:cxn ang="0">
                <a:pos x="connsiteX2" y="connsiteY2"/>
              </a:cxn>
            </a:cxnLst>
            <a:rect l="l" t="t" r="r" b="b"/>
            <a:pathLst>
              <a:path w="3848669" h="520890">
                <a:moveTo>
                  <a:pt x="0" y="507242"/>
                </a:moveTo>
                <a:cubicBezTo>
                  <a:pt x="614149" y="253621"/>
                  <a:pt x="1228298" y="0"/>
                  <a:pt x="1869743" y="2275"/>
                </a:cubicBezTo>
                <a:cubicBezTo>
                  <a:pt x="2511188" y="4550"/>
                  <a:pt x="3179928" y="262720"/>
                  <a:pt x="3848669" y="520890"/>
                </a:cubicBezTo>
              </a:path>
            </a:pathLst>
          </a:custGeom>
          <a:noFill/>
          <a:ln w="25400" cap="flat" cmpd="sng" algn="ctr">
            <a:solidFill>
              <a:srgbClr val="FF0000"/>
            </a:solidFill>
            <a:prstDash val="solid"/>
            <a:round/>
            <a:headEnd type="none" w="med" len="med"/>
            <a:tailEnd type="triangl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cxnSp>
        <p:nvCxnSpPr>
          <p:cNvPr id="12306" name="Straight Arrow Connector 24"/>
          <p:cNvCxnSpPr>
            <a:cxnSpLocks noChangeShapeType="1"/>
            <a:stCxn id="21" idx="3"/>
            <a:endCxn id="12" idx="1"/>
          </p:cNvCxnSpPr>
          <p:nvPr/>
        </p:nvCxnSpPr>
        <p:spPr bwMode="auto">
          <a:xfrm flipV="1">
            <a:off x="4448175" y="5465763"/>
            <a:ext cx="576263" cy="571500"/>
          </a:xfrm>
          <a:prstGeom prst="straightConnector1">
            <a:avLst/>
          </a:prstGeom>
          <a:noFill/>
          <a:ln w="25400" algn="ctr">
            <a:solidFill>
              <a:srgbClr val="FF0000"/>
            </a:solidFill>
            <a:round/>
            <a:headEnd/>
            <a:tailEnd type="arrow" w="med" len="med"/>
          </a:ln>
        </p:spPr>
      </p:cxnSp>
      <p:grpSp>
        <p:nvGrpSpPr>
          <p:cNvPr id="12307" name="Group 25"/>
          <p:cNvGrpSpPr>
            <a:grpSpLocks/>
          </p:cNvGrpSpPr>
          <p:nvPr/>
        </p:nvGrpSpPr>
        <p:grpSpPr bwMode="auto">
          <a:xfrm>
            <a:off x="8239125" y="2357438"/>
            <a:ext cx="1474788" cy="1214437"/>
            <a:chOff x="7810520" y="2500306"/>
            <a:chExt cx="1475084" cy="1214446"/>
          </a:xfrm>
        </p:grpSpPr>
        <p:sp>
          <p:nvSpPr>
            <p:cNvPr id="27" name="Rectangle 10"/>
            <p:cNvSpPr>
              <a:spLocks noChangeArrowheads="1"/>
            </p:cNvSpPr>
            <p:nvPr/>
          </p:nvSpPr>
          <p:spPr bwMode="auto">
            <a:xfrm>
              <a:off x="8167780" y="2928934"/>
              <a:ext cx="781207" cy="785818"/>
            </a:xfrm>
            <a:prstGeom prst="rect">
              <a:avLst/>
            </a:prstGeom>
            <a:solidFill>
              <a:schemeClr val="accent4"/>
            </a:solidFill>
            <a:ln w="9525">
              <a:solidFill>
                <a:srgbClr val="0070C0"/>
              </a:solidFill>
              <a:miter lim="800000"/>
              <a:headEnd/>
              <a:tailEnd/>
            </a:ln>
          </p:spPr>
          <p:txBody>
            <a:bodyPr wrap="none" anchor="ctr"/>
            <a:lstStyle/>
            <a:p>
              <a:pPr algn="ctr">
                <a:defRPr/>
              </a:pPr>
              <a:r>
                <a:rPr lang="hr-HR" sz="4000">
                  <a:solidFill>
                    <a:srgbClr val="002060"/>
                  </a:solidFill>
                </a:rPr>
                <a:t>64</a:t>
              </a:r>
            </a:p>
          </p:txBody>
        </p:sp>
        <p:sp>
          <p:nvSpPr>
            <p:cNvPr id="12321" name="Rectangle 27"/>
            <p:cNvSpPr>
              <a:spLocks noChangeArrowheads="1"/>
            </p:cNvSpPr>
            <p:nvPr/>
          </p:nvSpPr>
          <p:spPr bwMode="auto">
            <a:xfrm>
              <a:off x="7810520" y="2500306"/>
              <a:ext cx="1475084" cy="461665"/>
            </a:xfrm>
            <a:prstGeom prst="rect">
              <a:avLst/>
            </a:prstGeom>
            <a:noFill/>
            <a:ln w="9525">
              <a:noFill/>
              <a:miter lim="800000"/>
              <a:headEnd/>
              <a:tailEnd/>
            </a:ln>
          </p:spPr>
          <p:txBody>
            <a:bodyPr wrap="none">
              <a:spAutoFit/>
            </a:bodyPr>
            <a:lstStyle/>
            <a:p>
              <a:r>
                <a:rPr lang="hr-HR" sz="2400"/>
                <a:t>element</a:t>
              </a:r>
              <a:endParaRPr lang="hr-HR" sz="2400">
                <a:solidFill>
                  <a:schemeClr val="tx1"/>
                </a:solidFill>
              </a:endParaRPr>
            </a:p>
          </p:txBody>
        </p:sp>
      </p:grpSp>
      <p:sp>
        <p:nvSpPr>
          <p:cNvPr id="29" name="Rectangle 28"/>
          <p:cNvSpPr/>
          <p:nvPr/>
        </p:nvSpPr>
        <p:spPr bwMode="auto">
          <a:xfrm>
            <a:off x="1095375" y="2205038"/>
            <a:ext cx="1285875" cy="357187"/>
          </a:xfrm>
          <a:prstGeom prst="rect">
            <a:avLst/>
          </a:prstGeom>
          <a:noFill/>
          <a:ln w="25400" cap="flat" cmpd="sng" algn="ctr">
            <a:solidFill>
              <a:srgbClr val="FF0000"/>
            </a:solidFill>
            <a:prstDash val="solid"/>
            <a:round/>
            <a:headEnd type="none" w="med" len="med"/>
            <a:tailEnd type="non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30" name="Rectangle 29"/>
          <p:cNvSpPr/>
          <p:nvPr/>
        </p:nvSpPr>
        <p:spPr bwMode="auto">
          <a:xfrm>
            <a:off x="2452688" y="2205038"/>
            <a:ext cx="1357312" cy="357187"/>
          </a:xfrm>
          <a:prstGeom prst="rect">
            <a:avLst/>
          </a:prstGeom>
          <a:noFill/>
          <a:ln w="25400" cap="flat" cmpd="sng" algn="ctr">
            <a:solidFill>
              <a:srgbClr val="FF0000"/>
            </a:solidFill>
            <a:prstDash val="solid"/>
            <a:round/>
            <a:headEnd type="none" w="med" len="med"/>
            <a:tailEnd type="non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12310" name="Rectangle 30"/>
          <p:cNvSpPr>
            <a:spLocks noChangeArrowheads="1"/>
          </p:cNvSpPr>
          <p:nvPr/>
        </p:nvSpPr>
        <p:spPr bwMode="auto">
          <a:xfrm>
            <a:off x="3667125" y="5149850"/>
            <a:ext cx="800100" cy="708025"/>
          </a:xfrm>
          <a:prstGeom prst="rect">
            <a:avLst/>
          </a:prstGeom>
          <a:noFill/>
          <a:ln w="9525">
            <a:noFill/>
            <a:miter lim="800000"/>
            <a:headEnd/>
            <a:tailEnd/>
          </a:ln>
        </p:spPr>
        <p:txBody>
          <a:bodyPr wrap="none">
            <a:spAutoFit/>
          </a:bodyPr>
          <a:lstStyle/>
          <a:p>
            <a:r>
              <a:rPr lang="hr-HR" sz="4000">
                <a:solidFill>
                  <a:srgbClr val="002060"/>
                </a:solidFill>
              </a:rPr>
              <a:t>15</a:t>
            </a:r>
            <a:endParaRPr lang="hr-HR" sz="4000">
              <a:solidFill>
                <a:schemeClr val="tx1"/>
              </a:solidFill>
            </a:endParaRPr>
          </a:p>
        </p:txBody>
      </p:sp>
      <p:sp>
        <p:nvSpPr>
          <p:cNvPr id="32" name="Rectangle 24"/>
          <p:cNvSpPr>
            <a:spLocks noChangeArrowheads="1"/>
          </p:cNvSpPr>
          <p:nvPr/>
        </p:nvSpPr>
        <p:spPr bwMode="auto">
          <a:xfrm>
            <a:off x="3667125" y="4000500"/>
            <a:ext cx="642938" cy="395288"/>
          </a:xfrm>
          <a:prstGeom prst="rect">
            <a:avLst/>
          </a:prstGeom>
          <a:solidFill>
            <a:srgbClr val="FFCC99">
              <a:alpha val="50195"/>
            </a:srgbClr>
          </a:solidFill>
          <a:ln w="9525">
            <a:solidFill>
              <a:srgbClr val="FFC000"/>
            </a:solidFill>
            <a:miter lim="800000"/>
            <a:headEnd/>
            <a:tailEnd/>
          </a:ln>
        </p:spPr>
        <p:txBody>
          <a:bodyPr wrap="none" anchor="ctr"/>
          <a:lstStyle/>
          <a:p>
            <a:pPr algn="ctr"/>
            <a:endParaRPr lang="hr-HR" sz="2400"/>
          </a:p>
        </p:txBody>
      </p:sp>
      <p:cxnSp>
        <p:nvCxnSpPr>
          <p:cNvPr id="33" name="Straight Arrow Connector 32"/>
          <p:cNvCxnSpPr>
            <a:cxnSpLocks noChangeShapeType="1"/>
            <a:stCxn id="32" idx="2"/>
          </p:cNvCxnSpPr>
          <p:nvPr/>
        </p:nvCxnSpPr>
        <p:spPr bwMode="auto">
          <a:xfrm rot="5400000">
            <a:off x="3648869" y="4733132"/>
            <a:ext cx="676275" cy="1587"/>
          </a:xfrm>
          <a:prstGeom prst="straightConnector1">
            <a:avLst/>
          </a:prstGeom>
          <a:noFill/>
          <a:ln w="25400" algn="ctr">
            <a:solidFill>
              <a:srgbClr val="FF0000"/>
            </a:solidFill>
            <a:round/>
            <a:headEnd/>
            <a:tailEnd type="arrow" w="med" len="med"/>
          </a:ln>
        </p:spPr>
      </p:cxnSp>
      <p:cxnSp>
        <p:nvCxnSpPr>
          <p:cNvPr id="34" name="Straight Arrow Connector 33"/>
          <p:cNvCxnSpPr>
            <a:cxnSpLocks noChangeShapeType="1"/>
            <a:stCxn id="32" idx="2"/>
          </p:cNvCxnSpPr>
          <p:nvPr/>
        </p:nvCxnSpPr>
        <p:spPr bwMode="auto">
          <a:xfrm rot="16200000" flipH="1">
            <a:off x="4434681" y="3948907"/>
            <a:ext cx="676275" cy="1570038"/>
          </a:xfrm>
          <a:prstGeom prst="straightConnector1">
            <a:avLst/>
          </a:prstGeom>
          <a:noFill/>
          <a:ln w="25400" algn="ctr">
            <a:solidFill>
              <a:srgbClr val="FF0000"/>
            </a:solidFill>
            <a:round/>
            <a:headEnd/>
            <a:tailEnd type="arrow" w="med" len="med"/>
          </a:ln>
        </p:spPr>
      </p:cxnSp>
      <p:cxnSp>
        <p:nvCxnSpPr>
          <p:cNvPr id="35" name="Straight Arrow Connector 34"/>
          <p:cNvCxnSpPr>
            <a:cxnSpLocks noChangeShapeType="1"/>
            <a:stCxn id="32" idx="2"/>
            <a:endCxn id="15" idx="0"/>
          </p:cNvCxnSpPr>
          <p:nvPr/>
        </p:nvCxnSpPr>
        <p:spPr bwMode="auto">
          <a:xfrm rot="16200000" flipH="1">
            <a:off x="5113337" y="3270251"/>
            <a:ext cx="676275" cy="2927350"/>
          </a:xfrm>
          <a:prstGeom prst="straightConnector1">
            <a:avLst/>
          </a:prstGeom>
          <a:noFill/>
          <a:ln w="25400" algn="ctr">
            <a:solidFill>
              <a:srgbClr val="FF0000"/>
            </a:solidFill>
            <a:round/>
            <a:headEnd/>
            <a:tailEnd type="arrow" w="med" len="med"/>
          </a:ln>
        </p:spPr>
      </p:cxnSp>
      <p:sp>
        <p:nvSpPr>
          <p:cNvPr id="38" name="Rectangle 37"/>
          <p:cNvSpPr/>
          <p:nvPr/>
        </p:nvSpPr>
        <p:spPr bwMode="auto">
          <a:xfrm>
            <a:off x="3810000" y="2205038"/>
            <a:ext cx="1643063" cy="357187"/>
          </a:xfrm>
          <a:prstGeom prst="rect">
            <a:avLst/>
          </a:prstGeom>
          <a:noFill/>
          <a:ln w="25400" cap="flat" cmpd="sng" algn="ctr">
            <a:solidFill>
              <a:srgbClr val="FF0000"/>
            </a:solidFill>
            <a:prstDash val="solid"/>
            <a:round/>
            <a:headEnd type="none" w="med" len="med"/>
            <a:tailEnd type="non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39" name="Rectangle 38"/>
          <p:cNvSpPr/>
          <p:nvPr/>
        </p:nvSpPr>
        <p:spPr bwMode="auto">
          <a:xfrm>
            <a:off x="1095375" y="2428875"/>
            <a:ext cx="4714875" cy="357188"/>
          </a:xfrm>
          <a:prstGeom prst="rect">
            <a:avLst/>
          </a:prstGeom>
          <a:noFill/>
          <a:ln w="25400" cap="flat" cmpd="sng" algn="ctr">
            <a:solidFill>
              <a:srgbClr val="FF0000"/>
            </a:solidFill>
            <a:prstDash val="solid"/>
            <a:round/>
            <a:headEnd type="none" w="med" len="med"/>
            <a:tailEnd type="non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40" name="Rounded Rectangular Callout 39"/>
          <p:cNvSpPr/>
          <p:nvPr/>
        </p:nvSpPr>
        <p:spPr bwMode="auto">
          <a:xfrm>
            <a:off x="6810375" y="214313"/>
            <a:ext cx="2786063" cy="1000125"/>
          </a:xfrm>
          <a:prstGeom prst="wedgeRoundRectCallout">
            <a:avLst>
              <a:gd name="adj1" fmla="val -191855"/>
              <a:gd name="adj2" fmla="val 91706"/>
              <a:gd name="adj3" fmla="val 16667"/>
            </a:avLst>
          </a:prstGeom>
          <a:solidFill>
            <a:srgbClr val="CCFFCC"/>
          </a:solidFill>
          <a:ln w="9525" cap="flat" cmpd="sng" algn="ctr">
            <a:solidFill>
              <a:srgbClr val="FF9900"/>
            </a:solidFill>
            <a:prstDash val="solid"/>
            <a:round/>
            <a:headEnd type="none" w="med" len="med"/>
            <a:tailEnd type="none" w="med" len="med"/>
          </a:ln>
          <a:effectLst/>
        </p:spPr>
        <p:txBody>
          <a:bodyPr wrap="none" anchor="ctr"/>
          <a:lstStyle/>
          <a:p>
            <a:pPr>
              <a:defRPr/>
            </a:pPr>
            <a:r>
              <a:rPr lang="hr-HR" sz="2400" b="0">
                <a:effectLst>
                  <a:outerShdw blurRad="38100" dist="38100" dir="2700000" algn="tl">
                    <a:srgbClr val="000000">
                      <a:alpha val="43137"/>
                    </a:srgbClr>
                  </a:outerShdw>
                </a:effectLst>
                <a:latin typeface="+mn-lt"/>
              </a:rPr>
              <a:t>Zašto se ne koristi </a:t>
            </a:r>
          </a:p>
          <a:p>
            <a:pPr>
              <a:defRPr/>
            </a:pPr>
            <a:r>
              <a:rPr lang="hr-HR" sz="2400" b="0">
                <a:effectLst>
                  <a:outerShdw blurRad="38100" dist="38100" dir="2700000" algn="tl">
                    <a:srgbClr val="000000">
                      <a:alpha val="43137"/>
                    </a:srgbClr>
                  </a:outerShdw>
                </a:effectLst>
                <a:latin typeface="+mn-lt"/>
              </a:rPr>
              <a:t>dvostruki pokazivač?</a:t>
            </a:r>
          </a:p>
        </p:txBody>
      </p:sp>
      <p:sp>
        <p:nvSpPr>
          <p:cNvPr id="12318" name="Rectangle 39"/>
          <p:cNvSpPr>
            <a:spLocks noChangeArrowheads="1"/>
          </p:cNvSpPr>
          <p:nvPr/>
        </p:nvSpPr>
        <p:spPr bwMode="auto">
          <a:xfrm>
            <a:off x="441325" y="4556125"/>
            <a:ext cx="946150" cy="396875"/>
          </a:xfrm>
          <a:prstGeom prst="rect">
            <a:avLst/>
          </a:prstGeom>
          <a:noFill/>
          <a:ln w="9525" algn="ctr">
            <a:noFill/>
            <a:miter lim="800000"/>
            <a:headEnd/>
            <a:tailEnd/>
          </a:ln>
        </p:spPr>
        <p:txBody>
          <a:bodyPr wrap="none">
            <a:spAutoFit/>
          </a:bodyPr>
          <a:lstStyle/>
          <a:p>
            <a:r>
              <a:rPr lang="hr-HR"/>
              <a:t>glava</a:t>
            </a:r>
          </a:p>
        </p:txBody>
      </p:sp>
      <p:sp>
        <p:nvSpPr>
          <p:cNvPr id="12319" name="Rectangle 40"/>
          <p:cNvSpPr>
            <a:spLocks noChangeArrowheads="1"/>
          </p:cNvSpPr>
          <p:nvPr/>
        </p:nvSpPr>
        <p:spPr bwMode="auto">
          <a:xfrm>
            <a:off x="3281363" y="3771900"/>
            <a:ext cx="336550" cy="396875"/>
          </a:xfrm>
          <a:prstGeom prst="rect">
            <a:avLst/>
          </a:prstGeom>
          <a:noFill/>
          <a:ln w="9525" algn="ctr">
            <a:noFill/>
            <a:miter lim="800000"/>
            <a:headEnd/>
            <a:tailEnd/>
          </a:ln>
        </p:spPr>
        <p:txBody>
          <a:bodyPr wrap="none">
            <a:spAutoFit/>
          </a:bodyPr>
          <a:lstStyle/>
          <a:p>
            <a:r>
              <a:rPr lang="hr-HR"/>
              <a:t>p</a:t>
            </a:r>
          </a:p>
        </p:txBody>
      </p:sp>
      <p:sp>
        <p:nvSpPr>
          <p:cNvPr id="5" name="Slide Number Placeholder 4"/>
          <p:cNvSpPr>
            <a:spLocks noGrp="1"/>
          </p:cNvSpPr>
          <p:nvPr>
            <p:ph type="sldNum" sz="quarter" idx="11"/>
          </p:nvPr>
        </p:nvSpPr>
        <p:spPr/>
        <p:txBody>
          <a:bodyPr/>
          <a:lstStyle/>
          <a:p>
            <a:fld id="{A88E0379-805C-488B-A902-3710866AFB11}" type="slidenum">
              <a:rPr lang="hr-HR" smtClean="0"/>
              <a:pPr/>
              <a:t>224</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up)">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xit" presetSubtype="0" fill="hold" grpId="1" nodeType="clickEffect">
                                  <p:stCondLst>
                                    <p:cond delay="0"/>
                                  </p:stCondLst>
                                  <p:childTnLst>
                                    <p:animEffect transition="out" filter="dissolve">
                                      <p:cBhvr>
                                        <p:cTn id="22" dur="500"/>
                                        <p:tgtEl>
                                          <p:spTgt spid="29"/>
                                        </p:tgtEl>
                                      </p:cBhvr>
                                    </p:animEffect>
                                    <p:set>
                                      <p:cBhvr>
                                        <p:cTn id="23" dur="1" fill="hold">
                                          <p:stCondLst>
                                            <p:cond delay="499"/>
                                          </p:stCondLst>
                                        </p:cTn>
                                        <p:tgtEl>
                                          <p:spTgt spid="2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30"/>
                                        </p:tgtEl>
                                        <p:attrNameLst>
                                          <p:attrName>style.visibility</p:attrName>
                                        </p:attrNameLst>
                                      </p:cBhvr>
                                      <p:to>
                                        <p:strVal val="visible"/>
                                      </p:to>
                                    </p:set>
                                    <p:anim calcmode="lin" valueType="num">
                                      <p:cBhvr>
                                        <p:cTn id="28" dur="500" fill="hold"/>
                                        <p:tgtEl>
                                          <p:spTgt spid="30"/>
                                        </p:tgtEl>
                                        <p:attrNameLst>
                                          <p:attrName>ppt_w</p:attrName>
                                        </p:attrNameLst>
                                      </p:cBhvr>
                                      <p:tavLst>
                                        <p:tav tm="0">
                                          <p:val>
                                            <p:fltVal val="0"/>
                                          </p:val>
                                        </p:tav>
                                        <p:tav tm="100000">
                                          <p:val>
                                            <p:strVal val="#ppt_w"/>
                                          </p:val>
                                        </p:tav>
                                      </p:tavLst>
                                    </p:anim>
                                    <p:anim calcmode="lin" valueType="num">
                                      <p:cBhvr>
                                        <p:cTn id="29" dur="500" fill="hold"/>
                                        <p:tgtEl>
                                          <p:spTgt spid="30"/>
                                        </p:tgtEl>
                                        <p:attrNameLst>
                                          <p:attrName>ppt_h</p:attrName>
                                        </p:attrNameLst>
                                      </p:cBhvr>
                                      <p:tavLst>
                                        <p:tav tm="0">
                                          <p:val>
                                            <p:fltVal val="0"/>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9" presetClass="exit" presetSubtype="0" fill="hold" grpId="1" nodeType="clickEffect">
                                  <p:stCondLst>
                                    <p:cond delay="0"/>
                                  </p:stCondLst>
                                  <p:childTnLst>
                                    <p:animEffect transition="out" filter="dissolve">
                                      <p:cBhvr>
                                        <p:cTn id="33" dur="500"/>
                                        <p:tgtEl>
                                          <p:spTgt spid="30"/>
                                        </p:tgtEl>
                                      </p:cBhvr>
                                    </p:animEffect>
                                    <p:set>
                                      <p:cBhvr>
                                        <p:cTn id="34" dur="1" fill="hold">
                                          <p:stCondLst>
                                            <p:cond delay="499"/>
                                          </p:stCondLst>
                                        </p:cTn>
                                        <p:tgtEl>
                                          <p:spTgt spid="3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3" presetClass="entr" presetSubtype="16"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anim calcmode="lin" valueType="num">
                                      <p:cBhvr>
                                        <p:cTn id="39" dur="500" fill="hold"/>
                                        <p:tgtEl>
                                          <p:spTgt spid="38"/>
                                        </p:tgtEl>
                                        <p:attrNameLst>
                                          <p:attrName>ppt_w</p:attrName>
                                        </p:attrNameLst>
                                      </p:cBhvr>
                                      <p:tavLst>
                                        <p:tav tm="0">
                                          <p:val>
                                            <p:fltVal val="0"/>
                                          </p:val>
                                        </p:tav>
                                        <p:tav tm="100000">
                                          <p:val>
                                            <p:strVal val="#ppt_w"/>
                                          </p:val>
                                        </p:tav>
                                      </p:tavLst>
                                    </p:anim>
                                    <p:anim calcmode="lin" valueType="num">
                                      <p:cBhvr>
                                        <p:cTn id="40" dur="500" fill="hold"/>
                                        <p:tgtEl>
                                          <p:spTgt spid="38"/>
                                        </p:tgtEl>
                                        <p:attrNameLst>
                                          <p:attrName>ppt_h</p:attrName>
                                        </p:attrNameLst>
                                      </p:cBhvr>
                                      <p:tavLst>
                                        <p:tav tm="0">
                                          <p:val>
                                            <p:fltVal val="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9" presetClass="exit" presetSubtype="0" fill="hold" nodeType="clickEffect">
                                  <p:stCondLst>
                                    <p:cond delay="0"/>
                                  </p:stCondLst>
                                  <p:childTnLst>
                                    <p:animEffect transition="out" filter="dissolve">
                                      <p:cBhvr>
                                        <p:cTn id="44" dur="500"/>
                                        <p:tgtEl>
                                          <p:spTgt spid="33"/>
                                        </p:tgtEl>
                                      </p:cBhvr>
                                    </p:animEffect>
                                    <p:set>
                                      <p:cBhvr>
                                        <p:cTn id="45" dur="1" fill="hold">
                                          <p:stCondLst>
                                            <p:cond delay="499"/>
                                          </p:stCondLst>
                                        </p:cTn>
                                        <p:tgtEl>
                                          <p:spTgt spid="33"/>
                                        </p:tgtEl>
                                        <p:attrNameLst>
                                          <p:attrName>style.visibility</p:attrName>
                                        </p:attrNameLst>
                                      </p:cBhvr>
                                      <p:to>
                                        <p:strVal val="hidden"/>
                                      </p:to>
                                    </p:set>
                                  </p:childTnLst>
                                </p:cTn>
                              </p:par>
                              <p:par>
                                <p:cTn id="46" presetID="22" presetClass="entr" presetSubtype="8" fill="hold"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wipe(left)">
                                      <p:cBhvr>
                                        <p:cTn id="48" dur="500"/>
                                        <p:tgtEl>
                                          <p:spTgt spid="34"/>
                                        </p:tgtEl>
                                      </p:cBhvr>
                                    </p:animEffect>
                                  </p:childTnLst>
                                </p:cTn>
                              </p:par>
                            </p:childTnLst>
                          </p:cTn>
                        </p:par>
                        <p:par>
                          <p:cTn id="49" fill="hold">
                            <p:stCondLst>
                              <p:cond delay="500"/>
                            </p:stCondLst>
                            <p:childTnLst>
                              <p:par>
                                <p:cTn id="50" presetID="9" presetClass="exit" presetSubtype="0" fill="hold" grpId="1" nodeType="afterEffect">
                                  <p:stCondLst>
                                    <p:cond delay="0"/>
                                  </p:stCondLst>
                                  <p:childTnLst>
                                    <p:animEffect transition="out" filter="dissolve">
                                      <p:cBhvr>
                                        <p:cTn id="51" dur="500"/>
                                        <p:tgtEl>
                                          <p:spTgt spid="38"/>
                                        </p:tgtEl>
                                      </p:cBhvr>
                                    </p:animEffect>
                                    <p:set>
                                      <p:cBhvr>
                                        <p:cTn id="52" dur="1" fill="hold">
                                          <p:stCondLst>
                                            <p:cond delay="499"/>
                                          </p:stCondLst>
                                        </p:cTn>
                                        <p:tgtEl>
                                          <p:spTgt spid="38"/>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3" presetClass="entr" presetSubtype="16" fill="hold" grpId="2" nodeType="clickEffect">
                                  <p:stCondLst>
                                    <p:cond delay="0"/>
                                  </p:stCondLst>
                                  <p:childTnLst>
                                    <p:set>
                                      <p:cBhvr>
                                        <p:cTn id="56" dur="1" fill="hold">
                                          <p:stCondLst>
                                            <p:cond delay="0"/>
                                          </p:stCondLst>
                                        </p:cTn>
                                        <p:tgtEl>
                                          <p:spTgt spid="30"/>
                                        </p:tgtEl>
                                        <p:attrNameLst>
                                          <p:attrName>style.visibility</p:attrName>
                                        </p:attrNameLst>
                                      </p:cBhvr>
                                      <p:to>
                                        <p:strVal val="visible"/>
                                      </p:to>
                                    </p:set>
                                    <p:anim calcmode="lin" valueType="num">
                                      <p:cBhvr>
                                        <p:cTn id="57" dur="500" fill="hold"/>
                                        <p:tgtEl>
                                          <p:spTgt spid="30"/>
                                        </p:tgtEl>
                                        <p:attrNameLst>
                                          <p:attrName>ppt_w</p:attrName>
                                        </p:attrNameLst>
                                      </p:cBhvr>
                                      <p:tavLst>
                                        <p:tav tm="0">
                                          <p:val>
                                            <p:fltVal val="0"/>
                                          </p:val>
                                        </p:tav>
                                        <p:tav tm="100000">
                                          <p:val>
                                            <p:strVal val="#ppt_w"/>
                                          </p:val>
                                        </p:tav>
                                      </p:tavLst>
                                    </p:anim>
                                    <p:anim calcmode="lin" valueType="num">
                                      <p:cBhvr>
                                        <p:cTn id="58" dur="500" fill="hold"/>
                                        <p:tgtEl>
                                          <p:spTgt spid="30"/>
                                        </p:tgtEl>
                                        <p:attrNameLst>
                                          <p:attrName>ppt_h</p:attrName>
                                        </p:attrNameLst>
                                      </p:cBhvr>
                                      <p:tavLst>
                                        <p:tav tm="0">
                                          <p:val>
                                            <p:fltVal val="0"/>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9" presetClass="exit" presetSubtype="0" fill="hold" grpId="3" nodeType="clickEffect">
                                  <p:stCondLst>
                                    <p:cond delay="0"/>
                                  </p:stCondLst>
                                  <p:childTnLst>
                                    <p:animEffect transition="out" filter="dissolve">
                                      <p:cBhvr>
                                        <p:cTn id="62" dur="500"/>
                                        <p:tgtEl>
                                          <p:spTgt spid="30"/>
                                        </p:tgtEl>
                                      </p:cBhvr>
                                    </p:animEffect>
                                    <p:set>
                                      <p:cBhvr>
                                        <p:cTn id="63" dur="1" fill="hold">
                                          <p:stCondLst>
                                            <p:cond delay="499"/>
                                          </p:stCondLst>
                                        </p:cTn>
                                        <p:tgtEl>
                                          <p:spTgt spid="30"/>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23" presetClass="entr" presetSubtype="16" fill="hold" grpId="2" nodeType="clickEffect">
                                  <p:stCondLst>
                                    <p:cond delay="0"/>
                                  </p:stCondLst>
                                  <p:childTnLst>
                                    <p:set>
                                      <p:cBhvr>
                                        <p:cTn id="67" dur="1" fill="hold">
                                          <p:stCondLst>
                                            <p:cond delay="0"/>
                                          </p:stCondLst>
                                        </p:cTn>
                                        <p:tgtEl>
                                          <p:spTgt spid="38"/>
                                        </p:tgtEl>
                                        <p:attrNameLst>
                                          <p:attrName>style.visibility</p:attrName>
                                        </p:attrNameLst>
                                      </p:cBhvr>
                                      <p:to>
                                        <p:strVal val="visible"/>
                                      </p:to>
                                    </p:set>
                                    <p:anim calcmode="lin" valueType="num">
                                      <p:cBhvr>
                                        <p:cTn id="68" dur="500" fill="hold"/>
                                        <p:tgtEl>
                                          <p:spTgt spid="38"/>
                                        </p:tgtEl>
                                        <p:attrNameLst>
                                          <p:attrName>ppt_w</p:attrName>
                                        </p:attrNameLst>
                                      </p:cBhvr>
                                      <p:tavLst>
                                        <p:tav tm="0">
                                          <p:val>
                                            <p:fltVal val="0"/>
                                          </p:val>
                                        </p:tav>
                                        <p:tav tm="100000">
                                          <p:val>
                                            <p:strVal val="#ppt_w"/>
                                          </p:val>
                                        </p:tav>
                                      </p:tavLst>
                                    </p:anim>
                                    <p:anim calcmode="lin" valueType="num">
                                      <p:cBhvr>
                                        <p:cTn id="69" dur="500" fill="hold"/>
                                        <p:tgtEl>
                                          <p:spTgt spid="38"/>
                                        </p:tgtEl>
                                        <p:attrNameLst>
                                          <p:attrName>ppt_h</p:attrName>
                                        </p:attrNameLst>
                                      </p:cBhvr>
                                      <p:tavLst>
                                        <p:tav tm="0">
                                          <p:val>
                                            <p:fltVal val="0"/>
                                          </p:val>
                                        </p:tav>
                                        <p:tav tm="100000">
                                          <p:val>
                                            <p:strVal val="#ppt_h"/>
                                          </p:val>
                                        </p:tav>
                                      </p:tavLst>
                                    </p:anim>
                                  </p:childTnLst>
                                </p:cTn>
                              </p:par>
                            </p:childTnLst>
                          </p:cTn>
                        </p:par>
                      </p:childTnLst>
                    </p:cTn>
                  </p:par>
                  <p:par>
                    <p:cTn id="70" fill="hold">
                      <p:stCondLst>
                        <p:cond delay="indefinite"/>
                      </p:stCondLst>
                      <p:childTnLst>
                        <p:par>
                          <p:cTn id="71" fill="hold">
                            <p:stCondLst>
                              <p:cond delay="0"/>
                            </p:stCondLst>
                            <p:childTnLst>
                              <p:par>
                                <p:cTn id="72" presetID="9" presetClass="exit" presetSubtype="0" fill="hold" nodeType="clickEffect">
                                  <p:stCondLst>
                                    <p:cond delay="0"/>
                                  </p:stCondLst>
                                  <p:childTnLst>
                                    <p:animEffect transition="out" filter="dissolve">
                                      <p:cBhvr>
                                        <p:cTn id="73" dur="500"/>
                                        <p:tgtEl>
                                          <p:spTgt spid="34"/>
                                        </p:tgtEl>
                                      </p:cBhvr>
                                    </p:animEffect>
                                    <p:set>
                                      <p:cBhvr>
                                        <p:cTn id="74" dur="1" fill="hold">
                                          <p:stCondLst>
                                            <p:cond delay="499"/>
                                          </p:stCondLst>
                                        </p:cTn>
                                        <p:tgtEl>
                                          <p:spTgt spid="34"/>
                                        </p:tgtEl>
                                        <p:attrNameLst>
                                          <p:attrName>style.visibility</p:attrName>
                                        </p:attrNameLst>
                                      </p:cBhvr>
                                      <p:to>
                                        <p:strVal val="hidden"/>
                                      </p:to>
                                    </p:set>
                                  </p:childTnLst>
                                </p:cTn>
                              </p:par>
                              <p:par>
                                <p:cTn id="75" presetID="22" presetClass="entr" presetSubtype="8" fill="hold" nodeType="with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wipe(left)">
                                      <p:cBhvr>
                                        <p:cTn id="77" dur="500"/>
                                        <p:tgtEl>
                                          <p:spTgt spid="35"/>
                                        </p:tgtEl>
                                      </p:cBhvr>
                                    </p:animEffect>
                                  </p:childTnLst>
                                </p:cTn>
                              </p:par>
                            </p:childTnLst>
                          </p:cTn>
                        </p:par>
                        <p:par>
                          <p:cTn id="78" fill="hold">
                            <p:stCondLst>
                              <p:cond delay="500"/>
                            </p:stCondLst>
                            <p:childTnLst>
                              <p:par>
                                <p:cTn id="79" presetID="9" presetClass="exit" presetSubtype="0" fill="hold" grpId="3" nodeType="afterEffect">
                                  <p:stCondLst>
                                    <p:cond delay="0"/>
                                  </p:stCondLst>
                                  <p:childTnLst>
                                    <p:animEffect transition="out" filter="dissolve">
                                      <p:cBhvr>
                                        <p:cTn id="80" dur="500"/>
                                        <p:tgtEl>
                                          <p:spTgt spid="38"/>
                                        </p:tgtEl>
                                      </p:cBhvr>
                                    </p:animEffect>
                                    <p:set>
                                      <p:cBhvr>
                                        <p:cTn id="81" dur="1" fill="hold">
                                          <p:stCondLst>
                                            <p:cond delay="499"/>
                                          </p:stCondLst>
                                        </p:cTn>
                                        <p:tgtEl>
                                          <p:spTgt spid="38"/>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23" presetClass="entr" presetSubtype="16" fill="hold" grpId="0" nodeType="clickEffect">
                                  <p:stCondLst>
                                    <p:cond delay="0"/>
                                  </p:stCondLst>
                                  <p:childTnLst>
                                    <p:set>
                                      <p:cBhvr>
                                        <p:cTn id="85" dur="1" fill="hold">
                                          <p:stCondLst>
                                            <p:cond delay="0"/>
                                          </p:stCondLst>
                                        </p:cTn>
                                        <p:tgtEl>
                                          <p:spTgt spid="39"/>
                                        </p:tgtEl>
                                        <p:attrNameLst>
                                          <p:attrName>style.visibility</p:attrName>
                                        </p:attrNameLst>
                                      </p:cBhvr>
                                      <p:to>
                                        <p:strVal val="visible"/>
                                      </p:to>
                                    </p:set>
                                    <p:anim calcmode="lin" valueType="num">
                                      <p:cBhvr>
                                        <p:cTn id="86" dur="500" fill="hold"/>
                                        <p:tgtEl>
                                          <p:spTgt spid="39"/>
                                        </p:tgtEl>
                                        <p:attrNameLst>
                                          <p:attrName>ppt_w</p:attrName>
                                        </p:attrNameLst>
                                      </p:cBhvr>
                                      <p:tavLst>
                                        <p:tav tm="0">
                                          <p:val>
                                            <p:fltVal val="0"/>
                                          </p:val>
                                        </p:tav>
                                        <p:tav tm="100000">
                                          <p:val>
                                            <p:strVal val="#ppt_w"/>
                                          </p:val>
                                        </p:tav>
                                      </p:tavLst>
                                    </p:anim>
                                    <p:anim calcmode="lin" valueType="num">
                                      <p:cBhvr>
                                        <p:cTn id="87" dur="500" fill="hold"/>
                                        <p:tgtEl>
                                          <p:spTgt spid="39"/>
                                        </p:tgtEl>
                                        <p:attrNameLst>
                                          <p:attrName>ppt_h</p:attrName>
                                        </p:attrNameLst>
                                      </p:cBhvr>
                                      <p:tavLst>
                                        <p:tav tm="0">
                                          <p:val>
                                            <p:fltVal val="0"/>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wipe(left)">
                                      <p:cBhvr>
                                        <p:cTn id="9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30" grpId="0" animBg="1"/>
      <p:bldP spid="30" grpId="1" animBg="1"/>
      <p:bldP spid="30" grpId="2" animBg="1"/>
      <p:bldP spid="30" grpId="3" animBg="1"/>
      <p:bldP spid="32" grpId="0" animBg="1"/>
      <p:bldP spid="38" grpId="0" animBg="1"/>
      <p:bldP spid="38" grpId="1" animBg="1"/>
      <p:bldP spid="38" grpId="2" animBg="1"/>
      <p:bldP spid="38" grpId="3" animBg="1"/>
      <p:bldP spid="39" grpId="0" animBg="1"/>
      <p:bldP spid="40" grpId="0" animBg="1"/>
    </p:bld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hr-HR" smtClean="0"/>
              <a:t>Dodavanje na početak liste</a:t>
            </a:r>
          </a:p>
        </p:txBody>
      </p:sp>
      <p:grpSp>
        <p:nvGrpSpPr>
          <p:cNvPr id="13315" name="Group 25"/>
          <p:cNvGrpSpPr>
            <a:grpSpLocks/>
          </p:cNvGrpSpPr>
          <p:nvPr/>
        </p:nvGrpSpPr>
        <p:grpSpPr bwMode="auto">
          <a:xfrm>
            <a:off x="9167813" y="5915025"/>
            <a:ext cx="412750" cy="228600"/>
            <a:chOff x="3504" y="3840"/>
            <a:chExt cx="240" cy="144"/>
          </a:xfrm>
        </p:grpSpPr>
        <p:grpSp>
          <p:nvGrpSpPr>
            <p:cNvPr id="13342" name="Group 26"/>
            <p:cNvGrpSpPr>
              <a:grpSpLocks/>
            </p:cNvGrpSpPr>
            <p:nvPr/>
          </p:nvGrpSpPr>
          <p:grpSpPr bwMode="auto">
            <a:xfrm>
              <a:off x="3504" y="3840"/>
              <a:ext cx="240" cy="96"/>
              <a:chOff x="4272" y="3600"/>
              <a:chExt cx="240" cy="96"/>
            </a:xfrm>
          </p:grpSpPr>
          <p:sp>
            <p:nvSpPr>
              <p:cNvPr id="13344" name="Line 27"/>
              <p:cNvSpPr>
                <a:spLocks noChangeShapeType="1"/>
              </p:cNvSpPr>
              <p:nvPr/>
            </p:nvSpPr>
            <p:spPr bwMode="auto">
              <a:xfrm>
                <a:off x="4272" y="3600"/>
                <a:ext cx="240" cy="0"/>
              </a:xfrm>
              <a:prstGeom prst="line">
                <a:avLst/>
              </a:prstGeom>
              <a:noFill/>
              <a:ln w="9525">
                <a:solidFill>
                  <a:schemeClr val="bg2"/>
                </a:solidFill>
                <a:round/>
                <a:headEnd/>
                <a:tailEnd/>
              </a:ln>
            </p:spPr>
            <p:txBody>
              <a:bodyPr wrap="none" anchor="ctr"/>
              <a:lstStyle/>
              <a:p>
                <a:endParaRPr lang="en-US"/>
              </a:p>
            </p:txBody>
          </p:sp>
          <p:sp>
            <p:nvSpPr>
              <p:cNvPr id="13345" name="Line 28"/>
              <p:cNvSpPr>
                <a:spLocks noChangeShapeType="1"/>
              </p:cNvSpPr>
              <p:nvPr/>
            </p:nvSpPr>
            <p:spPr bwMode="auto">
              <a:xfrm>
                <a:off x="4320" y="3648"/>
                <a:ext cx="144" cy="0"/>
              </a:xfrm>
              <a:prstGeom prst="line">
                <a:avLst/>
              </a:prstGeom>
              <a:noFill/>
              <a:ln w="9525">
                <a:solidFill>
                  <a:schemeClr val="bg2"/>
                </a:solidFill>
                <a:round/>
                <a:headEnd/>
                <a:tailEnd/>
              </a:ln>
            </p:spPr>
            <p:txBody>
              <a:bodyPr wrap="none" anchor="ctr"/>
              <a:lstStyle/>
              <a:p>
                <a:endParaRPr lang="en-US"/>
              </a:p>
            </p:txBody>
          </p:sp>
          <p:sp>
            <p:nvSpPr>
              <p:cNvPr id="13346" name="Line 29"/>
              <p:cNvSpPr>
                <a:spLocks noChangeShapeType="1"/>
              </p:cNvSpPr>
              <p:nvPr/>
            </p:nvSpPr>
            <p:spPr bwMode="auto">
              <a:xfrm>
                <a:off x="4368" y="3696"/>
                <a:ext cx="48" cy="0"/>
              </a:xfrm>
              <a:prstGeom prst="line">
                <a:avLst/>
              </a:prstGeom>
              <a:noFill/>
              <a:ln w="9525">
                <a:solidFill>
                  <a:schemeClr val="bg2"/>
                </a:solidFill>
                <a:round/>
                <a:headEnd/>
                <a:tailEnd/>
              </a:ln>
            </p:spPr>
            <p:txBody>
              <a:bodyPr wrap="none" anchor="ctr"/>
              <a:lstStyle/>
              <a:p>
                <a:endParaRPr lang="en-US"/>
              </a:p>
            </p:txBody>
          </p:sp>
        </p:grpSp>
        <p:sp>
          <p:nvSpPr>
            <p:cNvPr id="13343" name="Rectangle 30"/>
            <p:cNvSpPr>
              <a:spLocks noChangeArrowheads="1"/>
            </p:cNvSpPr>
            <p:nvPr/>
          </p:nvSpPr>
          <p:spPr bwMode="auto">
            <a:xfrm>
              <a:off x="3504" y="3840"/>
              <a:ext cx="240" cy="144"/>
            </a:xfrm>
            <a:prstGeom prst="rect">
              <a:avLst/>
            </a:prstGeom>
            <a:noFill/>
            <a:ln w="9525">
              <a:solidFill>
                <a:schemeClr val="bg2"/>
              </a:solidFill>
              <a:miter lim="800000"/>
              <a:headEnd/>
              <a:tailEnd/>
            </a:ln>
          </p:spPr>
          <p:txBody>
            <a:bodyPr wrap="none" anchor="ctr"/>
            <a:lstStyle/>
            <a:p>
              <a:endParaRPr lang="hr-HR" sz="2400">
                <a:solidFill>
                  <a:srgbClr val="002060"/>
                </a:solidFill>
              </a:endParaRPr>
            </a:p>
          </p:txBody>
        </p:sp>
      </p:grpSp>
      <p:sp>
        <p:nvSpPr>
          <p:cNvPr id="16" name="Rectangle 9"/>
          <p:cNvSpPr>
            <a:spLocks noChangeArrowheads="1"/>
          </p:cNvSpPr>
          <p:nvPr/>
        </p:nvSpPr>
        <p:spPr bwMode="auto">
          <a:xfrm>
            <a:off x="5024438" y="5857875"/>
            <a:ext cx="781050" cy="357188"/>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17" name="Rectangle 10"/>
          <p:cNvSpPr>
            <a:spLocks noChangeArrowheads="1"/>
          </p:cNvSpPr>
          <p:nvPr/>
        </p:nvSpPr>
        <p:spPr bwMode="auto">
          <a:xfrm>
            <a:off x="5024438" y="5072063"/>
            <a:ext cx="781050" cy="785812"/>
          </a:xfrm>
          <a:prstGeom prst="rect">
            <a:avLst/>
          </a:prstGeom>
          <a:solidFill>
            <a:schemeClr val="accent4"/>
          </a:solidFill>
          <a:ln w="9525">
            <a:solidFill>
              <a:srgbClr val="0070C0"/>
            </a:solidFill>
            <a:miter lim="800000"/>
            <a:headEnd/>
            <a:tailEnd/>
          </a:ln>
        </p:spPr>
        <p:txBody>
          <a:bodyPr wrap="none" anchor="ctr"/>
          <a:lstStyle/>
          <a:p>
            <a:pPr algn="ctr">
              <a:defRPr/>
            </a:pPr>
            <a:r>
              <a:rPr lang="hr-HR" sz="4000">
                <a:solidFill>
                  <a:srgbClr val="002060"/>
                </a:solidFill>
              </a:rPr>
              <a:t>45</a:t>
            </a:r>
          </a:p>
        </p:txBody>
      </p:sp>
      <p:sp>
        <p:nvSpPr>
          <p:cNvPr id="13318" name="Rectangle 20"/>
          <p:cNvSpPr>
            <a:spLocks noChangeArrowheads="1"/>
          </p:cNvSpPr>
          <p:nvPr/>
        </p:nvSpPr>
        <p:spPr bwMode="auto">
          <a:xfrm>
            <a:off x="238125" y="1000125"/>
            <a:ext cx="7429500" cy="2997200"/>
          </a:xfrm>
          <a:prstGeom prst="rect">
            <a:avLst/>
          </a:prstGeom>
          <a:solidFill>
            <a:srgbClr val="FFCC99"/>
          </a:solidFill>
          <a:ln w="9525">
            <a:solidFill>
              <a:srgbClr val="FF9900"/>
            </a:solidFill>
            <a:miter lim="800000"/>
            <a:headEnd/>
            <a:tailEnd/>
          </a:ln>
        </p:spPr>
        <p:txBody>
          <a:bodyPr>
            <a:spAutoFit/>
          </a:bodyPr>
          <a:lstStyle/>
          <a:p>
            <a:r>
              <a:rPr lang="hr-HR" sz="1600"/>
              <a:t>int dodaj (atom **glavap, int element) {</a:t>
            </a:r>
          </a:p>
          <a:p>
            <a:r>
              <a:rPr lang="hr-HR" sz="1600"/>
              <a:t>  atom *novi;</a:t>
            </a:r>
          </a:p>
          <a:p>
            <a:r>
              <a:rPr lang="hr-HR" sz="1600"/>
              <a:t>  if ((novi = (atom *) malloc(sizeof(atom))) == NULL) </a:t>
            </a:r>
          </a:p>
          <a:p>
            <a:r>
              <a:rPr lang="hr-HR" sz="1600"/>
              <a:t>		return 0;</a:t>
            </a:r>
          </a:p>
          <a:p>
            <a:r>
              <a:rPr lang="hr-HR" sz="1600"/>
              <a:t>  novi-&gt;element = element;</a:t>
            </a:r>
          </a:p>
          <a:p>
            <a:r>
              <a:rPr lang="hr-HR" sz="1600"/>
              <a:t>  if (*glavap == NULL || (*glavap)-&gt;element &gt;= element) {</a:t>
            </a:r>
          </a:p>
          <a:p>
            <a:r>
              <a:rPr lang="hr-HR" sz="1600"/>
              <a:t>    // Dodavanje na pocetak liste</a:t>
            </a:r>
          </a:p>
          <a:p>
            <a:r>
              <a:rPr lang="hr-HR" sz="1600"/>
              <a:t>    novi-&gt;sljed = *glavap;</a:t>
            </a:r>
          </a:p>
          <a:p>
            <a:r>
              <a:rPr lang="hr-HR" sz="1600"/>
              <a:t>    *glavap = novi;</a:t>
            </a:r>
          </a:p>
          <a:p>
            <a:r>
              <a:rPr lang="hr-HR" sz="1600"/>
              <a:t>  }....</a:t>
            </a:r>
          </a:p>
        </p:txBody>
      </p:sp>
      <p:sp>
        <p:nvSpPr>
          <p:cNvPr id="22" name="Rectangle 9"/>
          <p:cNvSpPr>
            <a:spLocks noChangeArrowheads="1"/>
          </p:cNvSpPr>
          <p:nvPr/>
        </p:nvSpPr>
        <p:spPr bwMode="auto">
          <a:xfrm>
            <a:off x="6524625" y="5857875"/>
            <a:ext cx="781050" cy="357188"/>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23" name="Rectangle 10"/>
          <p:cNvSpPr>
            <a:spLocks noChangeArrowheads="1"/>
          </p:cNvSpPr>
          <p:nvPr/>
        </p:nvSpPr>
        <p:spPr bwMode="auto">
          <a:xfrm>
            <a:off x="6524625" y="5072063"/>
            <a:ext cx="781050" cy="785812"/>
          </a:xfrm>
          <a:prstGeom prst="rect">
            <a:avLst/>
          </a:prstGeom>
          <a:solidFill>
            <a:schemeClr val="accent4"/>
          </a:solidFill>
          <a:ln w="9525">
            <a:solidFill>
              <a:srgbClr val="0070C0"/>
            </a:solidFill>
            <a:miter lim="800000"/>
            <a:headEnd/>
            <a:tailEnd/>
          </a:ln>
        </p:spPr>
        <p:txBody>
          <a:bodyPr wrap="none" anchor="ctr"/>
          <a:lstStyle/>
          <a:p>
            <a:pPr algn="ctr">
              <a:defRPr/>
            </a:pPr>
            <a:r>
              <a:rPr lang="hr-HR" sz="4000">
                <a:solidFill>
                  <a:srgbClr val="002060"/>
                </a:solidFill>
              </a:rPr>
              <a:t>64</a:t>
            </a:r>
          </a:p>
        </p:txBody>
      </p:sp>
      <p:sp>
        <p:nvSpPr>
          <p:cNvPr id="24" name="Rectangle 9"/>
          <p:cNvSpPr>
            <a:spLocks noChangeArrowheads="1"/>
          </p:cNvSpPr>
          <p:nvPr/>
        </p:nvSpPr>
        <p:spPr bwMode="auto">
          <a:xfrm>
            <a:off x="7810500" y="5857875"/>
            <a:ext cx="781050" cy="357188"/>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25" name="Rectangle 10"/>
          <p:cNvSpPr>
            <a:spLocks noChangeArrowheads="1"/>
          </p:cNvSpPr>
          <p:nvPr/>
        </p:nvSpPr>
        <p:spPr bwMode="auto">
          <a:xfrm>
            <a:off x="7810500" y="5072063"/>
            <a:ext cx="781050" cy="785812"/>
          </a:xfrm>
          <a:prstGeom prst="rect">
            <a:avLst/>
          </a:prstGeom>
          <a:solidFill>
            <a:schemeClr val="accent4"/>
          </a:solidFill>
          <a:ln w="9525">
            <a:solidFill>
              <a:srgbClr val="0070C0"/>
            </a:solidFill>
            <a:miter lim="800000"/>
            <a:headEnd/>
            <a:tailEnd/>
          </a:ln>
        </p:spPr>
        <p:txBody>
          <a:bodyPr wrap="none" anchor="ctr"/>
          <a:lstStyle/>
          <a:p>
            <a:pPr algn="ctr">
              <a:defRPr/>
            </a:pPr>
            <a:r>
              <a:rPr lang="hr-HR" sz="4000">
                <a:solidFill>
                  <a:srgbClr val="002060"/>
                </a:solidFill>
              </a:rPr>
              <a:t>95</a:t>
            </a:r>
          </a:p>
        </p:txBody>
      </p:sp>
      <p:cxnSp>
        <p:nvCxnSpPr>
          <p:cNvPr id="13323" name="Straight Arrow Connector 27"/>
          <p:cNvCxnSpPr>
            <a:cxnSpLocks noChangeShapeType="1"/>
            <a:stCxn id="16" idx="3"/>
            <a:endCxn id="23" idx="1"/>
          </p:cNvCxnSpPr>
          <p:nvPr/>
        </p:nvCxnSpPr>
        <p:spPr bwMode="auto">
          <a:xfrm flipV="1">
            <a:off x="5805488" y="5465763"/>
            <a:ext cx="719137" cy="571500"/>
          </a:xfrm>
          <a:prstGeom prst="straightConnector1">
            <a:avLst/>
          </a:prstGeom>
          <a:noFill/>
          <a:ln w="25400" algn="ctr">
            <a:solidFill>
              <a:srgbClr val="FF0000"/>
            </a:solidFill>
            <a:round/>
            <a:headEnd/>
            <a:tailEnd type="arrow" w="med" len="med"/>
          </a:ln>
        </p:spPr>
      </p:cxnSp>
      <p:cxnSp>
        <p:nvCxnSpPr>
          <p:cNvPr id="13324" name="Straight Arrow Connector 28"/>
          <p:cNvCxnSpPr>
            <a:cxnSpLocks noChangeShapeType="1"/>
            <a:stCxn id="22" idx="3"/>
            <a:endCxn id="25" idx="1"/>
          </p:cNvCxnSpPr>
          <p:nvPr/>
        </p:nvCxnSpPr>
        <p:spPr bwMode="auto">
          <a:xfrm flipV="1">
            <a:off x="7305675" y="5465763"/>
            <a:ext cx="504825" cy="571500"/>
          </a:xfrm>
          <a:prstGeom prst="straightConnector1">
            <a:avLst/>
          </a:prstGeom>
          <a:noFill/>
          <a:ln w="25400" algn="ctr">
            <a:solidFill>
              <a:srgbClr val="FF0000"/>
            </a:solidFill>
            <a:round/>
            <a:headEnd/>
            <a:tailEnd type="arrow" w="med" len="med"/>
          </a:ln>
        </p:spPr>
      </p:cxnSp>
      <p:cxnSp>
        <p:nvCxnSpPr>
          <p:cNvPr id="13325" name="Straight Arrow Connector 34"/>
          <p:cNvCxnSpPr>
            <a:cxnSpLocks noChangeShapeType="1"/>
            <a:stCxn id="24" idx="3"/>
          </p:cNvCxnSpPr>
          <p:nvPr/>
        </p:nvCxnSpPr>
        <p:spPr bwMode="auto">
          <a:xfrm flipV="1">
            <a:off x="8591550" y="6029325"/>
            <a:ext cx="576263" cy="7938"/>
          </a:xfrm>
          <a:prstGeom prst="straightConnector1">
            <a:avLst/>
          </a:prstGeom>
          <a:noFill/>
          <a:ln w="25400" algn="ctr">
            <a:solidFill>
              <a:srgbClr val="FF0000"/>
            </a:solidFill>
            <a:round/>
            <a:headEnd/>
            <a:tailEnd type="arrow" w="med" len="med"/>
          </a:ln>
        </p:spPr>
      </p:cxnSp>
      <p:sp>
        <p:nvSpPr>
          <p:cNvPr id="40" name="Rectangle 9"/>
          <p:cNvSpPr>
            <a:spLocks noChangeArrowheads="1"/>
          </p:cNvSpPr>
          <p:nvPr/>
        </p:nvSpPr>
        <p:spPr bwMode="auto">
          <a:xfrm>
            <a:off x="3667125" y="5857875"/>
            <a:ext cx="781050" cy="357188"/>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41" name="Rectangle 10"/>
          <p:cNvSpPr>
            <a:spLocks noChangeArrowheads="1"/>
          </p:cNvSpPr>
          <p:nvPr/>
        </p:nvSpPr>
        <p:spPr bwMode="auto">
          <a:xfrm>
            <a:off x="3667125" y="5072063"/>
            <a:ext cx="781050" cy="785812"/>
          </a:xfrm>
          <a:prstGeom prst="rect">
            <a:avLst/>
          </a:prstGeom>
          <a:solidFill>
            <a:schemeClr val="accent4"/>
          </a:solidFill>
          <a:ln w="9525">
            <a:solidFill>
              <a:srgbClr val="0070C0"/>
            </a:solidFill>
            <a:miter lim="800000"/>
            <a:headEnd/>
            <a:tailEnd/>
          </a:ln>
        </p:spPr>
        <p:txBody>
          <a:bodyPr wrap="none" anchor="ctr"/>
          <a:lstStyle/>
          <a:p>
            <a:pPr algn="ctr">
              <a:defRPr/>
            </a:pPr>
            <a:endParaRPr lang="hr-HR" sz="4000">
              <a:solidFill>
                <a:srgbClr val="002060"/>
              </a:solidFill>
            </a:endParaRPr>
          </a:p>
        </p:txBody>
      </p:sp>
      <p:sp>
        <p:nvSpPr>
          <p:cNvPr id="54" name="Freeform 53"/>
          <p:cNvSpPr/>
          <p:nvPr/>
        </p:nvSpPr>
        <p:spPr bwMode="auto">
          <a:xfrm>
            <a:off x="1365250" y="4551363"/>
            <a:ext cx="3848100" cy="520700"/>
          </a:xfrm>
          <a:custGeom>
            <a:avLst/>
            <a:gdLst>
              <a:gd name="connsiteX0" fmla="*/ 0 w 3848669"/>
              <a:gd name="connsiteY0" fmla="*/ 507242 h 520890"/>
              <a:gd name="connsiteX1" fmla="*/ 1869743 w 3848669"/>
              <a:gd name="connsiteY1" fmla="*/ 2275 h 520890"/>
              <a:gd name="connsiteX2" fmla="*/ 3848669 w 3848669"/>
              <a:gd name="connsiteY2" fmla="*/ 520890 h 520890"/>
            </a:gdLst>
            <a:ahLst/>
            <a:cxnLst>
              <a:cxn ang="0">
                <a:pos x="connsiteX0" y="connsiteY0"/>
              </a:cxn>
              <a:cxn ang="0">
                <a:pos x="connsiteX1" y="connsiteY1"/>
              </a:cxn>
              <a:cxn ang="0">
                <a:pos x="connsiteX2" y="connsiteY2"/>
              </a:cxn>
            </a:cxnLst>
            <a:rect l="l" t="t" r="r" b="b"/>
            <a:pathLst>
              <a:path w="3848669" h="520890">
                <a:moveTo>
                  <a:pt x="0" y="507242"/>
                </a:moveTo>
                <a:cubicBezTo>
                  <a:pt x="614149" y="253621"/>
                  <a:pt x="1228298" y="0"/>
                  <a:pt x="1869743" y="2275"/>
                </a:cubicBezTo>
                <a:cubicBezTo>
                  <a:pt x="2511188" y="4550"/>
                  <a:pt x="3179928" y="262720"/>
                  <a:pt x="3848669" y="520890"/>
                </a:cubicBezTo>
              </a:path>
            </a:pathLst>
          </a:custGeom>
          <a:noFill/>
          <a:ln w="25400" cap="flat" cmpd="sng" algn="ctr">
            <a:solidFill>
              <a:srgbClr val="FF0000"/>
            </a:solidFill>
            <a:prstDash val="solid"/>
            <a:round/>
            <a:headEnd type="none" w="med" len="med"/>
            <a:tailEnd type="triangl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55" name="Freeform 54"/>
          <p:cNvSpPr/>
          <p:nvPr/>
        </p:nvSpPr>
        <p:spPr bwMode="auto">
          <a:xfrm>
            <a:off x="1568450" y="4572000"/>
            <a:ext cx="2279650" cy="520700"/>
          </a:xfrm>
          <a:custGeom>
            <a:avLst/>
            <a:gdLst>
              <a:gd name="connsiteX0" fmla="*/ 0 w 3848669"/>
              <a:gd name="connsiteY0" fmla="*/ 507242 h 520890"/>
              <a:gd name="connsiteX1" fmla="*/ 1869743 w 3848669"/>
              <a:gd name="connsiteY1" fmla="*/ 2275 h 520890"/>
              <a:gd name="connsiteX2" fmla="*/ 3848669 w 3848669"/>
              <a:gd name="connsiteY2" fmla="*/ 520890 h 520890"/>
            </a:gdLst>
            <a:ahLst/>
            <a:cxnLst>
              <a:cxn ang="0">
                <a:pos x="connsiteX0" y="connsiteY0"/>
              </a:cxn>
              <a:cxn ang="0">
                <a:pos x="connsiteX1" y="connsiteY1"/>
              </a:cxn>
              <a:cxn ang="0">
                <a:pos x="connsiteX2" y="connsiteY2"/>
              </a:cxn>
            </a:cxnLst>
            <a:rect l="l" t="t" r="r" b="b"/>
            <a:pathLst>
              <a:path w="3848669" h="520890">
                <a:moveTo>
                  <a:pt x="0" y="507242"/>
                </a:moveTo>
                <a:cubicBezTo>
                  <a:pt x="614149" y="253621"/>
                  <a:pt x="1228298" y="0"/>
                  <a:pt x="1869743" y="2275"/>
                </a:cubicBezTo>
                <a:cubicBezTo>
                  <a:pt x="2511188" y="4550"/>
                  <a:pt x="3179928" y="262720"/>
                  <a:pt x="3848669" y="520890"/>
                </a:cubicBezTo>
              </a:path>
            </a:pathLst>
          </a:custGeom>
          <a:noFill/>
          <a:ln w="25400" cap="flat" cmpd="sng" algn="ctr">
            <a:solidFill>
              <a:srgbClr val="FF0000"/>
            </a:solidFill>
            <a:prstDash val="solid"/>
            <a:round/>
            <a:headEnd type="none" w="med" len="med"/>
            <a:tailEnd type="triangl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cxnSp>
        <p:nvCxnSpPr>
          <p:cNvPr id="56" name="Straight Arrow Connector 55"/>
          <p:cNvCxnSpPr>
            <a:cxnSpLocks noChangeShapeType="1"/>
            <a:stCxn id="40" idx="3"/>
            <a:endCxn id="17" idx="1"/>
          </p:cNvCxnSpPr>
          <p:nvPr/>
        </p:nvCxnSpPr>
        <p:spPr bwMode="auto">
          <a:xfrm flipV="1">
            <a:off x="4448175" y="5465763"/>
            <a:ext cx="576263" cy="571500"/>
          </a:xfrm>
          <a:prstGeom prst="straightConnector1">
            <a:avLst/>
          </a:prstGeom>
          <a:noFill/>
          <a:ln w="25400" algn="ctr">
            <a:solidFill>
              <a:srgbClr val="FF0000"/>
            </a:solidFill>
            <a:round/>
            <a:headEnd/>
            <a:tailEnd type="arrow" w="med" len="med"/>
          </a:ln>
        </p:spPr>
      </p:cxnSp>
      <p:grpSp>
        <p:nvGrpSpPr>
          <p:cNvPr id="7" name="Group 61"/>
          <p:cNvGrpSpPr>
            <a:grpSpLocks/>
          </p:cNvGrpSpPr>
          <p:nvPr/>
        </p:nvGrpSpPr>
        <p:grpSpPr bwMode="auto">
          <a:xfrm>
            <a:off x="8096250" y="2500313"/>
            <a:ext cx="1474788" cy="1214437"/>
            <a:chOff x="7810520" y="2500306"/>
            <a:chExt cx="1475084" cy="1214446"/>
          </a:xfrm>
        </p:grpSpPr>
        <p:sp>
          <p:nvSpPr>
            <p:cNvPr id="60" name="Rectangle 10"/>
            <p:cNvSpPr>
              <a:spLocks noChangeArrowheads="1"/>
            </p:cNvSpPr>
            <p:nvPr/>
          </p:nvSpPr>
          <p:spPr bwMode="auto">
            <a:xfrm>
              <a:off x="8167780" y="2928934"/>
              <a:ext cx="781207" cy="785818"/>
            </a:xfrm>
            <a:prstGeom prst="rect">
              <a:avLst/>
            </a:prstGeom>
            <a:solidFill>
              <a:schemeClr val="accent4"/>
            </a:solidFill>
            <a:ln w="9525">
              <a:solidFill>
                <a:srgbClr val="0070C0"/>
              </a:solidFill>
              <a:miter lim="800000"/>
              <a:headEnd/>
              <a:tailEnd/>
            </a:ln>
          </p:spPr>
          <p:txBody>
            <a:bodyPr wrap="none" anchor="ctr"/>
            <a:lstStyle/>
            <a:p>
              <a:pPr algn="ctr">
                <a:defRPr/>
              </a:pPr>
              <a:r>
                <a:rPr lang="hr-HR" sz="4000">
                  <a:solidFill>
                    <a:srgbClr val="002060"/>
                  </a:solidFill>
                </a:rPr>
                <a:t>15</a:t>
              </a:r>
            </a:p>
          </p:txBody>
        </p:sp>
        <p:sp>
          <p:nvSpPr>
            <p:cNvPr id="13341" name="Rectangle 60"/>
            <p:cNvSpPr>
              <a:spLocks noChangeArrowheads="1"/>
            </p:cNvSpPr>
            <p:nvPr/>
          </p:nvSpPr>
          <p:spPr bwMode="auto">
            <a:xfrm>
              <a:off x="7810520" y="2500306"/>
              <a:ext cx="1475084" cy="461665"/>
            </a:xfrm>
            <a:prstGeom prst="rect">
              <a:avLst/>
            </a:prstGeom>
            <a:noFill/>
            <a:ln w="9525">
              <a:noFill/>
              <a:miter lim="800000"/>
              <a:headEnd/>
              <a:tailEnd/>
            </a:ln>
          </p:spPr>
          <p:txBody>
            <a:bodyPr wrap="none">
              <a:spAutoFit/>
            </a:bodyPr>
            <a:lstStyle/>
            <a:p>
              <a:r>
                <a:rPr lang="hr-HR" sz="2400"/>
                <a:t>element</a:t>
              </a:r>
              <a:endParaRPr lang="hr-HR" sz="2400">
                <a:solidFill>
                  <a:schemeClr val="tx1"/>
                </a:solidFill>
              </a:endParaRPr>
            </a:p>
          </p:txBody>
        </p:sp>
      </p:grpSp>
      <p:sp>
        <p:nvSpPr>
          <p:cNvPr id="63" name="Rectangle 62"/>
          <p:cNvSpPr/>
          <p:nvPr/>
        </p:nvSpPr>
        <p:spPr bwMode="auto">
          <a:xfrm>
            <a:off x="952500" y="2428875"/>
            <a:ext cx="2071688" cy="357188"/>
          </a:xfrm>
          <a:prstGeom prst="rect">
            <a:avLst/>
          </a:prstGeom>
          <a:noFill/>
          <a:ln w="25400" cap="flat" cmpd="sng" algn="ctr">
            <a:solidFill>
              <a:srgbClr val="FF0000"/>
            </a:solidFill>
            <a:prstDash val="solid"/>
            <a:round/>
            <a:headEnd type="none" w="med" len="med"/>
            <a:tailEnd type="non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64" name="Rectangle 63"/>
          <p:cNvSpPr/>
          <p:nvPr/>
        </p:nvSpPr>
        <p:spPr bwMode="auto">
          <a:xfrm>
            <a:off x="3381375" y="2428875"/>
            <a:ext cx="3714750" cy="357188"/>
          </a:xfrm>
          <a:prstGeom prst="rect">
            <a:avLst/>
          </a:prstGeom>
          <a:noFill/>
          <a:ln w="25400" cap="flat" cmpd="sng" algn="ctr">
            <a:solidFill>
              <a:srgbClr val="FF0000"/>
            </a:solidFill>
            <a:prstDash val="solid"/>
            <a:round/>
            <a:headEnd type="none" w="med" len="med"/>
            <a:tailEnd type="non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65" name="Rectangle 64"/>
          <p:cNvSpPr>
            <a:spLocks noChangeArrowheads="1"/>
          </p:cNvSpPr>
          <p:nvPr/>
        </p:nvSpPr>
        <p:spPr bwMode="auto">
          <a:xfrm>
            <a:off x="3667125" y="5149850"/>
            <a:ext cx="800100" cy="708025"/>
          </a:xfrm>
          <a:prstGeom prst="rect">
            <a:avLst/>
          </a:prstGeom>
          <a:noFill/>
          <a:ln w="9525">
            <a:noFill/>
            <a:miter lim="800000"/>
            <a:headEnd/>
            <a:tailEnd/>
          </a:ln>
        </p:spPr>
        <p:txBody>
          <a:bodyPr wrap="none">
            <a:spAutoFit/>
          </a:bodyPr>
          <a:lstStyle/>
          <a:p>
            <a:r>
              <a:rPr lang="hr-HR" sz="4000">
                <a:solidFill>
                  <a:srgbClr val="002060"/>
                </a:solidFill>
              </a:rPr>
              <a:t>15</a:t>
            </a:r>
            <a:endParaRPr lang="hr-HR" sz="4000">
              <a:solidFill>
                <a:schemeClr val="tx1"/>
              </a:solidFill>
            </a:endParaRPr>
          </a:p>
        </p:txBody>
      </p:sp>
      <p:sp>
        <p:nvSpPr>
          <p:cNvPr id="13335" name="Rectangle 24"/>
          <p:cNvSpPr>
            <a:spLocks noChangeArrowheads="1"/>
          </p:cNvSpPr>
          <p:nvPr/>
        </p:nvSpPr>
        <p:spPr bwMode="auto">
          <a:xfrm>
            <a:off x="595313" y="5072063"/>
            <a:ext cx="1357312" cy="395287"/>
          </a:xfrm>
          <a:prstGeom prst="rect">
            <a:avLst/>
          </a:prstGeom>
          <a:solidFill>
            <a:srgbClr val="FFCC99">
              <a:alpha val="50195"/>
            </a:srgbClr>
          </a:solidFill>
          <a:ln w="9525">
            <a:solidFill>
              <a:srgbClr val="FFC000"/>
            </a:solidFill>
            <a:miter lim="800000"/>
            <a:headEnd/>
            <a:tailEnd/>
          </a:ln>
        </p:spPr>
        <p:txBody>
          <a:bodyPr wrap="none" anchor="ctr"/>
          <a:lstStyle/>
          <a:p>
            <a:pPr algn="ctr"/>
            <a:r>
              <a:rPr lang="hr-HR"/>
              <a:t>*glavap</a:t>
            </a:r>
          </a:p>
        </p:txBody>
      </p:sp>
      <p:sp>
        <p:nvSpPr>
          <p:cNvPr id="3" name="Rectangle 24"/>
          <p:cNvSpPr>
            <a:spLocks noChangeArrowheads="1"/>
          </p:cNvSpPr>
          <p:nvPr/>
        </p:nvSpPr>
        <p:spPr bwMode="auto">
          <a:xfrm>
            <a:off x="381000" y="5786438"/>
            <a:ext cx="1782763" cy="395287"/>
          </a:xfrm>
          <a:prstGeom prst="rect">
            <a:avLst/>
          </a:prstGeom>
          <a:solidFill>
            <a:srgbClr val="FFCC99">
              <a:alpha val="50195"/>
            </a:srgbClr>
          </a:solidFill>
          <a:ln w="9525">
            <a:solidFill>
              <a:srgbClr val="FFC000"/>
            </a:solidFill>
            <a:miter lim="800000"/>
            <a:headEnd/>
            <a:tailEnd/>
          </a:ln>
        </p:spPr>
        <p:txBody>
          <a:bodyPr wrap="none" anchor="ctr"/>
          <a:lstStyle/>
          <a:p>
            <a:pPr algn="ctr"/>
            <a:r>
              <a:rPr lang="hr-HR"/>
              <a:t>&amp;</a:t>
            </a:r>
            <a:r>
              <a:rPr lang="hr-HR">
                <a:solidFill>
                  <a:srgbClr val="FF0000"/>
                </a:solidFill>
              </a:rPr>
              <a:t>glava</a:t>
            </a:r>
          </a:p>
        </p:txBody>
      </p:sp>
      <p:cxnSp>
        <p:nvCxnSpPr>
          <p:cNvPr id="4" name="Straight Arrow Connector 40"/>
          <p:cNvCxnSpPr>
            <a:cxnSpLocks noChangeShapeType="1"/>
            <a:endCxn id="13335" idx="2"/>
          </p:cNvCxnSpPr>
          <p:nvPr/>
        </p:nvCxnSpPr>
        <p:spPr bwMode="auto">
          <a:xfrm rot="5400000" flipH="1" flipV="1">
            <a:off x="1112838" y="5626100"/>
            <a:ext cx="319088" cy="1587"/>
          </a:xfrm>
          <a:prstGeom prst="straightConnector1">
            <a:avLst/>
          </a:prstGeom>
          <a:noFill/>
          <a:ln w="25400" algn="ctr">
            <a:solidFill>
              <a:srgbClr val="FF0000"/>
            </a:solidFill>
            <a:round/>
            <a:headEnd/>
            <a:tailEnd type="arrow" w="med" len="med"/>
          </a:ln>
        </p:spPr>
      </p:cxnSp>
      <p:sp>
        <p:nvSpPr>
          <p:cNvPr id="13338" name="Rectangle 40"/>
          <p:cNvSpPr>
            <a:spLocks noChangeArrowheads="1"/>
          </p:cNvSpPr>
          <p:nvPr/>
        </p:nvSpPr>
        <p:spPr bwMode="auto">
          <a:xfrm>
            <a:off x="2047875" y="6016625"/>
            <a:ext cx="1098550" cy="396875"/>
          </a:xfrm>
          <a:prstGeom prst="rect">
            <a:avLst/>
          </a:prstGeom>
          <a:noFill/>
          <a:ln w="9525" algn="ctr">
            <a:noFill/>
            <a:miter lim="800000"/>
            <a:headEnd/>
            <a:tailEnd/>
          </a:ln>
        </p:spPr>
        <p:txBody>
          <a:bodyPr wrap="none">
            <a:spAutoFit/>
          </a:bodyPr>
          <a:lstStyle/>
          <a:p>
            <a:r>
              <a:rPr lang="hr-HR"/>
              <a:t>glavap</a:t>
            </a:r>
          </a:p>
        </p:txBody>
      </p:sp>
      <p:sp>
        <p:nvSpPr>
          <p:cNvPr id="13339" name="Rectangle 41"/>
          <p:cNvSpPr>
            <a:spLocks noChangeArrowheads="1"/>
          </p:cNvSpPr>
          <p:nvPr/>
        </p:nvSpPr>
        <p:spPr bwMode="auto">
          <a:xfrm>
            <a:off x="2000250" y="5084763"/>
            <a:ext cx="946150" cy="396875"/>
          </a:xfrm>
          <a:prstGeom prst="rect">
            <a:avLst/>
          </a:prstGeom>
          <a:noFill/>
          <a:ln w="9525" algn="ctr">
            <a:noFill/>
            <a:miter lim="800000"/>
            <a:headEnd/>
            <a:tailEnd/>
          </a:ln>
        </p:spPr>
        <p:txBody>
          <a:bodyPr wrap="none">
            <a:spAutoFit/>
          </a:bodyPr>
          <a:lstStyle/>
          <a:p>
            <a:r>
              <a:rPr lang="hr-HR">
                <a:solidFill>
                  <a:srgbClr val="FF0000"/>
                </a:solidFill>
              </a:rPr>
              <a:t>glava</a:t>
            </a:r>
          </a:p>
        </p:txBody>
      </p:sp>
      <p:sp>
        <p:nvSpPr>
          <p:cNvPr id="8" name="Slide Number Placeholder 7"/>
          <p:cNvSpPr>
            <a:spLocks noGrp="1"/>
          </p:cNvSpPr>
          <p:nvPr>
            <p:ph type="sldNum" sz="quarter" idx="11"/>
          </p:nvPr>
        </p:nvSpPr>
        <p:spPr/>
        <p:txBody>
          <a:bodyPr/>
          <a:lstStyle/>
          <a:p>
            <a:fld id="{A88E0379-805C-488B-A902-3710866AFB11}" type="slidenum">
              <a:rPr lang="hr-HR" smtClean="0"/>
              <a:pPr/>
              <a:t>225</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dissolve">
                                      <p:cBhvr>
                                        <p:cTn id="15" dur="500"/>
                                        <p:tgtEl>
                                          <p:spTgt spid="4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dissolve">
                                      <p:cBhvr>
                                        <p:cTn id="20" dur="500"/>
                                        <p:tgtEl>
                                          <p:spTgt spid="65"/>
                                        </p:tgtEl>
                                      </p:cBhvr>
                                    </p:animEffect>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63"/>
                                        </p:tgtEl>
                                        <p:attrNameLst>
                                          <p:attrName>style.visibility</p:attrName>
                                        </p:attrNameLst>
                                      </p:cBhvr>
                                      <p:to>
                                        <p:strVal val="visible"/>
                                      </p:to>
                                    </p:set>
                                    <p:anim calcmode="lin" valueType="num">
                                      <p:cBhvr>
                                        <p:cTn id="25" dur="500" fill="hold"/>
                                        <p:tgtEl>
                                          <p:spTgt spid="63"/>
                                        </p:tgtEl>
                                        <p:attrNameLst>
                                          <p:attrName>ppt_w</p:attrName>
                                        </p:attrNameLst>
                                      </p:cBhvr>
                                      <p:tavLst>
                                        <p:tav tm="0">
                                          <p:val>
                                            <p:fltVal val="0"/>
                                          </p:val>
                                        </p:tav>
                                        <p:tav tm="100000">
                                          <p:val>
                                            <p:strVal val="#ppt_w"/>
                                          </p:val>
                                        </p:tav>
                                      </p:tavLst>
                                    </p:anim>
                                    <p:anim calcmode="lin" valueType="num">
                                      <p:cBhvr>
                                        <p:cTn id="26" dur="500" fill="hold"/>
                                        <p:tgtEl>
                                          <p:spTgt spid="63"/>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9" presetClass="exit" presetSubtype="0" fill="hold" grpId="1" nodeType="clickEffect">
                                  <p:stCondLst>
                                    <p:cond delay="0"/>
                                  </p:stCondLst>
                                  <p:childTnLst>
                                    <p:animEffect transition="out" filter="dissolve">
                                      <p:cBhvr>
                                        <p:cTn id="30" dur="500"/>
                                        <p:tgtEl>
                                          <p:spTgt spid="63"/>
                                        </p:tgtEl>
                                      </p:cBhvr>
                                    </p:animEffect>
                                    <p:set>
                                      <p:cBhvr>
                                        <p:cTn id="31" dur="1" fill="hold">
                                          <p:stCondLst>
                                            <p:cond delay="499"/>
                                          </p:stCondLst>
                                        </p:cTn>
                                        <p:tgtEl>
                                          <p:spTgt spid="63"/>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64"/>
                                        </p:tgtEl>
                                        <p:attrNameLst>
                                          <p:attrName>style.visibility</p:attrName>
                                        </p:attrNameLst>
                                      </p:cBhvr>
                                      <p:to>
                                        <p:strVal val="visible"/>
                                      </p:to>
                                    </p:set>
                                    <p:anim calcmode="lin" valueType="num">
                                      <p:cBhvr>
                                        <p:cTn id="36" dur="500" fill="hold"/>
                                        <p:tgtEl>
                                          <p:spTgt spid="64"/>
                                        </p:tgtEl>
                                        <p:attrNameLst>
                                          <p:attrName>ppt_w</p:attrName>
                                        </p:attrNameLst>
                                      </p:cBhvr>
                                      <p:tavLst>
                                        <p:tav tm="0">
                                          <p:val>
                                            <p:fltVal val="0"/>
                                          </p:val>
                                        </p:tav>
                                        <p:tav tm="100000">
                                          <p:val>
                                            <p:strVal val="#ppt_w"/>
                                          </p:val>
                                        </p:tav>
                                      </p:tavLst>
                                    </p:anim>
                                    <p:anim calcmode="lin" valueType="num">
                                      <p:cBhvr>
                                        <p:cTn id="37" dur="500" fill="hold"/>
                                        <p:tgtEl>
                                          <p:spTgt spid="64"/>
                                        </p:tgtEl>
                                        <p:attrNameLst>
                                          <p:attrName>ppt_h</p:attrName>
                                        </p:attrNameLst>
                                      </p:cBhvr>
                                      <p:tavLst>
                                        <p:tav tm="0">
                                          <p:val>
                                            <p:fltVal val="0"/>
                                          </p:val>
                                        </p:tav>
                                        <p:tav tm="100000">
                                          <p:val>
                                            <p:strVal val="#ppt_h"/>
                                          </p:val>
                                        </p:tav>
                                      </p:tavLst>
                                    </p:anim>
                                  </p:childTnLst>
                                </p:cTn>
                              </p:par>
                            </p:childTnLst>
                          </p:cTn>
                        </p:par>
                        <p:par>
                          <p:cTn id="38" fill="hold">
                            <p:stCondLst>
                              <p:cond delay="500"/>
                            </p:stCondLst>
                            <p:childTnLst>
                              <p:par>
                                <p:cTn id="39" presetID="1" presetClass="emph" presetSubtype="2" fill="hold" nodeType="afterEffect">
                                  <p:stCondLst>
                                    <p:cond delay="0"/>
                                  </p:stCondLst>
                                  <p:childTnLst>
                                    <p:animClr clrSpc="rgb" dir="cw">
                                      <p:cBhvr>
                                        <p:cTn id="40" dur="2000" fill="hold"/>
                                        <p:tgtEl>
                                          <p:spTgt spid="17"/>
                                        </p:tgtEl>
                                        <p:attrNameLst>
                                          <p:attrName>fillcolor</p:attrName>
                                        </p:attrNameLst>
                                      </p:cBhvr>
                                      <p:to>
                                        <a:srgbClr val="CCFFCC"/>
                                      </p:to>
                                    </p:animClr>
                                    <p:set>
                                      <p:cBhvr>
                                        <p:cTn id="41" dur="2000" fill="hold"/>
                                        <p:tgtEl>
                                          <p:spTgt spid="17"/>
                                        </p:tgtEl>
                                        <p:attrNameLst>
                                          <p:attrName>fill.type</p:attrName>
                                        </p:attrNameLst>
                                      </p:cBhvr>
                                      <p:to>
                                        <p:strVal val="solid"/>
                                      </p:to>
                                    </p:set>
                                    <p:set>
                                      <p:cBhvr>
                                        <p:cTn id="42" dur="2000" fill="hold"/>
                                        <p:tgtEl>
                                          <p:spTgt spid="17"/>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9" presetClass="exit" presetSubtype="0" fill="hold" grpId="1" nodeType="clickEffect">
                                  <p:stCondLst>
                                    <p:cond delay="0"/>
                                  </p:stCondLst>
                                  <p:childTnLst>
                                    <p:animEffect transition="out" filter="dissolve">
                                      <p:cBhvr>
                                        <p:cTn id="46" dur="500"/>
                                        <p:tgtEl>
                                          <p:spTgt spid="64"/>
                                        </p:tgtEl>
                                      </p:cBhvr>
                                    </p:animEffect>
                                    <p:set>
                                      <p:cBhvr>
                                        <p:cTn id="47" dur="1" fill="hold">
                                          <p:stCondLst>
                                            <p:cond delay="499"/>
                                          </p:stCondLst>
                                        </p:cTn>
                                        <p:tgtEl>
                                          <p:spTgt spid="64"/>
                                        </p:tgtEl>
                                        <p:attrNameLst>
                                          <p:attrName>style.visibility</p:attrName>
                                        </p:attrNameLst>
                                      </p:cBhvr>
                                      <p:to>
                                        <p:strVal val="hidden"/>
                                      </p:to>
                                    </p:set>
                                  </p:childTnLst>
                                </p:cTn>
                              </p:par>
                              <p:par>
                                <p:cTn id="48" presetID="22" presetClass="entr" presetSubtype="4" fill="hold" nodeType="withEffect">
                                  <p:stCondLst>
                                    <p:cond delay="0"/>
                                  </p:stCondLst>
                                  <p:childTnLst>
                                    <p:set>
                                      <p:cBhvr>
                                        <p:cTn id="49" dur="1" fill="hold">
                                          <p:stCondLst>
                                            <p:cond delay="0"/>
                                          </p:stCondLst>
                                        </p:cTn>
                                        <p:tgtEl>
                                          <p:spTgt spid="56"/>
                                        </p:tgtEl>
                                        <p:attrNameLst>
                                          <p:attrName>style.visibility</p:attrName>
                                        </p:attrNameLst>
                                      </p:cBhvr>
                                      <p:to>
                                        <p:strVal val="visible"/>
                                      </p:to>
                                    </p:set>
                                    <p:animEffect transition="in" filter="wipe(down)">
                                      <p:cBhvr>
                                        <p:cTn id="50" dur="500"/>
                                        <p:tgtEl>
                                          <p:spTgt spid="56"/>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xit" presetSubtype="0" fill="hold" grpId="0" nodeType="clickEffect">
                                  <p:stCondLst>
                                    <p:cond delay="0"/>
                                  </p:stCondLst>
                                  <p:childTnLst>
                                    <p:animEffect transition="out" filter="dissolve">
                                      <p:cBhvr>
                                        <p:cTn id="54" dur="500"/>
                                        <p:tgtEl>
                                          <p:spTgt spid="54"/>
                                        </p:tgtEl>
                                      </p:cBhvr>
                                    </p:animEffect>
                                    <p:set>
                                      <p:cBhvr>
                                        <p:cTn id="55" dur="1" fill="hold">
                                          <p:stCondLst>
                                            <p:cond delay="499"/>
                                          </p:stCondLst>
                                        </p:cTn>
                                        <p:tgtEl>
                                          <p:spTgt spid="54"/>
                                        </p:tgtEl>
                                        <p:attrNameLst>
                                          <p:attrName>style.visibility</p:attrName>
                                        </p:attrNameLst>
                                      </p:cBhvr>
                                      <p:to>
                                        <p:strVal val="hidden"/>
                                      </p:to>
                                    </p:set>
                                  </p:childTnLst>
                                </p:cTn>
                              </p:par>
                              <p:par>
                                <p:cTn id="56" presetID="22" presetClass="entr" presetSubtype="8" fill="hold" grpId="0" nodeType="with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wipe(left)">
                                      <p:cBhvr>
                                        <p:cTn id="58" dur="500"/>
                                        <p:tgtEl>
                                          <p:spTgt spid="55"/>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xit" presetSubtype="0" fill="hold" nodeType="clickEffect">
                                  <p:stCondLst>
                                    <p:cond delay="0"/>
                                  </p:stCondLst>
                                  <p:childTnLst>
                                    <p:animEffect transition="out" filter="dissolve">
                                      <p:cBhvr>
                                        <p:cTn id="62" dur="500"/>
                                        <p:tgtEl>
                                          <p:spTgt spid="4"/>
                                        </p:tgtEl>
                                      </p:cBhvr>
                                    </p:animEffect>
                                    <p:set>
                                      <p:cBhvr>
                                        <p:cTn id="63" dur="1" fill="hold">
                                          <p:stCondLst>
                                            <p:cond delay="499"/>
                                          </p:stCondLst>
                                        </p:cTn>
                                        <p:tgtEl>
                                          <p:spTgt spid="4"/>
                                        </p:tgtEl>
                                        <p:attrNameLst>
                                          <p:attrName>style.visibility</p:attrName>
                                        </p:attrNameLst>
                                      </p:cBhvr>
                                      <p:to>
                                        <p:strVal val="hidden"/>
                                      </p:to>
                                    </p:set>
                                  </p:childTnLst>
                                </p:cTn>
                              </p:par>
                              <p:par>
                                <p:cTn id="64" presetID="9" presetClass="exit" presetSubtype="0" fill="hold" grpId="0" nodeType="withEffect">
                                  <p:stCondLst>
                                    <p:cond delay="0"/>
                                  </p:stCondLst>
                                  <p:childTnLst>
                                    <p:animEffect transition="out" filter="dissolve">
                                      <p:cBhvr>
                                        <p:cTn id="65" dur="500"/>
                                        <p:tgtEl>
                                          <p:spTgt spid="3"/>
                                        </p:tgtEl>
                                      </p:cBhvr>
                                    </p:animEffect>
                                    <p:set>
                                      <p:cBhvr>
                                        <p:cTn id="66" dur="1" fill="hold">
                                          <p:stCondLst>
                                            <p:cond delay="499"/>
                                          </p:stCondLst>
                                        </p:cTn>
                                        <p:tgtEl>
                                          <p:spTgt spid="3"/>
                                        </p:tgtEl>
                                        <p:attrNameLst>
                                          <p:attrName>style.visibility</p:attrName>
                                        </p:attrNameLst>
                                      </p:cBhvr>
                                      <p:to>
                                        <p:strVal val="hidden"/>
                                      </p:to>
                                    </p:set>
                                  </p:childTnLst>
                                </p:cTn>
                              </p:par>
                              <p:par>
                                <p:cTn id="67" presetID="9" presetClass="exit" presetSubtype="0" fill="hold" grpId="0" nodeType="withEffect">
                                  <p:stCondLst>
                                    <p:cond delay="0"/>
                                  </p:stCondLst>
                                  <p:childTnLst>
                                    <p:animEffect transition="out" filter="dissolve">
                                      <p:cBhvr>
                                        <p:cTn id="68" dur="500"/>
                                        <p:tgtEl>
                                          <p:spTgt spid="13338"/>
                                        </p:tgtEl>
                                      </p:cBhvr>
                                    </p:animEffect>
                                    <p:set>
                                      <p:cBhvr>
                                        <p:cTn id="69" dur="1" fill="hold">
                                          <p:stCondLst>
                                            <p:cond delay="499"/>
                                          </p:stCondLst>
                                        </p:cTn>
                                        <p:tgtEl>
                                          <p:spTgt spid="133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54" grpId="0" animBg="1"/>
      <p:bldP spid="55" grpId="0" animBg="1"/>
      <p:bldP spid="63" grpId="0" animBg="1"/>
      <p:bldP spid="63" grpId="1" animBg="1"/>
      <p:bldP spid="64" grpId="0" animBg="1"/>
      <p:bldP spid="64" grpId="1" animBg="1"/>
      <p:bldP spid="65" grpId="0"/>
      <p:bldP spid="3" grpId="0" animBg="1"/>
      <p:bldP spid="13338" grpId="0"/>
    </p:bld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hr-HR"/>
              <a:t>Dodavanje unutar liste</a:t>
            </a:r>
          </a:p>
        </p:txBody>
      </p:sp>
      <p:sp>
        <p:nvSpPr>
          <p:cNvPr id="14339" name="Rectangle 12"/>
          <p:cNvSpPr>
            <a:spLocks noChangeArrowheads="1"/>
          </p:cNvSpPr>
          <p:nvPr/>
        </p:nvSpPr>
        <p:spPr bwMode="auto">
          <a:xfrm>
            <a:off x="166688" y="857250"/>
            <a:ext cx="9572625" cy="2997200"/>
          </a:xfrm>
          <a:prstGeom prst="rect">
            <a:avLst/>
          </a:prstGeom>
          <a:solidFill>
            <a:srgbClr val="FFCC99"/>
          </a:solidFill>
          <a:ln w="9525">
            <a:solidFill>
              <a:srgbClr val="FF9900"/>
            </a:solidFill>
            <a:miter lim="800000"/>
            <a:headEnd/>
            <a:tailEnd/>
          </a:ln>
        </p:spPr>
        <p:txBody>
          <a:bodyPr>
            <a:spAutoFit/>
          </a:bodyPr>
          <a:lstStyle/>
          <a:p>
            <a:r>
              <a:rPr lang="hr-HR" sz="1600"/>
              <a:t>int dodaj (atom **glavap, int element) {</a:t>
            </a:r>
          </a:p>
          <a:p>
            <a:r>
              <a:rPr lang="hr-HR" sz="1600"/>
              <a:t>  atom *novi, *p;</a:t>
            </a:r>
          </a:p>
          <a:p>
            <a:r>
              <a:rPr lang="hr-HR" sz="1600"/>
              <a:t>  if ((novi = (atom *) malloc(sizeof(atom))) == NULL) </a:t>
            </a:r>
          </a:p>
          <a:p>
            <a:r>
              <a:rPr lang="hr-HR" sz="1600"/>
              <a:t>		return 0;</a:t>
            </a:r>
          </a:p>
          <a:p>
            <a:r>
              <a:rPr lang="hr-HR" sz="1600"/>
              <a:t>  novi-&gt;element = element;</a:t>
            </a:r>
          </a:p>
          <a:p>
            <a:r>
              <a:rPr lang="hr-HR" sz="1600"/>
              <a:t>// ako element dodajemo unutar liste</a:t>
            </a:r>
          </a:p>
          <a:p>
            <a:r>
              <a:rPr lang="hr-HR" sz="1600"/>
              <a:t>  for (p = *glavap; p-&gt;sljed &amp;&amp;(p-&gt;sljed)-&gt;element &lt; element; p = p-&gt;sljed);</a:t>
            </a:r>
          </a:p>
          <a:p>
            <a:r>
              <a:rPr lang="hr-HR" sz="1600"/>
              <a:t>		novi-&gt;sljed = p-&gt;sljed;</a:t>
            </a:r>
          </a:p>
          <a:p>
            <a:r>
              <a:rPr lang="hr-HR" sz="1600"/>
              <a:t>		p-&gt;sljed = novi;</a:t>
            </a:r>
          </a:p>
          <a:p>
            <a:r>
              <a:rPr lang="hr-HR" sz="1600"/>
              <a:t>...</a:t>
            </a:r>
          </a:p>
        </p:txBody>
      </p:sp>
      <p:grpSp>
        <p:nvGrpSpPr>
          <p:cNvPr id="3" name="Group 25"/>
          <p:cNvGrpSpPr>
            <a:grpSpLocks/>
          </p:cNvGrpSpPr>
          <p:nvPr/>
        </p:nvGrpSpPr>
        <p:grpSpPr bwMode="auto">
          <a:xfrm>
            <a:off x="8096250" y="1071563"/>
            <a:ext cx="1474788" cy="1214437"/>
            <a:chOff x="7810521" y="2500306"/>
            <a:chExt cx="1475084" cy="1214446"/>
          </a:xfrm>
        </p:grpSpPr>
        <p:sp>
          <p:nvSpPr>
            <p:cNvPr id="27" name="Rectangle 10"/>
            <p:cNvSpPr>
              <a:spLocks noChangeArrowheads="1"/>
            </p:cNvSpPr>
            <p:nvPr/>
          </p:nvSpPr>
          <p:spPr bwMode="auto">
            <a:xfrm>
              <a:off x="8167781" y="2928934"/>
              <a:ext cx="781207" cy="785818"/>
            </a:xfrm>
            <a:prstGeom prst="rect">
              <a:avLst/>
            </a:prstGeom>
            <a:solidFill>
              <a:schemeClr val="accent4"/>
            </a:solidFill>
            <a:ln w="9525">
              <a:solidFill>
                <a:srgbClr val="0070C0"/>
              </a:solidFill>
              <a:miter lim="800000"/>
              <a:headEnd/>
              <a:tailEnd/>
            </a:ln>
          </p:spPr>
          <p:txBody>
            <a:bodyPr wrap="none" anchor="ctr"/>
            <a:lstStyle/>
            <a:p>
              <a:pPr algn="ctr">
                <a:defRPr/>
              </a:pPr>
              <a:r>
                <a:rPr lang="hr-HR" sz="4000">
                  <a:solidFill>
                    <a:srgbClr val="002060"/>
                  </a:solidFill>
                </a:rPr>
                <a:t>71</a:t>
              </a:r>
            </a:p>
          </p:txBody>
        </p:sp>
        <p:sp>
          <p:nvSpPr>
            <p:cNvPr id="14377" name="Rectangle 27"/>
            <p:cNvSpPr>
              <a:spLocks noChangeArrowheads="1"/>
            </p:cNvSpPr>
            <p:nvPr/>
          </p:nvSpPr>
          <p:spPr bwMode="auto">
            <a:xfrm>
              <a:off x="7810521" y="2500306"/>
              <a:ext cx="1475084" cy="461665"/>
            </a:xfrm>
            <a:prstGeom prst="rect">
              <a:avLst/>
            </a:prstGeom>
            <a:noFill/>
            <a:ln w="9525">
              <a:noFill/>
              <a:miter lim="800000"/>
              <a:headEnd/>
              <a:tailEnd/>
            </a:ln>
          </p:spPr>
          <p:txBody>
            <a:bodyPr wrap="none">
              <a:spAutoFit/>
            </a:bodyPr>
            <a:lstStyle/>
            <a:p>
              <a:r>
                <a:rPr lang="hr-HR" sz="2400"/>
                <a:t>element</a:t>
              </a:r>
              <a:endParaRPr lang="hr-HR" sz="2400">
                <a:solidFill>
                  <a:schemeClr val="tx1"/>
                </a:solidFill>
              </a:endParaRPr>
            </a:p>
          </p:txBody>
        </p:sp>
      </p:grpSp>
      <p:grpSp>
        <p:nvGrpSpPr>
          <p:cNvPr id="14341" name="Group 25"/>
          <p:cNvGrpSpPr>
            <a:grpSpLocks/>
          </p:cNvGrpSpPr>
          <p:nvPr/>
        </p:nvGrpSpPr>
        <p:grpSpPr bwMode="auto">
          <a:xfrm>
            <a:off x="9167813" y="5915025"/>
            <a:ext cx="412750" cy="228600"/>
            <a:chOff x="3504" y="3840"/>
            <a:chExt cx="240" cy="144"/>
          </a:xfrm>
        </p:grpSpPr>
        <p:grpSp>
          <p:nvGrpSpPr>
            <p:cNvPr id="14371" name="Group 26"/>
            <p:cNvGrpSpPr>
              <a:grpSpLocks/>
            </p:cNvGrpSpPr>
            <p:nvPr/>
          </p:nvGrpSpPr>
          <p:grpSpPr bwMode="auto">
            <a:xfrm>
              <a:off x="3504" y="3840"/>
              <a:ext cx="240" cy="96"/>
              <a:chOff x="4272" y="3600"/>
              <a:chExt cx="240" cy="96"/>
            </a:xfrm>
          </p:grpSpPr>
          <p:sp>
            <p:nvSpPr>
              <p:cNvPr id="14373" name="Line 27"/>
              <p:cNvSpPr>
                <a:spLocks noChangeShapeType="1"/>
              </p:cNvSpPr>
              <p:nvPr/>
            </p:nvSpPr>
            <p:spPr bwMode="auto">
              <a:xfrm>
                <a:off x="4272" y="3600"/>
                <a:ext cx="240" cy="0"/>
              </a:xfrm>
              <a:prstGeom prst="line">
                <a:avLst/>
              </a:prstGeom>
              <a:noFill/>
              <a:ln w="9525">
                <a:solidFill>
                  <a:schemeClr val="bg2"/>
                </a:solidFill>
                <a:round/>
                <a:headEnd/>
                <a:tailEnd/>
              </a:ln>
            </p:spPr>
            <p:txBody>
              <a:bodyPr wrap="none" anchor="ctr"/>
              <a:lstStyle/>
              <a:p>
                <a:endParaRPr lang="en-US"/>
              </a:p>
            </p:txBody>
          </p:sp>
          <p:sp>
            <p:nvSpPr>
              <p:cNvPr id="14374" name="Line 28"/>
              <p:cNvSpPr>
                <a:spLocks noChangeShapeType="1"/>
              </p:cNvSpPr>
              <p:nvPr/>
            </p:nvSpPr>
            <p:spPr bwMode="auto">
              <a:xfrm>
                <a:off x="4320" y="3648"/>
                <a:ext cx="144" cy="0"/>
              </a:xfrm>
              <a:prstGeom prst="line">
                <a:avLst/>
              </a:prstGeom>
              <a:noFill/>
              <a:ln w="9525">
                <a:solidFill>
                  <a:schemeClr val="bg2"/>
                </a:solidFill>
                <a:round/>
                <a:headEnd/>
                <a:tailEnd/>
              </a:ln>
            </p:spPr>
            <p:txBody>
              <a:bodyPr wrap="none" anchor="ctr"/>
              <a:lstStyle/>
              <a:p>
                <a:endParaRPr lang="en-US"/>
              </a:p>
            </p:txBody>
          </p:sp>
          <p:sp>
            <p:nvSpPr>
              <p:cNvPr id="14375" name="Line 29"/>
              <p:cNvSpPr>
                <a:spLocks noChangeShapeType="1"/>
              </p:cNvSpPr>
              <p:nvPr/>
            </p:nvSpPr>
            <p:spPr bwMode="auto">
              <a:xfrm>
                <a:off x="4368" y="3696"/>
                <a:ext cx="48" cy="0"/>
              </a:xfrm>
              <a:prstGeom prst="line">
                <a:avLst/>
              </a:prstGeom>
              <a:noFill/>
              <a:ln w="9525">
                <a:solidFill>
                  <a:schemeClr val="bg2"/>
                </a:solidFill>
                <a:round/>
                <a:headEnd/>
                <a:tailEnd/>
              </a:ln>
            </p:spPr>
            <p:txBody>
              <a:bodyPr wrap="none" anchor="ctr"/>
              <a:lstStyle/>
              <a:p>
                <a:endParaRPr lang="en-US"/>
              </a:p>
            </p:txBody>
          </p:sp>
        </p:grpSp>
        <p:sp>
          <p:nvSpPr>
            <p:cNvPr id="14372" name="Rectangle 30"/>
            <p:cNvSpPr>
              <a:spLocks noChangeArrowheads="1"/>
            </p:cNvSpPr>
            <p:nvPr/>
          </p:nvSpPr>
          <p:spPr bwMode="auto">
            <a:xfrm>
              <a:off x="3504" y="3840"/>
              <a:ext cx="240" cy="144"/>
            </a:xfrm>
            <a:prstGeom prst="rect">
              <a:avLst/>
            </a:prstGeom>
            <a:noFill/>
            <a:ln w="9525">
              <a:solidFill>
                <a:schemeClr val="bg2"/>
              </a:solidFill>
              <a:miter lim="800000"/>
              <a:headEnd/>
              <a:tailEnd/>
            </a:ln>
          </p:spPr>
          <p:txBody>
            <a:bodyPr wrap="none" anchor="ctr"/>
            <a:lstStyle/>
            <a:p>
              <a:endParaRPr lang="hr-HR" sz="2400">
                <a:solidFill>
                  <a:srgbClr val="002060"/>
                </a:solidFill>
              </a:endParaRPr>
            </a:p>
          </p:txBody>
        </p:sp>
      </p:grpSp>
      <p:sp>
        <p:nvSpPr>
          <p:cNvPr id="38" name="Rectangle 9"/>
          <p:cNvSpPr>
            <a:spLocks noChangeArrowheads="1"/>
          </p:cNvSpPr>
          <p:nvPr/>
        </p:nvSpPr>
        <p:spPr bwMode="auto">
          <a:xfrm>
            <a:off x="3595688" y="5857875"/>
            <a:ext cx="781050" cy="357188"/>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39" name="Rectangle 10"/>
          <p:cNvSpPr>
            <a:spLocks noChangeArrowheads="1"/>
          </p:cNvSpPr>
          <p:nvPr/>
        </p:nvSpPr>
        <p:spPr bwMode="auto">
          <a:xfrm>
            <a:off x="3595688" y="5072063"/>
            <a:ext cx="781050" cy="785812"/>
          </a:xfrm>
          <a:prstGeom prst="rect">
            <a:avLst/>
          </a:prstGeom>
          <a:solidFill>
            <a:schemeClr val="accent4"/>
          </a:solidFill>
          <a:ln w="9525">
            <a:solidFill>
              <a:srgbClr val="0070C0"/>
            </a:solidFill>
            <a:miter lim="800000"/>
            <a:headEnd/>
            <a:tailEnd/>
          </a:ln>
        </p:spPr>
        <p:txBody>
          <a:bodyPr wrap="none" anchor="ctr"/>
          <a:lstStyle/>
          <a:p>
            <a:pPr algn="ctr">
              <a:defRPr/>
            </a:pPr>
            <a:r>
              <a:rPr lang="hr-HR" sz="4000">
                <a:solidFill>
                  <a:srgbClr val="002060"/>
                </a:solidFill>
              </a:rPr>
              <a:t>45</a:t>
            </a:r>
          </a:p>
        </p:txBody>
      </p:sp>
      <p:sp>
        <p:nvSpPr>
          <p:cNvPr id="40" name="Rectangle 9"/>
          <p:cNvSpPr>
            <a:spLocks noChangeArrowheads="1"/>
          </p:cNvSpPr>
          <p:nvPr/>
        </p:nvSpPr>
        <p:spPr bwMode="auto">
          <a:xfrm>
            <a:off x="5167313" y="5857875"/>
            <a:ext cx="781050" cy="357188"/>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41" name="Rectangle 10"/>
          <p:cNvSpPr>
            <a:spLocks noChangeArrowheads="1"/>
          </p:cNvSpPr>
          <p:nvPr/>
        </p:nvSpPr>
        <p:spPr bwMode="auto">
          <a:xfrm>
            <a:off x="5167313" y="5072063"/>
            <a:ext cx="781050" cy="785812"/>
          </a:xfrm>
          <a:prstGeom prst="rect">
            <a:avLst/>
          </a:prstGeom>
          <a:solidFill>
            <a:schemeClr val="accent4"/>
          </a:solidFill>
          <a:ln w="9525">
            <a:solidFill>
              <a:srgbClr val="0070C0"/>
            </a:solidFill>
            <a:miter lim="800000"/>
            <a:headEnd/>
            <a:tailEnd/>
          </a:ln>
        </p:spPr>
        <p:txBody>
          <a:bodyPr wrap="none" anchor="ctr"/>
          <a:lstStyle/>
          <a:p>
            <a:pPr algn="ctr">
              <a:defRPr/>
            </a:pPr>
            <a:r>
              <a:rPr lang="hr-HR" sz="4000">
                <a:solidFill>
                  <a:srgbClr val="002060"/>
                </a:solidFill>
              </a:rPr>
              <a:t>64</a:t>
            </a:r>
          </a:p>
        </p:txBody>
      </p:sp>
      <p:sp>
        <p:nvSpPr>
          <p:cNvPr id="42" name="Rectangle 9"/>
          <p:cNvSpPr>
            <a:spLocks noChangeArrowheads="1"/>
          </p:cNvSpPr>
          <p:nvPr/>
        </p:nvSpPr>
        <p:spPr bwMode="auto">
          <a:xfrm>
            <a:off x="7810500" y="5857875"/>
            <a:ext cx="781050" cy="357188"/>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43" name="Rectangle 10"/>
          <p:cNvSpPr>
            <a:spLocks noChangeArrowheads="1"/>
          </p:cNvSpPr>
          <p:nvPr/>
        </p:nvSpPr>
        <p:spPr bwMode="auto">
          <a:xfrm>
            <a:off x="7810500" y="5072063"/>
            <a:ext cx="781050" cy="785812"/>
          </a:xfrm>
          <a:prstGeom prst="rect">
            <a:avLst/>
          </a:prstGeom>
          <a:solidFill>
            <a:schemeClr val="accent4"/>
          </a:solidFill>
          <a:ln w="9525">
            <a:solidFill>
              <a:srgbClr val="0070C0"/>
            </a:solidFill>
            <a:miter lim="800000"/>
            <a:headEnd/>
            <a:tailEnd/>
          </a:ln>
        </p:spPr>
        <p:txBody>
          <a:bodyPr wrap="none" anchor="ctr"/>
          <a:lstStyle/>
          <a:p>
            <a:pPr algn="ctr">
              <a:defRPr/>
            </a:pPr>
            <a:r>
              <a:rPr lang="hr-HR" sz="4000">
                <a:solidFill>
                  <a:srgbClr val="002060"/>
                </a:solidFill>
              </a:rPr>
              <a:t>95</a:t>
            </a:r>
          </a:p>
        </p:txBody>
      </p:sp>
      <p:cxnSp>
        <p:nvCxnSpPr>
          <p:cNvPr id="14348" name="Straight Arrow Connector 43"/>
          <p:cNvCxnSpPr>
            <a:cxnSpLocks noChangeShapeType="1"/>
            <a:stCxn id="38" idx="3"/>
            <a:endCxn id="41" idx="1"/>
          </p:cNvCxnSpPr>
          <p:nvPr/>
        </p:nvCxnSpPr>
        <p:spPr bwMode="auto">
          <a:xfrm flipV="1">
            <a:off x="4376738" y="5465763"/>
            <a:ext cx="790575" cy="571500"/>
          </a:xfrm>
          <a:prstGeom prst="straightConnector1">
            <a:avLst/>
          </a:prstGeom>
          <a:noFill/>
          <a:ln w="25400" algn="ctr">
            <a:solidFill>
              <a:srgbClr val="FF0000"/>
            </a:solidFill>
            <a:round/>
            <a:headEnd/>
            <a:tailEnd type="arrow" w="med" len="med"/>
          </a:ln>
        </p:spPr>
      </p:cxnSp>
      <p:cxnSp>
        <p:nvCxnSpPr>
          <p:cNvPr id="14349" name="Straight Arrow Connector 45"/>
          <p:cNvCxnSpPr>
            <a:cxnSpLocks noChangeShapeType="1"/>
            <a:stCxn id="42" idx="3"/>
          </p:cNvCxnSpPr>
          <p:nvPr/>
        </p:nvCxnSpPr>
        <p:spPr bwMode="auto">
          <a:xfrm flipV="1">
            <a:off x="8591550" y="6029325"/>
            <a:ext cx="576263" cy="7938"/>
          </a:xfrm>
          <a:prstGeom prst="straightConnector1">
            <a:avLst/>
          </a:prstGeom>
          <a:noFill/>
          <a:ln w="25400" algn="ctr">
            <a:solidFill>
              <a:srgbClr val="FF0000"/>
            </a:solidFill>
            <a:round/>
            <a:headEnd/>
            <a:tailEnd type="arrow" w="med" len="med"/>
          </a:ln>
        </p:spPr>
      </p:cxnSp>
      <p:sp>
        <p:nvSpPr>
          <p:cNvPr id="47" name="Rectangle 9"/>
          <p:cNvSpPr>
            <a:spLocks noChangeArrowheads="1"/>
          </p:cNvSpPr>
          <p:nvPr/>
        </p:nvSpPr>
        <p:spPr bwMode="auto">
          <a:xfrm>
            <a:off x="6453188" y="5857875"/>
            <a:ext cx="781050" cy="357188"/>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48" name="Rectangle 10"/>
          <p:cNvSpPr>
            <a:spLocks noChangeArrowheads="1"/>
          </p:cNvSpPr>
          <p:nvPr/>
        </p:nvSpPr>
        <p:spPr bwMode="auto">
          <a:xfrm>
            <a:off x="6453188" y="5072063"/>
            <a:ext cx="781050" cy="785812"/>
          </a:xfrm>
          <a:prstGeom prst="rect">
            <a:avLst/>
          </a:prstGeom>
          <a:solidFill>
            <a:schemeClr val="accent4"/>
          </a:solidFill>
          <a:ln w="9525">
            <a:solidFill>
              <a:srgbClr val="0070C0"/>
            </a:solidFill>
            <a:miter lim="800000"/>
            <a:headEnd/>
            <a:tailEnd/>
          </a:ln>
        </p:spPr>
        <p:txBody>
          <a:bodyPr wrap="none" anchor="ctr"/>
          <a:lstStyle/>
          <a:p>
            <a:pPr algn="ctr">
              <a:defRPr/>
            </a:pPr>
            <a:endParaRPr lang="hr-HR" sz="4000">
              <a:solidFill>
                <a:srgbClr val="002060"/>
              </a:solidFill>
            </a:endParaRPr>
          </a:p>
        </p:txBody>
      </p:sp>
      <p:sp>
        <p:nvSpPr>
          <p:cNvPr id="50" name="Freeform 49"/>
          <p:cNvSpPr/>
          <p:nvPr/>
        </p:nvSpPr>
        <p:spPr bwMode="auto">
          <a:xfrm>
            <a:off x="1309688" y="4572000"/>
            <a:ext cx="2538412" cy="520700"/>
          </a:xfrm>
          <a:custGeom>
            <a:avLst/>
            <a:gdLst>
              <a:gd name="connsiteX0" fmla="*/ 0 w 3848669"/>
              <a:gd name="connsiteY0" fmla="*/ 507242 h 520890"/>
              <a:gd name="connsiteX1" fmla="*/ 1869743 w 3848669"/>
              <a:gd name="connsiteY1" fmla="*/ 2275 h 520890"/>
              <a:gd name="connsiteX2" fmla="*/ 3848669 w 3848669"/>
              <a:gd name="connsiteY2" fmla="*/ 520890 h 520890"/>
            </a:gdLst>
            <a:ahLst/>
            <a:cxnLst>
              <a:cxn ang="0">
                <a:pos x="connsiteX0" y="connsiteY0"/>
              </a:cxn>
              <a:cxn ang="0">
                <a:pos x="connsiteX1" y="connsiteY1"/>
              </a:cxn>
              <a:cxn ang="0">
                <a:pos x="connsiteX2" y="connsiteY2"/>
              </a:cxn>
            </a:cxnLst>
            <a:rect l="l" t="t" r="r" b="b"/>
            <a:pathLst>
              <a:path w="3848669" h="520890">
                <a:moveTo>
                  <a:pt x="0" y="507242"/>
                </a:moveTo>
                <a:cubicBezTo>
                  <a:pt x="614149" y="253621"/>
                  <a:pt x="1228298" y="0"/>
                  <a:pt x="1869743" y="2275"/>
                </a:cubicBezTo>
                <a:cubicBezTo>
                  <a:pt x="2511188" y="4550"/>
                  <a:pt x="3179928" y="262720"/>
                  <a:pt x="3848669" y="520890"/>
                </a:cubicBezTo>
              </a:path>
            </a:pathLst>
          </a:custGeom>
          <a:noFill/>
          <a:ln w="25400" cap="flat" cmpd="sng" algn="ctr">
            <a:solidFill>
              <a:srgbClr val="FF0000"/>
            </a:solidFill>
            <a:prstDash val="solid"/>
            <a:round/>
            <a:headEnd type="none" w="med" len="med"/>
            <a:tailEnd type="triangl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cxnSp>
        <p:nvCxnSpPr>
          <p:cNvPr id="51" name="Straight Arrow Connector 50"/>
          <p:cNvCxnSpPr>
            <a:cxnSpLocks noChangeShapeType="1"/>
            <a:stCxn id="40" idx="3"/>
            <a:endCxn id="58" idx="1"/>
          </p:cNvCxnSpPr>
          <p:nvPr/>
        </p:nvCxnSpPr>
        <p:spPr bwMode="auto">
          <a:xfrm flipV="1">
            <a:off x="5948363" y="5478463"/>
            <a:ext cx="504825" cy="558800"/>
          </a:xfrm>
          <a:prstGeom prst="straightConnector1">
            <a:avLst/>
          </a:prstGeom>
          <a:noFill/>
          <a:ln w="25400" algn="ctr">
            <a:solidFill>
              <a:srgbClr val="FF0000"/>
            </a:solidFill>
            <a:round/>
            <a:headEnd/>
            <a:tailEnd type="arrow" w="med" len="med"/>
          </a:ln>
        </p:spPr>
      </p:cxnSp>
      <p:sp>
        <p:nvSpPr>
          <p:cNvPr id="58" name="Rectangle 57"/>
          <p:cNvSpPr>
            <a:spLocks noChangeArrowheads="1"/>
          </p:cNvSpPr>
          <p:nvPr/>
        </p:nvSpPr>
        <p:spPr bwMode="auto">
          <a:xfrm>
            <a:off x="6453188" y="5124450"/>
            <a:ext cx="800100" cy="708025"/>
          </a:xfrm>
          <a:prstGeom prst="rect">
            <a:avLst/>
          </a:prstGeom>
          <a:noFill/>
          <a:ln w="9525">
            <a:noFill/>
            <a:miter lim="800000"/>
            <a:headEnd/>
            <a:tailEnd/>
          </a:ln>
        </p:spPr>
        <p:txBody>
          <a:bodyPr wrap="none">
            <a:spAutoFit/>
          </a:bodyPr>
          <a:lstStyle/>
          <a:p>
            <a:r>
              <a:rPr lang="hr-HR" sz="4000">
                <a:solidFill>
                  <a:srgbClr val="002060"/>
                </a:solidFill>
              </a:rPr>
              <a:t>71</a:t>
            </a:r>
            <a:endParaRPr lang="hr-HR" sz="4000">
              <a:solidFill>
                <a:schemeClr val="tx1"/>
              </a:solidFill>
            </a:endParaRPr>
          </a:p>
        </p:txBody>
      </p:sp>
      <p:sp>
        <p:nvSpPr>
          <p:cNvPr id="59" name="Rectangle 58"/>
          <p:cNvSpPr/>
          <p:nvPr/>
        </p:nvSpPr>
        <p:spPr bwMode="auto">
          <a:xfrm>
            <a:off x="1023938" y="2643188"/>
            <a:ext cx="1571625" cy="285750"/>
          </a:xfrm>
          <a:prstGeom prst="rect">
            <a:avLst/>
          </a:prstGeom>
          <a:noFill/>
          <a:ln w="25400" cap="flat" cmpd="sng" algn="ctr">
            <a:solidFill>
              <a:srgbClr val="FF0000"/>
            </a:solidFill>
            <a:prstDash val="solid"/>
            <a:round/>
            <a:headEnd type="none" w="med" len="med"/>
            <a:tailEnd type="non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60" name="Rectangle 59"/>
          <p:cNvSpPr/>
          <p:nvPr/>
        </p:nvSpPr>
        <p:spPr bwMode="auto">
          <a:xfrm>
            <a:off x="2628900" y="2643188"/>
            <a:ext cx="1168400" cy="285750"/>
          </a:xfrm>
          <a:prstGeom prst="rect">
            <a:avLst/>
          </a:prstGeom>
          <a:noFill/>
          <a:ln w="25400" cap="flat" cmpd="sng" algn="ctr">
            <a:solidFill>
              <a:srgbClr val="00B050"/>
            </a:solidFill>
            <a:prstDash val="solid"/>
            <a:round/>
            <a:headEnd type="none" w="med" len="med"/>
            <a:tailEnd type="non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61" name="Rectangle 60"/>
          <p:cNvSpPr/>
          <p:nvPr/>
        </p:nvSpPr>
        <p:spPr bwMode="auto">
          <a:xfrm>
            <a:off x="4095750" y="2643188"/>
            <a:ext cx="3571875" cy="285750"/>
          </a:xfrm>
          <a:prstGeom prst="rect">
            <a:avLst/>
          </a:prstGeom>
          <a:noFill/>
          <a:ln w="25400" cap="flat" cmpd="sng" algn="ctr">
            <a:solidFill>
              <a:srgbClr val="00B050"/>
            </a:solidFill>
            <a:prstDash val="solid"/>
            <a:round/>
            <a:headEnd type="none" w="med" len="med"/>
            <a:tailEnd type="non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62" name="Rectangle 61"/>
          <p:cNvSpPr/>
          <p:nvPr/>
        </p:nvSpPr>
        <p:spPr bwMode="auto">
          <a:xfrm>
            <a:off x="7739063" y="2643188"/>
            <a:ext cx="1643062" cy="285750"/>
          </a:xfrm>
          <a:prstGeom prst="rect">
            <a:avLst/>
          </a:prstGeom>
          <a:noFill/>
          <a:ln w="25400" cap="flat" cmpd="sng" algn="ctr">
            <a:solidFill>
              <a:srgbClr val="FF0000"/>
            </a:solidFill>
            <a:prstDash val="solid"/>
            <a:round/>
            <a:headEnd type="none" w="med" len="med"/>
            <a:tailEnd type="non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cxnSp>
        <p:nvCxnSpPr>
          <p:cNvPr id="45" name="Straight Arrow Connector 44"/>
          <p:cNvCxnSpPr>
            <a:cxnSpLocks noChangeShapeType="1"/>
            <a:stCxn id="40" idx="3"/>
            <a:endCxn id="43" idx="1"/>
          </p:cNvCxnSpPr>
          <p:nvPr/>
        </p:nvCxnSpPr>
        <p:spPr bwMode="auto">
          <a:xfrm flipV="1">
            <a:off x="5948363" y="5465763"/>
            <a:ext cx="1862137" cy="571500"/>
          </a:xfrm>
          <a:prstGeom prst="straightConnector1">
            <a:avLst/>
          </a:prstGeom>
          <a:noFill/>
          <a:ln w="25400" algn="ctr">
            <a:solidFill>
              <a:srgbClr val="FF0000"/>
            </a:solidFill>
            <a:round/>
            <a:headEnd/>
            <a:tailEnd type="arrow" w="med" len="med"/>
          </a:ln>
        </p:spPr>
      </p:cxnSp>
      <p:sp>
        <p:nvSpPr>
          <p:cNvPr id="63" name="Rectangle 24"/>
          <p:cNvSpPr>
            <a:spLocks noChangeArrowheads="1"/>
          </p:cNvSpPr>
          <p:nvPr/>
        </p:nvSpPr>
        <p:spPr bwMode="auto">
          <a:xfrm>
            <a:off x="3667125" y="4000500"/>
            <a:ext cx="642938" cy="395288"/>
          </a:xfrm>
          <a:prstGeom prst="rect">
            <a:avLst/>
          </a:prstGeom>
          <a:solidFill>
            <a:srgbClr val="FFCC99">
              <a:alpha val="50195"/>
            </a:srgbClr>
          </a:solidFill>
          <a:ln w="9525">
            <a:solidFill>
              <a:srgbClr val="FFC000"/>
            </a:solidFill>
            <a:miter lim="800000"/>
            <a:headEnd/>
            <a:tailEnd/>
          </a:ln>
        </p:spPr>
        <p:txBody>
          <a:bodyPr wrap="none" anchor="ctr"/>
          <a:lstStyle/>
          <a:p>
            <a:pPr algn="ctr"/>
            <a:endParaRPr lang="hr-HR" sz="2400"/>
          </a:p>
        </p:txBody>
      </p:sp>
      <p:cxnSp>
        <p:nvCxnSpPr>
          <p:cNvPr id="64" name="Straight Arrow Connector 63"/>
          <p:cNvCxnSpPr>
            <a:cxnSpLocks noChangeShapeType="1"/>
            <a:stCxn id="63" idx="2"/>
            <a:endCxn id="39" idx="0"/>
          </p:cNvCxnSpPr>
          <p:nvPr/>
        </p:nvCxnSpPr>
        <p:spPr bwMode="auto">
          <a:xfrm rot="5400000">
            <a:off x="3648869" y="4733132"/>
            <a:ext cx="676275" cy="1587"/>
          </a:xfrm>
          <a:prstGeom prst="straightConnector1">
            <a:avLst/>
          </a:prstGeom>
          <a:noFill/>
          <a:ln w="25400" algn="ctr">
            <a:solidFill>
              <a:srgbClr val="FF0000"/>
            </a:solidFill>
            <a:round/>
            <a:headEnd/>
            <a:tailEnd type="arrow" w="med" len="med"/>
          </a:ln>
        </p:spPr>
      </p:cxnSp>
      <p:cxnSp>
        <p:nvCxnSpPr>
          <p:cNvPr id="67" name="Straight Arrow Connector 66"/>
          <p:cNvCxnSpPr>
            <a:cxnSpLocks noChangeShapeType="1"/>
            <a:stCxn id="63" idx="2"/>
            <a:endCxn id="41" idx="0"/>
          </p:cNvCxnSpPr>
          <p:nvPr/>
        </p:nvCxnSpPr>
        <p:spPr bwMode="auto">
          <a:xfrm rot="16200000" flipH="1">
            <a:off x="4434681" y="3948907"/>
            <a:ext cx="676275" cy="1570038"/>
          </a:xfrm>
          <a:prstGeom prst="straightConnector1">
            <a:avLst/>
          </a:prstGeom>
          <a:noFill/>
          <a:ln w="25400" algn="ctr">
            <a:solidFill>
              <a:srgbClr val="FF0000"/>
            </a:solidFill>
            <a:round/>
            <a:headEnd/>
            <a:tailEnd type="arrow" w="med" len="med"/>
          </a:ln>
        </p:spPr>
      </p:cxnSp>
      <p:cxnSp>
        <p:nvCxnSpPr>
          <p:cNvPr id="74" name="Straight Arrow Connector 73"/>
          <p:cNvCxnSpPr>
            <a:cxnSpLocks noChangeShapeType="1"/>
            <a:stCxn id="47" idx="3"/>
            <a:endCxn id="43" idx="1"/>
          </p:cNvCxnSpPr>
          <p:nvPr/>
        </p:nvCxnSpPr>
        <p:spPr bwMode="auto">
          <a:xfrm flipV="1">
            <a:off x="7234238" y="5465763"/>
            <a:ext cx="576262" cy="571500"/>
          </a:xfrm>
          <a:prstGeom prst="straightConnector1">
            <a:avLst/>
          </a:prstGeom>
          <a:noFill/>
          <a:ln w="25400" algn="ctr">
            <a:solidFill>
              <a:srgbClr val="FF0000"/>
            </a:solidFill>
            <a:round/>
            <a:headEnd/>
            <a:tailEnd type="arrow" w="med" len="med"/>
          </a:ln>
        </p:spPr>
      </p:cxnSp>
      <p:sp>
        <p:nvSpPr>
          <p:cNvPr id="83" name="Rectangle 82"/>
          <p:cNvSpPr/>
          <p:nvPr/>
        </p:nvSpPr>
        <p:spPr bwMode="auto">
          <a:xfrm>
            <a:off x="1952625" y="2928938"/>
            <a:ext cx="3143250" cy="642937"/>
          </a:xfrm>
          <a:prstGeom prst="rect">
            <a:avLst/>
          </a:prstGeom>
          <a:noFill/>
          <a:ln w="25400" cap="flat" cmpd="sng" algn="ctr">
            <a:solidFill>
              <a:srgbClr val="FF0000"/>
            </a:solidFill>
            <a:prstDash val="solid"/>
            <a:round/>
            <a:headEnd type="none" w="med" len="med"/>
            <a:tailEnd type="non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14365" name="Rectangle 38"/>
          <p:cNvSpPr>
            <a:spLocks noChangeArrowheads="1"/>
          </p:cNvSpPr>
          <p:nvPr/>
        </p:nvSpPr>
        <p:spPr bwMode="auto">
          <a:xfrm>
            <a:off x="3297238" y="3860800"/>
            <a:ext cx="336550" cy="396875"/>
          </a:xfrm>
          <a:prstGeom prst="rect">
            <a:avLst/>
          </a:prstGeom>
          <a:noFill/>
          <a:ln w="9525" algn="ctr">
            <a:noFill/>
            <a:miter lim="800000"/>
            <a:headEnd/>
            <a:tailEnd/>
          </a:ln>
        </p:spPr>
        <p:txBody>
          <a:bodyPr wrap="none">
            <a:spAutoFit/>
          </a:bodyPr>
          <a:lstStyle/>
          <a:p>
            <a:r>
              <a:rPr lang="hr-HR"/>
              <a:t>p</a:t>
            </a:r>
          </a:p>
        </p:txBody>
      </p:sp>
      <p:sp>
        <p:nvSpPr>
          <p:cNvPr id="14366" name="Rectangle 24"/>
          <p:cNvSpPr>
            <a:spLocks noChangeArrowheads="1"/>
          </p:cNvSpPr>
          <p:nvPr/>
        </p:nvSpPr>
        <p:spPr bwMode="auto">
          <a:xfrm>
            <a:off x="595313" y="5072063"/>
            <a:ext cx="1357312" cy="395287"/>
          </a:xfrm>
          <a:prstGeom prst="rect">
            <a:avLst/>
          </a:prstGeom>
          <a:solidFill>
            <a:srgbClr val="FFCC99">
              <a:alpha val="50195"/>
            </a:srgbClr>
          </a:solidFill>
          <a:ln w="9525">
            <a:solidFill>
              <a:srgbClr val="FFC000"/>
            </a:solidFill>
            <a:miter lim="800000"/>
            <a:headEnd/>
            <a:tailEnd/>
          </a:ln>
        </p:spPr>
        <p:txBody>
          <a:bodyPr wrap="none" anchor="ctr"/>
          <a:lstStyle/>
          <a:p>
            <a:pPr algn="ctr"/>
            <a:r>
              <a:rPr lang="hr-HR"/>
              <a:t>*glavap</a:t>
            </a:r>
          </a:p>
        </p:txBody>
      </p:sp>
      <p:sp>
        <p:nvSpPr>
          <p:cNvPr id="4" name="Rectangle 24"/>
          <p:cNvSpPr>
            <a:spLocks noChangeArrowheads="1"/>
          </p:cNvSpPr>
          <p:nvPr/>
        </p:nvSpPr>
        <p:spPr bwMode="auto">
          <a:xfrm>
            <a:off x="381000" y="5786438"/>
            <a:ext cx="1782763" cy="395287"/>
          </a:xfrm>
          <a:prstGeom prst="rect">
            <a:avLst/>
          </a:prstGeom>
          <a:solidFill>
            <a:srgbClr val="FFCC99">
              <a:alpha val="50195"/>
            </a:srgbClr>
          </a:solidFill>
          <a:ln w="9525">
            <a:solidFill>
              <a:srgbClr val="FFC000"/>
            </a:solidFill>
            <a:miter lim="800000"/>
            <a:headEnd/>
            <a:tailEnd/>
          </a:ln>
        </p:spPr>
        <p:txBody>
          <a:bodyPr wrap="none" anchor="ctr"/>
          <a:lstStyle/>
          <a:p>
            <a:pPr algn="ctr"/>
            <a:r>
              <a:rPr lang="hr-HR"/>
              <a:t>&amp;</a:t>
            </a:r>
            <a:r>
              <a:rPr lang="hr-HR">
                <a:solidFill>
                  <a:srgbClr val="FF0000"/>
                </a:solidFill>
              </a:rPr>
              <a:t>glava</a:t>
            </a:r>
          </a:p>
        </p:txBody>
      </p:sp>
      <p:cxnSp>
        <p:nvCxnSpPr>
          <p:cNvPr id="5" name="Straight Arrow Connector 40"/>
          <p:cNvCxnSpPr>
            <a:cxnSpLocks noChangeShapeType="1"/>
            <a:endCxn id="14366" idx="2"/>
          </p:cNvCxnSpPr>
          <p:nvPr/>
        </p:nvCxnSpPr>
        <p:spPr bwMode="auto">
          <a:xfrm rot="5400000" flipH="1" flipV="1">
            <a:off x="1112838" y="5626100"/>
            <a:ext cx="319088" cy="1587"/>
          </a:xfrm>
          <a:prstGeom prst="straightConnector1">
            <a:avLst/>
          </a:prstGeom>
          <a:noFill/>
          <a:ln w="25400" algn="ctr">
            <a:solidFill>
              <a:srgbClr val="FF0000"/>
            </a:solidFill>
            <a:round/>
            <a:headEnd/>
            <a:tailEnd type="arrow" w="med" len="med"/>
          </a:ln>
        </p:spPr>
      </p:cxnSp>
      <p:sp>
        <p:nvSpPr>
          <p:cNvPr id="14369" name="Rectangle 42"/>
          <p:cNvSpPr>
            <a:spLocks noChangeArrowheads="1"/>
          </p:cNvSpPr>
          <p:nvPr/>
        </p:nvSpPr>
        <p:spPr bwMode="auto">
          <a:xfrm>
            <a:off x="2047875" y="6027738"/>
            <a:ext cx="1098550" cy="396875"/>
          </a:xfrm>
          <a:prstGeom prst="rect">
            <a:avLst/>
          </a:prstGeom>
          <a:noFill/>
          <a:ln w="9525" algn="ctr">
            <a:noFill/>
            <a:miter lim="800000"/>
            <a:headEnd/>
            <a:tailEnd/>
          </a:ln>
        </p:spPr>
        <p:txBody>
          <a:bodyPr wrap="none">
            <a:spAutoFit/>
          </a:bodyPr>
          <a:lstStyle/>
          <a:p>
            <a:r>
              <a:rPr lang="hr-HR"/>
              <a:t>glavap</a:t>
            </a:r>
          </a:p>
        </p:txBody>
      </p:sp>
      <p:sp>
        <p:nvSpPr>
          <p:cNvPr id="14370" name="Rectangle 43"/>
          <p:cNvSpPr>
            <a:spLocks noChangeArrowheads="1"/>
          </p:cNvSpPr>
          <p:nvPr/>
        </p:nvSpPr>
        <p:spPr bwMode="auto">
          <a:xfrm>
            <a:off x="2000250" y="5084763"/>
            <a:ext cx="946150" cy="396875"/>
          </a:xfrm>
          <a:prstGeom prst="rect">
            <a:avLst/>
          </a:prstGeom>
          <a:noFill/>
          <a:ln w="9525" algn="ctr">
            <a:noFill/>
            <a:miter lim="800000"/>
            <a:headEnd/>
            <a:tailEnd/>
          </a:ln>
        </p:spPr>
        <p:txBody>
          <a:bodyPr wrap="none">
            <a:spAutoFit/>
          </a:bodyPr>
          <a:lstStyle/>
          <a:p>
            <a:r>
              <a:rPr lang="hr-HR">
                <a:solidFill>
                  <a:srgbClr val="FF0000"/>
                </a:solidFill>
              </a:rPr>
              <a:t>glava</a:t>
            </a:r>
          </a:p>
        </p:txBody>
      </p:sp>
      <p:sp>
        <p:nvSpPr>
          <p:cNvPr id="8" name="Slide Number Placeholder 7"/>
          <p:cNvSpPr>
            <a:spLocks noGrp="1"/>
          </p:cNvSpPr>
          <p:nvPr>
            <p:ph type="sldNum" sz="quarter" idx="11"/>
          </p:nvPr>
        </p:nvSpPr>
        <p:spPr/>
        <p:txBody>
          <a:bodyPr/>
          <a:lstStyle/>
          <a:p>
            <a:fld id="{A88E0379-805C-488B-A902-3710866AFB11}" type="slidenum">
              <a:rPr lang="hr-HR" smtClean="0"/>
              <a:pPr/>
              <a:t>226</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dissolve">
                                      <p:cBhvr>
                                        <p:cTn id="12" dur="500"/>
                                        <p:tgtEl>
                                          <p:spTgt spid="4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dissolve">
                                      <p:cBhvr>
                                        <p:cTn id="15" dur="500"/>
                                        <p:tgtEl>
                                          <p:spTgt spid="4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8"/>
                                        </p:tgtEl>
                                        <p:attrNameLst>
                                          <p:attrName>style.visibility</p:attrName>
                                        </p:attrNameLst>
                                      </p:cBhvr>
                                      <p:to>
                                        <p:strVal val="visible"/>
                                      </p:to>
                                    </p:set>
                                    <p:animEffect transition="in" filter="dissolve">
                                      <p:cBhvr>
                                        <p:cTn id="20" dur="500"/>
                                        <p:tgtEl>
                                          <p:spTgt spid="58"/>
                                        </p:tgtEl>
                                      </p:cBhvr>
                                    </p:animEffect>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anim calcmode="lin" valueType="num">
                                      <p:cBhvr>
                                        <p:cTn id="25" dur="500" fill="hold"/>
                                        <p:tgtEl>
                                          <p:spTgt spid="59"/>
                                        </p:tgtEl>
                                        <p:attrNameLst>
                                          <p:attrName>ppt_w</p:attrName>
                                        </p:attrNameLst>
                                      </p:cBhvr>
                                      <p:tavLst>
                                        <p:tav tm="0">
                                          <p:val>
                                            <p:fltVal val="0"/>
                                          </p:val>
                                        </p:tav>
                                        <p:tav tm="100000">
                                          <p:val>
                                            <p:strVal val="#ppt_w"/>
                                          </p:val>
                                        </p:tav>
                                      </p:tavLst>
                                    </p:anim>
                                    <p:anim calcmode="lin" valueType="num">
                                      <p:cBhvr>
                                        <p:cTn id="26" dur="500" fill="hold"/>
                                        <p:tgtEl>
                                          <p:spTgt spid="59"/>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dissolve">
                                      <p:cBhvr>
                                        <p:cTn id="31" dur="500"/>
                                        <p:tgtEl>
                                          <p:spTgt spid="6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wipe(up)">
                                      <p:cBhvr>
                                        <p:cTn id="36" dur="500"/>
                                        <p:tgtEl>
                                          <p:spTgt spid="64"/>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dissolve">
                                      <p:cBhvr>
                                        <p:cTn id="41" dur="500"/>
                                        <p:tgtEl>
                                          <p:spTgt spid="60"/>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dissolve">
                                      <p:cBhvr>
                                        <p:cTn id="46" dur="500"/>
                                        <p:tgtEl>
                                          <p:spTgt spid="61"/>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xit" presetSubtype="0" fill="hold" grpId="1" nodeType="clickEffect">
                                  <p:stCondLst>
                                    <p:cond delay="0"/>
                                  </p:stCondLst>
                                  <p:childTnLst>
                                    <p:animEffect transition="out" filter="dissolve">
                                      <p:cBhvr>
                                        <p:cTn id="50" dur="500"/>
                                        <p:tgtEl>
                                          <p:spTgt spid="59"/>
                                        </p:tgtEl>
                                      </p:cBhvr>
                                    </p:animEffect>
                                    <p:set>
                                      <p:cBhvr>
                                        <p:cTn id="51" dur="1" fill="hold">
                                          <p:stCondLst>
                                            <p:cond delay="499"/>
                                          </p:stCondLst>
                                        </p:cTn>
                                        <p:tgtEl>
                                          <p:spTgt spid="59"/>
                                        </p:tgtEl>
                                        <p:attrNameLst>
                                          <p:attrName>style.visibility</p:attrName>
                                        </p:attrNameLst>
                                      </p:cBhvr>
                                      <p:to>
                                        <p:strVal val="hidden"/>
                                      </p:to>
                                    </p:set>
                                  </p:childTnLst>
                                </p:cTn>
                              </p:par>
                              <p:par>
                                <p:cTn id="52" presetID="9" presetClass="exit" presetSubtype="0" fill="hold" nodeType="withEffect">
                                  <p:stCondLst>
                                    <p:cond delay="0"/>
                                  </p:stCondLst>
                                  <p:childTnLst>
                                    <p:animEffect transition="out" filter="dissolve">
                                      <p:cBhvr>
                                        <p:cTn id="53" dur="500"/>
                                        <p:tgtEl>
                                          <p:spTgt spid="60"/>
                                        </p:tgtEl>
                                      </p:cBhvr>
                                    </p:animEffect>
                                    <p:set>
                                      <p:cBhvr>
                                        <p:cTn id="54" dur="1" fill="hold">
                                          <p:stCondLst>
                                            <p:cond delay="499"/>
                                          </p:stCondLst>
                                        </p:cTn>
                                        <p:tgtEl>
                                          <p:spTgt spid="60"/>
                                        </p:tgtEl>
                                        <p:attrNameLst>
                                          <p:attrName>style.visibility</p:attrName>
                                        </p:attrNameLst>
                                      </p:cBhvr>
                                      <p:to>
                                        <p:strVal val="hidden"/>
                                      </p:to>
                                    </p:set>
                                  </p:childTnLst>
                                </p:cTn>
                              </p:par>
                              <p:par>
                                <p:cTn id="55" presetID="9" presetClass="exit" presetSubtype="0" fill="hold" grpId="1" nodeType="withEffect">
                                  <p:stCondLst>
                                    <p:cond delay="0"/>
                                  </p:stCondLst>
                                  <p:childTnLst>
                                    <p:animEffect transition="out" filter="dissolve">
                                      <p:cBhvr>
                                        <p:cTn id="56" dur="500"/>
                                        <p:tgtEl>
                                          <p:spTgt spid="61"/>
                                        </p:tgtEl>
                                      </p:cBhvr>
                                    </p:animEffect>
                                    <p:set>
                                      <p:cBhvr>
                                        <p:cTn id="57" dur="1" fill="hold">
                                          <p:stCondLst>
                                            <p:cond delay="499"/>
                                          </p:stCondLst>
                                        </p:cTn>
                                        <p:tgtEl>
                                          <p:spTgt spid="61"/>
                                        </p:tgtEl>
                                        <p:attrNameLst>
                                          <p:attrName>style.visibility</p:attrName>
                                        </p:attrNameLst>
                                      </p:cBhvr>
                                      <p:to>
                                        <p:strVal val="hidden"/>
                                      </p:to>
                                    </p:set>
                                  </p:childTnLst>
                                </p:cTn>
                              </p:par>
                              <p:par>
                                <p:cTn id="58" presetID="23" presetClass="entr" presetSubtype="16" fill="hold" grpId="0" nodeType="withEffect">
                                  <p:stCondLst>
                                    <p:cond delay="0"/>
                                  </p:stCondLst>
                                  <p:childTnLst>
                                    <p:set>
                                      <p:cBhvr>
                                        <p:cTn id="59" dur="1" fill="hold">
                                          <p:stCondLst>
                                            <p:cond delay="0"/>
                                          </p:stCondLst>
                                        </p:cTn>
                                        <p:tgtEl>
                                          <p:spTgt spid="62"/>
                                        </p:tgtEl>
                                        <p:attrNameLst>
                                          <p:attrName>style.visibility</p:attrName>
                                        </p:attrNameLst>
                                      </p:cBhvr>
                                      <p:to>
                                        <p:strVal val="visible"/>
                                      </p:to>
                                    </p:set>
                                    <p:anim calcmode="lin" valueType="num">
                                      <p:cBhvr>
                                        <p:cTn id="60" dur="500" fill="hold"/>
                                        <p:tgtEl>
                                          <p:spTgt spid="62"/>
                                        </p:tgtEl>
                                        <p:attrNameLst>
                                          <p:attrName>ppt_w</p:attrName>
                                        </p:attrNameLst>
                                      </p:cBhvr>
                                      <p:tavLst>
                                        <p:tav tm="0">
                                          <p:val>
                                            <p:fltVal val="0"/>
                                          </p:val>
                                        </p:tav>
                                        <p:tav tm="100000">
                                          <p:val>
                                            <p:strVal val="#ppt_w"/>
                                          </p:val>
                                        </p:tav>
                                      </p:tavLst>
                                    </p:anim>
                                    <p:anim calcmode="lin" valueType="num">
                                      <p:cBhvr>
                                        <p:cTn id="61" dur="500" fill="hold"/>
                                        <p:tgtEl>
                                          <p:spTgt spid="62"/>
                                        </p:tgtEl>
                                        <p:attrNameLst>
                                          <p:attrName>ppt_h</p:attrName>
                                        </p:attrNameLst>
                                      </p:cBhvr>
                                      <p:tavLst>
                                        <p:tav tm="0">
                                          <p:val>
                                            <p:fltVal val="0"/>
                                          </p:val>
                                        </p:tav>
                                        <p:tav tm="100000">
                                          <p:val>
                                            <p:strVal val="#ppt_h"/>
                                          </p:val>
                                        </p:tav>
                                      </p:tavLst>
                                    </p:anim>
                                  </p:childTnLst>
                                </p:cTn>
                              </p:par>
                            </p:childTnLst>
                          </p:cTn>
                        </p:par>
                      </p:childTnLst>
                    </p:cTn>
                  </p:par>
                  <p:par>
                    <p:cTn id="62" fill="hold">
                      <p:stCondLst>
                        <p:cond delay="indefinite"/>
                      </p:stCondLst>
                      <p:childTnLst>
                        <p:par>
                          <p:cTn id="63" fill="hold">
                            <p:stCondLst>
                              <p:cond delay="0"/>
                            </p:stCondLst>
                            <p:childTnLst>
                              <p:par>
                                <p:cTn id="64" presetID="9" presetClass="exit" presetSubtype="0" fill="hold" nodeType="clickEffect">
                                  <p:stCondLst>
                                    <p:cond delay="0"/>
                                  </p:stCondLst>
                                  <p:childTnLst>
                                    <p:animEffect transition="out" filter="dissolve">
                                      <p:cBhvr>
                                        <p:cTn id="65" dur="500"/>
                                        <p:tgtEl>
                                          <p:spTgt spid="64"/>
                                        </p:tgtEl>
                                      </p:cBhvr>
                                    </p:animEffect>
                                    <p:set>
                                      <p:cBhvr>
                                        <p:cTn id="66" dur="1" fill="hold">
                                          <p:stCondLst>
                                            <p:cond delay="499"/>
                                          </p:stCondLst>
                                        </p:cTn>
                                        <p:tgtEl>
                                          <p:spTgt spid="64"/>
                                        </p:tgtEl>
                                        <p:attrNameLst>
                                          <p:attrName>style.visibility</p:attrName>
                                        </p:attrNameLst>
                                      </p:cBhvr>
                                      <p:to>
                                        <p:strVal val="hidden"/>
                                      </p:to>
                                    </p:set>
                                  </p:childTnLst>
                                </p:cTn>
                              </p:par>
                              <p:par>
                                <p:cTn id="67" presetID="22" presetClass="entr" presetSubtype="8" fill="hold" nodeType="with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wipe(left)">
                                      <p:cBhvr>
                                        <p:cTn id="69" dur="500"/>
                                        <p:tgtEl>
                                          <p:spTgt spid="67"/>
                                        </p:tgtEl>
                                      </p:cBhvr>
                                    </p:animEffect>
                                  </p:childTnLst>
                                </p:cTn>
                              </p:par>
                            </p:childTnLst>
                          </p:cTn>
                        </p:par>
                        <p:par>
                          <p:cTn id="70" fill="hold">
                            <p:stCondLst>
                              <p:cond delay="500"/>
                            </p:stCondLst>
                            <p:childTnLst>
                              <p:par>
                                <p:cTn id="71" presetID="9" presetClass="exit" presetSubtype="0" fill="hold" grpId="1" nodeType="afterEffect">
                                  <p:stCondLst>
                                    <p:cond delay="0"/>
                                  </p:stCondLst>
                                  <p:childTnLst>
                                    <p:animEffect transition="out" filter="dissolve">
                                      <p:cBhvr>
                                        <p:cTn id="72" dur="500"/>
                                        <p:tgtEl>
                                          <p:spTgt spid="62"/>
                                        </p:tgtEl>
                                      </p:cBhvr>
                                    </p:animEffect>
                                    <p:set>
                                      <p:cBhvr>
                                        <p:cTn id="73" dur="1" fill="hold">
                                          <p:stCondLst>
                                            <p:cond delay="499"/>
                                          </p:stCondLst>
                                        </p:cTn>
                                        <p:tgtEl>
                                          <p:spTgt spid="62"/>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3" presetClass="entr" presetSubtype="16" fill="hold" grpId="1" nodeType="clickEffect">
                                  <p:stCondLst>
                                    <p:cond delay="0"/>
                                  </p:stCondLst>
                                  <p:childTnLst>
                                    <p:set>
                                      <p:cBhvr>
                                        <p:cTn id="77" dur="1" fill="hold">
                                          <p:stCondLst>
                                            <p:cond delay="0"/>
                                          </p:stCondLst>
                                        </p:cTn>
                                        <p:tgtEl>
                                          <p:spTgt spid="60"/>
                                        </p:tgtEl>
                                        <p:attrNameLst>
                                          <p:attrName>style.visibility</p:attrName>
                                        </p:attrNameLst>
                                      </p:cBhvr>
                                      <p:to>
                                        <p:strVal val="visible"/>
                                      </p:to>
                                    </p:set>
                                    <p:anim calcmode="lin" valueType="num">
                                      <p:cBhvr>
                                        <p:cTn id="78" dur="500" fill="hold"/>
                                        <p:tgtEl>
                                          <p:spTgt spid="60"/>
                                        </p:tgtEl>
                                        <p:attrNameLst>
                                          <p:attrName>ppt_w</p:attrName>
                                        </p:attrNameLst>
                                      </p:cBhvr>
                                      <p:tavLst>
                                        <p:tav tm="0">
                                          <p:val>
                                            <p:fltVal val="0"/>
                                          </p:val>
                                        </p:tav>
                                        <p:tav tm="100000">
                                          <p:val>
                                            <p:strVal val="#ppt_w"/>
                                          </p:val>
                                        </p:tav>
                                      </p:tavLst>
                                    </p:anim>
                                    <p:anim calcmode="lin" valueType="num">
                                      <p:cBhvr>
                                        <p:cTn id="79" dur="500" fill="hold"/>
                                        <p:tgtEl>
                                          <p:spTgt spid="60"/>
                                        </p:tgtEl>
                                        <p:attrNameLst>
                                          <p:attrName>ppt_h</p:attrName>
                                        </p:attrNameLst>
                                      </p:cBhvr>
                                      <p:tavLst>
                                        <p:tav tm="0">
                                          <p:val>
                                            <p:fltVal val="0"/>
                                          </p:val>
                                        </p:tav>
                                        <p:tav tm="100000">
                                          <p:val>
                                            <p:strVal val="#ppt_h"/>
                                          </p:val>
                                        </p:tav>
                                      </p:tavLst>
                                    </p:anim>
                                  </p:childTnLst>
                                </p:cTn>
                              </p:par>
                            </p:childTnLst>
                          </p:cTn>
                        </p:par>
                      </p:childTnLst>
                    </p:cTn>
                  </p:par>
                  <p:par>
                    <p:cTn id="80" fill="hold">
                      <p:stCondLst>
                        <p:cond delay="indefinite"/>
                      </p:stCondLst>
                      <p:childTnLst>
                        <p:par>
                          <p:cTn id="81" fill="hold">
                            <p:stCondLst>
                              <p:cond delay="0"/>
                            </p:stCondLst>
                            <p:childTnLst>
                              <p:par>
                                <p:cTn id="82" presetID="23" presetClass="entr" presetSubtype="16" fill="hold" grpId="2" nodeType="clickEffect">
                                  <p:stCondLst>
                                    <p:cond delay="0"/>
                                  </p:stCondLst>
                                  <p:childTnLst>
                                    <p:set>
                                      <p:cBhvr>
                                        <p:cTn id="83" dur="1" fill="hold">
                                          <p:stCondLst>
                                            <p:cond delay="0"/>
                                          </p:stCondLst>
                                        </p:cTn>
                                        <p:tgtEl>
                                          <p:spTgt spid="61"/>
                                        </p:tgtEl>
                                        <p:attrNameLst>
                                          <p:attrName>style.visibility</p:attrName>
                                        </p:attrNameLst>
                                      </p:cBhvr>
                                      <p:to>
                                        <p:strVal val="visible"/>
                                      </p:to>
                                    </p:set>
                                    <p:anim calcmode="lin" valueType="num">
                                      <p:cBhvr>
                                        <p:cTn id="84" dur="500" fill="hold"/>
                                        <p:tgtEl>
                                          <p:spTgt spid="61"/>
                                        </p:tgtEl>
                                        <p:attrNameLst>
                                          <p:attrName>ppt_w</p:attrName>
                                        </p:attrNameLst>
                                      </p:cBhvr>
                                      <p:tavLst>
                                        <p:tav tm="0">
                                          <p:val>
                                            <p:fltVal val="0"/>
                                          </p:val>
                                        </p:tav>
                                        <p:tav tm="100000">
                                          <p:val>
                                            <p:strVal val="#ppt_w"/>
                                          </p:val>
                                        </p:tav>
                                      </p:tavLst>
                                    </p:anim>
                                    <p:anim calcmode="lin" valueType="num">
                                      <p:cBhvr>
                                        <p:cTn id="85" dur="500" fill="hold"/>
                                        <p:tgtEl>
                                          <p:spTgt spid="61"/>
                                        </p:tgtEl>
                                        <p:attrNameLst>
                                          <p:attrName>ppt_h</p:attrName>
                                        </p:attrNameLst>
                                      </p:cBhvr>
                                      <p:tavLst>
                                        <p:tav tm="0">
                                          <p:val>
                                            <p:fltVal val="0"/>
                                          </p:val>
                                        </p:tav>
                                        <p:tav tm="100000">
                                          <p:val>
                                            <p:strVal val="#ppt_h"/>
                                          </p:val>
                                        </p:tav>
                                      </p:tavLst>
                                    </p:anim>
                                  </p:childTnLst>
                                </p:cTn>
                              </p:par>
                            </p:childTnLst>
                          </p:cTn>
                        </p:par>
                      </p:childTnLst>
                    </p:cTn>
                  </p:par>
                  <p:par>
                    <p:cTn id="86" fill="hold">
                      <p:stCondLst>
                        <p:cond delay="indefinite"/>
                      </p:stCondLst>
                      <p:childTnLst>
                        <p:par>
                          <p:cTn id="87" fill="hold">
                            <p:stCondLst>
                              <p:cond delay="0"/>
                            </p:stCondLst>
                            <p:childTnLst>
                              <p:par>
                                <p:cTn id="88" presetID="9" presetClass="exit" presetSubtype="0" fill="hold" grpId="3" nodeType="clickEffect">
                                  <p:stCondLst>
                                    <p:cond delay="0"/>
                                  </p:stCondLst>
                                  <p:childTnLst>
                                    <p:animEffect transition="out" filter="dissolve">
                                      <p:cBhvr>
                                        <p:cTn id="89" dur="500"/>
                                        <p:tgtEl>
                                          <p:spTgt spid="61"/>
                                        </p:tgtEl>
                                      </p:cBhvr>
                                    </p:animEffect>
                                    <p:set>
                                      <p:cBhvr>
                                        <p:cTn id="90" dur="1" fill="hold">
                                          <p:stCondLst>
                                            <p:cond delay="499"/>
                                          </p:stCondLst>
                                        </p:cTn>
                                        <p:tgtEl>
                                          <p:spTgt spid="61"/>
                                        </p:tgtEl>
                                        <p:attrNameLst>
                                          <p:attrName>style.visibility</p:attrName>
                                        </p:attrNameLst>
                                      </p:cBhvr>
                                      <p:to>
                                        <p:strVal val="hidden"/>
                                      </p:to>
                                    </p:set>
                                  </p:childTnLst>
                                </p:cTn>
                              </p:par>
                              <p:par>
                                <p:cTn id="91" presetID="9" presetClass="exit" presetSubtype="0" fill="hold" grpId="2" nodeType="withEffect">
                                  <p:stCondLst>
                                    <p:cond delay="0"/>
                                  </p:stCondLst>
                                  <p:childTnLst>
                                    <p:animEffect transition="out" filter="dissolve">
                                      <p:cBhvr>
                                        <p:cTn id="92" dur="500"/>
                                        <p:tgtEl>
                                          <p:spTgt spid="60"/>
                                        </p:tgtEl>
                                      </p:cBhvr>
                                    </p:animEffect>
                                    <p:set>
                                      <p:cBhvr>
                                        <p:cTn id="93" dur="1" fill="hold">
                                          <p:stCondLst>
                                            <p:cond delay="499"/>
                                          </p:stCondLst>
                                        </p:cTn>
                                        <p:tgtEl>
                                          <p:spTgt spid="60"/>
                                        </p:tgtEl>
                                        <p:attrNameLst>
                                          <p:attrName>style.visibility</p:attrName>
                                        </p:attrNameLst>
                                      </p:cBhvr>
                                      <p:to>
                                        <p:strVal val="hidden"/>
                                      </p:to>
                                    </p:set>
                                  </p:childTnLst>
                                </p:cTn>
                              </p:par>
                              <p:par>
                                <p:cTn id="94" presetID="23" presetClass="entr" presetSubtype="16" fill="hold" grpId="0" nodeType="withEffect">
                                  <p:stCondLst>
                                    <p:cond delay="0"/>
                                  </p:stCondLst>
                                  <p:childTnLst>
                                    <p:set>
                                      <p:cBhvr>
                                        <p:cTn id="95" dur="1" fill="hold">
                                          <p:stCondLst>
                                            <p:cond delay="0"/>
                                          </p:stCondLst>
                                        </p:cTn>
                                        <p:tgtEl>
                                          <p:spTgt spid="83"/>
                                        </p:tgtEl>
                                        <p:attrNameLst>
                                          <p:attrName>style.visibility</p:attrName>
                                        </p:attrNameLst>
                                      </p:cBhvr>
                                      <p:to>
                                        <p:strVal val="visible"/>
                                      </p:to>
                                    </p:set>
                                    <p:anim calcmode="lin" valueType="num">
                                      <p:cBhvr>
                                        <p:cTn id="96" dur="500" fill="hold"/>
                                        <p:tgtEl>
                                          <p:spTgt spid="83"/>
                                        </p:tgtEl>
                                        <p:attrNameLst>
                                          <p:attrName>ppt_w</p:attrName>
                                        </p:attrNameLst>
                                      </p:cBhvr>
                                      <p:tavLst>
                                        <p:tav tm="0">
                                          <p:val>
                                            <p:fltVal val="0"/>
                                          </p:val>
                                        </p:tav>
                                        <p:tav tm="100000">
                                          <p:val>
                                            <p:strVal val="#ppt_w"/>
                                          </p:val>
                                        </p:tav>
                                      </p:tavLst>
                                    </p:anim>
                                    <p:anim calcmode="lin" valueType="num">
                                      <p:cBhvr>
                                        <p:cTn id="97" dur="500" fill="hold"/>
                                        <p:tgtEl>
                                          <p:spTgt spid="83"/>
                                        </p:tgtEl>
                                        <p:attrNameLst>
                                          <p:attrName>ppt_h</p:attrName>
                                        </p:attrNameLst>
                                      </p:cBhvr>
                                      <p:tavLst>
                                        <p:tav tm="0">
                                          <p:val>
                                            <p:fltVal val="0"/>
                                          </p:val>
                                        </p:tav>
                                        <p:tav tm="100000">
                                          <p:val>
                                            <p:strVal val="#ppt_h"/>
                                          </p:val>
                                        </p:tav>
                                      </p:tavLst>
                                    </p:anim>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74"/>
                                        </p:tgtEl>
                                        <p:attrNameLst>
                                          <p:attrName>style.visibility</p:attrName>
                                        </p:attrNameLst>
                                      </p:cBhvr>
                                      <p:to>
                                        <p:strVal val="visible"/>
                                      </p:to>
                                    </p:set>
                                    <p:animEffect transition="in" filter="wipe(left)">
                                      <p:cBhvr>
                                        <p:cTn id="102" dur="500"/>
                                        <p:tgtEl>
                                          <p:spTgt spid="74"/>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xit" presetSubtype="0" fill="hold" nodeType="clickEffect">
                                  <p:stCondLst>
                                    <p:cond delay="0"/>
                                  </p:stCondLst>
                                  <p:childTnLst>
                                    <p:animEffect transition="out" filter="dissolve">
                                      <p:cBhvr>
                                        <p:cTn id="106" dur="500"/>
                                        <p:tgtEl>
                                          <p:spTgt spid="45"/>
                                        </p:tgtEl>
                                      </p:cBhvr>
                                    </p:animEffect>
                                    <p:set>
                                      <p:cBhvr>
                                        <p:cTn id="107" dur="1" fill="hold">
                                          <p:stCondLst>
                                            <p:cond delay="499"/>
                                          </p:stCondLst>
                                        </p:cTn>
                                        <p:tgtEl>
                                          <p:spTgt spid="45"/>
                                        </p:tgtEl>
                                        <p:attrNameLst>
                                          <p:attrName>style.visibility</p:attrName>
                                        </p:attrNameLst>
                                      </p:cBhvr>
                                      <p:to>
                                        <p:strVal val="hidden"/>
                                      </p:to>
                                    </p:set>
                                  </p:childTnLst>
                                </p:cTn>
                              </p:par>
                              <p:par>
                                <p:cTn id="108" presetID="22" presetClass="entr" presetSubtype="8" fill="hold" nodeType="withEffect">
                                  <p:stCondLst>
                                    <p:cond delay="0"/>
                                  </p:stCondLst>
                                  <p:childTnLst>
                                    <p:set>
                                      <p:cBhvr>
                                        <p:cTn id="109" dur="1" fill="hold">
                                          <p:stCondLst>
                                            <p:cond delay="0"/>
                                          </p:stCondLst>
                                        </p:cTn>
                                        <p:tgtEl>
                                          <p:spTgt spid="51"/>
                                        </p:tgtEl>
                                        <p:attrNameLst>
                                          <p:attrName>style.visibility</p:attrName>
                                        </p:attrNameLst>
                                      </p:cBhvr>
                                      <p:to>
                                        <p:strVal val="visible"/>
                                      </p:to>
                                    </p:set>
                                    <p:animEffect transition="in" filter="wipe(left)">
                                      <p:cBhvr>
                                        <p:cTn id="110" dur="500"/>
                                        <p:tgtEl>
                                          <p:spTgt spid="51"/>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xit" presetSubtype="0" fill="hold" grpId="1" nodeType="clickEffect">
                                  <p:stCondLst>
                                    <p:cond delay="0"/>
                                  </p:stCondLst>
                                  <p:childTnLst>
                                    <p:animEffect transition="out" filter="dissolve">
                                      <p:cBhvr>
                                        <p:cTn id="114" dur="500"/>
                                        <p:tgtEl>
                                          <p:spTgt spid="63"/>
                                        </p:tgtEl>
                                      </p:cBhvr>
                                    </p:animEffect>
                                    <p:set>
                                      <p:cBhvr>
                                        <p:cTn id="115" dur="1" fill="hold">
                                          <p:stCondLst>
                                            <p:cond delay="499"/>
                                          </p:stCondLst>
                                        </p:cTn>
                                        <p:tgtEl>
                                          <p:spTgt spid="63"/>
                                        </p:tgtEl>
                                        <p:attrNameLst>
                                          <p:attrName>style.visibility</p:attrName>
                                        </p:attrNameLst>
                                      </p:cBhvr>
                                      <p:to>
                                        <p:strVal val="hidden"/>
                                      </p:to>
                                    </p:set>
                                  </p:childTnLst>
                                </p:cTn>
                              </p:par>
                              <p:par>
                                <p:cTn id="116" presetID="9" presetClass="exit" presetSubtype="0" fill="hold" grpId="0" nodeType="withEffect">
                                  <p:stCondLst>
                                    <p:cond delay="0"/>
                                  </p:stCondLst>
                                  <p:childTnLst>
                                    <p:animEffect transition="out" filter="dissolve">
                                      <p:cBhvr>
                                        <p:cTn id="117" dur="500"/>
                                        <p:tgtEl>
                                          <p:spTgt spid="14365"/>
                                        </p:tgtEl>
                                      </p:cBhvr>
                                    </p:animEffect>
                                    <p:set>
                                      <p:cBhvr>
                                        <p:cTn id="118" dur="1" fill="hold">
                                          <p:stCondLst>
                                            <p:cond delay="499"/>
                                          </p:stCondLst>
                                        </p:cTn>
                                        <p:tgtEl>
                                          <p:spTgt spid="14365"/>
                                        </p:tgtEl>
                                        <p:attrNameLst>
                                          <p:attrName>style.visibility</p:attrName>
                                        </p:attrNameLst>
                                      </p:cBhvr>
                                      <p:to>
                                        <p:strVal val="hidden"/>
                                      </p:to>
                                    </p:set>
                                  </p:childTnLst>
                                </p:cTn>
                              </p:par>
                              <p:par>
                                <p:cTn id="119" presetID="9" presetClass="exit" presetSubtype="0" fill="hold" nodeType="withEffect">
                                  <p:stCondLst>
                                    <p:cond delay="0"/>
                                  </p:stCondLst>
                                  <p:childTnLst>
                                    <p:animEffect transition="out" filter="dissolve">
                                      <p:cBhvr>
                                        <p:cTn id="120" dur="500"/>
                                        <p:tgtEl>
                                          <p:spTgt spid="67"/>
                                        </p:tgtEl>
                                      </p:cBhvr>
                                    </p:animEffect>
                                    <p:set>
                                      <p:cBhvr>
                                        <p:cTn id="121" dur="1" fill="hold">
                                          <p:stCondLst>
                                            <p:cond delay="499"/>
                                          </p:stCondLst>
                                        </p:cTn>
                                        <p:tgtEl>
                                          <p:spTgt spid="67"/>
                                        </p:tgtEl>
                                        <p:attrNameLst>
                                          <p:attrName>style.visibility</p:attrName>
                                        </p:attrNameLst>
                                      </p:cBhvr>
                                      <p:to>
                                        <p:strVal val="hidden"/>
                                      </p:to>
                                    </p:set>
                                  </p:childTnLst>
                                </p:cTn>
                              </p:par>
                              <p:par>
                                <p:cTn id="122" presetID="9" presetClass="exit" presetSubtype="0" fill="hold" grpId="1" nodeType="withEffect">
                                  <p:stCondLst>
                                    <p:cond delay="0"/>
                                  </p:stCondLst>
                                  <p:childTnLst>
                                    <p:animEffect transition="out" filter="dissolve">
                                      <p:cBhvr>
                                        <p:cTn id="123" dur="500"/>
                                        <p:tgtEl>
                                          <p:spTgt spid="83"/>
                                        </p:tgtEl>
                                      </p:cBhvr>
                                    </p:animEffect>
                                    <p:set>
                                      <p:cBhvr>
                                        <p:cTn id="124" dur="1" fill="hold">
                                          <p:stCondLst>
                                            <p:cond delay="499"/>
                                          </p:stCondLst>
                                        </p:cTn>
                                        <p:tgtEl>
                                          <p:spTgt spid="83"/>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9" presetClass="exit" presetSubtype="0" fill="hold" nodeType="clickEffect">
                                  <p:stCondLst>
                                    <p:cond delay="0"/>
                                  </p:stCondLst>
                                  <p:childTnLst>
                                    <p:animEffect transition="out" filter="dissolve">
                                      <p:cBhvr>
                                        <p:cTn id="128" dur="500"/>
                                        <p:tgtEl>
                                          <p:spTgt spid="5"/>
                                        </p:tgtEl>
                                      </p:cBhvr>
                                    </p:animEffect>
                                    <p:set>
                                      <p:cBhvr>
                                        <p:cTn id="129" dur="1" fill="hold">
                                          <p:stCondLst>
                                            <p:cond delay="499"/>
                                          </p:stCondLst>
                                        </p:cTn>
                                        <p:tgtEl>
                                          <p:spTgt spid="5"/>
                                        </p:tgtEl>
                                        <p:attrNameLst>
                                          <p:attrName>style.visibility</p:attrName>
                                        </p:attrNameLst>
                                      </p:cBhvr>
                                      <p:to>
                                        <p:strVal val="hidden"/>
                                      </p:to>
                                    </p:set>
                                  </p:childTnLst>
                                </p:cTn>
                              </p:par>
                              <p:par>
                                <p:cTn id="130" presetID="9" presetClass="exit" presetSubtype="0" fill="hold" grpId="0" nodeType="withEffect">
                                  <p:stCondLst>
                                    <p:cond delay="0"/>
                                  </p:stCondLst>
                                  <p:childTnLst>
                                    <p:animEffect transition="out" filter="dissolve">
                                      <p:cBhvr>
                                        <p:cTn id="131" dur="500"/>
                                        <p:tgtEl>
                                          <p:spTgt spid="4"/>
                                        </p:tgtEl>
                                      </p:cBhvr>
                                    </p:animEffect>
                                    <p:set>
                                      <p:cBhvr>
                                        <p:cTn id="132" dur="1" fill="hold">
                                          <p:stCondLst>
                                            <p:cond delay="499"/>
                                          </p:stCondLst>
                                        </p:cTn>
                                        <p:tgtEl>
                                          <p:spTgt spid="4"/>
                                        </p:tgtEl>
                                        <p:attrNameLst>
                                          <p:attrName>style.visibility</p:attrName>
                                        </p:attrNameLst>
                                      </p:cBhvr>
                                      <p:to>
                                        <p:strVal val="hidden"/>
                                      </p:to>
                                    </p:set>
                                  </p:childTnLst>
                                </p:cTn>
                              </p:par>
                              <p:par>
                                <p:cTn id="133" presetID="9" presetClass="exit" presetSubtype="0" fill="hold" grpId="0" nodeType="withEffect">
                                  <p:stCondLst>
                                    <p:cond delay="0"/>
                                  </p:stCondLst>
                                  <p:childTnLst>
                                    <p:animEffect transition="out" filter="dissolve">
                                      <p:cBhvr>
                                        <p:cTn id="134" dur="500"/>
                                        <p:tgtEl>
                                          <p:spTgt spid="14369"/>
                                        </p:tgtEl>
                                      </p:cBhvr>
                                    </p:animEffect>
                                    <p:set>
                                      <p:cBhvr>
                                        <p:cTn id="135" dur="1" fill="hold">
                                          <p:stCondLst>
                                            <p:cond delay="499"/>
                                          </p:stCondLst>
                                        </p:cTn>
                                        <p:tgtEl>
                                          <p:spTgt spid="143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58" grpId="0"/>
      <p:bldP spid="59" grpId="0" animBg="1"/>
      <p:bldP spid="59" grpId="1" animBg="1"/>
      <p:bldP spid="60" grpId="0" animBg="1"/>
      <p:bldP spid="60" grpId="1" animBg="1"/>
      <p:bldP spid="60" grpId="2" animBg="1"/>
      <p:bldP spid="61" grpId="0" animBg="1"/>
      <p:bldP spid="61" grpId="1" animBg="1"/>
      <p:bldP spid="61" grpId="2" animBg="1"/>
      <p:bldP spid="61" grpId="3" animBg="1"/>
      <p:bldP spid="62" grpId="0" animBg="1"/>
      <p:bldP spid="62" grpId="1" animBg="1"/>
      <p:bldP spid="63" grpId="0" animBg="1"/>
      <p:bldP spid="63" grpId="1" animBg="1"/>
      <p:bldP spid="83" grpId="0" animBg="1"/>
      <p:bldP spid="83" grpId="1" animBg="1"/>
      <p:bldP spid="14365" grpId="0"/>
      <p:bldP spid="4" grpId="0" animBg="1"/>
      <p:bldP spid="14369" grpId="0"/>
    </p:bld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hr-HR" smtClean="0"/>
              <a:t>Brisanje elementa s početka liste</a:t>
            </a:r>
          </a:p>
        </p:txBody>
      </p:sp>
      <p:sp>
        <p:nvSpPr>
          <p:cNvPr id="15363" name="Rectangle 3"/>
          <p:cNvSpPr>
            <a:spLocks noChangeArrowheads="1"/>
          </p:cNvSpPr>
          <p:nvPr/>
        </p:nvSpPr>
        <p:spPr bwMode="auto">
          <a:xfrm>
            <a:off x="166688" y="857250"/>
            <a:ext cx="9572625" cy="2997200"/>
          </a:xfrm>
          <a:prstGeom prst="rect">
            <a:avLst/>
          </a:prstGeom>
          <a:solidFill>
            <a:srgbClr val="FFCC99"/>
          </a:solidFill>
          <a:ln w="9525">
            <a:solidFill>
              <a:srgbClr val="FF9900"/>
            </a:solidFill>
            <a:miter lim="800000"/>
            <a:headEnd/>
            <a:tailEnd/>
          </a:ln>
        </p:spPr>
        <p:txBody>
          <a:bodyPr>
            <a:spAutoFit/>
          </a:bodyPr>
          <a:lstStyle/>
          <a:p>
            <a:r>
              <a:rPr lang="hr-HR" sz="1600"/>
              <a:t>int brisi (atom **glavap, int elem) {</a:t>
            </a:r>
          </a:p>
          <a:p>
            <a:r>
              <a:rPr lang="hr-HR" sz="1600"/>
              <a:t>  atom *p;</a:t>
            </a:r>
          </a:p>
          <a:p>
            <a:r>
              <a:rPr lang="hr-HR" sz="1600"/>
              <a:t>  for (; *glavap &amp;&amp; (*glavap)-&gt;elem != elem; glavap = &amp;((*glavap)-&gt;sljed));</a:t>
            </a:r>
          </a:p>
          <a:p>
            <a:r>
              <a:rPr lang="hr-HR" sz="1600"/>
              <a:t>  if (*glavap) {</a:t>
            </a:r>
          </a:p>
          <a:p>
            <a:r>
              <a:rPr lang="hr-HR" sz="1600"/>
              <a:t>	p = *glavap;</a:t>
            </a:r>
          </a:p>
          <a:p>
            <a:r>
              <a:rPr lang="hr-HR" sz="1600"/>
              <a:t>	*glavap = (*glavap)-&gt;sljed;</a:t>
            </a:r>
          </a:p>
          <a:p>
            <a:r>
              <a:rPr lang="hr-HR" sz="1600"/>
              <a:t>	free (p); </a:t>
            </a:r>
          </a:p>
          <a:p>
            <a:r>
              <a:rPr lang="hr-HR" sz="1600"/>
              <a:t>        return 1;</a:t>
            </a:r>
          </a:p>
          <a:p>
            <a:r>
              <a:rPr lang="hr-HR" sz="1600"/>
              <a:t>  } else return 0;</a:t>
            </a:r>
          </a:p>
          <a:p>
            <a:r>
              <a:rPr lang="hr-HR" sz="1600"/>
              <a:t>}</a:t>
            </a:r>
          </a:p>
        </p:txBody>
      </p:sp>
      <p:grpSp>
        <p:nvGrpSpPr>
          <p:cNvPr id="3" name="Group 4"/>
          <p:cNvGrpSpPr>
            <a:grpSpLocks/>
          </p:cNvGrpSpPr>
          <p:nvPr/>
        </p:nvGrpSpPr>
        <p:grpSpPr bwMode="auto">
          <a:xfrm>
            <a:off x="7953375" y="2357438"/>
            <a:ext cx="922338" cy="1214437"/>
            <a:chOff x="7918613" y="2500306"/>
            <a:chExt cx="922047" cy="1214446"/>
          </a:xfrm>
        </p:grpSpPr>
        <p:sp>
          <p:nvSpPr>
            <p:cNvPr id="6" name="Rectangle 10"/>
            <p:cNvSpPr>
              <a:spLocks noChangeArrowheads="1"/>
            </p:cNvSpPr>
            <p:nvPr/>
          </p:nvSpPr>
          <p:spPr bwMode="auto">
            <a:xfrm>
              <a:off x="7988441" y="2928934"/>
              <a:ext cx="782391" cy="785818"/>
            </a:xfrm>
            <a:prstGeom prst="rect">
              <a:avLst/>
            </a:prstGeom>
            <a:solidFill>
              <a:schemeClr val="accent4"/>
            </a:solidFill>
            <a:ln w="9525">
              <a:solidFill>
                <a:srgbClr val="0070C0"/>
              </a:solidFill>
              <a:miter lim="800000"/>
              <a:headEnd/>
              <a:tailEnd/>
            </a:ln>
          </p:spPr>
          <p:txBody>
            <a:bodyPr wrap="none" anchor="ctr"/>
            <a:lstStyle/>
            <a:p>
              <a:pPr algn="ctr">
                <a:defRPr/>
              </a:pPr>
              <a:r>
                <a:rPr lang="hr-HR" sz="4000">
                  <a:solidFill>
                    <a:srgbClr val="002060"/>
                  </a:solidFill>
                </a:rPr>
                <a:t>45</a:t>
              </a:r>
            </a:p>
          </p:txBody>
        </p:sp>
        <p:sp>
          <p:nvSpPr>
            <p:cNvPr id="15399" name="Rectangle 6"/>
            <p:cNvSpPr>
              <a:spLocks noChangeArrowheads="1"/>
            </p:cNvSpPr>
            <p:nvPr/>
          </p:nvSpPr>
          <p:spPr bwMode="auto">
            <a:xfrm>
              <a:off x="7918613" y="2500306"/>
              <a:ext cx="922047" cy="461665"/>
            </a:xfrm>
            <a:prstGeom prst="rect">
              <a:avLst/>
            </a:prstGeom>
            <a:noFill/>
            <a:ln w="9525">
              <a:noFill/>
              <a:miter lim="800000"/>
              <a:headEnd/>
              <a:tailEnd/>
            </a:ln>
          </p:spPr>
          <p:txBody>
            <a:bodyPr wrap="none">
              <a:spAutoFit/>
            </a:bodyPr>
            <a:lstStyle/>
            <a:p>
              <a:pPr algn="ctr"/>
              <a:r>
                <a:rPr lang="hr-HR" sz="2400"/>
                <a:t>elem</a:t>
              </a:r>
              <a:endParaRPr lang="hr-HR" sz="2400">
                <a:solidFill>
                  <a:schemeClr val="tx1"/>
                </a:solidFill>
              </a:endParaRPr>
            </a:p>
          </p:txBody>
        </p:sp>
      </p:grpSp>
      <p:grpSp>
        <p:nvGrpSpPr>
          <p:cNvPr id="15365" name="Group 25"/>
          <p:cNvGrpSpPr>
            <a:grpSpLocks/>
          </p:cNvGrpSpPr>
          <p:nvPr/>
        </p:nvGrpSpPr>
        <p:grpSpPr bwMode="auto">
          <a:xfrm>
            <a:off x="9167813" y="5915025"/>
            <a:ext cx="412750" cy="228600"/>
            <a:chOff x="3504" y="3840"/>
            <a:chExt cx="240" cy="144"/>
          </a:xfrm>
        </p:grpSpPr>
        <p:grpSp>
          <p:nvGrpSpPr>
            <p:cNvPr id="15393" name="Group 26"/>
            <p:cNvGrpSpPr>
              <a:grpSpLocks/>
            </p:cNvGrpSpPr>
            <p:nvPr/>
          </p:nvGrpSpPr>
          <p:grpSpPr bwMode="auto">
            <a:xfrm>
              <a:off x="3504" y="3840"/>
              <a:ext cx="240" cy="96"/>
              <a:chOff x="4272" y="3600"/>
              <a:chExt cx="240" cy="96"/>
            </a:xfrm>
          </p:grpSpPr>
          <p:sp>
            <p:nvSpPr>
              <p:cNvPr id="15395" name="Line 27"/>
              <p:cNvSpPr>
                <a:spLocks noChangeShapeType="1"/>
              </p:cNvSpPr>
              <p:nvPr/>
            </p:nvSpPr>
            <p:spPr bwMode="auto">
              <a:xfrm>
                <a:off x="4272" y="3600"/>
                <a:ext cx="240" cy="0"/>
              </a:xfrm>
              <a:prstGeom prst="line">
                <a:avLst/>
              </a:prstGeom>
              <a:noFill/>
              <a:ln w="9525">
                <a:solidFill>
                  <a:schemeClr val="bg2"/>
                </a:solidFill>
                <a:round/>
                <a:headEnd/>
                <a:tailEnd/>
              </a:ln>
            </p:spPr>
            <p:txBody>
              <a:bodyPr wrap="none" anchor="ctr"/>
              <a:lstStyle/>
              <a:p>
                <a:endParaRPr lang="en-US"/>
              </a:p>
            </p:txBody>
          </p:sp>
          <p:sp>
            <p:nvSpPr>
              <p:cNvPr id="15396" name="Line 28"/>
              <p:cNvSpPr>
                <a:spLocks noChangeShapeType="1"/>
              </p:cNvSpPr>
              <p:nvPr/>
            </p:nvSpPr>
            <p:spPr bwMode="auto">
              <a:xfrm>
                <a:off x="4320" y="3648"/>
                <a:ext cx="144" cy="0"/>
              </a:xfrm>
              <a:prstGeom prst="line">
                <a:avLst/>
              </a:prstGeom>
              <a:noFill/>
              <a:ln w="9525">
                <a:solidFill>
                  <a:schemeClr val="bg2"/>
                </a:solidFill>
                <a:round/>
                <a:headEnd/>
                <a:tailEnd/>
              </a:ln>
            </p:spPr>
            <p:txBody>
              <a:bodyPr wrap="none" anchor="ctr"/>
              <a:lstStyle/>
              <a:p>
                <a:endParaRPr lang="en-US"/>
              </a:p>
            </p:txBody>
          </p:sp>
          <p:sp>
            <p:nvSpPr>
              <p:cNvPr id="15397" name="Line 29"/>
              <p:cNvSpPr>
                <a:spLocks noChangeShapeType="1"/>
              </p:cNvSpPr>
              <p:nvPr/>
            </p:nvSpPr>
            <p:spPr bwMode="auto">
              <a:xfrm>
                <a:off x="4368" y="3696"/>
                <a:ext cx="48" cy="0"/>
              </a:xfrm>
              <a:prstGeom prst="line">
                <a:avLst/>
              </a:prstGeom>
              <a:noFill/>
              <a:ln w="9525">
                <a:solidFill>
                  <a:schemeClr val="bg2"/>
                </a:solidFill>
                <a:round/>
                <a:headEnd/>
                <a:tailEnd/>
              </a:ln>
            </p:spPr>
            <p:txBody>
              <a:bodyPr wrap="none" anchor="ctr"/>
              <a:lstStyle/>
              <a:p>
                <a:endParaRPr lang="en-US"/>
              </a:p>
            </p:txBody>
          </p:sp>
        </p:grpSp>
        <p:sp>
          <p:nvSpPr>
            <p:cNvPr id="15394" name="Rectangle 30"/>
            <p:cNvSpPr>
              <a:spLocks noChangeArrowheads="1"/>
            </p:cNvSpPr>
            <p:nvPr/>
          </p:nvSpPr>
          <p:spPr bwMode="auto">
            <a:xfrm>
              <a:off x="3504" y="3840"/>
              <a:ext cx="240" cy="144"/>
            </a:xfrm>
            <a:prstGeom prst="rect">
              <a:avLst/>
            </a:prstGeom>
            <a:noFill/>
            <a:ln w="9525">
              <a:solidFill>
                <a:schemeClr val="bg2"/>
              </a:solidFill>
              <a:miter lim="800000"/>
              <a:headEnd/>
              <a:tailEnd/>
            </a:ln>
          </p:spPr>
          <p:txBody>
            <a:bodyPr wrap="none" anchor="ctr"/>
            <a:lstStyle/>
            <a:p>
              <a:endParaRPr lang="hr-HR" sz="2400">
                <a:solidFill>
                  <a:srgbClr val="002060"/>
                </a:solidFill>
              </a:endParaRPr>
            </a:p>
          </p:txBody>
        </p:sp>
      </p:grpSp>
      <p:sp>
        <p:nvSpPr>
          <p:cNvPr id="15" name="Rectangle 9"/>
          <p:cNvSpPr>
            <a:spLocks noChangeArrowheads="1"/>
          </p:cNvSpPr>
          <p:nvPr/>
        </p:nvSpPr>
        <p:spPr bwMode="auto">
          <a:xfrm>
            <a:off x="3595688" y="5857875"/>
            <a:ext cx="781050" cy="357188"/>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16" name="Rectangle 10"/>
          <p:cNvSpPr>
            <a:spLocks noChangeArrowheads="1"/>
          </p:cNvSpPr>
          <p:nvPr/>
        </p:nvSpPr>
        <p:spPr bwMode="auto">
          <a:xfrm>
            <a:off x="3595688" y="5072063"/>
            <a:ext cx="781050" cy="785812"/>
          </a:xfrm>
          <a:prstGeom prst="rect">
            <a:avLst/>
          </a:prstGeom>
          <a:solidFill>
            <a:schemeClr val="accent4"/>
          </a:solidFill>
          <a:ln w="9525">
            <a:solidFill>
              <a:srgbClr val="0070C0"/>
            </a:solidFill>
            <a:miter lim="800000"/>
            <a:headEnd/>
            <a:tailEnd/>
          </a:ln>
        </p:spPr>
        <p:txBody>
          <a:bodyPr wrap="none" anchor="ctr"/>
          <a:lstStyle/>
          <a:p>
            <a:pPr algn="ctr">
              <a:defRPr/>
            </a:pPr>
            <a:r>
              <a:rPr lang="hr-HR" sz="4000">
                <a:solidFill>
                  <a:srgbClr val="002060"/>
                </a:solidFill>
              </a:rPr>
              <a:t>45</a:t>
            </a:r>
          </a:p>
        </p:txBody>
      </p:sp>
      <p:sp>
        <p:nvSpPr>
          <p:cNvPr id="17" name="Rectangle 9"/>
          <p:cNvSpPr>
            <a:spLocks noChangeArrowheads="1"/>
          </p:cNvSpPr>
          <p:nvPr/>
        </p:nvSpPr>
        <p:spPr bwMode="auto">
          <a:xfrm>
            <a:off x="5167313" y="5857875"/>
            <a:ext cx="781050" cy="357188"/>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18" name="Rectangle 10"/>
          <p:cNvSpPr>
            <a:spLocks noChangeArrowheads="1"/>
          </p:cNvSpPr>
          <p:nvPr/>
        </p:nvSpPr>
        <p:spPr bwMode="auto">
          <a:xfrm>
            <a:off x="5167313" y="5072063"/>
            <a:ext cx="781050" cy="785812"/>
          </a:xfrm>
          <a:prstGeom prst="rect">
            <a:avLst/>
          </a:prstGeom>
          <a:solidFill>
            <a:schemeClr val="accent4"/>
          </a:solidFill>
          <a:ln w="9525">
            <a:solidFill>
              <a:srgbClr val="0070C0"/>
            </a:solidFill>
            <a:miter lim="800000"/>
            <a:headEnd/>
            <a:tailEnd/>
          </a:ln>
        </p:spPr>
        <p:txBody>
          <a:bodyPr wrap="none" anchor="ctr"/>
          <a:lstStyle/>
          <a:p>
            <a:pPr algn="ctr">
              <a:defRPr/>
            </a:pPr>
            <a:r>
              <a:rPr lang="hr-HR" sz="4000">
                <a:solidFill>
                  <a:srgbClr val="002060"/>
                </a:solidFill>
              </a:rPr>
              <a:t>64</a:t>
            </a:r>
          </a:p>
        </p:txBody>
      </p:sp>
      <p:sp>
        <p:nvSpPr>
          <p:cNvPr id="19" name="Rectangle 9"/>
          <p:cNvSpPr>
            <a:spLocks noChangeArrowheads="1"/>
          </p:cNvSpPr>
          <p:nvPr/>
        </p:nvSpPr>
        <p:spPr bwMode="auto">
          <a:xfrm>
            <a:off x="7810500" y="5857875"/>
            <a:ext cx="781050" cy="357188"/>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20" name="Rectangle 10"/>
          <p:cNvSpPr>
            <a:spLocks noChangeArrowheads="1"/>
          </p:cNvSpPr>
          <p:nvPr/>
        </p:nvSpPr>
        <p:spPr bwMode="auto">
          <a:xfrm>
            <a:off x="7810500" y="5072063"/>
            <a:ext cx="781050" cy="785812"/>
          </a:xfrm>
          <a:prstGeom prst="rect">
            <a:avLst/>
          </a:prstGeom>
          <a:solidFill>
            <a:schemeClr val="accent4"/>
          </a:solidFill>
          <a:ln w="9525">
            <a:solidFill>
              <a:srgbClr val="0070C0"/>
            </a:solidFill>
            <a:miter lim="800000"/>
            <a:headEnd/>
            <a:tailEnd/>
          </a:ln>
        </p:spPr>
        <p:txBody>
          <a:bodyPr wrap="none" anchor="ctr"/>
          <a:lstStyle/>
          <a:p>
            <a:pPr algn="ctr">
              <a:defRPr/>
            </a:pPr>
            <a:r>
              <a:rPr lang="hr-HR" sz="4000">
                <a:solidFill>
                  <a:srgbClr val="002060"/>
                </a:solidFill>
              </a:rPr>
              <a:t>95</a:t>
            </a:r>
          </a:p>
        </p:txBody>
      </p:sp>
      <p:cxnSp>
        <p:nvCxnSpPr>
          <p:cNvPr id="21" name="Straight Arrow Connector 20"/>
          <p:cNvCxnSpPr>
            <a:cxnSpLocks noChangeShapeType="1"/>
            <a:stCxn id="15" idx="3"/>
            <a:endCxn id="18" idx="1"/>
          </p:cNvCxnSpPr>
          <p:nvPr/>
        </p:nvCxnSpPr>
        <p:spPr bwMode="auto">
          <a:xfrm flipV="1">
            <a:off x="4376738" y="5465763"/>
            <a:ext cx="790575" cy="571500"/>
          </a:xfrm>
          <a:prstGeom prst="straightConnector1">
            <a:avLst/>
          </a:prstGeom>
          <a:noFill/>
          <a:ln w="25400" algn="ctr">
            <a:solidFill>
              <a:srgbClr val="FF0000"/>
            </a:solidFill>
            <a:round/>
            <a:headEnd/>
            <a:tailEnd type="arrow" w="med" len="med"/>
          </a:ln>
        </p:spPr>
      </p:cxnSp>
      <p:cxnSp>
        <p:nvCxnSpPr>
          <p:cNvPr id="15373" name="Straight Arrow Connector 21"/>
          <p:cNvCxnSpPr>
            <a:cxnSpLocks noChangeShapeType="1"/>
            <a:stCxn id="19" idx="3"/>
          </p:cNvCxnSpPr>
          <p:nvPr/>
        </p:nvCxnSpPr>
        <p:spPr bwMode="auto">
          <a:xfrm flipV="1">
            <a:off x="8591550" y="6029325"/>
            <a:ext cx="576263" cy="7938"/>
          </a:xfrm>
          <a:prstGeom prst="straightConnector1">
            <a:avLst/>
          </a:prstGeom>
          <a:noFill/>
          <a:ln w="25400" algn="ctr">
            <a:solidFill>
              <a:srgbClr val="FF0000"/>
            </a:solidFill>
            <a:round/>
            <a:headEnd/>
            <a:tailEnd type="arrow" w="med" len="med"/>
          </a:ln>
        </p:spPr>
      </p:cxnSp>
      <p:sp>
        <p:nvSpPr>
          <p:cNvPr id="23" name="Rectangle 9"/>
          <p:cNvSpPr>
            <a:spLocks noChangeArrowheads="1"/>
          </p:cNvSpPr>
          <p:nvPr/>
        </p:nvSpPr>
        <p:spPr bwMode="auto">
          <a:xfrm>
            <a:off x="6453188" y="5857875"/>
            <a:ext cx="781050" cy="357188"/>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24" name="Rectangle 10"/>
          <p:cNvSpPr>
            <a:spLocks noChangeArrowheads="1"/>
          </p:cNvSpPr>
          <p:nvPr/>
        </p:nvSpPr>
        <p:spPr bwMode="auto">
          <a:xfrm>
            <a:off x="6453188" y="5072063"/>
            <a:ext cx="781050" cy="785812"/>
          </a:xfrm>
          <a:prstGeom prst="rect">
            <a:avLst/>
          </a:prstGeom>
          <a:solidFill>
            <a:schemeClr val="accent4"/>
          </a:solidFill>
          <a:ln w="9525">
            <a:solidFill>
              <a:srgbClr val="0070C0"/>
            </a:solidFill>
            <a:miter lim="800000"/>
            <a:headEnd/>
            <a:tailEnd/>
          </a:ln>
        </p:spPr>
        <p:txBody>
          <a:bodyPr wrap="none" anchor="ctr"/>
          <a:lstStyle/>
          <a:p>
            <a:pPr algn="ctr">
              <a:defRPr/>
            </a:pPr>
            <a:endParaRPr lang="hr-HR" sz="4000">
              <a:solidFill>
                <a:srgbClr val="002060"/>
              </a:solidFill>
            </a:endParaRPr>
          </a:p>
        </p:txBody>
      </p:sp>
      <p:sp>
        <p:nvSpPr>
          <p:cNvPr id="25" name="Freeform 24"/>
          <p:cNvSpPr/>
          <p:nvPr/>
        </p:nvSpPr>
        <p:spPr bwMode="auto">
          <a:xfrm>
            <a:off x="1309688" y="4572000"/>
            <a:ext cx="2538412" cy="520700"/>
          </a:xfrm>
          <a:custGeom>
            <a:avLst/>
            <a:gdLst>
              <a:gd name="connsiteX0" fmla="*/ 0 w 3848669"/>
              <a:gd name="connsiteY0" fmla="*/ 507242 h 520890"/>
              <a:gd name="connsiteX1" fmla="*/ 1869743 w 3848669"/>
              <a:gd name="connsiteY1" fmla="*/ 2275 h 520890"/>
              <a:gd name="connsiteX2" fmla="*/ 3848669 w 3848669"/>
              <a:gd name="connsiteY2" fmla="*/ 520890 h 520890"/>
            </a:gdLst>
            <a:ahLst/>
            <a:cxnLst>
              <a:cxn ang="0">
                <a:pos x="connsiteX0" y="connsiteY0"/>
              </a:cxn>
              <a:cxn ang="0">
                <a:pos x="connsiteX1" y="connsiteY1"/>
              </a:cxn>
              <a:cxn ang="0">
                <a:pos x="connsiteX2" y="connsiteY2"/>
              </a:cxn>
            </a:cxnLst>
            <a:rect l="l" t="t" r="r" b="b"/>
            <a:pathLst>
              <a:path w="3848669" h="520890">
                <a:moveTo>
                  <a:pt x="0" y="507242"/>
                </a:moveTo>
                <a:cubicBezTo>
                  <a:pt x="614149" y="253621"/>
                  <a:pt x="1228298" y="0"/>
                  <a:pt x="1869743" y="2275"/>
                </a:cubicBezTo>
                <a:cubicBezTo>
                  <a:pt x="2511188" y="4550"/>
                  <a:pt x="3179928" y="262720"/>
                  <a:pt x="3848669" y="520890"/>
                </a:cubicBezTo>
              </a:path>
            </a:pathLst>
          </a:custGeom>
          <a:noFill/>
          <a:ln w="25400" cap="flat" cmpd="sng" algn="ctr">
            <a:solidFill>
              <a:srgbClr val="FF0000"/>
            </a:solidFill>
            <a:prstDash val="solid"/>
            <a:round/>
            <a:headEnd type="none" w="med" len="med"/>
            <a:tailEnd type="triangl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cxnSp>
        <p:nvCxnSpPr>
          <p:cNvPr id="15377" name="Straight Arrow Connector 25"/>
          <p:cNvCxnSpPr>
            <a:cxnSpLocks noChangeShapeType="1"/>
            <a:stCxn id="17" idx="3"/>
            <a:endCxn id="15378" idx="1"/>
          </p:cNvCxnSpPr>
          <p:nvPr/>
        </p:nvCxnSpPr>
        <p:spPr bwMode="auto">
          <a:xfrm flipV="1">
            <a:off x="5948363" y="5478463"/>
            <a:ext cx="504825" cy="558800"/>
          </a:xfrm>
          <a:prstGeom prst="straightConnector1">
            <a:avLst/>
          </a:prstGeom>
          <a:noFill/>
          <a:ln w="25400" algn="ctr">
            <a:solidFill>
              <a:srgbClr val="FF0000"/>
            </a:solidFill>
            <a:round/>
            <a:headEnd/>
            <a:tailEnd type="arrow" w="med" len="med"/>
          </a:ln>
        </p:spPr>
      </p:cxnSp>
      <p:sp>
        <p:nvSpPr>
          <p:cNvPr id="15378" name="Rectangle 26"/>
          <p:cNvSpPr>
            <a:spLocks noChangeArrowheads="1"/>
          </p:cNvSpPr>
          <p:nvPr/>
        </p:nvSpPr>
        <p:spPr bwMode="auto">
          <a:xfrm>
            <a:off x="6453188" y="5124450"/>
            <a:ext cx="800100" cy="708025"/>
          </a:xfrm>
          <a:prstGeom prst="rect">
            <a:avLst/>
          </a:prstGeom>
          <a:noFill/>
          <a:ln w="9525">
            <a:noFill/>
            <a:miter lim="800000"/>
            <a:headEnd/>
            <a:tailEnd/>
          </a:ln>
        </p:spPr>
        <p:txBody>
          <a:bodyPr wrap="none">
            <a:spAutoFit/>
          </a:bodyPr>
          <a:lstStyle/>
          <a:p>
            <a:r>
              <a:rPr lang="hr-HR" sz="4000">
                <a:solidFill>
                  <a:srgbClr val="002060"/>
                </a:solidFill>
              </a:rPr>
              <a:t>71</a:t>
            </a:r>
            <a:endParaRPr lang="hr-HR" sz="4000">
              <a:solidFill>
                <a:schemeClr val="tx1"/>
              </a:solidFill>
            </a:endParaRPr>
          </a:p>
        </p:txBody>
      </p:sp>
      <p:sp>
        <p:nvSpPr>
          <p:cNvPr id="33" name="Rectangle 24"/>
          <p:cNvSpPr>
            <a:spLocks noChangeArrowheads="1"/>
          </p:cNvSpPr>
          <p:nvPr/>
        </p:nvSpPr>
        <p:spPr bwMode="auto">
          <a:xfrm>
            <a:off x="3667125" y="4000500"/>
            <a:ext cx="642938" cy="395288"/>
          </a:xfrm>
          <a:prstGeom prst="rect">
            <a:avLst/>
          </a:prstGeom>
          <a:solidFill>
            <a:srgbClr val="FFCC99">
              <a:alpha val="50195"/>
            </a:srgbClr>
          </a:solidFill>
          <a:ln w="9525">
            <a:solidFill>
              <a:srgbClr val="FFC000"/>
            </a:solidFill>
            <a:miter lim="800000"/>
            <a:headEnd/>
            <a:tailEnd/>
          </a:ln>
        </p:spPr>
        <p:txBody>
          <a:bodyPr wrap="none" anchor="ctr"/>
          <a:lstStyle/>
          <a:p>
            <a:pPr algn="ctr"/>
            <a:endParaRPr lang="hr-HR" sz="2400"/>
          </a:p>
        </p:txBody>
      </p:sp>
      <p:cxnSp>
        <p:nvCxnSpPr>
          <p:cNvPr id="34" name="Straight Arrow Connector 33"/>
          <p:cNvCxnSpPr>
            <a:cxnSpLocks noChangeShapeType="1"/>
            <a:stCxn id="33" idx="2"/>
            <a:endCxn id="16" idx="0"/>
          </p:cNvCxnSpPr>
          <p:nvPr/>
        </p:nvCxnSpPr>
        <p:spPr bwMode="auto">
          <a:xfrm rot="5400000">
            <a:off x="3648869" y="4733132"/>
            <a:ext cx="676275" cy="1587"/>
          </a:xfrm>
          <a:prstGeom prst="straightConnector1">
            <a:avLst/>
          </a:prstGeom>
          <a:noFill/>
          <a:ln w="25400" algn="ctr">
            <a:solidFill>
              <a:srgbClr val="FF0000"/>
            </a:solidFill>
            <a:round/>
            <a:headEnd/>
            <a:tailEnd type="arrow" w="med" len="med"/>
          </a:ln>
        </p:spPr>
      </p:cxnSp>
      <p:cxnSp>
        <p:nvCxnSpPr>
          <p:cNvPr id="15381" name="Straight Arrow Connector 35"/>
          <p:cNvCxnSpPr>
            <a:cxnSpLocks noChangeShapeType="1"/>
            <a:stCxn id="23" idx="3"/>
            <a:endCxn id="20" idx="1"/>
          </p:cNvCxnSpPr>
          <p:nvPr/>
        </p:nvCxnSpPr>
        <p:spPr bwMode="auto">
          <a:xfrm flipV="1">
            <a:off x="7234238" y="5465763"/>
            <a:ext cx="576262" cy="571500"/>
          </a:xfrm>
          <a:prstGeom prst="straightConnector1">
            <a:avLst/>
          </a:prstGeom>
          <a:noFill/>
          <a:ln w="25400" algn="ctr">
            <a:solidFill>
              <a:srgbClr val="FF0000"/>
            </a:solidFill>
            <a:round/>
            <a:headEnd/>
            <a:tailEnd type="arrow" w="med" len="med"/>
          </a:ln>
        </p:spPr>
      </p:cxnSp>
      <p:sp>
        <p:nvSpPr>
          <p:cNvPr id="38" name="Rectangle 37"/>
          <p:cNvSpPr/>
          <p:nvPr/>
        </p:nvSpPr>
        <p:spPr bwMode="auto">
          <a:xfrm>
            <a:off x="1309688" y="1466850"/>
            <a:ext cx="1000125" cy="319088"/>
          </a:xfrm>
          <a:prstGeom prst="rect">
            <a:avLst/>
          </a:prstGeom>
          <a:noFill/>
          <a:ln w="25400" cap="flat" cmpd="sng" algn="ctr">
            <a:solidFill>
              <a:srgbClr val="FF0000"/>
            </a:solidFill>
            <a:prstDash val="solid"/>
            <a:round/>
            <a:headEnd type="none" w="med" len="med"/>
            <a:tailEnd type="non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39" name="Rectangle 38"/>
          <p:cNvSpPr/>
          <p:nvPr/>
        </p:nvSpPr>
        <p:spPr bwMode="auto">
          <a:xfrm>
            <a:off x="2667000" y="1428750"/>
            <a:ext cx="2928938" cy="357188"/>
          </a:xfrm>
          <a:prstGeom prst="rect">
            <a:avLst/>
          </a:prstGeom>
          <a:noFill/>
          <a:ln w="25400" cap="flat" cmpd="sng" algn="ctr">
            <a:solidFill>
              <a:srgbClr val="FF0000"/>
            </a:solidFill>
            <a:prstDash val="solid"/>
            <a:round/>
            <a:headEnd type="none" w="med" len="med"/>
            <a:tailEnd type="non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40" name="Rectangle 39"/>
          <p:cNvSpPr/>
          <p:nvPr/>
        </p:nvSpPr>
        <p:spPr bwMode="auto">
          <a:xfrm>
            <a:off x="881063" y="1714500"/>
            <a:ext cx="1143000" cy="319088"/>
          </a:xfrm>
          <a:prstGeom prst="rect">
            <a:avLst/>
          </a:prstGeom>
          <a:noFill/>
          <a:ln w="25400" cap="flat" cmpd="sng" algn="ctr">
            <a:solidFill>
              <a:srgbClr val="FF0000"/>
            </a:solidFill>
            <a:prstDash val="solid"/>
            <a:round/>
            <a:headEnd type="none" w="med" len="med"/>
            <a:tailEnd type="non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41" name="Rectangle 40"/>
          <p:cNvSpPr/>
          <p:nvPr/>
        </p:nvSpPr>
        <p:spPr bwMode="auto">
          <a:xfrm>
            <a:off x="952500" y="2071688"/>
            <a:ext cx="3786188" cy="1143000"/>
          </a:xfrm>
          <a:prstGeom prst="rect">
            <a:avLst/>
          </a:prstGeom>
          <a:noFill/>
          <a:ln w="25400" cap="flat" cmpd="sng" algn="ctr">
            <a:solidFill>
              <a:srgbClr val="FF0000"/>
            </a:solidFill>
            <a:prstDash val="solid"/>
            <a:round/>
            <a:headEnd type="none" w="med" len="med"/>
            <a:tailEnd type="non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42" name="Freeform 41"/>
          <p:cNvSpPr/>
          <p:nvPr/>
        </p:nvSpPr>
        <p:spPr bwMode="auto">
          <a:xfrm>
            <a:off x="1309688" y="4572000"/>
            <a:ext cx="3929062" cy="520700"/>
          </a:xfrm>
          <a:custGeom>
            <a:avLst/>
            <a:gdLst>
              <a:gd name="connsiteX0" fmla="*/ 0 w 3848669"/>
              <a:gd name="connsiteY0" fmla="*/ 507242 h 520890"/>
              <a:gd name="connsiteX1" fmla="*/ 1869743 w 3848669"/>
              <a:gd name="connsiteY1" fmla="*/ 2275 h 520890"/>
              <a:gd name="connsiteX2" fmla="*/ 3848669 w 3848669"/>
              <a:gd name="connsiteY2" fmla="*/ 520890 h 520890"/>
            </a:gdLst>
            <a:ahLst/>
            <a:cxnLst>
              <a:cxn ang="0">
                <a:pos x="connsiteX0" y="connsiteY0"/>
              </a:cxn>
              <a:cxn ang="0">
                <a:pos x="connsiteX1" y="connsiteY1"/>
              </a:cxn>
              <a:cxn ang="0">
                <a:pos x="connsiteX2" y="connsiteY2"/>
              </a:cxn>
            </a:cxnLst>
            <a:rect l="l" t="t" r="r" b="b"/>
            <a:pathLst>
              <a:path w="3848669" h="520890">
                <a:moveTo>
                  <a:pt x="0" y="507242"/>
                </a:moveTo>
                <a:cubicBezTo>
                  <a:pt x="614149" y="253621"/>
                  <a:pt x="1228298" y="0"/>
                  <a:pt x="1869743" y="2275"/>
                </a:cubicBezTo>
                <a:cubicBezTo>
                  <a:pt x="2511188" y="4550"/>
                  <a:pt x="3179928" y="262720"/>
                  <a:pt x="3848669" y="520890"/>
                </a:cubicBezTo>
              </a:path>
            </a:pathLst>
          </a:custGeom>
          <a:noFill/>
          <a:ln w="25400" cap="flat" cmpd="sng" algn="ctr">
            <a:solidFill>
              <a:srgbClr val="FF0000"/>
            </a:solidFill>
            <a:prstDash val="solid"/>
            <a:round/>
            <a:headEnd type="none" w="med" len="med"/>
            <a:tailEnd type="triangl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15387" name="Rectangle 35"/>
          <p:cNvSpPr>
            <a:spLocks noChangeArrowheads="1"/>
          </p:cNvSpPr>
          <p:nvPr/>
        </p:nvSpPr>
        <p:spPr bwMode="auto">
          <a:xfrm>
            <a:off x="3224213" y="3933825"/>
            <a:ext cx="336550" cy="396875"/>
          </a:xfrm>
          <a:prstGeom prst="rect">
            <a:avLst/>
          </a:prstGeom>
          <a:noFill/>
          <a:ln w="9525" algn="ctr">
            <a:noFill/>
            <a:miter lim="800000"/>
            <a:headEnd/>
            <a:tailEnd/>
          </a:ln>
        </p:spPr>
        <p:txBody>
          <a:bodyPr wrap="none">
            <a:spAutoFit/>
          </a:bodyPr>
          <a:lstStyle/>
          <a:p>
            <a:r>
              <a:rPr lang="hr-HR"/>
              <a:t>p</a:t>
            </a:r>
          </a:p>
        </p:txBody>
      </p:sp>
      <p:sp>
        <p:nvSpPr>
          <p:cNvPr id="15388" name="Rectangle 24"/>
          <p:cNvSpPr>
            <a:spLocks noChangeArrowheads="1"/>
          </p:cNvSpPr>
          <p:nvPr/>
        </p:nvSpPr>
        <p:spPr bwMode="auto">
          <a:xfrm>
            <a:off x="595313" y="5072063"/>
            <a:ext cx="1357312" cy="395287"/>
          </a:xfrm>
          <a:prstGeom prst="rect">
            <a:avLst/>
          </a:prstGeom>
          <a:solidFill>
            <a:srgbClr val="FFCC99">
              <a:alpha val="50195"/>
            </a:srgbClr>
          </a:solidFill>
          <a:ln w="9525">
            <a:solidFill>
              <a:srgbClr val="FFC000"/>
            </a:solidFill>
            <a:miter lim="800000"/>
            <a:headEnd/>
            <a:tailEnd/>
          </a:ln>
        </p:spPr>
        <p:txBody>
          <a:bodyPr wrap="none" anchor="ctr"/>
          <a:lstStyle/>
          <a:p>
            <a:pPr algn="ctr"/>
            <a:r>
              <a:rPr lang="hr-HR"/>
              <a:t>*glavap</a:t>
            </a:r>
          </a:p>
        </p:txBody>
      </p:sp>
      <p:sp>
        <p:nvSpPr>
          <p:cNvPr id="4" name="Rectangle 24"/>
          <p:cNvSpPr>
            <a:spLocks noChangeArrowheads="1"/>
          </p:cNvSpPr>
          <p:nvPr/>
        </p:nvSpPr>
        <p:spPr bwMode="auto">
          <a:xfrm>
            <a:off x="381000" y="5786438"/>
            <a:ext cx="1782763" cy="395287"/>
          </a:xfrm>
          <a:prstGeom prst="rect">
            <a:avLst/>
          </a:prstGeom>
          <a:solidFill>
            <a:srgbClr val="FFCC99">
              <a:alpha val="50195"/>
            </a:srgbClr>
          </a:solidFill>
          <a:ln w="9525">
            <a:solidFill>
              <a:srgbClr val="FFC000"/>
            </a:solidFill>
            <a:miter lim="800000"/>
            <a:headEnd/>
            <a:tailEnd/>
          </a:ln>
        </p:spPr>
        <p:txBody>
          <a:bodyPr wrap="none" anchor="ctr"/>
          <a:lstStyle/>
          <a:p>
            <a:pPr algn="ctr"/>
            <a:r>
              <a:rPr lang="hr-HR"/>
              <a:t>&amp;</a:t>
            </a:r>
            <a:r>
              <a:rPr lang="hr-HR">
                <a:solidFill>
                  <a:srgbClr val="FF0000"/>
                </a:solidFill>
              </a:rPr>
              <a:t>glava</a:t>
            </a:r>
          </a:p>
        </p:txBody>
      </p:sp>
      <p:cxnSp>
        <p:nvCxnSpPr>
          <p:cNvPr id="5" name="Straight Arrow Connector 40"/>
          <p:cNvCxnSpPr>
            <a:cxnSpLocks noChangeShapeType="1"/>
            <a:endCxn id="15388" idx="2"/>
          </p:cNvCxnSpPr>
          <p:nvPr/>
        </p:nvCxnSpPr>
        <p:spPr bwMode="auto">
          <a:xfrm rot="5400000" flipH="1" flipV="1">
            <a:off x="1112838" y="5626100"/>
            <a:ext cx="319088" cy="1587"/>
          </a:xfrm>
          <a:prstGeom prst="straightConnector1">
            <a:avLst/>
          </a:prstGeom>
          <a:noFill/>
          <a:ln w="25400" algn="ctr">
            <a:solidFill>
              <a:srgbClr val="FF0000"/>
            </a:solidFill>
            <a:round/>
            <a:headEnd/>
            <a:tailEnd type="arrow" w="med" len="med"/>
          </a:ln>
        </p:spPr>
      </p:cxnSp>
      <p:sp>
        <p:nvSpPr>
          <p:cNvPr id="15391" name="Rectangle 40"/>
          <p:cNvSpPr>
            <a:spLocks noChangeArrowheads="1"/>
          </p:cNvSpPr>
          <p:nvPr/>
        </p:nvSpPr>
        <p:spPr bwMode="auto">
          <a:xfrm>
            <a:off x="2057400" y="6016625"/>
            <a:ext cx="1098550" cy="396875"/>
          </a:xfrm>
          <a:prstGeom prst="rect">
            <a:avLst/>
          </a:prstGeom>
          <a:noFill/>
          <a:ln w="9525" algn="ctr">
            <a:noFill/>
            <a:miter lim="800000"/>
            <a:headEnd/>
            <a:tailEnd/>
          </a:ln>
        </p:spPr>
        <p:txBody>
          <a:bodyPr wrap="none">
            <a:spAutoFit/>
          </a:bodyPr>
          <a:lstStyle/>
          <a:p>
            <a:r>
              <a:rPr lang="hr-HR"/>
              <a:t>glavap</a:t>
            </a:r>
          </a:p>
        </p:txBody>
      </p:sp>
      <p:sp>
        <p:nvSpPr>
          <p:cNvPr id="15392" name="Rectangle 41"/>
          <p:cNvSpPr>
            <a:spLocks noChangeArrowheads="1"/>
          </p:cNvSpPr>
          <p:nvPr/>
        </p:nvSpPr>
        <p:spPr bwMode="auto">
          <a:xfrm>
            <a:off x="2000250" y="5084763"/>
            <a:ext cx="946150" cy="396875"/>
          </a:xfrm>
          <a:prstGeom prst="rect">
            <a:avLst/>
          </a:prstGeom>
          <a:noFill/>
          <a:ln w="9525" algn="ctr">
            <a:noFill/>
            <a:miter lim="800000"/>
            <a:headEnd/>
            <a:tailEnd/>
          </a:ln>
        </p:spPr>
        <p:txBody>
          <a:bodyPr wrap="none">
            <a:spAutoFit/>
          </a:bodyPr>
          <a:lstStyle/>
          <a:p>
            <a:r>
              <a:rPr lang="hr-HR">
                <a:solidFill>
                  <a:srgbClr val="FF0000"/>
                </a:solidFill>
              </a:rPr>
              <a:t>glava</a:t>
            </a:r>
          </a:p>
        </p:txBody>
      </p:sp>
      <p:sp>
        <p:nvSpPr>
          <p:cNvPr id="9" name="Slide Number Placeholder 8"/>
          <p:cNvSpPr>
            <a:spLocks noGrp="1"/>
          </p:cNvSpPr>
          <p:nvPr>
            <p:ph type="sldNum" sz="quarter" idx="11"/>
          </p:nvPr>
        </p:nvSpPr>
        <p:spPr/>
        <p:txBody>
          <a:bodyPr/>
          <a:lstStyle/>
          <a:p>
            <a:fld id="{A88E0379-805C-488B-A902-3710866AFB11}" type="slidenum">
              <a:rPr lang="hr-HR" smtClean="0"/>
              <a:pPr/>
              <a:t>227</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dissolv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500" fill="hold"/>
                                        <p:tgtEl>
                                          <p:spTgt spid="38"/>
                                        </p:tgtEl>
                                        <p:attrNameLst>
                                          <p:attrName>ppt_w</p:attrName>
                                        </p:attrNameLst>
                                      </p:cBhvr>
                                      <p:tavLst>
                                        <p:tav tm="0">
                                          <p:val>
                                            <p:fltVal val="0"/>
                                          </p:val>
                                        </p:tav>
                                        <p:tav tm="100000">
                                          <p:val>
                                            <p:strVal val="#ppt_w"/>
                                          </p:val>
                                        </p:tav>
                                      </p:tavLst>
                                    </p:anim>
                                    <p:anim calcmode="lin" valueType="num">
                                      <p:cBhvr>
                                        <p:cTn id="18" dur="500" fill="hold"/>
                                        <p:tgtEl>
                                          <p:spTgt spid="38"/>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anim calcmode="lin" valueType="num">
                                      <p:cBhvr>
                                        <p:cTn id="23" dur="500" fill="hold"/>
                                        <p:tgtEl>
                                          <p:spTgt spid="39"/>
                                        </p:tgtEl>
                                        <p:attrNameLst>
                                          <p:attrName>ppt_w</p:attrName>
                                        </p:attrNameLst>
                                      </p:cBhvr>
                                      <p:tavLst>
                                        <p:tav tm="0">
                                          <p:val>
                                            <p:fltVal val="0"/>
                                          </p:val>
                                        </p:tav>
                                        <p:tav tm="100000">
                                          <p:val>
                                            <p:strVal val="#ppt_w"/>
                                          </p:val>
                                        </p:tav>
                                      </p:tavLst>
                                    </p:anim>
                                    <p:anim calcmode="lin" valueType="num">
                                      <p:cBhvr>
                                        <p:cTn id="24" dur="500" fill="hold"/>
                                        <p:tgtEl>
                                          <p:spTgt spid="39"/>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grpId="1" nodeType="clickEffect">
                                  <p:stCondLst>
                                    <p:cond delay="0"/>
                                  </p:stCondLst>
                                  <p:childTnLst>
                                    <p:animEffect transition="out" filter="dissolve">
                                      <p:cBhvr>
                                        <p:cTn id="28" dur="500"/>
                                        <p:tgtEl>
                                          <p:spTgt spid="38"/>
                                        </p:tgtEl>
                                      </p:cBhvr>
                                    </p:animEffect>
                                    <p:set>
                                      <p:cBhvr>
                                        <p:cTn id="29" dur="1" fill="hold">
                                          <p:stCondLst>
                                            <p:cond delay="499"/>
                                          </p:stCondLst>
                                        </p:cTn>
                                        <p:tgtEl>
                                          <p:spTgt spid="38"/>
                                        </p:tgtEl>
                                        <p:attrNameLst>
                                          <p:attrName>style.visibility</p:attrName>
                                        </p:attrNameLst>
                                      </p:cBhvr>
                                      <p:to>
                                        <p:strVal val="hidden"/>
                                      </p:to>
                                    </p:set>
                                  </p:childTnLst>
                                </p:cTn>
                              </p:par>
                              <p:par>
                                <p:cTn id="30" presetID="9" presetClass="exit" presetSubtype="0" fill="hold" grpId="1" nodeType="withEffect">
                                  <p:stCondLst>
                                    <p:cond delay="0"/>
                                  </p:stCondLst>
                                  <p:childTnLst>
                                    <p:animEffect transition="out" filter="dissolve">
                                      <p:cBhvr>
                                        <p:cTn id="31" dur="500"/>
                                        <p:tgtEl>
                                          <p:spTgt spid="39"/>
                                        </p:tgtEl>
                                      </p:cBhvr>
                                    </p:animEffect>
                                    <p:set>
                                      <p:cBhvr>
                                        <p:cTn id="32" dur="1" fill="hold">
                                          <p:stCondLst>
                                            <p:cond delay="499"/>
                                          </p:stCondLst>
                                        </p:cTn>
                                        <p:tgtEl>
                                          <p:spTgt spid="39"/>
                                        </p:tgtEl>
                                        <p:attrNameLst>
                                          <p:attrName>style.visibility</p:attrName>
                                        </p:attrNameLst>
                                      </p:cBhvr>
                                      <p:to>
                                        <p:strVal val="hidden"/>
                                      </p:to>
                                    </p:set>
                                  </p:childTnLst>
                                </p:cTn>
                              </p:par>
                            </p:childTnLst>
                          </p:cTn>
                        </p:par>
                        <p:par>
                          <p:cTn id="33" fill="hold">
                            <p:stCondLst>
                              <p:cond delay="500"/>
                            </p:stCondLst>
                            <p:childTnLst>
                              <p:par>
                                <p:cTn id="34" presetID="23" presetClass="entr" presetSubtype="16"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 calcmode="lin" valueType="num">
                                      <p:cBhvr>
                                        <p:cTn id="36" dur="500" fill="hold"/>
                                        <p:tgtEl>
                                          <p:spTgt spid="40"/>
                                        </p:tgtEl>
                                        <p:attrNameLst>
                                          <p:attrName>ppt_w</p:attrName>
                                        </p:attrNameLst>
                                      </p:cBhvr>
                                      <p:tavLst>
                                        <p:tav tm="0">
                                          <p:val>
                                            <p:fltVal val="0"/>
                                          </p:val>
                                        </p:tav>
                                        <p:tav tm="100000">
                                          <p:val>
                                            <p:strVal val="#ppt_w"/>
                                          </p:val>
                                        </p:tav>
                                      </p:tavLst>
                                    </p:anim>
                                    <p:anim calcmode="lin" valueType="num">
                                      <p:cBhvr>
                                        <p:cTn id="37" dur="500" fill="hold"/>
                                        <p:tgtEl>
                                          <p:spTgt spid="40"/>
                                        </p:tgtEl>
                                        <p:attrNameLst>
                                          <p:attrName>ppt_h</p:attrName>
                                        </p:attrNameLst>
                                      </p:cBhvr>
                                      <p:tavLst>
                                        <p:tav tm="0">
                                          <p:val>
                                            <p:fltVal val="0"/>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9" presetClass="exit" presetSubtype="0" fill="hold" grpId="1" nodeType="clickEffect">
                                  <p:stCondLst>
                                    <p:cond delay="0"/>
                                  </p:stCondLst>
                                  <p:childTnLst>
                                    <p:animEffect transition="out" filter="dissolve">
                                      <p:cBhvr>
                                        <p:cTn id="41" dur="500"/>
                                        <p:tgtEl>
                                          <p:spTgt spid="40"/>
                                        </p:tgtEl>
                                      </p:cBhvr>
                                    </p:animEffect>
                                    <p:set>
                                      <p:cBhvr>
                                        <p:cTn id="42" dur="1" fill="hold">
                                          <p:stCondLst>
                                            <p:cond delay="499"/>
                                          </p:stCondLst>
                                        </p:cTn>
                                        <p:tgtEl>
                                          <p:spTgt spid="40"/>
                                        </p:tgtEl>
                                        <p:attrNameLst>
                                          <p:attrName>style.visibility</p:attrName>
                                        </p:attrNameLst>
                                      </p:cBhvr>
                                      <p:to>
                                        <p:strVal val="hidden"/>
                                      </p:to>
                                    </p:set>
                                  </p:childTnLst>
                                </p:cTn>
                              </p:par>
                            </p:childTnLst>
                          </p:cTn>
                        </p:par>
                        <p:par>
                          <p:cTn id="43" fill="hold">
                            <p:stCondLst>
                              <p:cond delay="500"/>
                            </p:stCondLst>
                            <p:childTnLst>
                              <p:par>
                                <p:cTn id="44" presetID="23" presetClass="entr" presetSubtype="16" fill="hold" grpId="0" nodeType="afterEffect">
                                  <p:stCondLst>
                                    <p:cond delay="0"/>
                                  </p:stCondLst>
                                  <p:childTnLst>
                                    <p:set>
                                      <p:cBhvr>
                                        <p:cTn id="45" dur="1" fill="hold">
                                          <p:stCondLst>
                                            <p:cond delay="0"/>
                                          </p:stCondLst>
                                        </p:cTn>
                                        <p:tgtEl>
                                          <p:spTgt spid="41"/>
                                        </p:tgtEl>
                                        <p:attrNameLst>
                                          <p:attrName>style.visibility</p:attrName>
                                        </p:attrNameLst>
                                      </p:cBhvr>
                                      <p:to>
                                        <p:strVal val="visible"/>
                                      </p:to>
                                    </p:set>
                                    <p:anim calcmode="lin" valueType="num">
                                      <p:cBhvr>
                                        <p:cTn id="46" dur="500" fill="hold"/>
                                        <p:tgtEl>
                                          <p:spTgt spid="41"/>
                                        </p:tgtEl>
                                        <p:attrNameLst>
                                          <p:attrName>ppt_w</p:attrName>
                                        </p:attrNameLst>
                                      </p:cBhvr>
                                      <p:tavLst>
                                        <p:tav tm="0">
                                          <p:val>
                                            <p:fltVal val="0"/>
                                          </p:val>
                                        </p:tav>
                                        <p:tav tm="100000">
                                          <p:val>
                                            <p:strVal val="#ppt_w"/>
                                          </p:val>
                                        </p:tav>
                                      </p:tavLst>
                                    </p:anim>
                                    <p:anim calcmode="lin" valueType="num">
                                      <p:cBhvr>
                                        <p:cTn id="47" dur="500" fill="hold"/>
                                        <p:tgtEl>
                                          <p:spTgt spid="41"/>
                                        </p:tgtEl>
                                        <p:attrNameLst>
                                          <p:attrName>ppt_h</p:attrName>
                                        </p:attrNameLst>
                                      </p:cBhvr>
                                      <p:tavLst>
                                        <p:tav tm="0">
                                          <p:val>
                                            <p:fltVal val="0"/>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up)">
                                      <p:cBhvr>
                                        <p:cTn id="52" dur="500"/>
                                        <p:tgtEl>
                                          <p:spTgt spid="34"/>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xit" presetSubtype="0" fill="hold" grpId="0" nodeType="clickEffect">
                                  <p:stCondLst>
                                    <p:cond delay="0"/>
                                  </p:stCondLst>
                                  <p:childTnLst>
                                    <p:animEffect transition="out" filter="dissolve">
                                      <p:cBhvr>
                                        <p:cTn id="56" dur="500"/>
                                        <p:tgtEl>
                                          <p:spTgt spid="25"/>
                                        </p:tgtEl>
                                      </p:cBhvr>
                                    </p:animEffect>
                                    <p:set>
                                      <p:cBhvr>
                                        <p:cTn id="57" dur="1" fill="hold">
                                          <p:stCondLst>
                                            <p:cond delay="499"/>
                                          </p:stCondLst>
                                        </p:cTn>
                                        <p:tgtEl>
                                          <p:spTgt spid="25"/>
                                        </p:tgtEl>
                                        <p:attrNameLst>
                                          <p:attrName>style.visibility</p:attrName>
                                        </p:attrNameLst>
                                      </p:cBhvr>
                                      <p:to>
                                        <p:strVal val="hidden"/>
                                      </p:to>
                                    </p:set>
                                  </p:childTnLst>
                                </p:cTn>
                              </p:par>
                              <p:par>
                                <p:cTn id="58" presetID="22" presetClass="entr" presetSubtype="8" fill="hold" grpId="0" nodeType="with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wipe(left)">
                                      <p:cBhvr>
                                        <p:cTn id="60" dur="500"/>
                                        <p:tgtEl>
                                          <p:spTgt spid="42"/>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xit" presetSubtype="0" fill="hold" grpId="0" nodeType="clickEffect">
                                  <p:stCondLst>
                                    <p:cond delay="0"/>
                                  </p:stCondLst>
                                  <p:childTnLst>
                                    <p:animEffect transition="out" filter="dissolve">
                                      <p:cBhvr>
                                        <p:cTn id="64" dur="500"/>
                                        <p:tgtEl>
                                          <p:spTgt spid="15"/>
                                        </p:tgtEl>
                                      </p:cBhvr>
                                    </p:animEffect>
                                    <p:set>
                                      <p:cBhvr>
                                        <p:cTn id="65" dur="1" fill="hold">
                                          <p:stCondLst>
                                            <p:cond delay="499"/>
                                          </p:stCondLst>
                                        </p:cTn>
                                        <p:tgtEl>
                                          <p:spTgt spid="15"/>
                                        </p:tgtEl>
                                        <p:attrNameLst>
                                          <p:attrName>style.visibility</p:attrName>
                                        </p:attrNameLst>
                                      </p:cBhvr>
                                      <p:to>
                                        <p:strVal val="hidden"/>
                                      </p:to>
                                    </p:set>
                                  </p:childTnLst>
                                </p:cTn>
                              </p:par>
                              <p:par>
                                <p:cTn id="66" presetID="9" presetClass="exit" presetSubtype="0" fill="hold" grpId="0" nodeType="withEffect">
                                  <p:stCondLst>
                                    <p:cond delay="0"/>
                                  </p:stCondLst>
                                  <p:childTnLst>
                                    <p:animEffect transition="out" filter="dissolve">
                                      <p:cBhvr>
                                        <p:cTn id="67" dur="500"/>
                                        <p:tgtEl>
                                          <p:spTgt spid="16"/>
                                        </p:tgtEl>
                                      </p:cBhvr>
                                    </p:animEffect>
                                    <p:set>
                                      <p:cBhvr>
                                        <p:cTn id="68" dur="1" fill="hold">
                                          <p:stCondLst>
                                            <p:cond delay="499"/>
                                          </p:stCondLst>
                                        </p:cTn>
                                        <p:tgtEl>
                                          <p:spTgt spid="16"/>
                                        </p:tgtEl>
                                        <p:attrNameLst>
                                          <p:attrName>style.visibility</p:attrName>
                                        </p:attrNameLst>
                                      </p:cBhvr>
                                      <p:to>
                                        <p:strVal val="hidden"/>
                                      </p:to>
                                    </p:set>
                                  </p:childTnLst>
                                </p:cTn>
                              </p:par>
                              <p:par>
                                <p:cTn id="69" presetID="9" presetClass="exit" presetSubtype="0" fill="hold" nodeType="withEffect">
                                  <p:stCondLst>
                                    <p:cond delay="0"/>
                                  </p:stCondLst>
                                  <p:childTnLst>
                                    <p:animEffect transition="out" filter="dissolve">
                                      <p:cBhvr>
                                        <p:cTn id="70" dur="500"/>
                                        <p:tgtEl>
                                          <p:spTgt spid="21"/>
                                        </p:tgtEl>
                                      </p:cBhvr>
                                    </p:animEffect>
                                    <p:set>
                                      <p:cBhvr>
                                        <p:cTn id="71" dur="1" fill="hold">
                                          <p:stCondLst>
                                            <p:cond delay="499"/>
                                          </p:stCondLst>
                                        </p:cTn>
                                        <p:tgtEl>
                                          <p:spTgt spid="21"/>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9" presetClass="exit" presetSubtype="0" fill="hold" grpId="1" nodeType="clickEffect">
                                  <p:stCondLst>
                                    <p:cond delay="0"/>
                                  </p:stCondLst>
                                  <p:childTnLst>
                                    <p:animEffect transition="out" filter="dissolve">
                                      <p:cBhvr>
                                        <p:cTn id="75" dur="500"/>
                                        <p:tgtEl>
                                          <p:spTgt spid="41"/>
                                        </p:tgtEl>
                                      </p:cBhvr>
                                    </p:animEffect>
                                    <p:set>
                                      <p:cBhvr>
                                        <p:cTn id="76" dur="1" fill="hold">
                                          <p:stCondLst>
                                            <p:cond delay="499"/>
                                          </p:stCondLst>
                                        </p:cTn>
                                        <p:tgtEl>
                                          <p:spTgt spid="41"/>
                                        </p:tgtEl>
                                        <p:attrNameLst>
                                          <p:attrName>style.visibility</p:attrName>
                                        </p:attrNameLst>
                                      </p:cBhvr>
                                      <p:to>
                                        <p:strVal val="hidden"/>
                                      </p:to>
                                    </p:set>
                                  </p:childTnLst>
                                </p:cTn>
                              </p:par>
                              <p:par>
                                <p:cTn id="77" presetID="9" presetClass="exit" presetSubtype="0" fill="hold" grpId="0" nodeType="withEffect">
                                  <p:stCondLst>
                                    <p:cond delay="0"/>
                                  </p:stCondLst>
                                  <p:childTnLst>
                                    <p:animEffect transition="out" filter="dissolve">
                                      <p:cBhvr>
                                        <p:cTn id="78" dur="500"/>
                                        <p:tgtEl>
                                          <p:spTgt spid="15387"/>
                                        </p:tgtEl>
                                      </p:cBhvr>
                                    </p:animEffect>
                                    <p:set>
                                      <p:cBhvr>
                                        <p:cTn id="79" dur="1" fill="hold">
                                          <p:stCondLst>
                                            <p:cond delay="499"/>
                                          </p:stCondLst>
                                        </p:cTn>
                                        <p:tgtEl>
                                          <p:spTgt spid="15387"/>
                                        </p:tgtEl>
                                        <p:attrNameLst>
                                          <p:attrName>style.visibility</p:attrName>
                                        </p:attrNameLst>
                                      </p:cBhvr>
                                      <p:to>
                                        <p:strVal val="hidden"/>
                                      </p:to>
                                    </p:set>
                                  </p:childTnLst>
                                </p:cTn>
                              </p:par>
                            </p:childTnLst>
                          </p:cTn>
                        </p:par>
                        <p:par>
                          <p:cTn id="80" fill="hold">
                            <p:stCondLst>
                              <p:cond delay="500"/>
                            </p:stCondLst>
                            <p:childTnLst>
                              <p:par>
                                <p:cTn id="81" presetID="9" presetClass="exit" presetSubtype="0" fill="hold" grpId="1" nodeType="afterEffect">
                                  <p:stCondLst>
                                    <p:cond delay="0"/>
                                  </p:stCondLst>
                                  <p:childTnLst>
                                    <p:animEffect transition="out" filter="dissolve">
                                      <p:cBhvr>
                                        <p:cTn id="82" dur="500"/>
                                        <p:tgtEl>
                                          <p:spTgt spid="33"/>
                                        </p:tgtEl>
                                      </p:cBhvr>
                                    </p:animEffect>
                                    <p:set>
                                      <p:cBhvr>
                                        <p:cTn id="83" dur="1" fill="hold">
                                          <p:stCondLst>
                                            <p:cond delay="499"/>
                                          </p:stCondLst>
                                        </p:cTn>
                                        <p:tgtEl>
                                          <p:spTgt spid="33"/>
                                        </p:tgtEl>
                                        <p:attrNameLst>
                                          <p:attrName>style.visibility</p:attrName>
                                        </p:attrNameLst>
                                      </p:cBhvr>
                                      <p:to>
                                        <p:strVal val="hidden"/>
                                      </p:to>
                                    </p:set>
                                  </p:childTnLst>
                                </p:cTn>
                              </p:par>
                              <p:par>
                                <p:cTn id="84" presetID="9" presetClass="exit" presetSubtype="0" fill="hold" nodeType="withEffect">
                                  <p:stCondLst>
                                    <p:cond delay="0"/>
                                  </p:stCondLst>
                                  <p:childTnLst>
                                    <p:animEffect transition="out" filter="dissolve">
                                      <p:cBhvr>
                                        <p:cTn id="85" dur="500"/>
                                        <p:tgtEl>
                                          <p:spTgt spid="34"/>
                                        </p:tgtEl>
                                      </p:cBhvr>
                                    </p:animEffect>
                                    <p:set>
                                      <p:cBhvr>
                                        <p:cTn id="86" dur="1" fill="hold">
                                          <p:stCondLst>
                                            <p:cond delay="499"/>
                                          </p:stCondLst>
                                        </p:cTn>
                                        <p:tgtEl>
                                          <p:spTgt spid="34"/>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9" presetClass="exit" presetSubtype="0" fill="hold" nodeType="clickEffect">
                                  <p:stCondLst>
                                    <p:cond delay="0"/>
                                  </p:stCondLst>
                                  <p:childTnLst>
                                    <p:animEffect transition="out" filter="dissolve">
                                      <p:cBhvr>
                                        <p:cTn id="90" dur="500"/>
                                        <p:tgtEl>
                                          <p:spTgt spid="5"/>
                                        </p:tgtEl>
                                      </p:cBhvr>
                                    </p:animEffect>
                                    <p:set>
                                      <p:cBhvr>
                                        <p:cTn id="91" dur="1" fill="hold">
                                          <p:stCondLst>
                                            <p:cond delay="499"/>
                                          </p:stCondLst>
                                        </p:cTn>
                                        <p:tgtEl>
                                          <p:spTgt spid="5"/>
                                        </p:tgtEl>
                                        <p:attrNameLst>
                                          <p:attrName>style.visibility</p:attrName>
                                        </p:attrNameLst>
                                      </p:cBhvr>
                                      <p:to>
                                        <p:strVal val="hidden"/>
                                      </p:to>
                                    </p:set>
                                  </p:childTnLst>
                                </p:cTn>
                              </p:par>
                              <p:par>
                                <p:cTn id="92" presetID="9" presetClass="exit" presetSubtype="0" fill="hold" grpId="0" nodeType="withEffect">
                                  <p:stCondLst>
                                    <p:cond delay="0"/>
                                  </p:stCondLst>
                                  <p:childTnLst>
                                    <p:animEffect transition="out" filter="dissolve">
                                      <p:cBhvr>
                                        <p:cTn id="93" dur="500"/>
                                        <p:tgtEl>
                                          <p:spTgt spid="4"/>
                                        </p:tgtEl>
                                      </p:cBhvr>
                                    </p:animEffect>
                                    <p:set>
                                      <p:cBhvr>
                                        <p:cTn id="94" dur="1" fill="hold">
                                          <p:stCondLst>
                                            <p:cond delay="499"/>
                                          </p:stCondLst>
                                        </p:cTn>
                                        <p:tgtEl>
                                          <p:spTgt spid="4"/>
                                        </p:tgtEl>
                                        <p:attrNameLst>
                                          <p:attrName>style.visibility</p:attrName>
                                        </p:attrNameLst>
                                      </p:cBhvr>
                                      <p:to>
                                        <p:strVal val="hidden"/>
                                      </p:to>
                                    </p:set>
                                  </p:childTnLst>
                                </p:cTn>
                              </p:par>
                              <p:par>
                                <p:cTn id="95" presetID="9" presetClass="exit" presetSubtype="0" fill="hold" grpId="0" nodeType="withEffect">
                                  <p:stCondLst>
                                    <p:cond delay="0"/>
                                  </p:stCondLst>
                                  <p:childTnLst>
                                    <p:animEffect transition="out" filter="dissolve">
                                      <p:cBhvr>
                                        <p:cTn id="96" dur="500"/>
                                        <p:tgtEl>
                                          <p:spTgt spid="15391"/>
                                        </p:tgtEl>
                                      </p:cBhvr>
                                    </p:animEffect>
                                    <p:set>
                                      <p:cBhvr>
                                        <p:cTn id="97" dur="1" fill="hold">
                                          <p:stCondLst>
                                            <p:cond delay="499"/>
                                          </p:stCondLst>
                                        </p:cTn>
                                        <p:tgtEl>
                                          <p:spTgt spid="153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5" grpId="0" animBg="1"/>
      <p:bldP spid="33" grpId="0" animBg="1"/>
      <p:bldP spid="33" grpId="1" animBg="1"/>
      <p:bldP spid="38" grpId="0" animBg="1"/>
      <p:bldP spid="38" grpId="1" animBg="1"/>
      <p:bldP spid="39" grpId="0" animBg="1"/>
      <p:bldP spid="39" grpId="1" animBg="1"/>
      <p:bldP spid="40" grpId="0" animBg="1"/>
      <p:bldP spid="40" grpId="1" animBg="1"/>
      <p:bldP spid="41" grpId="0" animBg="1"/>
      <p:bldP spid="41" grpId="1" animBg="1"/>
      <p:bldP spid="42" grpId="0" animBg="1"/>
      <p:bldP spid="15387" grpId="0"/>
      <p:bldP spid="4" grpId="0" animBg="1"/>
      <p:bldP spid="15391" grpId="0"/>
    </p:bld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hr-HR"/>
              <a:t>Brisanje elementa iz sredine liste</a:t>
            </a:r>
          </a:p>
        </p:txBody>
      </p:sp>
      <p:sp>
        <p:nvSpPr>
          <p:cNvPr id="16387" name="Rectangle 3"/>
          <p:cNvSpPr>
            <a:spLocks noChangeArrowheads="1"/>
          </p:cNvSpPr>
          <p:nvPr/>
        </p:nvSpPr>
        <p:spPr bwMode="auto">
          <a:xfrm>
            <a:off x="166688" y="857250"/>
            <a:ext cx="9572625" cy="2997200"/>
          </a:xfrm>
          <a:prstGeom prst="rect">
            <a:avLst/>
          </a:prstGeom>
          <a:solidFill>
            <a:srgbClr val="FFCC99"/>
          </a:solidFill>
          <a:ln w="9525">
            <a:solidFill>
              <a:srgbClr val="FF9900"/>
            </a:solidFill>
            <a:miter lim="800000"/>
            <a:headEnd/>
            <a:tailEnd/>
          </a:ln>
        </p:spPr>
        <p:txBody>
          <a:bodyPr>
            <a:spAutoFit/>
          </a:bodyPr>
          <a:lstStyle/>
          <a:p>
            <a:r>
              <a:rPr lang="hr-HR" sz="1600"/>
              <a:t>int brisi (atom **glavap, int elem) {</a:t>
            </a:r>
          </a:p>
          <a:p>
            <a:r>
              <a:rPr lang="hr-HR" sz="1600"/>
              <a:t>  atom *p;</a:t>
            </a:r>
          </a:p>
          <a:p>
            <a:r>
              <a:rPr lang="hr-HR" sz="1600"/>
              <a:t>  for (; *glavap &amp;&amp; (*glavap)-&gt;elem != elem; glavap = &amp;((*glavap)-&gt;sljed));</a:t>
            </a:r>
          </a:p>
          <a:p>
            <a:r>
              <a:rPr lang="hr-HR" sz="1600"/>
              <a:t>  if (*glavap) {</a:t>
            </a:r>
          </a:p>
          <a:p>
            <a:r>
              <a:rPr lang="hr-HR" sz="1600"/>
              <a:t>	p = *glavap;</a:t>
            </a:r>
          </a:p>
          <a:p>
            <a:r>
              <a:rPr lang="hr-HR" sz="1600"/>
              <a:t>	*glavap = (*glavap)-&gt;sljed;</a:t>
            </a:r>
          </a:p>
          <a:p>
            <a:r>
              <a:rPr lang="hr-HR" sz="1600"/>
              <a:t>	free (p); </a:t>
            </a:r>
          </a:p>
          <a:p>
            <a:r>
              <a:rPr lang="hr-HR" sz="1600"/>
              <a:t>        return 1;</a:t>
            </a:r>
          </a:p>
          <a:p>
            <a:r>
              <a:rPr lang="hr-HR" sz="1600"/>
              <a:t>  } else return 0;</a:t>
            </a:r>
          </a:p>
          <a:p>
            <a:r>
              <a:rPr lang="hr-HR" sz="1600"/>
              <a:t>}</a:t>
            </a:r>
          </a:p>
        </p:txBody>
      </p:sp>
      <p:grpSp>
        <p:nvGrpSpPr>
          <p:cNvPr id="3" name="Group 4"/>
          <p:cNvGrpSpPr>
            <a:grpSpLocks/>
          </p:cNvGrpSpPr>
          <p:nvPr/>
        </p:nvGrpSpPr>
        <p:grpSpPr bwMode="auto">
          <a:xfrm>
            <a:off x="7980363" y="2349500"/>
            <a:ext cx="914400" cy="1214438"/>
            <a:chOff x="7921787" y="2500306"/>
            <a:chExt cx="914112" cy="1214446"/>
          </a:xfrm>
        </p:grpSpPr>
        <p:sp>
          <p:nvSpPr>
            <p:cNvPr id="6" name="Rectangle 10"/>
            <p:cNvSpPr>
              <a:spLocks noChangeArrowheads="1"/>
            </p:cNvSpPr>
            <p:nvPr/>
          </p:nvSpPr>
          <p:spPr bwMode="auto">
            <a:xfrm>
              <a:off x="7988441" y="2928934"/>
              <a:ext cx="782391" cy="785818"/>
            </a:xfrm>
            <a:prstGeom prst="rect">
              <a:avLst/>
            </a:prstGeom>
            <a:solidFill>
              <a:schemeClr val="accent4"/>
            </a:solidFill>
            <a:ln w="9525">
              <a:solidFill>
                <a:srgbClr val="0070C0"/>
              </a:solidFill>
              <a:miter lim="800000"/>
              <a:headEnd/>
              <a:tailEnd/>
            </a:ln>
          </p:spPr>
          <p:txBody>
            <a:bodyPr wrap="none" anchor="ctr"/>
            <a:lstStyle/>
            <a:p>
              <a:pPr algn="ctr">
                <a:defRPr/>
              </a:pPr>
              <a:r>
                <a:rPr lang="hr-HR" sz="4000">
                  <a:solidFill>
                    <a:srgbClr val="002060"/>
                  </a:solidFill>
                </a:rPr>
                <a:t>71</a:t>
              </a:r>
            </a:p>
          </p:txBody>
        </p:sp>
        <p:sp>
          <p:nvSpPr>
            <p:cNvPr id="16429" name="Rectangle 6"/>
            <p:cNvSpPr>
              <a:spLocks noChangeArrowheads="1"/>
            </p:cNvSpPr>
            <p:nvPr/>
          </p:nvSpPr>
          <p:spPr bwMode="auto">
            <a:xfrm>
              <a:off x="7921787" y="2500306"/>
              <a:ext cx="914112" cy="457203"/>
            </a:xfrm>
            <a:prstGeom prst="rect">
              <a:avLst/>
            </a:prstGeom>
            <a:noFill/>
            <a:ln w="9525">
              <a:noFill/>
              <a:miter lim="800000"/>
              <a:headEnd/>
              <a:tailEnd/>
            </a:ln>
          </p:spPr>
          <p:txBody>
            <a:bodyPr wrap="none">
              <a:spAutoFit/>
            </a:bodyPr>
            <a:lstStyle/>
            <a:p>
              <a:pPr algn="ctr"/>
              <a:r>
                <a:rPr lang="hr-HR" sz="2400"/>
                <a:t>elem</a:t>
              </a:r>
              <a:endParaRPr lang="hr-HR" sz="2400">
                <a:solidFill>
                  <a:schemeClr val="tx1"/>
                </a:solidFill>
              </a:endParaRPr>
            </a:p>
          </p:txBody>
        </p:sp>
      </p:grpSp>
      <p:sp>
        <p:nvSpPr>
          <p:cNvPr id="16389" name="Rectangle 24"/>
          <p:cNvSpPr>
            <a:spLocks noChangeArrowheads="1"/>
          </p:cNvSpPr>
          <p:nvPr/>
        </p:nvSpPr>
        <p:spPr bwMode="auto">
          <a:xfrm>
            <a:off x="595313" y="5072063"/>
            <a:ext cx="1357312" cy="395287"/>
          </a:xfrm>
          <a:prstGeom prst="rect">
            <a:avLst/>
          </a:prstGeom>
          <a:solidFill>
            <a:srgbClr val="FFCC99">
              <a:alpha val="50195"/>
            </a:srgbClr>
          </a:solidFill>
          <a:ln w="9525">
            <a:solidFill>
              <a:srgbClr val="FFC000"/>
            </a:solidFill>
            <a:miter lim="800000"/>
            <a:headEnd/>
            <a:tailEnd/>
          </a:ln>
        </p:spPr>
        <p:txBody>
          <a:bodyPr wrap="none" anchor="ctr"/>
          <a:lstStyle/>
          <a:p>
            <a:pPr algn="ctr"/>
            <a:r>
              <a:rPr lang="hr-HR"/>
              <a:t>*glavap</a:t>
            </a:r>
          </a:p>
        </p:txBody>
      </p:sp>
      <p:grpSp>
        <p:nvGrpSpPr>
          <p:cNvPr id="16390" name="Group 25"/>
          <p:cNvGrpSpPr>
            <a:grpSpLocks/>
          </p:cNvGrpSpPr>
          <p:nvPr/>
        </p:nvGrpSpPr>
        <p:grpSpPr bwMode="auto">
          <a:xfrm>
            <a:off x="9167813" y="5915025"/>
            <a:ext cx="412750" cy="228600"/>
            <a:chOff x="3504" y="3840"/>
            <a:chExt cx="240" cy="144"/>
          </a:xfrm>
        </p:grpSpPr>
        <p:grpSp>
          <p:nvGrpSpPr>
            <p:cNvPr id="16423" name="Group 26"/>
            <p:cNvGrpSpPr>
              <a:grpSpLocks/>
            </p:cNvGrpSpPr>
            <p:nvPr/>
          </p:nvGrpSpPr>
          <p:grpSpPr bwMode="auto">
            <a:xfrm>
              <a:off x="3504" y="3840"/>
              <a:ext cx="240" cy="96"/>
              <a:chOff x="4272" y="3600"/>
              <a:chExt cx="240" cy="96"/>
            </a:xfrm>
          </p:grpSpPr>
          <p:sp>
            <p:nvSpPr>
              <p:cNvPr id="16425" name="Line 27"/>
              <p:cNvSpPr>
                <a:spLocks noChangeShapeType="1"/>
              </p:cNvSpPr>
              <p:nvPr/>
            </p:nvSpPr>
            <p:spPr bwMode="auto">
              <a:xfrm>
                <a:off x="4272" y="3600"/>
                <a:ext cx="240" cy="0"/>
              </a:xfrm>
              <a:prstGeom prst="line">
                <a:avLst/>
              </a:prstGeom>
              <a:noFill/>
              <a:ln w="9525">
                <a:solidFill>
                  <a:schemeClr val="bg2"/>
                </a:solidFill>
                <a:round/>
                <a:headEnd/>
                <a:tailEnd/>
              </a:ln>
            </p:spPr>
            <p:txBody>
              <a:bodyPr wrap="none" anchor="ctr"/>
              <a:lstStyle/>
              <a:p>
                <a:endParaRPr lang="en-US"/>
              </a:p>
            </p:txBody>
          </p:sp>
          <p:sp>
            <p:nvSpPr>
              <p:cNvPr id="16426" name="Line 28"/>
              <p:cNvSpPr>
                <a:spLocks noChangeShapeType="1"/>
              </p:cNvSpPr>
              <p:nvPr/>
            </p:nvSpPr>
            <p:spPr bwMode="auto">
              <a:xfrm>
                <a:off x="4320" y="3648"/>
                <a:ext cx="144" cy="0"/>
              </a:xfrm>
              <a:prstGeom prst="line">
                <a:avLst/>
              </a:prstGeom>
              <a:noFill/>
              <a:ln w="9525">
                <a:solidFill>
                  <a:schemeClr val="bg2"/>
                </a:solidFill>
                <a:round/>
                <a:headEnd/>
                <a:tailEnd/>
              </a:ln>
            </p:spPr>
            <p:txBody>
              <a:bodyPr wrap="none" anchor="ctr"/>
              <a:lstStyle/>
              <a:p>
                <a:endParaRPr lang="en-US"/>
              </a:p>
            </p:txBody>
          </p:sp>
          <p:sp>
            <p:nvSpPr>
              <p:cNvPr id="16427" name="Line 29"/>
              <p:cNvSpPr>
                <a:spLocks noChangeShapeType="1"/>
              </p:cNvSpPr>
              <p:nvPr/>
            </p:nvSpPr>
            <p:spPr bwMode="auto">
              <a:xfrm>
                <a:off x="4368" y="3696"/>
                <a:ext cx="48" cy="0"/>
              </a:xfrm>
              <a:prstGeom prst="line">
                <a:avLst/>
              </a:prstGeom>
              <a:noFill/>
              <a:ln w="9525">
                <a:solidFill>
                  <a:schemeClr val="bg2"/>
                </a:solidFill>
                <a:round/>
                <a:headEnd/>
                <a:tailEnd/>
              </a:ln>
            </p:spPr>
            <p:txBody>
              <a:bodyPr wrap="none" anchor="ctr"/>
              <a:lstStyle/>
              <a:p>
                <a:endParaRPr lang="en-US"/>
              </a:p>
            </p:txBody>
          </p:sp>
        </p:grpSp>
        <p:sp>
          <p:nvSpPr>
            <p:cNvPr id="16424" name="Rectangle 30"/>
            <p:cNvSpPr>
              <a:spLocks noChangeArrowheads="1"/>
            </p:cNvSpPr>
            <p:nvPr/>
          </p:nvSpPr>
          <p:spPr bwMode="auto">
            <a:xfrm>
              <a:off x="3504" y="3840"/>
              <a:ext cx="240" cy="144"/>
            </a:xfrm>
            <a:prstGeom prst="rect">
              <a:avLst/>
            </a:prstGeom>
            <a:noFill/>
            <a:ln w="9525">
              <a:solidFill>
                <a:schemeClr val="bg2"/>
              </a:solidFill>
              <a:miter lim="800000"/>
              <a:headEnd/>
              <a:tailEnd/>
            </a:ln>
          </p:spPr>
          <p:txBody>
            <a:bodyPr wrap="none" anchor="ctr"/>
            <a:lstStyle/>
            <a:p>
              <a:endParaRPr lang="hr-HR" sz="2400">
                <a:solidFill>
                  <a:srgbClr val="002060"/>
                </a:solidFill>
              </a:endParaRPr>
            </a:p>
          </p:txBody>
        </p:sp>
      </p:grpSp>
      <p:sp>
        <p:nvSpPr>
          <p:cNvPr id="15" name="Rectangle 9"/>
          <p:cNvSpPr>
            <a:spLocks noChangeArrowheads="1"/>
          </p:cNvSpPr>
          <p:nvPr/>
        </p:nvSpPr>
        <p:spPr bwMode="auto">
          <a:xfrm>
            <a:off x="3595688" y="5857875"/>
            <a:ext cx="781050" cy="357188"/>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16" name="Rectangle 10"/>
          <p:cNvSpPr>
            <a:spLocks noChangeArrowheads="1"/>
          </p:cNvSpPr>
          <p:nvPr/>
        </p:nvSpPr>
        <p:spPr bwMode="auto">
          <a:xfrm>
            <a:off x="3595688" y="5072063"/>
            <a:ext cx="781050" cy="785812"/>
          </a:xfrm>
          <a:prstGeom prst="rect">
            <a:avLst/>
          </a:prstGeom>
          <a:solidFill>
            <a:schemeClr val="accent4"/>
          </a:solidFill>
          <a:ln w="9525">
            <a:solidFill>
              <a:srgbClr val="0070C0"/>
            </a:solidFill>
            <a:miter lim="800000"/>
            <a:headEnd/>
            <a:tailEnd/>
          </a:ln>
        </p:spPr>
        <p:txBody>
          <a:bodyPr wrap="none" anchor="ctr"/>
          <a:lstStyle/>
          <a:p>
            <a:pPr algn="ctr">
              <a:defRPr/>
            </a:pPr>
            <a:r>
              <a:rPr lang="hr-HR" sz="4000">
                <a:solidFill>
                  <a:srgbClr val="002060"/>
                </a:solidFill>
              </a:rPr>
              <a:t>45</a:t>
            </a:r>
          </a:p>
        </p:txBody>
      </p:sp>
      <p:sp>
        <p:nvSpPr>
          <p:cNvPr id="17" name="Rectangle 9"/>
          <p:cNvSpPr>
            <a:spLocks noChangeArrowheads="1"/>
          </p:cNvSpPr>
          <p:nvPr/>
        </p:nvSpPr>
        <p:spPr bwMode="auto">
          <a:xfrm>
            <a:off x="5167313" y="5857875"/>
            <a:ext cx="781050" cy="357188"/>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18" name="Rectangle 10"/>
          <p:cNvSpPr>
            <a:spLocks noChangeArrowheads="1"/>
          </p:cNvSpPr>
          <p:nvPr/>
        </p:nvSpPr>
        <p:spPr bwMode="auto">
          <a:xfrm>
            <a:off x="5167313" y="5072063"/>
            <a:ext cx="781050" cy="785812"/>
          </a:xfrm>
          <a:prstGeom prst="rect">
            <a:avLst/>
          </a:prstGeom>
          <a:solidFill>
            <a:schemeClr val="accent4"/>
          </a:solidFill>
          <a:ln w="9525">
            <a:solidFill>
              <a:srgbClr val="0070C0"/>
            </a:solidFill>
            <a:miter lim="800000"/>
            <a:headEnd/>
            <a:tailEnd/>
          </a:ln>
        </p:spPr>
        <p:txBody>
          <a:bodyPr wrap="none" anchor="ctr"/>
          <a:lstStyle/>
          <a:p>
            <a:pPr algn="ctr">
              <a:defRPr/>
            </a:pPr>
            <a:r>
              <a:rPr lang="hr-HR" sz="4000">
                <a:solidFill>
                  <a:srgbClr val="002060"/>
                </a:solidFill>
              </a:rPr>
              <a:t>64</a:t>
            </a:r>
          </a:p>
        </p:txBody>
      </p:sp>
      <p:sp>
        <p:nvSpPr>
          <p:cNvPr id="19" name="Rectangle 9"/>
          <p:cNvSpPr>
            <a:spLocks noChangeArrowheads="1"/>
          </p:cNvSpPr>
          <p:nvPr/>
        </p:nvSpPr>
        <p:spPr bwMode="auto">
          <a:xfrm>
            <a:off x="7810500" y="5857875"/>
            <a:ext cx="781050" cy="357188"/>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20" name="Rectangle 10"/>
          <p:cNvSpPr>
            <a:spLocks noChangeArrowheads="1"/>
          </p:cNvSpPr>
          <p:nvPr/>
        </p:nvSpPr>
        <p:spPr bwMode="auto">
          <a:xfrm>
            <a:off x="7810500" y="5072063"/>
            <a:ext cx="781050" cy="785812"/>
          </a:xfrm>
          <a:prstGeom prst="rect">
            <a:avLst/>
          </a:prstGeom>
          <a:solidFill>
            <a:schemeClr val="accent4"/>
          </a:solidFill>
          <a:ln w="9525">
            <a:solidFill>
              <a:srgbClr val="0070C0"/>
            </a:solidFill>
            <a:miter lim="800000"/>
            <a:headEnd/>
            <a:tailEnd/>
          </a:ln>
        </p:spPr>
        <p:txBody>
          <a:bodyPr wrap="none" anchor="ctr"/>
          <a:lstStyle/>
          <a:p>
            <a:pPr algn="ctr">
              <a:defRPr/>
            </a:pPr>
            <a:r>
              <a:rPr lang="hr-HR" sz="4000">
                <a:solidFill>
                  <a:srgbClr val="002060"/>
                </a:solidFill>
              </a:rPr>
              <a:t>95</a:t>
            </a:r>
          </a:p>
        </p:txBody>
      </p:sp>
      <p:cxnSp>
        <p:nvCxnSpPr>
          <p:cNvPr id="16397" name="Straight Arrow Connector 20"/>
          <p:cNvCxnSpPr>
            <a:cxnSpLocks noChangeShapeType="1"/>
            <a:stCxn id="15" idx="3"/>
            <a:endCxn id="18" idx="1"/>
          </p:cNvCxnSpPr>
          <p:nvPr/>
        </p:nvCxnSpPr>
        <p:spPr bwMode="auto">
          <a:xfrm flipV="1">
            <a:off x="4376738" y="5465763"/>
            <a:ext cx="790575" cy="571500"/>
          </a:xfrm>
          <a:prstGeom prst="straightConnector1">
            <a:avLst/>
          </a:prstGeom>
          <a:noFill/>
          <a:ln w="25400" algn="ctr">
            <a:solidFill>
              <a:srgbClr val="FF0000"/>
            </a:solidFill>
            <a:round/>
            <a:headEnd/>
            <a:tailEnd type="arrow" w="med" len="med"/>
          </a:ln>
        </p:spPr>
      </p:cxnSp>
      <p:cxnSp>
        <p:nvCxnSpPr>
          <p:cNvPr id="16398" name="Straight Arrow Connector 21"/>
          <p:cNvCxnSpPr>
            <a:cxnSpLocks noChangeShapeType="1"/>
            <a:stCxn id="19" idx="3"/>
          </p:cNvCxnSpPr>
          <p:nvPr/>
        </p:nvCxnSpPr>
        <p:spPr bwMode="auto">
          <a:xfrm flipV="1">
            <a:off x="8591550" y="6029325"/>
            <a:ext cx="576263" cy="7938"/>
          </a:xfrm>
          <a:prstGeom prst="straightConnector1">
            <a:avLst/>
          </a:prstGeom>
          <a:noFill/>
          <a:ln w="25400" algn="ctr">
            <a:solidFill>
              <a:srgbClr val="FF0000"/>
            </a:solidFill>
            <a:round/>
            <a:headEnd/>
            <a:tailEnd type="arrow" w="med" len="med"/>
          </a:ln>
        </p:spPr>
      </p:cxnSp>
      <p:sp>
        <p:nvSpPr>
          <p:cNvPr id="23" name="Rectangle 9"/>
          <p:cNvSpPr>
            <a:spLocks noChangeArrowheads="1"/>
          </p:cNvSpPr>
          <p:nvPr/>
        </p:nvSpPr>
        <p:spPr bwMode="auto">
          <a:xfrm>
            <a:off x="6453188" y="5857875"/>
            <a:ext cx="781050" cy="357188"/>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24" name="Rectangle 10"/>
          <p:cNvSpPr>
            <a:spLocks noChangeArrowheads="1"/>
          </p:cNvSpPr>
          <p:nvPr/>
        </p:nvSpPr>
        <p:spPr bwMode="auto">
          <a:xfrm>
            <a:off x="6453188" y="5072063"/>
            <a:ext cx="781050" cy="785812"/>
          </a:xfrm>
          <a:prstGeom prst="rect">
            <a:avLst/>
          </a:prstGeom>
          <a:solidFill>
            <a:schemeClr val="accent4"/>
          </a:solidFill>
          <a:ln w="9525">
            <a:solidFill>
              <a:srgbClr val="0070C0"/>
            </a:solidFill>
            <a:miter lim="800000"/>
            <a:headEnd/>
            <a:tailEnd/>
          </a:ln>
        </p:spPr>
        <p:txBody>
          <a:bodyPr wrap="none" anchor="ctr"/>
          <a:lstStyle/>
          <a:p>
            <a:pPr algn="ctr">
              <a:defRPr/>
            </a:pPr>
            <a:r>
              <a:rPr lang="hr-HR" sz="4000">
                <a:solidFill>
                  <a:srgbClr val="002060"/>
                </a:solidFill>
              </a:rPr>
              <a:t>71</a:t>
            </a:r>
          </a:p>
        </p:txBody>
      </p:sp>
      <p:sp>
        <p:nvSpPr>
          <p:cNvPr id="25" name="Freeform 24"/>
          <p:cNvSpPr/>
          <p:nvPr/>
        </p:nvSpPr>
        <p:spPr bwMode="auto">
          <a:xfrm>
            <a:off x="1309688" y="4572000"/>
            <a:ext cx="2538412" cy="520700"/>
          </a:xfrm>
          <a:custGeom>
            <a:avLst/>
            <a:gdLst>
              <a:gd name="connsiteX0" fmla="*/ 0 w 3848669"/>
              <a:gd name="connsiteY0" fmla="*/ 507242 h 520890"/>
              <a:gd name="connsiteX1" fmla="*/ 1869743 w 3848669"/>
              <a:gd name="connsiteY1" fmla="*/ 2275 h 520890"/>
              <a:gd name="connsiteX2" fmla="*/ 3848669 w 3848669"/>
              <a:gd name="connsiteY2" fmla="*/ 520890 h 520890"/>
            </a:gdLst>
            <a:ahLst/>
            <a:cxnLst>
              <a:cxn ang="0">
                <a:pos x="connsiteX0" y="connsiteY0"/>
              </a:cxn>
              <a:cxn ang="0">
                <a:pos x="connsiteX1" y="connsiteY1"/>
              </a:cxn>
              <a:cxn ang="0">
                <a:pos x="connsiteX2" y="connsiteY2"/>
              </a:cxn>
            </a:cxnLst>
            <a:rect l="l" t="t" r="r" b="b"/>
            <a:pathLst>
              <a:path w="3848669" h="520890">
                <a:moveTo>
                  <a:pt x="0" y="507242"/>
                </a:moveTo>
                <a:cubicBezTo>
                  <a:pt x="614149" y="253621"/>
                  <a:pt x="1228298" y="0"/>
                  <a:pt x="1869743" y="2275"/>
                </a:cubicBezTo>
                <a:cubicBezTo>
                  <a:pt x="2511188" y="4550"/>
                  <a:pt x="3179928" y="262720"/>
                  <a:pt x="3848669" y="520890"/>
                </a:cubicBezTo>
              </a:path>
            </a:pathLst>
          </a:custGeom>
          <a:noFill/>
          <a:ln w="25400" cap="flat" cmpd="sng" algn="ctr">
            <a:solidFill>
              <a:srgbClr val="FF0000"/>
            </a:solidFill>
            <a:prstDash val="solid"/>
            <a:round/>
            <a:headEnd type="none" w="med" len="med"/>
            <a:tailEnd type="triangl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cxnSp>
        <p:nvCxnSpPr>
          <p:cNvPr id="26" name="Straight Arrow Connector 25"/>
          <p:cNvCxnSpPr>
            <a:cxnSpLocks noChangeShapeType="1"/>
            <a:stCxn id="17" idx="3"/>
          </p:cNvCxnSpPr>
          <p:nvPr/>
        </p:nvCxnSpPr>
        <p:spPr bwMode="auto">
          <a:xfrm flipV="1">
            <a:off x="5948363" y="5478463"/>
            <a:ext cx="504825" cy="558800"/>
          </a:xfrm>
          <a:prstGeom prst="straightConnector1">
            <a:avLst/>
          </a:prstGeom>
          <a:noFill/>
          <a:ln w="25400" algn="ctr">
            <a:solidFill>
              <a:srgbClr val="FF0000"/>
            </a:solidFill>
            <a:round/>
            <a:headEnd/>
            <a:tailEnd type="arrow" w="med" len="med"/>
          </a:ln>
        </p:spPr>
      </p:cxnSp>
      <p:sp>
        <p:nvSpPr>
          <p:cNvPr id="28" name="Rectangle 24"/>
          <p:cNvSpPr>
            <a:spLocks noChangeArrowheads="1"/>
          </p:cNvSpPr>
          <p:nvPr/>
        </p:nvSpPr>
        <p:spPr bwMode="auto">
          <a:xfrm>
            <a:off x="3667125" y="4000500"/>
            <a:ext cx="642938" cy="395288"/>
          </a:xfrm>
          <a:prstGeom prst="rect">
            <a:avLst/>
          </a:prstGeom>
          <a:solidFill>
            <a:srgbClr val="FFCC99">
              <a:alpha val="50195"/>
            </a:srgbClr>
          </a:solidFill>
          <a:ln w="9525">
            <a:solidFill>
              <a:srgbClr val="FFC000"/>
            </a:solidFill>
            <a:miter lim="800000"/>
            <a:headEnd/>
            <a:tailEnd/>
          </a:ln>
        </p:spPr>
        <p:txBody>
          <a:bodyPr wrap="none" anchor="ctr"/>
          <a:lstStyle/>
          <a:p>
            <a:pPr algn="ctr"/>
            <a:endParaRPr lang="hr-HR" sz="2400"/>
          </a:p>
        </p:txBody>
      </p:sp>
      <p:cxnSp>
        <p:nvCxnSpPr>
          <p:cNvPr id="29" name="Straight Arrow Connector 28"/>
          <p:cNvCxnSpPr>
            <a:cxnSpLocks noChangeShapeType="1"/>
            <a:stCxn id="28" idx="2"/>
            <a:endCxn id="24" idx="0"/>
          </p:cNvCxnSpPr>
          <p:nvPr/>
        </p:nvCxnSpPr>
        <p:spPr bwMode="auto">
          <a:xfrm rot="16200000" flipH="1">
            <a:off x="5077619" y="3305969"/>
            <a:ext cx="676275" cy="2855913"/>
          </a:xfrm>
          <a:prstGeom prst="straightConnector1">
            <a:avLst/>
          </a:prstGeom>
          <a:noFill/>
          <a:ln w="25400" algn="ctr">
            <a:solidFill>
              <a:srgbClr val="FF0000"/>
            </a:solidFill>
            <a:round/>
            <a:headEnd/>
            <a:tailEnd type="arrow" w="med" len="med"/>
          </a:ln>
        </p:spPr>
      </p:cxnSp>
      <p:cxnSp>
        <p:nvCxnSpPr>
          <p:cNvPr id="30" name="Straight Arrow Connector 29"/>
          <p:cNvCxnSpPr>
            <a:cxnSpLocks noChangeShapeType="1"/>
            <a:stCxn id="23" idx="3"/>
            <a:endCxn id="20" idx="1"/>
          </p:cNvCxnSpPr>
          <p:nvPr/>
        </p:nvCxnSpPr>
        <p:spPr bwMode="auto">
          <a:xfrm flipV="1">
            <a:off x="7234238" y="5465763"/>
            <a:ext cx="576262" cy="571500"/>
          </a:xfrm>
          <a:prstGeom prst="straightConnector1">
            <a:avLst/>
          </a:prstGeom>
          <a:noFill/>
          <a:ln w="25400" algn="ctr">
            <a:solidFill>
              <a:srgbClr val="FF0000"/>
            </a:solidFill>
            <a:round/>
            <a:headEnd/>
            <a:tailEnd type="arrow" w="med" len="med"/>
          </a:ln>
        </p:spPr>
      </p:cxnSp>
      <p:sp>
        <p:nvSpPr>
          <p:cNvPr id="31" name="Rectangle 30"/>
          <p:cNvSpPr/>
          <p:nvPr/>
        </p:nvSpPr>
        <p:spPr bwMode="auto">
          <a:xfrm>
            <a:off x="1309688" y="1466850"/>
            <a:ext cx="1000125" cy="319088"/>
          </a:xfrm>
          <a:prstGeom prst="rect">
            <a:avLst/>
          </a:prstGeom>
          <a:noFill/>
          <a:ln w="25400" cap="flat" cmpd="sng" algn="ctr">
            <a:solidFill>
              <a:srgbClr val="FF0000"/>
            </a:solidFill>
            <a:prstDash val="solid"/>
            <a:round/>
            <a:headEnd type="none" w="med" len="med"/>
            <a:tailEnd type="non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32" name="Rectangle 31"/>
          <p:cNvSpPr/>
          <p:nvPr/>
        </p:nvSpPr>
        <p:spPr bwMode="auto">
          <a:xfrm>
            <a:off x="2667000" y="1428750"/>
            <a:ext cx="2928938" cy="357188"/>
          </a:xfrm>
          <a:prstGeom prst="rect">
            <a:avLst/>
          </a:prstGeom>
          <a:noFill/>
          <a:ln w="25400" cap="flat" cmpd="sng" algn="ctr">
            <a:solidFill>
              <a:srgbClr val="FF0000"/>
            </a:solidFill>
            <a:prstDash val="solid"/>
            <a:round/>
            <a:headEnd type="none" w="med" len="med"/>
            <a:tailEnd type="non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33" name="Rectangle 32"/>
          <p:cNvSpPr/>
          <p:nvPr/>
        </p:nvSpPr>
        <p:spPr bwMode="auto">
          <a:xfrm>
            <a:off x="881063" y="1714500"/>
            <a:ext cx="1143000" cy="319088"/>
          </a:xfrm>
          <a:prstGeom prst="rect">
            <a:avLst/>
          </a:prstGeom>
          <a:noFill/>
          <a:ln w="25400" cap="flat" cmpd="sng" algn="ctr">
            <a:solidFill>
              <a:srgbClr val="FF0000"/>
            </a:solidFill>
            <a:prstDash val="solid"/>
            <a:round/>
            <a:headEnd type="none" w="med" len="med"/>
            <a:tailEnd type="non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34" name="Rectangle 33"/>
          <p:cNvSpPr/>
          <p:nvPr/>
        </p:nvSpPr>
        <p:spPr bwMode="auto">
          <a:xfrm>
            <a:off x="952500" y="2071688"/>
            <a:ext cx="3786188" cy="1143000"/>
          </a:xfrm>
          <a:prstGeom prst="rect">
            <a:avLst/>
          </a:prstGeom>
          <a:noFill/>
          <a:ln w="25400" cap="flat" cmpd="sng" algn="ctr">
            <a:solidFill>
              <a:srgbClr val="FF0000"/>
            </a:solidFill>
            <a:prstDash val="solid"/>
            <a:round/>
            <a:headEnd type="none" w="med" len="med"/>
            <a:tailEnd type="non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39" name="Rectangle 38"/>
          <p:cNvSpPr/>
          <p:nvPr/>
        </p:nvSpPr>
        <p:spPr bwMode="auto">
          <a:xfrm>
            <a:off x="5667375" y="1428750"/>
            <a:ext cx="3571875" cy="357188"/>
          </a:xfrm>
          <a:prstGeom prst="rect">
            <a:avLst/>
          </a:prstGeom>
          <a:noFill/>
          <a:ln w="25400" cap="flat" cmpd="sng" algn="ctr">
            <a:solidFill>
              <a:srgbClr val="FF0000"/>
            </a:solidFill>
            <a:prstDash val="solid"/>
            <a:round/>
            <a:headEnd type="none" w="med" len="med"/>
            <a:tailEnd type="non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40" name="Rectangle 24"/>
          <p:cNvSpPr>
            <a:spLocks noChangeArrowheads="1"/>
          </p:cNvSpPr>
          <p:nvPr/>
        </p:nvSpPr>
        <p:spPr bwMode="auto">
          <a:xfrm>
            <a:off x="381000" y="5786438"/>
            <a:ext cx="1782763" cy="395287"/>
          </a:xfrm>
          <a:prstGeom prst="rect">
            <a:avLst/>
          </a:prstGeom>
          <a:solidFill>
            <a:srgbClr val="FFCC99">
              <a:alpha val="50195"/>
            </a:srgbClr>
          </a:solidFill>
          <a:ln w="9525">
            <a:solidFill>
              <a:srgbClr val="FFC000"/>
            </a:solidFill>
            <a:miter lim="800000"/>
            <a:headEnd/>
            <a:tailEnd/>
          </a:ln>
        </p:spPr>
        <p:txBody>
          <a:bodyPr wrap="none" anchor="ctr"/>
          <a:lstStyle/>
          <a:p>
            <a:pPr algn="ctr"/>
            <a:r>
              <a:rPr lang="hr-HR"/>
              <a:t>&amp;</a:t>
            </a:r>
            <a:r>
              <a:rPr lang="hr-HR">
                <a:solidFill>
                  <a:srgbClr val="FF0000"/>
                </a:solidFill>
              </a:rPr>
              <a:t>glava</a:t>
            </a:r>
          </a:p>
        </p:txBody>
      </p:sp>
      <p:cxnSp>
        <p:nvCxnSpPr>
          <p:cNvPr id="41" name="Straight Arrow Connector 40"/>
          <p:cNvCxnSpPr>
            <a:cxnSpLocks noChangeShapeType="1"/>
            <a:stCxn id="40" idx="0"/>
            <a:endCxn id="16389" idx="2"/>
          </p:cNvCxnSpPr>
          <p:nvPr/>
        </p:nvCxnSpPr>
        <p:spPr bwMode="auto">
          <a:xfrm rot="5400000" flipH="1" flipV="1">
            <a:off x="1112838" y="5626100"/>
            <a:ext cx="319088" cy="1587"/>
          </a:xfrm>
          <a:prstGeom prst="straightConnector1">
            <a:avLst/>
          </a:prstGeom>
          <a:noFill/>
          <a:ln w="25400" algn="ctr">
            <a:solidFill>
              <a:srgbClr val="FF0000"/>
            </a:solidFill>
            <a:round/>
            <a:headEnd/>
            <a:tailEnd type="arrow" w="med" len="med"/>
          </a:ln>
        </p:spPr>
      </p:cxnSp>
      <p:cxnSp>
        <p:nvCxnSpPr>
          <p:cNvPr id="44" name="Straight Arrow Connector 43"/>
          <p:cNvCxnSpPr>
            <a:cxnSpLocks noChangeShapeType="1"/>
            <a:stCxn id="40" idx="3"/>
            <a:endCxn id="15" idx="1"/>
          </p:cNvCxnSpPr>
          <p:nvPr/>
        </p:nvCxnSpPr>
        <p:spPr bwMode="auto">
          <a:xfrm>
            <a:off x="2163763" y="5984875"/>
            <a:ext cx="1431925" cy="52388"/>
          </a:xfrm>
          <a:prstGeom prst="straightConnector1">
            <a:avLst/>
          </a:prstGeom>
          <a:noFill/>
          <a:ln w="25400" algn="ctr">
            <a:solidFill>
              <a:srgbClr val="FF0000"/>
            </a:solidFill>
            <a:round/>
            <a:headEnd/>
            <a:tailEnd type="arrow" w="med" len="med"/>
          </a:ln>
        </p:spPr>
      </p:cxnSp>
      <p:cxnSp>
        <p:nvCxnSpPr>
          <p:cNvPr id="47" name="Straight Arrow Connector 46"/>
          <p:cNvCxnSpPr>
            <a:cxnSpLocks noChangeShapeType="1"/>
            <a:stCxn id="40" idx="3"/>
            <a:endCxn id="17" idx="1"/>
          </p:cNvCxnSpPr>
          <p:nvPr/>
        </p:nvCxnSpPr>
        <p:spPr bwMode="auto">
          <a:xfrm>
            <a:off x="2163763" y="5984875"/>
            <a:ext cx="3003550" cy="52388"/>
          </a:xfrm>
          <a:prstGeom prst="straightConnector1">
            <a:avLst/>
          </a:prstGeom>
          <a:noFill/>
          <a:ln w="25400" algn="ctr">
            <a:solidFill>
              <a:srgbClr val="FF0000"/>
            </a:solidFill>
            <a:round/>
            <a:headEnd/>
            <a:tailEnd type="arrow" w="med" len="med"/>
          </a:ln>
        </p:spPr>
      </p:cxnSp>
      <p:cxnSp>
        <p:nvCxnSpPr>
          <p:cNvPr id="62" name="Straight Arrow Connector 61"/>
          <p:cNvCxnSpPr>
            <a:cxnSpLocks noChangeShapeType="1"/>
            <a:stCxn id="17" idx="3"/>
            <a:endCxn id="20" idx="1"/>
          </p:cNvCxnSpPr>
          <p:nvPr/>
        </p:nvCxnSpPr>
        <p:spPr bwMode="auto">
          <a:xfrm flipV="1">
            <a:off x="5948363" y="5465763"/>
            <a:ext cx="1862137" cy="571500"/>
          </a:xfrm>
          <a:prstGeom prst="straightConnector1">
            <a:avLst/>
          </a:prstGeom>
          <a:noFill/>
          <a:ln w="25400" algn="ctr">
            <a:solidFill>
              <a:srgbClr val="FF0000"/>
            </a:solidFill>
            <a:round/>
            <a:headEnd/>
            <a:tailEnd type="arrow" w="med" len="med"/>
          </a:ln>
        </p:spPr>
      </p:cxnSp>
      <p:sp>
        <p:nvSpPr>
          <p:cNvPr id="42" name="Rounded Rectangular Callout 41"/>
          <p:cNvSpPr/>
          <p:nvPr/>
        </p:nvSpPr>
        <p:spPr bwMode="auto">
          <a:xfrm>
            <a:off x="6453188" y="214313"/>
            <a:ext cx="3143250" cy="1000125"/>
          </a:xfrm>
          <a:prstGeom prst="wedgeRoundRectCallout">
            <a:avLst>
              <a:gd name="adj1" fmla="val -50308"/>
              <a:gd name="adj2" fmla="val 79425"/>
              <a:gd name="adj3" fmla="val 16667"/>
            </a:avLst>
          </a:prstGeom>
          <a:solidFill>
            <a:srgbClr val="CCFFCC"/>
          </a:solidFill>
          <a:ln w="9525" cap="flat" cmpd="sng" algn="ctr">
            <a:solidFill>
              <a:srgbClr val="FF9900"/>
            </a:solidFill>
            <a:prstDash val="solid"/>
            <a:round/>
            <a:headEnd type="none" w="med" len="med"/>
            <a:tailEnd type="none" w="med" len="med"/>
          </a:ln>
          <a:effectLst/>
        </p:spPr>
        <p:txBody>
          <a:bodyPr wrap="none" anchor="ctr"/>
          <a:lstStyle/>
          <a:p>
            <a:pPr>
              <a:defRPr/>
            </a:pPr>
            <a:r>
              <a:rPr lang="hr-HR" sz="2400" b="0">
                <a:effectLst>
                  <a:outerShdw blurRad="38100" dist="38100" dir="2700000" algn="tl">
                    <a:srgbClr val="000000">
                      <a:alpha val="43137"/>
                    </a:srgbClr>
                  </a:outerShdw>
                </a:effectLst>
                <a:latin typeface="+mn-lt"/>
              </a:rPr>
              <a:t>Zašto smijemo mijenjati</a:t>
            </a:r>
            <a:br>
              <a:rPr lang="hr-HR" sz="2400" b="0">
                <a:effectLst>
                  <a:outerShdw blurRad="38100" dist="38100" dir="2700000" algn="tl">
                    <a:srgbClr val="000000">
                      <a:alpha val="43137"/>
                    </a:srgbClr>
                  </a:outerShdw>
                </a:effectLst>
                <a:latin typeface="+mn-lt"/>
              </a:rPr>
            </a:br>
            <a:r>
              <a:rPr lang="hr-HR" sz="2400" b="0">
                <a:effectLst>
                  <a:outerShdw blurRad="38100" dist="38100" dir="2700000" algn="tl">
                    <a:srgbClr val="000000">
                      <a:alpha val="43137"/>
                    </a:srgbClr>
                  </a:outerShdw>
                </a:effectLst>
                <a:latin typeface="+mn-lt"/>
              </a:rPr>
              <a:t>vrijednost </a:t>
            </a:r>
            <a:r>
              <a:rPr lang="hr-HR" sz="2400">
                <a:solidFill>
                  <a:srgbClr val="FF0000"/>
                </a:solidFill>
                <a:effectLst>
                  <a:outerShdw blurRad="38100" dist="38100" dir="2700000" algn="tl">
                    <a:srgbClr val="000000">
                      <a:alpha val="43137"/>
                    </a:srgbClr>
                  </a:outerShdw>
                </a:effectLst>
                <a:cs typeface="Courier New" pitchFamily="49" charset="0"/>
              </a:rPr>
              <a:t>glavap</a:t>
            </a:r>
            <a:r>
              <a:rPr lang="hr-HR" sz="2400" b="0">
                <a:effectLst>
                  <a:outerShdw blurRad="38100" dist="38100" dir="2700000" algn="tl">
                    <a:srgbClr val="000000">
                      <a:alpha val="43137"/>
                    </a:srgbClr>
                  </a:outerShdw>
                </a:effectLst>
                <a:latin typeface="+mn-lt"/>
              </a:rPr>
              <a:t>?</a:t>
            </a:r>
          </a:p>
        </p:txBody>
      </p:sp>
      <p:sp>
        <p:nvSpPr>
          <p:cNvPr id="4" name="Rounded Rectangular Callout 41"/>
          <p:cNvSpPr>
            <a:spLocks noChangeArrowheads="1"/>
          </p:cNvSpPr>
          <p:nvPr/>
        </p:nvSpPr>
        <p:spPr bwMode="auto">
          <a:xfrm>
            <a:off x="4953000" y="3068638"/>
            <a:ext cx="2808288" cy="1000125"/>
          </a:xfrm>
          <a:prstGeom prst="wedgeRoundRectCallout">
            <a:avLst>
              <a:gd name="adj1" fmla="val 21338"/>
              <a:gd name="adj2" fmla="val -164125"/>
              <a:gd name="adj3" fmla="val 16667"/>
            </a:avLst>
          </a:prstGeom>
          <a:solidFill>
            <a:srgbClr val="CCFFCC"/>
          </a:solidFill>
          <a:ln w="9525" algn="ctr">
            <a:solidFill>
              <a:srgbClr val="FF9900"/>
            </a:solidFill>
            <a:round/>
            <a:headEnd/>
            <a:tailEnd/>
          </a:ln>
        </p:spPr>
        <p:txBody>
          <a:bodyPr wrap="none" anchor="ctr"/>
          <a:lstStyle/>
          <a:p>
            <a:pPr>
              <a:defRPr/>
            </a:pPr>
            <a:r>
              <a:rPr lang="hr-HR" sz="2400" b="0">
                <a:effectLst>
                  <a:outerShdw blurRad="38100" dist="38100" dir="2700000" algn="tl">
                    <a:srgbClr val="FFFFFF"/>
                  </a:outerShdw>
                </a:effectLst>
                <a:latin typeface="Arial Narrow" pitchFamily="34" charset="0"/>
              </a:rPr>
              <a:t>Što pohranjujemo u</a:t>
            </a:r>
            <a:r>
              <a:rPr lang="hr-HR" sz="2400" b="0">
                <a:effectLst>
                  <a:outerShdw blurRad="38100" dist="38100" dir="2700000" algn="tl">
                    <a:srgbClr val="FFFFFF"/>
                  </a:outerShdw>
                </a:effectLst>
                <a:latin typeface="Arial" charset="0"/>
              </a:rPr>
              <a:t> </a:t>
            </a:r>
            <a:br>
              <a:rPr lang="hr-HR" sz="2400" b="0">
                <a:effectLst>
                  <a:outerShdw blurRad="38100" dist="38100" dir="2700000" algn="tl">
                    <a:srgbClr val="FFFFFF"/>
                  </a:outerShdw>
                </a:effectLst>
                <a:latin typeface="Arial" charset="0"/>
              </a:rPr>
            </a:br>
            <a:r>
              <a:rPr lang="hr-HR" sz="2400">
                <a:solidFill>
                  <a:srgbClr val="FF0000"/>
                </a:solidFill>
                <a:effectLst>
                  <a:outerShdw blurRad="38100" dist="38100" dir="2700000" algn="tl">
                    <a:srgbClr val="000000"/>
                  </a:outerShdw>
                </a:effectLst>
                <a:cs typeface="Courier New" pitchFamily="49" charset="0"/>
              </a:rPr>
              <a:t>glavap</a:t>
            </a:r>
            <a:r>
              <a:rPr lang="hr-HR" sz="2400" b="0">
                <a:effectLst>
                  <a:outerShdw blurRad="38100" dist="38100" dir="2700000" algn="tl">
                    <a:srgbClr val="FFFFFF"/>
                  </a:outerShdw>
                </a:effectLst>
                <a:latin typeface="Arial Narrow" pitchFamily="34" charset="0"/>
              </a:rPr>
              <a:t>?</a:t>
            </a:r>
          </a:p>
        </p:txBody>
      </p:sp>
      <p:sp>
        <p:nvSpPr>
          <p:cNvPr id="16418" name="Rectangle 44"/>
          <p:cNvSpPr>
            <a:spLocks noChangeArrowheads="1"/>
          </p:cNvSpPr>
          <p:nvPr/>
        </p:nvSpPr>
        <p:spPr bwMode="auto">
          <a:xfrm>
            <a:off x="1963738" y="6089650"/>
            <a:ext cx="1098550" cy="396875"/>
          </a:xfrm>
          <a:prstGeom prst="rect">
            <a:avLst/>
          </a:prstGeom>
          <a:noFill/>
          <a:ln w="9525" algn="ctr">
            <a:noFill/>
            <a:miter lim="800000"/>
            <a:headEnd/>
            <a:tailEnd/>
          </a:ln>
        </p:spPr>
        <p:txBody>
          <a:bodyPr wrap="none">
            <a:spAutoFit/>
          </a:bodyPr>
          <a:lstStyle/>
          <a:p>
            <a:r>
              <a:rPr lang="hr-HR"/>
              <a:t>glavap</a:t>
            </a:r>
          </a:p>
        </p:txBody>
      </p:sp>
      <p:sp>
        <p:nvSpPr>
          <p:cNvPr id="16419" name="Rectangle 45"/>
          <p:cNvSpPr>
            <a:spLocks noChangeArrowheads="1"/>
          </p:cNvSpPr>
          <p:nvPr/>
        </p:nvSpPr>
        <p:spPr bwMode="auto">
          <a:xfrm>
            <a:off x="3200400" y="3935413"/>
            <a:ext cx="336550" cy="396875"/>
          </a:xfrm>
          <a:prstGeom prst="rect">
            <a:avLst/>
          </a:prstGeom>
          <a:noFill/>
          <a:ln w="9525" algn="ctr">
            <a:noFill/>
            <a:miter lim="800000"/>
            <a:headEnd/>
            <a:tailEnd/>
          </a:ln>
        </p:spPr>
        <p:txBody>
          <a:bodyPr wrap="none">
            <a:spAutoFit/>
          </a:bodyPr>
          <a:lstStyle/>
          <a:p>
            <a:r>
              <a:rPr lang="hr-HR"/>
              <a:t>p</a:t>
            </a:r>
          </a:p>
        </p:txBody>
      </p:sp>
      <p:sp>
        <p:nvSpPr>
          <p:cNvPr id="16420" name="Rectangle 46"/>
          <p:cNvSpPr>
            <a:spLocks noChangeArrowheads="1"/>
          </p:cNvSpPr>
          <p:nvPr/>
        </p:nvSpPr>
        <p:spPr bwMode="auto">
          <a:xfrm>
            <a:off x="3584575" y="5876925"/>
            <a:ext cx="828675" cy="274638"/>
          </a:xfrm>
          <a:prstGeom prst="rect">
            <a:avLst/>
          </a:prstGeom>
          <a:noFill/>
          <a:ln w="9525" algn="ctr">
            <a:noFill/>
            <a:miter lim="800000"/>
            <a:headEnd/>
            <a:tailEnd/>
          </a:ln>
        </p:spPr>
        <p:txBody>
          <a:bodyPr wrap="none">
            <a:spAutoFit/>
          </a:bodyPr>
          <a:lstStyle/>
          <a:p>
            <a:r>
              <a:rPr lang="hr-HR" sz="1200"/>
              <a:t>*glavap</a:t>
            </a:r>
          </a:p>
        </p:txBody>
      </p:sp>
      <p:sp>
        <p:nvSpPr>
          <p:cNvPr id="16421" name="Rectangle 47"/>
          <p:cNvSpPr>
            <a:spLocks noChangeArrowheads="1"/>
          </p:cNvSpPr>
          <p:nvPr/>
        </p:nvSpPr>
        <p:spPr bwMode="auto">
          <a:xfrm>
            <a:off x="5097463" y="5876925"/>
            <a:ext cx="901700" cy="274638"/>
          </a:xfrm>
          <a:prstGeom prst="rect">
            <a:avLst/>
          </a:prstGeom>
          <a:noFill/>
          <a:ln w="9525" algn="ctr">
            <a:noFill/>
            <a:miter lim="800000"/>
            <a:headEnd/>
            <a:tailEnd/>
          </a:ln>
        </p:spPr>
        <p:txBody>
          <a:bodyPr>
            <a:spAutoFit/>
          </a:bodyPr>
          <a:lstStyle/>
          <a:p>
            <a:r>
              <a:rPr lang="hr-HR" sz="1200"/>
              <a:t>*glavap</a:t>
            </a:r>
          </a:p>
        </p:txBody>
      </p:sp>
      <p:sp>
        <p:nvSpPr>
          <p:cNvPr id="16422" name="Rectangle 48"/>
          <p:cNvSpPr>
            <a:spLocks noChangeArrowheads="1"/>
          </p:cNvSpPr>
          <p:nvPr/>
        </p:nvSpPr>
        <p:spPr bwMode="auto">
          <a:xfrm>
            <a:off x="2000250" y="5084763"/>
            <a:ext cx="946150" cy="396875"/>
          </a:xfrm>
          <a:prstGeom prst="rect">
            <a:avLst/>
          </a:prstGeom>
          <a:noFill/>
          <a:ln w="9525" algn="ctr">
            <a:noFill/>
            <a:miter lim="800000"/>
            <a:headEnd/>
            <a:tailEnd/>
          </a:ln>
        </p:spPr>
        <p:txBody>
          <a:bodyPr wrap="none">
            <a:spAutoFit/>
          </a:bodyPr>
          <a:lstStyle/>
          <a:p>
            <a:r>
              <a:rPr lang="hr-HR">
                <a:solidFill>
                  <a:srgbClr val="FF0000"/>
                </a:solidFill>
              </a:rPr>
              <a:t>glava</a:t>
            </a:r>
          </a:p>
        </p:txBody>
      </p:sp>
      <p:sp>
        <p:nvSpPr>
          <p:cNvPr id="8" name="Slide Number Placeholder 7"/>
          <p:cNvSpPr>
            <a:spLocks noGrp="1"/>
          </p:cNvSpPr>
          <p:nvPr>
            <p:ph type="sldNum" sz="quarter" idx="11"/>
          </p:nvPr>
        </p:nvSpPr>
        <p:spPr/>
        <p:txBody>
          <a:bodyPr/>
          <a:lstStyle/>
          <a:p>
            <a:fld id="{A88E0379-805C-488B-A902-3710866AFB11}" type="slidenum">
              <a:rPr lang="hr-HR" smtClean="0"/>
              <a:pPr/>
              <a:t>228</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p:cTn id="17" dur="500" fill="hold"/>
                                        <p:tgtEl>
                                          <p:spTgt spid="31"/>
                                        </p:tgtEl>
                                        <p:attrNameLst>
                                          <p:attrName>ppt_w</p:attrName>
                                        </p:attrNameLst>
                                      </p:cBhvr>
                                      <p:tavLst>
                                        <p:tav tm="0">
                                          <p:val>
                                            <p:fltVal val="0"/>
                                          </p:val>
                                        </p:tav>
                                        <p:tav tm="100000">
                                          <p:val>
                                            <p:strVal val="#ppt_w"/>
                                          </p:val>
                                        </p:tav>
                                      </p:tavLst>
                                    </p:anim>
                                    <p:anim calcmode="lin" valueType="num">
                                      <p:cBhvr>
                                        <p:cTn id="18" dur="500" fill="hold"/>
                                        <p:tgtEl>
                                          <p:spTgt spid="31"/>
                                        </p:tgtEl>
                                        <p:attrNameLst>
                                          <p:attrName>ppt_h</p:attrName>
                                        </p:attrNameLst>
                                      </p:cBhvr>
                                      <p:tavLst>
                                        <p:tav tm="0">
                                          <p:val>
                                            <p:fltVal val="0"/>
                                          </p:val>
                                        </p:tav>
                                        <p:tav tm="100000">
                                          <p:val>
                                            <p:strVal val="#ppt_h"/>
                                          </p:val>
                                        </p:tav>
                                      </p:tavLst>
                                    </p:anim>
                                  </p:childTnLst>
                                </p:cTn>
                              </p:par>
                              <p:par>
                                <p:cTn id="19" presetID="23" presetClass="entr" presetSubtype="16"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p:cTn id="21" dur="500" fill="hold"/>
                                        <p:tgtEl>
                                          <p:spTgt spid="32"/>
                                        </p:tgtEl>
                                        <p:attrNameLst>
                                          <p:attrName>ppt_w</p:attrName>
                                        </p:attrNameLst>
                                      </p:cBhvr>
                                      <p:tavLst>
                                        <p:tav tm="0">
                                          <p:val>
                                            <p:fltVal val="0"/>
                                          </p:val>
                                        </p:tav>
                                        <p:tav tm="100000">
                                          <p:val>
                                            <p:strVal val="#ppt_w"/>
                                          </p:val>
                                        </p:tav>
                                      </p:tavLst>
                                    </p:anim>
                                    <p:anim calcmode="lin" valueType="num">
                                      <p:cBhvr>
                                        <p:cTn id="22" dur="500" fill="hold"/>
                                        <p:tgtEl>
                                          <p:spTgt spid="32"/>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1" nodeType="clickEffect">
                                  <p:stCondLst>
                                    <p:cond delay="0"/>
                                  </p:stCondLst>
                                  <p:childTnLst>
                                    <p:animEffect transition="out" filter="dissolve">
                                      <p:cBhvr>
                                        <p:cTn id="26" dur="500"/>
                                        <p:tgtEl>
                                          <p:spTgt spid="32"/>
                                        </p:tgtEl>
                                      </p:cBhvr>
                                    </p:animEffect>
                                    <p:set>
                                      <p:cBhvr>
                                        <p:cTn id="27" dur="1" fill="hold">
                                          <p:stCondLst>
                                            <p:cond delay="499"/>
                                          </p:stCondLst>
                                        </p:cTn>
                                        <p:tgtEl>
                                          <p:spTgt spid="32"/>
                                        </p:tgtEl>
                                        <p:attrNameLst>
                                          <p:attrName>style.visibility</p:attrName>
                                        </p:attrNameLst>
                                      </p:cBhvr>
                                      <p:to>
                                        <p:strVal val="hidden"/>
                                      </p:to>
                                    </p:set>
                                  </p:childTnLst>
                                </p:cTn>
                              </p:par>
                              <p:par>
                                <p:cTn id="28" presetID="9" presetClass="exit" presetSubtype="0" fill="hold" grpId="1" nodeType="withEffect">
                                  <p:stCondLst>
                                    <p:cond delay="0"/>
                                  </p:stCondLst>
                                  <p:childTnLst>
                                    <p:animEffect transition="out" filter="dissolve">
                                      <p:cBhvr>
                                        <p:cTn id="29" dur="500"/>
                                        <p:tgtEl>
                                          <p:spTgt spid="31"/>
                                        </p:tgtEl>
                                      </p:cBhvr>
                                    </p:animEffect>
                                    <p:set>
                                      <p:cBhvr>
                                        <p:cTn id="30" dur="1" fill="hold">
                                          <p:stCondLst>
                                            <p:cond delay="499"/>
                                          </p:stCondLst>
                                        </p:cTn>
                                        <p:tgtEl>
                                          <p:spTgt spid="3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anim calcmode="lin" valueType="num">
                                      <p:cBhvr>
                                        <p:cTn id="35" dur="500" fill="hold"/>
                                        <p:tgtEl>
                                          <p:spTgt spid="39"/>
                                        </p:tgtEl>
                                        <p:attrNameLst>
                                          <p:attrName>ppt_w</p:attrName>
                                        </p:attrNameLst>
                                      </p:cBhvr>
                                      <p:tavLst>
                                        <p:tav tm="0">
                                          <p:val>
                                            <p:fltVal val="0"/>
                                          </p:val>
                                        </p:tav>
                                        <p:tav tm="100000">
                                          <p:val>
                                            <p:strVal val="#ppt_w"/>
                                          </p:val>
                                        </p:tav>
                                      </p:tavLst>
                                    </p:anim>
                                    <p:anim calcmode="lin" valueType="num">
                                      <p:cBhvr>
                                        <p:cTn id="36" dur="500" fill="hold"/>
                                        <p:tgtEl>
                                          <p:spTgt spid="39"/>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9" presetClass="exit" presetSubtype="0" fill="hold" nodeType="clickEffect">
                                  <p:stCondLst>
                                    <p:cond delay="0"/>
                                  </p:stCondLst>
                                  <p:childTnLst>
                                    <p:animEffect transition="out" filter="dissolve">
                                      <p:cBhvr>
                                        <p:cTn id="40" dur="500"/>
                                        <p:tgtEl>
                                          <p:spTgt spid="41"/>
                                        </p:tgtEl>
                                      </p:cBhvr>
                                    </p:animEffect>
                                    <p:set>
                                      <p:cBhvr>
                                        <p:cTn id="41" dur="1" fill="hold">
                                          <p:stCondLst>
                                            <p:cond delay="499"/>
                                          </p:stCondLst>
                                        </p:cTn>
                                        <p:tgtEl>
                                          <p:spTgt spid="41"/>
                                        </p:tgtEl>
                                        <p:attrNameLst>
                                          <p:attrName>style.visibility</p:attrName>
                                        </p:attrNameLst>
                                      </p:cBhvr>
                                      <p:to>
                                        <p:strVal val="hidden"/>
                                      </p:to>
                                    </p:set>
                                  </p:childTnLst>
                                </p:cTn>
                              </p:par>
                              <p:par>
                                <p:cTn id="42" presetID="22" presetClass="entr" presetSubtype="8" fill="hold"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wipe(left)">
                                      <p:cBhvr>
                                        <p:cTn id="44" dur="500"/>
                                        <p:tgtEl>
                                          <p:spTgt spid="44"/>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6420"/>
                                        </p:tgtEl>
                                        <p:attrNameLst>
                                          <p:attrName>style.visibility</p:attrName>
                                        </p:attrNameLst>
                                      </p:cBhvr>
                                      <p:to>
                                        <p:strVal val="visible"/>
                                      </p:to>
                                    </p:set>
                                    <p:animEffect transition="in" filter="dissolve">
                                      <p:cBhvr>
                                        <p:cTn id="47" dur="500"/>
                                        <p:tgtEl>
                                          <p:spTgt spid="16420"/>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xit" presetSubtype="0" fill="hold" grpId="1" nodeType="clickEffect">
                                  <p:stCondLst>
                                    <p:cond delay="0"/>
                                  </p:stCondLst>
                                  <p:childTnLst>
                                    <p:animEffect transition="out" filter="dissolve">
                                      <p:cBhvr>
                                        <p:cTn id="51" dur="500"/>
                                        <p:tgtEl>
                                          <p:spTgt spid="39"/>
                                        </p:tgtEl>
                                      </p:cBhvr>
                                    </p:animEffect>
                                    <p:set>
                                      <p:cBhvr>
                                        <p:cTn id="52" dur="1" fill="hold">
                                          <p:stCondLst>
                                            <p:cond delay="499"/>
                                          </p:stCondLst>
                                        </p:cTn>
                                        <p:tgtEl>
                                          <p:spTgt spid="3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3" presetClass="entr" presetSubtype="16" fill="hold" grpId="2" nodeType="clickEffect">
                                  <p:stCondLst>
                                    <p:cond delay="0"/>
                                  </p:stCondLst>
                                  <p:childTnLst>
                                    <p:set>
                                      <p:cBhvr>
                                        <p:cTn id="56" dur="1" fill="hold">
                                          <p:stCondLst>
                                            <p:cond delay="0"/>
                                          </p:stCondLst>
                                        </p:cTn>
                                        <p:tgtEl>
                                          <p:spTgt spid="31"/>
                                        </p:tgtEl>
                                        <p:attrNameLst>
                                          <p:attrName>style.visibility</p:attrName>
                                        </p:attrNameLst>
                                      </p:cBhvr>
                                      <p:to>
                                        <p:strVal val="visible"/>
                                      </p:to>
                                    </p:set>
                                    <p:anim calcmode="lin" valueType="num">
                                      <p:cBhvr>
                                        <p:cTn id="57" dur="500" fill="hold"/>
                                        <p:tgtEl>
                                          <p:spTgt spid="31"/>
                                        </p:tgtEl>
                                        <p:attrNameLst>
                                          <p:attrName>ppt_w</p:attrName>
                                        </p:attrNameLst>
                                      </p:cBhvr>
                                      <p:tavLst>
                                        <p:tav tm="0">
                                          <p:val>
                                            <p:fltVal val="0"/>
                                          </p:val>
                                        </p:tav>
                                        <p:tav tm="100000">
                                          <p:val>
                                            <p:strVal val="#ppt_w"/>
                                          </p:val>
                                        </p:tav>
                                      </p:tavLst>
                                    </p:anim>
                                    <p:anim calcmode="lin" valueType="num">
                                      <p:cBhvr>
                                        <p:cTn id="58" dur="500" fill="hold"/>
                                        <p:tgtEl>
                                          <p:spTgt spid="31"/>
                                        </p:tgtEl>
                                        <p:attrNameLst>
                                          <p:attrName>ppt_h</p:attrName>
                                        </p:attrNameLst>
                                      </p:cBhvr>
                                      <p:tavLst>
                                        <p:tav tm="0">
                                          <p:val>
                                            <p:fltVal val="0"/>
                                          </p:val>
                                        </p:tav>
                                        <p:tav tm="100000">
                                          <p:val>
                                            <p:strVal val="#ppt_h"/>
                                          </p:val>
                                        </p:tav>
                                      </p:tavLst>
                                    </p:anim>
                                  </p:childTnLst>
                                </p:cTn>
                              </p:par>
                              <p:par>
                                <p:cTn id="59" presetID="23" presetClass="entr" presetSubtype="16" fill="hold" grpId="2" nodeType="withEffect">
                                  <p:stCondLst>
                                    <p:cond delay="0"/>
                                  </p:stCondLst>
                                  <p:childTnLst>
                                    <p:set>
                                      <p:cBhvr>
                                        <p:cTn id="60" dur="1" fill="hold">
                                          <p:stCondLst>
                                            <p:cond delay="0"/>
                                          </p:stCondLst>
                                        </p:cTn>
                                        <p:tgtEl>
                                          <p:spTgt spid="32"/>
                                        </p:tgtEl>
                                        <p:attrNameLst>
                                          <p:attrName>style.visibility</p:attrName>
                                        </p:attrNameLst>
                                      </p:cBhvr>
                                      <p:to>
                                        <p:strVal val="visible"/>
                                      </p:to>
                                    </p:set>
                                    <p:anim calcmode="lin" valueType="num">
                                      <p:cBhvr>
                                        <p:cTn id="61" dur="500" fill="hold"/>
                                        <p:tgtEl>
                                          <p:spTgt spid="32"/>
                                        </p:tgtEl>
                                        <p:attrNameLst>
                                          <p:attrName>ppt_w</p:attrName>
                                        </p:attrNameLst>
                                      </p:cBhvr>
                                      <p:tavLst>
                                        <p:tav tm="0">
                                          <p:val>
                                            <p:fltVal val="0"/>
                                          </p:val>
                                        </p:tav>
                                        <p:tav tm="100000">
                                          <p:val>
                                            <p:strVal val="#ppt_w"/>
                                          </p:val>
                                        </p:tav>
                                      </p:tavLst>
                                    </p:anim>
                                    <p:anim calcmode="lin" valueType="num">
                                      <p:cBhvr>
                                        <p:cTn id="62" dur="500" fill="hold"/>
                                        <p:tgtEl>
                                          <p:spTgt spid="32"/>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9" presetClass="exit" presetSubtype="0" fill="hold" grpId="3" nodeType="clickEffect">
                                  <p:stCondLst>
                                    <p:cond delay="0"/>
                                  </p:stCondLst>
                                  <p:childTnLst>
                                    <p:animEffect transition="out" filter="dissolve">
                                      <p:cBhvr>
                                        <p:cTn id="66" dur="500"/>
                                        <p:tgtEl>
                                          <p:spTgt spid="31"/>
                                        </p:tgtEl>
                                      </p:cBhvr>
                                    </p:animEffect>
                                    <p:set>
                                      <p:cBhvr>
                                        <p:cTn id="67" dur="1" fill="hold">
                                          <p:stCondLst>
                                            <p:cond delay="499"/>
                                          </p:stCondLst>
                                        </p:cTn>
                                        <p:tgtEl>
                                          <p:spTgt spid="31"/>
                                        </p:tgtEl>
                                        <p:attrNameLst>
                                          <p:attrName>style.visibility</p:attrName>
                                        </p:attrNameLst>
                                      </p:cBhvr>
                                      <p:to>
                                        <p:strVal val="hidden"/>
                                      </p:to>
                                    </p:set>
                                  </p:childTnLst>
                                </p:cTn>
                              </p:par>
                              <p:par>
                                <p:cTn id="68" presetID="9" presetClass="exit" presetSubtype="0" fill="hold" grpId="3" nodeType="withEffect">
                                  <p:stCondLst>
                                    <p:cond delay="0"/>
                                  </p:stCondLst>
                                  <p:childTnLst>
                                    <p:animEffect transition="out" filter="dissolve">
                                      <p:cBhvr>
                                        <p:cTn id="69" dur="500"/>
                                        <p:tgtEl>
                                          <p:spTgt spid="32"/>
                                        </p:tgtEl>
                                      </p:cBhvr>
                                    </p:animEffect>
                                    <p:set>
                                      <p:cBhvr>
                                        <p:cTn id="70" dur="1" fill="hold">
                                          <p:stCondLst>
                                            <p:cond delay="499"/>
                                          </p:stCondLst>
                                        </p:cTn>
                                        <p:tgtEl>
                                          <p:spTgt spid="32"/>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23" presetClass="entr" presetSubtype="16" fill="hold" grpId="2" nodeType="clickEffect">
                                  <p:stCondLst>
                                    <p:cond delay="0"/>
                                  </p:stCondLst>
                                  <p:childTnLst>
                                    <p:set>
                                      <p:cBhvr>
                                        <p:cTn id="74" dur="1" fill="hold">
                                          <p:stCondLst>
                                            <p:cond delay="0"/>
                                          </p:stCondLst>
                                        </p:cTn>
                                        <p:tgtEl>
                                          <p:spTgt spid="39"/>
                                        </p:tgtEl>
                                        <p:attrNameLst>
                                          <p:attrName>style.visibility</p:attrName>
                                        </p:attrNameLst>
                                      </p:cBhvr>
                                      <p:to>
                                        <p:strVal val="visible"/>
                                      </p:to>
                                    </p:set>
                                    <p:anim calcmode="lin" valueType="num">
                                      <p:cBhvr>
                                        <p:cTn id="75" dur="500" fill="hold"/>
                                        <p:tgtEl>
                                          <p:spTgt spid="39"/>
                                        </p:tgtEl>
                                        <p:attrNameLst>
                                          <p:attrName>ppt_w</p:attrName>
                                        </p:attrNameLst>
                                      </p:cBhvr>
                                      <p:tavLst>
                                        <p:tav tm="0">
                                          <p:val>
                                            <p:fltVal val="0"/>
                                          </p:val>
                                        </p:tav>
                                        <p:tav tm="100000">
                                          <p:val>
                                            <p:strVal val="#ppt_w"/>
                                          </p:val>
                                        </p:tav>
                                      </p:tavLst>
                                    </p:anim>
                                    <p:anim calcmode="lin" valueType="num">
                                      <p:cBhvr>
                                        <p:cTn id="76" dur="500" fill="hold"/>
                                        <p:tgtEl>
                                          <p:spTgt spid="39"/>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9" presetClass="exit" presetSubtype="0" fill="hold" nodeType="clickEffect">
                                  <p:stCondLst>
                                    <p:cond delay="0"/>
                                  </p:stCondLst>
                                  <p:childTnLst>
                                    <p:animEffect transition="out" filter="dissolve">
                                      <p:cBhvr>
                                        <p:cTn id="80" dur="500"/>
                                        <p:tgtEl>
                                          <p:spTgt spid="44"/>
                                        </p:tgtEl>
                                      </p:cBhvr>
                                    </p:animEffect>
                                    <p:set>
                                      <p:cBhvr>
                                        <p:cTn id="81" dur="1" fill="hold">
                                          <p:stCondLst>
                                            <p:cond delay="499"/>
                                          </p:stCondLst>
                                        </p:cTn>
                                        <p:tgtEl>
                                          <p:spTgt spid="44"/>
                                        </p:tgtEl>
                                        <p:attrNameLst>
                                          <p:attrName>style.visibility</p:attrName>
                                        </p:attrNameLst>
                                      </p:cBhvr>
                                      <p:to>
                                        <p:strVal val="hidden"/>
                                      </p:to>
                                    </p:set>
                                  </p:childTnLst>
                                </p:cTn>
                              </p:par>
                              <p:par>
                                <p:cTn id="82" presetID="22" presetClass="entr" presetSubtype="8" fill="hold" nodeType="withEffect">
                                  <p:stCondLst>
                                    <p:cond delay="0"/>
                                  </p:stCondLst>
                                  <p:childTnLst>
                                    <p:set>
                                      <p:cBhvr>
                                        <p:cTn id="83" dur="1" fill="hold">
                                          <p:stCondLst>
                                            <p:cond delay="0"/>
                                          </p:stCondLst>
                                        </p:cTn>
                                        <p:tgtEl>
                                          <p:spTgt spid="47"/>
                                        </p:tgtEl>
                                        <p:attrNameLst>
                                          <p:attrName>style.visibility</p:attrName>
                                        </p:attrNameLst>
                                      </p:cBhvr>
                                      <p:to>
                                        <p:strVal val="visible"/>
                                      </p:to>
                                    </p:set>
                                    <p:animEffect transition="in" filter="wipe(left)">
                                      <p:cBhvr>
                                        <p:cTn id="84" dur="500"/>
                                        <p:tgtEl>
                                          <p:spTgt spid="47"/>
                                        </p:tgtEl>
                                      </p:cBhvr>
                                    </p:animEffect>
                                  </p:childTnLst>
                                </p:cTn>
                              </p:par>
                              <p:par>
                                <p:cTn id="85" presetID="9" presetClass="exit" presetSubtype="0" fill="hold" grpId="1" nodeType="withEffect">
                                  <p:stCondLst>
                                    <p:cond delay="0"/>
                                  </p:stCondLst>
                                  <p:childTnLst>
                                    <p:animEffect transition="out" filter="dissolve">
                                      <p:cBhvr>
                                        <p:cTn id="86" dur="500"/>
                                        <p:tgtEl>
                                          <p:spTgt spid="16420"/>
                                        </p:tgtEl>
                                      </p:cBhvr>
                                    </p:animEffect>
                                    <p:set>
                                      <p:cBhvr>
                                        <p:cTn id="87" dur="1" fill="hold">
                                          <p:stCondLst>
                                            <p:cond delay="499"/>
                                          </p:stCondLst>
                                        </p:cTn>
                                        <p:tgtEl>
                                          <p:spTgt spid="16420"/>
                                        </p:tgtEl>
                                        <p:attrNameLst>
                                          <p:attrName>style.visibility</p:attrName>
                                        </p:attrNameLst>
                                      </p:cBhvr>
                                      <p:to>
                                        <p:strVal val="hidden"/>
                                      </p:to>
                                    </p:set>
                                  </p:childTnLst>
                                </p:cTn>
                              </p:par>
                              <p:par>
                                <p:cTn id="88" presetID="9" presetClass="entr" presetSubtype="0" fill="hold" grpId="0" nodeType="withEffect">
                                  <p:stCondLst>
                                    <p:cond delay="0"/>
                                  </p:stCondLst>
                                  <p:childTnLst>
                                    <p:set>
                                      <p:cBhvr>
                                        <p:cTn id="89" dur="1" fill="hold">
                                          <p:stCondLst>
                                            <p:cond delay="0"/>
                                          </p:stCondLst>
                                        </p:cTn>
                                        <p:tgtEl>
                                          <p:spTgt spid="16421"/>
                                        </p:tgtEl>
                                        <p:attrNameLst>
                                          <p:attrName>style.visibility</p:attrName>
                                        </p:attrNameLst>
                                      </p:cBhvr>
                                      <p:to>
                                        <p:strVal val="visible"/>
                                      </p:to>
                                    </p:set>
                                    <p:animEffect transition="in" filter="dissolve">
                                      <p:cBhvr>
                                        <p:cTn id="90" dur="500"/>
                                        <p:tgtEl>
                                          <p:spTgt spid="16421"/>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xit" presetSubtype="0" fill="hold" grpId="3" nodeType="clickEffect">
                                  <p:stCondLst>
                                    <p:cond delay="0"/>
                                  </p:stCondLst>
                                  <p:childTnLst>
                                    <p:animEffect transition="out" filter="dissolve">
                                      <p:cBhvr>
                                        <p:cTn id="94" dur="500"/>
                                        <p:tgtEl>
                                          <p:spTgt spid="39"/>
                                        </p:tgtEl>
                                      </p:cBhvr>
                                    </p:animEffect>
                                    <p:set>
                                      <p:cBhvr>
                                        <p:cTn id="95" dur="1" fill="hold">
                                          <p:stCondLst>
                                            <p:cond delay="499"/>
                                          </p:stCondLst>
                                        </p:cTn>
                                        <p:tgtEl>
                                          <p:spTgt spid="39"/>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23" presetClass="entr" presetSubtype="16" fill="hold" grpId="4" nodeType="clickEffect">
                                  <p:stCondLst>
                                    <p:cond delay="0"/>
                                  </p:stCondLst>
                                  <p:childTnLst>
                                    <p:set>
                                      <p:cBhvr>
                                        <p:cTn id="99" dur="1" fill="hold">
                                          <p:stCondLst>
                                            <p:cond delay="0"/>
                                          </p:stCondLst>
                                        </p:cTn>
                                        <p:tgtEl>
                                          <p:spTgt spid="32"/>
                                        </p:tgtEl>
                                        <p:attrNameLst>
                                          <p:attrName>style.visibility</p:attrName>
                                        </p:attrNameLst>
                                      </p:cBhvr>
                                      <p:to>
                                        <p:strVal val="visible"/>
                                      </p:to>
                                    </p:set>
                                    <p:anim calcmode="lin" valueType="num">
                                      <p:cBhvr>
                                        <p:cTn id="100" dur="500" fill="hold"/>
                                        <p:tgtEl>
                                          <p:spTgt spid="32"/>
                                        </p:tgtEl>
                                        <p:attrNameLst>
                                          <p:attrName>ppt_w</p:attrName>
                                        </p:attrNameLst>
                                      </p:cBhvr>
                                      <p:tavLst>
                                        <p:tav tm="0">
                                          <p:val>
                                            <p:fltVal val="0"/>
                                          </p:val>
                                        </p:tav>
                                        <p:tav tm="100000">
                                          <p:val>
                                            <p:strVal val="#ppt_w"/>
                                          </p:val>
                                        </p:tav>
                                      </p:tavLst>
                                    </p:anim>
                                    <p:anim calcmode="lin" valueType="num">
                                      <p:cBhvr>
                                        <p:cTn id="101" dur="500" fill="hold"/>
                                        <p:tgtEl>
                                          <p:spTgt spid="32"/>
                                        </p:tgtEl>
                                        <p:attrNameLst>
                                          <p:attrName>ppt_h</p:attrName>
                                        </p:attrNameLst>
                                      </p:cBhvr>
                                      <p:tavLst>
                                        <p:tav tm="0">
                                          <p:val>
                                            <p:fltVal val="0"/>
                                          </p:val>
                                        </p:tav>
                                        <p:tav tm="100000">
                                          <p:val>
                                            <p:strVal val="#ppt_h"/>
                                          </p:val>
                                        </p:tav>
                                      </p:tavLst>
                                    </p:anim>
                                  </p:childTnLst>
                                </p:cTn>
                              </p:par>
                              <p:par>
                                <p:cTn id="102" presetID="23" presetClass="entr" presetSubtype="16" fill="hold" grpId="4" nodeType="withEffect">
                                  <p:stCondLst>
                                    <p:cond delay="0"/>
                                  </p:stCondLst>
                                  <p:childTnLst>
                                    <p:set>
                                      <p:cBhvr>
                                        <p:cTn id="103" dur="1" fill="hold">
                                          <p:stCondLst>
                                            <p:cond delay="0"/>
                                          </p:stCondLst>
                                        </p:cTn>
                                        <p:tgtEl>
                                          <p:spTgt spid="31"/>
                                        </p:tgtEl>
                                        <p:attrNameLst>
                                          <p:attrName>style.visibility</p:attrName>
                                        </p:attrNameLst>
                                      </p:cBhvr>
                                      <p:to>
                                        <p:strVal val="visible"/>
                                      </p:to>
                                    </p:set>
                                    <p:anim calcmode="lin" valueType="num">
                                      <p:cBhvr>
                                        <p:cTn id="104" dur="500" fill="hold"/>
                                        <p:tgtEl>
                                          <p:spTgt spid="31"/>
                                        </p:tgtEl>
                                        <p:attrNameLst>
                                          <p:attrName>ppt_w</p:attrName>
                                        </p:attrNameLst>
                                      </p:cBhvr>
                                      <p:tavLst>
                                        <p:tav tm="0">
                                          <p:val>
                                            <p:fltVal val="0"/>
                                          </p:val>
                                        </p:tav>
                                        <p:tav tm="100000">
                                          <p:val>
                                            <p:strVal val="#ppt_w"/>
                                          </p:val>
                                        </p:tav>
                                      </p:tavLst>
                                    </p:anim>
                                    <p:anim calcmode="lin" valueType="num">
                                      <p:cBhvr>
                                        <p:cTn id="105" dur="500" fill="hold"/>
                                        <p:tgtEl>
                                          <p:spTgt spid="31"/>
                                        </p:tgtEl>
                                        <p:attrNameLst>
                                          <p:attrName>ppt_h</p:attrName>
                                        </p:attrNameLst>
                                      </p:cBhvr>
                                      <p:tavLst>
                                        <p:tav tm="0">
                                          <p:val>
                                            <p:fltVal val="0"/>
                                          </p:val>
                                        </p:tav>
                                        <p:tav tm="100000">
                                          <p:val>
                                            <p:strVal val="#ppt_h"/>
                                          </p:val>
                                        </p:tav>
                                      </p:tavLst>
                                    </p:anim>
                                  </p:childTnLst>
                                </p:cTn>
                              </p:par>
                            </p:childTnLst>
                          </p:cTn>
                        </p:par>
                      </p:childTnLst>
                    </p:cTn>
                  </p:par>
                  <p:par>
                    <p:cTn id="106" fill="hold">
                      <p:stCondLst>
                        <p:cond delay="indefinite"/>
                      </p:stCondLst>
                      <p:childTnLst>
                        <p:par>
                          <p:cTn id="107" fill="hold">
                            <p:stCondLst>
                              <p:cond delay="0"/>
                            </p:stCondLst>
                            <p:childTnLst>
                              <p:par>
                                <p:cTn id="108" presetID="9" presetClass="exit" presetSubtype="0" fill="hold" grpId="5" nodeType="clickEffect">
                                  <p:stCondLst>
                                    <p:cond delay="0"/>
                                  </p:stCondLst>
                                  <p:childTnLst>
                                    <p:animEffect transition="out" filter="dissolve">
                                      <p:cBhvr>
                                        <p:cTn id="109" dur="500"/>
                                        <p:tgtEl>
                                          <p:spTgt spid="32"/>
                                        </p:tgtEl>
                                      </p:cBhvr>
                                    </p:animEffect>
                                    <p:set>
                                      <p:cBhvr>
                                        <p:cTn id="110" dur="1" fill="hold">
                                          <p:stCondLst>
                                            <p:cond delay="499"/>
                                          </p:stCondLst>
                                        </p:cTn>
                                        <p:tgtEl>
                                          <p:spTgt spid="32"/>
                                        </p:tgtEl>
                                        <p:attrNameLst>
                                          <p:attrName>style.visibility</p:attrName>
                                        </p:attrNameLst>
                                      </p:cBhvr>
                                      <p:to>
                                        <p:strVal val="hidden"/>
                                      </p:to>
                                    </p:set>
                                  </p:childTnLst>
                                </p:cTn>
                              </p:par>
                              <p:par>
                                <p:cTn id="111" presetID="9" presetClass="exit" presetSubtype="0" fill="hold" grpId="5" nodeType="withEffect">
                                  <p:stCondLst>
                                    <p:cond delay="0"/>
                                  </p:stCondLst>
                                  <p:childTnLst>
                                    <p:animEffect transition="out" filter="dissolve">
                                      <p:cBhvr>
                                        <p:cTn id="112" dur="500"/>
                                        <p:tgtEl>
                                          <p:spTgt spid="31"/>
                                        </p:tgtEl>
                                      </p:cBhvr>
                                    </p:animEffect>
                                    <p:set>
                                      <p:cBhvr>
                                        <p:cTn id="113" dur="1" fill="hold">
                                          <p:stCondLst>
                                            <p:cond delay="499"/>
                                          </p:stCondLst>
                                        </p:cTn>
                                        <p:tgtEl>
                                          <p:spTgt spid="31"/>
                                        </p:tgtEl>
                                        <p:attrNameLst>
                                          <p:attrName>style.visibility</p:attrName>
                                        </p:attrNameLst>
                                      </p:cBhvr>
                                      <p:to>
                                        <p:strVal val="hidden"/>
                                      </p:to>
                                    </p:set>
                                  </p:childTnLst>
                                </p:cTn>
                              </p:par>
                            </p:childTnLst>
                          </p:cTn>
                        </p:par>
                        <p:par>
                          <p:cTn id="114" fill="hold">
                            <p:stCondLst>
                              <p:cond delay="500"/>
                            </p:stCondLst>
                            <p:childTnLst>
                              <p:par>
                                <p:cTn id="115" presetID="23" presetClass="entr" presetSubtype="16" fill="hold" grpId="0" nodeType="afterEffect">
                                  <p:stCondLst>
                                    <p:cond delay="0"/>
                                  </p:stCondLst>
                                  <p:childTnLst>
                                    <p:set>
                                      <p:cBhvr>
                                        <p:cTn id="116" dur="1" fill="hold">
                                          <p:stCondLst>
                                            <p:cond delay="0"/>
                                          </p:stCondLst>
                                        </p:cTn>
                                        <p:tgtEl>
                                          <p:spTgt spid="33"/>
                                        </p:tgtEl>
                                        <p:attrNameLst>
                                          <p:attrName>style.visibility</p:attrName>
                                        </p:attrNameLst>
                                      </p:cBhvr>
                                      <p:to>
                                        <p:strVal val="visible"/>
                                      </p:to>
                                    </p:set>
                                    <p:anim calcmode="lin" valueType="num">
                                      <p:cBhvr>
                                        <p:cTn id="117" dur="500" fill="hold"/>
                                        <p:tgtEl>
                                          <p:spTgt spid="33"/>
                                        </p:tgtEl>
                                        <p:attrNameLst>
                                          <p:attrName>ppt_w</p:attrName>
                                        </p:attrNameLst>
                                      </p:cBhvr>
                                      <p:tavLst>
                                        <p:tav tm="0">
                                          <p:val>
                                            <p:fltVal val="0"/>
                                          </p:val>
                                        </p:tav>
                                        <p:tav tm="100000">
                                          <p:val>
                                            <p:strVal val="#ppt_w"/>
                                          </p:val>
                                        </p:tav>
                                      </p:tavLst>
                                    </p:anim>
                                    <p:anim calcmode="lin" valueType="num">
                                      <p:cBhvr>
                                        <p:cTn id="118" dur="500" fill="hold"/>
                                        <p:tgtEl>
                                          <p:spTgt spid="33"/>
                                        </p:tgtEl>
                                        <p:attrNameLst>
                                          <p:attrName>ppt_h</p:attrName>
                                        </p:attrNameLst>
                                      </p:cBhvr>
                                      <p:tavLst>
                                        <p:tav tm="0">
                                          <p:val>
                                            <p:fltVal val="0"/>
                                          </p:val>
                                        </p:tav>
                                        <p:tav tm="100000">
                                          <p:val>
                                            <p:strVal val="#ppt_h"/>
                                          </p:val>
                                        </p:tav>
                                      </p:tavLst>
                                    </p:anim>
                                  </p:childTnLst>
                                </p:cTn>
                              </p:par>
                            </p:childTnLst>
                          </p:cTn>
                        </p:par>
                      </p:childTnLst>
                    </p:cTn>
                  </p:par>
                  <p:par>
                    <p:cTn id="119" fill="hold">
                      <p:stCondLst>
                        <p:cond delay="indefinite"/>
                      </p:stCondLst>
                      <p:childTnLst>
                        <p:par>
                          <p:cTn id="120" fill="hold">
                            <p:stCondLst>
                              <p:cond delay="0"/>
                            </p:stCondLst>
                            <p:childTnLst>
                              <p:par>
                                <p:cTn id="121" presetID="9" presetClass="exit" presetSubtype="0" fill="hold" grpId="1" nodeType="clickEffect">
                                  <p:stCondLst>
                                    <p:cond delay="0"/>
                                  </p:stCondLst>
                                  <p:childTnLst>
                                    <p:animEffect transition="out" filter="dissolve">
                                      <p:cBhvr>
                                        <p:cTn id="122" dur="500"/>
                                        <p:tgtEl>
                                          <p:spTgt spid="33"/>
                                        </p:tgtEl>
                                      </p:cBhvr>
                                    </p:animEffect>
                                    <p:set>
                                      <p:cBhvr>
                                        <p:cTn id="123" dur="1" fill="hold">
                                          <p:stCondLst>
                                            <p:cond delay="499"/>
                                          </p:stCondLst>
                                        </p:cTn>
                                        <p:tgtEl>
                                          <p:spTgt spid="33"/>
                                        </p:tgtEl>
                                        <p:attrNameLst>
                                          <p:attrName>style.visibility</p:attrName>
                                        </p:attrNameLst>
                                      </p:cBhvr>
                                      <p:to>
                                        <p:strVal val="hidden"/>
                                      </p:to>
                                    </p:set>
                                  </p:childTnLst>
                                </p:cTn>
                              </p:par>
                            </p:childTnLst>
                          </p:cTn>
                        </p:par>
                        <p:par>
                          <p:cTn id="124" fill="hold">
                            <p:stCondLst>
                              <p:cond delay="500"/>
                            </p:stCondLst>
                            <p:childTnLst>
                              <p:par>
                                <p:cTn id="125" presetID="23" presetClass="entr" presetSubtype="16" fill="hold" grpId="0" nodeType="afterEffect">
                                  <p:stCondLst>
                                    <p:cond delay="0"/>
                                  </p:stCondLst>
                                  <p:childTnLst>
                                    <p:set>
                                      <p:cBhvr>
                                        <p:cTn id="126" dur="1" fill="hold">
                                          <p:stCondLst>
                                            <p:cond delay="0"/>
                                          </p:stCondLst>
                                        </p:cTn>
                                        <p:tgtEl>
                                          <p:spTgt spid="34"/>
                                        </p:tgtEl>
                                        <p:attrNameLst>
                                          <p:attrName>style.visibility</p:attrName>
                                        </p:attrNameLst>
                                      </p:cBhvr>
                                      <p:to>
                                        <p:strVal val="visible"/>
                                      </p:to>
                                    </p:set>
                                    <p:anim calcmode="lin" valueType="num">
                                      <p:cBhvr>
                                        <p:cTn id="127" dur="500" fill="hold"/>
                                        <p:tgtEl>
                                          <p:spTgt spid="34"/>
                                        </p:tgtEl>
                                        <p:attrNameLst>
                                          <p:attrName>ppt_w</p:attrName>
                                        </p:attrNameLst>
                                      </p:cBhvr>
                                      <p:tavLst>
                                        <p:tav tm="0">
                                          <p:val>
                                            <p:fltVal val="0"/>
                                          </p:val>
                                        </p:tav>
                                        <p:tav tm="100000">
                                          <p:val>
                                            <p:strVal val="#ppt_w"/>
                                          </p:val>
                                        </p:tav>
                                      </p:tavLst>
                                    </p:anim>
                                    <p:anim calcmode="lin" valueType="num">
                                      <p:cBhvr>
                                        <p:cTn id="128" dur="500" fill="hold"/>
                                        <p:tgtEl>
                                          <p:spTgt spid="34"/>
                                        </p:tgtEl>
                                        <p:attrNameLst>
                                          <p:attrName>ppt_h</p:attrName>
                                        </p:attrNameLst>
                                      </p:cBhvr>
                                      <p:tavLst>
                                        <p:tav tm="0">
                                          <p:val>
                                            <p:fltVal val="0"/>
                                          </p:val>
                                        </p:tav>
                                        <p:tav tm="100000">
                                          <p:val>
                                            <p:strVal val="#ppt_h"/>
                                          </p:val>
                                        </p:tav>
                                      </p:tavLst>
                                    </p:anim>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nodeType="clickEffect">
                                  <p:stCondLst>
                                    <p:cond delay="0"/>
                                  </p:stCondLst>
                                  <p:childTnLst>
                                    <p:set>
                                      <p:cBhvr>
                                        <p:cTn id="132" dur="1" fill="hold">
                                          <p:stCondLst>
                                            <p:cond delay="0"/>
                                          </p:stCondLst>
                                        </p:cTn>
                                        <p:tgtEl>
                                          <p:spTgt spid="29"/>
                                        </p:tgtEl>
                                        <p:attrNameLst>
                                          <p:attrName>style.visibility</p:attrName>
                                        </p:attrNameLst>
                                      </p:cBhvr>
                                      <p:to>
                                        <p:strVal val="visible"/>
                                      </p:to>
                                    </p:set>
                                    <p:animEffect transition="in" filter="wipe(left)">
                                      <p:cBhvr>
                                        <p:cTn id="133" dur="500"/>
                                        <p:tgtEl>
                                          <p:spTgt spid="29"/>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xit" presetSubtype="0" fill="hold" nodeType="clickEffect">
                                  <p:stCondLst>
                                    <p:cond delay="0"/>
                                  </p:stCondLst>
                                  <p:childTnLst>
                                    <p:animEffect transition="out" filter="dissolve">
                                      <p:cBhvr>
                                        <p:cTn id="137" dur="500"/>
                                        <p:tgtEl>
                                          <p:spTgt spid="26"/>
                                        </p:tgtEl>
                                      </p:cBhvr>
                                    </p:animEffect>
                                    <p:set>
                                      <p:cBhvr>
                                        <p:cTn id="138" dur="1" fill="hold">
                                          <p:stCondLst>
                                            <p:cond delay="499"/>
                                          </p:stCondLst>
                                        </p:cTn>
                                        <p:tgtEl>
                                          <p:spTgt spid="26"/>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nodeType="clickEffect">
                                  <p:stCondLst>
                                    <p:cond delay="0"/>
                                  </p:stCondLst>
                                  <p:childTnLst>
                                    <p:set>
                                      <p:cBhvr>
                                        <p:cTn id="142" dur="1" fill="hold">
                                          <p:stCondLst>
                                            <p:cond delay="0"/>
                                          </p:stCondLst>
                                        </p:cTn>
                                        <p:tgtEl>
                                          <p:spTgt spid="62"/>
                                        </p:tgtEl>
                                        <p:attrNameLst>
                                          <p:attrName>style.visibility</p:attrName>
                                        </p:attrNameLst>
                                      </p:cBhvr>
                                      <p:to>
                                        <p:strVal val="visible"/>
                                      </p:to>
                                    </p:set>
                                    <p:animEffect transition="in" filter="wipe(left)">
                                      <p:cBhvr>
                                        <p:cTn id="143" dur="500"/>
                                        <p:tgtEl>
                                          <p:spTgt spid="62"/>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xit" presetSubtype="0" fill="hold" grpId="0" nodeType="clickEffect">
                                  <p:stCondLst>
                                    <p:cond delay="0"/>
                                  </p:stCondLst>
                                  <p:childTnLst>
                                    <p:animEffect transition="out" filter="dissolve">
                                      <p:cBhvr>
                                        <p:cTn id="147" dur="500"/>
                                        <p:tgtEl>
                                          <p:spTgt spid="24"/>
                                        </p:tgtEl>
                                      </p:cBhvr>
                                    </p:animEffect>
                                    <p:set>
                                      <p:cBhvr>
                                        <p:cTn id="148" dur="1" fill="hold">
                                          <p:stCondLst>
                                            <p:cond delay="499"/>
                                          </p:stCondLst>
                                        </p:cTn>
                                        <p:tgtEl>
                                          <p:spTgt spid="24"/>
                                        </p:tgtEl>
                                        <p:attrNameLst>
                                          <p:attrName>style.visibility</p:attrName>
                                        </p:attrNameLst>
                                      </p:cBhvr>
                                      <p:to>
                                        <p:strVal val="hidden"/>
                                      </p:to>
                                    </p:set>
                                  </p:childTnLst>
                                </p:cTn>
                              </p:par>
                              <p:par>
                                <p:cTn id="149" presetID="9" presetClass="exit" presetSubtype="0" fill="hold" grpId="0" nodeType="withEffect">
                                  <p:stCondLst>
                                    <p:cond delay="0"/>
                                  </p:stCondLst>
                                  <p:childTnLst>
                                    <p:animEffect transition="out" filter="dissolve">
                                      <p:cBhvr>
                                        <p:cTn id="150" dur="500"/>
                                        <p:tgtEl>
                                          <p:spTgt spid="23"/>
                                        </p:tgtEl>
                                      </p:cBhvr>
                                    </p:animEffect>
                                    <p:set>
                                      <p:cBhvr>
                                        <p:cTn id="151" dur="1" fill="hold">
                                          <p:stCondLst>
                                            <p:cond delay="499"/>
                                          </p:stCondLst>
                                        </p:cTn>
                                        <p:tgtEl>
                                          <p:spTgt spid="23"/>
                                        </p:tgtEl>
                                        <p:attrNameLst>
                                          <p:attrName>style.visibility</p:attrName>
                                        </p:attrNameLst>
                                      </p:cBhvr>
                                      <p:to>
                                        <p:strVal val="hidden"/>
                                      </p:to>
                                    </p:set>
                                  </p:childTnLst>
                                </p:cTn>
                              </p:par>
                              <p:par>
                                <p:cTn id="152" presetID="9" presetClass="exit" presetSubtype="0" fill="hold" nodeType="withEffect">
                                  <p:stCondLst>
                                    <p:cond delay="0"/>
                                  </p:stCondLst>
                                  <p:childTnLst>
                                    <p:animEffect transition="out" filter="dissolve">
                                      <p:cBhvr>
                                        <p:cTn id="153" dur="500"/>
                                        <p:tgtEl>
                                          <p:spTgt spid="30"/>
                                        </p:tgtEl>
                                      </p:cBhvr>
                                    </p:animEffect>
                                    <p:set>
                                      <p:cBhvr>
                                        <p:cTn id="154" dur="1" fill="hold">
                                          <p:stCondLst>
                                            <p:cond delay="499"/>
                                          </p:stCondLst>
                                        </p:cTn>
                                        <p:tgtEl>
                                          <p:spTgt spid="30"/>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9" presetClass="exit" presetSubtype="0" fill="hold" nodeType="clickEffect">
                                  <p:stCondLst>
                                    <p:cond delay="0"/>
                                  </p:stCondLst>
                                  <p:childTnLst>
                                    <p:animEffect transition="out" filter="dissolve">
                                      <p:cBhvr>
                                        <p:cTn id="158" dur="500"/>
                                        <p:tgtEl>
                                          <p:spTgt spid="29"/>
                                        </p:tgtEl>
                                      </p:cBhvr>
                                    </p:animEffect>
                                    <p:set>
                                      <p:cBhvr>
                                        <p:cTn id="159" dur="1" fill="hold">
                                          <p:stCondLst>
                                            <p:cond delay="499"/>
                                          </p:stCondLst>
                                        </p:cTn>
                                        <p:tgtEl>
                                          <p:spTgt spid="29"/>
                                        </p:tgtEl>
                                        <p:attrNameLst>
                                          <p:attrName>style.visibility</p:attrName>
                                        </p:attrNameLst>
                                      </p:cBhvr>
                                      <p:to>
                                        <p:strVal val="hidden"/>
                                      </p:to>
                                    </p:set>
                                  </p:childTnLst>
                                </p:cTn>
                              </p:par>
                              <p:par>
                                <p:cTn id="160" presetID="9" presetClass="exit" presetSubtype="0" fill="hold" grpId="1" nodeType="withEffect">
                                  <p:stCondLst>
                                    <p:cond delay="0"/>
                                  </p:stCondLst>
                                  <p:childTnLst>
                                    <p:animEffect transition="out" filter="dissolve">
                                      <p:cBhvr>
                                        <p:cTn id="161" dur="500"/>
                                        <p:tgtEl>
                                          <p:spTgt spid="28"/>
                                        </p:tgtEl>
                                      </p:cBhvr>
                                    </p:animEffect>
                                    <p:set>
                                      <p:cBhvr>
                                        <p:cTn id="162" dur="1" fill="hold">
                                          <p:stCondLst>
                                            <p:cond delay="499"/>
                                          </p:stCondLst>
                                        </p:cTn>
                                        <p:tgtEl>
                                          <p:spTgt spid="28"/>
                                        </p:tgtEl>
                                        <p:attrNameLst>
                                          <p:attrName>style.visibility</p:attrName>
                                        </p:attrNameLst>
                                      </p:cBhvr>
                                      <p:to>
                                        <p:strVal val="hidden"/>
                                      </p:to>
                                    </p:set>
                                  </p:childTnLst>
                                </p:cTn>
                              </p:par>
                              <p:par>
                                <p:cTn id="163" presetID="9" presetClass="exit" presetSubtype="0" fill="hold" grpId="0" nodeType="withEffect">
                                  <p:stCondLst>
                                    <p:cond delay="0"/>
                                  </p:stCondLst>
                                  <p:childTnLst>
                                    <p:animEffect transition="out" filter="dissolve">
                                      <p:cBhvr>
                                        <p:cTn id="164" dur="500"/>
                                        <p:tgtEl>
                                          <p:spTgt spid="16419"/>
                                        </p:tgtEl>
                                      </p:cBhvr>
                                    </p:animEffect>
                                    <p:set>
                                      <p:cBhvr>
                                        <p:cTn id="165" dur="1" fill="hold">
                                          <p:stCondLst>
                                            <p:cond delay="499"/>
                                          </p:stCondLst>
                                        </p:cTn>
                                        <p:tgtEl>
                                          <p:spTgt spid="16419"/>
                                        </p:tgtEl>
                                        <p:attrNameLst>
                                          <p:attrName>style.visibility</p:attrName>
                                        </p:attrNameLst>
                                      </p:cBhvr>
                                      <p:to>
                                        <p:strVal val="hidden"/>
                                      </p:to>
                                    </p:set>
                                  </p:childTnLst>
                                </p:cTn>
                              </p:par>
                            </p:childTnLst>
                          </p:cTn>
                        </p:par>
                        <p:par>
                          <p:cTn id="166" fill="hold">
                            <p:stCondLst>
                              <p:cond delay="500"/>
                            </p:stCondLst>
                            <p:childTnLst>
                              <p:par>
                                <p:cTn id="167" presetID="9" presetClass="exit" presetSubtype="0" fill="hold" grpId="1" nodeType="afterEffect">
                                  <p:stCondLst>
                                    <p:cond delay="0"/>
                                  </p:stCondLst>
                                  <p:childTnLst>
                                    <p:animEffect transition="out" filter="dissolve">
                                      <p:cBhvr>
                                        <p:cTn id="168" dur="500"/>
                                        <p:tgtEl>
                                          <p:spTgt spid="34"/>
                                        </p:tgtEl>
                                      </p:cBhvr>
                                    </p:animEffect>
                                    <p:set>
                                      <p:cBhvr>
                                        <p:cTn id="169" dur="1" fill="hold">
                                          <p:stCondLst>
                                            <p:cond delay="499"/>
                                          </p:stCondLst>
                                        </p:cTn>
                                        <p:tgtEl>
                                          <p:spTgt spid="34"/>
                                        </p:tgtEl>
                                        <p:attrNameLst>
                                          <p:attrName>style.visibility</p:attrName>
                                        </p:attrNameLst>
                                      </p:cBhvr>
                                      <p:to>
                                        <p:strVal val="hidden"/>
                                      </p:to>
                                    </p:set>
                                  </p:childTnLst>
                                </p:cTn>
                              </p:par>
                            </p:childTnLst>
                          </p:cTn>
                        </p:par>
                      </p:childTnLst>
                    </p:cTn>
                  </p:par>
                  <p:par>
                    <p:cTn id="170" fill="hold">
                      <p:stCondLst>
                        <p:cond delay="indefinite"/>
                      </p:stCondLst>
                      <p:childTnLst>
                        <p:par>
                          <p:cTn id="171" fill="hold">
                            <p:stCondLst>
                              <p:cond delay="0"/>
                            </p:stCondLst>
                            <p:childTnLst>
                              <p:par>
                                <p:cTn id="172" presetID="9" presetClass="exit" presetSubtype="0" fill="hold" nodeType="clickEffect">
                                  <p:stCondLst>
                                    <p:cond delay="0"/>
                                  </p:stCondLst>
                                  <p:childTnLst>
                                    <p:animEffect transition="out" filter="dissolve">
                                      <p:cBhvr>
                                        <p:cTn id="173" dur="500"/>
                                        <p:tgtEl>
                                          <p:spTgt spid="47"/>
                                        </p:tgtEl>
                                      </p:cBhvr>
                                    </p:animEffect>
                                    <p:set>
                                      <p:cBhvr>
                                        <p:cTn id="174" dur="1" fill="hold">
                                          <p:stCondLst>
                                            <p:cond delay="499"/>
                                          </p:stCondLst>
                                        </p:cTn>
                                        <p:tgtEl>
                                          <p:spTgt spid="47"/>
                                        </p:tgtEl>
                                        <p:attrNameLst>
                                          <p:attrName>style.visibility</p:attrName>
                                        </p:attrNameLst>
                                      </p:cBhvr>
                                      <p:to>
                                        <p:strVal val="hidden"/>
                                      </p:to>
                                    </p:set>
                                  </p:childTnLst>
                                </p:cTn>
                              </p:par>
                              <p:par>
                                <p:cTn id="175" presetID="9" presetClass="exit" presetSubtype="0" fill="hold" grpId="0" nodeType="withEffect">
                                  <p:stCondLst>
                                    <p:cond delay="0"/>
                                  </p:stCondLst>
                                  <p:childTnLst>
                                    <p:animEffect transition="out" filter="dissolve">
                                      <p:cBhvr>
                                        <p:cTn id="176" dur="500"/>
                                        <p:tgtEl>
                                          <p:spTgt spid="40"/>
                                        </p:tgtEl>
                                      </p:cBhvr>
                                    </p:animEffect>
                                    <p:set>
                                      <p:cBhvr>
                                        <p:cTn id="177" dur="1" fill="hold">
                                          <p:stCondLst>
                                            <p:cond delay="499"/>
                                          </p:stCondLst>
                                        </p:cTn>
                                        <p:tgtEl>
                                          <p:spTgt spid="40"/>
                                        </p:tgtEl>
                                        <p:attrNameLst>
                                          <p:attrName>style.visibility</p:attrName>
                                        </p:attrNameLst>
                                      </p:cBhvr>
                                      <p:to>
                                        <p:strVal val="hidden"/>
                                      </p:to>
                                    </p:set>
                                  </p:childTnLst>
                                </p:cTn>
                              </p:par>
                              <p:par>
                                <p:cTn id="178" presetID="9" presetClass="exit" presetSubtype="0" fill="hold" grpId="0" nodeType="withEffect">
                                  <p:stCondLst>
                                    <p:cond delay="0"/>
                                  </p:stCondLst>
                                  <p:childTnLst>
                                    <p:animEffect transition="out" filter="dissolve">
                                      <p:cBhvr>
                                        <p:cTn id="179" dur="500"/>
                                        <p:tgtEl>
                                          <p:spTgt spid="16418"/>
                                        </p:tgtEl>
                                      </p:cBhvr>
                                    </p:animEffect>
                                    <p:set>
                                      <p:cBhvr>
                                        <p:cTn id="180" dur="1" fill="hold">
                                          <p:stCondLst>
                                            <p:cond delay="499"/>
                                          </p:stCondLst>
                                        </p:cTn>
                                        <p:tgtEl>
                                          <p:spTgt spid="16418"/>
                                        </p:tgtEl>
                                        <p:attrNameLst>
                                          <p:attrName>style.visibility</p:attrName>
                                        </p:attrNameLst>
                                      </p:cBhvr>
                                      <p:to>
                                        <p:strVal val="hidden"/>
                                      </p:to>
                                    </p:set>
                                  </p:childTnLst>
                                </p:cTn>
                              </p:par>
                              <p:par>
                                <p:cTn id="181" presetID="9" presetClass="exit" presetSubtype="0" fill="hold" grpId="1" nodeType="withEffect">
                                  <p:stCondLst>
                                    <p:cond delay="0"/>
                                  </p:stCondLst>
                                  <p:childTnLst>
                                    <p:animEffect transition="out" filter="dissolve">
                                      <p:cBhvr>
                                        <p:cTn id="182" dur="500"/>
                                        <p:tgtEl>
                                          <p:spTgt spid="16421"/>
                                        </p:tgtEl>
                                      </p:cBhvr>
                                    </p:animEffect>
                                    <p:set>
                                      <p:cBhvr>
                                        <p:cTn id="183" dur="1" fill="hold">
                                          <p:stCondLst>
                                            <p:cond delay="499"/>
                                          </p:stCondLst>
                                        </p:cTn>
                                        <p:tgtEl>
                                          <p:spTgt spid="16421"/>
                                        </p:tgtEl>
                                        <p:attrNameLst>
                                          <p:attrName>style.visibility</p:attrName>
                                        </p:attrNameLst>
                                      </p:cBhvr>
                                      <p:to>
                                        <p:strVal val="hidden"/>
                                      </p:to>
                                    </p:set>
                                  </p:childTnLst>
                                </p:cTn>
                              </p:par>
                            </p:childTnLst>
                          </p:cTn>
                        </p:par>
                      </p:childTnLst>
                    </p:cTn>
                  </p:par>
                  <p:par>
                    <p:cTn id="184" fill="hold">
                      <p:stCondLst>
                        <p:cond delay="indefinite"/>
                      </p:stCondLst>
                      <p:childTnLst>
                        <p:par>
                          <p:cTn id="185" fill="hold">
                            <p:stCondLst>
                              <p:cond delay="0"/>
                            </p:stCondLst>
                            <p:childTnLst>
                              <p:par>
                                <p:cTn id="186" presetID="2" presetClass="entr" presetSubtype="1" fill="hold" grpId="0" nodeType="clickEffect">
                                  <p:stCondLst>
                                    <p:cond delay="0"/>
                                  </p:stCondLst>
                                  <p:childTnLst>
                                    <p:set>
                                      <p:cBhvr>
                                        <p:cTn id="187" dur="1" fill="hold">
                                          <p:stCondLst>
                                            <p:cond delay="0"/>
                                          </p:stCondLst>
                                        </p:cTn>
                                        <p:tgtEl>
                                          <p:spTgt spid="42"/>
                                        </p:tgtEl>
                                        <p:attrNameLst>
                                          <p:attrName>style.visibility</p:attrName>
                                        </p:attrNameLst>
                                      </p:cBhvr>
                                      <p:to>
                                        <p:strVal val="visible"/>
                                      </p:to>
                                    </p:set>
                                    <p:anim calcmode="lin" valueType="num">
                                      <p:cBhvr additive="base">
                                        <p:cTn id="188" dur="500" fill="hold"/>
                                        <p:tgtEl>
                                          <p:spTgt spid="42"/>
                                        </p:tgtEl>
                                        <p:attrNameLst>
                                          <p:attrName>ppt_x</p:attrName>
                                        </p:attrNameLst>
                                      </p:cBhvr>
                                      <p:tavLst>
                                        <p:tav tm="0">
                                          <p:val>
                                            <p:strVal val="#ppt_x"/>
                                          </p:val>
                                        </p:tav>
                                        <p:tav tm="100000">
                                          <p:val>
                                            <p:strVal val="#ppt_x"/>
                                          </p:val>
                                        </p:tav>
                                      </p:tavLst>
                                    </p:anim>
                                    <p:anim calcmode="lin" valueType="num">
                                      <p:cBhvr additive="base">
                                        <p:cTn id="189" dur="500" fill="hold"/>
                                        <p:tgtEl>
                                          <p:spTgt spid="42"/>
                                        </p:tgtEl>
                                        <p:attrNameLst>
                                          <p:attrName>ppt_y</p:attrName>
                                        </p:attrNameLst>
                                      </p:cBhvr>
                                      <p:tavLst>
                                        <p:tav tm="0">
                                          <p:val>
                                            <p:strVal val="0-#ppt_h/2"/>
                                          </p:val>
                                        </p:tav>
                                        <p:tav tm="100000">
                                          <p:val>
                                            <p:strVal val="#ppt_y"/>
                                          </p:val>
                                        </p:tav>
                                      </p:tavLst>
                                    </p:anim>
                                  </p:childTnLst>
                                </p:cTn>
                              </p:par>
                            </p:childTnLst>
                          </p:cTn>
                        </p:par>
                      </p:childTnLst>
                    </p:cTn>
                  </p:par>
                  <p:par>
                    <p:cTn id="190" fill="hold">
                      <p:stCondLst>
                        <p:cond delay="indefinite"/>
                      </p:stCondLst>
                      <p:childTnLst>
                        <p:par>
                          <p:cTn id="191" fill="hold">
                            <p:stCondLst>
                              <p:cond delay="0"/>
                            </p:stCondLst>
                            <p:childTnLst>
                              <p:par>
                                <p:cTn id="192" presetID="2" presetClass="entr" presetSubtype="1" fill="hold" grpId="0" nodeType="clickEffect">
                                  <p:stCondLst>
                                    <p:cond delay="0"/>
                                  </p:stCondLst>
                                  <p:childTnLst>
                                    <p:set>
                                      <p:cBhvr>
                                        <p:cTn id="193" dur="1" fill="hold">
                                          <p:stCondLst>
                                            <p:cond delay="0"/>
                                          </p:stCondLst>
                                        </p:cTn>
                                        <p:tgtEl>
                                          <p:spTgt spid="4"/>
                                        </p:tgtEl>
                                        <p:attrNameLst>
                                          <p:attrName>style.visibility</p:attrName>
                                        </p:attrNameLst>
                                      </p:cBhvr>
                                      <p:to>
                                        <p:strVal val="visible"/>
                                      </p:to>
                                    </p:set>
                                    <p:anim calcmode="lin" valueType="num">
                                      <p:cBhvr additive="base">
                                        <p:cTn id="194" dur="500" fill="hold"/>
                                        <p:tgtEl>
                                          <p:spTgt spid="4"/>
                                        </p:tgtEl>
                                        <p:attrNameLst>
                                          <p:attrName>ppt_x</p:attrName>
                                        </p:attrNameLst>
                                      </p:cBhvr>
                                      <p:tavLst>
                                        <p:tav tm="0">
                                          <p:val>
                                            <p:strVal val="#ppt_x"/>
                                          </p:val>
                                        </p:tav>
                                        <p:tav tm="100000">
                                          <p:val>
                                            <p:strVal val="#ppt_x"/>
                                          </p:val>
                                        </p:tav>
                                      </p:tavLst>
                                    </p:anim>
                                    <p:anim calcmode="lin" valueType="num">
                                      <p:cBhvr additive="base">
                                        <p:cTn id="195"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8" grpId="0" animBg="1"/>
      <p:bldP spid="28" grpId="1" animBg="1"/>
      <p:bldP spid="31" grpId="0" animBg="1"/>
      <p:bldP spid="31" grpId="1" animBg="1"/>
      <p:bldP spid="31" grpId="2" animBg="1"/>
      <p:bldP spid="31" grpId="3" animBg="1"/>
      <p:bldP spid="31" grpId="4" animBg="1"/>
      <p:bldP spid="31" grpId="5" animBg="1"/>
      <p:bldP spid="32" grpId="0" animBg="1"/>
      <p:bldP spid="32" grpId="1" animBg="1"/>
      <p:bldP spid="32" grpId="2" animBg="1"/>
      <p:bldP spid="32" grpId="3" animBg="1"/>
      <p:bldP spid="32" grpId="4" animBg="1"/>
      <p:bldP spid="32" grpId="5" animBg="1"/>
      <p:bldP spid="33" grpId="0" animBg="1"/>
      <p:bldP spid="33" grpId="1" animBg="1"/>
      <p:bldP spid="34" grpId="0" animBg="1"/>
      <p:bldP spid="34" grpId="1" animBg="1"/>
      <p:bldP spid="39" grpId="0" animBg="1"/>
      <p:bldP spid="39" grpId="1" animBg="1"/>
      <p:bldP spid="39" grpId="2" animBg="1"/>
      <p:bldP spid="39" grpId="3" animBg="1"/>
      <p:bldP spid="40" grpId="0" animBg="1"/>
      <p:bldP spid="42" grpId="0" animBg="1"/>
      <p:bldP spid="4" grpId="0" animBg="1"/>
      <p:bldP spid="16418" grpId="0"/>
      <p:bldP spid="16419" grpId="0"/>
      <p:bldP spid="16420" grpId="0"/>
      <p:bldP spid="16420" grpId="1"/>
      <p:bldP spid="16421" grpId="0"/>
      <p:bldP spid="16421" grpId="1"/>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2194" name="Rectangle 2"/>
          <p:cNvSpPr>
            <a:spLocks noGrp="1" noChangeArrowheads="1"/>
          </p:cNvSpPr>
          <p:nvPr>
            <p:ph type="title" idx="4294967295"/>
          </p:nvPr>
        </p:nvSpPr>
        <p:spPr/>
        <p:txBody>
          <a:bodyPr/>
          <a:lstStyle/>
          <a:p>
            <a:pPr>
              <a:defRPr/>
            </a:pPr>
            <a:r>
              <a:rPr lang="hr-HR" smtClean="0"/>
              <a:t>Liste s više ključeva - I</a:t>
            </a:r>
          </a:p>
        </p:txBody>
      </p:sp>
      <p:sp>
        <p:nvSpPr>
          <p:cNvPr id="1672195" name="Rectangle 3"/>
          <p:cNvSpPr>
            <a:spLocks noGrp="1" noChangeArrowheads="1"/>
          </p:cNvSpPr>
          <p:nvPr>
            <p:ph idx="4294967295"/>
          </p:nvPr>
        </p:nvSpPr>
        <p:spPr/>
        <p:txBody>
          <a:bodyPr/>
          <a:lstStyle/>
          <a:p>
            <a:pPr>
              <a:defRPr/>
            </a:pPr>
            <a:r>
              <a:rPr lang="sr-Latn-CS" smtClean="0"/>
              <a:t>Pročitati matične brojeve (cijeli broj) i prezimena studenata (14+1 znakova). Oblikovati listu po rastućem matičnom broju i listu po abecedi. Podaci su upisani samo jednom! Za zadani matični broj pronaći pripadno prezime.</a:t>
            </a:r>
          </a:p>
          <a:p>
            <a:pPr lvl="1">
              <a:defRPr/>
            </a:pPr>
            <a:endParaRPr lang="sr-Latn-CS" smtClean="0"/>
          </a:p>
          <a:p>
            <a:pPr lvl="1">
              <a:defRPr/>
            </a:pPr>
            <a:endParaRPr lang="sr-Latn-CS" smtClean="0"/>
          </a:p>
          <a:p>
            <a:pPr lvl="1">
              <a:defRPr/>
            </a:pPr>
            <a:endParaRPr lang="sr-Latn-CS" smtClean="0"/>
          </a:p>
          <a:p>
            <a:pPr lvl="1">
              <a:defRPr/>
            </a:pPr>
            <a:endParaRPr lang="sr-Latn-CS" smtClean="0"/>
          </a:p>
          <a:p>
            <a:pPr lvl="1">
              <a:defRPr/>
            </a:pPr>
            <a:endParaRPr lang="sr-Latn-CS" smtClean="0"/>
          </a:p>
          <a:p>
            <a:pPr lvl="1">
              <a:defRPr/>
            </a:pPr>
            <a:endParaRPr lang="sr-Latn-CS" smtClean="0"/>
          </a:p>
          <a:p>
            <a:pPr lvl="1">
              <a:defRPr/>
            </a:pPr>
            <a:endParaRPr lang="sr-Latn-CS" smtClean="0"/>
          </a:p>
          <a:p>
            <a:pPr lvl="1">
              <a:defRPr/>
            </a:pPr>
            <a:endParaRPr lang="sr-Latn-CS" smtClean="0"/>
          </a:p>
        </p:txBody>
      </p:sp>
      <p:sp>
        <p:nvSpPr>
          <p:cNvPr id="17412" name="Rectangle 9"/>
          <p:cNvSpPr>
            <a:spLocks noChangeArrowheads="1"/>
          </p:cNvSpPr>
          <p:nvPr/>
        </p:nvSpPr>
        <p:spPr bwMode="auto">
          <a:xfrm>
            <a:off x="3167063" y="4857750"/>
            <a:ext cx="1143000" cy="414338"/>
          </a:xfrm>
          <a:prstGeom prst="rect">
            <a:avLst/>
          </a:prstGeom>
          <a:solidFill>
            <a:srgbClr val="B6540A">
              <a:alpha val="43137"/>
            </a:srgbClr>
          </a:solidFill>
          <a:ln w="9525">
            <a:solidFill>
              <a:srgbClr val="0070C0"/>
            </a:solidFill>
            <a:miter lim="800000"/>
            <a:headEnd/>
            <a:tailEnd/>
          </a:ln>
        </p:spPr>
        <p:txBody>
          <a:bodyPr wrap="none" anchor="ctr"/>
          <a:lstStyle/>
          <a:p>
            <a:endParaRPr lang="hr-HR" sz="2400">
              <a:solidFill>
                <a:srgbClr val="002060"/>
              </a:solidFill>
            </a:endParaRPr>
          </a:p>
        </p:txBody>
      </p:sp>
      <p:sp>
        <p:nvSpPr>
          <p:cNvPr id="42" name="Rectangle 10"/>
          <p:cNvSpPr>
            <a:spLocks noChangeArrowheads="1"/>
          </p:cNvSpPr>
          <p:nvPr/>
        </p:nvSpPr>
        <p:spPr bwMode="auto">
          <a:xfrm>
            <a:off x="3171825" y="3943350"/>
            <a:ext cx="1138238" cy="914400"/>
          </a:xfrm>
          <a:prstGeom prst="rect">
            <a:avLst/>
          </a:prstGeom>
          <a:solidFill>
            <a:schemeClr val="accent4"/>
          </a:solidFill>
          <a:ln w="9525">
            <a:solidFill>
              <a:srgbClr val="0070C0"/>
            </a:solidFill>
            <a:miter lim="800000"/>
            <a:headEnd/>
            <a:tailEnd/>
          </a:ln>
        </p:spPr>
        <p:txBody>
          <a:bodyPr wrap="none" anchor="ctr"/>
          <a:lstStyle/>
          <a:p>
            <a:pPr algn="ctr">
              <a:defRPr/>
            </a:pPr>
            <a:r>
              <a:rPr lang="hr-HR" sz="2400">
                <a:solidFill>
                  <a:srgbClr val="002060"/>
                </a:solidFill>
              </a:rPr>
              <a:t>Perić</a:t>
            </a:r>
          </a:p>
        </p:txBody>
      </p:sp>
      <p:sp>
        <p:nvSpPr>
          <p:cNvPr id="43" name="Rectangle 24"/>
          <p:cNvSpPr>
            <a:spLocks noChangeArrowheads="1"/>
          </p:cNvSpPr>
          <p:nvPr/>
        </p:nvSpPr>
        <p:spPr bwMode="auto">
          <a:xfrm>
            <a:off x="595313" y="3929063"/>
            <a:ext cx="1782762" cy="395287"/>
          </a:xfrm>
          <a:prstGeom prst="rect">
            <a:avLst/>
          </a:prstGeom>
          <a:solidFill>
            <a:srgbClr val="FFCC99">
              <a:alpha val="50195"/>
            </a:srgbClr>
          </a:solidFill>
          <a:ln w="9525">
            <a:solidFill>
              <a:srgbClr val="FFC000"/>
            </a:solidFill>
            <a:miter lim="800000"/>
            <a:headEnd/>
            <a:tailEnd/>
          </a:ln>
        </p:spPr>
        <p:txBody>
          <a:bodyPr wrap="none" anchor="ctr"/>
          <a:lstStyle/>
          <a:p>
            <a:pPr algn="ctr"/>
            <a:endParaRPr lang="hr-HR" sz="2400"/>
          </a:p>
        </p:txBody>
      </p:sp>
      <p:grpSp>
        <p:nvGrpSpPr>
          <p:cNvPr id="2" name="Group 25"/>
          <p:cNvGrpSpPr>
            <a:grpSpLocks/>
          </p:cNvGrpSpPr>
          <p:nvPr/>
        </p:nvGrpSpPr>
        <p:grpSpPr bwMode="auto">
          <a:xfrm>
            <a:off x="6524625" y="6072188"/>
            <a:ext cx="412750" cy="228600"/>
            <a:chOff x="3504" y="3840"/>
            <a:chExt cx="240" cy="144"/>
          </a:xfrm>
        </p:grpSpPr>
        <p:grpSp>
          <p:nvGrpSpPr>
            <p:cNvPr id="17443" name="Group 26"/>
            <p:cNvGrpSpPr>
              <a:grpSpLocks/>
            </p:cNvGrpSpPr>
            <p:nvPr/>
          </p:nvGrpSpPr>
          <p:grpSpPr bwMode="auto">
            <a:xfrm>
              <a:off x="3504" y="3840"/>
              <a:ext cx="240" cy="96"/>
              <a:chOff x="4272" y="3600"/>
              <a:chExt cx="240" cy="96"/>
            </a:xfrm>
          </p:grpSpPr>
          <p:sp>
            <p:nvSpPr>
              <p:cNvPr id="17445" name="Line 27"/>
              <p:cNvSpPr>
                <a:spLocks noChangeShapeType="1"/>
              </p:cNvSpPr>
              <p:nvPr/>
            </p:nvSpPr>
            <p:spPr bwMode="auto">
              <a:xfrm>
                <a:off x="4272" y="3600"/>
                <a:ext cx="240" cy="0"/>
              </a:xfrm>
              <a:prstGeom prst="line">
                <a:avLst/>
              </a:prstGeom>
              <a:noFill/>
              <a:ln w="9525">
                <a:solidFill>
                  <a:schemeClr val="bg2"/>
                </a:solidFill>
                <a:round/>
                <a:headEnd/>
                <a:tailEnd/>
              </a:ln>
            </p:spPr>
            <p:txBody>
              <a:bodyPr wrap="none" anchor="ctr"/>
              <a:lstStyle/>
              <a:p>
                <a:endParaRPr lang="en-US"/>
              </a:p>
            </p:txBody>
          </p:sp>
          <p:sp>
            <p:nvSpPr>
              <p:cNvPr id="17446" name="Line 28"/>
              <p:cNvSpPr>
                <a:spLocks noChangeShapeType="1"/>
              </p:cNvSpPr>
              <p:nvPr/>
            </p:nvSpPr>
            <p:spPr bwMode="auto">
              <a:xfrm>
                <a:off x="4320" y="3648"/>
                <a:ext cx="144" cy="0"/>
              </a:xfrm>
              <a:prstGeom prst="line">
                <a:avLst/>
              </a:prstGeom>
              <a:noFill/>
              <a:ln w="9525">
                <a:solidFill>
                  <a:schemeClr val="bg2"/>
                </a:solidFill>
                <a:round/>
                <a:headEnd/>
                <a:tailEnd/>
              </a:ln>
            </p:spPr>
            <p:txBody>
              <a:bodyPr wrap="none" anchor="ctr"/>
              <a:lstStyle/>
              <a:p>
                <a:endParaRPr lang="en-US"/>
              </a:p>
            </p:txBody>
          </p:sp>
          <p:sp>
            <p:nvSpPr>
              <p:cNvPr id="17447" name="Line 29"/>
              <p:cNvSpPr>
                <a:spLocks noChangeShapeType="1"/>
              </p:cNvSpPr>
              <p:nvPr/>
            </p:nvSpPr>
            <p:spPr bwMode="auto">
              <a:xfrm>
                <a:off x="4368" y="3696"/>
                <a:ext cx="48" cy="0"/>
              </a:xfrm>
              <a:prstGeom prst="line">
                <a:avLst/>
              </a:prstGeom>
              <a:noFill/>
              <a:ln w="9525">
                <a:solidFill>
                  <a:schemeClr val="bg2"/>
                </a:solidFill>
                <a:round/>
                <a:headEnd/>
                <a:tailEnd/>
              </a:ln>
            </p:spPr>
            <p:txBody>
              <a:bodyPr wrap="none" anchor="ctr"/>
              <a:lstStyle/>
              <a:p>
                <a:endParaRPr lang="en-US"/>
              </a:p>
            </p:txBody>
          </p:sp>
        </p:grpSp>
        <p:sp>
          <p:nvSpPr>
            <p:cNvPr id="17444" name="Rectangle 30"/>
            <p:cNvSpPr>
              <a:spLocks noChangeArrowheads="1"/>
            </p:cNvSpPr>
            <p:nvPr/>
          </p:nvSpPr>
          <p:spPr bwMode="auto">
            <a:xfrm>
              <a:off x="3504" y="3840"/>
              <a:ext cx="240" cy="144"/>
            </a:xfrm>
            <a:prstGeom prst="rect">
              <a:avLst/>
            </a:prstGeom>
            <a:noFill/>
            <a:ln w="9525">
              <a:solidFill>
                <a:schemeClr val="bg2"/>
              </a:solidFill>
              <a:miter lim="800000"/>
              <a:headEnd/>
              <a:tailEnd/>
            </a:ln>
          </p:spPr>
          <p:txBody>
            <a:bodyPr wrap="none" anchor="ctr"/>
            <a:lstStyle/>
            <a:p>
              <a:endParaRPr lang="hr-HR" sz="2400">
                <a:solidFill>
                  <a:srgbClr val="002060"/>
                </a:solidFill>
              </a:endParaRPr>
            </a:p>
          </p:txBody>
        </p:sp>
      </p:grpSp>
      <p:sp>
        <p:nvSpPr>
          <p:cNvPr id="17416" name="Rectangle 9"/>
          <p:cNvSpPr>
            <a:spLocks noChangeArrowheads="1"/>
          </p:cNvSpPr>
          <p:nvPr/>
        </p:nvSpPr>
        <p:spPr bwMode="auto">
          <a:xfrm>
            <a:off x="4881563" y="4843463"/>
            <a:ext cx="1138237" cy="414337"/>
          </a:xfrm>
          <a:prstGeom prst="rect">
            <a:avLst/>
          </a:prstGeom>
          <a:solidFill>
            <a:srgbClr val="B6540A">
              <a:alpha val="43137"/>
            </a:srgbClr>
          </a:solidFill>
          <a:ln w="9525">
            <a:solidFill>
              <a:srgbClr val="0070C0"/>
            </a:solidFill>
            <a:miter lim="800000"/>
            <a:headEnd/>
            <a:tailEnd/>
          </a:ln>
        </p:spPr>
        <p:txBody>
          <a:bodyPr wrap="none" anchor="ctr"/>
          <a:lstStyle/>
          <a:p>
            <a:endParaRPr lang="hr-HR" sz="2400">
              <a:solidFill>
                <a:srgbClr val="002060"/>
              </a:solidFill>
            </a:endParaRPr>
          </a:p>
        </p:txBody>
      </p:sp>
      <p:sp>
        <p:nvSpPr>
          <p:cNvPr id="54" name="Rectangle 10"/>
          <p:cNvSpPr>
            <a:spLocks noChangeArrowheads="1"/>
          </p:cNvSpPr>
          <p:nvPr/>
        </p:nvSpPr>
        <p:spPr bwMode="auto">
          <a:xfrm>
            <a:off x="4881563" y="3929063"/>
            <a:ext cx="1138237" cy="914400"/>
          </a:xfrm>
          <a:prstGeom prst="rect">
            <a:avLst/>
          </a:prstGeom>
          <a:solidFill>
            <a:schemeClr val="accent4"/>
          </a:solidFill>
          <a:ln w="9525">
            <a:solidFill>
              <a:srgbClr val="0070C0"/>
            </a:solidFill>
            <a:miter lim="800000"/>
            <a:headEnd/>
            <a:tailEnd/>
          </a:ln>
        </p:spPr>
        <p:txBody>
          <a:bodyPr wrap="none" anchor="ctr"/>
          <a:lstStyle/>
          <a:p>
            <a:pPr algn="ctr">
              <a:defRPr/>
            </a:pPr>
            <a:r>
              <a:rPr lang="hr-HR" sz="2400">
                <a:solidFill>
                  <a:srgbClr val="002060"/>
                </a:solidFill>
              </a:rPr>
              <a:t>Ferić</a:t>
            </a:r>
          </a:p>
        </p:txBody>
      </p:sp>
      <p:sp>
        <p:nvSpPr>
          <p:cNvPr id="17418" name="Rectangle 9"/>
          <p:cNvSpPr>
            <a:spLocks noChangeArrowheads="1"/>
          </p:cNvSpPr>
          <p:nvPr/>
        </p:nvSpPr>
        <p:spPr bwMode="auto">
          <a:xfrm>
            <a:off x="6591300" y="4843463"/>
            <a:ext cx="1143000" cy="414337"/>
          </a:xfrm>
          <a:prstGeom prst="rect">
            <a:avLst/>
          </a:prstGeom>
          <a:solidFill>
            <a:srgbClr val="B6540A">
              <a:alpha val="43137"/>
            </a:srgbClr>
          </a:solidFill>
          <a:ln w="9525">
            <a:solidFill>
              <a:srgbClr val="0070C0"/>
            </a:solidFill>
            <a:miter lim="800000"/>
            <a:headEnd/>
            <a:tailEnd/>
          </a:ln>
        </p:spPr>
        <p:txBody>
          <a:bodyPr wrap="none" anchor="ctr"/>
          <a:lstStyle/>
          <a:p>
            <a:endParaRPr lang="hr-HR" sz="2400">
              <a:solidFill>
                <a:srgbClr val="002060"/>
              </a:solidFill>
            </a:endParaRPr>
          </a:p>
        </p:txBody>
      </p:sp>
      <p:sp>
        <p:nvSpPr>
          <p:cNvPr id="56" name="Rectangle 10"/>
          <p:cNvSpPr>
            <a:spLocks noChangeArrowheads="1"/>
          </p:cNvSpPr>
          <p:nvPr/>
        </p:nvSpPr>
        <p:spPr bwMode="auto">
          <a:xfrm>
            <a:off x="6596063" y="3929063"/>
            <a:ext cx="1138237" cy="914400"/>
          </a:xfrm>
          <a:prstGeom prst="rect">
            <a:avLst/>
          </a:prstGeom>
          <a:solidFill>
            <a:schemeClr val="accent4"/>
          </a:solidFill>
          <a:ln w="9525">
            <a:solidFill>
              <a:srgbClr val="0070C0"/>
            </a:solidFill>
            <a:miter lim="800000"/>
            <a:headEnd/>
            <a:tailEnd/>
          </a:ln>
        </p:spPr>
        <p:txBody>
          <a:bodyPr wrap="none" anchor="ctr"/>
          <a:lstStyle/>
          <a:p>
            <a:pPr algn="ctr">
              <a:defRPr/>
            </a:pPr>
            <a:r>
              <a:rPr lang="hr-HR" sz="2400">
                <a:solidFill>
                  <a:srgbClr val="002060"/>
                </a:solidFill>
              </a:rPr>
              <a:t>Berić</a:t>
            </a:r>
          </a:p>
        </p:txBody>
      </p:sp>
      <p:sp>
        <p:nvSpPr>
          <p:cNvPr id="17420" name="Rectangle 9"/>
          <p:cNvSpPr>
            <a:spLocks noChangeArrowheads="1"/>
          </p:cNvSpPr>
          <p:nvPr/>
        </p:nvSpPr>
        <p:spPr bwMode="auto">
          <a:xfrm>
            <a:off x="3167063" y="5273675"/>
            <a:ext cx="1143000" cy="414338"/>
          </a:xfrm>
          <a:prstGeom prst="rect">
            <a:avLst/>
          </a:prstGeom>
          <a:solidFill>
            <a:srgbClr val="CCFFCC"/>
          </a:solidFill>
          <a:ln w="9525">
            <a:solidFill>
              <a:srgbClr val="0070C0"/>
            </a:solidFill>
            <a:miter lim="800000"/>
            <a:headEnd/>
            <a:tailEnd/>
          </a:ln>
        </p:spPr>
        <p:txBody>
          <a:bodyPr wrap="none" anchor="ctr"/>
          <a:lstStyle/>
          <a:p>
            <a:endParaRPr lang="hr-HR" sz="2400">
              <a:solidFill>
                <a:srgbClr val="002060"/>
              </a:solidFill>
            </a:endParaRPr>
          </a:p>
        </p:txBody>
      </p:sp>
      <p:sp>
        <p:nvSpPr>
          <p:cNvPr id="17421" name="Rectangle 9"/>
          <p:cNvSpPr>
            <a:spLocks noChangeArrowheads="1"/>
          </p:cNvSpPr>
          <p:nvPr/>
        </p:nvSpPr>
        <p:spPr bwMode="auto">
          <a:xfrm>
            <a:off x="4881563" y="5259388"/>
            <a:ext cx="1143000" cy="414337"/>
          </a:xfrm>
          <a:prstGeom prst="rect">
            <a:avLst/>
          </a:prstGeom>
          <a:solidFill>
            <a:srgbClr val="CCFFCC"/>
          </a:solidFill>
          <a:ln w="9525">
            <a:solidFill>
              <a:srgbClr val="0070C0"/>
            </a:solidFill>
            <a:miter lim="800000"/>
            <a:headEnd/>
            <a:tailEnd/>
          </a:ln>
        </p:spPr>
        <p:txBody>
          <a:bodyPr wrap="none" anchor="ctr"/>
          <a:lstStyle/>
          <a:p>
            <a:endParaRPr lang="hr-HR" sz="2400">
              <a:solidFill>
                <a:srgbClr val="002060"/>
              </a:solidFill>
            </a:endParaRPr>
          </a:p>
        </p:txBody>
      </p:sp>
      <p:sp>
        <p:nvSpPr>
          <p:cNvPr id="17422" name="Rectangle 9"/>
          <p:cNvSpPr>
            <a:spLocks noChangeArrowheads="1"/>
          </p:cNvSpPr>
          <p:nvPr/>
        </p:nvSpPr>
        <p:spPr bwMode="auto">
          <a:xfrm>
            <a:off x="6596063" y="5259388"/>
            <a:ext cx="1143000" cy="414337"/>
          </a:xfrm>
          <a:prstGeom prst="rect">
            <a:avLst/>
          </a:prstGeom>
          <a:solidFill>
            <a:srgbClr val="CCFFCC"/>
          </a:solidFill>
          <a:ln w="9525">
            <a:solidFill>
              <a:srgbClr val="0070C0"/>
            </a:solidFill>
            <a:miter lim="800000"/>
            <a:headEnd/>
            <a:tailEnd/>
          </a:ln>
        </p:spPr>
        <p:txBody>
          <a:bodyPr wrap="none" anchor="ctr"/>
          <a:lstStyle/>
          <a:p>
            <a:endParaRPr lang="hr-HR" sz="2400">
              <a:solidFill>
                <a:srgbClr val="002060"/>
              </a:solidFill>
            </a:endParaRPr>
          </a:p>
        </p:txBody>
      </p:sp>
      <p:sp>
        <p:nvSpPr>
          <p:cNvPr id="61" name="Rectangle 24"/>
          <p:cNvSpPr>
            <a:spLocks noChangeArrowheads="1"/>
          </p:cNvSpPr>
          <p:nvPr/>
        </p:nvSpPr>
        <p:spPr bwMode="auto">
          <a:xfrm>
            <a:off x="7524750" y="2643188"/>
            <a:ext cx="1782763" cy="395287"/>
          </a:xfrm>
          <a:prstGeom prst="rect">
            <a:avLst/>
          </a:prstGeom>
          <a:solidFill>
            <a:srgbClr val="FFCC99">
              <a:alpha val="50195"/>
            </a:srgbClr>
          </a:solidFill>
          <a:ln w="9525">
            <a:solidFill>
              <a:srgbClr val="FFC000"/>
            </a:solidFill>
            <a:miter lim="800000"/>
            <a:headEnd/>
            <a:tailEnd/>
          </a:ln>
        </p:spPr>
        <p:txBody>
          <a:bodyPr wrap="none" anchor="ctr"/>
          <a:lstStyle/>
          <a:p>
            <a:pPr algn="ctr"/>
            <a:endParaRPr lang="hr-HR" sz="2400"/>
          </a:p>
        </p:txBody>
      </p:sp>
      <p:sp>
        <p:nvSpPr>
          <p:cNvPr id="62" name="Line 39"/>
          <p:cNvSpPr>
            <a:spLocks noChangeShapeType="1"/>
          </p:cNvSpPr>
          <p:nvPr/>
        </p:nvSpPr>
        <p:spPr bwMode="auto">
          <a:xfrm flipV="1">
            <a:off x="4167188" y="4429125"/>
            <a:ext cx="714375" cy="642938"/>
          </a:xfrm>
          <a:prstGeom prst="line">
            <a:avLst/>
          </a:prstGeom>
          <a:noFill/>
          <a:ln w="38100">
            <a:solidFill>
              <a:srgbClr val="C13B25"/>
            </a:solidFill>
            <a:round/>
            <a:headEnd/>
            <a:tailEnd type="triangle" w="med" len="med"/>
          </a:ln>
        </p:spPr>
        <p:txBody>
          <a:bodyPr wrap="none" anchor="ctr"/>
          <a:lstStyle/>
          <a:p>
            <a:endParaRPr lang="en-US"/>
          </a:p>
        </p:txBody>
      </p:sp>
      <p:sp>
        <p:nvSpPr>
          <p:cNvPr id="63" name="Line 39"/>
          <p:cNvSpPr>
            <a:spLocks noChangeShapeType="1"/>
          </p:cNvSpPr>
          <p:nvPr/>
        </p:nvSpPr>
        <p:spPr bwMode="auto">
          <a:xfrm flipH="1" flipV="1">
            <a:off x="4310063" y="3786188"/>
            <a:ext cx="2428875" cy="1285875"/>
          </a:xfrm>
          <a:prstGeom prst="line">
            <a:avLst/>
          </a:prstGeom>
          <a:noFill/>
          <a:ln w="38100">
            <a:solidFill>
              <a:srgbClr val="C13B25"/>
            </a:solidFill>
            <a:round/>
            <a:headEnd/>
            <a:tailEnd type="triangle" w="med" len="med"/>
          </a:ln>
        </p:spPr>
        <p:txBody>
          <a:bodyPr wrap="none" anchor="ctr"/>
          <a:lstStyle/>
          <a:p>
            <a:endParaRPr lang="en-US"/>
          </a:p>
        </p:txBody>
      </p:sp>
      <p:sp>
        <p:nvSpPr>
          <p:cNvPr id="65" name="Line 39"/>
          <p:cNvSpPr>
            <a:spLocks noChangeShapeType="1"/>
          </p:cNvSpPr>
          <p:nvPr/>
        </p:nvSpPr>
        <p:spPr bwMode="auto">
          <a:xfrm>
            <a:off x="5738813" y="5072063"/>
            <a:ext cx="928687" cy="1000125"/>
          </a:xfrm>
          <a:prstGeom prst="line">
            <a:avLst/>
          </a:prstGeom>
          <a:noFill/>
          <a:ln w="38100">
            <a:solidFill>
              <a:srgbClr val="C13B25"/>
            </a:solidFill>
            <a:round/>
            <a:headEnd/>
            <a:tailEnd type="triangle" w="med" len="med"/>
          </a:ln>
        </p:spPr>
        <p:txBody>
          <a:bodyPr wrap="none" anchor="ctr"/>
          <a:lstStyle/>
          <a:p>
            <a:endParaRPr lang="en-US"/>
          </a:p>
        </p:txBody>
      </p:sp>
      <p:sp>
        <p:nvSpPr>
          <p:cNvPr id="66" name="Line 39"/>
          <p:cNvSpPr>
            <a:spLocks noChangeShapeType="1"/>
          </p:cNvSpPr>
          <p:nvPr/>
        </p:nvSpPr>
        <p:spPr bwMode="auto">
          <a:xfrm flipH="1">
            <a:off x="7524750" y="3000375"/>
            <a:ext cx="500063" cy="571500"/>
          </a:xfrm>
          <a:prstGeom prst="line">
            <a:avLst/>
          </a:prstGeom>
          <a:noFill/>
          <a:ln w="38100">
            <a:solidFill>
              <a:srgbClr val="00B050"/>
            </a:solidFill>
            <a:round/>
            <a:headEnd/>
            <a:tailEnd type="triangle" w="med" len="med"/>
          </a:ln>
        </p:spPr>
        <p:txBody>
          <a:bodyPr wrap="none" anchor="ctr"/>
          <a:lstStyle/>
          <a:p>
            <a:endParaRPr lang="en-US"/>
          </a:p>
        </p:txBody>
      </p:sp>
      <p:sp>
        <p:nvSpPr>
          <p:cNvPr id="67" name="Line 39"/>
          <p:cNvSpPr>
            <a:spLocks noChangeShapeType="1"/>
          </p:cNvSpPr>
          <p:nvPr/>
        </p:nvSpPr>
        <p:spPr bwMode="auto">
          <a:xfrm flipH="1" flipV="1">
            <a:off x="6024563" y="4000500"/>
            <a:ext cx="714375" cy="1500188"/>
          </a:xfrm>
          <a:prstGeom prst="line">
            <a:avLst/>
          </a:prstGeom>
          <a:noFill/>
          <a:ln w="38100">
            <a:solidFill>
              <a:srgbClr val="00B050"/>
            </a:solidFill>
            <a:round/>
            <a:headEnd/>
            <a:tailEnd type="triangle" w="med" len="med"/>
          </a:ln>
        </p:spPr>
        <p:txBody>
          <a:bodyPr wrap="none" anchor="ctr"/>
          <a:lstStyle/>
          <a:p>
            <a:endParaRPr lang="en-US"/>
          </a:p>
        </p:txBody>
      </p:sp>
      <p:sp>
        <p:nvSpPr>
          <p:cNvPr id="68" name="Line 39"/>
          <p:cNvSpPr>
            <a:spLocks noChangeShapeType="1"/>
          </p:cNvSpPr>
          <p:nvPr/>
        </p:nvSpPr>
        <p:spPr bwMode="auto">
          <a:xfrm flipH="1" flipV="1">
            <a:off x="4310063" y="4071938"/>
            <a:ext cx="785812" cy="1428750"/>
          </a:xfrm>
          <a:prstGeom prst="line">
            <a:avLst/>
          </a:prstGeom>
          <a:noFill/>
          <a:ln w="38100">
            <a:solidFill>
              <a:srgbClr val="00B050"/>
            </a:solidFill>
            <a:round/>
            <a:headEnd/>
            <a:tailEnd type="triangle" w="med" len="med"/>
          </a:ln>
        </p:spPr>
        <p:txBody>
          <a:bodyPr wrap="none" anchor="ctr"/>
          <a:lstStyle/>
          <a:p>
            <a:endParaRPr lang="en-US"/>
          </a:p>
        </p:txBody>
      </p:sp>
      <p:sp>
        <p:nvSpPr>
          <p:cNvPr id="69" name="Rectangle 10"/>
          <p:cNvSpPr>
            <a:spLocks noChangeArrowheads="1"/>
          </p:cNvSpPr>
          <p:nvPr/>
        </p:nvSpPr>
        <p:spPr bwMode="auto">
          <a:xfrm>
            <a:off x="3167063" y="3582988"/>
            <a:ext cx="1143000" cy="357187"/>
          </a:xfrm>
          <a:prstGeom prst="rect">
            <a:avLst/>
          </a:prstGeom>
          <a:solidFill>
            <a:schemeClr val="accent4"/>
          </a:solidFill>
          <a:ln w="9525">
            <a:solidFill>
              <a:srgbClr val="0070C0"/>
            </a:solidFill>
            <a:miter lim="800000"/>
            <a:headEnd/>
            <a:tailEnd/>
          </a:ln>
        </p:spPr>
        <p:txBody>
          <a:bodyPr wrap="none" anchor="ctr"/>
          <a:lstStyle/>
          <a:p>
            <a:pPr algn="ctr">
              <a:defRPr/>
            </a:pPr>
            <a:r>
              <a:rPr lang="hr-HR" sz="2400">
                <a:solidFill>
                  <a:srgbClr val="002060"/>
                </a:solidFill>
              </a:rPr>
              <a:t>33433</a:t>
            </a:r>
            <a:endParaRPr lang="hr-HR" sz="4000">
              <a:solidFill>
                <a:srgbClr val="002060"/>
              </a:solidFill>
            </a:endParaRPr>
          </a:p>
        </p:txBody>
      </p:sp>
      <p:sp>
        <p:nvSpPr>
          <p:cNvPr id="70" name="Rectangle 10"/>
          <p:cNvSpPr>
            <a:spLocks noChangeArrowheads="1"/>
          </p:cNvSpPr>
          <p:nvPr/>
        </p:nvSpPr>
        <p:spPr bwMode="auto">
          <a:xfrm>
            <a:off x="4881563" y="3571875"/>
            <a:ext cx="1138237" cy="357188"/>
          </a:xfrm>
          <a:prstGeom prst="rect">
            <a:avLst/>
          </a:prstGeom>
          <a:solidFill>
            <a:schemeClr val="accent4"/>
          </a:solidFill>
          <a:ln w="9525">
            <a:solidFill>
              <a:srgbClr val="0070C0"/>
            </a:solidFill>
            <a:miter lim="800000"/>
            <a:headEnd/>
            <a:tailEnd/>
          </a:ln>
        </p:spPr>
        <p:txBody>
          <a:bodyPr wrap="none" anchor="ctr"/>
          <a:lstStyle/>
          <a:p>
            <a:pPr algn="ctr">
              <a:defRPr/>
            </a:pPr>
            <a:r>
              <a:rPr lang="hr-HR" sz="2400">
                <a:solidFill>
                  <a:srgbClr val="002060"/>
                </a:solidFill>
              </a:rPr>
              <a:t>53533</a:t>
            </a:r>
            <a:endParaRPr lang="hr-HR" sz="4000">
              <a:solidFill>
                <a:srgbClr val="002060"/>
              </a:solidFill>
            </a:endParaRPr>
          </a:p>
        </p:txBody>
      </p:sp>
      <p:sp>
        <p:nvSpPr>
          <p:cNvPr id="71" name="Rectangle 10"/>
          <p:cNvSpPr>
            <a:spLocks noChangeArrowheads="1"/>
          </p:cNvSpPr>
          <p:nvPr/>
        </p:nvSpPr>
        <p:spPr bwMode="auto">
          <a:xfrm>
            <a:off x="6596063" y="3571875"/>
            <a:ext cx="1138237" cy="357188"/>
          </a:xfrm>
          <a:prstGeom prst="rect">
            <a:avLst/>
          </a:prstGeom>
          <a:solidFill>
            <a:schemeClr val="accent4"/>
          </a:solidFill>
          <a:ln w="9525">
            <a:solidFill>
              <a:srgbClr val="0070C0"/>
            </a:solidFill>
            <a:miter lim="800000"/>
            <a:headEnd/>
            <a:tailEnd/>
          </a:ln>
        </p:spPr>
        <p:txBody>
          <a:bodyPr wrap="none" anchor="ctr"/>
          <a:lstStyle/>
          <a:p>
            <a:pPr algn="ctr">
              <a:defRPr/>
            </a:pPr>
            <a:r>
              <a:rPr lang="hr-HR" sz="2400">
                <a:solidFill>
                  <a:srgbClr val="002060"/>
                </a:solidFill>
              </a:rPr>
              <a:t>21373</a:t>
            </a:r>
          </a:p>
        </p:txBody>
      </p:sp>
      <p:sp>
        <p:nvSpPr>
          <p:cNvPr id="72" name="Freeform 71"/>
          <p:cNvSpPr/>
          <p:nvPr/>
        </p:nvSpPr>
        <p:spPr bwMode="auto">
          <a:xfrm>
            <a:off x="1787525" y="3030538"/>
            <a:ext cx="4938713" cy="892175"/>
          </a:xfrm>
          <a:custGeom>
            <a:avLst/>
            <a:gdLst>
              <a:gd name="connsiteX0" fmla="*/ 0 w 4938215"/>
              <a:gd name="connsiteY0" fmla="*/ 582304 h 650543"/>
              <a:gd name="connsiteX1" fmla="*/ 614149 w 4938215"/>
              <a:gd name="connsiteY1" fmla="*/ 77337 h 650543"/>
              <a:gd name="connsiteX2" fmla="*/ 1883391 w 4938215"/>
              <a:gd name="connsiteY2" fmla="*/ 118280 h 650543"/>
              <a:gd name="connsiteX3" fmla="*/ 4435522 w 4938215"/>
              <a:gd name="connsiteY3" fmla="*/ 172871 h 650543"/>
              <a:gd name="connsiteX4" fmla="*/ 4899546 w 4938215"/>
              <a:gd name="connsiteY4" fmla="*/ 650543 h 650543"/>
              <a:gd name="connsiteX0" fmla="*/ 0 w 4938215"/>
              <a:gd name="connsiteY0" fmla="*/ 1082342 h 1082342"/>
              <a:gd name="connsiteX1" fmla="*/ 614149 w 4938215"/>
              <a:gd name="connsiteY1" fmla="*/ 148771 h 1082342"/>
              <a:gd name="connsiteX2" fmla="*/ 1883391 w 4938215"/>
              <a:gd name="connsiteY2" fmla="*/ 189714 h 1082342"/>
              <a:gd name="connsiteX3" fmla="*/ 4435522 w 4938215"/>
              <a:gd name="connsiteY3" fmla="*/ 244305 h 1082342"/>
              <a:gd name="connsiteX4" fmla="*/ 4899546 w 4938215"/>
              <a:gd name="connsiteY4" fmla="*/ 721977 h 1082342"/>
              <a:gd name="connsiteX0" fmla="*/ 0 w 4938215"/>
              <a:gd name="connsiteY0" fmla="*/ 892628 h 892628"/>
              <a:gd name="connsiteX1" fmla="*/ 614149 w 4938215"/>
              <a:gd name="connsiteY1" fmla="*/ 244785 h 892628"/>
              <a:gd name="connsiteX2" fmla="*/ 1883391 w 4938215"/>
              <a:gd name="connsiteY2" fmla="*/ 0 h 892628"/>
              <a:gd name="connsiteX3" fmla="*/ 4435522 w 4938215"/>
              <a:gd name="connsiteY3" fmla="*/ 54591 h 892628"/>
              <a:gd name="connsiteX4" fmla="*/ 4899546 w 4938215"/>
              <a:gd name="connsiteY4" fmla="*/ 532263 h 892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38215" h="892628">
                <a:moveTo>
                  <a:pt x="0" y="892628"/>
                </a:moveTo>
                <a:cubicBezTo>
                  <a:pt x="150125" y="678813"/>
                  <a:pt x="300251" y="393556"/>
                  <a:pt x="614149" y="244785"/>
                </a:cubicBezTo>
                <a:cubicBezTo>
                  <a:pt x="928047" y="96014"/>
                  <a:pt x="1883391" y="0"/>
                  <a:pt x="1883391" y="0"/>
                </a:cubicBezTo>
                <a:lnTo>
                  <a:pt x="4435522" y="54591"/>
                </a:lnTo>
                <a:cubicBezTo>
                  <a:pt x="4938215" y="143302"/>
                  <a:pt x="4918880" y="337782"/>
                  <a:pt x="4899546" y="532263"/>
                </a:cubicBezTo>
              </a:path>
            </a:pathLst>
          </a:custGeom>
          <a:noFill/>
          <a:ln w="38100" cap="flat" cmpd="sng" algn="ctr">
            <a:solidFill>
              <a:srgbClr val="C00000"/>
            </a:solidFill>
            <a:prstDash val="solid"/>
            <a:round/>
            <a:headEnd type="none" w="med" len="med"/>
            <a:tailEnd type="triangl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73" name="Line 39"/>
          <p:cNvSpPr>
            <a:spLocks noChangeShapeType="1"/>
          </p:cNvSpPr>
          <p:nvPr/>
        </p:nvSpPr>
        <p:spPr bwMode="auto">
          <a:xfrm>
            <a:off x="4167188" y="5500688"/>
            <a:ext cx="500062" cy="571500"/>
          </a:xfrm>
          <a:prstGeom prst="line">
            <a:avLst/>
          </a:prstGeom>
          <a:noFill/>
          <a:ln w="38100">
            <a:solidFill>
              <a:srgbClr val="00B050"/>
            </a:solidFill>
            <a:round/>
            <a:headEnd/>
            <a:tailEnd type="triangle" w="med" len="med"/>
          </a:ln>
        </p:spPr>
        <p:txBody>
          <a:bodyPr wrap="none" anchor="ctr"/>
          <a:lstStyle/>
          <a:p>
            <a:endParaRPr lang="en-US"/>
          </a:p>
        </p:txBody>
      </p:sp>
      <p:grpSp>
        <p:nvGrpSpPr>
          <p:cNvPr id="4" name="Group 25"/>
          <p:cNvGrpSpPr>
            <a:grpSpLocks/>
          </p:cNvGrpSpPr>
          <p:nvPr/>
        </p:nvGrpSpPr>
        <p:grpSpPr bwMode="auto">
          <a:xfrm>
            <a:off x="4667250" y="6072188"/>
            <a:ext cx="412750" cy="228600"/>
            <a:chOff x="3504" y="3840"/>
            <a:chExt cx="240" cy="144"/>
          </a:xfrm>
        </p:grpSpPr>
        <p:grpSp>
          <p:nvGrpSpPr>
            <p:cNvPr id="17438" name="Group 26"/>
            <p:cNvGrpSpPr>
              <a:grpSpLocks/>
            </p:cNvGrpSpPr>
            <p:nvPr/>
          </p:nvGrpSpPr>
          <p:grpSpPr bwMode="auto">
            <a:xfrm>
              <a:off x="3504" y="3840"/>
              <a:ext cx="240" cy="96"/>
              <a:chOff x="4272" y="3600"/>
              <a:chExt cx="240" cy="96"/>
            </a:xfrm>
          </p:grpSpPr>
          <p:sp>
            <p:nvSpPr>
              <p:cNvPr id="17440" name="Line 27"/>
              <p:cNvSpPr>
                <a:spLocks noChangeShapeType="1"/>
              </p:cNvSpPr>
              <p:nvPr/>
            </p:nvSpPr>
            <p:spPr bwMode="auto">
              <a:xfrm>
                <a:off x="4272" y="3600"/>
                <a:ext cx="240" cy="0"/>
              </a:xfrm>
              <a:prstGeom prst="line">
                <a:avLst/>
              </a:prstGeom>
              <a:noFill/>
              <a:ln w="9525">
                <a:solidFill>
                  <a:schemeClr val="bg2"/>
                </a:solidFill>
                <a:round/>
                <a:headEnd/>
                <a:tailEnd/>
              </a:ln>
            </p:spPr>
            <p:txBody>
              <a:bodyPr wrap="none" anchor="ctr"/>
              <a:lstStyle/>
              <a:p>
                <a:endParaRPr lang="en-US"/>
              </a:p>
            </p:txBody>
          </p:sp>
          <p:sp>
            <p:nvSpPr>
              <p:cNvPr id="17441" name="Line 28"/>
              <p:cNvSpPr>
                <a:spLocks noChangeShapeType="1"/>
              </p:cNvSpPr>
              <p:nvPr/>
            </p:nvSpPr>
            <p:spPr bwMode="auto">
              <a:xfrm>
                <a:off x="4320" y="3648"/>
                <a:ext cx="144" cy="0"/>
              </a:xfrm>
              <a:prstGeom prst="line">
                <a:avLst/>
              </a:prstGeom>
              <a:noFill/>
              <a:ln w="9525">
                <a:solidFill>
                  <a:schemeClr val="bg2"/>
                </a:solidFill>
                <a:round/>
                <a:headEnd/>
                <a:tailEnd/>
              </a:ln>
            </p:spPr>
            <p:txBody>
              <a:bodyPr wrap="none" anchor="ctr"/>
              <a:lstStyle/>
              <a:p>
                <a:endParaRPr lang="en-US"/>
              </a:p>
            </p:txBody>
          </p:sp>
          <p:sp>
            <p:nvSpPr>
              <p:cNvPr id="17442" name="Line 29"/>
              <p:cNvSpPr>
                <a:spLocks noChangeShapeType="1"/>
              </p:cNvSpPr>
              <p:nvPr/>
            </p:nvSpPr>
            <p:spPr bwMode="auto">
              <a:xfrm>
                <a:off x="4368" y="3696"/>
                <a:ext cx="48" cy="0"/>
              </a:xfrm>
              <a:prstGeom prst="line">
                <a:avLst/>
              </a:prstGeom>
              <a:noFill/>
              <a:ln w="9525">
                <a:solidFill>
                  <a:schemeClr val="bg2"/>
                </a:solidFill>
                <a:round/>
                <a:headEnd/>
                <a:tailEnd/>
              </a:ln>
            </p:spPr>
            <p:txBody>
              <a:bodyPr wrap="none" anchor="ctr"/>
              <a:lstStyle/>
              <a:p>
                <a:endParaRPr lang="en-US"/>
              </a:p>
            </p:txBody>
          </p:sp>
        </p:grpSp>
        <p:sp>
          <p:nvSpPr>
            <p:cNvPr id="17439" name="Rectangle 30"/>
            <p:cNvSpPr>
              <a:spLocks noChangeArrowheads="1"/>
            </p:cNvSpPr>
            <p:nvPr/>
          </p:nvSpPr>
          <p:spPr bwMode="auto">
            <a:xfrm>
              <a:off x="3504" y="3840"/>
              <a:ext cx="240" cy="144"/>
            </a:xfrm>
            <a:prstGeom prst="rect">
              <a:avLst/>
            </a:prstGeom>
            <a:noFill/>
            <a:ln w="9525">
              <a:solidFill>
                <a:schemeClr val="bg2"/>
              </a:solidFill>
              <a:miter lim="800000"/>
              <a:headEnd/>
              <a:tailEnd/>
            </a:ln>
          </p:spPr>
          <p:txBody>
            <a:bodyPr wrap="none" anchor="ctr"/>
            <a:lstStyle/>
            <a:p>
              <a:endParaRPr lang="hr-HR" sz="2400">
                <a:solidFill>
                  <a:srgbClr val="002060"/>
                </a:solidFill>
              </a:endParaRPr>
            </a:p>
          </p:txBody>
        </p:sp>
      </p:grpSp>
      <p:sp>
        <p:nvSpPr>
          <p:cNvPr id="17436" name="Text Box 38"/>
          <p:cNvSpPr txBox="1">
            <a:spLocks noChangeArrowheads="1"/>
          </p:cNvSpPr>
          <p:nvPr/>
        </p:nvSpPr>
        <p:spPr bwMode="auto">
          <a:xfrm>
            <a:off x="488950" y="3141663"/>
            <a:ext cx="1584325" cy="396875"/>
          </a:xfrm>
          <a:prstGeom prst="rect">
            <a:avLst/>
          </a:prstGeom>
          <a:noFill/>
          <a:ln w="9525" algn="ctr">
            <a:noFill/>
            <a:miter lim="800000"/>
            <a:headEnd/>
            <a:tailEnd/>
          </a:ln>
        </p:spPr>
        <p:txBody>
          <a:bodyPr>
            <a:spAutoFit/>
          </a:bodyPr>
          <a:lstStyle/>
          <a:p>
            <a:pPr>
              <a:spcBef>
                <a:spcPct val="50000"/>
              </a:spcBef>
            </a:pPr>
            <a:r>
              <a:rPr lang="hr-HR"/>
              <a:t>glavaMBR</a:t>
            </a:r>
          </a:p>
        </p:txBody>
      </p:sp>
      <p:sp>
        <p:nvSpPr>
          <p:cNvPr id="17437" name="Text Box 39"/>
          <p:cNvSpPr txBox="1">
            <a:spLocks noChangeArrowheads="1"/>
          </p:cNvSpPr>
          <p:nvPr/>
        </p:nvSpPr>
        <p:spPr bwMode="auto">
          <a:xfrm>
            <a:off x="7832725" y="3141663"/>
            <a:ext cx="1728788" cy="396875"/>
          </a:xfrm>
          <a:prstGeom prst="rect">
            <a:avLst/>
          </a:prstGeom>
          <a:noFill/>
          <a:ln w="9525" algn="ctr">
            <a:noFill/>
            <a:miter lim="800000"/>
            <a:headEnd/>
            <a:tailEnd/>
          </a:ln>
        </p:spPr>
        <p:txBody>
          <a:bodyPr>
            <a:spAutoFit/>
          </a:bodyPr>
          <a:lstStyle/>
          <a:p>
            <a:pPr>
              <a:spcBef>
                <a:spcPct val="50000"/>
              </a:spcBef>
            </a:pPr>
            <a:r>
              <a:rPr lang="hr-HR"/>
              <a:t>glavaPrez</a:t>
            </a:r>
          </a:p>
        </p:txBody>
      </p:sp>
      <p:sp>
        <p:nvSpPr>
          <p:cNvPr id="6" name="Slide Number Placeholder 5"/>
          <p:cNvSpPr>
            <a:spLocks noGrp="1"/>
          </p:cNvSpPr>
          <p:nvPr>
            <p:ph type="sldNum" sz="quarter" idx="11"/>
          </p:nvPr>
        </p:nvSpPr>
        <p:spPr/>
        <p:txBody>
          <a:bodyPr/>
          <a:lstStyle/>
          <a:p>
            <a:fld id="{A88E0379-805C-488B-A902-3710866AFB11}" type="slidenum">
              <a:rPr lang="hr-HR" smtClean="0"/>
              <a:pPr/>
              <a:t>229</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dissolv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wipe(left)">
                                      <p:cBhvr>
                                        <p:cTn id="12" dur="500"/>
                                        <p:tgtEl>
                                          <p:spTgt spid="7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wipe(right)">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wipe(left)">
                                      <p:cBhvr>
                                        <p:cTn id="22" dur="500"/>
                                        <p:tgtEl>
                                          <p:spTgt spid="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wipe(left)">
                                      <p:cBhvr>
                                        <p:cTn id="27" dur="500"/>
                                        <p:tgtEl>
                                          <p:spTgt spid="65"/>
                                        </p:tgtEl>
                                      </p:cBhvr>
                                    </p:animEffect>
                                  </p:childTnLst>
                                </p:cTn>
                              </p:par>
                            </p:childTnLst>
                          </p:cTn>
                        </p:par>
                        <p:par>
                          <p:cTn id="28" fill="hold">
                            <p:stCondLst>
                              <p:cond delay="500"/>
                            </p:stCondLst>
                            <p:childTnLst>
                              <p:par>
                                <p:cTn id="29" presetID="9" presetClass="entr" presetSubtype="0"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dissolve">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61"/>
                                        </p:tgtEl>
                                        <p:attrNameLst>
                                          <p:attrName>style.visibility</p:attrName>
                                        </p:attrNameLst>
                                      </p:cBhvr>
                                      <p:to>
                                        <p:strVal val="visible"/>
                                      </p:to>
                                    </p:set>
                                    <p:animEffect transition="in" filter="dissolve">
                                      <p:cBhvr>
                                        <p:cTn id="36" dur="500"/>
                                        <p:tgtEl>
                                          <p:spTgt spid="6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grpId="0" nodeType="clickEffect">
                                  <p:stCondLst>
                                    <p:cond delay="0"/>
                                  </p:stCondLst>
                                  <p:childTnLst>
                                    <p:set>
                                      <p:cBhvr>
                                        <p:cTn id="40" dur="1" fill="hold">
                                          <p:stCondLst>
                                            <p:cond delay="0"/>
                                          </p:stCondLst>
                                        </p:cTn>
                                        <p:tgtEl>
                                          <p:spTgt spid="66"/>
                                        </p:tgtEl>
                                        <p:attrNameLst>
                                          <p:attrName>style.visibility</p:attrName>
                                        </p:attrNameLst>
                                      </p:cBhvr>
                                      <p:to>
                                        <p:strVal val="visible"/>
                                      </p:to>
                                    </p:set>
                                    <p:animEffect transition="in" filter="wipe(right)">
                                      <p:cBhvr>
                                        <p:cTn id="41" dur="500"/>
                                        <p:tgtEl>
                                          <p:spTgt spid="6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grpId="0" nodeType="clickEffect">
                                  <p:stCondLst>
                                    <p:cond delay="0"/>
                                  </p:stCondLst>
                                  <p:childTnLst>
                                    <p:set>
                                      <p:cBhvr>
                                        <p:cTn id="45" dur="1" fill="hold">
                                          <p:stCondLst>
                                            <p:cond delay="0"/>
                                          </p:stCondLst>
                                        </p:cTn>
                                        <p:tgtEl>
                                          <p:spTgt spid="67"/>
                                        </p:tgtEl>
                                        <p:attrNameLst>
                                          <p:attrName>style.visibility</p:attrName>
                                        </p:attrNameLst>
                                      </p:cBhvr>
                                      <p:to>
                                        <p:strVal val="visible"/>
                                      </p:to>
                                    </p:set>
                                    <p:animEffect transition="in" filter="wipe(right)">
                                      <p:cBhvr>
                                        <p:cTn id="46" dur="500"/>
                                        <p:tgtEl>
                                          <p:spTgt spid="6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grpId="0" nodeType="clickEffect">
                                  <p:stCondLst>
                                    <p:cond delay="0"/>
                                  </p:stCondLst>
                                  <p:childTnLst>
                                    <p:set>
                                      <p:cBhvr>
                                        <p:cTn id="50" dur="1" fill="hold">
                                          <p:stCondLst>
                                            <p:cond delay="0"/>
                                          </p:stCondLst>
                                        </p:cTn>
                                        <p:tgtEl>
                                          <p:spTgt spid="68"/>
                                        </p:tgtEl>
                                        <p:attrNameLst>
                                          <p:attrName>style.visibility</p:attrName>
                                        </p:attrNameLst>
                                      </p:cBhvr>
                                      <p:to>
                                        <p:strVal val="visible"/>
                                      </p:to>
                                    </p:set>
                                    <p:animEffect transition="in" filter="wipe(right)">
                                      <p:cBhvr>
                                        <p:cTn id="51" dur="500"/>
                                        <p:tgtEl>
                                          <p:spTgt spid="6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3"/>
                                        </p:tgtEl>
                                        <p:attrNameLst>
                                          <p:attrName>style.visibility</p:attrName>
                                        </p:attrNameLst>
                                      </p:cBhvr>
                                      <p:to>
                                        <p:strVal val="visible"/>
                                      </p:to>
                                    </p:set>
                                    <p:animEffect transition="in" filter="wipe(left)">
                                      <p:cBhvr>
                                        <p:cTn id="56" dur="500"/>
                                        <p:tgtEl>
                                          <p:spTgt spid="73"/>
                                        </p:tgtEl>
                                      </p:cBhvr>
                                    </p:animEffect>
                                  </p:childTnLst>
                                </p:cTn>
                              </p:par>
                            </p:childTnLst>
                          </p:cTn>
                        </p:par>
                        <p:par>
                          <p:cTn id="57" fill="hold">
                            <p:stCondLst>
                              <p:cond delay="500"/>
                            </p:stCondLst>
                            <p:childTnLst>
                              <p:par>
                                <p:cTn id="58" presetID="9" presetClass="entr" presetSubtype="0" fill="hold" nodeType="after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dissolve">
                                      <p:cBhvr>
                                        <p:cTn id="6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61" grpId="0" animBg="1"/>
      <p:bldP spid="62" grpId="0" animBg="1"/>
      <p:bldP spid="63" grpId="0" animBg="1"/>
      <p:bldP spid="65" grpId="0" animBg="1"/>
      <p:bldP spid="66" grpId="0" animBg="1"/>
      <p:bldP spid="67" grpId="0" animBg="1"/>
      <p:bldP spid="68" grpId="0" animBg="1"/>
      <p:bldP spid="72" grpId="0" animBg="1"/>
      <p:bldP spid="7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674" name="Rectangle 2"/>
          <p:cNvSpPr>
            <a:spLocks noGrp="1" noChangeArrowheads="1"/>
          </p:cNvSpPr>
          <p:nvPr>
            <p:ph type="title"/>
          </p:nvPr>
        </p:nvSpPr>
        <p:spPr/>
        <p:txBody>
          <a:bodyPr/>
          <a:lstStyle/>
          <a:p>
            <a:pPr>
              <a:defRPr/>
            </a:pPr>
            <a:r>
              <a:rPr lang="hr-HR" smtClean="0"/>
              <a:t>Segmenti</a:t>
            </a:r>
            <a:endParaRPr lang="hr-HR" i="1" smtClean="0"/>
          </a:p>
        </p:txBody>
      </p:sp>
      <p:sp>
        <p:nvSpPr>
          <p:cNvPr id="1948675" name="Rectangle 3"/>
          <p:cNvSpPr>
            <a:spLocks noGrp="1" noChangeArrowheads="1"/>
          </p:cNvSpPr>
          <p:nvPr>
            <p:ph type="body" idx="1"/>
          </p:nvPr>
        </p:nvSpPr>
        <p:spPr/>
        <p:txBody>
          <a:bodyPr/>
          <a:lstStyle/>
          <a:p>
            <a:pPr>
              <a:defRPr/>
            </a:pPr>
            <a:r>
              <a:rPr lang="hr-HR" smtClean="0"/>
              <a:t>ovisi o operacijskom sustavu</a:t>
            </a:r>
          </a:p>
          <a:p>
            <a:pPr lvl="1">
              <a:defRPr/>
            </a:pPr>
            <a:r>
              <a:rPr lang="hr-HR" smtClean="0"/>
              <a:t>TEXT</a:t>
            </a:r>
          </a:p>
          <a:p>
            <a:pPr lvl="2">
              <a:defRPr/>
            </a:pPr>
            <a:r>
              <a:rPr lang="hr-HR" smtClean="0"/>
              <a:t>pohranjen program</a:t>
            </a:r>
          </a:p>
          <a:p>
            <a:pPr lvl="1">
              <a:defRPr/>
            </a:pPr>
            <a:r>
              <a:rPr lang="hr-HR" smtClean="0"/>
              <a:t>DATA </a:t>
            </a:r>
          </a:p>
          <a:p>
            <a:pPr lvl="2">
              <a:defRPr/>
            </a:pPr>
            <a:r>
              <a:rPr lang="hr-HR" smtClean="0"/>
              <a:t>inicijalizirane globalne i statičke lokalne varijable</a:t>
            </a:r>
          </a:p>
          <a:p>
            <a:pPr lvl="1">
              <a:defRPr/>
            </a:pPr>
            <a:r>
              <a:rPr lang="hr-HR" smtClean="0"/>
              <a:t>BSS</a:t>
            </a:r>
          </a:p>
          <a:p>
            <a:pPr lvl="2">
              <a:defRPr/>
            </a:pPr>
            <a:r>
              <a:rPr lang="hr-HR" smtClean="0"/>
              <a:t>neinicijalizirane globalne i statičke lokalne varijable</a:t>
            </a:r>
          </a:p>
          <a:p>
            <a:pPr lvl="1">
              <a:defRPr/>
            </a:pPr>
            <a:r>
              <a:rPr lang="hr-HR" smtClean="0"/>
              <a:t>gomila (heap)</a:t>
            </a:r>
          </a:p>
          <a:p>
            <a:pPr lvl="2">
              <a:defRPr/>
            </a:pPr>
            <a:r>
              <a:rPr lang="hr-HR" smtClean="0"/>
              <a:t>dinamički alocirana memorija (malloc)</a:t>
            </a:r>
          </a:p>
          <a:p>
            <a:pPr lvl="1">
              <a:defRPr/>
            </a:pPr>
            <a:r>
              <a:rPr lang="hr-HR" smtClean="0"/>
              <a:t>stog (stack)</a:t>
            </a:r>
          </a:p>
          <a:p>
            <a:pPr lvl="2">
              <a:defRPr/>
            </a:pPr>
            <a:r>
              <a:rPr lang="hr-HR" smtClean="0"/>
              <a:t>lokalne varijable funkcija</a:t>
            </a:r>
          </a:p>
          <a:p>
            <a:pPr lvl="2">
              <a:defRPr/>
            </a:pPr>
            <a:r>
              <a:rPr lang="hr-HR" smtClean="0"/>
              <a:t>nalazi se na dnu (najviše adrese)</a:t>
            </a:r>
          </a:p>
        </p:txBody>
      </p:sp>
      <p:sp>
        <p:nvSpPr>
          <p:cNvPr id="1948676" name="Rectangle 4"/>
          <p:cNvSpPr>
            <a:spLocks noChangeArrowheads="1"/>
          </p:cNvSpPr>
          <p:nvPr/>
        </p:nvSpPr>
        <p:spPr bwMode="auto">
          <a:xfrm>
            <a:off x="6824663" y="1628775"/>
            <a:ext cx="2592387" cy="576263"/>
          </a:xfrm>
          <a:prstGeom prst="rect">
            <a:avLst/>
          </a:prstGeom>
          <a:solidFill>
            <a:srgbClr val="CCFFCC">
              <a:alpha val="39999"/>
            </a:srgbClr>
          </a:solidFill>
          <a:ln w="9525" algn="ctr">
            <a:solidFill>
              <a:srgbClr val="99CC00"/>
            </a:solidFill>
            <a:miter lim="800000"/>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DATA</a:t>
            </a:r>
          </a:p>
        </p:txBody>
      </p:sp>
      <p:sp>
        <p:nvSpPr>
          <p:cNvPr id="1948677" name="Rectangle 5"/>
          <p:cNvSpPr>
            <a:spLocks noChangeArrowheads="1"/>
          </p:cNvSpPr>
          <p:nvPr/>
        </p:nvSpPr>
        <p:spPr bwMode="auto">
          <a:xfrm>
            <a:off x="6824663" y="2205038"/>
            <a:ext cx="2592387" cy="576262"/>
          </a:xfrm>
          <a:prstGeom prst="rect">
            <a:avLst/>
          </a:prstGeom>
          <a:solidFill>
            <a:srgbClr val="FFFF99">
              <a:alpha val="39999"/>
            </a:srgbClr>
          </a:solidFill>
          <a:ln w="9525" algn="ctr">
            <a:solidFill>
              <a:srgbClr val="FFFF00"/>
            </a:solidFill>
            <a:miter lim="800000"/>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BSS</a:t>
            </a:r>
          </a:p>
        </p:txBody>
      </p:sp>
      <p:sp>
        <p:nvSpPr>
          <p:cNvPr id="1948678" name="AutoShape 6"/>
          <p:cNvSpPr>
            <a:spLocks noChangeArrowheads="1"/>
          </p:cNvSpPr>
          <p:nvPr/>
        </p:nvSpPr>
        <p:spPr bwMode="auto">
          <a:xfrm>
            <a:off x="6824663" y="2779713"/>
            <a:ext cx="2592387" cy="1512887"/>
          </a:xfrm>
          <a:prstGeom prst="downArrowCallout">
            <a:avLst>
              <a:gd name="adj1" fmla="val 36825"/>
              <a:gd name="adj2" fmla="val 51470"/>
              <a:gd name="adj3" fmla="val 18468"/>
              <a:gd name="adj4" fmla="val 68102"/>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HEAP</a:t>
            </a:r>
          </a:p>
        </p:txBody>
      </p:sp>
      <p:sp>
        <p:nvSpPr>
          <p:cNvPr id="1948679" name="AutoShape 7"/>
          <p:cNvSpPr>
            <a:spLocks noChangeArrowheads="1"/>
          </p:cNvSpPr>
          <p:nvPr/>
        </p:nvSpPr>
        <p:spPr bwMode="auto">
          <a:xfrm>
            <a:off x="6824663" y="4581525"/>
            <a:ext cx="2592387" cy="1512888"/>
          </a:xfrm>
          <a:prstGeom prst="upArrowCallout">
            <a:avLst>
              <a:gd name="adj1" fmla="val 39348"/>
              <a:gd name="adj2" fmla="val 49058"/>
              <a:gd name="adj3" fmla="val 17944"/>
              <a:gd name="adj4" fmla="val 68519"/>
            </a:avLst>
          </a:prstGeom>
          <a:solidFill>
            <a:srgbClr val="FF9966">
              <a:alpha val="39999"/>
            </a:srgbClr>
          </a:solidFill>
          <a:ln w="9525" algn="ctr">
            <a:solidFill>
              <a:srgbClr val="993300"/>
            </a:solidFill>
            <a:miter lim="800000"/>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STACK</a:t>
            </a:r>
          </a:p>
        </p:txBody>
      </p:sp>
      <p:sp>
        <p:nvSpPr>
          <p:cNvPr id="1948680" name="Text Box 8"/>
          <p:cNvSpPr txBox="1">
            <a:spLocks noChangeArrowheads="1"/>
          </p:cNvSpPr>
          <p:nvPr/>
        </p:nvSpPr>
        <p:spPr bwMode="auto">
          <a:xfrm>
            <a:off x="4953000" y="903288"/>
            <a:ext cx="1860550" cy="396875"/>
          </a:xfrm>
          <a:prstGeom prst="rect">
            <a:avLst/>
          </a:prstGeom>
          <a:noFill/>
          <a:ln w="9525" algn="ctr">
            <a:noFill/>
            <a:miter lim="800000"/>
            <a:headEnd/>
            <a:tailEnd/>
          </a:ln>
          <a:effectLst/>
        </p:spPr>
        <p:txBody>
          <a:bodyPr wrap="none">
            <a:spAutoFit/>
          </a:bodyPr>
          <a:lstStyle/>
          <a:p>
            <a:pPr algn="r">
              <a:defRPr/>
            </a:pPr>
            <a:r>
              <a:rPr lang="hr-HR">
                <a:solidFill>
                  <a:srgbClr val="FF0000"/>
                </a:solidFill>
                <a:effectLst>
                  <a:outerShdw blurRad="38100" dist="38100" dir="2700000" algn="tl">
                    <a:srgbClr val="C0C0C0"/>
                  </a:outerShdw>
                </a:effectLst>
              </a:rPr>
              <a:t>niže adrese</a:t>
            </a:r>
          </a:p>
        </p:txBody>
      </p:sp>
      <p:sp>
        <p:nvSpPr>
          <p:cNvPr id="1948681" name="Text Box 9"/>
          <p:cNvSpPr txBox="1">
            <a:spLocks noChangeArrowheads="1"/>
          </p:cNvSpPr>
          <p:nvPr/>
        </p:nvSpPr>
        <p:spPr bwMode="auto">
          <a:xfrm>
            <a:off x="4953000" y="5870575"/>
            <a:ext cx="1860550" cy="396875"/>
          </a:xfrm>
          <a:prstGeom prst="rect">
            <a:avLst/>
          </a:prstGeom>
          <a:noFill/>
          <a:ln w="9525" algn="ctr">
            <a:noFill/>
            <a:miter lim="800000"/>
            <a:headEnd/>
            <a:tailEnd/>
          </a:ln>
          <a:effectLst/>
        </p:spPr>
        <p:txBody>
          <a:bodyPr wrap="none">
            <a:spAutoFit/>
          </a:bodyPr>
          <a:lstStyle/>
          <a:p>
            <a:pPr>
              <a:defRPr/>
            </a:pPr>
            <a:r>
              <a:rPr lang="hr-HR">
                <a:solidFill>
                  <a:srgbClr val="FF0000"/>
                </a:solidFill>
                <a:effectLst>
                  <a:outerShdw blurRad="38100" dist="38100" dir="2700000" algn="tl">
                    <a:srgbClr val="C0C0C0"/>
                  </a:outerShdw>
                </a:effectLst>
              </a:rPr>
              <a:t>više adrese</a:t>
            </a:r>
          </a:p>
        </p:txBody>
      </p:sp>
      <p:sp>
        <p:nvSpPr>
          <p:cNvPr id="1948682" name="Rectangle 10"/>
          <p:cNvSpPr>
            <a:spLocks noChangeArrowheads="1"/>
          </p:cNvSpPr>
          <p:nvPr/>
        </p:nvSpPr>
        <p:spPr bwMode="auto">
          <a:xfrm>
            <a:off x="6824663" y="1052513"/>
            <a:ext cx="2592387" cy="576262"/>
          </a:xfrm>
          <a:prstGeom prst="rect">
            <a:avLst/>
          </a:prstGeom>
          <a:solidFill>
            <a:schemeClr val="hlink">
              <a:alpha val="39999"/>
            </a:schemeClr>
          </a:solidFill>
          <a:ln w="9525" algn="ctr">
            <a:solidFill>
              <a:schemeClr val="folHlink"/>
            </a:solidFill>
            <a:miter lim="800000"/>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TEXT</a:t>
            </a:r>
          </a:p>
        </p:txBody>
      </p:sp>
      <p:sp>
        <p:nvSpPr>
          <p:cNvPr id="1948683" name="Rectangle 11"/>
          <p:cNvSpPr>
            <a:spLocks noChangeArrowheads="1"/>
          </p:cNvSpPr>
          <p:nvPr/>
        </p:nvSpPr>
        <p:spPr bwMode="auto">
          <a:xfrm>
            <a:off x="6824663" y="1052513"/>
            <a:ext cx="2592387" cy="5040312"/>
          </a:xfrm>
          <a:prstGeom prst="rect">
            <a:avLst/>
          </a:prstGeom>
          <a:noFill/>
          <a:ln w="9525" algn="ctr">
            <a:solidFill>
              <a:srgbClr val="993300"/>
            </a:solidFill>
            <a:miter lim="800000"/>
            <a:headEnd/>
            <a:tailEnd/>
          </a:ln>
        </p:spPr>
        <p:txBody>
          <a:bodyPr wrap="none" anchor="ctr"/>
          <a:lstStyle/>
          <a:p>
            <a:endParaRPr lang="hr-HR"/>
          </a:p>
        </p:txBody>
      </p:sp>
      <p:sp>
        <p:nvSpPr>
          <p:cNvPr id="3" name="Slide Number Placeholder 2"/>
          <p:cNvSpPr>
            <a:spLocks noGrp="1"/>
          </p:cNvSpPr>
          <p:nvPr>
            <p:ph type="sldNum" sz="quarter" idx="11"/>
          </p:nvPr>
        </p:nvSpPr>
        <p:spPr/>
        <p:txBody>
          <a:bodyPr/>
          <a:lstStyle/>
          <a:p>
            <a:fld id="{D4AD59E7-4515-4B34-A58D-745587B9CCB9}" type="slidenum">
              <a:rPr lang="hr-HR" smtClean="0"/>
              <a:pPr/>
              <a:t>23</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8683"/>
                                        </p:tgtEl>
                                        <p:attrNameLst>
                                          <p:attrName>style.visibility</p:attrName>
                                        </p:attrNameLst>
                                      </p:cBhvr>
                                      <p:to>
                                        <p:strVal val="visible"/>
                                      </p:to>
                                    </p:set>
                                    <p:animEffect transition="in" filter="dissolve">
                                      <p:cBhvr>
                                        <p:cTn id="7" dur="500"/>
                                        <p:tgtEl>
                                          <p:spTgt spid="194868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948680"/>
                                        </p:tgtEl>
                                        <p:attrNameLst>
                                          <p:attrName>style.visibility</p:attrName>
                                        </p:attrNameLst>
                                      </p:cBhvr>
                                      <p:to>
                                        <p:strVal val="visible"/>
                                      </p:to>
                                    </p:set>
                                    <p:animEffect transition="in" filter="dissolve">
                                      <p:cBhvr>
                                        <p:cTn id="10" dur="500"/>
                                        <p:tgtEl>
                                          <p:spTgt spid="194868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948681"/>
                                        </p:tgtEl>
                                        <p:attrNameLst>
                                          <p:attrName>style.visibility</p:attrName>
                                        </p:attrNameLst>
                                      </p:cBhvr>
                                      <p:to>
                                        <p:strVal val="visible"/>
                                      </p:to>
                                    </p:set>
                                    <p:animEffect transition="in" filter="dissolve">
                                      <p:cBhvr>
                                        <p:cTn id="13" dur="500"/>
                                        <p:tgtEl>
                                          <p:spTgt spid="1948681"/>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1948682"/>
                                        </p:tgtEl>
                                        <p:attrNameLst>
                                          <p:attrName>style.visibility</p:attrName>
                                        </p:attrNameLst>
                                      </p:cBhvr>
                                      <p:to>
                                        <p:strVal val="visible"/>
                                      </p:to>
                                    </p:set>
                                    <p:animEffect transition="in" filter="wipe(up)">
                                      <p:cBhvr>
                                        <p:cTn id="17" dur="500"/>
                                        <p:tgtEl>
                                          <p:spTgt spid="1948682"/>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1948676"/>
                                        </p:tgtEl>
                                        <p:attrNameLst>
                                          <p:attrName>style.visibility</p:attrName>
                                        </p:attrNameLst>
                                      </p:cBhvr>
                                      <p:to>
                                        <p:strVal val="visible"/>
                                      </p:to>
                                    </p:set>
                                    <p:animEffect transition="in" filter="wipe(up)">
                                      <p:cBhvr>
                                        <p:cTn id="21" dur="500"/>
                                        <p:tgtEl>
                                          <p:spTgt spid="1948676"/>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1948677"/>
                                        </p:tgtEl>
                                        <p:attrNameLst>
                                          <p:attrName>style.visibility</p:attrName>
                                        </p:attrNameLst>
                                      </p:cBhvr>
                                      <p:to>
                                        <p:strVal val="visible"/>
                                      </p:to>
                                    </p:set>
                                    <p:animEffect transition="in" filter="wipe(up)">
                                      <p:cBhvr>
                                        <p:cTn id="25" dur="500"/>
                                        <p:tgtEl>
                                          <p:spTgt spid="1948677"/>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1948678"/>
                                        </p:tgtEl>
                                        <p:attrNameLst>
                                          <p:attrName>style.visibility</p:attrName>
                                        </p:attrNameLst>
                                      </p:cBhvr>
                                      <p:to>
                                        <p:strVal val="visible"/>
                                      </p:to>
                                    </p:set>
                                    <p:animEffect transition="in" filter="wipe(up)">
                                      <p:cBhvr>
                                        <p:cTn id="29" dur="500"/>
                                        <p:tgtEl>
                                          <p:spTgt spid="1948678"/>
                                        </p:tgtEl>
                                      </p:cBhvr>
                                    </p:animEffect>
                                  </p:childTnLst>
                                </p:cTn>
                              </p:par>
                            </p:childTnLst>
                          </p:cTn>
                        </p:par>
                        <p:par>
                          <p:cTn id="30" fill="hold">
                            <p:stCondLst>
                              <p:cond delay="2500"/>
                            </p:stCondLst>
                            <p:childTnLst>
                              <p:par>
                                <p:cTn id="31" presetID="22" presetClass="entr" presetSubtype="4" fill="hold" grpId="0" nodeType="afterEffect">
                                  <p:stCondLst>
                                    <p:cond delay="0"/>
                                  </p:stCondLst>
                                  <p:childTnLst>
                                    <p:set>
                                      <p:cBhvr>
                                        <p:cTn id="32" dur="1" fill="hold">
                                          <p:stCondLst>
                                            <p:cond delay="0"/>
                                          </p:stCondLst>
                                        </p:cTn>
                                        <p:tgtEl>
                                          <p:spTgt spid="1948679"/>
                                        </p:tgtEl>
                                        <p:attrNameLst>
                                          <p:attrName>style.visibility</p:attrName>
                                        </p:attrNameLst>
                                      </p:cBhvr>
                                      <p:to>
                                        <p:strVal val="visible"/>
                                      </p:to>
                                    </p:set>
                                    <p:animEffect transition="in" filter="wipe(down)">
                                      <p:cBhvr>
                                        <p:cTn id="33" dur="500"/>
                                        <p:tgtEl>
                                          <p:spTgt spid="194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676" grpId="0" animBg="1"/>
      <p:bldP spid="1948677" grpId="0" animBg="1"/>
      <p:bldP spid="1948678" grpId="0" animBg="1"/>
      <p:bldP spid="1948679" grpId="0" animBg="1"/>
      <p:bldP spid="1948680" grpId="0"/>
      <p:bldP spid="1948681" grpId="0"/>
      <p:bldP spid="1948682" grpId="0" animBg="1"/>
      <p:bldP spid="1948683"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4242" name="Rectangle 2"/>
          <p:cNvSpPr>
            <a:spLocks noGrp="1" noChangeArrowheads="1"/>
          </p:cNvSpPr>
          <p:nvPr>
            <p:ph type="title" idx="4294967295"/>
          </p:nvPr>
        </p:nvSpPr>
        <p:spPr/>
        <p:txBody>
          <a:bodyPr/>
          <a:lstStyle/>
          <a:p>
            <a:pPr>
              <a:defRPr/>
            </a:pPr>
            <a:r>
              <a:rPr lang="hr-HR" smtClean="0"/>
              <a:t>Liste s više ključeva - II</a:t>
            </a:r>
          </a:p>
        </p:txBody>
      </p:sp>
      <p:sp>
        <p:nvSpPr>
          <p:cNvPr id="1674243" name="Rectangle 3"/>
          <p:cNvSpPr>
            <a:spLocks noGrp="1" noChangeArrowheads="1"/>
          </p:cNvSpPr>
          <p:nvPr>
            <p:ph idx="4294967295"/>
          </p:nvPr>
        </p:nvSpPr>
        <p:spPr/>
        <p:txBody>
          <a:bodyPr/>
          <a:lstStyle/>
          <a:p>
            <a:r>
              <a:rPr lang="hr-HR" sz="2400" smtClean="0"/>
              <a:t>kod oblikovanja liste koristit će se adrese pokazivača (adresa adrese atoma) za modificiranje pokazivača na sljedeći atom: 				</a:t>
            </a:r>
          </a:p>
          <a:p>
            <a:pPr lvl="1"/>
            <a:r>
              <a:rPr lang="hr-HR" sz="2000" b="1" smtClean="0">
                <a:solidFill>
                  <a:srgbClr val="FF0000"/>
                </a:solidFill>
                <a:latin typeface="Courier New" pitchFamily="49" charset="0"/>
              </a:rPr>
              <a:t>(*glavap)-&gt;smbr</a:t>
            </a:r>
            <a:r>
              <a:rPr lang="hr-HR" sz="2000" smtClean="0">
                <a:solidFill>
                  <a:srgbClr val="FF0000"/>
                </a:solidFill>
              </a:rPr>
              <a:t> </a:t>
            </a:r>
            <a:r>
              <a:rPr lang="hr-HR" sz="2000" smtClean="0"/>
              <a:t>je pokazivač </a:t>
            </a:r>
            <a:r>
              <a:rPr lang="hr-HR" sz="2000" b="1" smtClean="0">
                <a:solidFill>
                  <a:srgbClr val="FF0000"/>
                </a:solidFill>
                <a:latin typeface="Courier New" pitchFamily="49" charset="0"/>
                <a:cs typeface="Courier New" pitchFamily="49" charset="0"/>
              </a:rPr>
              <a:t>smbr</a:t>
            </a:r>
            <a:r>
              <a:rPr lang="hr-HR" sz="2000" smtClean="0"/>
              <a:t> u atomu na koji pokazuje </a:t>
            </a:r>
            <a:r>
              <a:rPr lang="hr-HR" sz="2000" b="1" smtClean="0">
                <a:solidFill>
                  <a:srgbClr val="FF0000"/>
                </a:solidFill>
                <a:latin typeface="Courier New" pitchFamily="49" charset="0"/>
              </a:rPr>
              <a:t>*glavap</a:t>
            </a:r>
          </a:p>
          <a:p>
            <a:pPr lvl="1"/>
            <a:r>
              <a:rPr lang="hr-HR" sz="2000" b="1" smtClean="0">
                <a:solidFill>
                  <a:srgbClr val="FF0000"/>
                </a:solidFill>
                <a:latin typeface="Courier New" pitchFamily="49" charset="0"/>
              </a:rPr>
              <a:t>&amp;((*glavap)-&gt;smbr)</a:t>
            </a:r>
            <a:r>
              <a:rPr lang="hr-HR" sz="2000" smtClean="0">
                <a:solidFill>
                  <a:srgbClr val="FF0000"/>
                </a:solidFill>
              </a:rPr>
              <a:t> </a:t>
            </a:r>
            <a:r>
              <a:rPr lang="hr-HR" sz="2000" smtClean="0"/>
              <a:t>je adresa tog pokazivača</a:t>
            </a:r>
          </a:p>
          <a:p>
            <a:r>
              <a:rPr lang="hr-HR" sz="2400" smtClean="0"/>
              <a:t>alternativno rješenje s varijablom </a:t>
            </a:r>
            <a:r>
              <a:rPr lang="hr-HR" sz="2400" b="1" smtClean="0">
                <a:solidFill>
                  <a:srgbClr val="FF0000"/>
                </a:solidFill>
                <a:latin typeface="Courier New" pitchFamily="49" charset="0"/>
                <a:cs typeface="Courier New" pitchFamily="49" charset="0"/>
              </a:rPr>
              <a:t>pom</a:t>
            </a:r>
            <a:r>
              <a:rPr lang="hr-HR" sz="2400" smtClean="0"/>
              <a:t> (</a:t>
            </a:r>
            <a:r>
              <a:rPr lang="hr-HR" sz="2400" b="1" smtClean="0">
                <a:solidFill>
                  <a:srgbClr val="FF0000"/>
                </a:solidFill>
                <a:latin typeface="Courier New" pitchFamily="49" charset="0"/>
              </a:rPr>
              <a:t>pom</a:t>
            </a:r>
            <a:r>
              <a:rPr lang="hr-HR" sz="2400" smtClean="0"/>
              <a:t> je isto što i </a:t>
            </a:r>
            <a:r>
              <a:rPr lang="hr-HR" sz="2400" b="1" smtClean="0">
                <a:solidFill>
                  <a:srgbClr val="FF0000"/>
                </a:solidFill>
                <a:latin typeface="Courier New" pitchFamily="49" charset="0"/>
              </a:rPr>
              <a:t>glavap</a:t>
            </a:r>
            <a:r>
              <a:rPr lang="hr-HR" sz="2400" smtClean="0"/>
              <a:t>)</a:t>
            </a:r>
          </a:p>
          <a:p>
            <a:pPr lvl="1"/>
            <a:r>
              <a:rPr lang="hr-HR" sz="2000" b="1" smtClean="0">
                <a:solidFill>
                  <a:srgbClr val="FF0000"/>
                </a:solidFill>
                <a:latin typeface="Courier New" pitchFamily="49" charset="0"/>
              </a:rPr>
              <a:t>pom</a:t>
            </a:r>
            <a:r>
              <a:rPr lang="hr-HR" sz="2000" smtClean="0"/>
              <a:t> sadrži adresu pokazivača na član liste (atom) s kojim se uspoređuje novi element</a:t>
            </a:r>
          </a:p>
          <a:p>
            <a:pPr lvl="1"/>
            <a:r>
              <a:rPr lang="hr-HR" sz="2000" b="1" smtClean="0">
                <a:solidFill>
                  <a:srgbClr val="FF0000"/>
                </a:solidFill>
                <a:latin typeface="Courier New" pitchFamily="49" charset="0"/>
              </a:rPr>
              <a:t>*pom</a:t>
            </a:r>
            <a:r>
              <a:rPr lang="hr-HR" sz="2000" smtClean="0">
                <a:solidFill>
                  <a:srgbClr val="FF0000"/>
                </a:solidFill>
              </a:rPr>
              <a:t> </a:t>
            </a:r>
            <a:r>
              <a:rPr lang="hr-HR" sz="2000" smtClean="0"/>
              <a:t>je pokazivač na prethodni atom</a:t>
            </a:r>
          </a:p>
          <a:p>
            <a:pPr lvl="1"/>
            <a:r>
              <a:rPr lang="hr-HR" sz="2000" b="1" smtClean="0">
                <a:solidFill>
                  <a:srgbClr val="FF0000"/>
                </a:solidFill>
                <a:latin typeface="Courier New" pitchFamily="49" charset="0"/>
              </a:rPr>
              <a:t>(*pom)-&gt;smbr</a:t>
            </a:r>
            <a:r>
              <a:rPr lang="hr-HR" sz="2000" smtClean="0">
                <a:solidFill>
                  <a:srgbClr val="FF0000"/>
                </a:solidFill>
              </a:rPr>
              <a:t> </a:t>
            </a:r>
            <a:r>
              <a:rPr lang="hr-HR" sz="2000" smtClean="0"/>
              <a:t>je pokazivač na trenutni atom</a:t>
            </a:r>
          </a:p>
          <a:p>
            <a:r>
              <a:rPr lang="hr-HR" sz="2400" smtClean="0"/>
              <a:t>kad se ustanovi da treba ubaciti novi, prekida se pretraga po listi i izmijeni se pokazivač upisan u prethodnom atomu (ili glavi) tako da on sada pokazuje na novi atom</a:t>
            </a:r>
          </a:p>
        </p:txBody>
      </p:sp>
      <p:sp>
        <p:nvSpPr>
          <p:cNvPr id="2464772" name="Rectangle 4"/>
          <p:cNvSpPr>
            <a:spLocks noChangeArrowheads="1"/>
          </p:cNvSpPr>
          <p:nvPr/>
        </p:nvSpPr>
        <p:spPr bwMode="auto">
          <a:xfrm>
            <a:off x="5600700" y="5734050"/>
            <a:ext cx="3971925" cy="476250"/>
          </a:xfrm>
          <a:prstGeom prst="rect">
            <a:avLst/>
          </a:prstGeom>
          <a:noFill/>
          <a:ln w="9525" algn="ctr">
            <a:noFill/>
            <a:miter lim="800000"/>
            <a:headEnd/>
            <a:tailEnd/>
          </a:ln>
          <a:effectLst/>
        </p:spPr>
        <p:txBody>
          <a:bodyPr wrap="none">
            <a:spAutoFit/>
          </a:bodyPr>
          <a:lstStyle/>
          <a:p>
            <a:pPr lvl="1">
              <a:lnSpc>
                <a:spcPct val="105000"/>
              </a:lnSpc>
              <a:buClr>
                <a:srgbClr val="FF0000"/>
              </a:buClr>
              <a:buSzPct val="75000"/>
              <a:defRPr/>
            </a:pPr>
            <a:r>
              <a:rPr lang="hr-HR" sz="2400">
                <a:solidFill>
                  <a:schemeClr val="folHlink"/>
                </a:solidFill>
                <a:effectLst>
                  <a:outerShdw blurRad="38100" dist="38100" dir="2700000" algn="tl">
                    <a:srgbClr val="C0C0C0"/>
                  </a:outerShdw>
                </a:effectLst>
                <a:sym typeface="Wingdings" pitchFamily="2" charset="2"/>
              </a:rPr>
              <a:t></a:t>
            </a:r>
            <a:r>
              <a:rPr lang="hr-HR" sz="2400">
                <a:solidFill>
                  <a:schemeClr val="folHlink"/>
                </a:solidFill>
                <a:effectLst>
                  <a:outerShdw blurRad="38100" dist="38100" dir="2700000" algn="tl">
                    <a:srgbClr val="C0C0C0"/>
                  </a:outerShdw>
                </a:effectLst>
              </a:rPr>
              <a:t> </a:t>
            </a:r>
            <a:r>
              <a:rPr lang="hr-HR" sz="2400" b="0">
                <a:solidFill>
                  <a:schemeClr val="folHlink"/>
                </a:solidFill>
                <a:effectLst>
                  <a:outerShdw blurRad="38100" dist="38100" dir="2700000" algn="tl">
                    <a:srgbClr val="C0C0C0"/>
                  </a:outerShdw>
                </a:effectLst>
              </a:rPr>
              <a:t>VisestrukaLista</a:t>
            </a:r>
          </a:p>
        </p:txBody>
      </p:sp>
      <p:sp>
        <p:nvSpPr>
          <p:cNvPr id="4" name="Slide Number Placeholder 3"/>
          <p:cNvSpPr>
            <a:spLocks noGrp="1"/>
          </p:cNvSpPr>
          <p:nvPr>
            <p:ph type="sldNum" sz="quarter" idx="11"/>
          </p:nvPr>
        </p:nvSpPr>
        <p:spPr/>
        <p:txBody>
          <a:bodyPr/>
          <a:lstStyle/>
          <a:p>
            <a:fld id="{D4AD59E7-4515-4B34-A58D-745587B9CCB9}" type="slidenum">
              <a:rPr lang="hr-HR" smtClean="0"/>
              <a:pPr/>
              <a:t>230</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6290" name="Rectangle 2"/>
          <p:cNvSpPr>
            <a:spLocks noGrp="1" noChangeArrowheads="1"/>
          </p:cNvSpPr>
          <p:nvPr>
            <p:ph type="title" idx="4294967295"/>
          </p:nvPr>
        </p:nvSpPr>
        <p:spPr/>
        <p:txBody>
          <a:bodyPr/>
          <a:lstStyle/>
          <a:p>
            <a:pPr>
              <a:defRPr/>
            </a:pPr>
            <a:r>
              <a:rPr lang="hr-HR"/>
              <a:t>Dvostruko povezana lista</a:t>
            </a:r>
          </a:p>
        </p:txBody>
      </p:sp>
      <p:sp>
        <p:nvSpPr>
          <p:cNvPr id="1676291" name="Rectangle 3"/>
          <p:cNvSpPr>
            <a:spLocks noGrp="1" noChangeArrowheads="1"/>
          </p:cNvSpPr>
          <p:nvPr>
            <p:ph type="body" idx="4294967295"/>
          </p:nvPr>
        </p:nvSpPr>
        <p:spPr/>
        <p:txBody>
          <a:bodyPr/>
          <a:lstStyle/>
          <a:p>
            <a:pPr>
              <a:lnSpc>
                <a:spcPct val="90000"/>
              </a:lnSpc>
              <a:defRPr/>
            </a:pPr>
            <a:r>
              <a:rPr lang="hr-HR" sz="2400" smtClean="0"/>
              <a:t>Radi bržeg traženja u oba smjera kretanja po listi, ona može biti dvostruko povezana. Svaki atom osim elementa s podacima, sadrži pokazivač na sljedeći atom i pokazivač na prethodni atom.</a:t>
            </a:r>
          </a:p>
          <a:p>
            <a:pPr lvl="1">
              <a:lnSpc>
                <a:spcPct val="90000"/>
              </a:lnSpc>
              <a:defRPr/>
            </a:pPr>
            <a:r>
              <a:rPr lang="hr-HR" sz="2000" smtClean="0"/>
              <a:t>Lista ima </a:t>
            </a:r>
            <a:r>
              <a:rPr lang="hr-HR" sz="2000" i="1" smtClean="0"/>
              <a:t>glavu</a:t>
            </a:r>
            <a:r>
              <a:rPr lang="hr-HR" sz="2000" smtClean="0"/>
              <a:t> i </a:t>
            </a:r>
            <a:r>
              <a:rPr lang="hr-HR" sz="2000" i="1" smtClean="0"/>
              <a:t>rep</a:t>
            </a:r>
            <a:r>
              <a:rPr lang="hr-HR" sz="2000" smtClean="0"/>
              <a:t>.</a:t>
            </a:r>
          </a:p>
          <a:p>
            <a:pPr lvl="1">
              <a:lnSpc>
                <a:spcPct val="90000"/>
              </a:lnSpc>
              <a:defRPr/>
            </a:pPr>
            <a:endParaRPr lang="hr-HR" sz="2000" smtClean="0"/>
          </a:p>
          <a:p>
            <a:pPr lvl="1">
              <a:lnSpc>
                <a:spcPct val="90000"/>
              </a:lnSpc>
              <a:defRPr/>
            </a:pPr>
            <a:endParaRPr lang="hr-HR" sz="2000" smtClean="0"/>
          </a:p>
          <a:p>
            <a:pPr lvl="1">
              <a:lnSpc>
                <a:spcPct val="90000"/>
              </a:lnSpc>
              <a:defRPr/>
            </a:pPr>
            <a:endParaRPr lang="hr-HR" sz="2000" smtClean="0"/>
          </a:p>
          <a:p>
            <a:pPr lvl="1">
              <a:lnSpc>
                <a:spcPct val="90000"/>
              </a:lnSpc>
              <a:defRPr/>
            </a:pPr>
            <a:endParaRPr lang="hr-HR" sz="2000" smtClean="0"/>
          </a:p>
          <a:p>
            <a:pPr lvl="1">
              <a:lnSpc>
                <a:spcPct val="90000"/>
              </a:lnSpc>
              <a:defRPr/>
            </a:pPr>
            <a:endParaRPr lang="hr-HR" sz="2000" smtClean="0"/>
          </a:p>
          <a:p>
            <a:pPr lvl="1">
              <a:lnSpc>
                <a:spcPct val="90000"/>
              </a:lnSpc>
              <a:defRPr/>
            </a:pPr>
            <a:endParaRPr lang="hr-HR" sz="2000" smtClean="0"/>
          </a:p>
          <a:p>
            <a:pPr lvl="1">
              <a:lnSpc>
                <a:spcPct val="90000"/>
              </a:lnSpc>
              <a:defRPr/>
            </a:pPr>
            <a:endParaRPr lang="hr-HR" sz="2000" smtClean="0"/>
          </a:p>
          <a:p>
            <a:pPr lvl="1">
              <a:lnSpc>
                <a:spcPct val="90000"/>
              </a:lnSpc>
              <a:defRPr/>
            </a:pPr>
            <a:endParaRPr lang="hr-HR" sz="2000" smtClean="0"/>
          </a:p>
          <a:p>
            <a:pPr lvl="1">
              <a:lnSpc>
                <a:spcPct val="90000"/>
              </a:lnSpc>
              <a:defRPr/>
            </a:pPr>
            <a:endParaRPr lang="hr-HR" sz="2000" smtClean="0"/>
          </a:p>
          <a:p>
            <a:pPr>
              <a:lnSpc>
                <a:spcPct val="90000"/>
              </a:lnSpc>
              <a:defRPr/>
            </a:pPr>
            <a:r>
              <a:rPr lang="hr-HR" sz="2400" smtClean="0"/>
              <a:t>Primjer:  </a:t>
            </a:r>
            <a:r>
              <a:rPr lang="hr-HR" sz="2400" smtClean="0">
                <a:solidFill>
                  <a:schemeClr val="folHlink"/>
                </a:solidFill>
                <a:latin typeface="Courier New" pitchFamily="49" charset="0"/>
                <a:sym typeface="Wingdings" pitchFamily="2" charset="2"/>
              </a:rPr>
              <a:t></a:t>
            </a:r>
            <a:r>
              <a:rPr lang="hr-HR" sz="2400" smtClean="0">
                <a:solidFill>
                  <a:schemeClr val="folHlink"/>
                </a:solidFill>
                <a:latin typeface="Courier New" pitchFamily="49" charset="0"/>
              </a:rPr>
              <a:t>RedListom2</a:t>
            </a:r>
          </a:p>
          <a:p>
            <a:pPr lvl="1">
              <a:lnSpc>
                <a:spcPct val="90000"/>
              </a:lnSpc>
              <a:defRPr/>
            </a:pPr>
            <a:r>
              <a:rPr lang="hr-HR" sz="2000" smtClean="0"/>
              <a:t>funkcije za dodavanje i skidanje rukuju pokazivačima na </a:t>
            </a:r>
            <a:r>
              <a:rPr lang="hr-HR" sz="2000" smtClean="0">
                <a:solidFill>
                  <a:srgbClr val="FF0000"/>
                </a:solidFill>
              </a:rPr>
              <a:t>glavu</a:t>
            </a:r>
            <a:r>
              <a:rPr lang="hr-HR" sz="2000" smtClean="0"/>
              <a:t> (</a:t>
            </a:r>
            <a:r>
              <a:rPr lang="hr-HR" sz="2000" b="1" smtClean="0">
                <a:latin typeface="Courier New" pitchFamily="49" charset="0"/>
              </a:rPr>
              <a:t>glavap</a:t>
            </a:r>
            <a:r>
              <a:rPr lang="hr-HR" sz="2000" smtClean="0"/>
              <a:t>) i </a:t>
            </a:r>
            <a:r>
              <a:rPr lang="hr-HR" sz="2000" smtClean="0">
                <a:solidFill>
                  <a:srgbClr val="FF0000"/>
                </a:solidFill>
              </a:rPr>
              <a:t>rep</a:t>
            </a:r>
            <a:r>
              <a:rPr lang="hr-HR" sz="2000" smtClean="0"/>
              <a:t> (</a:t>
            </a:r>
            <a:r>
              <a:rPr lang="hr-HR" sz="2000" b="1" smtClean="0">
                <a:latin typeface="Courier New" pitchFamily="49" charset="0"/>
              </a:rPr>
              <a:t>repp</a:t>
            </a:r>
            <a:r>
              <a:rPr lang="hr-HR" sz="2000" smtClean="0"/>
              <a:t>)</a:t>
            </a:r>
          </a:p>
        </p:txBody>
      </p:sp>
      <p:sp>
        <p:nvSpPr>
          <p:cNvPr id="19460" name="Rectangle 9"/>
          <p:cNvSpPr>
            <a:spLocks noChangeArrowheads="1"/>
          </p:cNvSpPr>
          <p:nvPr/>
        </p:nvSpPr>
        <p:spPr bwMode="auto">
          <a:xfrm>
            <a:off x="2892425" y="3709988"/>
            <a:ext cx="1143000" cy="414337"/>
          </a:xfrm>
          <a:prstGeom prst="rect">
            <a:avLst/>
          </a:prstGeom>
          <a:solidFill>
            <a:srgbClr val="B6540A">
              <a:alpha val="43137"/>
            </a:srgbClr>
          </a:solidFill>
          <a:ln w="9525">
            <a:solidFill>
              <a:srgbClr val="0070C0"/>
            </a:solidFill>
            <a:miter lim="800000"/>
            <a:headEnd/>
            <a:tailEnd/>
          </a:ln>
        </p:spPr>
        <p:txBody>
          <a:bodyPr wrap="none" anchor="ctr"/>
          <a:lstStyle/>
          <a:p>
            <a:endParaRPr lang="hr-HR" sz="2400">
              <a:solidFill>
                <a:srgbClr val="002060"/>
              </a:solidFill>
            </a:endParaRPr>
          </a:p>
        </p:txBody>
      </p:sp>
      <p:sp>
        <p:nvSpPr>
          <p:cNvPr id="42" name="Rectangle 10"/>
          <p:cNvSpPr>
            <a:spLocks noChangeArrowheads="1"/>
          </p:cNvSpPr>
          <p:nvPr/>
        </p:nvSpPr>
        <p:spPr bwMode="auto">
          <a:xfrm>
            <a:off x="2897188" y="2795588"/>
            <a:ext cx="1138237" cy="914400"/>
          </a:xfrm>
          <a:prstGeom prst="rect">
            <a:avLst/>
          </a:prstGeom>
          <a:solidFill>
            <a:schemeClr val="accent4"/>
          </a:solidFill>
          <a:ln w="9525">
            <a:solidFill>
              <a:srgbClr val="0070C0"/>
            </a:solidFill>
            <a:miter lim="800000"/>
            <a:headEnd/>
            <a:tailEnd/>
          </a:ln>
        </p:spPr>
        <p:txBody>
          <a:bodyPr wrap="none" anchor="ctr"/>
          <a:lstStyle/>
          <a:p>
            <a:pPr algn="ctr">
              <a:defRPr/>
            </a:pPr>
            <a:endParaRPr lang="hr-HR" sz="2400">
              <a:solidFill>
                <a:srgbClr val="002060"/>
              </a:solidFill>
            </a:endParaRPr>
          </a:p>
        </p:txBody>
      </p:sp>
      <p:sp>
        <p:nvSpPr>
          <p:cNvPr id="43" name="Rectangle 24"/>
          <p:cNvSpPr>
            <a:spLocks noChangeArrowheads="1"/>
          </p:cNvSpPr>
          <p:nvPr/>
        </p:nvSpPr>
        <p:spPr bwMode="auto">
          <a:xfrm>
            <a:off x="320675" y="2781300"/>
            <a:ext cx="1782763" cy="395288"/>
          </a:xfrm>
          <a:prstGeom prst="rect">
            <a:avLst/>
          </a:prstGeom>
          <a:solidFill>
            <a:srgbClr val="FFCC99">
              <a:alpha val="50195"/>
            </a:srgbClr>
          </a:solidFill>
          <a:ln w="9525">
            <a:solidFill>
              <a:srgbClr val="FFC000"/>
            </a:solidFill>
            <a:miter lim="800000"/>
            <a:headEnd/>
            <a:tailEnd/>
          </a:ln>
        </p:spPr>
        <p:txBody>
          <a:bodyPr wrap="none" anchor="ctr"/>
          <a:lstStyle/>
          <a:p>
            <a:pPr algn="ctr"/>
            <a:r>
              <a:rPr lang="hr-HR"/>
              <a:t>*glavap</a:t>
            </a:r>
          </a:p>
        </p:txBody>
      </p:sp>
      <p:grpSp>
        <p:nvGrpSpPr>
          <p:cNvPr id="2" name="Group 25"/>
          <p:cNvGrpSpPr>
            <a:grpSpLocks/>
          </p:cNvGrpSpPr>
          <p:nvPr/>
        </p:nvGrpSpPr>
        <p:grpSpPr bwMode="auto">
          <a:xfrm>
            <a:off x="8064500" y="4691063"/>
            <a:ext cx="412750" cy="228600"/>
            <a:chOff x="3504" y="3840"/>
            <a:chExt cx="240" cy="144"/>
          </a:xfrm>
        </p:grpSpPr>
        <p:grpSp>
          <p:nvGrpSpPr>
            <p:cNvPr id="19494" name="Group 26"/>
            <p:cNvGrpSpPr>
              <a:grpSpLocks/>
            </p:cNvGrpSpPr>
            <p:nvPr/>
          </p:nvGrpSpPr>
          <p:grpSpPr bwMode="auto">
            <a:xfrm>
              <a:off x="3504" y="3840"/>
              <a:ext cx="240" cy="96"/>
              <a:chOff x="4272" y="3600"/>
              <a:chExt cx="240" cy="96"/>
            </a:xfrm>
          </p:grpSpPr>
          <p:sp>
            <p:nvSpPr>
              <p:cNvPr id="19496" name="Line 27"/>
              <p:cNvSpPr>
                <a:spLocks noChangeShapeType="1"/>
              </p:cNvSpPr>
              <p:nvPr/>
            </p:nvSpPr>
            <p:spPr bwMode="auto">
              <a:xfrm>
                <a:off x="4272" y="3600"/>
                <a:ext cx="240" cy="0"/>
              </a:xfrm>
              <a:prstGeom prst="line">
                <a:avLst/>
              </a:prstGeom>
              <a:noFill/>
              <a:ln w="9525">
                <a:solidFill>
                  <a:schemeClr val="bg2"/>
                </a:solidFill>
                <a:round/>
                <a:headEnd/>
                <a:tailEnd/>
              </a:ln>
            </p:spPr>
            <p:txBody>
              <a:bodyPr wrap="none" anchor="ctr"/>
              <a:lstStyle/>
              <a:p>
                <a:endParaRPr lang="en-US"/>
              </a:p>
            </p:txBody>
          </p:sp>
          <p:sp>
            <p:nvSpPr>
              <p:cNvPr id="19497" name="Line 28"/>
              <p:cNvSpPr>
                <a:spLocks noChangeShapeType="1"/>
              </p:cNvSpPr>
              <p:nvPr/>
            </p:nvSpPr>
            <p:spPr bwMode="auto">
              <a:xfrm>
                <a:off x="4320" y="3648"/>
                <a:ext cx="144" cy="0"/>
              </a:xfrm>
              <a:prstGeom prst="line">
                <a:avLst/>
              </a:prstGeom>
              <a:noFill/>
              <a:ln w="9525">
                <a:solidFill>
                  <a:schemeClr val="bg2"/>
                </a:solidFill>
                <a:round/>
                <a:headEnd/>
                <a:tailEnd/>
              </a:ln>
            </p:spPr>
            <p:txBody>
              <a:bodyPr wrap="none" anchor="ctr"/>
              <a:lstStyle/>
              <a:p>
                <a:endParaRPr lang="en-US"/>
              </a:p>
            </p:txBody>
          </p:sp>
          <p:sp>
            <p:nvSpPr>
              <p:cNvPr id="19498" name="Line 29"/>
              <p:cNvSpPr>
                <a:spLocks noChangeShapeType="1"/>
              </p:cNvSpPr>
              <p:nvPr/>
            </p:nvSpPr>
            <p:spPr bwMode="auto">
              <a:xfrm>
                <a:off x="4368" y="3696"/>
                <a:ext cx="48" cy="0"/>
              </a:xfrm>
              <a:prstGeom prst="line">
                <a:avLst/>
              </a:prstGeom>
              <a:noFill/>
              <a:ln w="9525">
                <a:solidFill>
                  <a:schemeClr val="bg2"/>
                </a:solidFill>
                <a:round/>
                <a:headEnd/>
                <a:tailEnd/>
              </a:ln>
            </p:spPr>
            <p:txBody>
              <a:bodyPr wrap="none" anchor="ctr"/>
              <a:lstStyle/>
              <a:p>
                <a:endParaRPr lang="en-US"/>
              </a:p>
            </p:txBody>
          </p:sp>
        </p:grpSp>
        <p:sp>
          <p:nvSpPr>
            <p:cNvPr id="19495" name="Rectangle 30"/>
            <p:cNvSpPr>
              <a:spLocks noChangeArrowheads="1"/>
            </p:cNvSpPr>
            <p:nvPr/>
          </p:nvSpPr>
          <p:spPr bwMode="auto">
            <a:xfrm>
              <a:off x="3504" y="3840"/>
              <a:ext cx="240" cy="144"/>
            </a:xfrm>
            <a:prstGeom prst="rect">
              <a:avLst/>
            </a:prstGeom>
            <a:noFill/>
            <a:ln w="9525">
              <a:solidFill>
                <a:schemeClr val="bg2"/>
              </a:solidFill>
              <a:miter lim="800000"/>
              <a:headEnd/>
              <a:tailEnd/>
            </a:ln>
          </p:spPr>
          <p:txBody>
            <a:bodyPr wrap="none" anchor="ctr"/>
            <a:lstStyle/>
            <a:p>
              <a:endParaRPr lang="hr-HR" sz="2400">
                <a:solidFill>
                  <a:srgbClr val="002060"/>
                </a:solidFill>
              </a:endParaRPr>
            </a:p>
          </p:txBody>
        </p:sp>
      </p:grpSp>
      <p:sp>
        <p:nvSpPr>
          <p:cNvPr id="19464" name="Rectangle 9"/>
          <p:cNvSpPr>
            <a:spLocks noChangeArrowheads="1"/>
          </p:cNvSpPr>
          <p:nvPr/>
        </p:nvSpPr>
        <p:spPr bwMode="auto">
          <a:xfrm>
            <a:off x="4606925" y="3695700"/>
            <a:ext cx="1138238" cy="414338"/>
          </a:xfrm>
          <a:prstGeom prst="rect">
            <a:avLst/>
          </a:prstGeom>
          <a:solidFill>
            <a:srgbClr val="B6540A">
              <a:alpha val="43137"/>
            </a:srgbClr>
          </a:solidFill>
          <a:ln w="9525">
            <a:solidFill>
              <a:srgbClr val="0070C0"/>
            </a:solidFill>
            <a:miter lim="800000"/>
            <a:headEnd/>
            <a:tailEnd/>
          </a:ln>
        </p:spPr>
        <p:txBody>
          <a:bodyPr wrap="none" anchor="ctr"/>
          <a:lstStyle/>
          <a:p>
            <a:endParaRPr lang="hr-HR" sz="2400">
              <a:solidFill>
                <a:srgbClr val="002060"/>
              </a:solidFill>
            </a:endParaRPr>
          </a:p>
        </p:txBody>
      </p:sp>
      <p:sp>
        <p:nvSpPr>
          <p:cNvPr id="54" name="Rectangle 10"/>
          <p:cNvSpPr>
            <a:spLocks noChangeArrowheads="1"/>
          </p:cNvSpPr>
          <p:nvPr/>
        </p:nvSpPr>
        <p:spPr bwMode="auto">
          <a:xfrm>
            <a:off x="4606925" y="2781300"/>
            <a:ext cx="1138238" cy="914400"/>
          </a:xfrm>
          <a:prstGeom prst="rect">
            <a:avLst/>
          </a:prstGeom>
          <a:solidFill>
            <a:schemeClr val="accent4"/>
          </a:solidFill>
          <a:ln w="9525">
            <a:solidFill>
              <a:srgbClr val="0070C0"/>
            </a:solidFill>
            <a:miter lim="800000"/>
            <a:headEnd/>
            <a:tailEnd/>
          </a:ln>
        </p:spPr>
        <p:txBody>
          <a:bodyPr wrap="none" anchor="ctr"/>
          <a:lstStyle/>
          <a:p>
            <a:pPr algn="ctr">
              <a:defRPr/>
            </a:pPr>
            <a:endParaRPr lang="hr-HR" sz="2400">
              <a:solidFill>
                <a:srgbClr val="002060"/>
              </a:solidFill>
            </a:endParaRPr>
          </a:p>
        </p:txBody>
      </p:sp>
      <p:sp>
        <p:nvSpPr>
          <p:cNvPr id="19466" name="Rectangle 9"/>
          <p:cNvSpPr>
            <a:spLocks noChangeArrowheads="1"/>
          </p:cNvSpPr>
          <p:nvPr/>
        </p:nvSpPr>
        <p:spPr bwMode="auto">
          <a:xfrm>
            <a:off x="6316663" y="3695700"/>
            <a:ext cx="1143000" cy="414338"/>
          </a:xfrm>
          <a:prstGeom prst="rect">
            <a:avLst/>
          </a:prstGeom>
          <a:solidFill>
            <a:srgbClr val="B6540A">
              <a:alpha val="43137"/>
            </a:srgbClr>
          </a:solidFill>
          <a:ln w="9525">
            <a:solidFill>
              <a:srgbClr val="0070C0"/>
            </a:solidFill>
            <a:miter lim="800000"/>
            <a:headEnd/>
            <a:tailEnd/>
          </a:ln>
        </p:spPr>
        <p:txBody>
          <a:bodyPr wrap="none" anchor="ctr"/>
          <a:lstStyle/>
          <a:p>
            <a:endParaRPr lang="hr-HR" sz="2400">
              <a:solidFill>
                <a:srgbClr val="002060"/>
              </a:solidFill>
            </a:endParaRPr>
          </a:p>
        </p:txBody>
      </p:sp>
      <p:sp>
        <p:nvSpPr>
          <p:cNvPr id="56" name="Rectangle 10"/>
          <p:cNvSpPr>
            <a:spLocks noChangeArrowheads="1"/>
          </p:cNvSpPr>
          <p:nvPr/>
        </p:nvSpPr>
        <p:spPr bwMode="auto">
          <a:xfrm>
            <a:off x="6321425" y="2781300"/>
            <a:ext cx="1138238" cy="914400"/>
          </a:xfrm>
          <a:prstGeom prst="rect">
            <a:avLst/>
          </a:prstGeom>
          <a:solidFill>
            <a:schemeClr val="accent4"/>
          </a:solidFill>
          <a:ln w="9525">
            <a:solidFill>
              <a:srgbClr val="0070C0"/>
            </a:solidFill>
            <a:miter lim="800000"/>
            <a:headEnd/>
            <a:tailEnd/>
          </a:ln>
        </p:spPr>
        <p:txBody>
          <a:bodyPr wrap="none" anchor="ctr"/>
          <a:lstStyle/>
          <a:p>
            <a:pPr algn="ctr">
              <a:defRPr/>
            </a:pPr>
            <a:endParaRPr lang="hr-HR" sz="2400">
              <a:solidFill>
                <a:srgbClr val="002060"/>
              </a:solidFill>
            </a:endParaRPr>
          </a:p>
        </p:txBody>
      </p:sp>
      <p:sp>
        <p:nvSpPr>
          <p:cNvPr id="19468" name="Rectangle 9"/>
          <p:cNvSpPr>
            <a:spLocks noChangeArrowheads="1"/>
          </p:cNvSpPr>
          <p:nvPr/>
        </p:nvSpPr>
        <p:spPr bwMode="auto">
          <a:xfrm>
            <a:off x="2892425" y="4125913"/>
            <a:ext cx="1143000" cy="414337"/>
          </a:xfrm>
          <a:prstGeom prst="rect">
            <a:avLst/>
          </a:prstGeom>
          <a:solidFill>
            <a:srgbClr val="CCFFCC"/>
          </a:solidFill>
          <a:ln w="9525">
            <a:solidFill>
              <a:srgbClr val="0070C0"/>
            </a:solidFill>
            <a:miter lim="800000"/>
            <a:headEnd/>
            <a:tailEnd/>
          </a:ln>
        </p:spPr>
        <p:txBody>
          <a:bodyPr wrap="none" anchor="ctr"/>
          <a:lstStyle/>
          <a:p>
            <a:endParaRPr lang="hr-HR" sz="2400">
              <a:solidFill>
                <a:srgbClr val="002060"/>
              </a:solidFill>
            </a:endParaRPr>
          </a:p>
        </p:txBody>
      </p:sp>
      <p:sp>
        <p:nvSpPr>
          <p:cNvPr id="19469" name="Rectangle 9"/>
          <p:cNvSpPr>
            <a:spLocks noChangeArrowheads="1"/>
          </p:cNvSpPr>
          <p:nvPr/>
        </p:nvSpPr>
        <p:spPr bwMode="auto">
          <a:xfrm>
            <a:off x="4606925" y="4111625"/>
            <a:ext cx="1143000" cy="414338"/>
          </a:xfrm>
          <a:prstGeom prst="rect">
            <a:avLst/>
          </a:prstGeom>
          <a:solidFill>
            <a:srgbClr val="CCFFCC"/>
          </a:solidFill>
          <a:ln w="9525">
            <a:solidFill>
              <a:srgbClr val="0070C0"/>
            </a:solidFill>
            <a:miter lim="800000"/>
            <a:headEnd/>
            <a:tailEnd/>
          </a:ln>
        </p:spPr>
        <p:txBody>
          <a:bodyPr wrap="none" anchor="ctr"/>
          <a:lstStyle/>
          <a:p>
            <a:endParaRPr lang="hr-HR" sz="2400">
              <a:solidFill>
                <a:srgbClr val="002060"/>
              </a:solidFill>
            </a:endParaRPr>
          </a:p>
        </p:txBody>
      </p:sp>
      <p:sp>
        <p:nvSpPr>
          <p:cNvPr id="19470" name="Rectangle 9"/>
          <p:cNvSpPr>
            <a:spLocks noChangeArrowheads="1"/>
          </p:cNvSpPr>
          <p:nvPr/>
        </p:nvSpPr>
        <p:spPr bwMode="auto">
          <a:xfrm>
            <a:off x="6321425" y="4111625"/>
            <a:ext cx="1143000" cy="414338"/>
          </a:xfrm>
          <a:prstGeom prst="rect">
            <a:avLst/>
          </a:prstGeom>
          <a:solidFill>
            <a:srgbClr val="CCFFCC"/>
          </a:solidFill>
          <a:ln w="9525">
            <a:solidFill>
              <a:srgbClr val="0070C0"/>
            </a:solidFill>
            <a:miter lim="800000"/>
            <a:headEnd/>
            <a:tailEnd/>
          </a:ln>
        </p:spPr>
        <p:txBody>
          <a:bodyPr wrap="none" anchor="ctr"/>
          <a:lstStyle/>
          <a:p>
            <a:endParaRPr lang="hr-HR" sz="2400">
              <a:solidFill>
                <a:srgbClr val="002060"/>
              </a:solidFill>
            </a:endParaRPr>
          </a:p>
        </p:txBody>
      </p:sp>
      <p:sp>
        <p:nvSpPr>
          <p:cNvPr id="62" name="Line 39"/>
          <p:cNvSpPr>
            <a:spLocks noChangeShapeType="1"/>
          </p:cNvSpPr>
          <p:nvPr/>
        </p:nvSpPr>
        <p:spPr bwMode="auto">
          <a:xfrm flipV="1">
            <a:off x="1223963" y="3179763"/>
            <a:ext cx="0" cy="569912"/>
          </a:xfrm>
          <a:prstGeom prst="line">
            <a:avLst/>
          </a:prstGeom>
          <a:noFill/>
          <a:ln w="38100">
            <a:solidFill>
              <a:srgbClr val="C13B25"/>
            </a:solidFill>
            <a:round/>
            <a:headEnd/>
            <a:tailEnd type="triangle" w="med" len="med"/>
          </a:ln>
        </p:spPr>
        <p:txBody>
          <a:bodyPr wrap="none" anchor="ctr"/>
          <a:lstStyle/>
          <a:p>
            <a:endParaRPr lang="en-US"/>
          </a:p>
        </p:txBody>
      </p:sp>
      <p:sp>
        <p:nvSpPr>
          <p:cNvPr id="63" name="Line 39"/>
          <p:cNvSpPr>
            <a:spLocks noChangeShapeType="1"/>
          </p:cNvSpPr>
          <p:nvPr/>
        </p:nvSpPr>
        <p:spPr bwMode="auto">
          <a:xfrm flipV="1">
            <a:off x="3889375" y="2890838"/>
            <a:ext cx="647700" cy="1008062"/>
          </a:xfrm>
          <a:prstGeom prst="line">
            <a:avLst/>
          </a:prstGeom>
          <a:noFill/>
          <a:ln w="38100">
            <a:solidFill>
              <a:srgbClr val="C13B25"/>
            </a:solidFill>
            <a:round/>
            <a:headEnd/>
            <a:tailEnd type="triangle" w="med" len="med"/>
          </a:ln>
        </p:spPr>
        <p:txBody>
          <a:bodyPr wrap="none" anchor="ctr"/>
          <a:lstStyle/>
          <a:p>
            <a:endParaRPr lang="en-US"/>
          </a:p>
        </p:txBody>
      </p:sp>
      <p:sp>
        <p:nvSpPr>
          <p:cNvPr id="65" name="Line 39"/>
          <p:cNvSpPr>
            <a:spLocks noChangeShapeType="1"/>
          </p:cNvSpPr>
          <p:nvPr/>
        </p:nvSpPr>
        <p:spPr bwMode="auto">
          <a:xfrm flipV="1">
            <a:off x="5616575" y="2962275"/>
            <a:ext cx="720725" cy="936625"/>
          </a:xfrm>
          <a:prstGeom prst="line">
            <a:avLst/>
          </a:prstGeom>
          <a:noFill/>
          <a:ln w="38100">
            <a:solidFill>
              <a:srgbClr val="C13B25"/>
            </a:solidFill>
            <a:round/>
            <a:headEnd/>
            <a:tailEnd type="triangle" w="med" len="med"/>
          </a:ln>
        </p:spPr>
        <p:txBody>
          <a:bodyPr wrap="none" anchor="ctr"/>
          <a:lstStyle/>
          <a:p>
            <a:endParaRPr lang="en-US"/>
          </a:p>
        </p:txBody>
      </p:sp>
      <p:sp>
        <p:nvSpPr>
          <p:cNvPr id="67" name="Line 39"/>
          <p:cNvSpPr>
            <a:spLocks noChangeShapeType="1"/>
          </p:cNvSpPr>
          <p:nvPr/>
        </p:nvSpPr>
        <p:spPr bwMode="auto">
          <a:xfrm flipH="1" flipV="1">
            <a:off x="5749925" y="2852738"/>
            <a:ext cx="714375" cy="1500187"/>
          </a:xfrm>
          <a:prstGeom prst="line">
            <a:avLst/>
          </a:prstGeom>
          <a:noFill/>
          <a:ln w="38100">
            <a:solidFill>
              <a:srgbClr val="00B050"/>
            </a:solidFill>
            <a:round/>
            <a:headEnd/>
            <a:tailEnd type="triangle" w="med" len="med"/>
          </a:ln>
        </p:spPr>
        <p:txBody>
          <a:bodyPr wrap="none" anchor="ctr"/>
          <a:lstStyle/>
          <a:p>
            <a:endParaRPr lang="en-US"/>
          </a:p>
        </p:txBody>
      </p:sp>
      <p:sp>
        <p:nvSpPr>
          <p:cNvPr id="68" name="Line 39"/>
          <p:cNvSpPr>
            <a:spLocks noChangeShapeType="1"/>
          </p:cNvSpPr>
          <p:nvPr/>
        </p:nvSpPr>
        <p:spPr bwMode="auto">
          <a:xfrm flipH="1" flipV="1">
            <a:off x="4035425" y="2924175"/>
            <a:ext cx="785813" cy="1428750"/>
          </a:xfrm>
          <a:prstGeom prst="line">
            <a:avLst/>
          </a:prstGeom>
          <a:noFill/>
          <a:ln w="38100">
            <a:solidFill>
              <a:srgbClr val="00B050"/>
            </a:solidFill>
            <a:round/>
            <a:headEnd/>
            <a:tailEnd type="triangle" w="med" len="med"/>
          </a:ln>
        </p:spPr>
        <p:txBody>
          <a:bodyPr wrap="none" anchor="ctr"/>
          <a:lstStyle/>
          <a:p>
            <a:endParaRPr lang="en-US"/>
          </a:p>
        </p:txBody>
      </p:sp>
      <p:sp>
        <p:nvSpPr>
          <p:cNvPr id="73" name="Line 39"/>
          <p:cNvSpPr>
            <a:spLocks noChangeShapeType="1"/>
          </p:cNvSpPr>
          <p:nvPr/>
        </p:nvSpPr>
        <p:spPr bwMode="auto">
          <a:xfrm flipH="1">
            <a:off x="2232025" y="4330700"/>
            <a:ext cx="792163" cy="360363"/>
          </a:xfrm>
          <a:prstGeom prst="line">
            <a:avLst/>
          </a:prstGeom>
          <a:noFill/>
          <a:ln w="38100">
            <a:solidFill>
              <a:srgbClr val="00B050"/>
            </a:solidFill>
            <a:round/>
            <a:headEnd/>
            <a:tailEnd type="triangle" w="med" len="med"/>
          </a:ln>
        </p:spPr>
        <p:txBody>
          <a:bodyPr wrap="none" anchor="ctr"/>
          <a:lstStyle/>
          <a:p>
            <a:endParaRPr lang="en-US"/>
          </a:p>
        </p:txBody>
      </p:sp>
      <p:grpSp>
        <p:nvGrpSpPr>
          <p:cNvPr id="10" name="Group 25"/>
          <p:cNvGrpSpPr>
            <a:grpSpLocks/>
          </p:cNvGrpSpPr>
          <p:nvPr/>
        </p:nvGrpSpPr>
        <p:grpSpPr bwMode="auto">
          <a:xfrm>
            <a:off x="2089150" y="4691063"/>
            <a:ext cx="412750" cy="228600"/>
            <a:chOff x="3504" y="3840"/>
            <a:chExt cx="240" cy="144"/>
          </a:xfrm>
        </p:grpSpPr>
        <p:grpSp>
          <p:nvGrpSpPr>
            <p:cNvPr id="19489" name="Group 26"/>
            <p:cNvGrpSpPr>
              <a:grpSpLocks/>
            </p:cNvGrpSpPr>
            <p:nvPr/>
          </p:nvGrpSpPr>
          <p:grpSpPr bwMode="auto">
            <a:xfrm>
              <a:off x="3504" y="3840"/>
              <a:ext cx="240" cy="96"/>
              <a:chOff x="4272" y="3600"/>
              <a:chExt cx="240" cy="96"/>
            </a:xfrm>
          </p:grpSpPr>
          <p:sp>
            <p:nvSpPr>
              <p:cNvPr id="19491" name="Line 27"/>
              <p:cNvSpPr>
                <a:spLocks noChangeShapeType="1"/>
              </p:cNvSpPr>
              <p:nvPr/>
            </p:nvSpPr>
            <p:spPr bwMode="auto">
              <a:xfrm>
                <a:off x="4272" y="3600"/>
                <a:ext cx="240" cy="0"/>
              </a:xfrm>
              <a:prstGeom prst="line">
                <a:avLst/>
              </a:prstGeom>
              <a:noFill/>
              <a:ln w="9525">
                <a:solidFill>
                  <a:schemeClr val="bg2"/>
                </a:solidFill>
                <a:round/>
                <a:headEnd/>
                <a:tailEnd/>
              </a:ln>
            </p:spPr>
            <p:txBody>
              <a:bodyPr wrap="none" anchor="ctr"/>
              <a:lstStyle/>
              <a:p>
                <a:endParaRPr lang="en-US"/>
              </a:p>
            </p:txBody>
          </p:sp>
          <p:sp>
            <p:nvSpPr>
              <p:cNvPr id="19492" name="Line 28"/>
              <p:cNvSpPr>
                <a:spLocks noChangeShapeType="1"/>
              </p:cNvSpPr>
              <p:nvPr/>
            </p:nvSpPr>
            <p:spPr bwMode="auto">
              <a:xfrm>
                <a:off x="4320" y="3648"/>
                <a:ext cx="144" cy="0"/>
              </a:xfrm>
              <a:prstGeom prst="line">
                <a:avLst/>
              </a:prstGeom>
              <a:noFill/>
              <a:ln w="9525">
                <a:solidFill>
                  <a:schemeClr val="bg2"/>
                </a:solidFill>
                <a:round/>
                <a:headEnd/>
                <a:tailEnd/>
              </a:ln>
            </p:spPr>
            <p:txBody>
              <a:bodyPr wrap="none" anchor="ctr"/>
              <a:lstStyle/>
              <a:p>
                <a:endParaRPr lang="en-US"/>
              </a:p>
            </p:txBody>
          </p:sp>
          <p:sp>
            <p:nvSpPr>
              <p:cNvPr id="19493" name="Line 29"/>
              <p:cNvSpPr>
                <a:spLocks noChangeShapeType="1"/>
              </p:cNvSpPr>
              <p:nvPr/>
            </p:nvSpPr>
            <p:spPr bwMode="auto">
              <a:xfrm>
                <a:off x="4368" y="3696"/>
                <a:ext cx="48" cy="0"/>
              </a:xfrm>
              <a:prstGeom prst="line">
                <a:avLst/>
              </a:prstGeom>
              <a:noFill/>
              <a:ln w="9525">
                <a:solidFill>
                  <a:schemeClr val="bg2"/>
                </a:solidFill>
                <a:round/>
                <a:headEnd/>
                <a:tailEnd/>
              </a:ln>
            </p:spPr>
            <p:txBody>
              <a:bodyPr wrap="none" anchor="ctr"/>
              <a:lstStyle/>
              <a:p>
                <a:endParaRPr lang="en-US"/>
              </a:p>
            </p:txBody>
          </p:sp>
        </p:grpSp>
        <p:sp>
          <p:nvSpPr>
            <p:cNvPr id="19490" name="Rectangle 30"/>
            <p:cNvSpPr>
              <a:spLocks noChangeArrowheads="1"/>
            </p:cNvSpPr>
            <p:nvPr/>
          </p:nvSpPr>
          <p:spPr bwMode="auto">
            <a:xfrm>
              <a:off x="3504" y="3840"/>
              <a:ext cx="240" cy="144"/>
            </a:xfrm>
            <a:prstGeom prst="rect">
              <a:avLst/>
            </a:prstGeom>
            <a:noFill/>
            <a:ln w="9525">
              <a:solidFill>
                <a:schemeClr val="bg2"/>
              </a:solidFill>
              <a:miter lim="800000"/>
              <a:headEnd/>
              <a:tailEnd/>
            </a:ln>
          </p:spPr>
          <p:txBody>
            <a:bodyPr wrap="none" anchor="ctr"/>
            <a:lstStyle/>
            <a:p>
              <a:endParaRPr lang="hr-HR" sz="2400">
                <a:solidFill>
                  <a:srgbClr val="002060"/>
                </a:solidFill>
              </a:endParaRPr>
            </a:p>
          </p:txBody>
        </p:sp>
      </p:grpSp>
      <p:sp>
        <p:nvSpPr>
          <p:cNvPr id="3" name="Rectangle 24"/>
          <p:cNvSpPr>
            <a:spLocks noChangeArrowheads="1"/>
          </p:cNvSpPr>
          <p:nvPr/>
        </p:nvSpPr>
        <p:spPr bwMode="auto">
          <a:xfrm>
            <a:off x="273050" y="3716338"/>
            <a:ext cx="1782763" cy="395287"/>
          </a:xfrm>
          <a:prstGeom prst="rect">
            <a:avLst/>
          </a:prstGeom>
          <a:solidFill>
            <a:srgbClr val="FFCC99">
              <a:alpha val="50195"/>
            </a:srgbClr>
          </a:solidFill>
          <a:ln w="9525">
            <a:solidFill>
              <a:srgbClr val="FFC000"/>
            </a:solidFill>
            <a:miter lim="800000"/>
            <a:headEnd/>
            <a:tailEnd/>
          </a:ln>
        </p:spPr>
        <p:txBody>
          <a:bodyPr wrap="none" anchor="ctr"/>
          <a:lstStyle/>
          <a:p>
            <a:pPr algn="ctr"/>
            <a:r>
              <a:rPr lang="hr-HR"/>
              <a:t>&amp;</a:t>
            </a:r>
            <a:r>
              <a:rPr lang="hr-HR">
                <a:solidFill>
                  <a:srgbClr val="FF0000"/>
                </a:solidFill>
              </a:rPr>
              <a:t>glava</a:t>
            </a:r>
          </a:p>
        </p:txBody>
      </p:sp>
      <p:sp>
        <p:nvSpPr>
          <p:cNvPr id="5" name="Rectangle 24"/>
          <p:cNvSpPr>
            <a:spLocks noChangeArrowheads="1"/>
          </p:cNvSpPr>
          <p:nvPr/>
        </p:nvSpPr>
        <p:spPr bwMode="auto">
          <a:xfrm>
            <a:off x="8208963" y="2674938"/>
            <a:ext cx="1422400" cy="395287"/>
          </a:xfrm>
          <a:prstGeom prst="rect">
            <a:avLst/>
          </a:prstGeom>
          <a:solidFill>
            <a:srgbClr val="FFCC99">
              <a:alpha val="50195"/>
            </a:srgbClr>
          </a:solidFill>
          <a:ln w="9525">
            <a:solidFill>
              <a:srgbClr val="FFC000"/>
            </a:solidFill>
            <a:miter lim="800000"/>
            <a:headEnd/>
            <a:tailEnd/>
          </a:ln>
        </p:spPr>
        <p:txBody>
          <a:bodyPr wrap="none" anchor="ctr"/>
          <a:lstStyle/>
          <a:p>
            <a:pPr algn="ctr"/>
            <a:r>
              <a:rPr lang="hr-HR"/>
              <a:t>*repp</a:t>
            </a:r>
          </a:p>
        </p:txBody>
      </p:sp>
      <p:sp>
        <p:nvSpPr>
          <p:cNvPr id="6" name="Rectangle 24"/>
          <p:cNvSpPr>
            <a:spLocks noChangeArrowheads="1"/>
          </p:cNvSpPr>
          <p:nvPr/>
        </p:nvSpPr>
        <p:spPr bwMode="auto">
          <a:xfrm>
            <a:off x="8208963" y="3613150"/>
            <a:ext cx="1390650" cy="395288"/>
          </a:xfrm>
          <a:prstGeom prst="rect">
            <a:avLst/>
          </a:prstGeom>
          <a:solidFill>
            <a:srgbClr val="FFCC99">
              <a:alpha val="50195"/>
            </a:srgbClr>
          </a:solidFill>
          <a:ln w="9525">
            <a:solidFill>
              <a:srgbClr val="FFC000"/>
            </a:solidFill>
            <a:miter lim="800000"/>
            <a:headEnd/>
            <a:tailEnd/>
          </a:ln>
        </p:spPr>
        <p:txBody>
          <a:bodyPr wrap="none" anchor="ctr"/>
          <a:lstStyle/>
          <a:p>
            <a:pPr algn="ctr"/>
            <a:r>
              <a:rPr lang="hr-HR"/>
              <a:t>&amp;</a:t>
            </a:r>
            <a:r>
              <a:rPr lang="hr-HR">
                <a:solidFill>
                  <a:srgbClr val="FF0000"/>
                </a:solidFill>
              </a:rPr>
              <a:t>rep</a:t>
            </a:r>
          </a:p>
        </p:txBody>
      </p:sp>
      <p:sp>
        <p:nvSpPr>
          <p:cNvPr id="7" name="Line 39"/>
          <p:cNvSpPr>
            <a:spLocks noChangeShapeType="1"/>
          </p:cNvSpPr>
          <p:nvPr/>
        </p:nvSpPr>
        <p:spPr bwMode="auto">
          <a:xfrm>
            <a:off x="1944688" y="2819400"/>
            <a:ext cx="936625" cy="71438"/>
          </a:xfrm>
          <a:prstGeom prst="line">
            <a:avLst/>
          </a:prstGeom>
          <a:noFill/>
          <a:ln w="38100">
            <a:solidFill>
              <a:srgbClr val="C13B25"/>
            </a:solidFill>
            <a:round/>
            <a:headEnd/>
            <a:tailEnd type="triangle" w="med" len="med"/>
          </a:ln>
        </p:spPr>
        <p:txBody>
          <a:bodyPr wrap="none" anchor="ctr"/>
          <a:lstStyle/>
          <a:p>
            <a:endParaRPr lang="en-US"/>
          </a:p>
        </p:txBody>
      </p:sp>
      <p:sp>
        <p:nvSpPr>
          <p:cNvPr id="8" name="Line 39"/>
          <p:cNvSpPr>
            <a:spLocks noChangeShapeType="1"/>
          </p:cNvSpPr>
          <p:nvPr/>
        </p:nvSpPr>
        <p:spPr bwMode="auto">
          <a:xfrm>
            <a:off x="7273925" y="3898900"/>
            <a:ext cx="1008063" cy="792163"/>
          </a:xfrm>
          <a:prstGeom prst="line">
            <a:avLst/>
          </a:prstGeom>
          <a:noFill/>
          <a:ln w="38100">
            <a:solidFill>
              <a:srgbClr val="C13B25"/>
            </a:solidFill>
            <a:round/>
            <a:headEnd/>
            <a:tailEnd type="triangle" w="med" len="med"/>
          </a:ln>
        </p:spPr>
        <p:txBody>
          <a:bodyPr wrap="none" anchor="ctr"/>
          <a:lstStyle/>
          <a:p>
            <a:endParaRPr lang="en-US"/>
          </a:p>
        </p:txBody>
      </p:sp>
      <p:sp>
        <p:nvSpPr>
          <p:cNvPr id="66" name="Line 39"/>
          <p:cNvSpPr>
            <a:spLocks noChangeShapeType="1"/>
          </p:cNvSpPr>
          <p:nvPr/>
        </p:nvSpPr>
        <p:spPr bwMode="auto">
          <a:xfrm flipV="1">
            <a:off x="8856663" y="3106738"/>
            <a:ext cx="0" cy="504825"/>
          </a:xfrm>
          <a:prstGeom prst="line">
            <a:avLst/>
          </a:prstGeom>
          <a:noFill/>
          <a:ln w="38100">
            <a:solidFill>
              <a:srgbClr val="00B050"/>
            </a:solidFill>
            <a:round/>
            <a:headEnd/>
            <a:tailEnd type="triangle" w="med" len="med"/>
          </a:ln>
        </p:spPr>
        <p:txBody>
          <a:bodyPr wrap="none" anchor="ctr"/>
          <a:lstStyle/>
          <a:p>
            <a:endParaRPr lang="en-US"/>
          </a:p>
        </p:txBody>
      </p:sp>
      <p:sp>
        <p:nvSpPr>
          <p:cNvPr id="9" name="Line 39"/>
          <p:cNvSpPr>
            <a:spLocks noChangeShapeType="1"/>
          </p:cNvSpPr>
          <p:nvPr/>
        </p:nvSpPr>
        <p:spPr bwMode="auto">
          <a:xfrm flipH="1">
            <a:off x="7489825" y="2890838"/>
            <a:ext cx="792163" cy="71437"/>
          </a:xfrm>
          <a:prstGeom prst="line">
            <a:avLst/>
          </a:prstGeom>
          <a:noFill/>
          <a:ln w="38100">
            <a:solidFill>
              <a:srgbClr val="00B050"/>
            </a:solidFill>
            <a:round/>
            <a:headEnd/>
            <a:tailEnd type="triangle" w="med" len="med"/>
          </a:ln>
        </p:spPr>
        <p:txBody>
          <a:bodyPr wrap="none" anchor="ctr"/>
          <a:lstStyle/>
          <a:p>
            <a:endParaRPr lang="en-US"/>
          </a:p>
        </p:txBody>
      </p:sp>
      <p:sp>
        <p:nvSpPr>
          <p:cNvPr id="19485" name="Text Box 39"/>
          <p:cNvSpPr txBox="1">
            <a:spLocks noChangeArrowheads="1"/>
          </p:cNvSpPr>
          <p:nvPr/>
        </p:nvSpPr>
        <p:spPr bwMode="auto">
          <a:xfrm>
            <a:off x="920750" y="2349500"/>
            <a:ext cx="1008063" cy="396875"/>
          </a:xfrm>
          <a:prstGeom prst="rect">
            <a:avLst/>
          </a:prstGeom>
          <a:noFill/>
          <a:ln w="9525" algn="ctr">
            <a:noFill/>
            <a:miter lim="800000"/>
            <a:headEnd/>
            <a:tailEnd/>
          </a:ln>
        </p:spPr>
        <p:txBody>
          <a:bodyPr>
            <a:spAutoFit/>
          </a:bodyPr>
          <a:lstStyle/>
          <a:p>
            <a:pPr>
              <a:spcBef>
                <a:spcPct val="50000"/>
              </a:spcBef>
            </a:pPr>
            <a:r>
              <a:rPr lang="hr-HR">
                <a:solidFill>
                  <a:srgbClr val="FF0000"/>
                </a:solidFill>
              </a:rPr>
              <a:t>glava</a:t>
            </a:r>
          </a:p>
        </p:txBody>
      </p:sp>
      <p:sp>
        <p:nvSpPr>
          <p:cNvPr id="19486" name="Text Box 40"/>
          <p:cNvSpPr txBox="1">
            <a:spLocks noChangeArrowheads="1"/>
          </p:cNvSpPr>
          <p:nvPr/>
        </p:nvSpPr>
        <p:spPr bwMode="auto">
          <a:xfrm>
            <a:off x="488950" y="4292600"/>
            <a:ext cx="1368425" cy="396875"/>
          </a:xfrm>
          <a:prstGeom prst="rect">
            <a:avLst/>
          </a:prstGeom>
          <a:noFill/>
          <a:ln w="9525" algn="ctr">
            <a:noFill/>
            <a:miter lim="800000"/>
            <a:headEnd/>
            <a:tailEnd/>
          </a:ln>
        </p:spPr>
        <p:txBody>
          <a:bodyPr>
            <a:spAutoFit/>
          </a:bodyPr>
          <a:lstStyle/>
          <a:p>
            <a:pPr>
              <a:spcBef>
                <a:spcPct val="50000"/>
              </a:spcBef>
            </a:pPr>
            <a:r>
              <a:rPr lang="hr-HR"/>
              <a:t>glavap</a:t>
            </a:r>
          </a:p>
        </p:txBody>
      </p:sp>
      <p:sp>
        <p:nvSpPr>
          <p:cNvPr id="19487" name="Text Box 41"/>
          <p:cNvSpPr txBox="1">
            <a:spLocks noChangeArrowheads="1"/>
          </p:cNvSpPr>
          <p:nvPr/>
        </p:nvSpPr>
        <p:spPr bwMode="auto">
          <a:xfrm>
            <a:off x="8337550" y="2276475"/>
            <a:ext cx="1295400" cy="396875"/>
          </a:xfrm>
          <a:prstGeom prst="rect">
            <a:avLst/>
          </a:prstGeom>
          <a:noFill/>
          <a:ln w="9525" algn="ctr">
            <a:noFill/>
            <a:miter lim="800000"/>
            <a:headEnd/>
            <a:tailEnd/>
          </a:ln>
        </p:spPr>
        <p:txBody>
          <a:bodyPr>
            <a:spAutoFit/>
          </a:bodyPr>
          <a:lstStyle/>
          <a:p>
            <a:pPr>
              <a:spcBef>
                <a:spcPct val="50000"/>
              </a:spcBef>
            </a:pPr>
            <a:r>
              <a:rPr lang="hr-HR">
                <a:solidFill>
                  <a:srgbClr val="FF0000"/>
                </a:solidFill>
              </a:rPr>
              <a:t>rep</a:t>
            </a:r>
          </a:p>
        </p:txBody>
      </p:sp>
      <p:sp>
        <p:nvSpPr>
          <p:cNvPr id="19488" name="Text Box 42"/>
          <p:cNvSpPr txBox="1">
            <a:spLocks noChangeArrowheads="1"/>
          </p:cNvSpPr>
          <p:nvPr/>
        </p:nvSpPr>
        <p:spPr bwMode="auto">
          <a:xfrm>
            <a:off x="8408988" y="4076700"/>
            <a:ext cx="1008062" cy="396875"/>
          </a:xfrm>
          <a:prstGeom prst="rect">
            <a:avLst/>
          </a:prstGeom>
          <a:noFill/>
          <a:ln w="9525" algn="ctr">
            <a:noFill/>
            <a:miter lim="800000"/>
            <a:headEnd/>
            <a:tailEnd/>
          </a:ln>
        </p:spPr>
        <p:txBody>
          <a:bodyPr>
            <a:spAutoFit/>
          </a:bodyPr>
          <a:lstStyle/>
          <a:p>
            <a:pPr>
              <a:spcBef>
                <a:spcPct val="50000"/>
              </a:spcBef>
            </a:pPr>
            <a:r>
              <a:rPr lang="hr-HR"/>
              <a:t>repp</a:t>
            </a:r>
          </a:p>
        </p:txBody>
      </p:sp>
      <p:sp>
        <p:nvSpPr>
          <p:cNvPr id="12" name="Slide Number Placeholder 11"/>
          <p:cNvSpPr>
            <a:spLocks noGrp="1"/>
          </p:cNvSpPr>
          <p:nvPr>
            <p:ph type="sldNum" sz="quarter" idx="11"/>
          </p:nvPr>
        </p:nvSpPr>
        <p:spPr/>
        <p:txBody>
          <a:bodyPr/>
          <a:lstStyle/>
          <a:p>
            <a:fld id="{D4AD59E7-4515-4B34-A58D-745587B9CCB9}" type="slidenum">
              <a:rPr lang="hr-HR" smtClean="0"/>
              <a:pPr/>
              <a:t>231</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dissolv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wipe(right)">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wipe(left)">
                                      <p:cBhvr>
                                        <p:cTn id="17" dur="500"/>
                                        <p:tgtEl>
                                          <p:spTgt spid="6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wipe(left)">
                                      <p:cBhvr>
                                        <p:cTn id="22" dur="500"/>
                                        <p:tgtEl>
                                          <p:spTgt spid="65"/>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dissolve">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grpId="0" nodeType="click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wipe(right)">
                                      <p:cBhvr>
                                        <p:cTn id="31" dur="500"/>
                                        <p:tgtEl>
                                          <p:spTgt spid="6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grpId="0" nodeType="clickEffect">
                                  <p:stCondLst>
                                    <p:cond delay="0"/>
                                  </p:stCondLst>
                                  <p:childTnLst>
                                    <p:set>
                                      <p:cBhvr>
                                        <p:cTn id="35" dur="1" fill="hold">
                                          <p:stCondLst>
                                            <p:cond delay="0"/>
                                          </p:stCondLst>
                                        </p:cTn>
                                        <p:tgtEl>
                                          <p:spTgt spid="67"/>
                                        </p:tgtEl>
                                        <p:attrNameLst>
                                          <p:attrName>style.visibility</p:attrName>
                                        </p:attrNameLst>
                                      </p:cBhvr>
                                      <p:to>
                                        <p:strVal val="visible"/>
                                      </p:to>
                                    </p:set>
                                    <p:animEffect transition="in" filter="wipe(right)">
                                      <p:cBhvr>
                                        <p:cTn id="36" dur="500"/>
                                        <p:tgtEl>
                                          <p:spTgt spid="6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grpId="0" nodeType="clickEffect">
                                  <p:stCondLst>
                                    <p:cond delay="0"/>
                                  </p:stCondLst>
                                  <p:childTnLst>
                                    <p:set>
                                      <p:cBhvr>
                                        <p:cTn id="40" dur="1" fill="hold">
                                          <p:stCondLst>
                                            <p:cond delay="0"/>
                                          </p:stCondLst>
                                        </p:cTn>
                                        <p:tgtEl>
                                          <p:spTgt spid="68"/>
                                        </p:tgtEl>
                                        <p:attrNameLst>
                                          <p:attrName>style.visibility</p:attrName>
                                        </p:attrNameLst>
                                      </p:cBhvr>
                                      <p:to>
                                        <p:strVal val="visible"/>
                                      </p:to>
                                    </p:set>
                                    <p:animEffect transition="in" filter="wipe(right)">
                                      <p:cBhvr>
                                        <p:cTn id="41" dur="500"/>
                                        <p:tgtEl>
                                          <p:spTgt spid="6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73"/>
                                        </p:tgtEl>
                                        <p:attrNameLst>
                                          <p:attrName>style.visibility</p:attrName>
                                        </p:attrNameLst>
                                      </p:cBhvr>
                                      <p:to>
                                        <p:strVal val="visible"/>
                                      </p:to>
                                    </p:set>
                                    <p:animEffect transition="in" filter="wipe(left)">
                                      <p:cBhvr>
                                        <p:cTn id="46" dur="500"/>
                                        <p:tgtEl>
                                          <p:spTgt spid="73"/>
                                        </p:tgtEl>
                                      </p:cBhvr>
                                    </p:animEffect>
                                  </p:childTnLst>
                                </p:cTn>
                              </p:par>
                            </p:childTnLst>
                          </p:cTn>
                        </p:par>
                        <p:par>
                          <p:cTn id="47" fill="hold">
                            <p:stCondLst>
                              <p:cond delay="500"/>
                            </p:stCondLst>
                            <p:childTnLst>
                              <p:par>
                                <p:cTn id="48" presetID="9" presetClass="entr" presetSubtype="0" fill="hold" nodeType="after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dissolve">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dissolve">
                                      <p:cBhvr>
                                        <p:cTn id="55" dur="500"/>
                                        <p:tgtEl>
                                          <p:spTgt spid="3"/>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dissolve">
                                      <p:cBhvr>
                                        <p:cTn id="60" dur="500"/>
                                        <p:tgtEl>
                                          <p:spTgt spid="5"/>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dissolve">
                                      <p:cBhvr>
                                        <p:cTn id="65" dur="500"/>
                                        <p:tgtEl>
                                          <p:spTgt spid="6"/>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wipe(left)">
                                      <p:cBhvr>
                                        <p:cTn id="70" dur="500"/>
                                        <p:tgtEl>
                                          <p:spTgt spid="7"/>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wipe(left)">
                                      <p:cBhvr>
                                        <p:cTn id="75" dur="500"/>
                                        <p:tgtEl>
                                          <p:spTgt spid="8"/>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2" fill="hold" grpId="0" nodeType="click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wipe(right)">
                                      <p:cBhvr>
                                        <p:cTn id="8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62" grpId="0" animBg="1"/>
      <p:bldP spid="63" grpId="0" animBg="1"/>
      <p:bldP spid="65" grpId="0" animBg="1"/>
      <p:bldP spid="67" grpId="0" animBg="1"/>
      <p:bldP spid="68" grpId="0" animBg="1"/>
      <p:bldP spid="73" grpId="0" animBg="1"/>
      <p:bldP spid="3" grpId="0" animBg="1"/>
      <p:bldP spid="5" grpId="0" animBg="1"/>
      <p:bldP spid="6" grpId="0" animBg="1"/>
      <p:bldP spid="7" grpId="0" animBg="1"/>
      <p:bldP spid="8" grpId="0" animBg="1"/>
      <p:bldP spid="66" grpId="0" animBg="1"/>
      <p:bldP spid="9" grpId="0" animBg="1"/>
    </p:bld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2434" name="Rectangle 2"/>
          <p:cNvSpPr>
            <a:spLocks noGrp="1" noChangeArrowheads="1"/>
          </p:cNvSpPr>
          <p:nvPr>
            <p:ph type="title" idx="4294967295"/>
          </p:nvPr>
        </p:nvSpPr>
        <p:spPr/>
        <p:txBody>
          <a:bodyPr/>
          <a:lstStyle/>
          <a:p>
            <a:pPr>
              <a:defRPr/>
            </a:pPr>
            <a:r>
              <a:rPr lang="hr-HR" smtClean="0"/>
              <a:t>Zadaci za vježbu</a:t>
            </a:r>
            <a:endParaRPr lang="hr-HR" b="1" smtClean="0">
              <a:latin typeface="Times New Roman" pitchFamily="18" charset="0"/>
            </a:endParaRPr>
          </a:p>
        </p:txBody>
      </p:sp>
      <p:sp>
        <p:nvSpPr>
          <p:cNvPr id="1682435" name="Rectangle 3"/>
          <p:cNvSpPr>
            <a:spLocks noGrp="1" noChangeArrowheads="1"/>
          </p:cNvSpPr>
          <p:nvPr>
            <p:ph idx="4294967295"/>
          </p:nvPr>
        </p:nvSpPr>
        <p:spPr/>
        <p:txBody>
          <a:bodyPr/>
          <a:lstStyle/>
          <a:p>
            <a:pPr>
              <a:defRPr/>
            </a:pPr>
            <a:r>
              <a:rPr lang="hr-HR" smtClean="0"/>
              <a:t>U memoriji oblikovati jednostruko povezanu listu. Pojedini element sadrži matični broj (8 znamenki), ime i prezime (24+1 znak) i prolazne ocjene iz do 10 predmeta (cijeli brojevi). Listu oblikovati sortirano po matičnom broju studenta. Napisati funkciju koja će ispisivati matične brojeve, ime i prezime i prosjek ocjena studenata:</a:t>
            </a:r>
          </a:p>
          <a:p>
            <a:pPr lvl="1">
              <a:buFont typeface="Wingdings" pitchFamily="2" charset="2"/>
              <a:buNone/>
              <a:defRPr/>
            </a:pPr>
            <a:r>
              <a:rPr lang="hr-HR" sz="2000" b="1" smtClean="0">
                <a:latin typeface="Courier New" pitchFamily="49" charset="0"/>
              </a:rPr>
              <a:t>Maticni broj	Ime i prezime		Prosjecna ocjena</a:t>
            </a:r>
          </a:p>
          <a:p>
            <a:pPr lvl="1">
              <a:buFont typeface="Wingdings" pitchFamily="2" charset="2"/>
              <a:buNone/>
              <a:defRPr/>
            </a:pPr>
            <a:r>
              <a:rPr lang="hr-HR" sz="2000" b="1" smtClean="0">
                <a:latin typeface="Courier New" pitchFamily="49" charset="0"/>
              </a:rPr>
              <a:t>xxxxxxxx	AAAAAAAAAAAAAAAAAAAAAAAA		x.xx</a:t>
            </a:r>
          </a:p>
          <a:p>
            <a:pPr lvl="1">
              <a:buFont typeface="Wingdings" pitchFamily="2" charset="2"/>
              <a:buNone/>
              <a:defRPr/>
            </a:pPr>
            <a:r>
              <a:rPr lang="hr-HR" sz="2000" b="1" smtClean="0">
                <a:latin typeface="Courier New" pitchFamily="49" charset="0"/>
              </a:rPr>
              <a:t>xxxxxxxx	AAAAAAAAAAAAAAAAAAAAAAAA		x.xx</a:t>
            </a:r>
          </a:p>
          <a:p>
            <a:pPr lvl="1">
              <a:buFont typeface="Wingdings" pitchFamily="2" charset="2"/>
              <a:buNone/>
              <a:defRPr/>
            </a:pPr>
            <a:r>
              <a:rPr lang="hr-HR" smtClean="0">
                <a:latin typeface="Courier New" pitchFamily="49" charset="0"/>
              </a:rPr>
              <a:t>…</a:t>
            </a:r>
          </a:p>
          <a:p>
            <a:pPr lvl="1">
              <a:buFont typeface="Wingdings" pitchFamily="2" charset="2"/>
              <a:buNone/>
              <a:defRPr/>
            </a:pPr>
            <a:r>
              <a:rPr lang="hr-HR" smtClean="0"/>
              <a:t>Prototip funkcije je:</a:t>
            </a:r>
          </a:p>
          <a:p>
            <a:pPr lvl="1">
              <a:buFont typeface="Wingdings" pitchFamily="2" charset="2"/>
              <a:buNone/>
              <a:defRPr/>
            </a:pPr>
            <a:r>
              <a:rPr lang="hr-HR" b="1" smtClean="0">
                <a:solidFill>
                  <a:srgbClr val="FF0000"/>
                </a:solidFill>
                <a:latin typeface="Courier New" pitchFamily="49" charset="0"/>
              </a:rPr>
              <a:t>	void ispisi (atom *glava);</a:t>
            </a:r>
            <a:endParaRPr lang="hr-HR" b="1" smtClean="0">
              <a:solidFill>
                <a:srgbClr val="FF0000"/>
              </a:solidFill>
            </a:endParaRPr>
          </a:p>
        </p:txBody>
      </p:sp>
      <p:sp>
        <p:nvSpPr>
          <p:cNvPr id="4" name="Slide Number Placeholder 3"/>
          <p:cNvSpPr>
            <a:spLocks noGrp="1"/>
          </p:cNvSpPr>
          <p:nvPr>
            <p:ph type="sldNum" sz="quarter" idx="11"/>
          </p:nvPr>
        </p:nvSpPr>
        <p:spPr/>
        <p:txBody>
          <a:bodyPr/>
          <a:lstStyle/>
          <a:p>
            <a:fld id="{A88E0379-805C-488B-A902-3710866AFB11}" type="slidenum">
              <a:rPr lang="hr-HR" smtClean="0"/>
              <a:pPr/>
              <a:t>232</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p:txBody>
          <a:bodyPr/>
          <a:lstStyle/>
          <a:p>
            <a:pPr>
              <a:defRPr/>
            </a:pPr>
            <a:r>
              <a:rPr lang="hr-HR" smtClean="0"/>
              <a:t>Zadaci za vježbu</a:t>
            </a:r>
          </a:p>
        </p:txBody>
      </p:sp>
      <p:sp>
        <p:nvSpPr>
          <p:cNvPr id="3" name="Content Placeholder 2"/>
          <p:cNvSpPr>
            <a:spLocks noGrp="1"/>
          </p:cNvSpPr>
          <p:nvPr>
            <p:ph idx="4294967295"/>
          </p:nvPr>
        </p:nvSpPr>
        <p:spPr/>
        <p:txBody>
          <a:bodyPr/>
          <a:lstStyle/>
          <a:p>
            <a:pPr>
              <a:defRPr/>
            </a:pPr>
            <a:r>
              <a:rPr lang="hr-HR" smtClean="0"/>
              <a:t>U memoriji oblikovati linearnu listu. U pojedini atom liste upisati:</a:t>
            </a:r>
          </a:p>
          <a:p>
            <a:pPr lvl="1">
              <a:defRPr/>
            </a:pPr>
            <a:r>
              <a:rPr lang="hr-HR" smtClean="0"/>
              <a:t>matični broj studenta (4 znamenke)</a:t>
            </a:r>
          </a:p>
          <a:p>
            <a:pPr lvl="1">
              <a:defRPr/>
            </a:pPr>
            <a:r>
              <a:rPr lang="hr-HR" smtClean="0"/>
              <a:t>ime i prezime (30+1 znakova)</a:t>
            </a:r>
          </a:p>
          <a:p>
            <a:pPr lvl="1">
              <a:defRPr/>
            </a:pPr>
            <a:r>
              <a:rPr lang="hr-HR" smtClean="0"/>
              <a:t>ocjenu (cijeli broj)</a:t>
            </a:r>
          </a:p>
          <a:p>
            <a:pPr lvl="1">
              <a:defRPr/>
            </a:pPr>
            <a:r>
              <a:rPr lang="hr-HR" smtClean="0"/>
              <a:t>pokazivač na sljedeći atom</a:t>
            </a:r>
          </a:p>
          <a:p>
            <a:pPr>
              <a:defRPr/>
            </a:pPr>
            <a:r>
              <a:rPr lang="hr-HR" smtClean="0"/>
              <a:t>Napisati funkciju koja će iz liste izbrisati sve zapise koji sadrže ocjenu 1.  Prototip funkcije je:</a:t>
            </a:r>
          </a:p>
          <a:p>
            <a:pPr lvl="1">
              <a:buFont typeface="Wingdings" pitchFamily="2" charset="2"/>
              <a:buNone/>
              <a:defRPr/>
            </a:pPr>
            <a:r>
              <a:rPr lang="hr-HR" b="1" smtClean="0">
                <a:solidFill>
                  <a:srgbClr val="FF0000"/>
                </a:solidFill>
                <a:latin typeface="Courier New" pitchFamily="49" charset="0"/>
              </a:rPr>
              <a:t>void brisi (atom **glava);</a:t>
            </a:r>
            <a:endParaRPr lang="hr-HR" b="1" smtClean="0">
              <a:solidFill>
                <a:srgbClr val="FF0000"/>
              </a:solidFill>
            </a:endParaRPr>
          </a:p>
        </p:txBody>
      </p:sp>
      <p:sp>
        <p:nvSpPr>
          <p:cNvPr id="6" name="Slide Number Placeholder 5"/>
          <p:cNvSpPr>
            <a:spLocks noGrp="1"/>
          </p:cNvSpPr>
          <p:nvPr>
            <p:ph type="sldNum" sz="quarter" idx="11"/>
          </p:nvPr>
        </p:nvSpPr>
        <p:spPr/>
        <p:txBody>
          <a:bodyPr/>
          <a:lstStyle/>
          <a:p>
            <a:fld id="{A88E0379-805C-488B-A902-3710866AFB11}" type="slidenum">
              <a:rPr lang="hr-HR" smtClean="0"/>
              <a:pPr/>
              <a:t>233</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4482" name="Rectangle 2"/>
          <p:cNvSpPr>
            <a:spLocks noGrp="1" noChangeArrowheads="1"/>
          </p:cNvSpPr>
          <p:nvPr>
            <p:ph type="title" idx="4294967295"/>
          </p:nvPr>
        </p:nvSpPr>
        <p:spPr/>
        <p:txBody>
          <a:bodyPr/>
          <a:lstStyle/>
          <a:p>
            <a:pPr>
              <a:defRPr/>
            </a:pPr>
            <a:r>
              <a:rPr lang="hr-HR" smtClean="0"/>
              <a:t>Zadaci za vježbu</a:t>
            </a:r>
            <a:endParaRPr lang="hr-HR" b="1" smtClean="0">
              <a:latin typeface="Times New Roman" pitchFamily="18" charset="0"/>
            </a:endParaRPr>
          </a:p>
        </p:txBody>
      </p:sp>
      <p:sp>
        <p:nvSpPr>
          <p:cNvPr id="1684483" name="Rectangle 3"/>
          <p:cNvSpPr>
            <a:spLocks noGrp="1" noChangeArrowheads="1"/>
          </p:cNvSpPr>
          <p:nvPr>
            <p:ph idx="4294967295"/>
          </p:nvPr>
        </p:nvSpPr>
        <p:spPr/>
        <p:txBody>
          <a:bodyPr/>
          <a:lstStyle/>
          <a:p>
            <a:pPr>
              <a:defRPr/>
            </a:pPr>
            <a:r>
              <a:rPr lang="hr-HR" smtClean="0"/>
              <a:t>Strukturu red realizirati kao memorijski rezidentnu listu. Jedan element sadrži </a:t>
            </a:r>
            <a:r>
              <a:rPr lang="hr-HR" smtClean="0">
                <a:solidFill>
                  <a:srgbClr val="FF0000"/>
                </a:solidFill>
              </a:rPr>
              <a:t>šifru</a:t>
            </a:r>
            <a:r>
              <a:rPr lang="hr-HR" smtClean="0"/>
              <a:t> (cijeli broj) i </a:t>
            </a:r>
            <a:r>
              <a:rPr lang="hr-HR" smtClean="0">
                <a:solidFill>
                  <a:srgbClr val="FF0000"/>
                </a:solidFill>
              </a:rPr>
              <a:t>naziv</a:t>
            </a:r>
            <a:r>
              <a:rPr lang="hr-HR" smtClean="0"/>
              <a:t> (15+1 znakova). Treba napisati funkciju koja dodaje i funkciju koja briše element iz reda. Ako je operacija uspjela, funkcija vraća vrijednost 1, a ako nije, vraća 0.</a:t>
            </a:r>
          </a:p>
          <a:p>
            <a:pPr lvl="1">
              <a:defRPr/>
            </a:pPr>
            <a:r>
              <a:rPr lang="hr-HR" smtClean="0"/>
              <a:t>Napomena: Novi element dodaje se na kraj liste i pamti se pokazivač na zadnji element, a elementi se skidaju iz reda od glave liste.</a:t>
            </a:r>
          </a:p>
          <a:p>
            <a:pPr lvl="1">
              <a:defRPr/>
            </a:pPr>
            <a:endParaRPr lang="hr-HR" smtClean="0"/>
          </a:p>
        </p:txBody>
      </p:sp>
      <p:sp>
        <p:nvSpPr>
          <p:cNvPr id="4" name="Slide Number Placeholder 3"/>
          <p:cNvSpPr>
            <a:spLocks noGrp="1"/>
          </p:cNvSpPr>
          <p:nvPr>
            <p:ph type="sldNum" sz="quarter" idx="11"/>
          </p:nvPr>
        </p:nvSpPr>
        <p:spPr/>
        <p:txBody>
          <a:bodyPr/>
          <a:lstStyle/>
          <a:p>
            <a:fld id="{A88E0379-805C-488B-A902-3710866AFB11}" type="slidenum">
              <a:rPr lang="hr-HR" smtClean="0"/>
              <a:pPr/>
              <a:t>234</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p:txBody>
          <a:bodyPr/>
          <a:lstStyle/>
          <a:p>
            <a:pPr>
              <a:defRPr/>
            </a:pPr>
            <a:r>
              <a:rPr lang="hr-HR" smtClean="0"/>
              <a:t>Zadaci za vježbu</a:t>
            </a:r>
          </a:p>
        </p:txBody>
      </p:sp>
      <p:sp>
        <p:nvSpPr>
          <p:cNvPr id="3" name="Content Placeholder 2"/>
          <p:cNvSpPr>
            <a:spLocks noGrp="1"/>
          </p:cNvSpPr>
          <p:nvPr>
            <p:ph idx="4294967295"/>
          </p:nvPr>
        </p:nvSpPr>
        <p:spPr/>
        <p:txBody>
          <a:bodyPr/>
          <a:lstStyle/>
          <a:p>
            <a:r>
              <a:rPr lang="hr-HR" smtClean="0"/>
              <a:t>Napisati funkciju za oblikovanje memorijski rezidentne linearne jednostruko povezane liste u koju su upisani </a:t>
            </a:r>
            <a:r>
              <a:rPr lang="hr-HR" smtClean="0">
                <a:solidFill>
                  <a:srgbClr val="FF0000"/>
                </a:solidFill>
              </a:rPr>
              <a:t>šifra artikla </a:t>
            </a:r>
            <a:r>
              <a:rPr lang="hr-HR" smtClean="0"/>
              <a:t>(cijeli broj) i </a:t>
            </a:r>
            <a:r>
              <a:rPr lang="hr-HR" smtClean="0">
                <a:solidFill>
                  <a:srgbClr val="FF0000"/>
                </a:solidFill>
              </a:rPr>
              <a:t>naziv artikla </a:t>
            </a:r>
            <a:r>
              <a:rPr lang="hr-HR" smtClean="0"/>
              <a:t>(15+1 znakova). Lista je poredana po šifri artikala. Napisati funkciju za pronalaženje člana liste sa zadanom šifrom artikla. </a:t>
            </a:r>
            <a:br>
              <a:rPr lang="hr-HR" smtClean="0"/>
            </a:br>
            <a:r>
              <a:rPr lang="hr-HR" smtClean="0"/>
              <a:t/>
            </a:r>
            <a:br>
              <a:rPr lang="hr-HR" smtClean="0"/>
            </a:br>
            <a:r>
              <a:rPr lang="hr-HR" smtClean="0"/>
              <a:t>Ulazni argumenti su glava liste i šifra artikla, a izlazni argument je naziv artikla. </a:t>
            </a:r>
            <a:br>
              <a:rPr lang="hr-HR" smtClean="0"/>
            </a:br>
            <a:r>
              <a:rPr lang="hr-HR" smtClean="0"/>
              <a:t/>
            </a:r>
            <a:br>
              <a:rPr lang="hr-HR" smtClean="0"/>
            </a:br>
            <a:r>
              <a:rPr lang="hr-HR" smtClean="0"/>
              <a:t>Funkcija vraća rezultat 0 ako šifra nije nađena, a 1 ako jest.</a:t>
            </a:r>
          </a:p>
        </p:txBody>
      </p:sp>
      <p:sp>
        <p:nvSpPr>
          <p:cNvPr id="6" name="Slide Number Placeholder 5"/>
          <p:cNvSpPr>
            <a:spLocks noGrp="1"/>
          </p:cNvSpPr>
          <p:nvPr>
            <p:ph type="sldNum" sz="quarter" idx="11"/>
          </p:nvPr>
        </p:nvSpPr>
        <p:spPr/>
        <p:txBody>
          <a:bodyPr/>
          <a:lstStyle/>
          <a:p>
            <a:fld id="{A88E0379-805C-488B-A902-3710866AFB11}" type="slidenum">
              <a:rPr lang="hr-HR" smtClean="0"/>
              <a:pPr/>
              <a:t>235</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6530" name="Rectangle 2"/>
          <p:cNvSpPr>
            <a:spLocks noGrp="1" noChangeArrowheads="1"/>
          </p:cNvSpPr>
          <p:nvPr>
            <p:ph type="title" idx="4294967295"/>
          </p:nvPr>
        </p:nvSpPr>
        <p:spPr/>
        <p:txBody>
          <a:bodyPr/>
          <a:lstStyle/>
          <a:p>
            <a:pPr>
              <a:defRPr/>
            </a:pPr>
            <a:r>
              <a:rPr lang="hr-HR" smtClean="0"/>
              <a:t>Zadaci za vježbu</a:t>
            </a:r>
            <a:endParaRPr lang="hr-HR" b="1" smtClean="0">
              <a:latin typeface="Times New Roman" pitchFamily="18" charset="0"/>
            </a:endParaRPr>
          </a:p>
        </p:txBody>
      </p:sp>
      <p:sp>
        <p:nvSpPr>
          <p:cNvPr id="1686531" name="Rectangle 3"/>
          <p:cNvSpPr>
            <a:spLocks noGrp="1" noChangeArrowheads="1"/>
          </p:cNvSpPr>
          <p:nvPr>
            <p:ph idx="4294967295"/>
          </p:nvPr>
        </p:nvSpPr>
        <p:spPr/>
        <p:txBody>
          <a:bodyPr/>
          <a:lstStyle/>
          <a:p>
            <a:r>
              <a:rPr lang="hr-HR" smtClean="0"/>
              <a:t>Napisati funkciju za oblikovanje uzlazno poredane liste. Listu pohraniti u neformatiranu datoteku </a:t>
            </a:r>
            <a:r>
              <a:rPr lang="hr-HR" b="1" smtClean="0">
                <a:solidFill>
                  <a:srgbClr val="FF0000"/>
                </a:solidFill>
                <a:latin typeface="Courier New" pitchFamily="49" charset="0"/>
                <a:cs typeface="Courier New" pitchFamily="49" charset="0"/>
              </a:rPr>
              <a:t>lista</a:t>
            </a:r>
            <a:r>
              <a:rPr lang="hr-HR" smtClean="0"/>
              <a:t>. Napisati funkciju za logičko brisanje čvora sa zadanim ključem. Ulazni podatak je zadana vrijednost ključa. Ulazno-izlazni  podatak je glava liste. Funkcija vraća vrijednost 1 ako je brisanje uspjelo, a vrijednost 0 ako čvor sa zadanim ključem nije bio pronađen. Pojedini atom sadrži:</a:t>
            </a:r>
          </a:p>
          <a:p>
            <a:pPr lvl="2"/>
            <a:r>
              <a:rPr lang="hr-HR" smtClean="0"/>
              <a:t>kućni telefonski broj (4 znamenke)</a:t>
            </a:r>
          </a:p>
          <a:p>
            <a:pPr lvl="2"/>
            <a:r>
              <a:rPr lang="hr-HR" smtClean="0"/>
              <a:t>prezime (15+1 slovo)</a:t>
            </a:r>
          </a:p>
          <a:p>
            <a:pPr lvl="2"/>
            <a:r>
              <a:rPr lang="hr-HR" smtClean="0"/>
              <a:t>ime (15+1 slovo)</a:t>
            </a:r>
          </a:p>
          <a:p>
            <a:pPr lvl="1"/>
            <a:r>
              <a:rPr lang="hr-HR" smtClean="0"/>
              <a:t>Kućni telefonski broj jest ključ. Zadnji član liste ima pokazivač s vrijednošću -1. </a:t>
            </a:r>
          </a:p>
        </p:txBody>
      </p:sp>
      <p:sp>
        <p:nvSpPr>
          <p:cNvPr id="4" name="Slide Number Placeholder 3"/>
          <p:cNvSpPr>
            <a:spLocks noGrp="1"/>
          </p:cNvSpPr>
          <p:nvPr>
            <p:ph type="sldNum" sz="quarter" idx="11"/>
          </p:nvPr>
        </p:nvSpPr>
        <p:spPr/>
        <p:txBody>
          <a:bodyPr/>
          <a:lstStyle/>
          <a:p>
            <a:fld id="{A88E0379-805C-488B-A902-3710866AFB11}" type="slidenum">
              <a:rPr lang="hr-HR" smtClean="0"/>
              <a:pPr/>
              <a:t>236</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hr-HR" smtClean="0"/>
              <a:t>Zadaci za vježbu</a:t>
            </a:r>
          </a:p>
        </p:txBody>
      </p:sp>
      <p:sp>
        <p:nvSpPr>
          <p:cNvPr id="3" name="Content Placeholder 2"/>
          <p:cNvSpPr>
            <a:spLocks noGrp="1"/>
          </p:cNvSpPr>
          <p:nvPr>
            <p:ph idx="4294967295"/>
          </p:nvPr>
        </p:nvSpPr>
        <p:spPr/>
        <p:txBody>
          <a:bodyPr/>
          <a:lstStyle/>
          <a:p>
            <a:pPr>
              <a:defRPr/>
            </a:pPr>
            <a:r>
              <a:rPr lang="hr-HR" smtClean="0"/>
              <a:t>Napisati funkciju za oblikovanjem jednostruko povezane silazno poredane liste. Lista je pohranjena u neformatiranom obliku u datoteci. Glava liste je zapisana na početku datoteke. Funkcija vraća vrijednost 1 ako je dodavanje uspjelo, a vrijednost 0 ako nije. Pojedini čvor sadrži </a:t>
            </a:r>
            <a:r>
              <a:rPr lang="hr-HR" smtClean="0">
                <a:solidFill>
                  <a:srgbClr val="FF0000"/>
                </a:solidFill>
              </a:rPr>
              <a:t>šifru</a:t>
            </a:r>
            <a:r>
              <a:rPr lang="hr-HR" smtClean="0"/>
              <a:t> (4 znamenke) i </a:t>
            </a:r>
            <a:r>
              <a:rPr lang="hr-HR" smtClean="0">
                <a:solidFill>
                  <a:srgbClr val="FF0000"/>
                </a:solidFill>
              </a:rPr>
              <a:t>naziv artikla </a:t>
            </a:r>
            <a:r>
              <a:rPr lang="hr-HR" smtClean="0"/>
              <a:t>(15+1 slovo). Šifra jest ključ.</a:t>
            </a:r>
          </a:p>
          <a:p>
            <a:pPr>
              <a:defRPr/>
            </a:pPr>
            <a:r>
              <a:rPr lang="hr-HR" smtClean="0"/>
              <a:t>Prototip funkcije je:</a:t>
            </a:r>
          </a:p>
          <a:p>
            <a:pPr lvl="1">
              <a:buFont typeface="Wingdings" pitchFamily="2" charset="2"/>
              <a:buNone/>
              <a:defRPr/>
            </a:pPr>
            <a:r>
              <a:rPr lang="hr-HR" sz="2000" b="1" smtClean="0">
                <a:solidFill>
                  <a:srgbClr val="FF0000"/>
                </a:solidFill>
                <a:latin typeface="Courier New" pitchFamily="49" charset="0"/>
              </a:rPr>
              <a:t>int dodaj (int sifra, char* naziv, const char *ime_dat);</a:t>
            </a:r>
          </a:p>
          <a:p>
            <a:pPr>
              <a:defRPr/>
            </a:pPr>
            <a:endParaRPr lang="hr-HR" smtClean="0"/>
          </a:p>
        </p:txBody>
      </p:sp>
      <p:sp>
        <p:nvSpPr>
          <p:cNvPr id="6" name="Slide Number Placeholder 5"/>
          <p:cNvSpPr>
            <a:spLocks noGrp="1"/>
          </p:cNvSpPr>
          <p:nvPr>
            <p:ph type="sldNum" sz="quarter" idx="11"/>
          </p:nvPr>
        </p:nvSpPr>
        <p:spPr/>
        <p:txBody>
          <a:bodyPr/>
          <a:lstStyle/>
          <a:p>
            <a:fld id="{A88E0379-805C-488B-A902-3710866AFB11}" type="slidenum">
              <a:rPr lang="hr-HR" smtClean="0"/>
              <a:pPr/>
              <a:t>237</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8578" name="Rectangle 2"/>
          <p:cNvSpPr>
            <a:spLocks noGrp="1" noChangeArrowheads="1"/>
          </p:cNvSpPr>
          <p:nvPr>
            <p:ph type="title" idx="4294967295"/>
          </p:nvPr>
        </p:nvSpPr>
        <p:spPr/>
        <p:txBody>
          <a:bodyPr/>
          <a:lstStyle/>
          <a:p>
            <a:pPr>
              <a:defRPr/>
            </a:pPr>
            <a:r>
              <a:rPr lang="hr-HR" smtClean="0"/>
              <a:t>Zadaci za vježbu</a:t>
            </a:r>
            <a:endParaRPr lang="hr-HR" b="1" smtClean="0">
              <a:latin typeface="Times New Roman" pitchFamily="18" charset="0"/>
            </a:endParaRPr>
          </a:p>
        </p:txBody>
      </p:sp>
      <p:sp>
        <p:nvSpPr>
          <p:cNvPr id="1688579" name="Rectangle 3"/>
          <p:cNvSpPr>
            <a:spLocks noGrp="1" noChangeArrowheads="1"/>
          </p:cNvSpPr>
          <p:nvPr>
            <p:ph idx="4294967295"/>
          </p:nvPr>
        </p:nvSpPr>
        <p:spPr/>
        <p:txBody>
          <a:bodyPr/>
          <a:lstStyle/>
          <a:p>
            <a:pPr>
              <a:defRPr/>
            </a:pPr>
            <a:r>
              <a:rPr lang="hr-HR" smtClean="0"/>
              <a:t>Zadan je niz ulaznih podataka tipa </a:t>
            </a:r>
            <a:r>
              <a:rPr lang="hr-HR" b="1" smtClean="0">
                <a:solidFill>
                  <a:srgbClr val="FF0000"/>
                </a:solidFill>
                <a:latin typeface="Courier New" pitchFamily="49" charset="0"/>
              </a:rPr>
              <a:t>int</a:t>
            </a:r>
            <a:r>
              <a:rPr lang="hr-HR" smtClean="0"/>
              <a:t>:</a:t>
            </a:r>
          </a:p>
          <a:p>
            <a:pPr lvl="1">
              <a:buFont typeface="Wingdings" pitchFamily="2" charset="2"/>
              <a:buNone/>
              <a:defRPr/>
            </a:pPr>
            <a:r>
              <a:rPr lang="hr-HR" smtClean="0"/>
              <a:t>	</a:t>
            </a:r>
            <a:r>
              <a:rPr lang="hr-HR" sz="2800" b="1" smtClean="0"/>
              <a:t>11, 15, 12, 5, 4, 10</a:t>
            </a:r>
            <a:endParaRPr lang="hr-HR" b="1" smtClean="0"/>
          </a:p>
          <a:p>
            <a:pPr>
              <a:buFont typeface="Monotype Sorts" pitchFamily="2" charset="2"/>
              <a:buNone/>
              <a:defRPr/>
            </a:pPr>
            <a:r>
              <a:rPr lang="hr-HR" smtClean="0"/>
              <a:t>	Treba napisati sadržaj datoteke u kojoj su ovi ulazni podaci pohranjeni kao jednostruko povezana lista sortirana rastućim redosljedom. Upisati adrese i vrijednosti pojedinih zapisa. Pretpostaviti da je glava liste upisana na početku datoteke.</a:t>
            </a:r>
          </a:p>
          <a:p>
            <a:pPr lvl="1">
              <a:defRPr/>
            </a:pPr>
            <a:endParaRPr lang="hr-HR" smtClean="0"/>
          </a:p>
          <a:p>
            <a:pPr>
              <a:defRPr/>
            </a:pPr>
            <a:r>
              <a:rPr lang="hr-HR" smtClean="0"/>
              <a:t>Napisati program za oblikovanje i brisanje dvostruko povezane liste, analogno onome za jednostruko povezanu listu.</a:t>
            </a:r>
          </a:p>
        </p:txBody>
      </p:sp>
      <p:sp>
        <p:nvSpPr>
          <p:cNvPr id="4" name="Slide Number Placeholder 3"/>
          <p:cNvSpPr>
            <a:spLocks noGrp="1"/>
          </p:cNvSpPr>
          <p:nvPr>
            <p:ph type="sldNum" sz="quarter" idx="11"/>
          </p:nvPr>
        </p:nvSpPr>
        <p:spPr/>
        <p:txBody>
          <a:bodyPr/>
          <a:lstStyle/>
          <a:p>
            <a:fld id="{A88E0379-805C-488B-A902-3710866AFB11}" type="slidenum">
              <a:rPr lang="hr-HR" smtClean="0"/>
              <a:pPr/>
              <a:t>238</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1733" name="Rectangle 5"/>
          <p:cNvSpPr>
            <a:spLocks noGrp="1" noChangeArrowheads="1"/>
          </p:cNvSpPr>
          <p:nvPr>
            <p:ph type="subTitle" idx="1"/>
          </p:nvPr>
        </p:nvSpPr>
        <p:spPr/>
        <p:txBody>
          <a:bodyPr/>
          <a:lstStyle/>
          <a:p>
            <a:pPr>
              <a:defRPr/>
            </a:pPr>
            <a:endParaRPr lang="hr-HR" smtClean="0"/>
          </a:p>
        </p:txBody>
      </p:sp>
      <p:sp>
        <p:nvSpPr>
          <p:cNvPr id="1481732" name="Rectangle 4"/>
          <p:cNvSpPr>
            <a:spLocks noGrp="1" noChangeArrowheads="1"/>
          </p:cNvSpPr>
          <p:nvPr>
            <p:ph type="ctrTitle"/>
          </p:nvPr>
        </p:nvSpPr>
        <p:spPr/>
        <p:txBody>
          <a:bodyPr/>
          <a:lstStyle/>
          <a:p>
            <a:pPr>
              <a:defRPr/>
            </a:pPr>
            <a:r>
              <a:rPr lang="hr-HR" sz="5400" smtClean="0"/>
              <a:t>Stabla</a:t>
            </a:r>
          </a:p>
        </p:txBody>
      </p:sp>
    </p:spTree>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0722" name="Rectangle 2"/>
          <p:cNvSpPr>
            <a:spLocks noGrp="1" noChangeArrowheads="1"/>
          </p:cNvSpPr>
          <p:nvPr>
            <p:ph type="body" idx="1"/>
          </p:nvPr>
        </p:nvSpPr>
        <p:spPr/>
        <p:txBody>
          <a:bodyPr/>
          <a:lstStyle/>
          <a:p>
            <a:pPr>
              <a:defRPr/>
            </a:pPr>
            <a:r>
              <a:rPr lang="hr-HR" smtClean="0"/>
              <a:t>za pohranu izvršnog koda i konstanti</a:t>
            </a:r>
          </a:p>
        </p:txBody>
      </p:sp>
      <p:sp>
        <p:nvSpPr>
          <p:cNvPr id="1950723" name="Rectangle 3"/>
          <p:cNvSpPr>
            <a:spLocks noGrp="1" noChangeArrowheads="1"/>
          </p:cNvSpPr>
          <p:nvPr>
            <p:ph type="title"/>
          </p:nvPr>
        </p:nvSpPr>
        <p:spPr/>
        <p:txBody>
          <a:bodyPr/>
          <a:lstStyle/>
          <a:p>
            <a:pPr>
              <a:defRPr/>
            </a:pPr>
            <a:r>
              <a:rPr lang="hr-HR" smtClean="0"/>
              <a:t>Memorijski segmenti - TEXT</a:t>
            </a:r>
          </a:p>
        </p:txBody>
      </p:sp>
      <p:sp>
        <p:nvSpPr>
          <p:cNvPr id="1950724" name="Rectangle 4"/>
          <p:cNvSpPr>
            <a:spLocks noChangeArrowheads="1"/>
          </p:cNvSpPr>
          <p:nvPr/>
        </p:nvSpPr>
        <p:spPr bwMode="auto">
          <a:xfrm>
            <a:off x="6824663" y="1052513"/>
            <a:ext cx="2592387" cy="576262"/>
          </a:xfrm>
          <a:prstGeom prst="rect">
            <a:avLst/>
          </a:prstGeom>
          <a:solidFill>
            <a:schemeClr val="folHlink"/>
          </a:solidFill>
          <a:ln w="9525" algn="ctr">
            <a:solidFill>
              <a:schemeClr val="folHlink"/>
            </a:solidFill>
            <a:miter lim="800000"/>
            <a:headEnd/>
            <a:tailEnd/>
          </a:ln>
          <a:effectLst/>
        </p:spPr>
        <p:txBody>
          <a:bodyPr wrap="none" anchor="ctr"/>
          <a:lstStyle/>
          <a:p>
            <a:pPr algn="ctr">
              <a:defRPr/>
            </a:pPr>
            <a:r>
              <a:rPr lang="hr-HR" sz="1800">
                <a:solidFill>
                  <a:schemeClr val="tx1"/>
                </a:solidFill>
                <a:effectLst>
                  <a:outerShdw blurRad="38100" dist="38100" dir="2700000" algn="tl">
                    <a:srgbClr val="000000"/>
                  </a:outerShdw>
                </a:effectLst>
                <a:latin typeface="Arial Narrow" pitchFamily="34" charset="0"/>
              </a:rPr>
              <a:t>TEXT</a:t>
            </a:r>
          </a:p>
        </p:txBody>
      </p:sp>
      <p:sp>
        <p:nvSpPr>
          <p:cNvPr id="1950725" name="Rectangle 5"/>
          <p:cNvSpPr>
            <a:spLocks noChangeArrowheads="1"/>
          </p:cNvSpPr>
          <p:nvPr/>
        </p:nvSpPr>
        <p:spPr bwMode="auto">
          <a:xfrm>
            <a:off x="6824663" y="1628775"/>
            <a:ext cx="2592387" cy="576263"/>
          </a:xfrm>
          <a:prstGeom prst="rect">
            <a:avLst/>
          </a:prstGeom>
          <a:solidFill>
            <a:srgbClr val="CCFFCC">
              <a:alpha val="39999"/>
            </a:srgbClr>
          </a:solidFill>
          <a:ln w="9525" algn="ctr">
            <a:solidFill>
              <a:srgbClr val="99CC00"/>
            </a:solidFill>
            <a:miter lim="800000"/>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DATA</a:t>
            </a:r>
          </a:p>
        </p:txBody>
      </p:sp>
      <p:sp>
        <p:nvSpPr>
          <p:cNvPr id="1950726" name="Rectangle 6"/>
          <p:cNvSpPr>
            <a:spLocks noChangeArrowheads="1"/>
          </p:cNvSpPr>
          <p:nvPr/>
        </p:nvSpPr>
        <p:spPr bwMode="auto">
          <a:xfrm>
            <a:off x="6824663" y="2205038"/>
            <a:ext cx="2592387" cy="576262"/>
          </a:xfrm>
          <a:prstGeom prst="rect">
            <a:avLst/>
          </a:prstGeom>
          <a:solidFill>
            <a:srgbClr val="FFFF99">
              <a:alpha val="39999"/>
            </a:srgbClr>
          </a:solidFill>
          <a:ln w="9525" algn="ctr">
            <a:solidFill>
              <a:srgbClr val="FFFF00"/>
            </a:solidFill>
            <a:miter lim="800000"/>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BSS</a:t>
            </a:r>
          </a:p>
        </p:txBody>
      </p:sp>
      <p:sp>
        <p:nvSpPr>
          <p:cNvPr id="1950727" name="AutoShape 7"/>
          <p:cNvSpPr>
            <a:spLocks noChangeArrowheads="1"/>
          </p:cNvSpPr>
          <p:nvPr/>
        </p:nvSpPr>
        <p:spPr bwMode="auto">
          <a:xfrm>
            <a:off x="6824663" y="2779713"/>
            <a:ext cx="2592387" cy="1512887"/>
          </a:xfrm>
          <a:prstGeom prst="downArrowCallout">
            <a:avLst>
              <a:gd name="adj1" fmla="val 36825"/>
              <a:gd name="adj2" fmla="val 51470"/>
              <a:gd name="adj3" fmla="val 18468"/>
              <a:gd name="adj4" fmla="val 68102"/>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HEAP</a:t>
            </a:r>
          </a:p>
        </p:txBody>
      </p:sp>
      <p:sp>
        <p:nvSpPr>
          <p:cNvPr id="1950728" name="AutoShape 8"/>
          <p:cNvSpPr>
            <a:spLocks noChangeArrowheads="1"/>
          </p:cNvSpPr>
          <p:nvPr/>
        </p:nvSpPr>
        <p:spPr bwMode="auto">
          <a:xfrm>
            <a:off x="6824663" y="4581525"/>
            <a:ext cx="2592387" cy="1512888"/>
          </a:xfrm>
          <a:prstGeom prst="upArrowCallout">
            <a:avLst>
              <a:gd name="adj1" fmla="val 39348"/>
              <a:gd name="adj2" fmla="val 49058"/>
              <a:gd name="adj3" fmla="val 17944"/>
              <a:gd name="adj4" fmla="val 68519"/>
            </a:avLst>
          </a:prstGeom>
          <a:solidFill>
            <a:srgbClr val="FF9966">
              <a:alpha val="39999"/>
            </a:srgbClr>
          </a:solidFill>
          <a:ln w="9525" algn="ctr">
            <a:solidFill>
              <a:srgbClr val="993300"/>
            </a:solidFill>
            <a:miter lim="800000"/>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STACK</a:t>
            </a:r>
          </a:p>
        </p:txBody>
      </p:sp>
      <p:sp>
        <p:nvSpPr>
          <p:cNvPr id="11273" name="Rectangle 9"/>
          <p:cNvSpPr>
            <a:spLocks noChangeArrowheads="1"/>
          </p:cNvSpPr>
          <p:nvPr/>
        </p:nvSpPr>
        <p:spPr bwMode="auto">
          <a:xfrm>
            <a:off x="6824663" y="1052513"/>
            <a:ext cx="2592387" cy="5040312"/>
          </a:xfrm>
          <a:prstGeom prst="rect">
            <a:avLst/>
          </a:prstGeom>
          <a:noFill/>
          <a:ln w="9525" algn="ctr">
            <a:solidFill>
              <a:srgbClr val="993300"/>
            </a:solidFill>
            <a:miter lim="800000"/>
            <a:headEnd/>
            <a:tailEnd/>
          </a:ln>
        </p:spPr>
        <p:txBody>
          <a:bodyPr wrap="none" anchor="ctr"/>
          <a:lstStyle/>
          <a:p>
            <a:endParaRPr lang="hr-HR"/>
          </a:p>
        </p:txBody>
      </p:sp>
      <p:sp>
        <p:nvSpPr>
          <p:cNvPr id="1950730" name="Rectangle 10"/>
          <p:cNvSpPr>
            <a:spLocks noChangeArrowheads="1"/>
          </p:cNvSpPr>
          <p:nvPr/>
        </p:nvSpPr>
        <p:spPr bwMode="auto">
          <a:xfrm>
            <a:off x="273050" y="2276475"/>
            <a:ext cx="5040313" cy="3960813"/>
          </a:xfrm>
          <a:prstGeom prst="rect">
            <a:avLst/>
          </a:prstGeom>
          <a:solidFill>
            <a:srgbClr val="FFCC99">
              <a:alpha val="39999"/>
            </a:srgbClr>
          </a:solidFill>
          <a:ln w="9525" algn="ctr">
            <a:solidFill>
              <a:srgbClr val="990000"/>
            </a:solidFill>
            <a:miter lim="800000"/>
            <a:headEnd/>
            <a:tailEnd/>
          </a:ln>
          <a:effectLst/>
        </p:spPr>
        <p:txBody>
          <a:bodyPr wrap="none" anchor="ctr"/>
          <a:lstStyle/>
          <a:p>
            <a:pPr>
              <a:defRPr/>
            </a:pPr>
            <a:r>
              <a:rPr lang="hr-HR" sz="2400">
                <a:effectLst>
                  <a:outerShdw blurRad="38100" dist="38100" dir="2700000" algn="tl">
                    <a:srgbClr val="000000">
                      <a:alpha val="43137"/>
                    </a:srgbClr>
                  </a:outerShdw>
                </a:effectLst>
              </a:rPr>
              <a:t>char *rijec = </a:t>
            </a:r>
            <a:r>
              <a:rPr lang="hr-HR" sz="2400">
                <a:solidFill>
                  <a:schemeClr val="folHlink"/>
                </a:solidFill>
                <a:effectLst>
                  <a:outerShdw blurRad="38100" dist="38100" dir="2700000" algn="tl">
                    <a:srgbClr val="000000">
                      <a:alpha val="43137"/>
                    </a:srgbClr>
                  </a:outerShdw>
                </a:effectLst>
              </a:rPr>
              <a:t>"Zdravo"</a:t>
            </a:r>
            <a:r>
              <a:rPr lang="hr-HR" sz="2400">
                <a:effectLst>
                  <a:outerShdw blurRad="38100" dist="38100" dir="2700000" algn="tl">
                    <a:srgbClr val="000000">
                      <a:alpha val="43137"/>
                    </a:srgbClr>
                  </a:outerShdw>
                </a:effectLst>
              </a:rPr>
              <a:t>;</a:t>
            </a:r>
          </a:p>
          <a:p>
            <a:pPr>
              <a:defRPr/>
            </a:pPr>
            <a:r>
              <a:rPr lang="hr-HR" sz="2400">
                <a:effectLst>
                  <a:outerShdw blurRad="38100" dist="38100" dir="2700000" algn="tl">
                    <a:srgbClr val="000000">
                      <a:alpha val="43137"/>
                    </a:srgbClr>
                  </a:outerShdw>
                </a:effectLst>
              </a:rPr>
              <a:t>int iSize;</a:t>
            </a:r>
          </a:p>
          <a:p>
            <a:pPr>
              <a:defRPr/>
            </a:pPr>
            <a:endParaRPr lang="hr-HR" sz="2400">
              <a:effectLst>
                <a:outerShdw blurRad="38100" dist="38100" dir="2700000" algn="tl">
                  <a:srgbClr val="000000">
                    <a:alpha val="43137"/>
                  </a:srgbClr>
                </a:outerShdw>
              </a:effectLst>
            </a:endParaRPr>
          </a:p>
          <a:p>
            <a:pPr>
              <a:defRPr/>
            </a:pPr>
            <a:r>
              <a:rPr lang="hr-HR" sz="2400">
                <a:solidFill>
                  <a:schemeClr val="folHlink"/>
                </a:solidFill>
                <a:effectLst>
                  <a:outerShdw blurRad="38100" dist="38100" dir="2700000" algn="tl">
                    <a:srgbClr val="000000">
                      <a:alpha val="43137"/>
                    </a:srgbClr>
                  </a:outerShdw>
                </a:effectLst>
              </a:rPr>
              <a:t>char *func() {</a:t>
            </a:r>
          </a:p>
          <a:p>
            <a:pPr>
              <a:defRPr/>
            </a:pPr>
            <a:r>
              <a:rPr lang="hr-HR" sz="2400">
                <a:solidFill>
                  <a:schemeClr val="folHlink"/>
                </a:solidFill>
                <a:effectLst>
                  <a:outerShdw blurRad="38100" dist="38100" dir="2700000" algn="tl">
                    <a:srgbClr val="000000">
                      <a:alpha val="43137"/>
                    </a:srgbClr>
                  </a:outerShdw>
                </a:effectLst>
              </a:rPr>
              <a:t>	char *p;</a:t>
            </a:r>
          </a:p>
          <a:p>
            <a:pPr>
              <a:defRPr/>
            </a:pPr>
            <a:r>
              <a:rPr lang="hr-HR" sz="2400">
                <a:solidFill>
                  <a:schemeClr val="folHlink"/>
                </a:solidFill>
                <a:effectLst>
                  <a:outerShdw blurRad="38100" dist="38100" dir="2700000" algn="tl">
                    <a:srgbClr val="000000">
                      <a:alpha val="43137"/>
                    </a:srgbClr>
                  </a:outerShdw>
                </a:effectLst>
              </a:rPr>
              <a:t>	iSize = 8;</a:t>
            </a:r>
          </a:p>
          <a:p>
            <a:pPr>
              <a:defRPr/>
            </a:pPr>
            <a:r>
              <a:rPr lang="hr-HR" sz="2400">
                <a:solidFill>
                  <a:schemeClr val="folHlink"/>
                </a:solidFill>
                <a:effectLst>
                  <a:outerShdw blurRad="38100" dist="38100" dir="2700000" algn="tl">
                    <a:srgbClr val="000000">
                      <a:alpha val="43137"/>
                    </a:srgbClr>
                  </a:outerShdw>
                </a:effectLst>
              </a:rPr>
              <a:t>	p = malloc(iSize);</a:t>
            </a:r>
          </a:p>
          <a:p>
            <a:pPr>
              <a:defRPr/>
            </a:pPr>
            <a:r>
              <a:rPr lang="hr-HR" sz="2400">
                <a:solidFill>
                  <a:schemeClr val="folHlink"/>
                </a:solidFill>
                <a:effectLst>
                  <a:outerShdw blurRad="38100" dist="38100" dir="2700000" algn="tl">
                    <a:srgbClr val="000000">
                      <a:alpha val="43137"/>
                    </a:srgbClr>
                  </a:outerShdw>
                </a:effectLst>
              </a:rPr>
              <a:t>	return p;</a:t>
            </a:r>
          </a:p>
          <a:p>
            <a:pPr>
              <a:defRPr/>
            </a:pPr>
            <a:r>
              <a:rPr lang="hr-HR" sz="2400">
                <a:solidFill>
                  <a:schemeClr val="folHlink"/>
                </a:solidFill>
                <a:effectLst>
                  <a:outerShdw blurRad="38100" dist="38100" dir="2700000" algn="tl">
                    <a:srgbClr val="000000">
                      <a:alpha val="43137"/>
                    </a:srgbClr>
                  </a:outerShdw>
                </a:effectLst>
              </a:rPr>
              <a:t>}</a:t>
            </a:r>
          </a:p>
        </p:txBody>
      </p:sp>
      <p:sp>
        <p:nvSpPr>
          <p:cNvPr id="3" name="Slide Number Placeholder 2"/>
          <p:cNvSpPr>
            <a:spLocks noGrp="1"/>
          </p:cNvSpPr>
          <p:nvPr>
            <p:ph type="sldNum" sz="quarter" idx="11"/>
          </p:nvPr>
        </p:nvSpPr>
        <p:spPr/>
        <p:txBody>
          <a:bodyPr/>
          <a:lstStyle/>
          <a:p>
            <a:fld id="{D4AD59E7-4515-4B34-A58D-745587B9CCB9}" type="slidenum">
              <a:rPr lang="hr-HR" smtClean="0"/>
              <a:pPr/>
              <a:t>24</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2674" name="Rectangle 2"/>
          <p:cNvSpPr>
            <a:spLocks noGrp="1" noChangeArrowheads="1"/>
          </p:cNvSpPr>
          <p:nvPr>
            <p:ph type="title" idx="4294967295"/>
          </p:nvPr>
        </p:nvSpPr>
        <p:spPr/>
        <p:txBody>
          <a:bodyPr/>
          <a:lstStyle/>
          <a:p>
            <a:pPr>
              <a:defRPr/>
            </a:pPr>
            <a:r>
              <a:rPr lang="hr-HR"/>
              <a:t>Svojstva stabla</a:t>
            </a:r>
            <a:endParaRPr lang="hr-HR" b="1">
              <a:latin typeface="Times New Roman" pitchFamily="18" charset="0"/>
            </a:endParaRPr>
          </a:p>
        </p:txBody>
      </p:sp>
      <p:sp>
        <p:nvSpPr>
          <p:cNvPr id="1692675" name="Rectangle 3"/>
          <p:cNvSpPr>
            <a:spLocks noGrp="1" noChangeArrowheads="1"/>
          </p:cNvSpPr>
          <p:nvPr>
            <p:ph idx="4294967295"/>
          </p:nvPr>
        </p:nvSpPr>
        <p:spPr/>
        <p:txBody>
          <a:bodyPr/>
          <a:lstStyle/>
          <a:p>
            <a:pPr>
              <a:defRPr/>
            </a:pPr>
            <a:r>
              <a:rPr lang="hr-HR" smtClean="0"/>
              <a:t>stablo je konačan skup čvorova  sa svojstvima:</a:t>
            </a:r>
          </a:p>
          <a:p>
            <a:pPr lvl="1">
              <a:defRPr/>
            </a:pPr>
            <a:r>
              <a:rPr lang="hr-HR" smtClean="0"/>
              <a:t>postoji poseban čvor koji se naziva </a:t>
            </a:r>
            <a:r>
              <a:rPr lang="hr-HR" b="1" smtClean="0">
                <a:solidFill>
                  <a:srgbClr val="FF0000"/>
                </a:solidFill>
              </a:rPr>
              <a:t>korijen</a:t>
            </a:r>
            <a:r>
              <a:rPr lang="hr-HR" smtClean="0"/>
              <a:t> (</a:t>
            </a:r>
            <a:r>
              <a:rPr lang="hr-HR" i="1" smtClean="0"/>
              <a:t>root</a:t>
            </a:r>
            <a:r>
              <a:rPr lang="hr-HR" smtClean="0"/>
              <a:t>)</a:t>
            </a:r>
          </a:p>
          <a:p>
            <a:pPr lvl="1">
              <a:defRPr/>
            </a:pPr>
            <a:r>
              <a:rPr lang="hr-HR" smtClean="0"/>
              <a:t>ostali čvorovi su podijeljeni u </a:t>
            </a:r>
            <a:r>
              <a:rPr lang="hr-HR" sz="2800" i="1" smtClean="0">
                <a:latin typeface="Times New Roman" pitchFamily="18" charset="0"/>
              </a:rPr>
              <a:t>k</a:t>
            </a:r>
            <a:r>
              <a:rPr lang="hr-HR" smtClean="0"/>
              <a:t> disjunktnih podskupova </a:t>
            </a:r>
            <a:r>
              <a:rPr lang="hr-HR" sz="2800" i="1" smtClean="0">
                <a:latin typeface="Times New Roman" pitchFamily="18" charset="0"/>
              </a:rPr>
              <a:t>T</a:t>
            </a:r>
            <a:r>
              <a:rPr lang="hr-HR" sz="2800" i="1" baseline="-25000" smtClean="0">
                <a:latin typeface="Times New Roman" pitchFamily="18" charset="0"/>
              </a:rPr>
              <a:t>1</a:t>
            </a:r>
            <a:r>
              <a:rPr lang="hr-HR" sz="2800" i="1" smtClean="0">
                <a:latin typeface="Times New Roman" pitchFamily="18" charset="0"/>
              </a:rPr>
              <a:t>..T</a:t>
            </a:r>
            <a:r>
              <a:rPr lang="hr-HR" sz="2800" i="1" baseline="-25000" smtClean="0">
                <a:latin typeface="Times New Roman" pitchFamily="18" charset="0"/>
              </a:rPr>
              <a:t>k</a:t>
            </a:r>
            <a:r>
              <a:rPr lang="hr-HR" smtClean="0"/>
              <a:t>, od kojih je svaki stablo. </a:t>
            </a:r>
            <a:r>
              <a:rPr lang="hr-HR" sz="2800" i="1" smtClean="0">
                <a:latin typeface="Times New Roman" pitchFamily="18" charset="0"/>
              </a:rPr>
              <a:t>T</a:t>
            </a:r>
            <a:r>
              <a:rPr lang="hr-HR" sz="2800" i="1" baseline="-25000" smtClean="0">
                <a:latin typeface="Times New Roman" pitchFamily="18" charset="0"/>
              </a:rPr>
              <a:t>1</a:t>
            </a:r>
            <a:r>
              <a:rPr lang="hr-HR" sz="2800" i="1" smtClean="0">
                <a:latin typeface="Times New Roman" pitchFamily="18" charset="0"/>
              </a:rPr>
              <a:t>..T</a:t>
            </a:r>
            <a:r>
              <a:rPr lang="hr-HR" sz="2800" i="1" baseline="-25000" smtClean="0">
                <a:latin typeface="Times New Roman" pitchFamily="18" charset="0"/>
              </a:rPr>
              <a:t>k</a:t>
            </a:r>
            <a:r>
              <a:rPr lang="hr-HR" smtClean="0"/>
              <a:t> se nazivaju i </a:t>
            </a:r>
            <a:r>
              <a:rPr lang="hr-HR" b="1" smtClean="0">
                <a:solidFill>
                  <a:srgbClr val="FF0000"/>
                </a:solidFill>
              </a:rPr>
              <a:t>podstabla</a:t>
            </a:r>
            <a:endParaRPr lang="hr-HR" smtClean="0"/>
          </a:p>
          <a:p>
            <a:pPr>
              <a:defRPr/>
            </a:pPr>
            <a:r>
              <a:rPr lang="hr-HR" smtClean="0"/>
              <a:t>Primjer:</a:t>
            </a:r>
          </a:p>
          <a:p>
            <a:pPr>
              <a:defRPr/>
            </a:pPr>
            <a:endParaRPr lang="hr-HR" smtClean="0"/>
          </a:p>
          <a:p>
            <a:pPr>
              <a:defRPr/>
            </a:pPr>
            <a:endParaRPr lang="hr-HR" smtClean="0"/>
          </a:p>
          <a:p>
            <a:pPr>
              <a:defRPr/>
            </a:pPr>
            <a:endParaRPr lang="hr-HR" smtClean="0"/>
          </a:p>
          <a:p>
            <a:pPr lvl="1">
              <a:defRPr/>
            </a:pPr>
            <a:endParaRPr lang="hr-HR" smtClean="0"/>
          </a:p>
          <a:p>
            <a:pPr>
              <a:buFont typeface="Monotype Sorts" pitchFamily="2" charset="2"/>
              <a:buNone/>
              <a:defRPr/>
            </a:pPr>
            <a:endParaRPr lang="hr-HR" smtClean="0"/>
          </a:p>
        </p:txBody>
      </p:sp>
      <p:grpSp>
        <p:nvGrpSpPr>
          <p:cNvPr id="7175" name="Group 66"/>
          <p:cNvGrpSpPr>
            <a:grpSpLocks/>
          </p:cNvGrpSpPr>
          <p:nvPr/>
        </p:nvGrpSpPr>
        <p:grpSpPr bwMode="auto">
          <a:xfrm>
            <a:off x="2452688" y="3143250"/>
            <a:ext cx="5786437" cy="3071813"/>
            <a:chOff x="2452670" y="3143248"/>
            <a:chExt cx="5786478" cy="3071834"/>
          </a:xfrm>
        </p:grpSpPr>
        <p:sp>
          <p:nvSpPr>
            <p:cNvPr id="5" name="Oval 4"/>
            <p:cNvSpPr/>
            <p:nvPr/>
          </p:nvSpPr>
          <p:spPr bwMode="auto">
            <a:xfrm>
              <a:off x="4595810" y="3143248"/>
              <a:ext cx="642942" cy="64294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600">
                  <a:solidFill>
                    <a:srgbClr val="C00000"/>
                  </a:solidFill>
                  <a:effectLst>
                    <a:outerShdw blurRad="38100" dist="38100" dir="2700000" algn="tl">
                      <a:srgbClr val="000000">
                        <a:alpha val="43137"/>
                      </a:srgbClr>
                    </a:outerShdw>
                  </a:effectLst>
                  <a:latin typeface="Courier New" pitchFamily="49" charset="0"/>
                </a:rPr>
                <a:t>a</a:t>
              </a:r>
            </a:p>
          </p:txBody>
        </p:sp>
        <p:sp>
          <p:nvSpPr>
            <p:cNvPr id="9" name="Oval 8"/>
            <p:cNvSpPr/>
            <p:nvPr/>
          </p:nvSpPr>
          <p:spPr bwMode="auto">
            <a:xfrm>
              <a:off x="3809992" y="3857628"/>
              <a:ext cx="642943" cy="64294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600">
                  <a:solidFill>
                    <a:srgbClr val="C00000"/>
                  </a:solidFill>
                  <a:effectLst>
                    <a:outerShdw blurRad="38100" dist="38100" dir="2700000" algn="tl">
                      <a:srgbClr val="000000">
                        <a:alpha val="43137"/>
                      </a:srgbClr>
                    </a:outerShdw>
                  </a:effectLst>
                  <a:latin typeface="Courier New" pitchFamily="49" charset="0"/>
                </a:rPr>
                <a:t>b</a:t>
              </a:r>
            </a:p>
          </p:txBody>
        </p:sp>
        <p:sp>
          <p:nvSpPr>
            <p:cNvPr id="10" name="Oval 9"/>
            <p:cNvSpPr/>
            <p:nvPr/>
          </p:nvSpPr>
          <p:spPr bwMode="auto">
            <a:xfrm>
              <a:off x="5310190" y="3857628"/>
              <a:ext cx="642942" cy="64294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600">
                  <a:solidFill>
                    <a:srgbClr val="C00000"/>
                  </a:solidFill>
                  <a:effectLst>
                    <a:outerShdw blurRad="38100" dist="38100" dir="2700000" algn="tl">
                      <a:srgbClr val="000000">
                        <a:alpha val="43137"/>
                      </a:srgbClr>
                    </a:outerShdw>
                  </a:effectLst>
                  <a:latin typeface="Courier New" pitchFamily="49" charset="0"/>
                </a:rPr>
                <a:t>c</a:t>
              </a:r>
            </a:p>
          </p:txBody>
        </p:sp>
        <p:sp>
          <p:nvSpPr>
            <p:cNvPr id="11" name="Oval 10"/>
            <p:cNvSpPr/>
            <p:nvPr/>
          </p:nvSpPr>
          <p:spPr bwMode="auto">
            <a:xfrm>
              <a:off x="3024174" y="4679959"/>
              <a:ext cx="642942" cy="64294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600">
                  <a:solidFill>
                    <a:srgbClr val="C00000"/>
                  </a:solidFill>
                  <a:effectLst>
                    <a:outerShdw blurRad="38100" dist="38100" dir="2700000" algn="tl">
                      <a:srgbClr val="000000">
                        <a:alpha val="43137"/>
                      </a:srgbClr>
                    </a:outerShdw>
                  </a:effectLst>
                  <a:latin typeface="Courier New" pitchFamily="49" charset="0"/>
                </a:rPr>
                <a:t>d</a:t>
              </a:r>
            </a:p>
          </p:txBody>
        </p:sp>
        <p:sp>
          <p:nvSpPr>
            <p:cNvPr id="12" name="Oval 11"/>
            <p:cNvSpPr/>
            <p:nvPr/>
          </p:nvSpPr>
          <p:spPr bwMode="auto">
            <a:xfrm>
              <a:off x="2452670" y="5572140"/>
              <a:ext cx="642942" cy="64294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600">
                  <a:solidFill>
                    <a:srgbClr val="C00000"/>
                  </a:solidFill>
                  <a:effectLst>
                    <a:outerShdw blurRad="38100" dist="38100" dir="2700000" algn="tl">
                      <a:srgbClr val="000000">
                        <a:alpha val="43137"/>
                      </a:srgbClr>
                    </a:outerShdw>
                  </a:effectLst>
                  <a:latin typeface="Courier New" pitchFamily="49" charset="0"/>
                </a:rPr>
                <a:t>h</a:t>
              </a:r>
            </a:p>
          </p:txBody>
        </p:sp>
        <p:sp>
          <p:nvSpPr>
            <p:cNvPr id="13" name="Oval 12"/>
            <p:cNvSpPr/>
            <p:nvPr/>
          </p:nvSpPr>
          <p:spPr bwMode="auto">
            <a:xfrm>
              <a:off x="3524240" y="5572140"/>
              <a:ext cx="642943" cy="64294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600">
                  <a:solidFill>
                    <a:srgbClr val="C00000"/>
                  </a:solidFill>
                  <a:effectLst>
                    <a:outerShdw blurRad="38100" dist="38100" dir="2700000" algn="tl">
                      <a:srgbClr val="000000">
                        <a:alpha val="43137"/>
                      </a:srgbClr>
                    </a:outerShdw>
                  </a:effectLst>
                  <a:latin typeface="Courier New" pitchFamily="49" charset="0"/>
                </a:rPr>
                <a:t>i</a:t>
              </a:r>
            </a:p>
          </p:txBody>
        </p:sp>
        <p:sp>
          <p:nvSpPr>
            <p:cNvPr id="14" name="Oval 13"/>
            <p:cNvSpPr/>
            <p:nvPr/>
          </p:nvSpPr>
          <p:spPr bwMode="auto">
            <a:xfrm>
              <a:off x="4738686" y="4679959"/>
              <a:ext cx="642942" cy="64294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600">
                  <a:solidFill>
                    <a:srgbClr val="C00000"/>
                  </a:solidFill>
                  <a:effectLst>
                    <a:outerShdw blurRad="38100" dist="38100" dir="2700000" algn="tl">
                      <a:srgbClr val="000000">
                        <a:alpha val="43137"/>
                      </a:srgbClr>
                    </a:outerShdw>
                  </a:effectLst>
                  <a:latin typeface="Courier New" pitchFamily="49" charset="0"/>
                </a:rPr>
                <a:t>e</a:t>
              </a:r>
            </a:p>
          </p:txBody>
        </p:sp>
        <p:sp>
          <p:nvSpPr>
            <p:cNvPr id="15" name="Oval 14"/>
            <p:cNvSpPr/>
            <p:nvPr/>
          </p:nvSpPr>
          <p:spPr bwMode="auto">
            <a:xfrm>
              <a:off x="5953132" y="4679959"/>
              <a:ext cx="642943" cy="64294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600">
                  <a:solidFill>
                    <a:srgbClr val="C00000"/>
                  </a:solidFill>
                  <a:effectLst>
                    <a:outerShdw blurRad="38100" dist="38100" dir="2700000" algn="tl">
                      <a:srgbClr val="000000">
                        <a:alpha val="43137"/>
                      </a:srgbClr>
                    </a:outerShdw>
                  </a:effectLst>
                  <a:latin typeface="Courier New" pitchFamily="49" charset="0"/>
                </a:rPr>
                <a:t>f</a:t>
              </a:r>
            </a:p>
          </p:txBody>
        </p:sp>
        <p:sp>
          <p:nvSpPr>
            <p:cNvPr id="16" name="Oval 15"/>
            <p:cNvSpPr/>
            <p:nvPr/>
          </p:nvSpPr>
          <p:spPr bwMode="auto">
            <a:xfrm>
              <a:off x="6453198" y="5572140"/>
              <a:ext cx="642942" cy="64294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600">
                  <a:solidFill>
                    <a:srgbClr val="C00000"/>
                  </a:solidFill>
                  <a:effectLst>
                    <a:outerShdw blurRad="38100" dist="38100" dir="2700000" algn="tl">
                      <a:srgbClr val="000000">
                        <a:alpha val="43137"/>
                      </a:srgbClr>
                    </a:outerShdw>
                  </a:effectLst>
                  <a:latin typeface="Courier New" pitchFamily="49" charset="0"/>
                </a:rPr>
                <a:t>j</a:t>
              </a:r>
            </a:p>
          </p:txBody>
        </p:sp>
        <p:sp>
          <p:nvSpPr>
            <p:cNvPr id="17" name="Oval 16"/>
            <p:cNvSpPr/>
            <p:nvPr/>
          </p:nvSpPr>
          <p:spPr bwMode="auto">
            <a:xfrm>
              <a:off x="7596206" y="5572140"/>
              <a:ext cx="642942" cy="64294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600">
                  <a:solidFill>
                    <a:srgbClr val="C00000"/>
                  </a:solidFill>
                  <a:effectLst>
                    <a:outerShdw blurRad="38100" dist="38100" dir="2700000" algn="tl">
                      <a:srgbClr val="000000">
                        <a:alpha val="43137"/>
                      </a:srgbClr>
                    </a:outerShdw>
                  </a:effectLst>
                  <a:latin typeface="Courier New" pitchFamily="49" charset="0"/>
                </a:rPr>
                <a:t>k</a:t>
              </a:r>
            </a:p>
          </p:txBody>
        </p:sp>
        <p:sp>
          <p:nvSpPr>
            <p:cNvPr id="18" name="Oval 17"/>
            <p:cNvSpPr/>
            <p:nvPr/>
          </p:nvSpPr>
          <p:spPr bwMode="auto">
            <a:xfrm>
              <a:off x="7024702" y="4679959"/>
              <a:ext cx="642942" cy="64294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600">
                  <a:solidFill>
                    <a:srgbClr val="C00000"/>
                  </a:solidFill>
                  <a:effectLst>
                    <a:outerShdw blurRad="38100" dist="38100" dir="2700000" algn="tl">
                      <a:srgbClr val="000000">
                        <a:alpha val="43137"/>
                      </a:srgbClr>
                    </a:outerShdw>
                  </a:effectLst>
                  <a:latin typeface="Courier New" pitchFamily="49" charset="0"/>
                </a:rPr>
                <a:t>g</a:t>
              </a:r>
            </a:p>
          </p:txBody>
        </p:sp>
        <p:cxnSp>
          <p:nvCxnSpPr>
            <p:cNvPr id="7187" name="Straight Arrow Connector 21"/>
            <p:cNvCxnSpPr>
              <a:cxnSpLocks noChangeShapeType="1"/>
              <a:stCxn id="5" idx="5"/>
              <a:endCxn id="10" idx="1"/>
            </p:cNvCxnSpPr>
            <p:nvPr/>
          </p:nvCxnSpPr>
          <p:spPr bwMode="auto">
            <a:xfrm rot="16200000" flipH="1">
              <a:off x="5144595" y="3692033"/>
              <a:ext cx="259752" cy="259752"/>
            </a:xfrm>
            <a:prstGeom prst="straightConnector1">
              <a:avLst/>
            </a:prstGeom>
            <a:noFill/>
            <a:ln w="34925" algn="ctr">
              <a:solidFill>
                <a:srgbClr val="C00000"/>
              </a:solidFill>
              <a:round/>
              <a:headEnd/>
              <a:tailEnd type="arrow" w="med" len="med"/>
            </a:ln>
          </p:spPr>
        </p:cxnSp>
        <p:cxnSp>
          <p:nvCxnSpPr>
            <p:cNvPr id="7188" name="Straight Arrow Connector 22"/>
            <p:cNvCxnSpPr>
              <a:cxnSpLocks noChangeShapeType="1"/>
              <a:stCxn id="5" idx="3"/>
              <a:endCxn id="9" idx="7"/>
            </p:cNvCxnSpPr>
            <p:nvPr/>
          </p:nvCxnSpPr>
          <p:spPr bwMode="auto">
            <a:xfrm rot="5400000">
              <a:off x="4394496" y="3656314"/>
              <a:ext cx="259752" cy="331190"/>
            </a:xfrm>
            <a:prstGeom prst="straightConnector1">
              <a:avLst/>
            </a:prstGeom>
            <a:noFill/>
            <a:ln w="34925" algn="ctr">
              <a:solidFill>
                <a:srgbClr val="C00000"/>
              </a:solidFill>
              <a:round/>
              <a:headEnd/>
              <a:tailEnd type="arrow" w="med" len="med"/>
            </a:ln>
          </p:spPr>
        </p:cxnSp>
        <p:cxnSp>
          <p:nvCxnSpPr>
            <p:cNvPr id="7189" name="Straight Arrow Connector 25"/>
            <p:cNvCxnSpPr>
              <a:cxnSpLocks noChangeShapeType="1"/>
              <a:stCxn id="9" idx="3"/>
              <a:endCxn id="11" idx="7"/>
            </p:cNvCxnSpPr>
            <p:nvPr/>
          </p:nvCxnSpPr>
          <p:spPr bwMode="auto">
            <a:xfrm rot="5400000">
              <a:off x="3555100" y="4424272"/>
              <a:ext cx="366909" cy="331190"/>
            </a:xfrm>
            <a:prstGeom prst="straightConnector1">
              <a:avLst/>
            </a:prstGeom>
            <a:noFill/>
            <a:ln w="34925" algn="ctr">
              <a:solidFill>
                <a:srgbClr val="C00000"/>
              </a:solidFill>
              <a:round/>
              <a:headEnd/>
              <a:tailEnd type="arrow" w="med" len="med"/>
            </a:ln>
          </p:spPr>
        </p:cxnSp>
        <p:cxnSp>
          <p:nvCxnSpPr>
            <p:cNvPr id="7190" name="Straight Arrow Connector 28"/>
            <p:cNvCxnSpPr>
              <a:cxnSpLocks noChangeShapeType="1"/>
              <a:stCxn id="10" idx="5"/>
              <a:endCxn id="15" idx="1"/>
            </p:cNvCxnSpPr>
            <p:nvPr/>
          </p:nvCxnSpPr>
          <p:spPr bwMode="auto">
            <a:xfrm rot="16200000" flipH="1">
              <a:off x="5769678" y="4495710"/>
              <a:ext cx="366909" cy="188314"/>
            </a:xfrm>
            <a:prstGeom prst="straightConnector1">
              <a:avLst/>
            </a:prstGeom>
            <a:noFill/>
            <a:ln w="34925" algn="ctr">
              <a:solidFill>
                <a:srgbClr val="C00000"/>
              </a:solidFill>
              <a:round/>
              <a:headEnd/>
              <a:tailEnd type="arrow" w="med" len="med"/>
            </a:ln>
          </p:spPr>
        </p:cxnSp>
        <p:cxnSp>
          <p:nvCxnSpPr>
            <p:cNvPr id="7191" name="Straight Arrow Connector 31"/>
            <p:cNvCxnSpPr>
              <a:cxnSpLocks noChangeShapeType="1"/>
              <a:stCxn id="10" idx="3"/>
              <a:endCxn id="14" idx="7"/>
            </p:cNvCxnSpPr>
            <p:nvPr/>
          </p:nvCxnSpPr>
          <p:spPr bwMode="auto">
            <a:xfrm rot="5400000">
              <a:off x="5162455" y="4531429"/>
              <a:ext cx="366909" cy="116876"/>
            </a:xfrm>
            <a:prstGeom prst="straightConnector1">
              <a:avLst/>
            </a:prstGeom>
            <a:noFill/>
            <a:ln w="34925" algn="ctr">
              <a:solidFill>
                <a:srgbClr val="C00000"/>
              </a:solidFill>
              <a:round/>
              <a:headEnd/>
              <a:tailEnd type="arrow" w="med" len="med"/>
            </a:ln>
          </p:spPr>
        </p:cxnSp>
        <p:cxnSp>
          <p:nvCxnSpPr>
            <p:cNvPr id="7192" name="Straight Arrow Connector 37"/>
            <p:cNvCxnSpPr>
              <a:cxnSpLocks noChangeShapeType="1"/>
              <a:stCxn id="10" idx="6"/>
              <a:endCxn id="18" idx="1"/>
            </p:cNvCxnSpPr>
            <p:nvPr/>
          </p:nvCxnSpPr>
          <p:spPr bwMode="auto">
            <a:xfrm>
              <a:off x="5953132" y="4179099"/>
              <a:ext cx="1165727" cy="594223"/>
            </a:xfrm>
            <a:prstGeom prst="straightConnector1">
              <a:avLst/>
            </a:prstGeom>
            <a:noFill/>
            <a:ln w="34925" algn="ctr">
              <a:solidFill>
                <a:srgbClr val="C00000"/>
              </a:solidFill>
              <a:round/>
              <a:headEnd/>
              <a:tailEnd type="arrow" w="med" len="med"/>
            </a:ln>
          </p:spPr>
        </p:cxnSp>
        <p:cxnSp>
          <p:nvCxnSpPr>
            <p:cNvPr id="7193" name="Straight Arrow Connector 41"/>
            <p:cNvCxnSpPr>
              <a:cxnSpLocks noChangeShapeType="1"/>
              <a:stCxn id="18" idx="5"/>
              <a:endCxn id="17" idx="0"/>
            </p:cNvCxnSpPr>
            <p:nvPr/>
          </p:nvCxnSpPr>
          <p:spPr bwMode="auto">
            <a:xfrm rot="16200000" flipH="1">
              <a:off x="7573487" y="5227950"/>
              <a:ext cx="344190" cy="344190"/>
            </a:xfrm>
            <a:prstGeom prst="straightConnector1">
              <a:avLst/>
            </a:prstGeom>
            <a:noFill/>
            <a:ln w="34925" algn="ctr">
              <a:solidFill>
                <a:srgbClr val="C00000"/>
              </a:solidFill>
              <a:round/>
              <a:headEnd/>
              <a:tailEnd type="arrow" w="med" len="med"/>
            </a:ln>
          </p:spPr>
        </p:cxnSp>
        <p:cxnSp>
          <p:nvCxnSpPr>
            <p:cNvPr id="7194" name="Straight Arrow Connector 44"/>
            <p:cNvCxnSpPr>
              <a:cxnSpLocks noChangeShapeType="1"/>
              <a:stCxn id="18" idx="3"/>
              <a:endCxn id="16" idx="0"/>
            </p:cNvCxnSpPr>
            <p:nvPr/>
          </p:nvCxnSpPr>
          <p:spPr bwMode="auto">
            <a:xfrm rot="5400000">
              <a:off x="6774669" y="5227950"/>
              <a:ext cx="344190" cy="344190"/>
            </a:xfrm>
            <a:prstGeom prst="straightConnector1">
              <a:avLst/>
            </a:prstGeom>
            <a:noFill/>
            <a:ln w="34925" algn="ctr">
              <a:solidFill>
                <a:srgbClr val="C00000"/>
              </a:solidFill>
              <a:round/>
              <a:headEnd/>
              <a:tailEnd type="arrow" w="med" len="med"/>
            </a:ln>
          </p:spPr>
        </p:cxnSp>
        <p:cxnSp>
          <p:nvCxnSpPr>
            <p:cNvPr id="7195" name="Straight Arrow Connector 55"/>
            <p:cNvCxnSpPr>
              <a:cxnSpLocks noChangeShapeType="1"/>
              <a:stCxn id="11" idx="3"/>
              <a:endCxn id="12" idx="0"/>
            </p:cNvCxnSpPr>
            <p:nvPr/>
          </p:nvCxnSpPr>
          <p:spPr bwMode="auto">
            <a:xfrm rot="5400000">
              <a:off x="2774141" y="5227950"/>
              <a:ext cx="344190" cy="344190"/>
            </a:xfrm>
            <a:prstGeom prst="straightConnector1">
              <a:avLst/>
            </a:prstGeom>
            <a:noFill/>
            <a:ln w="34925" algn="ctr">
              <a:solidFill>
                <a:srgbClr val="C00000"/>
              </a:solidFill>
              <a:round/>
              <a:headEnd/>
              <a:tailEnd type="arrow" w="med" len="med"/>
            </a:ln>
          </p:spPr>
        </p:cxnSp>
        <p:cxnSp>
          <p:nvCxnSpPr>
            <p:cNvPr id="7196" name="Straight Arrow Connector 58"/>
            <p:cNvCxnSpPr>
              <a:cxnSpLocks noChangeShapeType="1"/>
              <a:stCxn id="11" idx="5"/>
              <a:endCxn id="13" idx="0"/>
            </p:cNvCxnSpPr>
            <p:nvPr/>
          </p:nvCxnSpPr>
          <p:spPr bwMode="auto">
            <a:xfrm rot="16200000" flipH="1">
              <a:off x="3537240" y="5263669"/>
              <a:ext cx="344190" cy="272752"/>
            </a:xfrm>
            <a:prstGeom prst="straightConnector1">
              <a:avLst/>
            </a:prstGeom>
            <a:noFill/>
            <a:ln w="34925" algn="ctr">
              <a:solidFill>
                <a:srgbClr val="C00000"/>
              </a:solidFill>
              <a:round/>
              <a:headEnd/>
              <a:tailEnd type="arrow" w="med" len="med"/>
            </a:ln>
          </p:spPr>
        </p:cxnSp>
      </p:grpSp>
      <p:sp>
        <p:nvSpPr>
          <p:cNvPr id="3" name="Slide Number Placeholder 2"/>
          <p:cNvSpPr>
            <a:spLocks noGrp="1"/>
          </p:cNvSpPr>
          <p:nvPr>
            <p:ph type="sldNum" sz="quarter" idx="11"/>
          </p:nvPr>
        </p:nvSpPr>
        <p:spPr/>
        <p:txBody>
          <a:bodyPr/>
          <a:lstStyle/>
          <a:p>
            <a:fld id="{A88E0379-805C-488B-A902-3710866AFB11}" type="slidenum">
              <a:rPr lang="hr-HR" smtClean="0"/>
              <a:pPr/>
              <a:t>240</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hr-HR"/>
              <a:t>Osnovni pojmovi - I</a:t>
            </a:r>
          </a:p>
        </p:txBody>
      </p:sp>
      <p:sp>
        <p:nvSpPr>
          <p:cNvPr id="3" name="Content Placeholder 2"/>
          <p:cNvSpPr>
            <a:spLocks noGrp="1"/>
          </p:cNvSpPr>
          <p:nvPr>
            <p:ph idx="4294967295"/>
          </p:nvPr>
        </p:nvSpPr>
        <p:spPr/>
        <p:txBody>
          <a:bodyPr/>
          <a:lstStyle/>
          <a:p>
            <a:pPr>
              <a:defRPr/>
            </a:pPr>
            <a:r>
              <a:rPr lang="hr-HR" sz="3200" i="1" smtClean="0">
                <a:solidFill>
                  <a:srgbClr val="FF0000"/>
                </a:solidFill>
                <a:latin typeface="Times New Roman" pitchFamily="18" charset="0"/>
              </a:rPr>
              <a:t>a</a:t>
            </a:r>
            <a:r>
              <a:rPr lang="hr-HR" smtClean="0"/>
              <a:t> je </a:t>
            </a:r>
            <a:r>
              <a:rPr lang="hr-HR" smtClean="0">
                <a:solidFill>
                  <a:srgbClr val="FF0000"/>
                </a:solidFill>
              </a:rPr>
              <a:t>korijen</a:t>
            </a:r>
            <a:r>
              <a:rPr lang="hr-HR" smtClean="0"/>
              <a:t> stabla </a:t>
            </a:r>
          </a:p>
          <a:p>
            <a:pPr>
              <a:defRPr/>
            </a:pPr>
            <a:r>
              <a:rPr lang="hr-HR" smtClean="0">
                <a:solidFill>
                  <a:srgbClr val="FF0000"/>
                </a:solidFill>
              </a:rPr>
              <a:t>stupanj</a:t>
            </a:r>
            <a:r>
              <a:rPr lang="hr-HR" smtClean="0"/>
              <a:t> čvora </a:t>
            </a:r>
            <a:r>
              <a:rPr lang="hr-HR" sz="3200" i="1" smtClean="0">
                <a:solidFill>
                  <a:srgbClr val="FF0000"/>
                </a:solidFill>
                <a:latin typeface="Times New Roman" pitchFamily="18" charset="0"/>
              </a:rPr>
              <a:t>a</a:t>
            </a:r>
            <a:r>
              <a:rPr lang="hr-HR" smtClean="0"/>
              <a:t> je 2 (stupanj je broj </a:t>
            </a:r>
            <a:br>
              <a:rPr lang="hr-HR" smtClean="0"/>
            </a:br>
            <a:r>
              <a:rPr lang="hr-HR" smtClean="0"/>
              <a:t>podstabala nekog čvora, npr. čvor </a:t>
            </a:r>
            <a:r>
              <a:rPr lang="hr-HR" sz="3200" i="1" smtClean="0">
                <a:solidFill>
                  <a:srgbClr val="FF0000"/>
                </a:solidFill>
                <a:latin typeface="Times New Roman" pitchFamily="18" charset="0"/>
              </a:rPr>
              <a:t>c</a:t>
            </a:r>
            <a:r>
              <a:rPr lang="hr-HR" sz="3200" i="1" smtClean="0">
                <a:latin typeface="Times New Roman" pitchFamily="18" charset="0"/>
              </a:rPr>
              <a:t/>
            </a:r>
            <a:br>
              <a:rPr lang="hr-HR" sz="3200" i="1" smtClean="0">
                <a:latin typeface="Times New Roman" pitchFamily="18" charset="0"/>
              </a:rPr>
            </a:br>
            <a:r>
              <a:rPr lang="hr-HR" smtClean="0"/>
              <a:t>ima stupanj 3)</a:t>
            </a:r>
          </a:p>
          <a:p>
            <a:pPr>
              <a:defRPr/>
            </a:pPr>
            <a:r>
              <a:rPr lang="hr-HR" smtClean="0"/>
              <a:t>skup </a:t>
            </a:r>
            <a:r>
              <a:rPr lang="hr-HR" sz="3200" smtClean="0">
                <a:latin typeface="Times New Roman" pitchFamily="18" charset="0"/>
              </a:rPr>
              <a:t>{</a:t>
            </a:r>
            <a:r>
              <a:rPr lang="hr-HR" sz="3200" i="1" smtClean="0">
                <a:solidFill>
                  <a:srgbClr val="FF0000"/>
                </a:solidFill>
                <a:latin typeface="Times New Roman" pitchFamily="18" charset="0"/>
              </a:rPr>
              <a:t>h</a:t>
            </a:r>
            <a:r>
              <a:rPr lang="hr-HR" sz="3200" i="1" smtClean="0">
                <a:latin typeface="Times New Roman" pitchFamily="18" charset="0"/>
              </a:rPr>
              <a:t>,</a:t>
            </a:r>
            <a:r>
              <a:rPr lang="hr-HR" sz="3200" i="1" smtClean="0">
                <a:solidFill>
                  <a:srgbClr val="FF0000"/>
                </a:solidFill>
                <a:latin typeface="Times New Roman" pitchFamily="18" charset="0"/>
              </a:rPr>
              <a:t>i</a:t>
            </a:r>
            <a:r>
              <a:rPr lang="hr-HR" sz="3200" i="1" smtClean="0">
                <a:latin typeface="Times New Roman" pitchFamily="18" charset="0"/>
              </a:rPr>
              <a:t>,</a:t>
            </a:r>
            <a:r>
              <a:rPr lang="hr-HR" sz="3200" i="1" smtClean="0">
                <a:solidFill>
                  <a:srgbClr val="FF0000"/>
                </a:solidFill>
                <a:latin typeface="Times New Roman" pitchFamily="18" charset="0"/>
              </a:rPr>
              <a:t>e</a:t>
            </a:r>
            <a:r>
              <a:rPr lang="hr-HR" sz="3200" i="1" smtClean="0">
                <a:latin typeface="Times New Roman" pitchFamily="18" charset="0"/>
              </a:rPr>
              <a:t>,</a:t>
            </a:r>
            <a:r>
              <a:rPr lang="hr-HR" sz="3200" i="1" smtClean="0">
                <a:solidFill>
                  <a:srgbClr val="FF0000"/>
                </a:solidFill>
                <a:latin typeface="Times New Roman" pitchFamily="18" charset="0"/>
              </a:rPr>
              <a:t>f</a:t>
            </a:r>
            <a:r>
              <a:rPr lang="hr-HR" sz="3200" i="1" smtClean="0">
                <a:latin typeface="Times New Roman" pitchFamily="18" charset="0"/>
              </a:rPr>
              <a:t>,</a:t>
            </a:r>
            <a:r>
              <a:rPr lang="hr-HR" sz="3200" i="1" smtClean="0">
                <a:solidFill>
                  <a:srgbClr val="FF0000"/>
                </a:solidFill>
                <a:latin typeface="Times New Roman" pitchFamily="18" charset="0"/>
              </a:rPr>
              <a:t>j</a:t>
            </a:r>
            <a:r>
              <a:rPr lang="hr-HR" sz="3200" i="1" smtClean="0">
                <a:latin typeface="Times New Roman" pitchFamily="18" charset="0"/>
              </a:rPr>
              <a:t>,</a:t>
            </a:r>
            <a:r>
              <a:rPr lang="hr-HR" sz="3200" i="1" smtClean="0">
                <a:solidFill>
                  <a:srgbClr val="FF0000"/>
                </a:solidFill>
                <a:latin typeface="Times New Roman" pitchFamily="18" charset="0"/>
              </a:rPr>
              <a:t>k</a:t>
            </a:r>
            <a:r>
              <a:rPr lang="hr-HR" sz="3200" smtClean="0">
                <a:latin typeface="Times New Roman" pitchFamily="18" charset="0"/>
              </a:rPr>
              <a:t>}</a:t>
            </a:r>
            <a:r>
              <a:rPr lang="hr-HR" smtClean="0"/>
              <a:t> je skup krajnjih čvorova (</a:t>
            </a:r>
            <a:r>
              <a:rPr lang="hr-HR" smtClean="0">
                <a:solidFill>
                  <a:srgbClr val="FF0000"/>
                </a:solidFill>
              </a:rPr>
              <a:t>listova</a:t>
            </a:r>
            <a:r>
              <a:rPr lang="hr-HR" smtClean="0"/>
              <a:t>)</a:t>
            </a:r>
          </a:p>
          <a:p>
            <a:pPr>
              <a:defRPr/>
            </a:pPr>
            <a:r>
              <a:rPr lang="hr-HR" smtClean="0"/>
              <a:t>korijeni podstabala nekog čvora su </a:t>
            </a:r>
            <a:r>
              <a:rPr lang="hr-HR" smtClean="0">
                <a:solidFill>
                  <a:srgbClr val="FF0000"/>
                </a:solidFill>
              </a:rPr>
              <a:t>djeca</a:t>
            </a:r>
            <a:r>
              <a:rPr lang="hr-HR" smtClean="0"/>
              <a:t> tog čvora (npr. čvorovi </a:t>
            </a:r>
            <a:r>
              <a:rPr lang="hr-HR" sz="3200" i="1" smtClean="0">
                <a:solidFill>
                  <a:srgbClr val="FF0000"/>
                </a:solidFill>
                <a:latin typeface="Times New Roman" pitchFamily="18" charset="0"/>
              </a:rPr>
              <a:t>e</a:t>
            </a:r>
            <a:r>
              <a:rPr lang="hr-HR" sz="3200" i="1" smtClean="0">
                <a:latin typeface="Times New Roman" pitchFamily="18" charset="0"/>
              </a:rPr>
              <a:t>,</a:t>
            </a:r>
            <a:r>
              <a:rPr lang="hr-HR" sz="3200" i="1" smtClean="0">
                <a:solidFill>
                  <a:srgbClr val="FF0000"/>
                </a:solidFill>
                <a:latin typeface="Times New Roman" pitchFamily="18" charset="0"/>
              </a:rPr>
              <a:t>f</a:t>
            </a:r>
            <a:r>
              <a:rPr lang="hr-HR" sz="3200" i="1" smtClean="0">
                <a:latin typeface="Times New Roman" pitchFamily="18" charset="0"/>
              </a:rPr>
              <a:t>,</a:t>
            </a:r>
            <a:r>
              <a:rPr lang="hr-HR" sz="3200" i="1" smtClean="0">
                <a:solidFill>
                  <a:srgbClr val="FF0000"/>
                </a:solidFill>
                <a:latin typeface="Times New Roman" pitchFamily="18" charset="0"/>
              </a:rPr>
              <a:t>g</a:t>
            </a:r>
            <a:r>
              <a:rPr lang="hr-HR" smtClean="0"/>
              <a:t> su djeca od </a:t>
            </a:r>
            <a:r>
              <a:rPr lang="hr-HR" sz="3200" i="1" smtClean="0">
                <a:solidFill>
                  <a:srgbClr val="FF0000"/>
                </a:solidFill>
                <a:latin typeface="Times New Roman" pitchFamily="18" charset="0"/>
              </a:rPr>
              <a:t>c</a:t>
            </a:r>
            <a:r>
              <a:rPr lang="hr-HR" smtClean="0"/>
              <a:t>), a taj čvor nazivamo </a:t>
            </a:r>
            <a:r>
              <a:rPr lang="hr-HR" smtClean="0">
                <a:solidFill>
                  <a:srgbClr val="FF0000"/>
                </a:solidFill>
              </a:rPr>
              <a:t>roditeljem</a:t>
            </a:r>
            <a:r>
              <a:rPr lang="hr-HR" smtClean="0"/>
              <a:t> (npr. </a:t>
            </a:r>
            <a:r>
              <a:rPr lang="hr-HR" sz="3200" i="1" smtClean="0">
                <a:solidFill>
                  <a:srgbClr val="FF0000"/>
                </a:solidFill>
                <a:latin typeface="Times New Roman" pitchFamily="18" charset="0"/>
              </a:rPr>
              <a:t>g</a:t>
            </a:r>
            <a:r>
              <a:rPr lang="hr-HR" smtClean="0"/>
              <a:t> je roditelj od </a:t>
            </a:r>
            <a:r>
              <a:rPr lang="hr-HR" sz="3200" i="1" smtClean="0">
                <a:solidFill>
                  <a:srgbClr val="FF0000"/>
                </a:solidFill>
                <a:latin typeface="Times New Roman" pitchFamily="18" charset="0"/>
              </a:rPr>
              <a:t>j</a:t>
            </a:r>
            <a:r>
              <a:rPr lang="hr-HR" smtClean="0"/>
              <a:t>). </a:t>
            </a:r>
          </a:p>
          <a:p>
            <a:pPr lvl="1">
              <a:defRPr/>
            </a:pPr>
            <a:r>
              <a:rPr lang="hr-HR" smtClean="0"/>
              <a:t>slični pojmovi se koriste i za ostale odnose (</a:t>
            </a:r>
            <a:r>
              <a:rPr lang="hr-HR" i="1" smtClean="0"/>
              <a:t>djed, braća, pretci</a:t>
            </a:r>
            <a:r>
              <a:rPr lang="hr-HR" smtClean="0"/>
              <a:t>)</a:t>
            </a:r>
          </a:p>
        </p:txBody>
      </p:sp>
      <p:grpSp>
        <p:nvGrpSpPr>
          <p:cNvPr id="8199" name="Group 7"/>
          <p:cNvGrpSpPr>
            <a:grpSpLocks/>
          </p:cNvGrpSpPr>
          <p:nvPr/>
        </p:nvGrpSpPr>
        <p:grpSpPr bwMode="auto">
          <a:xfrm>
            <a:off x="5595938" y="1000125"/>
            <a:ext cx="3952875" cy="2000250"/>
            <a:chOff x="2452670" y="3143248"/>
            <a:chExt cx="5786478" cy="3071834"/>
          </a:xfrm>
        </p:grpSpPr>
        <p:sp>
          <p:nvSpPr>
            <p:cNvPr id="9" name="Oval 8"/>
            <p:cNvSpPr/>
            <p:nvPr/>
          </p:nvSpPr>
          <p:spPr bwMode="auto">
            <a:xfrm>
              <a:off x="4595294" y="3143248"/>
              <a:ext cx="643716" cy="64362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alpha val="43137"/>
                      </a:srgbClr>
                    </a:outerShdw>
                  </a:effectLst>
                  <a:latin typeface="Courier New" pitchFamily="49" charset="0"/>
                </a:rPr>
                <a:t>a</a:t>
              </a:r>
            </a:p>
          </p:txBody>
        </p:sp>
        <p:sp>
          <p:nvSpPr>
            <p:cNvPr id="10" name="Oval 9"/>
            <p:cNvSpPr/>
            <p:nvPr/>
          </p:nvSpPr>
          <p:spPr bwMode="auto">
            <a:xfrm>
              <a:off x="3809820" y="3857572"/>
              <a:ext cx="643716" cy="64362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alpha val="43137"/>
                      </a:srgbClr>
                    </a:outerShdw>
                  </a:effectLst>
                  <a:latin typeface="Courier New" pitchFamily="49" charset="0"/>
                </a:rPr>
                <a:t>b</a:t>
              </a:r>
            </a:p>
          </p:txBody>
        </p:sp>
        <p:sp>
          <p:nvSpPr>
            <p:cNvPr id="11" name="Oval 10"/>
            <p:cNvSpPr/>
            <p:nvPr/>
          </p:nvSpPr>
          <p:spPr bwMode="auto">
            <a:xfrm>
              <a:off x="5311051" y="3857572"/>
              <a:ext cx="641393" cy="64362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alpha val="43137"/>
                      </a:srgbClr>
                    </a:outerShdw>
                  </a:effectLst>
                  <a:latin typeface="Courier New" pitchFamily="49" charset="0"/>
                </a:rPr>
                <a:t>c</a:t>
              </a:r>
            </a:p>
          </p:txBody>
        </p:sp>
        <p:sp>
          <p:nvSpPr>
            <p:cNvPr id="12" name="Oval 11"/>
            <p:cNvSpPr/>
            <p:nvPr/>
          </p:nvSpPr>
          <p:spPr bwMode="auto">
            <a:xfrm>
              <a:off x="3024346" y="4679165"/>
              <a:ext cx="643716" cy="64362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alpha val="43137"/>
                      </a:srgbClr>
                    </a:outerShdw>
                  </a:effectLst>
                  <a:latin typeface="Courier New" pitchFamily="49" charset="0"/>
                </a:rPr>
                <a:t>d</a:t>
              </a:r>
            </a:p>
          </p:txBody>
        </p:sp>
        <p:sp>
          <p:nvSpPr>
            <p:cNvPr id="13" name="Oval 12"/>
            <p:cNvSpPr/>
            <p:nvPr/>
          </p:nvSpPr>
          <p:spPr bwMode="auto">
            <a:xfrm>
              <a:off x="2452670" y="5571460"/>
              <a:ext cx="643716" cy="64362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alpha val="43137"/>
                      </a:srgbClr>
                    </a:outerShdw>
                  </a:effectLst>
                  <a:latin typeface="Courier New" pitchFamily="49" charset="0"/>
                </a:rPr>
                <a:t>h</a:t>
              </a:r>
            </a:p>
          </p:txBody>
        </p:sp>
        <p:sp>
          <p:nvSpPr>
            <p:cNvPr id="14" name="Oval 13"/>
            <p:cNvSpPr/>
            <p:nvPr/>
          </p:nvSpPr>
          <p:spPr bwMode="auto">
            <a:xfrm>
              <a:off x="3523981" y="5571460"/>
              <a:ext cx="643717" cy="64362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alpha val="43137"/>
                      </a:srgbClr>
                    </a:outerShdw>
                  </a:effectLst>
                  <a:latin typeface="Courier New" pitchFamily="49" charset="0"/>
                </a:rPr>
                <a:t>i</a:t>
              </a:r>
            </a:p>
          </p:txBody>
        </p:sp>
        <p:sp>
          <p:nvSpPr>
            <p:cNvPr id="15" name="Oval 14"/>
            <p:cNvSpPr/>
            <p:nvPr/>
          </p:nvSpPr>
          <p:spPr bwMode="auto">
            <a:xfrm>
              <a:off x="4739375" y="4679165"/>
              <a:ext cx="641393" cy="64362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alpha val="43137"/>
                      </a:srgbClr>
                    </a:outerShdw>
                  </a:effectLst>
                  <a:latin typeface="Courier New" pitchFamily="49" charset="0"/>
                </a:rPr>
                <a:t>e</a:t>
              </a:r>
            </a:p>
          </p:txBody>
        </p:sp>
        <p:sp>
          <p:nvSpPr>
            <p:cNvPr id="16" name="Oval 15"/>
            <p:cNvSpPr/>
            <p:nvPr/>
          </p:nvSpPr>
          <p:spPr bwMode="auto">
            <a:xfrm>
              <a:off x="5952443" y="4679165"/>
              <a:ext cx="643716" cy="64362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alpha val="43137"/>
                      </a:srgbClr>
                    </a:outerShdw>
                  </a:effectLst>
                  <a:latin typeface="Courier New" pitchFamily="49" charset="0"/>
                </a:rPr>
                <a:t>f</a:t>
              </a:r>
            </a:p>
          </p:txBody>
        </p:sp>
        <p:sp>
          <p:nvSpPr>
            <p:cNvPr id="17" name="Oval 16"/>
            <p:cNvSpPr/>
            <p:nvPr/>
          </p:nvSpPr>
          <p:spPr bwMode="auto">
            <a:xfrm>
              <a:off x="6452078" y="5571460"/>
              <a:ext cx="643717" cy="64362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alpha val="43137"/>
                      </a:srgbClr>
                    </a:outerShdw>
                  </a:effectLst>
                  <a:latin typeface="Courier New" pitchFamily="49" charset="0"/>
                </a:rPr>
                <a:t>j</a:t>
              </a:r>
            </a:p>
          </p:txBody>
        </p:sp>
        <p:sp>
          <p:nvSpPr>
            <p:cNvPr id="18" name="Oval 17"/>
            <p:cNvSpPr/>
            <p:nvPr/>
          </p:nvSpPr>
          <p:spPr bwMode="auto">
            <a:xfrm>
              <a:off x="7595431" y="5571460"/>
              <a:ext cx="643717" cy="64362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alpha val="43137"/>
                      </a:srgbClr>
                    </a:outerShdw>
                  </a:effectLst>
                  <a:latin typeface="Courier New" pitchFamily="49" charset="0"/>
                </a:rPr>
                <a:t>k</a:t>
              </a:r>
            </a:p>
          </p:txBody>
        </p:sp>
        <p:sp>
          <p:nvSpPr>
            <p:cNvPr id="19" name="Oval 18"/>
            <p:cNvSpPr/>
            <p:nvPr/>
          </p:nvSpPr>
          <p:spPr bwMode="auto">
            <a:xfrm>
              <a:off x="7023754" y="4679165"/>
              <a:ext cx="643717" cy="64362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alpha val="43137"/>
                      </a:srgbClr>
                    </a:outerShdw>
                  </a:effectLst>
                  <a:latin typeface="Courier New" pitchFamily="49" charset="0"/>
                </a:rPr>
                <a:t>g</a:t>
              </a:r>
            </a:p>
          </p:txBody>
        </p:sp>
        <p:cxnSp>
          <p:nvCxnSpPr>
            <p:cNvPr id="8211" name="Straight Arrow Connector 19"/>
            <p:cNvCxnSpPr>
              <a:cxnSpLocks noChangeShapeType="1"/>
              <a:stCxn id="9" idx="5"/>
              <a:endCxn id="11" idx="1"/>
            </p:cNvCxnSpPr>
            <p:nvPr/>
          </p:nvCxnSpPr>
          <p:spPr bwMode="auto">
            <a:xfrm rot="16200000" flipH="1">
              <a:off x="5144595" y="3692033"/>
              <a:ext cx="259752" cy="259752"/>
            </a:xfrm>
            <a:prstGeom prst="straightConnector1">
              <a:avLst/>
            </a:prstGeom>
            <a:noFill/>
            <a:ln w="34925" algn="ctr">
              <a:solidFill>
                <a:srgbClr val="C00000"/>
              </a:solidFill>
              <a:round/>
              <a:headEnd/>
              <a:tailEnd type="arrow" w="med" len="med"/>
            </a:ln>
          </p:spPr>
        </p:cxnSp>
        <p:cxnSp>
          <p:nvCxnSpPr>
            <p:cNvPr id="8212" name="Straight Arrow Connector 20"/>
            <p:cNvCxnSpPr>
              <a:cxnSpLocks noChangeShapeType="1"/>
              <a:stCxn id="9" idx="3"/>
              <a:endCxn id="10" idx="7"/>
            </p:cNvCxnSpPr>
            <p:nvPr/>
          </p:nvCxnSpPr>
          <p:spPr bwMode="auto">
            <a:xfrm rot="5400000">
              <a:off x="4394496" y="3656314"/>
              <a:ext cx="259752" cy="331190"/>
            </a:xfrm>
            <a:prstGeom prst="straightConnector1">
              <a:avLst/>
            </a:prstGeom>
            <a:noFill/>
            <a:ln w="34925" algn="ctr">
              <a:solidFill>
                <a:srgbClr val="C00000"/>
              </a:solidFill>
              <a:round/>
              <a:headEnd/>
              <a:tailEnd type="arrow" w="med" len="med"/>
            </a:ln>
          </p:spPr>
        </p:cxnSp>
        <p:cxnSp>
          <p:nvCxnSpPr>
            <p:cNvPr id="8213" name="Straight Arrow Connector 21"/>
            <p:cNvCxnSpPr>
              <a:cxnSpLocks noChangeShapeType="1"/>
              <a:stCxn id="10" idx="3"/>
              <a:endCxn id="12" idx="7"/>
            </p:cNvCxnSpPr>
            <p:nvPr/>
          </p:nvCxnSpPr>
          <p:spPr bwMode="auto">
            <a:xfrm rot="5400000">
              <a:off x="3555100" y="4424272"/>
              <a:ext cx="366909" cy="331190"/>
            </a:xfrm>
            <a:prstGeom prst="straightConnector1">
              <a:avLst/>
            </a:prstGeom>
            <a:noFill/>
            <a:ln w="34925" algn="ctr">
              <a:solidFill>
                <a:srgbClr val="C00000"/>
              </a:solidFill>
              <a:round/>
              <a:headEnd/>
              <a:tailEnd type="arrow" w="med" len="med"/>
            </a:ln>
          </p:spPr>
        </p:cxnSp>
        <p:cxnSp>
          <p:nvCxnSpPr>
            <p:cNvPr id="8214" name="Straight Arrow Connector 22"/>
            <p:cNvCxnSpPr>
              <a:cxnSpLocks noChangeShapeType="1"/>
              <a:stCxn id="11" idx="5"/>
              <a:endCxn id="16" idx="1"/>
            </p:cNvCxnSpPr>
            <p:nvPr/>
          </p:nvCxnSpPr>
          <p:spPr bwMode="auto">
            <a:xfrm rot="16200000" flipH="1">
              <a:off x="5769678" y="4495710"/>
              <a:ext cx="366909" cy="188314"/>
            </a:xfrm>
            <a:prstGeom prst="straightConnector1">
              <a:avLst/>
            </a:prstGeom>
            <a:noFill/>
            <a:ln w="34925" algn="ctr">
              <a:solidFill>
                <a:srgbClr val="C00000"/>
              </a:solidFill>
              <a:round/>
              <a:headEnd/>
              <a:tailEnd type="arrow" w="med" len="med"/>
            </a:ln>
          </p:spPr>
        </p:cxnSp>
        <p:cxnSp>
          <p:nvCxnSpPr>
            <p:cNvPr id="8215" name="Straight Arrow Connector 23"/>
            <p:cNvCxnSpPr>
              <a:cxnSpLocks noChangeShapeType="1"/>
              <a:stCxn id="11" idx="3"/>
              <a:endCxn id="15" idx="7"/>
            </p:cNvCxnSpPr>
            <p:nvPr/>
          </p:nvCxnSpPr>
          <p:spPr bwMode="auto">
            <a:xfrm rot="5400000">
              <a:off x="5162455" y="4531429"/>
              <a:ext cx="366909" cy="116876"/>
            </a:xfrm>
            <a:prstGeom prst="straightConnector1">
              <a:avLst/>
            </a:prstGeom>
            <a:noFill/>
            <a:ln w="34925" algn="ctr">
              <a:solidFill>
                <a:srgbClr val="C00000"/>
              </a:solidFill>
              <a:round/>
              <a:headEnd/>
              <a:tailEnd type="arrow" w="med" len="med"/>
            </a:ln>
          </p:spPr>
        </p:cxnSp>
        <p:cxnSp>
          <p:nvCxnSpPr>
            <p:cNvPr id="8216" name="Straight Arrow Connector 24"/>
            <p:cNvCxnSpPr>
              <a:cxnSpLocks noChangeShapeType="1"/>
              <a:stCxn id="11" idx="6"/>
              <a:endCxn id="19" idx="1"/>
            </p:cNvCxnSpPr>
            <p:nvPr/>
          </p:nvCxnSpPr>
          <p:spPr bwMode="auto">
            <a:xfrm>
              <a:off x="5953132" y="4179099"/>
              <a:ext cx="1165727" cy="594223"/>
            </a:xfrm>
            <a:prstGeom prst="straightConnector1">
              <a:avLst/>
            </a:prstGeom>
            <a:noFill/>
            <a:ln w="34925" algn="ctr">
              <a:solidFill>
                <a:srgbClr val="C00000"/>
              </a:solidFill>
              <a:round/>
              <a:headEnd/>
              <a:tailEnd type="arrow" w="med" len="med"/>
            </a:ln>
          </p:spPr>
        </p:cxnSp>
        <p:cxnSp>
          <p:nvCxnSpPr>
            <p:cNvPr id="8217" name="Straight Arrow Connector 25"/>
            <p:cNvCxnSpPr>
              <a:cxnSpLocks noChangeShapeType="1"/>
              <a:stCxn id="19" idx="5"/>
              <a:endCxn id="18" idx="0"/>
            </p:cNvCxnSpPr>
            <p:nvPr/>
          </p:nvCxnSpPr>
          <p:spPr bwMode="auto">
            <a:xfrm rot="16200000" flipH="1">
              <a:off x="7573487" y="5227950"/>
              <a:ext cx="344190" cy="344190"/>
            </a:xfrm>
            <a:prstGeom prst="straightConnector1">
              <a:avLst/>
            </a:prstGeom>
            <a:noFill/>
            <a:ln w="34925" algn="ctr">
              <a:solidFill>
                <a:srgbClr val="C00000"/>
              </a:solidFill>
              <a:round/>
              <a:headEnd/>
              <a:tailEnd type="arrow" w="med" len="med"/>
            </a:ln>
          </p:spPr>
        </p:cxnSp>
        <p:cxnSp>
          <p:nvCxnSpPr>
            <p:cNvPr id="8218" name="Straight Arrow Connector 26"/>
            <p:cNvCxnSpPr>
              <a:cxnSpLocks noChangeShapeType="1"/>
              <a:stCxn id="19" idx="3"/>
              <a:endCxn id="17" idx="0"/>
            </p:cNvCxnSpPr>
            <p:nvPr/>
          </p:nvCxnSpPr>
          <p:spPr bwMode="auto">
            <a:xfrm rot="5400000">
              <a:off x="6774669" y="5227950"/>
              <a:ext cx="344190" cy="344190"/>
            </a:xfrm>
            <a:prstGeom prst="straightConnector1">
              <a:avLst/>
            </a:prstGeom>
            <a:noFill/>
            <a:ln w="34925" algn="ctr">
              <a:solidFill>
                <a:srgbClr val="C00000"/>
              </a:solidFill>
              <a:round/>
              <a:headEnd/>
              <a:tailEnd type="arrow" w="med" len="med"/>
            </a:ln>
          </p:spPr>
        </p:cxnSp>
        <p:cxnSp>
          <p:nvCxnSpPr>
            <p:cNvPr id="8219" name="Straight Arrow Connector 27"/>
            <p:cNvCxnSpPr>
              <a:cxnSpLocks noChangeShapeType="1"/>
              <a:stCxn id="12" idx="3"/>
              <a:endCxn id="13" idx="0"/>
            </p:cNvCxnSpPr>
            <p:nvPr/>
          </p:nvCxnSpPr>
          <p:spPr bwMode="auto">
            <a:xfrm rot="5400000">
              <a:off x="2774141" y="5227950"/>
              <a:ext cx="344190" cy="344190"/>
            </a:xfrm>
            <a:prstGeom prst="straightConnector1">
              <a:avLst/>
            </a:prstGeom>
            <a:noFill/>
            <a:ln w="34925" algn="ctr">
              <a:solidFill>
                <a:srgbClr val="C00000"/>
              </a:solidFill>
              <a:round/>
              <a:headEnd/>
              <a:tailEnd type="arrow" w="med" len="med"/>
            </a:ln>
          </p:spPr>
        </p:cxnSp>
        <p:cxnSp>
          <p:nvCxnSpPr>
            <p:cNvPr id="8220" name="Straight Arrow Connector 28"/>
            <p:cNvCxnSpPr>
              <a:cxnSpLocks noChangeShapeType="1"/>
              <a:stCxn id="12" idx="5"/>
              <a:endCxn id="14" idx="0"/>
            </p:cNvCxnSpPr>
            <p:nvPr/>
          </p:nvCxnSpPr>
          <p:spPr bwMode="auto">
            <a:xfrm rot="16200000" flipH="1">
              <a:off x="3537240" y="5263669"/>
              <a:ext cx="344190" cy="272752"/>
            </a:xfrm>
            <a:prstGeom prst="straightConnector1">
              <a:avLst/>
            </a:prstGeom>
            <a:noFill/>
            <a:ln w="34925" algn="ctr">
              <a:solidFill>
                <a:srgbClr val="C00000"/>
              </a:solidFill>
              <a:round/>
              <a:headEnd/>
              <a:tailEnd type="arrow" w="med" len="med"/>
            </a:ln>
          </p:spPr>
        </p:cxnSp>
      </p:grpSp>
      <p:sp>
        <p:nvSpPr>
          <p:cNvPr id="5" name="Slide Number Placeholder 4"/>
          <p:cNvSpPr>
            <a:spLocks noGrp="1"/>
          </p:cNvSpPr>
          <p:nvPr>
            <p:ph type="sldNum" sz="quarter" idx="11"/>
          </p:nvPr>
        </p:nvSpPr>
        <p:spPr/>
        <p:txBody>
          <a:bodyPr/>
          <a:lstStyle/>
          <a:p>
            <a:fld id="{A88E0379-805C-488B-A902-3710866AFB11}" type="slidenum">
              <a:rPr lang="hr-HR" smtClean="0"/>
              <a:pPr/>
              <a:t>241</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hr-HR"/>
              <a:t>Osnovni pojmovi - II</a:t>
            </a:r>
          </a:p>
        </p:txBody>
      </p:sp>
      <p:sp>
        <p:nvSpPr>
          <p:cNvPr id="3" name="Content Placeholder 2"/>
          <p:cNvSpPr>
            <a:spLocks noGrp="1"/>
          </p:cNvSpPr>
          <p:nvPr>
            <p:ph idx="4294967295"/>
          </p:nvPr>
        </p:nvSpPr>
        <p:spPr/>
        <p:txBody>
          <a:bodyPr/>
          <a:lstStyle/>
          <a:p>
            <a:r>
              <a:rPr lang="hr-HR" smtClean="0">
                <a:solidFill>
                  <a:srgbClr val="FF0000"/>
                </a:solidFill>
              </a:rPr>
              <a:t>stupanj</a:t>
            </a:r>
            <a:r>
              <a:rPr lang="hr-HR" b="1" smtClean="0">
                <a:solidFill>
                  <a:srgbClr val="FF0000"/>
                </a:solidFill>
              </a:rPr>
              <a:t> </a:t>
            </a:r>
            <a:r>
              <a:rPr lang="hr-HR" smtClean="0">
                <a:solidFill>
                  <a:srgbClr val="FF0000"/>
                </a:solidFill>
              </a:rPr>
              <a:t>stabla</a:t>
            </a:r>
            <a:r>
              <a:rPr lang="hr-HR" smtClean="0"/>
              <a:t> je maksimalni stupanj </a:t>
            </a:r>
            <a:br>
              <a:rPr lang="hr-HR" smtClean="0"/>
            </a:br>
            <a:r>
              <a:rPr lang="hr-HR" smtClean="0"/>
              <a:t>od svih čvorova tog stabla, u ovom </a:t>
            </a:r>
            <a:br>
              <a:rPr lang="hr-HR" smtClean="0"/>
            </a:br>
            <a:r>
              <a:rPr lang="hr-HR" smtClean="0"/>
              <a:t>primjeru 3</a:t>
            </a:r>
          </a:p>
          <a:p>
            <a:r>
              <a:rPr lang="hr-HR" smtClean="0">
                <a:solidFill>
                  <a:srgbClr val="FF0000"/>
                </a:solidFill>
              </a:rPr>
              <a:t>razina</a:t>
            </a:r>
            <a:r>
              <a:rPr lang="hr-HR" smtClean="0"/>
              <a:t> (</a:t>
            </a:r>
            <a:r>
              <a:rPr lang="hr-HR" i="1" smtClean="0"/>
              <a:t>level</a:t>
            </a:r>
            <a:r>
              <a:rPr lang="hr-HR" smtClean="0"/>
              <a:t>) nekog čvora određuje </a:t>
            </a:r>
            <a:br>
              <a:rPr lang="hr-HR" smtClean="0"/>
            </a:br>
            <a:r>
              <a:rPr lang="hr-HR" smtClean="0"/>
              <a:t>se iz definicije da je korijen razine 1, </a:t>
            </a:r>
            <a:br>
              <a:rPr lang="hr-HR" smtClean="0"/>
            </a:br>
            <a:r>
              <a:rPr lang="hr-HR" smtClean="0"/>
              <a:t>a da su razine djece nekog čvora razine </a:t>
            </a:r>
            <a:r>
              <a:rPr lang="hr-HR" i="1" smtClean="0">
                <a:solidFill>
                  <a:srgbClr val="FF0000"/>
                </a:solidFill>
                <a:latin typeface="Times New Roman" pitchFamily="18" charset="0"/>
              </a:rPr>
              <a:t>k</a:t>
            </a:r>
            <a:r>
              <a:rPr lang="hr-HR" smtClean="0"/>
              <a:t> jednaki </a:t>
            </a:r>
            <a:r>
              <a:rPr lang="hr-HR" i="1" smtClean="0">
                <a:solidFill>
                  <a:srgbClr val="FF0000"/>
                </a:solidFill>
                <a:latin typeface="Times New Roman" pitchFamily="18" charset="0"/>
              </a:rPr>
              <a:t>k</a:t>
            </a:r>
            <a:r>
              <a:rPr lang="hr-HR" smtClean="0">
                <a:solidFill>
                  <a:srgbClr val="FF0000"/>
                </a:solidFill>
                <a:latin typeface="Times New Roman" pitchFamily="18" charset="0"/>
              </a:rPr>
              <a:t>+</a:t>
            </a:r>
            <a:r>
              <a:rPr lang="hr-HR" smtClean="0">
                <a:solidFill>
                  <a:srgbClr val="FF0000"/>
                </a:solidFill>
              </a:rPr>
              <a:t>1</a:t>
            </a:r>
            <a:endParaRPr lang="hr-HR" smtClean="0"/>
          </a:p>
          <a:p>
            <a:r>
              <a:rPr lang="hr-HR" smtClean="0">
                <a:solidFill>
                  <a:srgbClr val="FF0000"/>
                </a:solidFill>
              </a:rPr>
              <a:t>dubina</a:t>
            </a:r>
            <a:r>
              <a:rPr lang="hr-HR" smtClean="0"/>
              <a:t> (</a:t>
            </a:r>
            <a:r>
              <a:rPr lang="hr-HR" i="1" smtClean="0"/>
              <a:t>depth</a:t>
            </a:r>
            <a:r>
              <a:rPr lang="hr-HR" smtClean="0"/>
              <a:t>) stabla je jednaka maksimalnoj razini nekog čvora u stablu</a:t>
            </a:r>
          </a:p>
          <a:p>
            <a:endParaRPr lang="hr-HR" smtClean="0"/>
          </a:p>
        </p:txBody>
      </p:sp>
      <p:grpSp>
        <p:nvGrpSpPr>
          <p:cNvPr id="9223" name="Group 7"/>
          <p:cNvGrpSpPr>
            <a:grpSpLocks/>
          </p:cNvGrpSpPr>
          <p:nvPr/>
        </p:nvGrpSpPr>
        <p:grpSpPr bwMode="auto">
          <a:xfrm>
            <a:off x="5595938" y="1000125"/>
            <a:ext cx="3952875" cy="2000250"/>
            <a:chOff x="2452670" y="3143248"/>
            <a:chExt cx="5786478" cy="3071834"/>
          </a:xfrm>
        </p:grpSpPr>
        <p:sp>
          <p:nvSpPr>
            <p:cNvPr id="9" name="Oval 8"/>
            <p:cNvSpPr/>
            <p:nvPr/>
          </p:nvSpPr>
          <p:spPr bwMode="auto">
            <a:xfrm>
              <a:off x="4595294" y="3143248"/>
              <a:ext cx="643716" cy="64362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alpha val="43137"/>
                      </a:srgbClr>
                    </a:outerShdw>
                  </a:effectLst>
                  <a:latin typeface="Courier New" pitchFamily="49" charset="0"/>
                </a:rPr>
                <a:t>a</a:t>
              </a:r>
            </a:p>
          </p:txBody>
        </p:sp>
        <p:sp>
          <p:nvSpPr>
            <p:cNvPr id="10" name="Oval 9"/>
            <p:cNvSpPr/>
            <p:nvPr/>
          </p:nvSpPr>
          <p:spPr bwMode="auto">
            <a:xfrm>
              <a:off x="3809820" y="3857572"/>
              <a:ext cx="643716" cy="64362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alpha val="43137"/>
                      </a:srgbClr>
                    </a:outerShdw>
                  </a:effectLst>
                  <a:latin typeface="Courier New" pitchFamily="49" charset="0"/>
                </a:rPr>
                <a:t>b</a:t>
              </a:r>
            </a:p>
          </p:txBody>
        </p:sp>
        <p:sp>
          <p:nvSpPr>
            <p:cNvPr id="11" name="Oval 10"/>
            <p:cNvSpPr/>
            <p:nvPr/>
          </p:nvSpPr>
          <p:spPr bwMode="auto">
            <a:xfrm>
              <a:off x="5311051" y="3857572"/>
              <a:ext cx="641393" cy="64362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alpha val="43137"/>
                      </a:srgbClr>
                    </a:outerShdw>
                  </a:effectLst>
                  <a:latin typeface="Courier New" pitchFamily="49" charset="0"/>
                </a:rPr>
                <a:t>c</a:t>
              </a:r>
            </a:p>
          </p:txBody>
        </p:sp>
        <p:sp>
          <p:nvSpPr>
            <p:cNvPr id="12" name="Oval 11"/>
            <p:cNvSpPr/>
            <p:nvPr/>
          </p:nvSpPr>
          <p:spPr bwMode="auto">
            <a:xfrm>
              <a:off x="3024346" y="4679165"/>
              <a:ext cx="643716" cy="64362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alpha val="43137"/>
                      </a:srgbClr>
                    </a:outerShdw>
                  </a:effectLst>
                  <a:latin typeface="Courier New" pitchFamily="49" charset="0"/>
                </a:rPr>
                <a:t>d</a:t>
              </a:r>
            </a:p>
          </p:txBody>
        </p:sp>
        <p:sp>
          <p:nvSpPr>
            <p:cNvPr id="13" name="Oval 12"/>
            <p:cNvSpPr/>
            <p:nvPr/>
          </p:nvSpPr>
          <p:spPr bwMode="auto">
            <a:xfrm>
              <a:off x="2452670" y="5571460"/>
              <a:ext cx="643716" cy="64362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alpha val="43137"/>
                      </a:srgbClr>
                    </a:outerShdw>
                  </a:effectLst>
                  <a:latin typeface="Courier New" pitchFamily="49" charset="0"/>
                </a:rPr>
                <a:t>h</a:t>
              </a:r>
            </a:p>
          </p:txBody>
        </p:sp>
        <p:sp>
          <p:nvSpPr>
            <p:cNvPr id="14" name="Oval 13"/>
            <p:cNvSpPr/>
            <p:nvPr/>
          </p:nvSpPr>
          <p:spPr bwMode="auto">
            <a:xfrm>
              <a:off x="3523981" y="5571460"/>
              <a:ext cx="643717" cy="64362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alpha val="43137"/>
                      </a:srgbClr>
                    </a:outerShdw>
                  </a:effectLst>
                  <a:latin typeface="Courier New" pitchFamily="49" charset="0"/>
                </a:rPr>
                <a:t>i</a:t>
              </a:r>
            </a:p>
          </p:txBody>
        </p:sp>
        <p:sp>
          <p:nvSpPr>
            <p:cNvPr id="15" name="Oval 14"/>
            <p:cNvSpPr/>
            <p:nvPr/>
          </p:nvSpPr>
          <p:spPr bwMode="auto">
            <a:xfrm>
              <a:off x="4739375" y="4679165"/>
              <a:ext cx="641393" cy="64362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alpha val="43137"/>
                      </a:srgbClr>
                    </a:outerShdw>
                  </a:effectLst>
                  <a:latin typeface="Courier New" pitchFamily="49" charset="0"/>
                </a:rPr>
                <a:t>e</a:t>
              </a:r>
            </a:p>
          </p:txBody>
        </p:sp>
        <p:sp>
          <p:nvSpPr>
            <p:cNvPr id="16" name="Oval 15"/>
            <p:cNvSpPr/>
            <p:nvPr/>
          </p:nvSpPr>
          <p:spPr bwMode="auto">
            <a:xfrm>
              <a:off x="5952443" y="4679165"/>
              <a:ext cx="643716" cy="64362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alpha val="43137"/>
                      </a:srgbClr>
                    </a:outerShdw>
                  </a:effectLst>
                  <a:latin typeface="Courier New" pitchFamily="49" charset="0"/>
                </a:rPr>
                <a:t>f</a:t>
              </a:r>
            </a:p>
          </p:txBody>
        </p:sp>
        <p:sp>
          <p:nvSpPr>
            <p:cNvPr id="17" name="Oval 16"/>
            <p:cNvSpPr/>
            <p:nvPr/>
          </p:nvSpPr>
          <p:spPr bwMode="auto">
            <a:xfrm>
              <a:off x="6452078" y="5571460"/>
              <a:ext cx="643717" cy="64362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alpha val="43137"/>
                      </a:srgbClr>
                    </a:outerShdw>
                  </a:effectLst>
                  <a:latin typeface="Courier New" pitchFamily="49" charset="0"/>
                </a:rPr>
                <a:t>j</a:t>
              </a:r>
            </a:p>
          </p:txBody>
        </p:sp>
        <p:sp>
          <p:nvSpPr>
            <p:cNvPr id="18" name="Oval 17"/>
            <p:cNvSpPr/>
            <p:nvPr/>
          </p:nvSpPr>
          <p:spPr bwMode="auto">
            <a:xfrm>
              <a:off x="7595431" y="5571460"/>
              <a:ext cx="643717" cy="64362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alpha val="43137"/>
                      </a:srgbClr>
                    </a:outerShdw>
                  </a:effectLst>
                  <a:latin typeface="Courier New" pitchFamily="49" charset="0"/>
                </a:rPr>
                <a:t>k</a:t>
              </a:r>
            </a:p>
          </p:txBody>
        </p:sp>
        <p:sp>
          <p:nvSpPr>
            <p:cNvPr id="19" name="Oval 18"/>
            <p:cNvSpPr/>
            <p:nvPr/>
          </p:nvSpPr>
          <p:spPr bwMode="auto">
            <a:xfrm>
              <a:off x="7023754" y="4679165"/>
              <a:ext cx="643717" cy="64362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alpha val="43137"/>
                      </a:srgbClr>
                    </a:outerShdw>
                  </a:effectLst>
                  <a:latin typeface="Courier New" pitchFamily="49" charset="0"/>
                </a:rPr>
                <a:t>g</a:t>
              </a:r>
            </a:p>
          </p:txBody>
        </p:sp>
        <p:cxnSp>
          <p:nvCxnSpPr>
            <p:cNvPr id="9235" name="Straight Arrow Connector 19"/>
            <p:cNvCxnSpPr>
              <a:cxnSpLocks noChangeShapeType="1"/>
              <a:stCxn id="9" idx="5"/>
              <a:endCxn id="11" idx="1"/>
            </p:cNvCxnSpPr>
            <p:nvPr/>
          </p:nvCxnSpPr>
          <p:spPr bwMode="auto">
            <a:xfrm rot="16200000" flipH="1">
              <a:off x="5144595" y="3692033"/>
              <a:ext cx="259752" cy="259752"/>
            </a:xfrm>
            <a:prstGeom prst="straightConnector1">
              <a:avLst/>
            </a:prstGeom>
            <a:noFill/>
            <a:ln w="34925" algn="ctr">
              <a:solidFill>
                <a:srgbClr val="C00000"/>
              </a:solidFill>
              <a:round/>
              <a:headEnd/>
              <a:tailEnd type="arrow" w="med" len="med"/>
            </a:ln>
          </p:spPr>
        </p:cxnSp>
        <p:cxnSp>
          <p:nvCxnSpPr>
            <p:cNvPr id="9236" name="Straight Arrow Connector 20"/>
            <p:cNvCxnSpPr>
              <a:cxnSpLocks noChangeShapeType="1"/>
              <a:stCxn id="9" idx="3"/>
              <a:endCxn id="10" idx="7"/>
            </p:cNvCxnSpPr>
            <p:nvPr/>
          </p:nvCxnSpPr>
          <p:spPr bwMode="auto">
            <a:xfrm rot="5400000">
              <a:off x="4394496" y="3656314"/>
              <a:ext cx="259752" cy="331190"/>
            </a:xfrm>
            <a:prstGeom prst="straightConnector1">
              <a:avLst/>
            </a:prstGeom>
            <a:noFill/>
            <a:ln w="34925" algn="ctr">
              <a:solidFill>
                <a:srgbClr val="C00000"/>
              </a:solidFill>
              <a:round/>
              <a:headEnd/>
              <a:tailEnd type="arrow" w="med" len="med"/>
            </a:ln>
          </p:spPr>
        </p:cxnSp>
        <p:cxnSp>
          <p:nvCxnSpPr>
            <p:cNvPr id="9237" name="Straight Arrow Connector 21"/>
            <p:cNvCxnSpPr>
              <a:cxnSpLocks noChangeShapeType="1"/>
              <a:stCxn id="10" idx="3"/>
              <a:endCxn id="12" idx="7"/>
            </p:cNvCxnSpPr>
            <p:nvPr/>
          </p:nvCxnSpPr>
          <p:spPr bwMode="auto">
            <a:xfrm rot="5400000">
              <a:off x="3555100" y="4424272"/>
              <a:ext cx="366909" cy="331190"/>
            </a:xfrm>
            <a:prstGeom prst="straightConnector1">
              <a:avLst/>
            </a:prstGeom>
            <a:noFill/>
            <a:ln w="34925" algn="ctr">
              <a:solidFill>
                <a:srgbClr val="C00000"/>
              </a:solidFill>
              <a:round/>
              <a:headEnd/>
              <a:tailEnd type="arrow" w="med" len="med"/>
            </a:ln>
          </p:spPr>
        </p:cxnSp>
        <p:cxnSp>
          <p:nvCxnSpPr>
            <p:cNvPr id="9238" name="Straight Arrow Connector 22"/>
            <p:cNvCxnSpPr>
              <a:cxnSpLocks noChangeShapeType="1"/>
              <a:stCxn id="11" idx="5"/>
              <a:endCxn id="16" idx="1"/>
            </p:cNvCxnSpPr>
            <p:nvPr/>
          </p:nvCxnSpPr>
          <p:spPr bwMode="auto">
            <a:xfrm rot="16200000" flipH="1">
              <a:off x="5769678" y="4495710"/>
              <a:ext cx="366909" cy="188314"/>
            </a:xfrm>
            <a:prstGeom prst="straightConnector1">
              <a:avLst/>
            </a:prstGeom>
            <a:noFill/>
            <a:ln w="34925" algn="ctr">
              <a:solidFill>
                <a:srgbClr val="C00000"/>
              </a:solidFill>
              <a:round/>
              <a:headEnd/>
              <a:tailEnd type="arrow" w="med" len="med"/>
            </a:ln>
          </p:spPr>
        </p:cxnSp>
        <p:cxnSp>
          <p:nvCxnSpPr>
            <p:cNvPr id="9239" name="Straight Arrow Connector 23"/>
            <p:cNvCxnSpPr>
              <a:cxnSpLocks noChangeShapeType="1"/>
              <a:stCxn id="11" idx="3"/>
              <a:endCxn id="15" idx="7"/>
            </p:cNvCxnSpPr>
            <p:nvPr/>
          </p:nvCxnSpPr>
          <p:spPr bwMode="auto">
            <a:xfrm rot="5400000">
              <a:off x="5162455" y="4531429"/>
              <a:ext cx="366909" cy="116876"/>
            </a:xfrm>
            <a:prstGeom prst="straightConnector1">
              <a:avLst/>
            </a:prstGeom>
            <a:noFill/>
            <a:ln w="34925" algn="ctr">
              <a:solidFill>
                <a:srgbClr val="C00000"/>
              </a:solidFill>
              <a:round/>
              <a:headEnd/>
              <a:tailEnd type="arrow" w="med" len="med"/>
            </a:ln>
          </p:spPr>
        </p:cxnSp>
        <p:cxnSp>
          <p:nvCxnSpPr>
            <p:cNvPr id="9240" name="Straight Arrow Connector 24"/>
            <p:cNvCxnSpPr>
              <a:cxnSpLocks noChangeShapeType="1"/>
              <a:stCxn id="11" idx="6"/>
              <a:endCxn id="19" idx="1"/>
            </p:cNvCxnSpPr>
            <p:nvPr/>
          </p:nvCxnSpPr>
          <p:spPr bwMode="auto">
            <a:xfrm>
              <a:off x="5953132" y="4179099"/>
              <a:ext cx="1165727" cy="594223"/>
            </a:xfrm>
            <a:prstGeom prst="straightConnector1">
              <a:avLst/>
            </a:prstGeom>
            <a:noFill/>
            <a:ln w="34925" algn="ctr">
              <a:solidFill>
                <a:srgbClr val="C00000"/>
              </a:solidFill>
              <a:round/>
              <a:headEnd/>
              <a:tailEnd type="arrow" w="med" len="med"/>
            </a:ln>
          </p:spPr>
        </p:cxnSp>
        <p:cxnSp>
          <p:nvCxnSpPr>
            <p:cNvPr id="9241" name="Straight Arrow Connector 25"/>
            <p:cNvCxnSpPr>
              <a:cxnSpLocks noChangeShapeType="1"/>
              <a:stCxn id="19" idx="5"/>
              <a:endCxn id="18" idx="0"/>
            </p:cNvCxnSpPr>
            <p:nvPr/>
          </p:nvCxnSpPr>
          <p:spPr bwMode="auto">
            <a:xfrm rot="16200000" flipH="1">
              <a:off x="7573487" y="5227950"/>
              <a:ext cx="344190" cy="344190"/>
            </a:xfrm>
            <a:prstGeom prst="straightConnector1">
              <a:avLst/>
            </a:prstGeom>
            <a:noFill/>
            <a:ln w="34925" algn="ctr">
              <a:solidFill>
                <a:srgbClr val="C00000"/>
              </a:solidFill>
              <a:round/>
              <a:headEnd/>
              <a:tailEnd type="arrow" w="med" len="med"/>
            </a:ln>
          </p:spPr>
        </p:cxnSp>
        <p:cxnSp>
          <p:nvCxnSpPr>
            <p:cNvPr id="9242" name="Straight Arrow Connector 26"/>
            <p:cNvCxnSpPr>
              <a:cxnSpLocks noChangeShapeType="1"/>
              <a:stCxn id="19" idx="3"/>
              <a:endCxn id="17" idx="0"/>
            </p:cNvCxnSpPr>
            <p:nvPr/>
          </p:nvCxnSpPr>
          <p:spPr bwMode="auto">
            <a:xfrm rot="5400000">
              <a:off x="6774669" y="5227950"/>
              <a:ext cx="344190" cy="344190"/>
            </a:xfrm>
            <a:prstGeom prst="straightConnector1">
              <a:avLst/>
            </a:prstGeom>
            <a:noFill/>
            <a:ln w="34925" algn="ctr">
              <a:solidFill>
                <a:srgbClr val="C00000"/>
              </a:solidFill>
              <a:round/>
              <a:headEnd/>
              <a:tailEnd type="arrow" w="med" len="med"/>
            </a:ln>
          </p:spPr>
        </p:cxnSp>
        <p:cxnSp>
          <p:nvCxnSpPr>
            <p:cNvPr id="9243" name="Straight Arrow Connector 27"/>
            <p:cNvCxnSpPr>
              <a:cxnSpLocks noChangeShapeType="1"/>
              <a:stCxn id="12" idx="3"/>
              <a:endCxn id="13" idx="0"/>
            </p:cNvCxnSpPr>
            <p:nvPr/>
          </p:nvCxnSpPr>
          <p:spPr bwMode="auto">
            <a:xfrm rot="5400000">
              <a:off x="2774141" y="5227950"/>
              <a:ext cx="344190" cy="344190"/>
            </a:xfrm>
            <a:prstGeom prst="straightConnector1">
              <a:avLst/>
            </a:prstGeom>
            <a:noFill/>
            <a:ln w="34925" algn="ctr">
              <a:solidFill>
                <a:srgbClr val="C00000"/>
              </a:solidFill>
              <a:round/>
              <a:headEnd/>
              <a:tailEnd type="arrow" w="med" len="med"/>
            </a:ln>
          </p:spPr>
        </p:cxnSp>
        <p:cxnSp>
          <p:nvCxnSpPr>
            <p:cNvPr id="9244" name="Straight Arrow Connector 28"/>
            <p:cNvCxnSpPr>
              <a:cxnSpLocks noChangeShapeType="1"/>
              <a:stCxn id="12" idx="5"/>
              <a:endCxn id="14" idx="0"/>
            </p:cNvCxnSpPr>
            <p:nvPr/>
          </p:nvCxnSpPr>
          <p:spPr bwMode="auto">
            <a:xfrm rot="16200000" flipH="1">
              <a:off x="3537240" y="5263669"/>
              <a:ext cx="344190" cy="272752"/>
            </a:xfrm>
            <a:prstGeom prst="straightConnector1">
              <a:avLst/>
            </a:prstGeom>
            <a:noFill/>
            <a:ln w="34925" algn="ctr">
              <a:solidFill>
                <a:srgbClr val="C00000"/>
              </a:solidFill>
              <a:round/>
              <a:headEnd/>
              <a:tailEnd type="arrow" w="med" len="med"/>
            </a:ln>
          </p:spPr>
        </p:cxnSp>
      </p:grpSp>
      <p:sp>
        <p:nvSpPr>
          <p:cNvPr id="5" name="Slide Number Placeholder 4"/>
          <p:cNvSpPr>
            <a:spLocks noGrp="1"/>
          </p:cNvSpPr>
          <p:nvPr>
            <p:ph type="sldNum" sz="quarter" idx="11"/>
          </p:nvPr>
        </p:nvSpPr>
        <p:spPr/>
        <p:txBody>
          <a:bodyPr/>
          <a:lstStyle/>
          <a:p>
            <a:fld id="{A88E0379-805C-488B-A902-3710866AFB11}" type="slidenum">
              <a:rPr lang="hr-HR" smtClean="0"/>
              <a:pPr/>
              <a:t>242</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5682" name="Rectangle 2"/>
          <p:cNvSpPr>
            <a:spLocks noGrp="1" noChangeArrowheads="1"/>
          </p:cNvSpPr>
          <p:nvPr>
            <p:ph type="title" idx="4294967295"/>
          </p:nvPr>
        </p:nvSpPr>
        <p:spPr/>
        <p:txBody>
          <a:bodyPr/>
          <a:lstStyle/>
          <a:p>
            <a:pPr>
              <a:defRPr/>
            </a:pPr>
            <a:r>
              <a:rPr lang="hr-HR"/>
              <a:t>Rekurzivna stabla u prirodi</a:t>
            </a:r>
          </a:p>
        </p:txBody>
      </p:sp>
      <p:pic>
        <p:nvPicPr>
          <p:cNvPr id="10246" name="Picture 4" descr="IMG_1447"/>
          <p:cNvPicPr>
            <a:picLocks noChangeAspect="1" noChangeArrowheads="1"/>
          </p:cNvPicPr>
          <p:nvPr/>
        </p:nvPicPr>
        <p:blipFill>
          <a:blip r:embed="rId3" cstate="print"/>
          <a:srcRect/>
          <a:stretch>
            <a:fillRect/>
          </a:stretch>
        </p:blipFill>
        <p:spPr bwMode="auto">
          <a:xfrm>
            <a:off x="238125" y="1357313"/>
            <a:ext cx="5807075" cy="3857625"/>
          </a:xfrm>
          <a:prstGeom prst="rect">
            <a:avLst/>
          </a:prstGeom>
          <a:noFill/>
          <a:ln w="9525">
            <a:noFill/>
            <a:miter lim="800000"/>
            <a:headEnd/>
            <a:tailEnd/>
          </a:ln>
        </p:spPr>
      </p:pic>
      <p:pic>
        <p:nvPicPr>
          <p:cNvPr id="10247" name="Picture 4" descr="IMG_1483"/>
          <p:cNvPicPr>
            <a:picLocks noChangeAspect="1" noChangeArrowheads="1"/>
          </p:cNvPicPr>
          <p:nvPr/>
        </p:nvPicPr>
        <p:blipFill>
          <a:blip r:embed="rId4" cstate="print"/>
          <a:srcRect/>
          <a:stretch>
            <a:fillRect/>
          </a:stretch>
        </p:blipFill>
        <p:spPr bwMode="auto">
          <a:xfrm>
            <a:off x="6167438" y="1000125"/>
            <a:ext cx="3536950" cy="4714875"/>
          </a:xfrm>
          <a:prstGeom prst="rect">
            <a:avLst/>
          </a:prstGeom>
          <a:noFill/>
          <a:ln w="9525">
            <a:noFill/>
            <a:miter lim="800000"/>
            <a:headEnd/>
            <a:tailEnd/>
          </a:ln>
        </p:spPr>
      </p:pic>
      <p:sp>
        <p:nvSpPr>
          <p:cNvPr id="6" name="Rectangle 5"/>
          <p:cNvSpPr/>
          <p:nvPr/>
        </p:nvSpPr>
        <p:spPr>
          <a:xfrm>
            <a:off x="4738688" y="5643563"/>
            <a:ext cx="4953000" cy="400050"/>
          </a:xfrm>
          <a:prstGeom prst="rect">
            <a:avLst/>
          </a:prstGeom>
        </p:spPr>
        <p:txBody>
          <a:bodyPr>
            <a:spAutoFit/>
          </a:bodyPr>
          <a:lstStyle/>
          <a:p>
            <a:pPr algn="r">
              <a:defRPr/>
            </a:pPr>
            <a:r>
              <a:rPr lang="hr-HR">
                <a:latin typeface="+mn-lt"/>
              </a:rPr>
              <a:t>Najveće zmajevo drvo na svijetu...</a:t>
            </a:r>
          </a:p>
        </p:txBody>
      </p:sp>
      <p:sp>
        <p:nvSpPr>
          <p:cNvPr id="3" name="Slide Number Placeholder 2"/>
          <p:cNvSpPr>
            <a:spLocks noGrp="1"/>
          </p:cNvSpPr>
          <p:nvPr>
            <p:ph type="sldNum" sz="quarter" idx="11"/>
          </p:nvPr>
        </p:nvSpPr>
        <p:spPr/>
        <p:txBody>
          <a:bodyPr/>
          <a:lstStyle/>
          <a:p>
            <a:fld id="{A88E0379-805C-488B-A902-3710866AFB11}" type="slidenum">
              <a:rPr lang="hr-HR" smtClean="0"/>
              <a:pPr/>
              <a:t>243</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p:cNvSpPr/>
          <p:nvPr/>
        </p:nvSpPr>
        <p:spPr bwMode="auto">
          <a:xfrm>
            <a:off x="4119563" y="3000375"/>
            <a:ext cx="5643562" cy="3357563"/>
          </a:xfrm>
          <a:prstGeom prst="rect">
            <a:avLst/>
          </a:prstGeom>
          <a:solidFill>
            <a:srgbClr val="FFCC99">
              <a:alpha val="39999"/>
            </a:srgbClr>
          </a:solidFill>
          <a:ln w="9525" cap="flat" cmpd="sng" algn="ctr">
            <a:solidFill>
              <a:srgbClr val="FF9900"/>
            </a:solidFill>
            <a:prstDash val="solid"/>
            <a:round/>
            <a:headEnd type="none" w="med" len="med"/>
            <a:tailEnd type="non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84" name="Rectangle 83"/>
          <p:cNvSpPr/>
          <p:nvPr/>
        </p:nvSpPr>
        <p:spPr bwMode="auto">
          <a:xfrm>
            <a:off x="95250" y="3000375"/>
            <a:ext cx="3738563" cy="3357563"/>
          </a:xfrm>
          <a:prstGeom prst="rect">
            <a:avLst/>
          </a:prstGeom>
          <a:solidFill>
            <a:srgbClr val="FFCC99">
              <a:alpha val="39999"/>
            </a:srgbClr>
          </a:solidFill>
          <a:ln w="9525" cap="flat" cmpd="sng" algn="ctr">
            <a:solidFill>
              <a:srgbClr val="FF9900"/>
            </a:solidFill>
            <a:prstDash val="solid"/>
            <a:round/>
            <a:headEnd type="none" w="med" len="med"/>
            <a:tailEnd type="none" w="med" len="med"/>
          </a:ln>
          <a:effectLst/>
        </p:spPr>
        <p:txBody>
          <a:bodyPr wrap="none" anchor="ctr"/>
          <a:lstStyle/>
          <a:p>
            <a:pPr>
              <a:defRPr/>
            </a:pPr>
            <a:endParaRPr lang="hr-HR" sz="2400">
              <a:solidFill>
                <a:schemeClr val="tx1"/>
              </a:solidFill>
              <a:effectLst>
                <a:outerShdw blurRad="38100" dist="38100" dir="2700000" algn="tl">
                  <a:srgbClr val="000000">
                    <a:alpha val="43137"/>
                  </a:srgbClr>
                </a:outerShdw>
              </a:effectLst>
            </a:endParaRPr>
          </a:p>
        </p:txBody>
      </p:sp>
      <p:sp>
        <p:nvSpPr>
          <p:cNvPr id="1694722" name="Rectangle 2"/>
          <p:cNvSpPr>
            <a:spLocks noGrp="1" noChangeArrowheads="1"/>
          </p:cNvSpPr>
          <p:nvPr>
            <p:ph type="title" idx="4294967295"/>
          </p:nvPr>
        </p:nvSpPr>
        <p:spPr/>
        <p:txBody>
          <a:bodyPr/>
          <a:lstStyle/>
          <a:p>
            <a:pPr>
              <a:defRPr/>
            </a:pPr>
            <a:r>
              <a:rPr lang="hr-HR"/>
              <a:t>Binarno stablo - I</a:t>
            </a:r>
            <a:endParaRPr lang="hr-HR" b="1">
              <a:latin typeface="Times New Roman" pitchFamily="18" charset="0"/>
            </a:endParaRPr>
          </a:p>
        </p:txBody>
      </p:sp>
      <p:sp>
        <p:nvSpPr>
          <p:cNvPr id="1694723" name="Rectangle 3"/>
          <p:cNvSpPr>
            <a:spLocks noGrp="1" noChangeArrowheads="1"/>
          </p:cNvSpPr>
          <p:nvPr>
            <p:ph idx="4294967295"/>
          </p:nvPr>
        </p:nvSpPr>
        <p:spPr/>
        <p:txBody>
          <a:bodyPr/>
          <a:lstStyle/>
          <a:p>
            <a:pPr>
              <a:defRPr/>
            </a:pPr>
            <a:r>
              <a:rPr lang="hr-HR" smtClean="0">
                <a:solidFill>
                  <a:srgbClr val="FF0000"/>
                </a:solidFill>
              </a:rPr>
              <a:t>binarno stablo </a:t>
            </a:r>
            <a:r>
              <a:rPr lang="hr-HR" smtClean="0"/>
              <a:t>je stablo koje se sastoji od nijednog, jednog ili više čvorova </a:t>
            </a:r>
            <a:r>
              <a:rPr lang="hr-HR" smtClean="0">
                <a:solidFill>
                  <a:srgbClr val="FF0000"/>
                </a:solidFill>
              </a:rPr>
              <a:t>drugog</a:t>
            </a:r>
            <a:r>
              <a:rPr lang="hr-HR" smtClean="0"/>
              <a:t> stupnja</a:t>
            </a:r>
          </a:p>
          <a:p>
            <a:pPr lvl="1">
              <a:defRPr/>
            </a:pPr>
            <a:r>
              <a:rPr lang="hr-HR" smtClean="0"/>
              <a:t>kod binarnog stabla razlikujemo </a:t>
            </a:r>
            <a:r>
              <a:rPr lang="hr-HR" smtClean="0">
                <a:solidFill>
                  <a:srgbClr val="FF0000"/>
                </a:solidFill>
              </a:rPr>
              <a:t>lijevo i desno podstablo </a:t>
            </a:r>
            <a:r>
              <a:rPr lang="hr-HR" smtClean="0"/>
              <a:t>svakog čvora</a:t>
            </a:r>
          </a:p>
          <a:p>
            <a:pPr lvl="1">
              <a:defRPr/>
            </a:pPr>
            <a:r>
              <a:rPr lang="hr-HR" smtClean="0"/>
              <a:t>nazivlje uvedeno za stabla koristi se i kod binarnih stabala</a:t>
            </a:r>
          </a:p>
          <a:p>
            <a:pPr lvl="1">
              <a:defRPr/>
            </a:pPr>
            <a:endParaRPr lang="hr-HR" smtClean="0"/>
          </a:p>
          <a:p>
            <a:pPr lvl="2">
              <a:buFont typeface="Symbol" pitchFamily="18" charset="2"/>
              <a:buNone/>
              <a:defRPr/>
            </a:pPr>
            <a:r>
              <a:rPr lang="hr-HR" i="1" smtClean="0"/>
              <a:t> </a:t>
            </a:r>
            <a:endParaRPr lang="hr-HR" smtClean="0"/>
          </a:p>
          <a:p>
            <a:pPr lvl="1">
              <a:defRPr/>
            </a:pPr>
            <a:endParaRPr lang="hr-HR" smtClean="0"/>
          </a:p>
          <a:p>
            <a:pPr lvl="1">
              <a:buFont typeface="Wingdings" pitchFamily="2" charset="2"/>
              <a:buNone/>
              <a:defRPr/>
            </a:pPr>
            <a:endParaRPr lang="hr-HR" smtClean="0">
              <a:solidFill>
                <a:srgbClr val="00FF00"/>
              </a:solidFill>
              <a:latin typeface="Courier New" pitchFamily="49" charset="0"/>
            </a:endParaRPr>
          </a:p>
          <a:p>
            <a:pPr>
              <a:defRPr/>
            </a:pPr>
            <a:endParaRPr lang="hr-HR" smtClean="0"/>
          </a:p>
        </p:txBody>
      </p:sp>
      <p:grpSp>
        <p:nvGrpSpPr>
          <p:cNvPr id="11273" name="Group 5"/>
          <p:cNvGrpSpPr>
            <a:grpSpLocks/>
          </p:cNvGrpSpPr>
          <p:nvPr/>
        </p:nvGrpSpPr>
        <p:grpSpPr bwMode="auto">
          <a:xfrm>
            <a:off x="476250" y="3143250"/>
            <a:ext cx="3000375" cy="3071813"/>
            <a:chOff x="2452670" y="3071810"/>
            <a:chExt cx="3000396" cy="3071834"/>
          </a:xfrm>
        </p:grpSpPr>
        <p:sp>
          <p:nvSpPr>
            <p:cNvPr id="7" name="Oval 6"/>
            <p:cNvSpPr/>
            <p:nvPr/>
          </p:nvSpPr>
          <p:spPr bwMode="auto">
            <a:xfrm>
              <a:off x="4810125" y="3071810"/>
              <a:ext cx="642941" cy="64294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600">
                  <a:solidFill>
                    <a:srgbClr val="C00000"/>
                  </a:solidFill>
                  <a:effectLst>
                    <a:outerShdw blurRad="38100" dist="38100" dir="2700000" algn="tl">
                      <a:srgbClr val="000000">
                        <a:alpha val="43137"/>
                      </a:srgbClr>
                    </a:outerShdw>
                  </a:effectLst>
                  <a:latin typeface="Courier New" pitchFamily="49" charset="0"/>
                </a:rPr>
                <a:t>a</a:t>
              </a:r>
            </a:p>
          </p:txBody>
        </p:sp>
        <p:sp>
          <p:nvSpPr>
            <p:cNvPr id="8" name="Oval 7"/>
            <p:cNvSpPr/>
            <p:nvPr/>
          </p:nvSpPr>
          <p:spPr bwMode="auto">
            <a:xfrm>
              <a:off x="4024306" y="3857628"/>
              <a:ext cx="642943" cy="642941"/>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600">
                  <a:solidFill>
                    <a:srgbClr val="C00000"/>
                  </a:solidFill>
                  <a:effectLst>
                    <a:outerShdw blurRad="38100" dist="38100" dir="2700000" algn="tl">
                      <a:srgbClr val="000000">
                        <a:alpha val="43137"/>
                      </a:srgbClr>
                    </a:outerShdw>
                  </a:effectLst>
                  <a:latin typeface="Courier New" pitchFamily="49" charset="0"/>
                </a:rPr>
                <a:t>b</a:t>
              </a:r>
            </a:p>
          </p:txBody>
        </p:sp>
        <p:sp>
          <p:nvSpPr>
            <p:cNvPr id="10" name="Oval 9"/>
            <p:cNvSpPr/>
            <p:nvPr/>
          </p:nvSpPr>
          <p:spPr bwMode="auto">
            <a:xfrm>
              <a:off x="3238489" y="4679959"/>
              <a:ext cx="642941" cy="642941"/>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600">
                  <a:solidFill>
                    <a:srgbClr val="C00000"/>
                  </a:solidFill>
                  <a:effectLst>
                    <a:outerShdw blurRad="38100" dist="38100" dir="2700000" algn="tl">
                      <a:srgbClr val="000000">
                        <a:alpha val="43137"/>
                      </a:srgbClr>
                    </a:outerShdw>
                  </a:effectLst>
                  <a:latin typeface="Courier New" pitchFamily="49" charset="0"/>
                </a:rPr>
                <a:t>c</a:t>
              </a:r>
            </a:p>
          </p:txBody>
        </p:sp>
        <p:sp>
          <p:nvSpPr>
            <p:cNvPr id="11" name="Oval 10"/>
            <p:cNvSpPr/>
            <p:nvPr/>
          </p:nvSpPr>
          <p:spPr bwMode="auto">
            <a:xfrm>
              <a:off x="2452670" y="5500702"/>
              <a:ext cx="642943" cy="64294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600">
                  <a:solidFill>
                    <a:srgbClr val="C00000"/>
                  </a:solidFill>
                  <a:effectLst>
                    <a:outerShdw blurRad="38100" dist="38100" dir="2700000" algn="tl">
                      <a:srgbClr val="000000">
                        <a:alpha val="43137"/>
                      </a:srgbClr>
                    </a:outerShdw>
                  </a:effectLst>
                  <a:latin typeface="Courier New" pitchFamily="49" charset="0"/>
                </a:rPr>
                <a:t>d</a:t>
              </a:r>
            </a:p>
          </p:txBody>
        </p:sp>
        <p:cxnSp>
          <p:nvCxnSpPr>
            <p:cNvPr id="11297" name="Straight Arrow Connector 18"/>
            <p:cNvCxnSpPr>
              <a:cxnSpLocks noChangeShapeType="1"/>
              <a:stCxn id="7" idx="3"/>
              <a:endCxn id="8" idx="7"/>
            </p:cNvCxnSpPr>
            <p:nvPr/>
          </p:nvCxnSpPr>
          <p:spPr bwMode="auto">
            <a:xfrm rot="5400000">
              <a:off x="4573091" y="3620595"/>
              <a:ext cx="331190" cy="331190"/>
            </a:xfrm>
            <a:prstGeom prst="straightConnector1">
              <a:avLst/>
            </a:prstGeom>
            <a:noFill/>
            <a:ln w="34925" algn="ctr">
              <a:solidFill>
                <a:srgbClr val="C00000"/>
              </a:solidFill>
              <a:round/>
              <a:headEnd/>
              <a:tailEnd type="arrow" w="med" len="med"/>
            </a:ln>
          </p:spPr>
        </p:cxnSp>
        <p:cxnSp>
          <p:nvCxnSpPr>
            <p:cNvPr id="11298" name="Straight Arrow Connector 19"/>
            <p:cNvCxnSpPr>
              <a:cxnSpLocks noChangeShapeType="1"/>
              <a:stCxn id="8" idx="3"/>
              <a:endCxn id="10" idx="7"/>
            </p:cNvCxnSpPr>
            <p:nvPr/>
          </p:nvCxnSpPr>
          <p:spPr bwMode="auto">
            <a:xfrm rot="5400000">
              <a:off x="3769414" y="4424272"/>
              <a:ext cx="366909" cy="331190"/>
            </a:xfrm>
            <a:prstGeom prst="straightConnector1">
              <a:avLst/>
            </a:prstGeom>
            <a:noFill/>
            <a:ln w="34925" algn="ctr">
              <a:solidFill>
                <a:srgbClr val="C00000"/>
              </a:solidFill>
              <a:round/>
              <a:headEnd/>
              <a:tailEnd type="arrow" w="med" len="med"/>
            </a:ln>
          </p:spPr>
        </p:cxnSp>
        <p:cxnSp>
          <p:nvCxnSpPr>
            <p:cNvPr id="11299" name="Straight Arrow Connector 25"/>
            <p:cNvCxnSpPr>
              <a:cxnSpLocks noChangeShapeType="1"/>
              <a:stCxn id="10" idx="3"/>
              <a:endCxn id="11" idx="7"/>
            </p:cNvCxnSpPr>
            <p:nvPr/>
          </p:nvCxnSpPr>
          <p:spPr bwMode="auto">
            <a:xfrm rot="5400000">
              <a:off x="2983596" y="5245809"/>
              <a:ext cx="366909" cy="331190"/>
            </a:xfrm>
            <a:prstGeom prst="straightConnector1">
              <a:avLst/>
            </a:prstGeom>
            <a:noFill/>
            <a:ln w="34925" algn="ctr">
              <a:solidFill>
                <a:srgbClr val="C00000"/>
              </a:solidFill>
              <a:round/>
              <a:headEnd/>
              <a:tailEnd type="arrow" w="med" len="med"/>
            </a:ln>
          </p:spPr>
        </p:cxnSp>
      </p:grpSp>
      <p:sp>
        <p:nvSpPr>
          <p:cNvPr id="30" name="Oval 29"/>
          <p:cNvSpPr/>
          <p:nvPr/>
        </p:nvSpPr>
        <p:spPr bwMode="auto">
          <a:xfrm>
            <a:off x="7048500" y="3071813"/>
            <a:ext cx="642938" cy="64293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600">
                <a:solidFill>
                  <a:srgbClr val="C00000"/>
                </a:solidFill>
                <a:effectLst>
                  <a:outerShdw blurRad="38100" dist="38100" dir="2700000" algn="tl">
                    <a:srgbClr val="000000">
                      <a:alpha val="43137"/>
                    </a:srgbClr>
                  </a:outerShdw>
                </a:effectLst>
                <a:latin typeface="Courier New" pitchFamily="49" charset="0"/>
              </a:rPr>
              <a:t>a</a:t>
            </a:r>
          </a:p>
        </p:txBody>
      </p:sp>
      <p:sp>
        <p:nvSpPr>
          <p:cNvPr id="31" name="Oval 30"/>
          <p:cNvSpPr/>
          <p:nvPr/>
        </p:nvSpPr>
        <p:spPr bwMode="auto">
          <a:xfrm>
            <a:off x="5834063" y="3929063"/>
            <a:ext cx="642937" cy="64293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600">
                <a:solidFill>
                  <a:srgbClr val="C00000"/>
                </a:solidFill>
                <a:effectLst>
                  <a:outerShdw blurRad="38100" dist="38100" dir="2700000" algn="tl">
                    <a:srgbClr val="000000">
                      <a:alpha val="43137"/>
                    </a:srgbClr>
                  </a:outerShdw>
                </a:effectLst>
                <a:latin typeface="Courier New" pitchFamily="49" charset="0"/>
              </a:rPr>
              <a:t>b</a:t>
            </a:r>
          </a:p>
        </p:txBody>
      </p:sp>
      <p:sp>
        <p:nvSpPr>
          <p:cNvPr id="32" name="Oval 31"/>
          <p:cNvSpPr/>
          <p:nvPr/>
        </p:nvSpPr>
        <p:spPr bwMode="auto">
          <a:xfrm>
            <a:off x="8262938" y="3857625"/>
            <a:ext cx="642937" cy="64293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600">
                <a:solidFill>
                  <a:srgbClr val="C00000"/>
                </a:solidFill>
                <a:effectLst>
                  <a:outerShdw blurRad="38100" dist="38100" dir="2700000" algn="tl">
                    <a:srgbClr val="000000">
                      <a:alpha val="43137"/>
                    </a:srgbClr>
                  </a:outerShdw>
                </a:effectLst>
                <a:latin typeface="Courier New" pitchFamily="49" charset="0"/>
              </a:rPr>
              <a:t>c</a:t>
            </a:r>
          </a:p>
        </p:txBody>
      </p:sp>
      <p:sp>
        <p:nvSpPr>
          <p:cNvPr id="33" name="Oval 32"/>
          <p:cNvSpPr/>
          <p:nvPr/>
        </p:nvSpPr>
        <p:spPr bwMode="auto">
          <a:xfrm>
            <a:off x="5048250" y="4768850"/>
            <a:ext cx="642938" cy="64293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600">
                <a:solidFill>
                  <a:srgbClr val="C00000"/>
                </a:solidFill>
                <a:effectLst>
                  <a:outerShdw blurRad="38100" dist="38100" dir="2700000" algn="tl">
                    <a:srgbClr val="000000">
                      <a:alpha val="43137"/>
                    </a:srgbClr>
                  </a:outerShdw>
                </a:effectLst>
                <a:latin typeface="Courier New" pitchFamily="49" charset="0"/>
              </a:rPr>
              <a:t>d</a:t>
            </a:r>
          </a:p>
        </p:txBody>
      </p:sp>
      <p:sp>
        <p:nvSpPr>
          <p:cNvPr id="34" name="Oval 33"/>
          <p:cNvSpPr/>
          <p:nvPr/>
        </p:nvSpPr>
        <p:spPr bwMode="auto">
          <a:xfrm>
            <a:off x="4405313" y="5643563"/>
            <a:ext cx="642937" cy="64293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600">
                <a:solidFill>
                  <a:srgbClr val="C00000"/>
                </a:solidFill>
                <a:effectLst>
                  <a:outerShdw blurRad="38100" dist="38100" dir="2700000" algn="tl">
                    <a:srgbClr val="000000">
                      <a:alpha val="43137"/>
                    </a:srgbClr>
                  </a:outerShdw>
                </a:effectLst>
                <a:latin typeface="Courier New" pitchFamily="49" charset="0"/>
              </a:rPr>
              <a:t>h</a:t>
            </a:r>
          </a:p>
        </p:txBody>
      </p:sp>
      <p:sp>
        <p:nvSpPr>
          <p:cNvPr id="35" name="Oval 34"/>
          <p:cNvSpPr/>
          <p:nvPr/>
        </p:nvSpPr>
        <p:spPr bwMode="auto">
          <a:xfrm>
            <a:off x="5619750" y="5643563"/>
            <a:ext cx="642938" cy="64293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600">
                <a:solidFill>
                  <a:srgbClr val="C00000"/>
                </a:solidFill>
                <a:effectLst>
                  <a:outerShdw blurRad="38100" dist="38100" dir="2700000" algn="tl">
                    <a:srgbClr val="000000">
                      <a:alpha val="43137"/>
                    </a:srgbClr>
                  </a:outerShdw>
                </a:effectLst>
                <a:latin typeface="Courier New" pitchFamily="49" charset="0"/>
              </a:rPr>
              <a:t>i</a:t>
            </a:r>
          </a:p>
        </p:txBody>
      </p:sp>
      <p:sp>
        <p:nvSpPr>
          <p:cNvPr id="36" name="Oval 35"/>
          <p:cNvSpPr/>
          <p:nvPr/>
        </p:nvSpPr>
        <p:spPr bwMode="auto">
          <a:xfrm>
            <a:off x="6548438" y="4768850"/>
            <a:ext cx="642937" cy="64293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600">
                <a:solidFill>
                  <a:srgbClr val="C00000"/>
                </a:solidFill>
                <a:effectLst>
                  <a:outerShdw blurRad="38100" dist="38100" dir="2700000" algn="tl">
                    <a:srgbClr val="000000">
                      <a:alpha val="43137"/>
                    </a:srgbClr>
                  </a:outerShdw>
                </a:effectLst>
                <a:latin typeface="Courier New" pitchFamily="49" charset="0"/>
              </a:rPr>
              <a:t>e</a:t>
            </a:r>
          </a:p>
        </p:txBody>
      </p:sp>
      <p:sp>
        <p:nvSpPr>
          <p:cNvPr id="37" name="Oval 36"/>
          <p:cNvSpPr/>
          <p:nvPr/>
        </p:nvSpPr>
        <p:spPr bwMode="auto">
          <a:xfrm>
            <a:off x="7620000" y="4768850"/>
            <a:ext cx="642938" cy="64293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600">
                <a:solidFill>
                  <a:srgbClr val="C00000"/>
                </a:solidFill>
                <a:effectLst>
                  <a:outerShdw blurRad="38100" dist="38100" dir="2700000" algn="tl">
                    <a:srgbClr val="000000">
                      <a:alpha val="43137"/>
                    </a:srgbClr>
                  </a:outerShdw>
                </a:effectLst>
                <a:latin typeface="Courier New" pitchFamily="49" charset="0"/>
              </a:rPr>
              <a:t>f</a:t>
            </a:r>
          </a:p>
        </p:txBody>
      </p:sp>
      <p:sp>
        <p:nvSpPr>
          <p:cNvPr id="40" name="Oval 39"/>
          <p:cNvSpPr/>
          <p:nvPr/>
        </p:nvSpPr>
        <p:spPr bwMode="auto">
          <a:xfrm>
            <a:off x="9048750" y="4768850"/>
            <a:ext cx="642938" cy="64293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600">
                <a:solidFill>
                  <a:srgbClr val="C00000"/>
                </a:solidFill>
                <a:effectLst>
                  <a:outerShdw blurRad="38100" dist="38100" dir="2700000" algn="tl">
                    <a:srgbClr val="000000">
                      <a:alpha val="43137"/>
                    </a:srgbClr>
                  </a:outerShdw>
                </a:effectLst>
                <a:latin typeface="Courier New" pitchFamily="49" charset="0"/>
              </a:rPr>
              <a:t>g</a:t>
            </a:r>
          </a:p>
        </p:txBody>
      </p:sp>
      <p:cxnSp>
        <p:nvCxnSpPr>
          <p:cNvPr id="11283" name="Straight Arrow Connector 40"/>
          <p:cNvCxnSpPr>
            <a:cxnSpLocks noChangeShapeType="1"/>
            <a:stCxn id="30" idx="5"/>
            <a:endCxn id="32" idx="1"/>
          </p:cNvCxnSpPr>
          <p:nvPr/>
        </p:nvCxnSpPr>
        <p:spPr bwMode="auto">
          <a:xfrm rot="16200000" flipH="1">
            <a:off x="7812088" y="3406775"/>
            <a:ext cx="330200" cy="758825"/>
          </a:xfrm>
          <a:prstGeom prst="straightConnector1">
            <a:avLst/>
          </a:prstGeom>
          <a:noFill/>
          <a:ln w="34925" algn="ctr">
            <a:solidFill>
              <a:srgbClr val="C00000"/>
            </a:solidFill>
            <a:round/>
            <a:headEnd/>
            <a:tailEnd type="arrow" w="med" len="med"/>
          </a:ln>
        </p:spPr>
      </p:cxnSp>
      <p:cxnSp>
        <p:nvCxnSpPr>
          <p:cNvPr id="11284" name="Straight Arrow Connector 41"/>
          <p:cNvCxnSpPr>
            <a:cxnSpLocks noChangeShapeType="1"/>
            <a:stCxn id="30" idx="3"/>
            <a:endCxn id="31" idx="7"/>
          </p:cNvCxnSpPr>
          <p:nvPr/>
        </p:nvCxnSpPr>
        <p:spPr bwMode="auto">
          <a:xfrm rot="5400000">
            <a:off x="6561932" y="3442494"/>
            <a:ext cx="401637" cy="758825"/>
          </a:xfrm>
          <a:prstGeom prst="straightConnector1">
            <a:avLst/>
          </a:prstGeom>
          <a:noFill/>
          <a:ln w="34925" algn="ctr">
            <a:solidFill>
              <a:srgbClr val="C00000"/>
            </a:solidFill>
            <a:round/>
            <a:headEnd/>
            <a:tailEnd type="arrow" w="med" len="med"/>
          </a:ln>
        </p:spPr>
      </p:cxnSp>
      <p:cxnSp>
        <p:nvCxnSpPr>
          <p:cNvPr id="11285" name="Straight Arrow Connector 42"/>
          <p:cNvCxnSpPr>
            <a:cxnSpLocks noChangeShapeType="1"/>
            <a:stCxn id="31" idx="3"/>
            <a:endCxn id="33" idx="7"/>
          </p:cNvCxnSpPr>
          <p:nvPr/>
        </p:nvCxnSpPr>
        <p:spPr bwMode="auto">
          <a:xfrm rot="5400000">
            <a:off x="5570537" y="4505326"/>
            <a:ext cx="384175" cy="330200"/>
          </a:xfrm>
          <a:prstGeom prst="straightConnector1">
            <a:avLst/>
          </a:prstGeom>
          <a:noFill/>
          <a:ln w="34925" algn="ctr">
            <a:solidFill>
              <a:srgbClr val="C00000"/>
            </a:solidFill>
            <a:round/>
            <a:headEnd/>
            <a:tailEnd type="arrow" w="med" len="med"/>
          </a:ln>
        </p:spPr>
      </p:cxnSp>
      <p:cxnSp>
        <p:nvCxnSpPr>
          <p:cNvPr id="11286" name="Straight Arrow Connector 43"/>
          <p:cNvCxnSpPr>
            <a:cxnSpLocks noChangeShapeType="1"/>
            <a:stCxn id="32" idx="3"/>
            <a:endCxn id="37" idx="7"/>
          </p:cNvCxnSpPr>
          <p:nvPr/>
        </p:nvCxnSpPr>
        <p:spPr bwMode="auto">
          <a:xfrm rot="5400000">
            <a:off x="8035131" y="4541044"/>
            <a:ext cx="455613" cy="187325"/>
          </a:xfrm>
          <a:prstGeom prst="straightConnector1">
            <a:avLst/>
          </a:prstGeom>
          <a:noFill/>
          <a:ln w="34925" algn="ctr">
            <a:solidFill>
              <a:srgbClr val="C00000"/>
            </a:solidFill>
            <a:round/>
            <a:headEnd/>
            <a:tailEnd type="arrow" w="med" len="med"/>
          </a:ln>
        </p:spPr>
      </p:cxnSp>
      <p:cxnSp>
        <p:nvCxnSpPr>
          <p:cNvPr id="11287" name="Straight Arrow Connector 44"/>
          <p:cNvCxnSpPr>
            <a:cxnSpLocks noChangeShapeType="1"/>
            <a:stCxn id="31" idx="5"/>
            <a:endCxn id="36" idx="1"/>
          </p:cNvCxnSpPr>
          <p:nvPr/>
        </p:nvCxnSpPr>
        <p:spPr bwMode="auto">
          <a:xfrm rot="16200000" flipH="1">
            <a:off x="6320631" y="4541045"/>
            <a:ext cx="384175" cy="258762"/>
          </a:xfrm>
          <a:prstGeom prst="straightConnector1">
            <a:avLst/>
          </a:prstGeom>
          <a:noFill/>
          <a:ln w="34925" algn="ctr">
            <a:solidFill>
              <a:srgbClr val="C00000"/>
            </a:solidFill>
            <a:round/>
            <a:headEnd/>
            <a:tailEnd type="arrow" w="med" len="med"/>
          </a:ln>
        </p:spPr>
      </p:cxnSp>
      <p:cxnSp>
        <p:nvCxnSpPr>
          <p:cNvPr id="11288" name="Straight Arrow Connector 45"/>
          <p:cNvCxnSpPr>
            <a:cxnSpLocks noChangeShapeType="1"/>
            <a:stCxn id="32" idx="5"/>
            <a:endCxn id="40" idx="1"/>
          </p:cNvCxnSpPr>
          <p:nvPr/>
        </p:nvCxnSpPr>
        <p:spPr bwMode="auto">
          <a:xfrm rot="16200000" flipH="1">
            <a:off x="8749506" y="4469607"/>
            <a:ext cx="455613" cy="330200"/>
          </a:xfrm>
          <a:prstGeom prst="straightConnector1">
            <a:avLst/>
          </a:prstGeom>
          <a:noFill/>
          <a:ln w="34925" algn="ctr">
            <a:solidFill>
              <a:srgbClr val="C00000"/>
            </a:solidFill>
            <a:round/>
            <a:headEnd/>
            <a:tailEnd type="arrow" w="med" len="med"/>
          </a:ln>
        </p:spPr>
      </p:cxnSp>
      <p:cxnSp>
        <p:nvCxnSpPr>
          <p:cNvPr id="11289" name="Straight Arrow Connector 48"/>
          <p:cNvCxnSpPr>
            <a:cxnSpLocks noChangeShapeType="1"/>
            <a:stCxn id="33" idx="3"/>
            <a:endCxn id="34" idx="0"/>
          </p:cNvCxnSpPr>
          <p:nvPr/>
        </p:nvCxnSpPr>
        <p:spPr bwMode="auto">
          <a:xfrm rot="5400000">
            <a:off x="4770438" y="5272088"/>
            <a:ext cx="327025" cy="415925"/>
          </a:xfrm>
          <a:prstGeom prst="straightConnector1">
            <a:avLst/>
          </a:prstGeom>
          <a:noFill/>
          <a:ln w="34925" algn="ctr">
            <a:solidFill>
              <a:srgbClr val="C00000"/>
            </a:solidFill>
            <a:round/>
            <a:headEnd/>
            <a:tailEnd type="arrow" w="med" len="med"/>
          </a:ln>
        </p:spPr>
      </p:cxnSp>
      <p:cxnSp>
        <p:nvCxnSpPr>
          <p:cNvPr id="11290" name="Straight Arrow Connector 49"/>
          <p:cNvCxnSpPr>
            <a:cxnSpLocks noChangeShapeType="1"/>
            <a:stCxn id="33" idx="5"/>
            <a:endCxn id="35" idx="0"/>
          </p:cNvCxnSpPr>
          <p:nvPr/>
        </p:nvCxnSpPr>
        <p:spPr bwMode="auto">
          <a:xfrm rot="16200000" flipH="1">
            <a:off x="5605462" y="5308601"/>
            <a:ext cx="327025" cy="342900"/>
          </a:xfrm>
          <a:prstGeom prst="straightConnector1">
            <a:avLst/>
          </a:prstGeom>
          <a:noFill/>
          <a:ln w="34925" algn="ctr">
            <a:solidFill>
              <a:srgbClr val="C00000"/>
            </a:solidFill>
            <a:round/>
            <a:headEnd/>
            <a:tailEnd type="arrow" w="med" len="med"/>
          </a:ln>
        </p:spPr>
      </p:cxnSp>
      <p:sp>
        <p:nvSpPr>
          <p:cNvPr id="82" name="Rectangle 81"/>
          <p:cNvSpPr/>
          <p:nvPr/>
        </p:nvSpPr>
        <p:spPr>
          <a:xfrm>
            <a:off x="333375" y="3214688"/>
            <a:ext cx="1630363" cy="461962"/>
          </a:xfrm>
          <a:prstGeom prst="rect">
            <a:avLst/>
          </a:prstGeom>
        </p:spPr>
        <p:txBody>
          <a:bodyPr wrap="none">
            <a:spAutoFit/>
          </a:bodyPr>
          <a:lstStyle/>
          <a:p>
            <a:pPr>
              <a:defRPr/>
            </a:pPr>
            <a:r>
              <a:rPr lang="hr-HR" sz="2400">
                <a:solidFill>
                  <a:schemeClr val="accent5">
                    <a:lumMod val="10000"/>
                  </a:schemeClr>
                </a:solidFill>
                <a:latin typeface="+mn-lt"/>
              </a:rPr>
              <a:t>Koso stablo</a:t>
            </a:r>
          </a:p>
        </p:txBody>
      </p:sp>
      <p:sp>
        <p:nvSpPr>
          <p:cNvPr id="83" name="Rectangle 82"/>
          <p:cNvSpPr/>
          <p:nvPr/>
        </p:nvSpPr>
        <p:spPr>
          <a:xfrm>
            <a:off x="4333875" y="3143250"/>
            <a:ext cx="2019300" cy="461963"/>
          </a:xfrm>
          <a:prstGeom prst="rect">
            <a:avLst/>
          </a:prstGeom>
        </p:spPr>
        <p:txBody>
          <a:bodyPr wrap="none">
            <a:spAutoFit/>
          </a:bodyPr>
          <a:lstStyle/>
          <a:p>
            <a:pPr>
              <a:defRPr/>
            </a:pPr>
            <a:r>
              <a:rPr lang="hr-HR" sz="2400">
                <a:solidFill>
                  <a:schemeClr val="accent5">
                    <a:lumMod val="10000"/>
                  </a:schemeClr>
                </a:solidFill>
                <a:latin typeface="+mn-lt"/>
              </a:rPr>
              <a:t>Potpuno stablo</a:t>
            </a:r>
          </a:p>
        </p:txBody>
      </p:sp>
      <p:sp>
        <p:nvSpPr>
          <p:cNvPr id="3" name="Slide Number Placeholder 2"/>
          <p:cNvSpPr>
            <a:spLocks noGrp="1"/>
          </p:cNvSpPr>
          <p:nvPr>
            <p:ph type="sldNum" sz="quarter" idx="11"/>
          </p:nvPr>
        </p:nvSpPr>
        <p:spPr/>
        <p:txBody>
          <a:bodyPr/>
          <a:lstStyle/>
          <a:p>
            <a:fld id="{A88E0379-805C-488B-A902-3710866AFB11}" type="slidenum">
              <a:rPr lang="hr-HR" smtClean="0"/>
              <a:pPr/>
              <a:t>244</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ChangeArrowheads="1"/>
          </p:cNvSpPr>
          <p:nvPr/>
        </p:nvSpPr>
        <p:spPr bwMode="auto">
          <a:xfrm>
            <a:off x="0" y="642938"/>
            <a:ext cx="9906000" cy="5791200"/>
          </a:xfrm>
          <a:prstGeom prst="rect">
            <a:avLst/>
          </a:prstGeom>
          <a:noFill/>
          <a:ln w="9525">
            <a:noFill/>
            <a:miter lim="800000"/>
            <a:headEnd/>
            <a:tailEnd/>
          </a:ln>
        </p:spPr>
        <p:txBody>
          <a:bodyPr/>
          <a:lstStyle/>
          <a:p>
            <a:pPr marL="342900" indent="-342900">
              <a:buSzPct val="75000"/>
              <a:buFont typeface="Monotype Sorts" pitchFamily="2" charset="2"/>
              <a:buChar char="n"/>
            </a:pPr>
            <a:endParaRPr lang="hr-HR" sz="2800">
              <a:latin typeface="Arial Narrow" pitchFamily="34" charset="0"/>
            </a:endParaRPr>
          </a:p>
        </p:txBody>
      </p:sp>
      <p:sp>
        <p:nvSpPr>
          <p:cNvPr id="1696771" name="Rectangle 3"/>
          <p:cNvSpPr>
            <a:spLocks noGrp="1" noChangeArrowheads="1"/>
          </p:cNvSpPr>
          <p:nvPr>
            <p:ph type="title" idx="4294967295"/>
          </p:nvPr>
        </p:nvSpPr>
        <p:spPr/>
        <p:txBody>
          <a:bodyPr/>
          <a:lstStyle/>
          <a:p>
            <a:pPr>
              <a:defRPr/>
            </a:pPr>
            <a:r>
              <a:rPr lang="hr-HR"/>
              <a:t>Binarno stablo - II</a:t>
            </a:r>
            <a:endParaRPr lang="hr-HR" b="1">
              <a:latin typeface="Times New Roman" pitchFamily="18" charset="0"/>
            </a:endParaRPr>
          </a:p>
        </p:txBody>
      </p:sp>
      <p:sp>
        <p:nvSpPr>
          <p:cNvPr id="1696817" name="Rectangle 49"/>
          <p:cNvSpPr>
            <a:spLocks noChangeArrowheads="1"/>
          </p:cNvSpPr>
          <p:nvPr/>
        </p:nvSpPr>
        <p:spPr bwMode="auto">
          <a:xfrm>
            <a:off x="6524625" y="4708525"/>
            <a:ext cx="908050" cy="228600"/>
          </a:xfrm>
          <a:prstGeom prst="rect">
            <a:avLst/>
          </a:prstGeom>
          <a:noFill/>
          <a:ln w="9525">
            <a:noFill/>
            <a:miter lim="800000"/>
            <a:headEnd/>
            <a:tailEnd/>
          </a:ln>
          <a:effectLst/>
        </p:spPr>
        <p:txBody>
          <a:bodyPr wrap="none" anchor="ctr"/>
          <a:lstStyle/>
          <a:p>
            <a:pPr algn="ctr">
              <a:defRPr/>
            </a:pPr>
            <a:r>
              <a:rPr lang="en-US" sz="2400">
                <a:solidFill>
                  <a:schemeClr val="accent2">
                    <a:lumMod val="10000"/>
                  </a:schemeClr>
                </a:solidFill>
                <a:effectLst>
                  <a:outerShdw blurRad="38100" dist="38100" dir="2700000" algn="tl">
                    <a:srgbClr val="C0C0C0"/>
                  </a:outerShdw>
                </a:effectLst>
                <a:latin typeface="Arial Narrow" pitchFamily="34" charset="0"/>
              </a:rPr>
              <a:t>...</a:t>
            </a:r>
          </a:p>
        </p:txBody>
      </p:sp>
      <p:sp>
        <p:nvSpPr>
          <p:cNvPr id="53" name="Oval 52"/>
          <p:cNvSpPr/>
          <p:nvPr/>
        </p:nvSpPr>
        <p:spPr bwMode="auto">
          <a:xfrm>
            <a:off x="5810250" y="1643063"/>
            <a:ext cx="642938" cy="64293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800">
                <a:solidFill>
                  <a:srgbClr val="C00000"/>
                </a:solidFill>
                <a:effectLst>
                  <a:outerShdw blurRad="38100" dist="38100" dir="2700000" algn="tl">
                    <a:srgbClr val="000000">
                      <a:alpha val="43137"/>
                    </a:srgbClr>
                  </a:outerShdw>
                </a:effectLst>
                <a:latin typeface="Courier New" pitchFamily="49" charset="0"/>
              </a:rPr>
              <a:t>1</a:t>
            </a:r>
          </a:p>
        </p:txBody>
      </p:sp>
      <p:sp>
        <p:nvSpPr>
          <p:cNvPr id="54" name="Oval 53"/>
          <p:cNvSpPr/>
          <p:nvPr/>
        </p:nvSpPr>
        <p:spPr bwMode="auto">
          <a:xfrm>
            <a:off x="3713163" y="2714625"/>
            <a:ext cx="642937" cy="64293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800">
                <a:solidFill>
                  <a:srgbClr val="C00000"/>
                </a:solidFill>
                <a:effectLst>
                  <a:outerShdw blurRad="38100" dist="38100" dir="2700000" algn="tl">
                    <a:srgbClr val="000000">
                      <a:alpha val="43137"/>
                    </a:srgbClr>
                  </a:outerShdw>
                </a:effectLst>
                <a:latin typeface="Courier New" pitchFamily="49" charset="0"/>
              </a:rPr>
              <a:t>2</a:t>
            </a:r>
          </a:p>
        </p:txBody>
      </p:sp>
      <p:sp>
        <p:nvSpPr>
          <p:cNvPr id="55" name="Oval 54"/>
          <p:cNvSpPr/>
          <p:nvPr/>
        </p:nvSpPr>
        <p:spPr bwMode="auto">
          <a:xfrm>
            <a:off x="7453313" y="2714625"/>
            <a:ext cx="642937" cy="64293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800">
                <a:solidFill>
                  <a:srgbClr val="C00000"/>
                </a:solidFill>
                <a:effectLst>
                  <a:outerShdw blurRad="38100" dist="38100" dir="2700000" algn="tl">
                    <a:srgbClr val="000000">
                      <a:alpha val="43137"/>
                    </a:srgbClr>
                  </a:outerShdw>
                </a:effectLst>
                <a:latin typeface="Courier New" pitchFamily="49" charset="0"/>
              </a:rPr>
              <a:t>3</a:t>
            </a:r>
          </a:p>
        </p:txBody>
      </p:sp>
      <p:sp>
        <p:nvSpPr>
          <p:cNvPr id="56" name="Oval 55"/>
          <p:cNvSpPr/>
          <p:nvPr/>
        </p:nvSpPr>
        <p:spPr bwMode="auto">
          <a:xfrm>
            <a:off x="2381250" y="3608388"/>
            <a:ext cx="642938" cy="64293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800">
                <a:solidFill>
                  <a:srgbClr val="C00000"/>
                </a:solidFill>
                <a:effectLst>
                  <a:outerShdw blurRad="38100" dist="38100" dir="2700000" algn="tl">
                    <a:srgbClr val="000000">
                      <a:alpha val="43137"/>
                    </a:srgbClr>
                  </a:outerShdw>
                </a:effectLst>
                <a:latin typeface="Courier New" pitchFamily="49" charset="0"/>
              </a:rPr>
              <a:t>4</a:t>
            </a:r>
          </a:p>
        </p:txBody>
      </p:sp>
      <p:sp>
        <p:nvSpPr>
          <p:cNvPr id="57" name="Oval 56"/>
          <p:cNvSpPr/>
          <p:nvPr/>
        </p:nvSpPr>
        <p:spPr bwMode="auto">
          <a:xfrm>
            <a:off x="1666875" y="4500563"/>
            <a:ext cx="785813" cy="64293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alpha val="43137"/>
                    </a:srgbClr>
                  </a:outerShdw>
                </a:effectLst>
                <a:latin typeface="Courier New" pitchFamily="49" charset="0"/>
              </a:rPr>
              <a:t>2</a:t>
            </a:r>
            <a:r>
              <a:rPr lang="hr-HR" sz="2400" baseline="30000">
                <a:solidFill>
                  <a:srgbClr val="C00000"/>
                </a:solidFill>
                <a:effectLst>
                  <a:outerShdw blurRad="38100" dist="38100" dir="2700000" algn="tl">
                    <a:srgbClr val="000000">
                      <a:alpha val="43137"/>
                    </a:srgbClr>
                  </a:outerShdw>
                </a:effectLst>
                <a:latin typeface="Courier New" pitchFamily="49" charset="0"/>
              </a:rPr>
              <a:t>k-1</a:t>
            </a:r>
          </a:p>
        </p:txBody>
      </p:sp>
      <p:sp>
        <p:nvSpPr>
          <p:cNvPr id="58" name="Oval 57"/>
          <p:cNvSpPr/>
          <p:nvPr/>
        </p:nvSpPr>
        <p:spPr bwMode="auto">
          <a:xfrm>
            <a:off x="2667000" y="4500563"/>
            <a:ext cx="1285875" cy="64293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800">
                <a:solidFill>
                  <a:srgbClr val="C00000"/>
                </a:solidFill>
                <a:effectLst>
                  <a:outerShdw blurRad="38100" dist="38100" dir="2700000" algn="tl">
                    <a:srgbClr val="000000">
                      <a:alpha val="43137"/>
                    </a:srgbClr>
                  </a:outerShdw>
                </a:effectLst>
                <a:latin typeface="Courier New" pitchFamily="49" charset="0"/>
              </a:rPr>
              <a:t>2</a:t>
            </a:r>
            <a:r>
              <a:rPr lang="hr-HR" sz="2800" baseline="30000">
                <a:solidFill>
                  <a:srgbClr val="C00000"/>
                </a:solidFill>
                <a:effectLst>
                  <a:outerShdw blurRad="38100" dist="38100" dir="2700000" algn="tl">
                    <a:srgbClr val="000000">
                      <a:alpha val="43137"/>
                    </a:srgbClr>
                  </a:outerShdw>
                </a:effectLst>
                <a:latin typeface="Courier New" pitchFamily="49" charset="0"/>
              </a:rPr>
              <a:t>k-1</a:t>
            </a:r>
            <a:r>
              <a:rPr lang="hr-HR" sz="2800">
                <a:solidFill>
                  <a:srgbClr val="C00000"/>
                </a:solidFill>
                <a:effectLst>
                  <a:outerShdw blurRad="38100" dist="38100" dir="2700000" algn="tl">
                    <a:srgbClr val="000000">
                      <a:alpha val="43137"/>
                    </a:srgbClr>
                  </a:outerShdw>
                </a:effectLst>
                <a:latin typeface="Courier New" pitchFamily="49" charset="0"/>
              </a:rPr>
              <a:t>+1</a:t>
            </a:r>
          </a:p>
        </p:txBody>
      </p:sp>
      <p:sp>
        <p:nvSpPr>
          <p:cNvPr id="59" name="Oval 58"/>
          <p:cNvSpPr/>
          <p:nvPr/>
        </p:nvSpPr>
        <p:spPr bwMode="auto">
          <a:xfrm>
            <a:off x="5024438" y="3608388"/>
            <a:ext cx="785812" cy="64293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a:solidFill>
                  <a:srgbClr val="C00000"/>
                </a:solidFill>
                <a:effectLst>
                  <a:outerShdw blurRad="38100" dist="38100" dir="2700000" algn="tl">
                    <a:srgbClr val="000000">
                      <a:alpha val="43137"/>
                    </a:srgbClr>
                  </a:outerShdw>
                </a:effectLst>
                <a:latin typeface="Courier New" pitchFamily="49" charset="0"/>
              </a:rPr>
              <a:t>i/2</a:t>
            </a:r>
          </a:p>
        </p:txBody>
      </p:sp>
      <p:sp>
        <p:nvSpPr>
          <p:cNvPr id="60" name="Oval 59"/>
          <p:cNvSpPr/>
          <p:nvPr/>
        </p:nvSpPr>
        <p:spPr bwMode="auto">
          <a:xfrm>
            <a:off x="6667500" y="3608388"/>
            <a:ext cx="642938" cy="64293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800">
                <a:solidFill>
                  <a:srgbClr val="C00000"/>
                </a:solidFill>
                <a:effectLst>
                  <a:outerShdw blurRad="38100" dist="38100" dir="2700000" algn="tl">
                    <a:srgbClr val="000000">
                      <a:alpha val="43137"/>
                    </a:srgbClr>
                  </a:outerShdw>
                </a:effectLst>
                <a:latin typeface="Courier New" pitchFamily="49" charset="0"/>
              </a:rPr>
              <a:t>6</a:t>
            </a:r>
          </a:p>
        </p:txBody>
      </p:sp>
      <p:sp>
        <p:nvSpPr>
          <p:cNvPr id="61" name="Oval 60"/>
          <p:cNvSpPr/>
          <p:nvPr/>
        </p:nvSpPr>
        <p:spPr bwMode="auto">
          <a:xfrm>
            <a:off x="8167688" y="3616325"/>
            <a:ext cx="642937" cy="62547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800">
                <a:solidFill>
                  <a:srgbClr val="C00000"/>
                </a:solidFill>
                <a:effectLst>
                  <a:outerShdw blurRad="38100" dist="38100" dir="2700000" algn="tl">
                    <a:srgbClr val="000000">
                      <a:alpha val="43137"/>
                    </a:srgbClr>
                  </a:outerShdw>
                </a:effectLst>
                <a:latin typeface="Courier New" pitchFamily="49" charset="0"/>
              </a:rPr>
              <a:t>7</a:t>
            </a:r>
          </a:p>
        </p:txBody>
      </p:sp>
      <p:cxnSp>
        <p:nvCxnSpPr>
          <p:cNvPr id="12305" name="Straight Arrow Connector 61"/>
          <p:cNvCxnSpPr>
            <a:cxnSpLocks noChangeShapeType="1"/>
            <a:stCxn id="53" idx="5"/>
            <a:endCxn id="55" idx="1"/>
          </p:cNvCxnSpPr>
          <p:nvPr/>
        </p:nvCxnSpPr>
        <p:spPr bwMode="auto">
          <a:xfrm rot="16200000" flipH="1">
            <a:off x="6645275" y="1906588"/>
            <a:ext cx="615950" cy="1187450"/>
          </a:xfrm>
          <a:prstGeom prst="straightConnector1">
            <a:avLst/>
          </a:prstGeom>
          <a:noFill/>
          <a:ln w="34925" algn="ctr">
            <a:solidFill>
              <a:srgbClr val="C00000"/>
            </a:solidFill>
            <a:round/>
            <a:headEnd/>
            <a:tailEnd type="arrow" w="med" len="med"/>
          </a:ln>
        </p:spPr>
      </p:cxnSp>
      <p:cxnSp>
        <p:nvCxnSpPr>
          <p:cNvPr id="12306" name="Straight Arrow Connector 62"/>
          <p:cNvCxnSpPr>
            <a:cxnSpLocks noChangeShapeType="1"/>
            <a:stCxn id="53" idx="3"/>
            <a:endCxn id="54" idx="7"/>
          </p:cNvCxnSpPr>
          <p:nvPr/>
        </p:nvCxnSpPr>
        <p:spPr bwMode="auto">
          <a:xfrm rot="5400000">
            <a:off x="4775201" y="1679575"/>
            <a:ext cx="615950" cy="1641475"/>
          </a:xfrm>
          <a:prstGeom prst="straightConnector1">
            <a:avLst/>
          </a:prstGeom>
          <a:noFill/>
          <a:ln w="34925" algn="ctr">
            <a:solidFill>
              <a:srgbClr val="C00000"/>
            </a:solidFill>
            <a:round/>
            <a:headEnd/>
            <a:tailEnd type="arrow" w="med" len="med"/>
          </a:ln>
        </p:spPr>
      </p:cxnSp>
      <p:cxnSp>
        <p:nvCxnSpPr>
          <p:cNvPr id="12307" name="Straight Arrow Connector 63"/>
          <p:cNvCxnSpPr>
            <a:cxnSpLocks noChangeShapeType="1"/>
            <a:stCxn id="54" idx="3"/>
            <a:endCxn id="56" idx="7"/>
          </p:cNvCxnSpPr>
          <p:nvPr/>
        </p:nvCxnSpPr>
        <p:spPr bwMode="auto">
          <a:xfrm rot="5400000">
            <a:off x="3150394" y="3044031"/>
            <a:ext cx="438150" cy="877888"/>
          </a:xfrm>
          <a:prstGeom prst="straightConnector1">
            <a:avLst/>
          </a:prstGeom>
          <a:noFill/>
          <a:ln w="34925" algn="ctr">
            <a:solidFill>
              <a:srgbClr val="C00000"/>
            </a:solidFill>
            <a:round/>
            <a:headEnd/>
            <a:tailEnd type="arrow" w="med" len="med"/>
          </a:ln>
        </p:spPr>
      </p:cxnSp>
      <p:cxnSp>
        <p:nvCxnSpPr>
          <p:cNvPr id="12308" name="Straight Arrow Connector 64"/>
          <p:cNvCxnSpPr>
            <a:cxnSpLocks noChangeShapeType="1"/>
            <a:stCxn id="55" idx="3"/>
            <a:endCxn id="60" idx="0"/>
          </p:cNvCxnSpPr>
          <p:nvPr/>
        </p:nvCxnSpPr>
        <p:spPr bwMode="auto">
          <a:xfrm rot="5400000">
            <a:off x="7096125" y="3157538"/>
            <a:ext cx="344488" cy="557212"/>
          </a:xfrm>
          <a:prstGeom prst="straightConnector1">
            <a:avLst/>
          </a:prstGeom>
          <a:noFill/>
          <a:ln w="34925" algn="ctr">
            <a:solidFill>
              <a:srgbClr val="C00000"/>
            </a:solidFill>
            <a:round/>
            <a:headEnd/>
            <a:tailEnd type="arrow" w="med" len="med"/>
          </a:ln>
        </p:spPr>
      </p:cxnSp>
      <p:cxnSp>
        <p:nvCxnSpPr>
          <p:cNvPr id="12309" name="Straight Arrow Connector 65"/>
          <p:cNvCxnSpPr>
            <a:cxnSpLocks noChangeShapeType="1"/>
            <a:stCxn id="54" idx="5"/>
            <a:endCxn id="59" idx="1"/>
          </p:cNvCxnSpPr>
          <p:nvPr/>
        </p:nvCxnSpPr>
        <p:spPr bwMode="auto">
          <a:xfrm rot="16200000" flipH="1">
            <a:off x="4481513" y="3044825"/>
            <a:ext cx="438150" cy="876300"/>
          </a:xfrm>
          <a:prstGeom prst="straightConnector1">
            <a:avLst/>
          </a:prstGeom>
          <a:noFill/>
          <a:ln w="34925" algn="ctr">
            <a:solidFill>
              <a:srgbClr val="C00000"/>
            </a:solidFill>
            <a:round/>
            <a:headEnd/>
            <a:tailEnd type="arrow" w="med" len="med"/>
          </a:ln>
        </p:spPr>
      </p:cxnSp>
      <p:cxnSp>
        <p:nvCxnSpPr>
          <p:cNvPr id="12310" name="Straight Arrow Connector 66"/>
          <p:cNvCxnSpPr>
            <a:cxnSpLocks noChangeShapeType="1"/>
            <a:stCxn id="55" idx="5"/>
            <a:endCxn id="61" idx="0"/>
          </p:cNvCxnSpPr>
          <p:nvPr/>
        </p:nvCxnSpPr>
        <p:spPr bwMode="auto">
          <a:xfrm rot="16200000" flipH="1">
            <a:off x="8070056" y="3196432"/>
            <a:ext cx="352425" cy="487362"/>
          </a:xfrm>
          <a:prstGeom prst="straightConnector1">
            <a:avLst/>
          </a:prstGeom>
          <a:noFill/>
          <a:ln w="34925" algn="ctr">
            <a:solidFill>
              <a:srgbClr val="C00000"/>
            </a:solidFill>
            <a:round/>
            <a:headEnd/>
            <a:tailEnd type="arrow" w="med" len="med"/>
          </a:ln>
        </p:spPr>
      </p:cxnSp>
      <p:cxnSp>
        <p:nvCxnSpPr>
          <p:cNvPr id="12311" name="Straight Arrow Connector 67"/>
          <p:cNvCxnSpPr>
            <a:cxnSpLocks noChangeShapeType="1"/>
            <a:stCxn id="56" idx="3"/>
            <a:endCxn id="57" idx="0"/>
          </p:cNvCxnSpPr>
          <p:nvPr/>
        </p:nvCxnSpPr>
        <p:spPr bwMode="auto">
          <a:xfrm rot="5400000">
            <a:off x="2094707" y="4120356"/>
            <a:ext cx="344488" cy="415925"/>
          </a:xfrm>
          <a:prstGeom prst="straightConnector1">
            <a:avLst/>
          </a:prstGeom>
          <a:noFill/>
          <a:ln w="34925" algn="ctr">
            <a:solidFill>
              <a:srgbClr val="C00000"/>
            </a:solidFill>
            <a:round/>
            <a:headEnd/>
            <a:tailEnd type="arrow" w="med" len="med"/>
          </a:ln>
        </p:spPr>
      </p:cxnSp>
      <p:cxnSp>
        <p:nvCxnSpPr>
          <p:cNvPr id="12312" name="Straight Arrow Connector 68"/>
          <p:cNvCxnSpPr>
            <a:cxnSpLocks noChangeShapeType="1"/>
            <a:stCxn id="56" idx="5"/>
            <a:endCxn id="58" idx="0"/>
          </p:cNvCxnSpPr>
          <p:nvPr/>
        </p:nvCxnSpPr>
        <p:spPr bwMode="auto">
          <a:xfrm rot="16200000" flipH="1">
            <a:off x="2947988" y="4138612"/>
            <a:ext cx="344488" cy="379413"/>
          </a:xfrm>
          <a:prstGeom prst="straightConnector1">
            <a:avLst/>
          </a:prstGeom>
          <a:noFill/>
          <a:ln w="34925" algn="ctr">
            <a:solidFill>
              <a:srgbClr val="C00000"/>
            </a:solidFill>
            <a:round/>
            <a:headEnd/>
            <a:tailEnd type="arrow" w="med" len="med"/>
          </a:ln>
        </p:spPr>
      </p:cxnSp>
      <p:sp>
        <p:nvSpPr>
          <p:cNvPr id="90" name="Oval 89"/>
          <p:cNvSpPr/>
          <p:nvPr/>
        </p:nvSpPr>
        <p:spPr bwMode="auto">
          <a:xfrm>
            <a:off x="4381500" y="4500563"/>
            <a:ext cx="785813" cy="64293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800">
                <a:solidFill>
                  <a:srgbClr val="C00000"/>
                </a:solidFill>
                <a:effectLst>
                  <a:outerShdw blurRad="38100" dist="38100" dir="2700000" algn="tl">
                    <a:srgbClr val="000000">
                      <a:alpha val="43137"/>
                    </a:srgbClr>
                  </a:outerShdw>
                </a:effectLst>
                <a:latin typeface="Courier New" pitchFamily="49" charset="0"/>
              </a:rPr>
              <a:t>i</a:t>
            </a:r>
            <a:endParaRPr lang="hr-HR" sz="2800" baseline="30000">
              <a:solidFill>
                <a:srgbClr val="C00000"/>
              </a:solidFill>
              <a:effectLst>
                <a:outerShdw blurRad="38100" dist="38100" dir="2700000" algn="tl">
                  <a:srgbClr val="000000">
                    <a:alpha val="43137"/>
                  </a:srgbClr>
                </a:outerShdw>
              </a:effectLst>
              <a:latin typeface="Courier New" pitchFamily="49" charset="0"/>
            </a:endParaRPr>
          </a:p>
        </p:txBody>
      </p:sp>
      <p:sp>
        <p:nvSpPr>
          <p:cNvPr id="91" name="Oval 90"/>
          <p:cNvSpPr/>
          <p:nvPr/>
        </p:nvSpPr>
        <p:spPr bwMode="auto">
          <a:xfrm>
            <a:off x="5595938" y="4500563"/>
            <a:ext cx="928687" cy="64293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800">
                <a:solidFill>
                  <a:srgbClr val="C00000"/>
                </a:solidFill>
                <a:effectLst>
                  <a:outerShdw blurRad="38100" dist="38100" dir="2700000" algn="tl">
                    <a:srgbClr val="000000">
                      <a:alpha val="43137"/>
                    </a:srgbClr>
                  </a:outerShdw>
                </a:effectLst>
                <a:latin typeface="Courier New" pitchFamily="49" charset="0"/>
              </a:rPr>
              <a:t>i+1</a:t>
            </a:r>
          </a:p>
        </p:txBody>
      </p:sp>
      <p:cxnSp>
        <p:nvCxnSpPr>
          <p:cNvPr id="12315" name="Straight Arrow Connector 91"/>
          <p:cNvCxnSpPr>
            <a:cxnSpLocks noChangeShapeType="1"/>
            <a:stCxn id="59" idx="3"/>
            <a:endCxn id="90" idx="0"/>
          </p:cNvCxnSpPr>
          <p:nvPr/>
        </p:nvCxnSpPr>
        <p:spPr bwMode="auto">
          <a:xfrm rot="5400000">
            <a:off x="4783932" y="4145756"/>
            <a:ext cx="344488" cy="365125"/>
          </a:xfrm>
          <a:prstGeom prst="straightConnector1">
            <a:avLst/>
          </a:prstGeom>
          <a:noFill/>
          <a:ln w="34925" algn="ctr">
            <a:solidFill>
              <a:srgbClr val="C00000"/>
            </a:solidFill>
            <a:round/>
            <a:headEnd/>
            <a:tailEnd type="arrow" w="med" len="med"/>
          </a:ln>
        </p:spPr>
      </p:cxnSp>
      <p:cxnSp>
        <p:nvCxnSpPr>
          <p:cNvPr id="12316" name="Straight Arrow Connector 92"/>
          <p:cNvCxnSpPr>
            <a:cxnSpLocks noChangeShapeType="1"/>
            <a:stCxn id="59" idx="5"/>
            <a:endCxn id="91" idx="0"/>
          </p:cNvCxnSpPr>
          <p:nvPr/>
        </p:nvCxnSpPr>
        <p:spPr bwMode="auto">
          <a:xfrm rot="16200000" flipH="1">
            <a:off x="5706269" y="4145756"/>
            <a:ext cx="344488" cy="365125"/>
          </a:xfrm>
          <a:prstGeom prst="straightConnector1">
            <a:avLst/>
          </a:prstGeom>
          <a:noFill/>
          <a:ln w="34925" algn="ctr">
            <a:solidFill>
              <a:srgbClr val="C00000"/>
            </a:solidFill>
            <a:round/>
            <a:headEnd/>
            <a:tailEnd type="arrow" w="med" len="med"/>
          </a:ln>
        </p:spPr>
      </p:cxnSp>
      <p:sp>
        <p:nvSpPr>
          <p:cNvPr id="102" name="Oval 101"/>
          <p:cNvSpPr/>
          <p:nvPr/>
        </p:nvSpPr>
        <p:spPr bwMode="auto">
          <a:xfrm>
            <a:off x="7224713" y="4510088"/>
            <a:ext cx="968375" cy="62388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800" dirty="0">
                <a:solidFill>
                  <a:srgbClr val="C00000"/>
                </a:solidFill>
                <a:effectLst>
                  <a:outerShdw blurRad="38100" dist="38100" dir="2700000" algn="tl">
                    <a:srgbClr val="000000">
                      <a:alpha val="43137"/>
                    </a:srgbClr>
                  </a:outerShdw>
                </a:effectLst>
                <a:latin typeface="Courier New" pitchFamily="49" charset="0"/>
              </a:rPr>
              <a:t>2</a:t>
            </a:r>
            <a:r>
              <a:rPr lang="hr-HR" sz="2800" baseline="30000" dirty="0">
                <a:solidFill>
                  <a:srgbClr val="C00000"/>
                </a:solidFill>
                <a:effectLst>
                  <a:outerShdw blurRad="38100" dist="38100" dir="2700000" algn="tl">
                    <a:srgbClr val="000000">
                      <a:alpha val="43137"/>
                    </a:srgbClr>
                  </a:outerShdw>
                </a:effectLst>
                <a:latin typeface="Courier New" pitchFamily="49" charset="0"/>
              </a:rPr>
              <a:t>k</a:t>
            </a:r>
            <a:r>
              <a:rPr lang="hr-HR" sz="2800" dirty="0">
                <a:solidFill>
                  <a:srgbClr val="C00000"/>
                </a:solidFill>
                <a:effectLst>
                  <a:outerShdw blurRad="38100" dist="38100" dir="2700000" algn="tl">
                    <a:srgbClr val="000000">
                      <a:alpha val="43137"/>
                    </a:srgbClr>
                  </a:outerShdw>
                </a:effectLst>
                <a:latin typeface="Courier New" pitchFamily="49" charset="0"/>
              </a:rPr>
              <a:t>-2</a:t>
            </a:r>
            <a:endParaRPr lang="hr-HR" sz="2800" baseline="30000" dirty="0">
              <a:solidFill>
                <a:srgbClr val="C00000"/>
              </a:solidFill>
              <a:effectLst>
                <a:outerShdw blurRad="38100" dist="38100" dir="2700000" algn="tl">
                  <a:srgbClr val="000000">
                    <a:alpha val="43137"/>
                  </a:srgbClr>
                </a:outerShdw>
              </a:effectLst>
              <a:latin typeface="Courier New" pitchFamily="49" charset="0"/>
            </a:endParaRPr>
          </a:p>
        </p:txBody>
      </p:sp>
      <p:cxnSp>
        <p:nvCxnSpPr>
          <p:cNvPr id="12318" name="Straight Arrow Connector 103"/>
          <p:cNvCxnSpPr>
            <a:cxnSpLocks noChangeShapeType="1"/>
            <a:stCxn id="61" idx="3"/>
            <a:endCxn id="102" idx="0"/>
          </p:cNvCxnSpPr>
          <p:nvPr/>
        </p:nvCxnSpPr>
        <p:spPr bwMode="auto">
          <a:xfrm rot="5400000">
            <a:off x="7804943" y="4053682"/>
            <a:ext cx="360363" cy="552450"/>
          </a:xfrm>
          <a:prstGeom prst="straightConnector1">
            <a:avLst/>
          </a:prstGeom>
          <a:noFill/>
          <a:ln w="34925" algn="ctr">
            <a:solidFill>
              <a:srgbClr val="C00000"/>
            </a:solidFill>
            <a:round/>
            <a:headEnd/>
            <a:tailEnd type="arrow" w="med" len="med"/>
          </a:ln>
        </p:spPr>
      </p:cxnSp>
      <p:cxnSp>
        <p:nvCxnSpPr>
          <p:cNvPr id="12319" name="Straight Arrow Connector 104"/>
          <p:cNvCxnSpPr>
            <a:cxnSpLocks noChangeShapeType="1"/>
            <a:stCxn id="61" idx="5"/>
            <a:endCxn id="107" idx="0"/>
          </p:cNvCxnSpPr>
          <p:nvPr/>
        </p:nvCxnSpPr>
        <p:spPr bwMode="auto">
          <a:xfrm rot="16200000" flipH="1">
            <a:off x="8679656" y="4187032"/>
            <a:ext cx="360363" cy="285750"/>
          </a:xfrm>
          <a:prstGeom prst="straightConnector1">
            <a:avLst/>
          </a:prstGeom>
          <a:noFill/>
          <a:ln w="34925" algn="ctr">
            <a:solidFill>
              <a:srgbClr val="C00000"/>
            </a:solidFill>
            <a:round/>
            <a:headEnd/>
            <a:tailEnd type="arrow" w="med" len="med"/>
          </a:ln>
        </p:spPr>
      </p:cxnSp>
      <p:sp>
        <p:nvSpPr>
          <p:cNvPr id="107" name="Oval 106"/>
          <p:cNvSpPr/>
          <p:nvPr/>
        </p:nvSpPr>
        <p:spPr bwMode="auto">
          <a:xfrm>
            <a:off x="8359775" y="4510088"/>
            <a:ext cx="1285875" cy="62388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800">
                <a:solidFill>
                  <a:srgbClr val="C00000"/>
                </a:solidFill>
                <a:effectLst>
                  <a:outerShdw blurRad="38100" dist="38100" dir="2700000" algn="tl">
                    <a:srgbClr val="000000">
                      <a:alpha val="43137"/>
                    </a:srgbClr>
                  </a:outerShdw>
                </a:effectLst>
                <a:latin typeface="Courier New" pitchFamily="49" charset="0"/>
              </a:rPr>
              <a:t>2</a:t>
            </a:r>
            <a:r>
              <a:rPr lang="hr-HR" sz="2800" baseline="30000">
                <a:solidFill>
                  <a:srgbClr val="C00000"/>
                </a:solidFill>
                <a:effectLst>
                  <a:outerShdw blurRad="38100" dist="38100" dir="2700000" algn="tl">
                    <a:srgbClr val="000000">
                      <a:alpha val="43137"/>
                    </a:srgbClr>
                  </a:outerShdw>
                </a:effectLst>
                <a:latin typeface="Courier New" pitchFamily="49" charset="0"/>
              </a:rPr>
              <a:t>k</a:t>
            </a:r>
            <a:r>
              <a:rPr lang="hr-HR" sz="2800">
                <a:solidFill>
                  <a:srgbClr val="C00000"/>
                </a:solidFill>
                <a:effectLst>
                  <a:outerShdw blurRad="38100" dist="38100" dir="2700000" algn="tl">
                    <a:srgbClr val="000000">
                      <a:alpha val="43137"/>
                    </a:srgbClr>
                  </a:outerShdw>
                </a:effectLst>
                <a:latin typeface="Courier New" pitchFamily="49" charset="0"/>
              </a:rPr>
              <a:t>-1</a:t>
            </a:r>
          </a:p>
        </p:txBody>
      </p:sp>
      <p:sp>
        <p:nvSpPr>
          <p:cNvPr id="114" name="Oval 113"/>
          <p:cNvSpPr/>
          <p:nvPr/>
        </p:nvSpPr>
        <p:spPr bwMode="auto">
          <a:xfrm>
            <a:off x="952500" y="5500688"/>
            <a:ext cx="785813" cy="64293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800">
                <a:solidFill>
                  <a:srgbClr val="C00000"/>
                </a:solidFill>
                <a:effectLst>
                  <a:outerShdw blurRad="38100" dist="38100" dir="2700000" algn="tl">
                    <a:srgbClr val="000000">
                      <a:alpha val="43137"/>
                    </a:srgbClr>
                  </a:outerShdw>
                </a:effectLst>
                <a:latin typeface="Courier New" pitchFamily="49" charset="0"/>
              </a:rPr>
              <a:t>2</a:t>
            </a:r>
            <a:r>
              <a:rPr lang="hr-HR" sz="2800" baseline="30000">
                <a:solidFill>
                  <a:srgbClr val="C00000"/>
                </a:solidFill>
                <a:effectLst>
                  <a:outerShdw blurRad="38100" dist="38100" dir="2700000" algn="tl">
                    <a:srgbClr val="000000">
                      <a:alpha val="43137"/>
                    </a:srgbClr>
                  </a:outerShdw>
                </a:effectLst>
                <a:latin typeface="Courier New" pitchFamily="49" charset="0"/>
              </a:rPr>
              <a:t>k</a:t>
            </a:r>
          </a:p>
        </p:txBody>
      </p:sp>
      <p:sp>
        <p:nvSpPr>
          <p:cNvPr id="115" name="Oval 114"/>
          <p:cNvSpPr/>
          <p:nvPr/>
        </p:nvSpPr>
        <p:spPr bwMode="auto">
          <a:xfrm>
            <a:off x="2095500" y="5500688"/>
            <a:ext cx="928688" cy="64293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800">
                <a:solidFill>
                  <a:srgbClr val="C00000"/>
                </a:solidFill>
                <a:effectLst>
                  <a:outerShdw blurRad="38100" dist="38100" dir="2700000" algn="tl">
                    <a:srgbClr val="000000">
                      <a:alpha val="43137"/>
                    </a:srgbClr>
                  </a:outerShdw>
                </a:effectLst>
                <a:latin typeface="Courier New" pitchFamily="49" charset="0"/>
              </a:rPr>
              <a:t>2</a:t>
            </a:r>
            <a:r>
              <a:rPr lang="hr-HR" sz="2800" baseline="30000">
                <a:solidFill>
                  <a:srgbClr val="C00000"/>
                </a:solidFill>
                <a:effectLst>
                  <a:outerShdw blurRad="38100" dist="38100" dir="2700000" algn="tl">
                    <a:srgbClr val="000000">
                      <a:alpha val="43137"/>
                    </a:srgbClr>
                  </a:outerShdw>
                </a:effectLst>
                <a:latin typeface="Courier New" pitchFamily="49" charset="0"/>
              </a:rPr>
              <a:t>k</a:t>
            </a:r>
            <a:r>
              <a:rPr lang="hr-HR" sz="2800">
                <a:solidFill>
                  <a:srgbClr val="C00000"/>
                </a:solidFill>
                <a:effectLst>
                  <a:outerShdw blurRad="38100" dist="38100" dir="2700000" algn="tl">
                    <a:srgbClr val="000000">
                      <a:alpha val="43137"/>
                    </a:srgbClr>
                  </a:outerShdw>
                </a:effectLst>
                <a:latin typeface="Courier New" pitchFamily="49" charset="0"/>
              </a:rPr>
              <a:t>+1</a:t>
            </a:r>
          </a:p>
        </p:txBody>
      </p:sp>
      <p:cxnSp>
        <p:nvCxnSpPr>
          <p:cNvPr id="12323" name="Straight Arrow Connector 115"/>
          <p:cNvCxnSpPr>
            <a:cxnSpLocks noChangeShapeType="1"/>
            <a:stCxn id="57" idx="3"/>
            <a:endCxn id="114" idx="0"/>
          </p:cNvCxnSpPr>
          <p:nvPr/>
        </p:nvCxnSpPr>
        <p:spPr bwMode="auto">
          <a:xfrm rot="5400000">
            <a:off x="1337469" y="5056982"/>
            <a:ext cx="450850" cy="436562"/>
          </a:xfrm>
          <a:prstGeom prst="straightConnector1">
            <a:avLst/>
          </a:prstGeom>
          <a:noFill/>
          <a:ln w="34925" algn="ctr">
            <a:solidFill>
              <a:srgbClr val="C00000"/>
            </a:solidFill>
            <a:round/>
            <a:headEnd/>
            <a:tailEnd type="arrow" w="med" len="med"/>
          </a:ln>
        </p:spPr>
      </p:cxnSp>
      <p:cxnSp>
        <p:nvCxnSpPr>
          <p:cNvPr id="12324" name="Straight Arrow Connector 116"/>
          <p:cNvCxnSpPr>
            <a:cxnSpLocks noChangeShapeType="1"/>
            <a:stCxn id="57" idx="5"/>
            <a:endCxn id="115" idx="0"/>
          </p:cNvCxnSpPr>
          <p:nvPr/>
        </p:nvCxnSpPr>
        <p:spPr bwMode="auto">
          <a:xfrm rot="16200000" flipH="1">
            <a:off x="2222500" y="5164138"/>
            <a:ext cx="450850" cy="222250"/>
          </a:xfrm>
          <a:prstGeom prst="straightConnector1">
            <a:avLst/>
          </a:prstGeom>
          <a:noFill/>
          <a:ln w="34925" algn="ctr">
            <a:solidFill>
              <a:srgbClr val="C00000"/>
            </a:solidFill>
            <a:round/>
            <a:headEnd/>
            <a:tailEnd type="arrow" w="med" len="med"/>
          </a:ln>
        </p:spPr>
      </p:cxnSp>
      <p:sp>
        <p:nvSpPr>
          <p:cNvPr id="128" name="Oval 127"/>
          <p:cNvSpPr/>
          <p:nvPr/>
        </p:nvSpPr>
        <p:spPr bwMode="auto">
          <a:xfrm>
            <a:off x="3810000" y="5500688"/>
            <a:ext cx="785813" cy="64293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800">
                <a:solidFill>
                  <a:srgbClr val="C00000"/>
                </a:solidFill>
                <a:effectLst>
                  <a:outerShdw blurRad="38100" dist="38100" dir="2700000" algn="tl">
                    <a:srgbClr val="000000">
                      <a:alpha val="43137"/>
                    </a:srgbClr>
                  </a:outerShdw>
                </a:effectLst>
                <a:latin typeface="Courier New" pitchFamily="49" charset="0"/>
              </a:rPr>
              <a:t>2i</a:t>
            </a:r>
            <a:endParaRPr lang="hr-HR" sz="2800" baseline="30000">
              <a:solidFill>
                <a:srgbClr val="C00000"/>
              </a:solidFill>
              <a:effectLst>
                <a:outerShdw blurRad="38100" dist="38100" dir="2700000" algn="tl">
                  <a:srgbClr val="000000">
                    <a:alpha val="43137"/>
                  </a:srgbClr>
                </a:outerShdw>
              </a:effectLst>
              <a:latin typeface="Courier New" pitchFamily="49" charset="0"/>
            </a:endParaRPr>
          </a:p>
        </p:txBody>
      </p:sp>
      <p:sp>
        <p:nvSpPr>
          <p:cNvPr id="129" name="Oval 128"/>
          <p:cNvSpPr/>
          <p:nvPr/>
        </p:nvSpPr>
        <p:spPr bwMode="auto">
          <a:xfrm>
            <a:off x="4810125" y="5500688"/>
            <a:ext cx="928688" cy="64293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800">
                <a:solidFill>
                  <a:srgbClr val="C00000"/>
                </a:solidFill>
                <a:effectLst>
                  <a:outerShdw blurRad="38100" dist="38100" dir="2700000" algn="tl">
                    <a:srgbClr val="000000">
                      <a:alpha val="43137"/>
                    </a:srgbClr>
                  </a:outerShdw>
                </a:effectLst>
                <a:latin typeface="Courier New" pitchFamily="49" charset="0"/>
              </a:rPr>
              <a:t>2i+1</a:t>
            </a:r>
          </a:p>
        </p:txBody>
      </p:sp>
      <p:cxnSp>
        <p:nvCxnSpPr>
          <p:cNvPr id="12327" name="Straight Arrow Connector 129"/>
          <p:cNvCxnSpPr>
            <a:cxnSpLocks noChangeShapeType="1"/>
            <a:stCxn id="90" idx="3"/>
            <a:endCxn id="128" idx="0"/>
          </p:cNvCxnSpPr>
          <p:nvPr/>
        </p:nvCxnSpPr>
        <p:spPr bwMode="auto">
          <a:xfrm rot="5400000">
            <a:off x="4123532" y="5128419"/>
            <a:ext cx="450850" cy="293687"/>
          </a:xfrm>
          <a:prstGeom prst="straightConnector1">
            <a:avLst/>
          </a:prstGeom>
          <a:noFill/>
          <a:ln w="34925" algn="ctr">
            <a:solidFill>
              <a:srgbClr val="C00000"/>
            </a:solidFill>
            <a:round/>
            <a:headEnd/>
            <a:tailEnd type="arrow" w="med" len="med"/>
          </a:ln>
        </p:spPr>
      </p:cxnSp>
      <p:cxnSp>
        <p:nvCxnSpPr>
          <p:cNvPr id="12328" name="Straight Arrow Connector 132"/>
          <p:cNvCxnSpPr>
            <a:cxnSpLocks noChangeShapeType="1"/>
            <a:stCxn id="90" idx="5"/>
            <a:endCxn id="129" idx="0"/>
          </p:cNvCxnSpPr>
          <p:nvPr/>
        </p:nvCxnSpPr>
        <p:spPr bwMode="auto">
          <a:xfrm rot="16200000" flipH="1">
            <a:off x="4938713" y="5164138"/>
            <a:ext cx="450850" cy="222250"/>
          </a:xfrm>
          <a:prstGeom prst="straightConnector1">
            <a:avLst/>
          </a:prstGeom>
          <a:noFill/>
          <a:ln w="34925" algn="ctr">
            <a:solidFill>
              <a:srgbClr val="C00000"/>
            </a:solidFill>
            <a:round/>
            <a:headEnd/>
            <a:tailEnd type="arrow" w="med" len="med"/>
          </a:ln>
        </p:spPr>
      </p:cxnSp>
      <p:sp>
        <p:nvSpPr>
          <p:cNvPr id="179" name="Rectangle 49"/>
          <p:cNvSpPr>
            <a:spLocks noChangeArrowheads="1"/>
          </p:cNvSpPr>
          <p:nvPr/>
        </p:nvSpPr>
        <p:spPr bwMode="auto">
          <a:xfrm>
            <a:off x="6453188" y="5786438"/>
            <a:ext cx="908050" cy="228600"/>
          </a:xfrm>
          <a:prstGeom prst="rect">
            <a:avLst/>
          </a:prstGeom>
          <a:noFill/>
          <a:ln w="9525">
            <a:noFill/>
            <a:miter lim="800000"/>
            <a:headEnd/>
            <a:tailEnd/>
          </a:ln>
          <a:effectLst/>
        </p:spPr>
        <p:txBody>
          <a:bodyPr wrap="none" anchor="ctr"/>
          <a:lstStyle/>
          <a:p>
            <a:pPr algn="ctr">
              <a:defRPr/>
            </a:pPr>
            <a:r>
              <a:rPr lang="en-US" sz="2400">
                <a:solidFill>
                  <a:schemeClr val="accent2">
                    <a:lumMod val="10000"/>
                  </a:schemeClr>
                </a:solidFill>
                <a:effectLst>
                  <a:outerShdw blurRad="38100" dist="38100" dir="2700000" algn="tl">
                    <a:srgbClr val="C0C0C0"/>
                  </a:outerShdw>
                </a:effectLst>
                <a:latin typeface="Arial Narrow" pitchFamily="34" charset="0"/>
              </a:rPr>
              <a:t>...</a:t>
            </a:r>
          </a:p>
        </p:txBody>
      </p:sp>
      <p:sp>
        <p:nvSpPr>
          <p:cNvPr id="180" name="Rectangle 179"/>
          <p:cNvSpPr/>
          <p:nvPr/>
        </p:nvSpPr>
        <p:spPr>
          <a:xfrm>
            <a:off x="0" y="1000125"/>
            <a:ext cx="1000125" cy="461963"/>
          </a:xfrm>
          <a:prstGeom prst="rect">
            <a:avLst/>
          </a:prstGeom>
        </p:spPr>
        <p:txBody>
          <a:bodyPr wrap="none">
            <a:spAutoFit/>
          </a:bodyPr>
          <a:lstStyle/>
          <a:p>
            <a:pPr>
              <a:defRPr/>
            </a:pPr>
            <a:r>
              <a:rPr lang="hr-HR" sz="2400">
                <a:solidFill>
                  <a:schemeClr val="accent5">
                    <a:lumMod val="10000"/>
                  </a:schemeClr>
                </a:solidFill>
                <a:latin typeface="+mn-lt"/>
              </a:rPr>
              <a:t>Razina</a:t>
            </a:r>
          </a:p>
        </p:txBody>
      </p:sp>
      <p:sp>
        <p:nvSpPr>
          <p:cNvPr id="181" name="Rectangle 180"/>
          <p:cNvSpPr/>
          <p:nvPr/>
        </p:nvSpPr>
        <p:spPr>
          <a:xfrm>
            <a:off x="338138" y="1733550"/>
            <a:ext cx="325437" cy="461963"/>
          </a:xfrm>
          <a:prstGeom prst="rect">
            <a:avLst/>
          </a:prstGeom>
        </p:spPr>
        <p:txBody>
          <a:bodyPr wrap="none">
            <a:spAutoFit/>
          </a:bodyPr>
          <a:lstStyle/>
          <a:p>
            <a:pPr>
              <a:defRPr/>
            </a:pPr>
            <a:r>
              <a:rPr lang="hr-HR" sz="2400">
                <a:solidFill>
                  <a:schemeClr val="accent5">
                    <a:lumMod val="10000"/>
                  </a:schemeClr>
                </a:solidFill>
                <a:latin typeface="+mn-lt"/>
              </a:rPr>
              <a:t>1</a:t>
            </a:r>
          </a:p>
        </p:txBody>
      </p:sp>
      <p:sp>
        <p:nvSpPr>
          <p:cNvPr id="182" name="Rectangle 181"/>
          <p:cNvSpPr/>
          <p:nvPr/>
        </p:nvSpPr>
        <p:spPr>
          <a:xfrm>
            <a:off x="338138" y="2805113"/>
            <a:ext cx="325437" cy="461962"/>
          </a:xfrm>
          <a:prstGeom prst="rect">
            <a:avLst/>
          </a:prstGeom>
        </p:spPr>
        <p:txBody>
          <a:bodyPr wrap="none">
            <a:spAutoFit/>
          </a:bodyPr>
          <a:lstStyle/>
          <a:p>
            <a:pPr>
              <a:defRPr/>
            </a:pPr>
            <a:r>
              <a:rPr lang="hr-HR" sz="2400">
                <a:solidFill>
                  <a:schemeClr val="accent5">
                    <a:lumMod val="10000"/>
                  </a:schemeClr>
                </a:solidFill>
                <a:latin typeface="+mn-lt"/>
              </a:rPr>
              <a:t>2</a:t>
            </a:r>
          </a:p>
        </p:txBody>
      </p:sp>
      <p:sp>
        <p:nvSpPr>
          <p:cNvPr id="183" name="Rectangle 182"/>
          <p:cNvSpPr/>
          <p:nvPr/>
        </p:nvSpPr>
        <p:spPr>
          <a:xfrm>
            <a:off x="338138" y="3698875"/>
            <a:ext cx="325437" cy="460375"/>
          </a:xfrm>
          <a:prstGeom prst="rect">
            <a:avLst/>
          </a:prstGeom>
        </p:spPr>
        <p:txBody>
          <a:bodyPr wrap="none">
            <a:spAutoFit/>
          </a:bodyPr>
          <a:lstStyle/>
          <a:p>
            <a:pPr>
              <a:defRPr/>
            </a:pPr>
            <a:r>
              <a:rPr lang="hr-HR" sz="2400">
                <a:solidFill>
                  <a:schemeClr val="accent5">
                    <a:lumMod val="10000"/>
                  </a:schemeClr>
                </a:solidFill>
                <a:latin typeface="+mn-lt"/>
              </a:rPr>
              <a:t>3</a:t>
            </a:r>
          </a:p>
        </p:txBody>
      </p:sp>
      <p:sp>
        <p:nvSpPr>
          <p:cNvPr id="184" name="Rectangle 183"/>
          <p:cNvSpPr/>
          <p:nvPr/>
        </p:nvSpPr>
        <p:spPr>
          <a:xfrm>
            <a:off x="338138" y="4591050"/>
            <a:ext cx="325437" cy="461963"/>
          </a:xfrm>
          <a:prstGeom prst="rect">
            <a:avLst/>
          </a:prstGeom>
        </p:spPr>
        <p:txBody>
          <a:bodyPr wrap="none">
            <a:spAutoFit/>
          </a:bodyPr>
          <a:lstStyle/>
          <a:p>
            <a:pPr>
              <a:defRPr/>
            </a:pPr>
            <a:r>
              <a:rPr lang="hr-HR" sz="2400">
                <a:solidFill>
                  <a:schemeClr val="accent5">
                    <a:lumMod val="10000"/>
                  </a:schemeClr>
                </a:solidFill>
                <a:latin typeface="+mn-lt"/>
              </a:rPr>
              <a:t>k</a:t>
            </a:r>
          </a:p>
        </p:txBody>
      </p:sp>
      <p:sp>
        <p:nvSpPr>
          <p:cNvPr id="185" name="Rectangle 184"/>
          <p:cNvSpPr/>
          <p:nvPr/>
        </p:nvSpPr>
        <p:spPr>
          <a:xfrm>
            <a:off x="193675" y="5591175"/>
            <a:ext cx="614363" cy="461963"/>
          </a:xfrm>
          <a:prstGeom prst="rect">
            <a:avLst/>
          </a:prstGeom>
        </p:spPr>
        <p:txBody>
          <a:bodyPr wrap="none">
            <a:spAutoFit/>
          </a:bodyPr>
          <a:lstStyle/>
          <a:p>
            <a:pPr>
              <a:defRPr/>
            </a:pPr>
            <a:r>
              <a:rPr lang="hr-HR" sz="2400">
                <a:solidFill>
                  <a:schemeClr val="accent5">
                    <a:lumMod val="10000"/>
                  </a:schemeClr>
                </a:solidFill>
                <a:latin typeface="+mn-lt"/>
              </a:rPr>
              <a:t>k+1</a:t>
            </a:r>
          </a:p>
        </p:txBody>
      </p:sp>
      <p:sp>
        <p:nvSpPr>
          <p:cNvPr id="3" name="Slide Number Placeholder 2"/>
          <p:cNvSpPr>
            <a:spLocks noGrp="1"/>
          </p:cNvSpPr>
          <p:nvPr>
            <p:ph type="sldNum" sz="quarter" idx="11"/>
          </p:nvPr>
        </p:nvSpPr>
        <p:spPr/>
        <p:txBody>
          <a:bodyPr/>
          <a:lstStyle/>
          <a:p>
            <a:fld id="{A88E0379-805C-488B-A902-3710866AFB11}" type="slidenum">
              <a:rPr lang="hr-HR" smtClean="0"/>
              <a:pPr/>
              <a:t>245</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hr-HR"/>
              <a:t>Binarno stablo - III</a:t>
            </a:r>
          </a:p>
        </p:txBody>
      </p:sp>
      <p:sp>
        <p:nvSpPr>
          <p:cNvPr id="3" name="Content Placeholder 2"/>
          <p:cNvSpPr>
            <a:spLocks noGrp="1"/>
          </p:cNvSpPr>
          <p:nvPr>
            <p:ph idx="4294967295"/>
          </p:nvPr>
        </p:nvSpPr>
        <p:spPr/>
        <p:txBody>
          <a:bodyPr/>
          <a:lstStyle/>
          <a:p>
            <a:pPr>
              <a:defRPr/>
            </a:pPr>
            <a:r>
              <a:rPr lang="hr-HR" smtClean="0"/>
              <a:t>iz definicije binarnog stabla slijede zaključci da je:</a:t>
            </a:r>
          </a:p>
          <a:p>
            <a:pPr lvl="1">
              <a:defRPr/>
            </a:pPr>
            <a:r>
              <a:rPr lang="hr-HR" smtClean="0"/>
              <a:t>maksimalni broj čvorova na </a:t>
            </a:r>
            <a:r>
              <a:rPr lang="hr-HR" sz="2800" b="1" i="1" smtClean="0">
                <a:solidFill>
                  <a:srgbClr val="FF0000"/>
                </a:solidFill>
                <a:latin typeface="Times New Roman" pitchFamily="18" charset="0"/>
              </a:rPr>
              <a:t>k</a:t>
            </a:r>
            <a:r>
              <a:rPr lang="hr-HR" smtClean="0"/>
              <a:t>-toj razini jednak  je </a:t>
            </a:r>
            <a:r>
              <a:rPr lang="hr-HR" sz="2800" b="1" smtClean="0">
                <a:solidFill>
                  <a:srgbClr val="FF0000"/>
                </a:solidFill>
                <a:latin typeface="Times New Roman" pitchFamily="18" charset="0"/>
              </a:rPr>
              <a:t>2</a:t>
            </a:r>
            <a:r>
              <a:rPr lang="hr-HR" sz="2800" b="1" i="1" baseline="30000" smtClean="0">
                <a:solidFill>
                  <a:srgbClr val="FF0000"/>
                </a:solidFill>
                <a:latin typeface="Times New Roman" pitchFamily="18" charset="0"/>
              </a:rPr>
              <a:t>k</a:t>
            </a:r>
            <a:r>
              <a:rPr lang="hr-HR" sz="2800" b="1" baseline="30000" smtClean="0">
                <a:solidFill>
                  <a:srgbClr val="FF0000"/>
                </a:solidFill>
                <a:latin typeface="Times New Roman" pitchFamily="18" charset="0"/>
              </a:rPr>
              <a:t>-1</a:t>
            </a:r>
            <a:endParaRPr lang="hr-HR" b="1" smtClean="0">
              <a:solidFill>
                <a:srgbClr val="FF0000"/>
              </a:solidFill>
            </a:endParaRPr>
          </a:p>
          <a:p>
            <a:pPr lvl="1">
              <a:defRPr/>
            </a:pPr>
            <a:r>
              <a:rPr lang="hr-HR" smtClean="0"/>
              <a:t>maksimalni broj čvorova binarnog stabla dubine </a:t>
            </a:r>
            <a:r>
              <a:rPr lang="hr-HR" sz="2800" b="1" i="1" smtClean="0">
                <a:solidFill>
                  <a:srgbClr val="FF0000"/>
                </a:solidFill>
                <a:latin typeface="Times New Roman" pitchFamily="18" charset="0"/>
              </a:rPr>
              <a:t>k</a:t>
            </a:r>
            <a:r>
              <a:rPr lang="hr-HR" smtClean="0"/>
              <a:t> jednak je </a:t>
            </a:r>
            <a:r>
              <a:rPr lang="hr-HR" sz="2800" b="1" smtClean="0">
                <a:solidFill>
                  <a:srgbClr val="FF0000"/>
                </a:solidFill>
                <a:latin typeface="Times New Roman" pitchFamily="18" charset="0"/>
              </a:rPr>
              <a:t>2</a:t>
            </a:r>
            <a:r>
              <a:rPr lang="hr-HR" sz="2800" b="1" i="1" baseline="30000" smtClean="0">
                <a:solidFill>
                  <a:srgbClr val="FF0000"/>
                </a:solidFill>
                <a:latin typeface="Times New Roman" pitchFamily="18" charset="0"/>
              </a:rPr>
              <a:t>k</a:t>
            </a:r>
            <a:r>
              <a:rPr lang="hr-HR" sz="2800" b="1" smtClean="0">
                <a:solidFill>
                  <a:srgbClr val="FF0000"/>
                </a:solidFill>
                <a:latin typeface="Times New Roman" pitchFamily="18" charset="0"/>
              </a:rPr>
              <a:t> -1</a:t>
            </a:r>
            <a:r>
              <a:rPr lang="hr-HR" smtClean="0"/>
              <a:t> za </a:t>
            </a:r>
            <a:r>
              <a:rPr lang="hr-HR" sz="2800" i="1" smtClean="0">
                <a:latin typeface="Times New Roman" pitchFamily="18" charset="0"/>
              </a:rPr>
              <a:t>k</a:t>
            </a:r>
            <a:r>
              <a:rPr lang="hr-HR" sz="2800" smtClean="0">
                <a:latin typeface="Times New Roman" pitchFamily="18" charset="0"/>
              </a:rPr>
              <a:t>&gt;0</a:t>
            </a:r>
          </a:p>
          <a:p>
            <a:pPr lvl="1">
              <a:defRPr/>
            </a:pPr>
            <a:r>
              <a:rPr lang="hr-HR" smtClean="0"/>
              <a:t>stablo koje je visine </a:t>
            </a:r>
            <a:r>
              <a:rPr lang="hr-HR" sz="2800" b="1" i="1" smtClean="0">
                <a:solidFill>
                  <a:srgbClr val="FF0000"/>
                </a:solidFill>
                <a:latin typeface="Times New Roman" pitchFamily="18" charset="0"/>
              </a:rPr>
              <a:t>k</a:t>
            </a:r>
            <a:r>
              <a:rPr lang="hr-HR" smtClean="0"/>
              <a:t> i ima </a:t>
            </a:r>
            <a:r>
              <a:rPr lang="hr-HR" sz="2800" b="1" smtClean="0">
                <a:solidFill>
                  <a:srgbClr val="FF0000"/>
                </a:solidFill>
                <a:latin typeface="Times New Roman" pitchFamily="18" charset="0"/>
              </a:rPr>
              <a:t>2</a:t>
            </a:r>
            <a:r>
              <a:rPr lang="hr-HR" sz="2800" b="1" i="1" baseline="30000" smtClean="0">
                <a:solidFill>
                  <a:srgbClr val="FF0000"/>
                </a:solidFill>
                <a:latin typeface="Times New Roman" pitchFamily="18" charset="0"/>
              </a:rPr>
              <a:t>k</a:t>
            </a:r>
            <a:r>
              <a:rPr lang="hr-HR" sz="2800" b="1" smtClean="0">
                <a:solidFill>
                  <a:srgbClr val="FF0000"/>
                </a:solidFill>
                <a:latin typeface="Times New Roman" pitchFamily="18" charset="0"/>
              </a:rPr>
              <a:t> -1</a:t>
            </a:r>
            <a:r>
              <a:rPr lang="hr-HR" smtClean="0"/>
              <a:t> elemenata naziva se </a:t>
            </a:r>
            <a:r>
              <a:rPr lang="hr-HR" b="1" smtClean="0">
                <a:solidFill>
                  <a:srgbClr val="FF0000"/>
                </a:solidFill>
              </a:rPr>
              <a:t>puno</a:t>
            </a:r>
            <a:r>
              <a:rPr lang="hr-HR" smtClean="0"/>
              <a:t> (</a:t>
            </a:r>
            <a:r>
              <a:rPr lang="hr-HR" i="1" smtClean="0"/>
              <a:t>full</a:t>
            </a:r>
            <a:r>
              <a:rPr lang="hr-HR" smtClean="0"/>
              <a:t>) binarno stablo</a:t>
            </a:r>
          </a:p>
          <a:p>
            <a:pPr lvl="1">
              <a:defRPr/>
            </a:pPr>
            <a:r>
              <a:rPr lang="hr-HR" smtClean="0"/>
              <a:t>binarno stablo s </a:t>
            </a:r>
            <a:r>
              <a:rPr lang="hr-HR" sz="2800" b="1" i="1" smtClean="0">
                <a:solidFill>
                  <a:srgbClr val="FF0000"/>
                </a:solidFill>
                <a:latin typeface="Times New Roman" pitchFamily="18" charset="0"/>
              </a:rPr>
              <a:t>n</a:t>
            </a:r>
            <a:r>
              <a:rPr lang="hr-HR" i="1" smtClean="0"/>
              <a:t> </a:t>
            </a:r>
            <a:r>
              <a:rPr lang="hr-HR" smtClean="0"/>
              <a:t>čvorova dubine </a:t>
            </a:r>
            <a:r>
              <a:rPr lang="hr-HR" sz="2800" b="1" i="1" smtClean="0">
                <a:solidFill>
                  <a:srgbClr val="FF0000"/>
                </a:solidFill>
                <a:latin typeface="Times New Roman" pitchFamily="18" charset="0"/>
              </a:rPr>
              <a:t>k</a:t>
            </a:r>
            <a:r>
              <a:rPr lang="hr-HR" smtClean="0"/>
              <a:t> je </a:t>
            </a:r>
            <a:r>
              <a:rPr lang="hr-HR" b="1" smtClean="0">
                <a:solidFill>
                  <a:srgbClr val="FF0000"/>
                </a:solidFill>
              </a:rPr>
              <a:t>potpuno</a:t>
            </a:r>
            <a:r>
              <a:rPr lang="hr-HR" smtClean="0"/>
              <a:t> (</a:t>
            </a:r>
            <a:r>
              <a:rPr lang="hr-HR" i="1" smtClean="0"/>
              <a:t>complete</a:t>
            </a:r>
            <a:r>
              <a:rPr lang="hr-HR" smtClean="0"/>
              <a:t>) ako i samo ako njegovi čvorovi odgovaraju čvorovima punog binarnog stabla dubine </a:t>
            </a:r>
            <a:r>
              <a:rPr lang="hr-HR" sz="2800" b="1" i="1" smtClean="0">
                <a:solidFill>
                  <a:srgbClr val="FF0000"/>
                </a:solidFill>
                <a:latin typeface="Times New Roman" pitchFamily="18" charset="0"/>
              </a:rPr>
              <a:t>k</a:t>
            </a:r>
            <a:r>
              <a:rPr lang="hr-HR" smtClean="0"/>
              <a:t> koji su numerirani od </a:t>
            </a:r>
            <a:r>
              <a:rPr lang="hr-HR" sz="2800" b="1" smtClean="0">
                <a:solidFill>
                  <a:srgbClr val="FF0000"/>
                </a:solidFill>
                <a:latin typeface="Times New Roman" pitchFamily="18" charset="0"/>
              </a:rPr>
              <a:t>1</a:t>
            </a:r>
            <a:r>
              <a:rPr lang="hr-HR" smtClean="0"/>
              <a:t> do </a:t>
            </a:r>
            <a:r>
              <a:rPr lang="hr-HR" sz="2800" b="1" i="1" smtClean="0">
                <a:solidFill>
                  <a:srgbClr val="FF0000"/>
                </a:solidFill>
                <a:latin typeface="Times New Roman" pitchFamily="18" charset="0"/>
              </a:rPr>
              <a:t>n</a:t>
            </a:r>
            <a:endParaRPr lang="hr-HR" smtClean="0"/>
          </a:p>
          <a:p>
            <a:pPr lvl="2">
              <a:defRPr/>
            </a:pPr>
            <a:r>
              <a:rPr lang="hr-HR" smtClean="0"/>
              <a:t>kao posljedica, razlika razina krajnjih čvorova potpunog stabla najviše je jedan.</a:t>
            </a:r>
          </a:p>
        </p:txBody>
      </p:sp>
      <p:sp>
        <p:nvSpPr>
          <p:cNvPr id="5" name="Slide Number Placeholder 4"/>
          <p:cNvSpPr>
            <a:spLocks noGrp="1"/>
          </p:cNvSpPr>
          <p:nvPr>
            <p:ph type="sldNum" sz="quarter" idx="11"/>
          </p:nvPr>
        </p:nvSpPr>
        <p:spPr/>
        <p:txBody>
          <a:bodyPr/>
          <a:lstStyle/>
          <a:p>
            <a:fld id="{A88E0379-805C-488B-A902-3710866AFB11}" type="slidenum">
              <a:rPr lang="hr-HR" smtClean="0"/>
              <a:pPr/>
              <a:t>246</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8819" name="Rectangle 3"/>
          <p:cNvSpPr>
            <a:spLocks noGrp="1" noChangeArrowheads="1"/>
          </p:cNvSpPr>
          <p:nvPr>
            <p:ph type="title" idx="4294967295"/>
          </p:nvPr>
        </p:nvSpPr>
        <p:spPr/>
        <p:txBody>
          <a:bodyPr/>
          <a:lstStyle/>
          <a:p>
            <a:pPr>
              <a:defRPr/>
            </a:pPr>
            <a:r>
              <a:rPr lang="hr-HR" smtClean="0"/>
              <a:t>Prikaz stabla statičkom strukturom polje</a:t>
            </a:r>
            <a:endParaRPr lang="hr-HR" smtClean="0">
              <a:latin typeface="Times New Roman" pitchFamily="18" charset="0"/>
            </a:endParaRPr>
          </a:p>
        </p:txBody>
      </p:sp>
      <p:sp>
        <p:nvSpPr>
          <p:cNvPr id="1698820" name="Rectangle 4"/>
          <p:cNvSpPr>
            <a:spLocks noGrp="1" noChangeArrowheads="1"/>
          </p:cNvSpPr>
          <p:nvPr>
            <p:ph idx="4294967295"/>
          </p:nvPr>
        </p:nvSpPr>
        <p:spPr/>
        <p:txBody>
          <a:bodyPr/>
          <a:lstStyle/>
          <a:p>
            <a:r>
              <a:rPr lang="hr-HR" smtClean="0"/>
              <a:t>potpuno se binarno stablo jednostavno prikazuje jednodimenzionalnim poljem, bez podataka za povezivanje i koristi se pravilima za određivanje odnosa u stablu</a:t>
            </a:r>
          </a:p>
          <a:p>
            <a:pPr lvl="1"/>
            <a:r>
              <a:rPr lang="hr-HR" smtClean="0"/>
              <a:t>korištenje polja počet će </a:t>
            </a:r>
            <a:r>
              <a:rPr lang="hr-HR" smtClean="0">
                <a:solidFill>
                  <a:srgbClr val="FF0000"/>
                </a:solidFill>
              </a:rPr>
              <a:t>od člana s indeksom 1 </a:t>
            </a:r>
            <a:r>
              <a:rPr lang="hr-HR" smtClean="0"/>
              <a:t>radi jednostavnosti izraza</a:t>
            </a:r>
          </a:p>
          <a:p>
            <a:r>
              <a:rPr lang="hr-HR" smtClean="0"/>
              <a:t>problem kod prikaza stabla statičkom strukturom polje je i teško umetanje i brisanje čvorova jer ti zahtjevi mogu tražiti pomicanje puno elemenata</a:t>
            </a:r>
          </a:p>
          <a:p>
            <a:pPr lvl="1"/>
            <a:endParaRPr lang="hr-HR" smtClean="0"/>
          </a:p>
          <a:p>
            <a:endParaRPr lang="hr-HR" smtClean="0"/>
          </a:p>
        </p:txBody>
      </p:sp>
      <p:sp>
        <p:nvSpPr>
          <p:cNvPr id="14343" name="Rectangle 5"/>
          <p:cNvSpPr>
            <a:spLocks noChangeArrowheads="1"/>
          </p:cNvSpPr>
          <p:nvPr/>
        </p:nvSpPr>
        <p:spPr bwMode="auto">
          <a:xfrm>
            <a:off x="2641600" y="4800600"/>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a</a:t>
            </a:r>
          </a:p>
        </p:txBody>
      </p:sp>
      <p:sp>
        <p:nvSpPr>
          <p:cNvPr id="14344" name="Rectangle 6"/>
          <p:cNvSpPr>
            <a:spLocks noChangeArrowheads="1"/>
          </p:cNvSpPr>
          <p:nvPr/>
        </p:nvSpPr>
        <p:spPr bwMode="auto">
          <a:xfrm>
            <a:off x="3054350" y="4800600"/>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b</a:t>
            </a:r>
          </a:p>
        </p:txBody>
      </p:sp>
      <p:sp>
        <p:nvSpPr>
          <p:cNvPr id="14345" name="Rectangle 7"/>
          <p:cNvSpPr>
            <a:spLocks noChangeArrowheads="1"/>
          </p:cNvSpPr>
          <p:nvPr/>
        </p:nvSpPr>
        <p:spPr bwMode="auto">
          <a:xfrm>
            <a:off x="3467100" y="4800600"/>
            <a:ext cx="412750" cy="304800"/>
          </a:xfrm>
          <a:prstGeom prst="rect">
            <a:avLst/>
          </a:prstGeom>
          <a:solidFill>
            <a:srgbClr val="FFCC99"/>
          </a:solidFill>
          <a:ln w="9525">
            <a:solidFill>
              <a:srgbClr val="C00000"/>
            </a:solidFill>
            <a:miter lim="800000"/>
            <a:headEnd/>
            <a:tailEnd/>
          </a:ln>
        </p:spPr>
        <p:txBody>
          <a:bodyPr wrap="none" anchor="ctr"/>
          <a:lstStyle/>
          <a:p>
            <a:pPr algn="ctr"/>
            <a:endParaRPr lang="en-GB" sz="2400">
              <a:solidFill>
                <a:srgbClr val="002060"/>
              </a:solidFill>
              <a:latin typeface="Arial Narrow" pitchFamily="34" charset="0"/>
            </a:endParaRPr>
          </a:p>
        </p:txBody>
      </p:sp>
      <p:sp>
        <p:nvSpPr>
          <p:cNvPr id="14346" name="Rectangle 8"/>
          <p:cNvSpPr>
            <a:spLocks noChangeArrowheads="1"/>
          </p:cNvSpPr>
          <p:nvPr/>
        </p:nvSpPr>
        <p:spPr bwMode="auto">
          <a:xfrm>
            <a:off x="3879850" y="4800600"/>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c</a:t>
            </a:r>
          </a:p>
        </p:txBody>
      </p:sp>
      <p:sp>
        <p:nvSpPr>
          <p:cNvPr id="14347" name="Rectangle 9"/>
          <p:cNvSpPr>
            <a:spLocks noChangeArrowheads="1"/>
          </p:cNvSpPr>
          <p:nvPr/>
        </p:nvSpPr>
        <p:spPr bwMode="auto">
          <a:xfrm>
            <a:off x="4292600" y="4800600"/>
            <a:ext cx="412750" cy="304800"/>
          </a:xfrm>
          <a:prstGeom prst="rect">
            <a:avLst/>
          </a:prstGeom>
          <a:solidFill>
            <a:srgbClr val="FFCC99"/>
          </a:solidFill>
          <a:ln w="9525">
            <a:solidFill>
              <a:srgbClr val="C00000"/>
            </a:solidFill>
            <a:miter lim="800000"/>
            <a:headEnd/>
            <a:tailEnd/>
          </a:ln>
        </p:spPr>
        <p:txBody>
          <a:bodyPr wrap="none" anchor="ctr"/>
          <a:lstStyle/>
          <a:p>
            <a:pPr algn="ctr"/>
            <a:endParaRPr lang="en-GB" sz="2400">
              <a:solidFill>
                <a:srgbClr val="002060"/>
              </a:solidFill>
              <a:latin typeface="Arial Narrow" pitchFamily="34" charset="0"/>
            </a:endParaRPr>
          </a:p>
        </p:txBody>
      </p:sp>
      <p:sp>
        <p:nvSpPr>
          <p:cNvPr id="14348" name="Rectangle 10"/>
          <p:cNvSpPr>
            <a:spLocks noChangeArrowheads="1"/>
          </p:cNvSpPr>
          <p:nvPr/>
        </p:nvSpPr>
        <p:spPr bwMode="auto">
          <a:xfrm>
            <a:off x="4705350" y="4800600"/>
            <a:ext cx="412750" cy="304800"/>
          </a:xfrm>
          <a:prstGeom prst="rect">
            <a:avLst/>
          </a:prstGeom>
          <a:solidFill>
            <a:srgbClr val="FFCC99"/>
          </a:solidFill>
          <a:ln w="9525">
            <a:solidFill>
              <a:srgbClr val="C00000"/>
            </a:solidFill>
            <a:miter lim="800000"/>
            <a:headEnd/>
            <a:tailEnd/>
          </a:ln>
        </p:spPr>
        <p:txBody>
          <a:bodyPr wrap="none" anchor="ctr"/>
          <a:lstStyle/>
          <a:p>
            <a:pPr algn="ctr"/>
            <a:endParaRPr lang="en-GB" sz="2400">
              <a:solidFill>
                <a:srgbClr val="002060"/>
              </a:solidFill>
              <a:latin typeface="Arial Narrow" pitchFamily="34" charset="0"/>
            </a:endParaRPr>
          </a:p>
        </p:txBody>
      </p:sp>
      <p:sp>
        <p:nvSpPr>
          <p:cNvPr id="14349" name="Rectangle 11"/>
          <p:cNvSpPr>
            <a:spLocks noChangeArrowheads="1"/>
          </p:cNvSpPr>
          <p:nvPr/>
        </p:nvSpPr>
        <p:spPr bwMode="auto">
          <a:xfrm>
            <a:off x="5118100" y="4800600"/>
            <a:ext cx="412750" cy="304800"/>
          </a:xfrm>
          <a:prstGeom prst="rect">
            <a:avLst/>
          </a:prstGeom>
          <a:solidFill>
            <a:srgbClr val="FFCC99"/>
          </a:solidFill>
          <a:ln w="9525">
            <a:solidFill>
              <a:srgbClr val="C00000"/>
            </a:solidFill>
            <a:miter lim="800000"/>
            <a:headEnd/>
            <a:tailEnd/>
          </a:ln>
        </p:spPr>
        <p:txBody>
          <a:bodyPr wrap="none" anchor="ctr"/>
          <a:lstStyle/>
          <a:p>
            <a:pPr algn="ctr"/>
            <a:endParaRPr lang="en-GB" sz="2400">
              <a:solidFill>
                <a:srgbClr val="002060"/>
              </a:solidFill>
              <a:latin typeface="Arial Narrow" pitchFamily="34" charset="0"/>
            </a:endParaRPr>
          </a:p>
        </p:txBody>
      </p:sp>
      <p:sp>
        <p:nvSpPr>
          <p:cNvPr id="14350" name="Rectangle 12"/>
          <p:cNvSpPr>
            <a:spLocks noChangeArrowheads="1"/>
          </p:cNvSpPr>
          <p:nvPr/>
        </p:nvSpPr>
        <p:spPr bwMode="auto">
          <a:xfrm>
            <a:off x="5530850" y="4800600"/>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d</a:t>
            </a:r>
          </a:p>
        </p:txBody>
      </p:sp>
      <p:sp>
        <p:nvSpPr>
          <p:cNvPr id="14351" name="Rectangle 13"/>
          <p:cNvSpPr>
            <a:spLocks noChangeArrowheads="1"/>
          </p:cNvSpPr>
          <p:nvPr/>
        </p:nvSpPr>
        <p:spPr bwMode="auto">
          <a:xfrm>
            <a:off x="5943600" y="4800600"/>
            <a:ext cx="412750" cy="304800"/>
          </a:xfrm>
          <a:prstGeom prst="rect">
            <a:avLst/>
          </a:prstGeom>
          <a:solidFill>
            <a:srgbClr val="FFCC99"/>
          </a:solidFill>
          <a:ln w="9525">
            <a:solidFill>
              <a:srgbClr val="C00000"/>
            </a:solidFill>
            <a:miter lim="800000"/>
            <a:headEnd/>
            <a:tailEnd/>
          </a:ln>
        </p:spPr>
        <p:txBody>
          <a:bodyPr wrap="none" anchor="ctr"/>
          <a:lstStyle/>
          <a:p>
            <a:pPr algn="ctr"/>
            <a:endParaRPr lang="en-GB" sz="2400">
              <a:solidFill>
                <a:srgbClr val="002060"/>
              </a:solidFill>
              <a:latin typeface="Arial Narrow" pitchFamily="34" charset="0"/>
            </a:endParaRPr>
          </a:p>
        </p:txBody>
      </p:sp>
      <p:sp>
        <p:nvSpPr>
          <p:cNvPr id="14352" name="Rectangle 14"/>
          <p:cNvSpPr>
            <a:spLocks noChangeArrowheads="1"/>
          </p:cNvSpPr>
          <p:nvPr/>
        </p:nvSpPr>
        <p:spPr bwMode="auto">
          <a:xfrm>
            <a:off x="6356350" y="4800600"/>
            <a:ext cx="412750" cy="304800"/>
          </a:xfrm>
          <a:prstGeom prst="rect">
            <a:avLst/>
          </a:prstGeom>
          <a:solidFill>
            <a:srgbClr val="FFCC99"/>
          </a:solidFill>
          <a:ln w="9525">
            <a:solidFill>
              <a:srgbClr val="C00000"/>
            </a:solidFill>
            <a:miter lim="800000"/>
            <a:headEnd/>
            <a:tailEnd/>
          </a:ln>
        </p:spPr>
        <p:txBody>
          <a:bodyPr wrap="none" anchor="ctr"/>
          <a:lstStyle/>
          <a:p>
            <a:pPr algn="ctr"/>
            <a:endParaRPr lang="en-GB" sz="2400">
              <a:solidFill>
                <a:srgbClr val="002060"/>
              </a:solidFill>
              <a:latin typeface="Arial Narrow" pitchFamily="34" charset="0"/>
            </a:endParaRPr>
          </a:p>
        </p:txBody>
      </p:sp>
      <p:sp>
        <p:nvSpPr>
          <p:cNvPr id="14353" name="Rectangle 15"/>
          <p:cNvSpPr>
            <a:spLocks noChangeArrowheads="1"/>
          </p:cNvSpPr>
          <p:nvPr/>
        </p:nvSpPr>
        <p:spPr bwMode="auto">
          <a:xfrm>
            <a:off x="6769100" y="4800600"/>
            <a:ext cx="412750" cy="304800"/>
          </a:xfrm>
          <a:prstGeom prst="rect">
            <a:avLst/>
          </a:prstGeom>
          <a:solidFill>
            <a:srgbClr val="FFCC99"/>
          </a:solidFill>
          <a:ln w="9525">
            <a:solidFill>
              <a:srgbClr val="C00000"/>
            </a:solidFill>
            <a:miter lim="800000"/>
            <a:headEnd/>
            <a:tailEnd/>
          </a:ln>
        </p:spPr>
        <p:txBody>
          <a:bodyPr wrap="none" anchor="ctr"/>
          <a:lstStyle/>
          <a:p>
            <a:pPr algn="ctr"/>
            <a:endParaRPr lang="en-GB" sz="2400">
              <a:solidFill>
                <a:srgbClr val="002060"/>
              </a:solidFill>
              <a:latin typeface="Arial Narrow" pitchFamily="34" charset="0"/>
            </a:endParaRPr>
          </a:p>
        </p:txBody>
      </p:sp>
      <p:sp>
        <p:nvSpPr>
          <p:cNvPr id="14354" name="Rectangle 16"/>
          <p:cNvSpPr>
            <a:spLocks noChangeArrowheads="1"/>
          </p:cNvSpPr>
          <p:nvPr/>
        </p:nvSpPr>
        <p:spPr bwMode="auto">
          <a:xfrm>
            <a:off x="7181850" y="4800600"/>
            <a:ext cx="412750" cy="304800"/>
          </a:xfrm>
          <a:prstGeom prst="rect">
            <a:avLst/>
          </a:prstGeom>
          <a:solidFill>
            <a:srgbClr val="FFCC99"/>
          </a:solidFill>
          <a:ln w="9525">
            <a:solidFill>
              <a:srgbClr val="C00000"/>
            </a:solidFill>
            <a:miter lim="800000"/>
            <a:headEnd/>
            <a:tailEnd/>
          </a:ln>
        </p:spPr>
        <p:txBody>
          <a:bodyPr wrap="none" anchor="ctr"/>
          <a:lstStyle/>
          <a:p>
            <a:pPr algn="ctr"/>
            <a:endParaRPr lang="en-GB" sz="2400">
              <a:solidFill>
                <a:srgbClr val="002060"/>
              </a:solidFill>
              <a:latin typeface="Arial Narrow" pitchFamily="34" charset="0"/>
            </a:endParaRPr>
          </a:p>
        </p:txBody>
      </p:sp>
      <p:sp>
        <p:nvSpPr>
          <p:cNvPr id="14355" name="Rectangle 17"/>
          <p:cNvSpPr>
            <a:spLocks noChangeArrowheads="1"/>
          </p:cNvSpPr>
          <p:nvPr/>
        </p:nvSpPr>
        <p:spPr bwMode="auto">
          <a:xfrm>
            <a:off x="7594600" y="4800600"/>
            <a:ext cx="412750" cy="304800"/>
          </a:xfrm>
          <a:prstGeom prst="rect">
            <a:avLst/>
          </a:prstGeom>
          <a:solidFill>
            <a:srgbClr val="FFCC99"/>
          </a:solidFill>
          <a:ln w="9525">
            <a:solidFill>
              <a:srgbClr val="C00000"/>
            </a:solidFill>
            <a:miter lim="800000"/>
            <a:headEnd/>
            <a:tailEnd/>
          </a:ln>
        </p:spPr>
        <p:txBody>
          <a:bodyPr wrap="none" anchor="ctr"/>
          <a:lstStyle/>
          <a:p>
            <a:pPr algn="ctr"/>
            <a:endParaRPr lang="en-GB" sz="2400">
              <a:solidFill>
                <a:srgbClr val="002060"/>
              </a:solidFill>
              <a:latin typeface="Arial Narrow" pitchFamily="34" charset="0"/>
            </a:endParaRPr>
          </a:p>
        </p:txBody>
      </p:sp>
      <p:sp>
        <p:nvSpPr>
          <p:cNvPr id="14356" name="Rectangle 18"/>
          <p:cNvSpPr>
            <a:spLocks noChangeArrowheads="1"/>
          </p:cNvSpPr>
          <p:nvPr/>
        </p:nvSpPr>
        <p:spPr bwMode="auto">
          <a:xfrm>
            <a:off x="8007350" y="4800600"/>
            <a:ext cx="412750" cy="304800"/>
          </a:xfrm>
          <a:prstGeom prst="rect">
            <a:avLst/>
          </a:prstGeom>
          <a:solidFill>
            <a:srgbClr val="FFCC99"/>
          </a:solidFill>
          <a:ln w="9525">
            <a:solidFill>
              <a:srgbClr val="C00000"/>
            </a:solidFill>
            <a:miter lim="800000"/>
            <a:headEnd/>
            <a:tailEnd/>
          </a:ln>
        </p:spPr>
        <p:txBody>
          <a:bodyPr wrap="none" anchor="ctr"/>
          <a:lstStyle/>
          <a:p>
            <a:pPr algn="ctr"/>
            <a:endParaRPr lang="en-GB" sz="2400">
              <a:solidFill>
                <a:srgbClr val="002060"/>
              </a:solidFill>
              <a:latin typeface="Arial Narrow" pitchFamily="34" charset="0"/>
            </a:endParaRPr>
          </a:p>
        </p:txBody>
      </p:sp>
      <p:sp>
        <p:nvSpPr>
          <p:cNvPr id="14357" name="Rectangle 19"/>
          <p:cNvSpPr>
            <a:spLocks noChangeArrowheads="1"/>
          </p:cNvSpPr>
          <p:nvPr/>
        </p:nvSpPr>
        <p:spPr bwMode="auto">
          <a:xfrm>
            <a:off x="8420100" y="4800600"/>
            <a:ext cx="412750" cy="304800"/>
          </a:xfrm>
          <a:prstGeom prst="rect">
            <a:avLst/>
          </a:prstGeom>
          <a:solidFill>
            <a:srgbClr val="FFCC99"/>
          </a:solidFill>
          <a:ln w="9525">
            <a:solidFill>
              <a:srgbClr val="C00000"/>
            </a:solidFill>
            <a:miter lim="800000"/>
            <a:headEnd/>
            <a:tailEnd/>
          </a:ln>
        </p:spPr>
        <p:txBody>
          <a:bodyPr wrap="none" anchor="ctr"/>
          <a:lstStyle/>
          <a:p>
            <a:pPr algn="ctr"/>
            <a:endParaRPr lang="en-GB" sz="2400">
              <a:solidFill>
                <a:srgbClr val="002060"/>
              </a:solidFill>
              <a:latin typeface="Arial Narrow" pitchFamily="34" charset="0"/>
            </a:endParaRPr>
          </a:p>
        </p:txBody>
      </p:sp>
      <p:sp>
        <p:nvSpPr>
          <p:cNvPr id="14358" name="Rectangle 20"/>
          <p:cNvSpPr>
            <a:spLocks noChangeArrowheads="1"/>
          </p:cNvSpPr>
          <p:nvPr/>
        </p:nvSpPr>
        <p:spPr bwMode="auto">
          <a:xfrm>
            <a:off x="8832850" y="4800600"/>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e</a:t>
            </a:r>
          </a:p>
        </p:txBody>
      </p:sp>
      <p:sp>
        <p:nvSpPr>
          <p:cNvPr id="10261" name="Rectangle 21"/>
          <p:cNvSpPr>
            <a:spLocks noChangeArrowheads="1"/>
          </p:cNvSpPr>
          <p:nvPr/>
        </p:nvSpPr>
        <p:spPr bwMode="auto">
          <a:xfrm>
            <a:off x="742950" y="4800600"/>
            <a:ext cx="1898650" cy="304800"/>
          </a:xfrm>
          <a:prstGeom prst="rect">
            <a:avLst/>
          </a:prstGeom>
          <a:noFill/>
          <a:ln w="9525">
            <a:noFill/>
            <a:miter lim="800000"/>
            <a:headEnd/>
            <a:tailEnd/>
          </a:ln>
        </p:spPr>
        <p:txBody>
          <a:bodyPr wrap="none" anchor="ctr"/>
          <a:lstStyle/>
          <a:p>
            <a:pPr algn="r">
              <a:defRPr/>
            </a:pPr>
            <a:r>
              <a:rPr lang="en-US" sz="1600">
                <a:solidFill>
                  <a:schemeClr val="accent5">
                    <a:lumMod val="10000"/>
                  </a:schemeClr>
                </a:solidFill>
                <a:latin typeface="Arial Narrow" pitchFamily="34" charset="0"/>
              </a:rPr>
              <a:t>Koso stablo</a:t>
            </a:r>
          </a:p>
        </p:txBody>
      </p:sp>
      <p:sp>
        <p:nvSpPr>
          <p:cNvPr id="10262" name="Rectangle 22"/>
          <p:cNvSpPr>
            <a:spLocks noChangeArrowheads="1"/>
          </p:cNvSpPr>
          <p:nvPr/>
        </p:nvSpPr>
        <p:spPr bwMode="auto">
          <a:xfrm>
            <a:off x="742950" y="5410200"/>
            <a:ext cx="1898650" cy="304800"/>
          </a:xfrm>
          <a:prstGeom prst="rect">
            <a:avLst/>
          </a:prstGeom>
          <a:noFill/>
          <a:ln w="9525">
            <a:noFill/>
            <a:miter lim="800000"/>
            <a:headEnd/>
            <a:tailEnd/>
          </a:ln>
        </p:spPr>
        <p:txBody>
          <a:bodyPr wrap="none" anchor="ctr"/>
          <a:lstStyle/>
          <a:p>
            <a:pPr algn="r">
              <a:defRPr/>
            </a:pPr>
            <a:r>
              <a:rPr lang="en-US" sz="1600">
                <a:solidFill>
                  <a:schemeClr val="accent5">
                    <a:lumMod val="10000"/>
                  </a:schemeClr>
                </a:solidFill>
                <a:latin typeface="Arial Narrow" pitchFamily="34" charset="0"/>
              </a:rPr>
              <a:t>Potpuno stablo</a:t>
            </a:r>
          </a:p>
        </p:txBody>
      </p:sp>
      <p:sp>
        <p:nvSpPr>
          <p:cNvPr id="14361" name="Rectangle 23"/>
          <p:cNvSpPr>
            <a:spLocks noChangeArrowheads="1"/>
          </p:cNvSpPr>
          <p:nvPr/>
        </p:nvSpPr>
        <p:spPr bwMode="auto">
          <a:xfrm>
            <a:off x="2641600" y="5410200"/>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a</a:t>
            </a:r>
          </a:p>
        </p:txBody>
      </p:sp>
      <p:sp>
        <p:nvSpPr>
          <p:cNvPr id="14362" name="Rectangle 24"/>
          <p:cNvSpPr>
            <a:spLocks noChangeArrowheads="1"/>
          </p:cNvSpPr>
          <p:nvPr/>
        </p:nvSpPr>
        <p:spPr bwMode="auto">
          <a:xfrm>
            <a:off x="3054350" y="5410200"/>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b</a:t>
            </a:r>
          </a:p>
        </p:txBody>
      </p:sp>
      <p:sp>
        <p:nvSpPr>
          <p:cNvPr id="14363" name="Rectangle 25"/>
          <p:cNvSpPr>
            <a:spLocks noChangeArrowheads="1"/>
          </p:cNvSpPr>
          <p:nvPr/>
        </p:nvSpPr>
        <p:spPr bwMode="auto">
          <a:xfrm>
            <a:off x="3879850" y="5410200"/>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d</a:t>
            </a:r>
          </a:p>
        </p:txBody>
      </p:sp>
      <p:sp>
        <p:nvSpPr>
          <p:cNvPr id="14364" name="Rectangle 26"/>
          <p:cNvSpPr>
            <a:spLocks noChangeArrowheads="1"/>
          </p:cNvSpPr>
          <p:nvPr/>
        </p:nvSpPr>
        <p:spPr bwMode="auto">
          <a:xfrm>
            <a:off x="5530850" y="5410200"/>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h</a:t>
            </a:r>
          </a:p>
        </p:txBody>
      </p:sp>
      <p:sp>
        <p:nvSpPr>
          <p:cNvPr id="14365" name="Rectangle 27"/>
          <p:cNvSpPr>
            <a:spLocks noChangeArrowheads="1"/>
          </p:cNvSpPr>
          <p:nvPr/>
        </p:nvSpPr>
        <p:spPr bwMode="auto">
          <a:xfrm>
            <a:off x="8832850" y="5410200"/>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p</a:t>
            </a:r>
          </a:p>
        </p:txBody>
      </p:sp>
      <p:sp>
        <p:nvSpPr>
          <p:cNvPr id="14366" name="Rectangle 28"/>
          <p:cNvSpPr>
            <a:spLocks noChangeArrowheads="1"/>
          </p:cNvSpPr>
          <p:nvPr/>
        </p:nvSpPr>
        <p:spPr bwMode="auto">
          <a:xfrm>
            <a:off x="3467100" y="5410200"/>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c</a:t>
            </a:r>
          </a:p>
        </p:txBody>
      </p:sp>
      <p:sp>
        <p:nvSpPr>
          <p:cNvPr id="14367" name="Rectangle 29"/>
          <p:cNvSpPr>
            <a:spLocks noChangeArrowheads="1"/>
          </p:cNvSpPr>
          <p:nvPr/>
        </p:nvSpPr>
        <p:spPr bwMode="auto">
          <a:xfrm>
            <a:off x="4292600" y="5410200"/>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e</a:t>
            </a:r>
          </a:p>
        </p:txBody>
      </p:sp>
      <p:sp>
        <p:nvSpPr>
          <p:cNvPr id="14368" name="Rectangle 30"/>
          <p:cNvSpPr>
            <a:spLocks noChangeArrowheads="1"/>
          </p:cNvSpPr>
          <p:nvPr/>
        </p:nvSpPr>
        <p:spPr bwMode="auto">
          <a:xfrm>
            <a:off x="4705350" y="5410200"/>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f</a:t>
            </a:r>
          </a:p>
        </p:txBody>
      </p:sp>
      <p:sp>
        <p:nvSpPr>
          <p:cNvPr id="14369" name="Rectangle 31"/>
          <p:cNvSpPr>
            <a:spLocks noChangeArrowheads="1"/>
          </p:cNvSpPr>
          <p:nvPr/>
        </p:nvSpPr>
        <p:spPr bwMode="auto">
          <a:xfrm>
            <a:off x="5118100" y="5410200"/>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g</a:t>
            </a:r>
          </a:p>
        </p:txBody>
      </p:sp>
      <p:sp>
        <p:nvSpPr>
          <p:cNvPr id="14370" name="Rectangle 32"/>
          <p:cNvSpPr>
            <a:spLocks noChangeArrowheads="1"/>
          </p:cNvSpPr>
          <p:nvPr/>
        </p:nvSpPr>
        <p:spPr bwMode="auto">
          <a:xfrm>
            <a:off x="5943600" y="5410200"/>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i</a:t>
            </a:r>
          </a:p>
        </p:txBody>
      </p:sp>
      <p:sp>
        <p:nvSpPr>
          <p:cNvPr id="14371" name="Rectangle 33"/>
          <p:cNvSpPr>
            <a:spLocks noChangeArrowheads="1"/>
          </p:cNvSpPr>
          <p:nvPr/>
        </p:nvSpPr>
        <p:spPr bwMode="auto">
          <a:xfrm>
            <a:off x="6356350" y="5410200"/>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j</a:t>
            </a:r>
          </a:p>
        </p:txBody>
      </p:sp>
      <p:sp>
        <p:nvSpPr>
          <p:cNvPr id="14372" name="Rectangle 34"/>
          <p:cNvSpPr>
            <a:spLocks noChangeArrowheads="1"/>
          </p:cNvSpPr>
          <p:nvPr/>
        </p:nvSpPr>
        <p:spPr bwMode="auto">
          <a:xfrm>
            <a:off x="6769100" y="5410200"/>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k</a:t>
            </a:r>
          </a:p>
        </p:txBody>
      </p:sp>
      <p:sp>
        <p:nvSpPr>
          <p:cNvPr id="14373" name="Rectangle 35"/>
          <p:cNvSpPr>
            <a:spLocks noChangeArrowheads="1"/>
          </p:cNvSpPr>
          <p:nvPr/>
        </p:nvSpPr>
        <p:spPr bwMode="auto">
          <a:xfrm>
            <a:off x="7181850" y="5410200"/>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l</a:t>
            </a:r>
          </a:p>
        </p:txBody>
      </p:sp>
      <p:sp>
        <p:nvSpPr>
          <p:cNvPr id="14374" name="Rectangle 36"/>
          <p:cNvSpPr>
            <a:spLocks noChangeArrowheads="1"/>
          </p:cNvSpPr>
          <p:nvPr/>
        </p:nvSpPr>
        <p:spPr bwMode="auto">
          <a:xfrm>
            <a:off x="7594600" y="5410200"/>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m</a:t>
            </a:r>
          </a:p>
        </p:txBody>
      </p:sp>
      <p:sp>
        <p:nvSpPr>
          <p:cNvPr id="14375" name="Rectangle 37"/>
          <p:cNvSpPr>
            <a:spLocks noChangeArrowheads="1"/>
          </p:cNvSpPr>
          <p:nvPr/>
        </p:nvSpPr>
        <p:spPr bwMode="auto">
          <a:xfrm>
            <a:off x="8007350" y="5410200"/>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n</a:t>
            </a:r>
          </a:p>
        </p:txBody>
      </p:sp>
      <p:sp>
        <p:nvSpPr>
          <p:cNvPr id="14376" name="Rectangle 38"/>
          <p:cNvSpPr>
            <a:spLocks noChangeArrowheads="1"/>
          </p:cNvSpPr>
          <p:nvPr/>
        </p:nvSpPr>
        <p:spPr bwMode="auto">
          <a:xfrm>
            <a:off x="8420100" y="5410200"/>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o</a:t>
            </a:r>
          </a:p>
        </p:txBody>
      </p:sp>
      <p:sp>
        <p:nvSpPr>
          <p:cNvPr id="3" name="Slide Number Placeholder 2"/>
          <p:cNvSpPr>
            <a:spLocks noGrp="1"/>
          </p:cNvSpPr>
          <p:nvPr>
            <p:ph type="sldNum" sz="quarter" idx="11"/>
          </p:nvPr>
        </p:nvSpPr>
        <p:spPr/>
        <p:txBody>
          <a:bodyPr/>
          <a:lstStyle/>
          <a:p>
            <a:fld id="{A88E0379-805C-488B-A902-3710866AFB11}" type="slidenum">
              <a:rPr lang="hr-HR" smtClean="0"/>
              <a:pPr/>
              <a:t>247</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hr-HR"/>
              <a:t>Koso i potpuno stablo</a:t>
            </a:r>
          </a:p>
        </p:txBody>
      </p:sp>
      <p:sp>
        <p:nvSpPr>
          <p:cNvPr id="4" name="Rectangle 22"/>
          <p:cNvSpPr>
            <a:spLocks noChangeArrowheads="1"/>
          </p:cNvSpPr>
          <p:nvPr/>
        </p:nvSpPr>
        <p:spPr bwMode="auto">
          <a:xfrm>
            <a:off x="561975" y="4357688"/>
            <a:ext cx="1898650" cy="304800"/>
          </a:xfrm>
          <a:prstGeom prst="rect">
            <a:avLst/>
          </a:prstGeom>
          <a:noFill/>
          <a:ln w="9525">
            <a:noFill/>
            <a:miter lim="800000"/>
            <a:headEnd/>
            <a:tailEnd/>
          </a:ln>
        </p:spPr>
        <p:txBody>
          <a:bodyPr wrap="none" anchor="ctr"/>
          <a:lstStyle/>
          <a:p>
            <a:pPr algn="r">
              <a:defRPr/>
            </a:pPr>
            <a:r>
              <a:rPr lang="en-US">
                <a:solidFill>
                  <a:schemeClr val="accent5">
                    <a:lumMod val="10000"/>
                  </a:schemeClr>
                </a:solidFill>
                <a:latin typeface="Arial Narrow" pitchFamily="34" charset="0"/>
              </a:rPr>
              <a:t>Potpuno stablo</a:t>
            </a:r>
          </a:p>
        </p:txBody>
      </p:sp>
      <p:sp>
        <p:nvSpPr>
          <p:cNvPr id="15367" name="Rectangle 23"/>
          <p:cNvSpPr>
            <a:spLocks noChangeArrowheads="1"/>
          </p:cNvSpPr>
          <p:nvPr/>
        </p:nvSpPr>
        <p:spPr bwMode="auto">
          <a:xfrm>
            <a:off x="2460625" y="4357688"/>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a</a:t>
            </a:r>
          </a:p>
        </p:txBody>
      </p:sp>
      <p:sp>
        <p:nvSpPr>
          <p:cNvPr id="15368" name="Rectangle 24"/>
          <p:cNvSpPr>
            <a:spLocks noChangeArrowheads="1"/>
          </p:cNvSpPr>
          <p:nvPr/>
        </p:nvSpPr>
        <p:spPr bwMode="auto">
          <a:xfrm>
            <a:off x="2873375" y="4357688"/>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b</a:t>
            </a:r>
          </a:p>
        </p:txBody>
      </p:sp>
      <p:sp>
        <p:nvSpPr>
          <p:cNvPr id="15369" name="Rectangle 25"/>
          <p:cNvSpPr>
            <a:spLocks noChangeArrowheads="1"/>
          </p:cNvSpPr>
          <p:nvPr/>
        </p:nvSpPr>
        <p:spPr bwMode="auto">
          <a:xfrm>
            <a:off x="3698875" y="4357688"/>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d</a:t>
            </a:r>
          </a:p>
        </p:txBody>
      </p:sp>
      <p:sp>
        <p:nvSpPr>
          <p:cNvPr id="15370" name="Rectangle 26"/>
          <p:cNvSpPr>
            <a:spLocks noChangeArrowheads="1"/>
          </p:cNvSpPr>
          <p:nvPr/>
        </p:nvSpPr>
        <p:spPr bwMode="auto">
          <a:xfrm>
            <a:off x="5349875" y="4357688"/>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h</a:t>
            </a:r>
          </a:p>
        </p:txBody>
      </p:sp>
      <p:sp>
        <p:nvSpPr>
          <p:cNvPr id="15371" name="Rectangle 27"/>
          <p:cNvSpPr>
            <a:spLocks noChangeArrowheads="1"/>
          </p:cNvSpPr>
          <p:nvPr/>
        </p:nvSpPr>
        <p:spPr bwMode="auto">
          <a:xfrm>
            <a:off x="8651875" y="4357688"/>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p</a:t>
            </a:r>
          </a:p>
        </p:txBody>
      </p:sp>
      <p:sp>
        <p:nvSpPr>
          <p:cNvPr id="15372" name="Rectangle 28"/>
          <p:cNvSpPr>
            <a:spLocks noChangeArrowheads="1"/>
          </p:cNvSpPr>
          <p:nvPr/>
        </p:nvSpPr>
        <p:spPr bwMode="auto">
          <a:xfrm>
            <a:off x="3286125" y="4357688"/>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c</a:t>
            </a:r>
          </a:p>
        </p:txBody>
      </p:sp>
      <p:sp>
        <p:nvSpPr>
          <p:cNvPr id="15373" name="Rectangle 29"/>
          <p:cNvSpPr>
            <a:spLocks noChangeArrowheads="1"/>
          </p:cNvSpPr>
          <p:nvPr/>
        </p:nvSpPr>
        <p:spPr bwMode="auto">
          <a:xfrm>
            <a:off x="4111625" y="4357688"/>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e</a:t>
            </a:r>
          </a:p>
        </p:txBody>
      </p:sp>
      <p:sp>
        <p:nvSpPr>
          <p:cNvPr id="15374" name="Rectangle 30"/>
          <p:cNvSpPr>
            <a:spLocks noChangeArrowheads="1"/>
          </p:cNvSpPr>
          <p:nvPr/>
        </p:nvSpPr>
        <p:spPr bwMode="auto">
          <a:xfrm>
            <a:off x="4524375" y="4357688"/>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f</a:t>
            </a:r>
          </a:p>
        </p:txBody>
      </p:sp>
      <p:sp>
        <p:nvSpPr>
          <p:cNvPr id="15375" name="Rectangle 31"/>
          <p:cNvSpPr>
            <a:spLocks noChangeArrowheads="1"/>
          </p:cNvSpPr>
          <p:nvPr/>
        </p:nvSpPr>
        <p:spPr bwMode="auto">
          <a:xfrm>
            <a:off x="4937125" y="4357688"/>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g</a:t>
            </a:r>
          </a:p>
        </p:txBody>
      </p:sp>
      <p:sp>
        <p:nvSpPr>
          <p:cNvPr id="15376" name="Rectangle 32"/>
          <p:cNvSpPr>
            <a:spLocks noChangeArrowheads="1"/>
          </p:cNvSpPr>
          <p:nvPr/>
        </p:nvSpPr>
        <p:spPr bwMode="auto">
          <a:xfrm>
            <a:off x="5762625" y="4357688"/>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i</a:t>
            </a:r>
          </a:p>
        </p:txBody>
      </p:sp>
      <p:sp>
        <p:nvSpPr>
          <p:cNvPr id="15377" name="Rectangle 33"/>
          <p:cNvSpPr>
            <a:spLocks noChangeArrowheads="1"/>
          </p:cNvSpPr>
          <p:nvPr/>
        </p:nvSpPr>
        <p:spPr bwMode="auto">
          <a:xfrm>
            <a:off x="6175375" y="4357688"/>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j</a:t>
            </a:r>
          </a:p>
        </p:txBody>
      </p:sp>
      <p:sp>
        <p:nvSpPr>
          <p:cNvPr id="15378" name="Rectangle 34"/>
          <p:cNvSpPr>
            <a:spLocks noChangeArrowheads="1"/>
          </p:cNvSpPr>
          <p:nvPr/>
        </p:nvSpPr>
        <p:spPr bwMode="auto">
          <a:xfrm>
            <a:off x="6588125" y="4357688"/>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k</a:t>
            </a:r>
          </a:p>
        </p:txBody>
      </p:sp>
      <p:sp>
        <p:nvSpPr>
          <p:cNvPr id="15379" name="Rectangle 35"/>
          <p:cNvSpPr>
            <a:spLocks noChangeArrowheads="1"/>
          </p:cNvSpPr>
          <p:nvPr/>
        </p:nvSpPr>
        <p:spPr bwMode="auto">
          <a:xfrm>
            <a:off x="7000875" y="4357688"/>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l</a:t>
            </a:r>
          </a:p>
        </p:txBody>
      </p:sp>
      <p:sp>
        <p:nvSpPr>
          <p:cNvPr id="15380" name="Rectangle 36"/>
          <p:cNvSpPr>
            <a:spLocks noChangeArrowheads="1"/>
          </p:cNvSpPr>
          <p:nvPr/>
        </p:nvSpPr>
        <p:spPr bwMode="auto">
          <a:xfrm>
            <a:off x="7413625" y="4357688"/>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m</a:t>
            </a:r>
          </a:p>
        </p:txBody>
      </p:sp>
      <p:sp>
        <p:nvSpPr>
          <p:cNvPr id="15381" name="Rectangle 37"/>
          <p:cNvSpPr>
            <a:spLocks noChangeArrowheads="1"/>
          </p:cNvSpPr>
          <p:nvPr/>
        </p:nvSpPr>
        <p:spPr bwMode="auto">
          <a:xfrm>
            <a:off x="7826375" y="4357688"/>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n</a:t>
            </a:r>
          </a:p>
        </p:txBody>
      </p:sp>
      <p:sp>
        <p:nvSpPr>
          <p:cNvPr id="15382" name="Rectangle 38"/>
          <p:cNvSpPr>
            <a:spLocks noChangeArrowheads="1"/>
          </p:cNvSpPr>
          <p:nvPr/>
        </p:nvSpPr>
        <p:spPr bwMode="auto">
          <a:xfrm>
            <a:off x="8239125" y="4357688"/>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o</a:t>
            </a:r>
          </a:p>
        </p:txBody>
      </p:sp>
      <p:cxnSp>
        <p:nvCxnSpPr>
          <p:cNvPr id="15383" name="Curved Connector 21"/>
          <p:cNvCxnSpPr>
            <a:cxnSpLocks noChangeShapeType="1"/>
            <a:stCxn id="15367" idx="0"/>
            <a:endCxn id="15368" idx="0"/>
          </p:cNvCxnSpPr>
          <p:nvPr/>
        </p:nvCxnSpPr>
        <p:spPr bwMode="auto">
          <a:xfrm rot="5400000" flipH="1" flipV="1">
            <a:off x="2874169" y="4152107"/>
            <a:ext cx="1587" cy="412750"/>
          </a:xfrm>
          <a:prstGeom prst="curvedConnector3">
            <a:avLst>
              <a:gd name="adj1" fmla="val 14395468"/>
            </a:avLst>
          </a:prstGeom>
          <a:noFill/>
          <a:ln w="34925" algn="ctr">
            <a:solidFill>
              <a:srgbClr val="C00000"/>
            </a:solidFill>
            <a:round/>
            <a:headEnd/>
            <a:tailEnd type="arrow" w="med" len="med"/>
          </a:ln>
        </p:spPr>
      </p:cxnSp>
      <p:cxnSp>
        <p:nvCxnSpPr>
          <p:cNvPr id="15384" name="Curved Connector 26"/>
          <p:cNvCxnSpPr>
            <a:cxnSpLocks noChangeShapeType="1"/>
          </p:cNvCxnSpPr>
          <p:nvPr/>
        </p:nvCxnSpPr>
        <p:spPr bwMode="auto">
          <a:xfrm rot="16200000" flipH="1">
            <a:off x="3071019" y="3945732"/>
            <a:ext cx="1587" cy="825500"/>
          </a:xfrm>
          <a:prstGeom prst="curvedConnector3">
            <a:avLst>
              <a:gd name="adj1" fmla="val -26391704"/>
            </a:avLst>
          </a:prstGeom>
          <a:noFill/>
          <a:ln w="34925" algn="ctr">
            <a:solidFill>
              <a:srgbClr val="C00000"/>
            </a:solidFill>
            <a:round/>
            <a:headEnd/>
            <a:tailEnd type="arrow" w="med" len="med"/>
          </a:ln>
        </p:spPr>
      </p:cxnSp>
      <p:cxnSp>
        <p:nvCxnSpPr>
          <p:cNvPr id="15385" name="Curved Connector 28"/>
          <p:cNvCxnSpPr>
            <a:cxnSpLocks noChangeShapeType="1"/>
          </p:cNvCxnSpPr>
          <p:nvPr/>
        </p:nvCxnSpPr>
        <p:spPr bwMode="auto">
          <a:xfrm rot="5400000" flipH="1" flipV="1">
            <a:off x="3499644" y="4231482"/>
            <a:ext cx="1587" cy="825500"/>
          </a:xfrm>
          <a:prstGeom prst="curvedConnector3">
            <a:avLst>
              <a:gd name="adj1" fmla="val -28790935"/>
            </a:avLst>
          </a:prstGeom>
          <a:noFill/>
          <a:ln w="34925" algn="ctr">
            <a:solidFill>
              <a:srgbClr val="C00000"/>
            </a:solidFill>
            <a:round/>
            <a:headEnd/>
            <a:tailEnd type="arrow" w="med" len="med"/>
          </a:ln>
        </p:spPr>
      </p:cxnSp>
      <p:cxnSp>
        <p:nvCxnSpPr>
          <p:cNvPr id="15386" name="Curved Connector 30"/>
          <p:cNvCxnSpPr>
            <a:cxnSpLocks noChangeShapeType="1"/>
            <a:stCxn id="15368" idx="2"/>
            <a:endCxn id="15373" idx="2"/>
          </p:cNvCxnSpPr>
          <p:nvPr/>
        </p:nvCxnSpPr>
        <p:spPr bwMode="auto">
          <a:xfrm rot="16200000" flipH="1">
            <a:off x="3699669" y="4044157"/>
            <a:ext cx="1587" cy="1238250"/>
          </a:xfrm>
          <a:prstGeom prst="curvedConnector3">
            <a:avLst>
              <a:gd name="adj1" fmla="val 39587537"/>
            </a:avLst>
          </a:prstGeom>
          <a:noFill/>
          <a:ln w="34925" algn="ctr">
            <a:solidFill>
              <a:srgbClr val="C00000"/>
            </a:solidFill>
            <a:round/>
            <a:headEnd/>
            <a:tailEnd type="arrow" w="med" len="med"/>
          </a:ln>
        </p:spPr>
      </p:cxnSp>
      <p:cxnSp>
        <p:nvCxnSpPr>
          <p:cNvPr id="15387" name="Curved Connector 32"/>
          <p:cNvCxnSpPr>
            <a:cxnSpLocks noChangeShapeType="1"/>
            <a:stCxn id="15372" idx="0"/>
            <a:endCxn id="15374" idx="0"/>
          </p:cNvCxnSpPr>
          <p:nvPr/>
        </p:nvCxnSpPr>
        <p:spPr bwMode="auto">
          <a:xfrm rot="5400000" flipH="1" flipV="1">
            <a:off x="4112419" y="3739357"/>
            <a:ext cx="1587" cy="1238250"/>
          </a:xfrm>
          <a:prstGeom prst="curvedConnector3">
            <a:avLst>
              <a:gd name="adj1" fmla="val 29990569"/>
            </a:avLst>
          </a:prstGeom>
          <a:noFill/>
          <a:ln w="34925" algn="ctr">
            <a:solidFill>
              <a:srgbClr val="C00000"/>
            </a:solidFill>
            <a:round/>
            <a:headEnd/>
            <a:tailEnd type="arrow" w="med" len="med"/>
          </a:ln>
        </p:spPr>
      </p:cxnSp>
      <p:cxnSp>
        <p:nvCxnSpPr>
          <p:cNvPr id="15388" name="Curved Connector 38"/>
          <p:cNvCxnSpPr>
            <a:cxnSpLocks noChangeShapeType="1"/>
          </p:cNvCxnSpPr>
          <p:nvPr/>
        </p:nvCxnSpPr>
        <p:spPr bwMode="auto">
          <a:xfrm rot="16200000" flipH="1">
            <a:off x="4341019" y="3532982"/>
            <a:ext cx="1587" cy="1651000"/>
          </a:xfrm>
          <a:prstGeom prst="curvedConnector3">
            <a:avLst>
              <a:gd name="adj1" fmla="val -47984912"/>
            </a:avLst>
          </a:prstGeom>
          <a:noFill/>
          <a:ln w="34925" algn="ctr">
            <a:solidFill>
              <a:srgbClr val="C00000"/>
            </a:solidFill>
            <a:round/>
            <a:headEnd/>
            <a:tailEnd type="arrow" w="med" len="med"/>
          </a:ln>
        </p:spPr>
      </p:cxnSp>
      <p:cxnSp>
        <p:nvCxnSpPr>
          <p:cNvPr id="15389" name="Curved Connector 63"/>
          <p:cNvCxnSpPr>
            <a:cxnSpLocks noChangeShapeType="1"/>
            <a:stCxn id="15374" idx="2"/>
            <a:endCxn id="15379" idx="2"/>
          </p:cNvCxnSpPr>
          <p:nvPr/>
        </p:nvCxnSpPr>
        <p:spPr bwMode="auto">
          <a:xfrm rot="16200000" flipH="1">
            <a:off x="5969794" y="3425032"/>
            <a:ext cx="1587" cy="2476500"/>
          </a:xfrm>
          <a:prstGeom prst="curvedConnector3">
            <a:avLst>
              <a:gd name="adj1" fmla="val 47984912"/>
            </a:avLst>
          </a:prstGeom>
          <a:noFill/>
          <a:ln w="34925" algn="ctr">
            <a:solidFill>
              <a:srgbClr val="C00000"/>
            </a:solidFill>
            <a:round/>
            <a:headEnd/>
            <a:tailEnd type="arrow" w="med" len="med"/>
          </a:ln>
        </p:spPr>
      </p:cxnSp>
      <p:cxnSp>
        <p:nvCxnSpPr>
          <p:cNvPr id="15390" name="Curved Connector 64"/>
          <p:cNvCxnSpPr>
            <a:cxnSpLocks noChangeShapeType="1"/>
            <a:stCxn id="15374" idx="2"/>
            <a:endCxn id="15380" idx="2"/>
          </p:cNvCxnSpPr>
          <p:nvPr/>
        </p:nvCxnSpPr>
        <p:spPr bwMode="auto">
          <a:xfrm rot="16200000" flipH="1">
            <a:off x="6176169" y="3218657"/>
            <a:ext cx="1587" cy="2889250"/>
          </a:xfrm>
          <a:prstGeom prst="curvedConnector3">
            <a:avLst>
              <a:gd name="adj1" fmla="val 70777759"/>
            </a:avLst>
          </a:prstGeom>
          <a:noFill/>
          <a:ln w="34925" algn="ctr">
            <a:solidFill>
              <a:srgbClr val="C00000"/>
            </a:solidFill>
            <a:round/>
            <a:headEnd/>
            <a:tailEnd type="arrow" w="med" len="med"/>
          </a:ln>
        </p:spPr>
      </p:cxnSp>
      <p:cxnSp>
        <p:nvCxnSpPr>
          <p:cNvPr id="15391" name="Curved Connector 65"/>
          <p:cNvCxnSpPr>
            <a:cxnSpLocks noChangeShapeType="1"/>
            <a:stCxn id="15373" idx="0"/>
            <a:endCxn id="15377" idx="0"/>
          </p:cNvCxnSpPr>
          <p:nvPr/>
        </p:nvCxnSpPr>
        <p:spPr bwMode="auto">
          <a:xfrm rot="5400000" flipH="1" flipV="1">
            <a:off x="5350669" y="3326607"/>
            <a:ext cx="1587" cy="2063750"/>
          </a:xfrm>
          <a:prstGeom prst="curvedConnector3">
            <a:avLst>
              <a:gd name="adj1" fmla="val 41986801"/>
            </a:avLst>
          </a:prstGeom>
          <a:noFill/>
          <a:ln w="34925" algn="ctr">
            <a:solidFill>
              <a:srgbClr val="C00000"/>
            </a:solidFill>
            <a:round/>
            <a:headEnd/>
            <a:tailEnd type="arrow" w="med" len="med"/>
          </a:ln>
        </p:spPr>
      </p:cxnSp>
      <p:cxnSp>
        <p:nvCxnSpPr>
          <p:cNvPr id="15392" name="Curved Connector 66"/>
          <p:cNvCxnSpPr>
            <a:cxnSpLocks noChangeShapeType="1"/>
            <a:stCxn id="15373" idx="0"/>
            <a:endCxn id="15378" idx="0"/>
          </p:cNvCxnSpPr>
          <p:nvPr/>
        </p:nvCxnSpPr>
        <p:spPr bwMode="auto">
          <a:xfrm rot="5400000" flipH="1" flipV="1">
            <a:off x="5557044" y="3120232"/>
            <a:ext cx="1587" cy="2476500"/>
          </a:xfrm>
          <a:prstGeom prst="curvedConnector3">
            <a:avLst>
              <a:gd name="adj1" fmla="val 63579986"/>
            </a:avLst>
          </a:prstGeom>
          <a:noFill/>
          <a:ln w="34925" algn="ctr">
            <a:solidFill>
              <a:srgbClr val="C00000"/>
            </a:solidFill>
            <a:round/>
            <a:headEnd/>
            <a:tailEnd type="arrow" w="med" len="med"/>
          </a:ln>
        </p:spPr>
      </p:cxnSp>
      <p:cxnSp>
        <p:nvCxnSpPr>
          <p:cNvPr id="15393" name="Curved Connector 67"/>
          <p:cNvCxnSpPr>
            <a:cxnSpLocks noChangeShapeType="1"/>
            <a:stCxn id="15375" idx="0"/>
            <a:endCxn id="15382" idx="0"/>
          </p:cNvCxnSpPr>
          <p:nvPr/>
        </p:nvCxnSpPr>
        <p:spPr bwMode="auto">
          <a:xfrm rot="5400000" flipH="1" flipV="1">
            <a:off x="6795294" y="2707482"/>
            <a:ext cx="1587" cy="3302000"/>
          </a:xfrm>
          <a:prstGeom prst="curvedConnector3">
            <a:avLst>
              <a:gd name="adj1" fmla="val 97169440"/>
            </a:avLst>
          </a:prstGeom>
          <a:noFill/>
          <a:ln w="34925" algn="ctr">
            <a:solidFill>
              <a:srgbClr val="C00000"/>
            </a:solidFill>
            <a:round/>
            <a:headEnd/>
            <a:tailEnd type="arrow" w="med" len="med"/>
          </a:ln>
        </p:spPr>
      </p:cxnSp>
      <p:cxnSp>
        <p:nvCxnSpPr>
          <p:cNvPr id="15394" name="Curved Connector 68"/>
          <p:cNvCxnSpPr>
            <a:cxnSpLocks noChangeShapeType="1"/>
            <a:stCxn id="15375" idx="0"/>
            <a:endCxn id="15381" idx="0"/>
          </p:cNvCxnSpPr>
          <p:nvPr/>
        </p:nvCxnSpPr>
        <p:spPr bwMode="auto">
          <a:xfrm rot="5400000" flipH="1" flipV="1">
            <a:off x="6588919" y="2913857"/>
            <a:ext cx="1587" cy="2889250"/>
          </a:xfrm>
          <a:prstGeom prst="curvedConnector3">
            <a:avLst>
              <a:gd name="adj1" fmla="val 77975454"/>
            </a:avLst>
          </a:prstGeom>
          <a:noFill/>
          <a:ln w="34925" algn="ctr">
            <a:solidFill>
              <a:srgbClr val="C00000"/>
            </a:solidFill>
            <a:round/>
            <a:headEnd/>
            <a:tailEnd type="arrow" w="med" len="med"/>
          </a:ln>
        </p:spPr>
      </p:cxnSp>
      <p:cxnSp>
        <p:nvCxnSpPr>
          <p:cNvPr id="15395" name="Curved Connector 77"/>
          <p:cNvCxnSpPr>
            <a:cxnSpLocks noChangeShapeType="1"/>
            <a:stCxn id="15369" idx="2"/>
            <a:endCxn id="15370" idx="2"/>
          </p:cNvCxnSpPr>
          <p:nvPr/>
        </p:nvCxnSpPr>
        <p:spPr bwMode="auto">
          <a:xfrm rot="16200000" flipH="1">
            <a:off x="4731544" y="3837782"/>
            <a:ext cx="1587" cy="1651000"/>
          </a:xfrm>
          <a:prstGeom prst="curvedConnector3">
            <a:avLst>
              <a:gd name="adj1" fmla="val 35988690"/>
            </a:avLst>
          </a:prstGeom>
          <a:noFill/>
          <a:ln w="34925" algn="ctr">
            <a:solidFill>
              <a:srgbClr val="C00000"/>
            </a:solidFill>
            <a:round/>
            <a:headEnd/>
            <a:tailEnd type="arrow" w="med" len="med"/>
          </a:ln>
        </p:spPr>
      </p:cxnSp>
      <p:cxnSp>
        <p:nvCxnSpPr>
          <p:cNvPr id="15396" name="Curved Connector 80"/>
          <p:cNvCxnSpPr>
            <a:cxnSpLocks noChangeShapeType="1"/>
            <a:stCxn id="15369" idx="2"/>
            <a:endCxn id="15376" idx="2"/>
          </p:cNvCxnSpPr>
          <p:nvPr/>
        </p:nvCxnSpPr>
        <p:spPr bwMode="auto">
          <a:xfrm rot="16200000" flipH="1">
            <a:off x="4937919" y="3631407"/>
            <a:ext cx="1587" cy="2063750"/>
          </a:xfrm>
          <a:prstGeom prst="curvedConnector3">
            <a:avLst>
              <a:gd name="adj1" fmla="val 53983023"/>
            </a:avLst>
          </a:prstGeom>
          <a:noFill/>
          <a:ln w="34925" algn="ctr">
            <a:solidFill>
              <a:srgbClr val="C00000"/>
            </a:solidFill>
            <a:round/>
            <a:headEnd/>
            <a:tailEnd type="arrow" w="med" len="med"/>
          </a:ln>
        </p:spPr>
      </p:cxnSp>
      <p:cxnSp>
        <p:nvCxnSpPr>
          <p:cNvPr id="15397" name="Curved Connector 101"/>
          <p:cNvCxnSpPr>
            <a:cxnSpLocks noChangeShapeType="1"/>
            <a:stCxn id="15370" idx="2"/>
            <a:endCxn id="15371" idx="2"/>
          </p:cNvCxnSpPr>
          <p:nvPr/>
        </p:nvCxnSpPr>
        <p:spPr bwMode="auto">
          <a:xfrm rot="16200000" flipH="1">
            <a:off x="7208044" y="3012282"/>
            <a:ext cx="1587" cy="3302000"/>
          </a:xfrm>
          <a:prstGeom prst="curvedConnector3">
            <a:avLst>
              <a:gd name="adj1" fmla="val 83973602"/>
            </a:avLst>
          </a:prstGeom>
          <a:noFill/>
          <a:ln w="34925" algn="ctr">
            <a:solidFill>
              <a:srgbClr val="C00000"/>
            </a:solidFill>
            <a:round/>
            <a:headEnd/>
            <a:tailEnd type="arrow" w="med" len="med"/>
          </a:ln>
        </p:spPr>
      </p:cxnSp>
      <p:sp>
        <p:nvSpPr>
          <p:cNvPr id="15398" name="Rectangle 5"/>
          <p:cNvSpPr>
            <a:spLocks noChangeArrowheads="1"/>
          </p:cNvSpPr>
          <p:nvPr/>
        </p:nvSpPr>
        <p:spPr bwMode="auto">
          <a:xfrm>
            <a:off x="2476500" y="1500188"/>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a</a:t>
            </a:r>
          </a:p>
        </p:txBody>
      </p:sp>
      <p:sp>
        <p:nvSpPr>
          <p:cNvPr id="15399" name="Rectangle 6"/>
          <p:cNvSpPr>
            <a:spLocks noChangeArrowheads="1"/>
          </p:cNvSpPr>
          <p:nvPr/>
        </p:nvSpPr>
        <p:spPr bwMode="auto">
          <a:xfrm>
            <a:off x="2889250" y="1500188"/>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b</a:t>
            </a:r>
          </a:p>
        </p:txBody>
      </p:sp>
      <p:sp>
        <p:nvSpPr>
          <p:cNvPr id="15400" name="Rectangle 7"/>
          <p:cNvSpPr>
            <a:spLocks noChangeArrowheads="1"/>
          </p:cNvSpPr>
          <p:nvPr/>
        </p:nvSpPr>
        <p:spPr bwMode="auto">
          <a:xfrm>
            <a:off x="3302000" y="1500188"/>
            <a:ext cx="412750" cy="304800"/>
          </a:xfrm>
          <a:prstGeom prst="rect">
            <a:avLst/>
          </a:prstGeom>
          <a:solidFill>
            <a:srgbClr val="FFCC99"/>
          </a:solidFill>
          <a:ln w="9525">
            <a:solidFill>
              <a:srgbClr val="C00000"/>
            </a:solidFill>
            <a:miter lim="800000"/>
            <a:headEnd/>
            <a:tailEnd/>
          </a:ln>
        </p:spPr>
        <p:txBody>
          <a:bodyPr wrap="none" anchor="ctr"/>
          <a:lstStyle/>
          <a:p>
            <a:pPr algn="ctr"/>
            <a:endParaRPr lang="en-GB" sz="2400">
              <a:solidFill>
                <a:srgbClr val="002060"/>
              </a:solidFill>
              <a:latin typeface="Arial Narrow" pitchFamily="34" charset="0"/>
            </a:endParaRPr>
          </a:p>
        </p:txBody>
      </p:sp>
      <p:sp>
        <p:nvSpPr>
          <p:cNvPr id="15401" name="Rectangle 8"/>
          <p:cNvSpPr>
            <a:spLocks noChangeArrowheads="1"/>
          </p:cNvSpPr>
          <p:nvPr/>
        </p:nvSpPr>
        <p:spPr bwMode="auto">
          <a:xfrm>
            <a:off x="3714750" y="1500188"/>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c</a:t>
            </a:r>
          </a:p>
        </p:txBody>
      </p:sp>
      <p:sp>
        <p:nvSpPr>
          <p:cNvPr id="15402" name="Rectangle 9"/>
          <p:cNvSpPr>
            <a:spLocks noChangeArrowheads="1"/>
          </p:cNvSpPr>
          <p:nvPr/>
        </p:nvSpPr>
        <p:spPr bwMode="auto">
          <a:xfrm>
            <a:off x="4127500" y="1500188"/>
            <a:ext cx="412750" cy="304800"/>
          </a:xfrm>
          <a:prstGeom prst="rect">
            <a:avLst/>
          </a:prstGeom>
          <a:solidFill>
            <a:srgbClr val="FFCC99"/>
          </a:solidFill>
          <a:ln w="9525">
            <a:solidFill>
              <a:srgbClr val="C00000"/>
            </a:solidFill>
            <a:miter lim="800000"/>
            <a:headEnd/>
            <a:tailEnd/>
          </a:ln>
        </p:spPr>
        <p:txBody>
          <a:bodyPr wrap="none" anchor="ctr"/>
          <a:lstStyle/>
          <a:p>
            <a:pPr algn="ctr"/>
            <a:endParaRPr lang="en-GB" sz="2400">
              <a:solidFill>
                <a:srgbClr val="002060"/>
              </a:solidFill>
              <a:latin typeface="Arial Narrow" pitchFamily="34" charset="0"/>
            </a:endParaRPr>
          </a:p>
        </p:txBody>
      </p:sp>
      <p:sp>
        <p:nvSpPr>
          <p:cNvPr id="15403" name="Rectangle 10"/>
          <p:cNvSpPr>
            <a:spLocks noChangeArrowheads="1"/>
          </p:cNvSpPr>
          <p:nvPr/>
        </p:nvSpPr>
        <p:spPr bwMode="auto">
          <a:xfrm>
            <a:off x="4540250" y="1500188"/>
            <a:ext cx="412750" cy="304800"/>
          </a:xfrm>
          <a:prstGeom prst="rect">
            <a:avLst/>
          </a:prstGeom>
          <a:solidFill>
            <a:srgbClr val="FFCC99"/>
          </a:solidFill>
          <a:ln w="9525">
            <a:solidFill>
              <a:srgbClr val="C00000"/>
            </a:solidFill>
            <a:miter lim="800000"/>
            <a:headEnd/>
            <a:tailEnd/>
          </a:ln>
        </p:spPr>
        <p:txBody>
          <a:bodyPr wrap="none" anchor="ctr"/>
          <a:lstStyle/>
          <a:p>
            <a:pPr algn="ctr"/>
            <a:endParaRPr lang="en-GB" sz="2400">
              <a:solidFill>
                <a:srgbClr val="002060"/>
              </a:solidFill>
              <a:latin typeface="Arial Narrow" pitchFamily="34" charset="0"/>
            </a:endParaRPr>
          </a:p>
        </p:txBody>
      </p:sp>
      <p:sp>
        <p:nvSpPr>
          <p:cNvPr id="15404" name="Rectangle 11"/>
          <p:cNvSpPr>
            <a:spLocks noChangeArrowheads="1"/>
          </p:cNvSpPr>
          <p:nvPr/>
        </p:nvSpPr>
        <p:spPr bwMode="auto">
          <a:xfrm>
            <a:off x="4953000" y="1500188"/>
            <a:ext cx="412750" cy="304800"/>
          </a:xfrm>
          <a:prstGeom prst="rect">
            <a:avLst/>
          </a:prstGeom>
          <a:solidFill>
            <a:srgbClr val="FFCC99"/>
          </a:solidFill>
          <a:ln w="9525">
            <a:solidFill>
              <a:srgbClr val="C00000"/>
            </a:solidFill>
            <a:miter lim="800000"/>
            <a:headEnd/>
            <a:tailEnd/>
          </a:ln>
        </p:spPr>
        <p:txBody>
          <a:bodyPr wrap="none" anchor="ctr"/>
          <a:lstStyle/>
          <a:p>
            <a:pPr algn="ctr"/>
            <a:endParaRPr lang="en-GB" sz="2400">
              <a:solidFill>
                <a:srgbClr val="002060"/>
              </a:solidFill>
              <a:latin typeface="Arial Narrow" pitchFamily="34" charset="0"/>
            </a:endParaRPr>
          </a:p>
        </p:txBody>
      </p:sp>
      <p:sp>
        <p:nvSpPr>
          <p:cNvPr id="15405" name="Rectangle 12"/>
          <p:cNvSpPr>
            <a:spLocks noChangeArrowheads="1"/>
          </p:cNvSpPr>
          <p:nvPr/>
        </p:nvSpPr>
        <p:spPr bwMode="auto">
          <a:xfrm>
            <a:off x="5365750" y="1500188"/>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d</a:t>
            </a:r>
          </a:p>
        </p:txBody>
      </p:sp>
      <p:sp>
        <p:nvSpPr>
          <p:cNvPr id="15406" name="Rectangle 13"/>
          <p:cNvSpPr>
            <a:spLocks noChangeArrowheads="1"/>
          </p:cNvSpPr>
          <p:nvPr/>
        </p:nvSpPr>
        <p:spPr bwMode="auto">
          <a:xfrm>
            <a:off x="5778500" y="1500188"/>
            <a:ext cx="412750" cy="304800"/>
          </a:xfrm>
          <a:prstGeom prst="rect">
            <a:avLst/>
          </a:prstGeom>
          <a:solidFill>
            <a:srgbClr val="FFCC99"/>
          </a:solidFill>
          <a:ln w="9525">
            <a:solidFill>
              <a:srgbClr val="C00000"/>
            </a:solidFill>
            <a:miter lim="800000"/>
            <a:headEnd/>
            <a:tailEnd/>
          </a:ln>
        </p:spPr>
        <p:txBody>
          <a:bodyPr wrap="none" anchor="ctr"/>
          <a:lstStyle/>
          <a:p>
            <a:pPr algn="ctr"/>
            <a:endParaRPr lang="en-GB" sz="2400">
              <a:solidFill>
                <a:srgbClr val="002060"/>
              </a:solidFill>
              <a:latin typeface="Arial Narrow" pitchFamily="34" charset="0"/>
            </a:endParaRPr>
          </a:p>
        </p:txBody>
      </p:sp>
      <p:sp>
        <p:nvSpPr>
          <p:cNvPr id="15407" name="Rectangle 14"/>
          <p:cNvSpPr>
            <a:spLocks noChangeArrowheads="1"/>
          </p:cNvSpPr>
          <p:nvPr/>
        </p:nvSpPr>
        <p:spPr bwMode="auto">
          <a:xfrm>
            <a:off x="6191250" y="1500188"/>
            <a:ext cx="412750" cy="304800"/>
          </a:xfrm>
          <a:prstGeom prst="rect">
            <a:avLst/>
          </a:prstGeom>
          <a:solidFill>
            <a:srgbClr val="FFCC99"/>
          </a:solidFill>
          <a:ln w="9525">
            <a:solidFill>
              <a:srgbClr val="C00000"/>
            </a:solidFill>
            <a:miter lim="800000"/>
            <a:headEnd/>
            <a:tailEnd/>
          </a:ln>
        </p:spPr>
        <p:txBody>
          <a:bodyPr wrap="none" anchor="ctr"/>
          <a:lstStyle/>
          <a:p>
            <a:pPr algn="ctr"/>
            <a:endParaRPr lang="en-GB" sz="2400">
              <a:solidFill>
                <a:srgbClr val="002060"/>
              </a:solidFill>
              <a:latin typeface="Arial Narrow" pitchFamily="34" charset="0"/>
            </a:endParaRPr>
          </a:p>
        </p:txBody>
      </p:sp>
      <p:sp>
        <p:nvSpPr>
          <p:cNvPr id="15408" name="Rectangle 15"/>
          <p:cNvSpPr>
            <a:spLocks noChangeArrowheads="1"/>
          </p:cNvSpPr>
          <p:nvPr/>
        </p:nvSpPr>
        <p:spPr bwMode="auto">
          <a:xfrm>
            <a:off x="6604000" y="1500188"/>
            <a:ext cx="412750" cy="304800"/>
          </a:xfrm>
          <a:prstGeom prst="rect">
            <a:avLst/>
          </a:prstGeom>
          <a:solidFill>
            <a:srgbClr val="FFCC99"/>
          </a:solidFill>
          <a:ln w="9525">
            <a:solidFill>
              <a:srgbClr val="C00000"/>
            </a:solidFill>
            <a:miter lim="800000"/>
            <a:headEnd/>
            <a:tailEnd/>
          </a:ln>
        </p:spPr>
        <p:txBody>
          <a:bodyPr wrap="none" anchor="ctr"/>
          <a:lstStyle/>
          <a:p>
            <a:pPr algn="ctr"/>
            <a:endParaRPr lang="en-GB" sz="2400">
              <a:solidFill>
                <a:srgbClr val="002060"/>
              </a:solidFill>
              <a:latin typeface="Arial Narrow" pitchFamily="34" charset="0"/>
            </a:endParaRPr>
          </a:p>
        </p:txBody>
      </p:sp>
      <p:sp>
        <p:nvSpPr>
          <p:cNvPr id="15409" name="Rectangle 16"/>
          <p:cNvSpPr>
            <a:spLocks noChangeArrowheads="1"/>
          </p:cNvSpPr>
          <p:nvPr/>
        </p:nvSpPr>
        <p:spPr bwMode="auto">
          <a:xfrm>
            <a:off x="7016750" y="1500188"/>
            <a:ext cx="412750" cy="304800"/>
          </a:xfrm>
          <a:prstGeom prst="rect">
            <a:avLst/>
          </a:prstGeom>
          <a:solidFill>
            <a:srgbClr val="FFCC99"/>
          </a:solidFill>
          <a:ln w="9525">
            <a:solidFill>
              <a:srgbClr val="C00000"/>
            </a:solidFill>
            <a:miter lim="800000"/>
            <a:headEnd/>
            <a:tailEnd/>
          </a:ln>
        </p:spPr>
        <p:txBody>
          <a:bodyPr wrap="none" anchor="ctr"/>
          <a:lstStyle/>
          <a:p>
            <a:pPr algn="ctr"/>
            <a:endParaRPr lang="en-GB" sz="2400">
              <a:solidFill>
                <a:srgbClr val="002060"/>
              </a:solidFill>
              <a:latin typeface="Arial Narrow" pitchFamily="34" charset="0"/>
            </a:endParaRPr>
          </a:p>
        </p:txBody>
      </p:sp>
      <p:sp>
        <p:nvSpPr>
          <p:cNvPr id="15410" name="Rectangle 17"/>
          <p:cNvSpPr>
            <a:spLocks noChangeArrowheads="1"/>
          </p:cNvSpPr>
          <p:nvPr/>
        </p:nvSpPr>
        <p:spPr bwMode="auto">
          <a:xfrm>
            <a:off x="7429500" y="1500188"/>
            <a:ext cx="412750" cy="304800"/>
          </a:xfrm>
          <a:prstGeom prst="rect">
            <a:avLst/>
          </a:prstGeom>
          <a:solidFill>
            <a:srgbClr val="FFCC99"/>
          </a:solidFill>
          <a:ln w="9525">
            <a:solidFill>
              <a:srgbClr val="C00000"/>
            </a:solidFill>
            <a:miter lim="800000"/>
            <a:headEnd/>
            <a:tailEnd/>
          </a:ln>
        </p:spPr>
        <p:txBody>
          <a:bodyPr wrap="none" anchor="ctr"/>
          <a:lstStyle/>
          <a:p>
            <a:pPr algn="ctr"/>
            <a:endParaRPr lang="en-GB" sz="2400">
              <a:solidFill>
                <a:srgbClr val="002060"/>
              </a:solidFill>
              <a:latin typeface="Arial Narrow" pitchFamily="34" charset="0"/>
            </a:endParaRPr>
          </a:p>
        </p:txBody>
      </p:sp>
      <p:sp>
        <p:nvSpPr>
          <p:cNvPr id="15411" name="Rectangle 18"/>
          <p:cNvSpPr>
            <a:spLocks noChangeArrowheads="1"/>
          </p:cNvSpPr>
          <p:nvPr/>
        </p:nvSpPr>
        <p:spPr bwMode="auto">
          <a:xfrm>
            <a:off x="7842250" y="1500188"/>
            <a:ext cx="412750" cy="304800"/>
          </a:xfrm>
          <a:prstGeom prst="rect">
            <a:avLst/>
          </a:prstGeom>
          <a:solidFill>
            <a:srgbClr val="FFCC99"/>
          </a:solidFill>
          <a:ln w="9525">
            <a:solidFill>
              <a:srgbClr val="C00000"/>
            </a:solidFill>
            <a:miter lim="800000"/>
            <a:headEnd/>
            <a:tailEnd/>
          </a:ln>
        </p:spPr>
        <p:txBody>
          <a:bodyPr wrap="none" anchor="ctr"/>
          <a:lstStyle/>
          <a:p>
            <a:pPr algn="ctr"/>
            <a:endParaRPr lang="en-GB" sz="2400">
              <a:solidFill>
                <a:srgbClr val="002060"/>
              </a:solidFill>
              <a:latin typeface="Arial Narrow" pitchFamily="34" charset="0"/>
            </a:endParaRPr>
          </a:p>
        </p:txBody>
      </p:sp>
      <p:sp>
        <p:nvSpPr>
          <p:cNvPr id="15412" name="Rectangle 19"/>
          <p:cNvSpPr>
            <a:spLocks noChangeArrowheads="1"/>
          </p:cNvSpPr>
          <p:nvPr/>
        </p:nvSpPr>
        <p:spPr bwMode="auto">
          <a:xfrm>
            <a:off x="8255000" y="1500188"/>
            <a:ext cx="412750" cy="304800"/>
          </a:xfrm>
          <a:prstGeom prst="rect">
            <a:avLst/>
          </a:prstGeom>
          <a:solidFill>
            <a:srgbClr val="FFCC99"/>
          </a:solidFill>
          <a:ln w="9525">
            <a:solidFill>
              <a:srgbClr val="C00000"/>
            </a:solidFill>
            <a:miter lim="800000"/>
            <a:headEnd/>
            <a:tailEnd/>
          </a:ln>
        </p:spPr>
        <p:txBody>
          <a:bodyPr wrap="none" anchor="ctr"/>
          <a:lstStyle/>
          <a:p>
            <a:pPr algn="ctr"/>
            <a:endParaRPr lang="en-GB" sz="2400">
              <a:solidFill>
                <a:srgbClr val="002060"/>
              </a:solidFill>
              <a:latin typeface="Arial Narrow" pitchFamily="34" charset="0"/>
            </a:endParaRPr>
          </a:p>
        </p:txBody>
      </p:sp>
      <p:sp>
        <p:nvSpPr>
          <p:cNvPr id="15413" name="Rectangle 20"/>
          <p:cNvSpPr>
            <a:spLocks noChangeArrowheads="1"/>
          </p:cNvSpPr>
          <p:nvPr/>
        </p:nvSpPr>
        <p:spPr bwMode="auto">
          <a:xfrm>
            <a:off x="8667750" y="1500188"/>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e</a:t>
            </a:r>
          </a:p>
        </p:txBody>
      </p:sp>
      <p:sp>
        <p:nvSpPr>
          <p:cNvPr id="123" name="Rectangle 21"/>
          <p:cNvSpPr>
            <a:spLocks noChangeArrowheads="1"/>
          </p:cNvSpPr>
          <p:nvPr/>
        </p:nvSpPr>
        <p:spPr bwMode="auto">
          <a:xfrm>
            <a:off x="577850" y="1500188"/>
            <a:ext cx="1898650" cy="304800"/>
          </a:xfrm>
          <a:prstGeom prst="rect">
            <a:avLst/>
          </a:prstGeom>
          <a:noFill/>
          <a:ln w="9525">
            <a:noFill/>
            <a:miter lim="800000"/>
            <a:headEnd/>
            <a:tailEnd/>
          </a:ln>
        </p:spPr>
        <p:txBody>
          <a:bodyPr wrap="none" anchor="ctr"/>
          <a:lstStyle/>
          <a:p>
            <a:pPr algn="r">
              <a:defRPr/>
            </a:pPr>
            <a:r>
              <a:rPr lang="en-US" sz="1600">
                <a:solidFill>
                  <a:schemeClr val="accent5">
                    <a:lumMod val="10000"/>
                  </a:schemeClr>
                </a:solidFill>
                <a:latin typeface="Arial Narrow" pitchFamily="34" charset="0"/>
              </a:rPr>
              <a:t>Koso stablo</a:t>
            </a:r>
          </a:p>
        </p:txBody>
      </p:sp>
      <p:cxnSp>
        <p:nvCxnSpPr>
          <p:cNvPr id="15415" name="Curved Connector 123"/>
          <p:cNvCxnSpPr>
            <a:cxnSpLocks noChangeShapeType="1"/>
          </p:cNvCxnSpPr>
          <p:nvPr/>
        </p:nvCxnSpPr>
        <p:spPr bwMode="auto">
          <a:xfrm rot="5400000" flipH="1" flipV="1">
            <a:off x="2872581" y="1294607"/>
            <a:ext cx="1587" cy="412750"/>
          </a:xfrm>
          <a:prstGeom prst="curvedConnector3">
            <a:avLst>
              <a:gd name="adj1" fmla="val 14395468"/>
            </a:avLst>
          </a:prstGeom>
          <a:noFill/>
          <a:ln w="34925" algn="ctr">
            <a:solidFill>
              <a:srgbClr val="C00000"/>
            </a:solidFill>
            <a:round/>
            <a:headEnd/>
            <a:tailEnd type="arrow" w="med" len="med"/>
          </a:ln>
        </p:spPr>
      </p:cxnSp>
      <p:cxnSp>
        <p:nvCxnSpPr>
          <p:cNvPr id="15416" name="Curved Connector 124"/>
          <p:cNvCxnSpPr>
            <a:cxnSpLocks noChangeShapeType="1"/>
          </p:cNvCxnSpPr>
          <p:nvPr/>
        </p:nvCxnSpPr>
        <p:spPr bwMode="auto">
          <a:xfrm rot="5400000" flipH="1" flipV="1">
            <a:off x="3609181" y="1354932"/>
            <a:ext cx="1587" cy="825500"/>
          </a:xfrm>
          <a:prstGeom prst="curvedConnector3">
            <a:avLst>
              <a:gd name="adj1" fmla="val -19193958"/>
            </a:avLst>
          </a:prstGeom>
          <a:noFill/>
          <a:ln w="34925" algn="ctr">
            <a:solidFill>
              <a:srgbClr val="C00000"/>
            </a:solidFill>
            <a:round/>
            <a:headEnd/>
            <a:tailEnd type="arrow" w="med" len="med"/>
          </a:ln>
        </p:spPr>
      </p:cxnSp>
      <p:cxnSp>
        <p:nvCxnSpPr>
          <p:cNvPr id="15417" name="Curved Connector 125"/>
          <p:cNvCxnSpPr>
            <a:cxnSpLocks noChangeShapeType="1"/>
          </p:cNvCxnSpPr>
          <p:nvPr/>
        </p:nvCxnSpPr>
        <p:spPr bwMode="auto">
          <a:xfrm rot="16200000" flipH="1">
            <a:off x="4777581" y="675482"/>
            <a:ext cx="1587" cy="1651000"/>
          </a:xfrm>
          <a:prstGeom prst="curvedConnector3">
            <a:avLst>
              <a:gd name="adj1" fmla="val -25192074"/>
            </a:avLst>
          </a:prstGeom>
          <a:noFill/>
          <a:ln w="34925" algn="ctr">
            <a:solidFill>
              <a:srgbClr val="C00000"/>
            </a:solidFill>
            <a:round/>
            <a:headEnd/>
            <a:tailEnd type="arrow" w="med" len="med"/>
          </a:ln>
        </p:spPr>
      </p:cxnSp>
      <p:cxnSp>
        <p:nvCxnSpPr>
          <p:cNvPr id="15418" name="Curved Connector 126"/>
          <p:cNvCxnSpPr>
            <a:cxnSpLocks noChangeShapeType="1"/>
          </p:cNvCxnSpPr>
          <p:nvPr/>
        </p:nvCxnSpPr>
        <p:spPr bwMode="auto">
          <a:xfrm rot="16200000" flipH="1">
            <a:off x="7317581" y="135732"/>
            <a:ext cx="1587" cy="3302000"/>
          </a:xfrm>
          <a:prstGeom prst="curvedConnector3">
            <a:avLst>
              <a:gd name="adj1" fmla="val 27591319"/>
            </a:avLst>
          </a:prstGeom>
          <a:noFill/>
          <a:ln w="34925" algn="ctr">
            <a:solidFill>
              <a:srgbClr val="C00000"/>
            </a:solidFill>
            <a:round/>
            <a:headEnd/>
            <a:tailEnd type="arrow" w="med" len="med"/>
          </a:ln>
        </p:spPr>
      </p:cxnSp>
      <p:sp>
        <p:nvSpPr>
          <p:cNvPr id="5" name="Slide Number Placeholder 4"/>
          <p:cNvSpPr>
            <a:spLocks noGrp="1"/>
          </p:cNvSpPr>
          <p:nvPr>
            <p:ph type="sldNum" sz="quarter" idx="11"/>
          </p:nvPr>
        </p:nvSpPr>
        <p:spPr/>
        <p:txBody>
          <a:bodyPr/>
          <a:lstStyle/>
          <a:p>
            <a:fld id="{A88E0379-805C-488B-A902-3710866AFB11}" type="slidenum">
              <a:rPr lang="hr-HR" smtClean="0"/>
              <a:pPr/>
              <a:t>248</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hr-HR"/>
              <a:t>Pravila kod prikaza stabla poljem</a:t>
            </a:r>
          </a:p>
        </p:txBody>
      </p:sp>
      <p:sp>
        <p:nvSpPr>
          <p:cNvPr id="3" name="Content Placeholder 2"/>
          <p:cNvSpPr>
            <a:spLocks noGrp="1"/>
          </p:cNvSpPr>
          <p:nvPr>
            <p:ph idx="4294967295"/>
          </p:nvPr>
        </p:nvSpPr>
        <p:spPr>
          <a:xfrm>
            <a:off x="273050" y="1643063"/>
            <a:ext cx="9359900" cy="4665662"/>
          </a:xfrm>
        </p:spPr>
        <p:txBody>
          <a:bodyPr/>
          <a:lstStyle/>
          <a:p>
            <a:r>
              <a:rPr lang="hr-HR" smtClean="0"/>
              <a:t>pravila za potpuno binarno stablo s </a:t>
            </a:r>
            <a:r>
              <a:rPr lang="hr-HR" sz="3100" b="1" i="1" smtClean="0">
                <a:solidFill>
                  <a:srgbClr val="FF0000"/>
                </a:solidFill>
                <a:latin typeface="Times New Roman" pitchFamily="18" charset="0"/>
              </a:rPr>
              <a:t>n</a:t>
            </a:r>
            <a:r>
              <a:rPr lang="hr-HR" sz="3100" smtClean="0">
                <a:latin typeface="Times New Roman" pitchFamily="18" charset="0"/>
              </a:rPr>
              <a:t> </a:t>
            </a:r>
            <a:r>
              <a:rPr lang="hr-HR" smtClean="0"/>
              <a:t>čvorova</a:t>
            </a:r>
            <a:r>
              <a:rPr lang="hr-HR" smtClean="0">
                <a:latin typeface="Times New Roman" pitchFamily="18" charset="0"/>
              </a:rPr>
              <a:t>, za </a:t>
            </a:r>
            <a:r>
              <a:rPr lang="hr-HR" sz="3100" b="1" i="1" smtClean="0">
                <a:solidFill>
                  <a:srgbClr val="FF0000"/>
                </a:solidFill>
                <a:latin typeface="Times New Roman" pitchFamily="18" charset="0"/>
              </a:rPr>
              <a:t>i</a:t>
            </a:r>
            <a:r>
              <a:rPr lang="hr-HR" smtClean="0">
                <a:latin typeface="Times New Roman" pitchFamily="18" charset="0"/>
              </a:rPr>
              <a:t>-ti </a:t>
            </a:r>
            <a:r>
              <a:rPr lang="hr-HR" smtClean="0"/>
              <a:t>čvor su:</a:t>
            </a:r>
          </a:p>
          <a:p>
            <a:pPr lvl="1"/>
            <a:r>
              <a:rPr lang="hr-HR" smtClean="0">
                <a:solidFill>
                  <a:srgbClr val="FF0000"/>
                </a:solidFill>
              </a:rPr>
              <a:t>roditelj(</a:t>
            </a:r>
            <a:r>
              <a:rPr lang="hr-HR" sz="2800" i="1" smtClean="0">
                <a:solidFill>
                  <a:srgbClr val="FF0000"/>
                </a:solidFill>
                <a:latin typeface="Times New Roman" pitchFamily="18" charset="0"/>
              </a:rPr>
              <a:t>i</a:t>
            </a:r>
            <a:r>
              <a:rPr lang="hr-HR" smtClean="0">
                <a:solidFill>
                  <a:srgbClr val="FF0000"/>
                </a:solidFill>
              </a:rPr>
              <a:t>)= </a:t>
            </a:r>
            <a:r>
              <a:rPr lang="hr-HR" smtClean="0">
                <a:solidFill>
                  <a:srgbClr val="FF0000"/>
                </a:solidFill>
                <a:sym typeface="Symbol" pitchFamily="18" charset="2"/>
              </a:rPr>
              <a:t></a:t>
            </a:r>
            <a:r>
              <a:rPr lang="hr-HR" sz="2800" i="1" smtClean="0">
                <a:solidFill>
                  <a:srgbClr val="FF0000"/>
                </a:solidFill>
                <a:latin typeface="Times New Roman" pitchFamily="18" charset="0"/>
              </a:rPr>
              <a:t>i/2</a:t>
            </a:r>
            <a:r>
              <a:rPr lang="hr-HR" smtClean="0">
                <a:solidFill>
                  <a:srgbClr val="FF0000"/>
                </a:solidFill>
                <a:sym typeface="Symbol" pitchFamily="18" charset="2"/>
              </a:rPr>
              <a:t></a:t>
            </a:r>
            <a:r>
              <a:rPr lang="hr-HR" smtClean="0">
                <a:solidFill>
                  <a:srgbClr val="FF0000"/>
                </a:solidFill>
              </a:rPr>
              <a:t> </a:t>
            </a:r>
            <a:r>
              <a:rPr lang="hr-HR" smtClean="0"/>
              <a:t>za </a:t>
            </a:r>
            <a:r>
              <a:rPr lang="hr-HR" sz="2800" i="1" smtClean="0">
                <a:latin typeface="Times New Roman" pitchFamily="18" charset="0"/>
              </a:rPr>
              <a:t>i</a:t>
            </a:r>
            <a:r>
              <a:rPr lang="hr-HR" sz="2800" i="1" smtClean="0">
                <a:latin typeface="Times New Roman" pitchFamily="18" charset="0"/>
                <a:sym typeface="Symbol" pitchFamily="18" charset="2"/>
              </a:rPr>
              <a:t> </a:t>
            </a:r>
            <a:r>
              <a:rPr lang="hr-HR" sz="2800" smtClean="0">
                <a:latin typeface="Times New Roman" pitchFamily="18" charset="0"/>
              </a:rPr>
              <a:t>1</a:t>
            </a:r>
            <a:r>
              <a:rPr lang="hr-HR" smtClean="0"/>
              <a:t>; kada je </a:t>
            </a:r>
            <a:r>
              <a:rPr lang="hr-HR" sz="2800" i="1" smtClean="0">
                <a:latin typeface="Times New Roman" pitchFamily="18" charset="0"/>
              </a:rPr>
              <a:t>i=</a:t>
            </a:r>
            <a:r>
              <a:rPr lang="hr-HR" sz="2800" smtClean="0">
                <a:latin typeface="Times New Roman" pitchFamily="18" charset="0"/>
              </a:rPr>
              <a:t>1</a:t>
            </a:r>
            <a:r>
              <a:rPr lang="hr-HR" smtClean="0">
                <a:latin typeface="Times New Roman" pitchFamily="18" charset="0"/>
              </a:rPr>
              <a:t>, </a:t>
            </a:r>
            <a:r>
              <a:rPr lang="hr-HR" smtClean="0"/>
              <a:t>čvor </a:t>
            </a:r>
            <a:r>
              <a:rPr lang="hr-HR" smtClean="0">
                <a:latin typeface="Times New Roman" pitchFamily="18" charset="0"/>
              </a:rPr>
              <a:t> </a:t>
            </a:r>
            <a:r>
              <a:rPr lang="hr-HR" sz="2800" i="1" smtClean="0">
                <a:latin typeface="Times New Roman" pitchFamily="18" charset="0"/>
              </a:rPr>
              <a:t>i</a:t>
            </a:r>
            <a:r>
              <a:rPr lang="hr-HR" sz="2800" smtClean="0">
                <a:latin typeface="Times New Roman" pitchFamily="18" charset="0"/>
              </a:rPr>
              <a:t>  </a:t>
            </a:r>
            <a:r>
              <a:rPr lang="hr-HR" smtClean="0"/>
              <a:t>je korijen pa nema roditelja</a:t>
            </a:r>
          </a:p>
          <a:p>
            <a:pPr lvl="1"/>
            <a:r>
              <a:rPr lang="hr-HR" smtClean="0">
                <a:solidFill>
                  <a:srgbClr val="FF0000"/>
                </a:solidFill>
              </a:rPr>
              <a:t>lijevo_dijete(</a:t>
            </a:r>
            <a:r>
              <a:rPr lang="hr-HR" sz="2800" i="1" smtClean="0">
                <a:solidFill>
                  <a:srgbClr val="FF0000"/>
                </a:solidFill>
                <a:latin typeface="Times New Roman" pitchFamily="18" charset="0"/>
              </a:rPr>
              <a:t>i</a:t>
            </a:r>
            <a:r>
              <a:rPr lang="hr-HR" smtClean="0">
                <a:solidFill>
                  <a:srgbClr val="FF0000"/>
                </a:solidFill>
              </a:rPr>
              <a:t>)=</a:t>
            </a:r>
            <a:r>
              <a:rPr lang="hr-HR" smtClean="0">
                <a:solidFill>
                  <a:srgbClr val="FF0000"/>
                </a:solidFill>
                <a:latin typeface="Times New Roman" pitchFamily="18" charset="0"/>
              </a:rPr>
              <a:t>2</a:t>
            </a:r>
            <a:r>
              <a:rPr lang="hr-HR" i="1" smtClean="0">
                <a:solidFill>
                  <a:srgbClr val="FF0000"/>
                </a:solidFill>
              </a:rPr>
              <a:t>*</a:t>
            </a:r>
            <a:r>
              <a:rPr lang="hr-HR" sz="2800" i="1" smtClean="0">
                <a:solidFill>
                  <a:srgbClr val="FF0000"/>
                </a:solidFill>
                <a:latin typeface="Times New Roman" pitchFamily="18" charset="0"/>
              </a:rPr>
              <a:t>i</a:t>
            </a:r>
            <a:r>
              <a:rPr lang="hr-HR" smtClean="0">
                <a:solidFill>
                  <a:srgbClr val="FF0000"/>
                </a:solidFill>
              </a:rPr>
              <a:t> </a:t>
            </a:r>
            <a:r>
              <a:rPr lang="hr-HR" smtClean="0"/>
              <a:t>ako je </a:t>
            </a:r>
            <a:r>
              <a:rPr lang="hr-HR" sz="2800" smtClean="0">
                <a:latin typeface="Times New Roman" pitchFamily="18" charset="0"/>
              </a:rPr>
              <a:t>2</a:t>
            </a:r>
            <a:r>
              <a:rPr lang="hr-HR" sz="2800" i="1" smtClean="0">
                <a:latin typeface="Times New Roman" pitchFamily="18" charset="0"/>
              </a:rPr>
              <a:t>*i</a:t>
            </a:r>
            <a:r>
              <a:rPr lang="hr-HR" sz="2800" i="1" smtClean="0">
                <a:latin typeface="Times New Roman" pitchFamily="18" charset="0"/>
                <a:sym typeface="Symbol" pitchFamily="18" charset="2"/>
              </a:rPr>
              <a:t> </a:t>
            </a:r>
            <a:r>
              <a:rPr lang="hr-HR" sz="2800" i="1" smtClean="0">
                <a:latin typeface="Times New Roman" pitchFamily="18" charset="0"/>
              </a:rPr>
              <a:t>n</a:t>
            </a:r>
            <a:r>
              <a:rPr lang="hr-HR" smtClean="0"/>
              <a:t>; kad je </a:t>
            </a:r>
            <a:r>
              <a:rPr lang="hr-HR" sz="2800" smtClean="0">
                <a:latin typeface="Times New Roman" pitchFamily="18" charset="0"/>
              </a:rPr>
              <a:t>2*</a:t>
            </a:r>
            <a:r>
              <a:rPr lang="hr-HR" sz="2800" i="1" smtClean="0">
                <a:latin typeface="Times New Roman" pitchFamily="18" charset="0"/>
              </a:rPr>
              <a:t>i</a:t>
            </a:r>
            <a:r>
              <a:rPr lang="hr-HR" sz="2800" smtClean="0">
                <a:latin typeface="Times New Roman" pitchFamily="18" charset="0"/>
              </a:rPr>
              <a:t>&gt;</a:t>
            </a:r>
            <a:r>
              <a:rPr lang="hr-HR" sz="2800" i="1" smtClean="0">
                <a:latin typeface="Times New Roman" pitchFamily="18" charset="0"/>
              </a:rPr>
              <a:t>n</a:t>
            </a:r>
            <a:r>
              <a:rPr lang="hr-HR" i="1" smtClean="0"/>
              <a:t> </a:t>
            </a:r>
            <a:r>
              <a:rPr lang="hr-HR" smtClean="0">
                <a:latin typeface="Times New Roman" pitchFamily="18" charset="0"/>
              </a:rPr>
              <a:t> </a:t>
            </a:r>
            <a:r>
              <a:rPr lang="hr-HR" smtClean="0"/>
              <a:t>čvor</a:t>
            </a:r>
            <a:r>
              <a:rPr lang="hr-HR" smtClean="0">
                <a:latin typeface="Times New Roman" pitchFamily="18" charset="0"/>
              </a:rPr>
              <a:t> </a:t>
            </a:r>
            <a:r>
              <a:rPr lang="hr-HR" sz="2800" i="1" smtClean="0">
                <a:latin typeface="Times New Roman" pitchFamily="18" charset="0"/>
              </a:rPr>
              <a:t>i</a:t>
            </a:r>
            <a:r>
              <a:rPr lang="hr-HR" smtClean="0"/>
              <a:t> nema lijevog djeteta</a:t>
            </a:r>
          </a:p>
          <a:p>
            <a:pPr lvl="1"/>
            <a:r>
              <a:rPr lang="hr-HR" smtClean="0">
                <a:solidFill>
                  <a:srgbClr val="FF0000"/>
                </a:solidFill>
              </a:rPr>
              <a:t>desno_dijete(</a:t>
            </a:r>
            <a:r>
              <a:rPr lang="hr-HR" sz="2800" i="1" smtClean="0">
                <a:solidFill>
                  <a:srgbClr val="FF0000"/>
                </a:solidFill>
                <a:latin typeface="Times New Roman" pitchFamily="18" charset="0"/>
              </a:rPr>
              <a:t>i</a:t>
            </a:r>
            <a:r>
              <a:rPr lang="hr-HR" smtClean="0">
                <a:solidFill>
                  <a:srgbClr val="FF0000"/>
                </a:solidFill>
              </a:rPr>
              <a:t>)=</a:t>
            </a:r>
            <a:r>
              <a:rPr lang="hr-HR" sz="2800" smtClean="0">
                <a:solidFill>
                  <a:srgbClr val="FF0000"/>
                </a:solidFill>
                <a:latin typeface="Times New Roman" pitchFamily="18" charset="0"/>
              </a:rPr>
              <a:t>2*</a:t>
            </a:r>
            <a:r>
              <a:rPr lang="hr-HR" sz="2800" i="1" smtClean="0">
                <a:solidFill>
                  <a:srgbClr val="FF0000"/>
                </a:solidFill>
                <a:latin typeface="Times New Roman" pitchFamily="18" charset="0"/>
              </a:rPr>
              <a:t>i</a:t>
            </a:r>
            <a:r>
              <a:rPr lang="hr-HR" sz="2800" smtClean="0">
                <a:solidFill>
                  <a:srgbClr val="FF0000"/>
                </a:solidFill>
                <a:latin typeface="Times New Roman" pitchFamily="18" charset="0"/>
              </a:rPr>
              <a:t>+</a:t>
            </a:r>
            <a:r>
              <a:rPr lang="hr-HR" smtClean="0">
                <a:solidFill>
                  <a:srgbClr val="FF0000"/>
                </a:solidFill>
                <a:latin typeface="Times New Roman" pitchFamily="18" charset="0"/>
              </a:rPr>
              <a:t>1</a:t>
            </a:r>
            <a:r>
              <a:rPr lang="hr-HR" smtClean="0">
                <a:solidFill>
                  <a:srgbClr val="FF0000"/>
                </a:solidFill>
              </a:rPr>
              <a:t> </a:t>
            </a:r>
            <a:r>
              <a:rPr lang="hr-HR" smtClean="0"/>
              <a:t>ako je </a:t>
            </a:r>
            <a:r>
              <a:rPr lang="hr-HR" smtClean="0">
                <a:latin typeface="Times New Roman" pitchFamily="18" charset="0"/>
              </a:rPr>
              <a:t>2</a:t>
            </a:r>
            <a:r>
              <a:rPr lang="hr-HR" sz="2800" i="1" smtClean="0">
                <a:latin typeface="Times New Roman" pitchFamily="18" charset="0"/>
              </a:rPr>
              <a:t>*i+</a:t>
            </a:r>
            <a:r>
              <a:rPr lang="hr-HR" smtClean="0"/>
              <a:t>1</a:t>
            </a:r>
            <a:r>
              <a:rPr lang="hr-HR" sz="2800" smtClean="0">
                <a:latin typeface="Times New Roman" pitchFamily="18" charset="0"/>
                <a:sym typeface="Symbol" pitchFamily="18" charset="2"/>
              </a:rPr>
              <a:t></a:t>
            </a:r>
            <a:r>
              <a:rPr lang="hr-HR" sz="2800" i="1" smtClean="0">
                <a:latin typeface="Times New Roman" pitchFamily="18" charset="0"/>
              </a:rPr>
              <a:t>n</a:t>
            </a:r>
            <a:r>
              <a:rPr lang="hr-HR" smtClean="0"/>
              <a:t>; kad je </a:t>
            </a:r>
            <a:r>
              <a:rPr lang="hr-HR" smtClean="0">
                <a:latin typeface="Times New Roman" pitchFamily="18" charset="0"/>
              </a:rPr>
              <a:t>2</a:t>
            </a:r>
            <a:r>
              <a:rPr lang="hr-HR" sz="2800" smtClean="0">
                <a:latin typeface="Times New Roman" pitchFamily="18" charset="0"/>
              </a:rPr>
              <a:t>*</a:t>
            </a:r>
            <a:r>
              <a:rPr lang="hr-HR" sz="2800" i="1" smtClean="0">
                <a:latin typeface="Times New Roman" pitchFamily="18" charset="0"/>
              </a:rPr>
              <a:t>i</a:t>
            </a:r>
            <a:r>
              <a:rPr lang="hr-HR" sz="2800" smtClean="0">
                <a:latin typeface="Times New Roman" pitchFamily="18" charset="0"/>
              </a:rPr>
              <a:t>+1&gt;</a:t>
            </a:r>
            <a:r>
              <a:rPr lang="hr-HR" sz="2800" i="1" smtClean="0">
                <a:latin typeface="Times New Roman" pitchFamily="18" charset="0"/>
              </a:rPr>
              <a:t>n</a:t>
            </a:r>
            <a:r>
              <a:rPr lang="hr-HR" i="1" smtClean="0"/>
              <a:t> </a:t>
            </a:r>
            <a:r>
              <a:rPr lang="hr-HR" smtClean="0"/>
              <a:t>čvor </a:t>
            </a:r>
            <a:r>
              <a:rPr lang="hr-HR" sz="2800" i="1" smtClean="0">
                <a:latin typeface="Times New Roman" pitchFamily="18" charset="0"/>
              </a:rPr>
              <a:t>i</a:t>
            </a:r>
            <a:r>
              <a:rPr lang="hr-HR" smtClean="0"/>
              <a:t> nema desnog djeteta</a:t>
            </a:r>
          </a:p>
          <a:p>
            <a:r>
              <a:rPr lang="hr-HR" smtClean="0"/>
              <a:t>ovako se mogu prikazati sva binarna stabla, ali se tada memorija ne koristi učinkovito</a:t>
            </a:r>
          </a:p>
          <a:p>
            <a:pPr lvl="1"/>
            <a:r>
              <a:rPr lang="hr-HR" smtClean="0"/>
              <a:t>najgori slučaj su </a:t>
            </a:r>
            <a:r>
              <a:rPr lang="hr-HR" b="1" smtClean="0">
                <a:solidFill>
                  <a:srgbClr val="FF0000"/>
                </a:solidFill>
              </a:rPr>
              <a:t>kosa</a:t>
            </a:r>
            <a:r>
              <a:rPr lang="hr-HR" smtClean="0"/>
              <a:t> (</a:t>
            </a:r>
            <a:r>
              <a:rPr lang="hr-HR" i="1" smtClean="0"/>
              <a:t>skewed</a:t>
            </a:r>
            <a:r>
              <a:rPr lang="hr-HR" smtClean="0"/>
              <a:t>) stabla koja koriste smo </a:t>
            </a:r>
            <a:r>
              <a:rPr lang="hr-HR" b="1" i="1" smtClean="0">
                <a:solidFill>
                  <a:srgbClr val="FF0000"/>
                </a:solidFill>
                <a:latin typeface="Times New Roman" pitchFamily="18" charset="0"/>
                <a:cs typeface="Times New Roman" pitchFamily="18" charset="0"/>
              </a:rPr>
              <a:t>k</a:t>
            </a:r>
            <a:r>
              <a:rPr lang="hr-HR" smtClean="0"/>
              <a:t> lokacija od </a:t>
            </a:r>
            <a:r>
              <a:rPr lang="hr-HR" b="1" smtClean="0">
                <a:solidFill>
                  <a:srgbClr val="FF0000"/>
                </a:solidFill>
                <a:latin typeface="Times New Roman" pitchFamily="18" charset="0"/>
              </a:rPr>
              <a:t>2</a:t>
            </a:r>
            <a:r>
              <a:rPr lang="hr-HR" b="1" i="1" baseline="30000" smtClean="0">
                <a:solidFill>
                  <a:srgbClr val="FF0000"/>
                </a:solidFill>
                <a:latin typeface="Times New Roman" pitchFamily="18" charset="0"/>
              </a:rPr>
              <a:t>k</a:t>
            </a:r>
            <a:r>
              <a:rPr lang="hr-HR" b="1" smtClean="0">
                <a:solidFill>
                  <a:srgbClr val="FF0000"/>
                </a:solidFill>
              </a:rPr>
              <a:t> </a:t>
            </a:r>
            <a:r>
              <a:rPr lang="hr-HR" b="1" smtClean="0">
                <a:solidFill>
                  <a:srgbClr val="FF0000"/>
                </a:solidFill>
                <a:latin typeface="Times New Roman" pitchFamily="18" charset="0"/>
              </a:rPr>
              <a:t>-1</a:t>
            </a:r>
            <a:r>
              <a:rPr lang="hr-HR" smtClean="0"/>
              <a:t> lokacija predviđenih za to stablo</a:t>
            </a:r>
          </a:p>
        </p:txBody>
      </p:sp>
      <p:sp>
        <p:nvSpPr>
          <p:cNvPr id="7" name="Rectangle 22"/>
          <p:cNvSpPr>
            <a:spLocks noChangeArrowheads="1"/>
          </p:cNvSpPr>
          <p:nvPr/>
        </p:nvSpPr>
        <p:spPr bwMode="auto">
          <a:xfrm>
            <a:off x="506413" y="1285875"/>
            <a:ext cx="1898650" cy="304800"/>
          </a:xfrm>
          <a:prstGeom prst="rect">
            <a:avLst/>
          </a:prstGeom>
          <a:noFill/>
          <a:ln w="9525">
            <a:noFill/>
            <a:miter lim="800000"/>
            <a:headEnd/>
            <a:tailEnd/>
          </a:ln>
        </p:spPr>
        <p:txBody>
          <a:bodyPr wrap="none" anchor="ctr"/>
          <a:lstStyle/>
          <a:p>
            <a:pPr algn="r">
              <a:defRPr/>
            </a:pPr>
            <a:r>
              <a:rPr lang="en-US" sz="1600">
                <a:solidFill>
                  <a:schemeClr val="accent5">
                    <a:lumMod val="10000"/>
                  </a:schemeClr>
                </a:solidFill>
                <a:latin typeface="Arial Narrow" pitchFamily="34" charset="0"/>
              </a:rPr>
              <a:t>Potpuno stablo</a:t>
            </a:r>
          </a:p>
        </p:txBody>
      </p:sp>
      <p:sp>
        <p:nvSpPr>
          <p:cNvPr id="16392" name="Rectangle 23"/>
          <p:cNvSpPr>
            <a:spLocks noChangeArrowheads="1"/>
          </p:cNvSpPr>
          <p:nvPr/>
        </p:nvSpPr>
        <p:spPr bwMode="auto">
          <a:xfrm>
            <a:off x="2405063" y="1285875"/>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a</a:t>
            </a:r>
          </a:p>
        </p:txBody>
      </p:sp>
      <p:sp>
        <p:nvSpPr>
          <p:cNvPr id="16393" name="Rectangle 24"/>
          <p:cNvSpPr>
            <a:spLocks noChangeArrowheads="1"/>
          </p:cNvSpPr>
          <p:nvPr/>
        </p:nvSpPr>
        <p:spPr bwMode="auto">
          <a:xfrm>
            <a:off x="2817813" y="1285875"/>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b</a:t>
            </a:r>
          </a:p>
        </p:txBody>
      </p:sp>
      <p:sp>
        <p:nvSpPr>
          <p:cNvPr id="16394" name="Rectangle 25"/>
          <p:cNvSpPr>
            <a:spLocks noChangeArrowheads="1"/>
          </p:cNvSpPr>
          <p:nvPr/>
        </p:nvSpPr>
        <p:spPr bwMode="auto">
          <a:xfrm>
            <a:off x="3643313" y="1285875"/>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d</a:t>
            </a:r>
          </a:p>
        </p:txBody>
      </p:sp>
      <p:sp>
        <p:nvSpPr>
          <p:cNvPr id="16395" name="Rectangle 26"/>
          <p:cNvSpPr>
            <a:spLocks noChangeArrowheads="1"/>
          </p:cNvSpPr>
          <p:nvPr/>
        </p:nvSpPr>
        <p:spPr bwMode="auto">
          <a:xfrm>
            <a:off x="5294313" y="1285875"/>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h</a:t>
            </a:r>
          </a:p>
        </p:txBody>
      </p:sp>
      <p:sp>
        <p:nvSpPr>
          <p:cNvPr id="16396" name="Rectangle 27"/>
          <p:cNvSpPr>
            <a:spLocks noChangeArrowheads="1"/>
          </p:cNvSpPr>
          <p:nvPr/>
        </p:nvSpPr>
        <p:spPr bwMode="auto">
          <a:xfrm>
            <a:off x="8596313" y="1285875"/>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p</a:t>
            </a:r>
          </a:p>
        </p:txBody>
      </p:sp>
      <p:sp>
        <p:nvSpPr>
          <p:cNvPr id="16397" name="Rectangle 28"/>
          <p:cNvSpPr>
            <a:spLocks noChangeArrowheads="1"/>
          </p:cNvSpPr>
          <p:nvPr/>
        </p:nvSpPr>
        <p:spPr bwMode="auto">
          <a:xfrm>
            <a:off x="3230563" y="1285875"/>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c</a:t>
            </a:r>
          </a:p>
        </p:txBody>
      </p:sp>
      <p:sp>
        <p:nvSpPr>
          <p:cNvPr id="16398" name="Rectangle 29"/>
          <p:cNvSpPr>
            <a:spLocks noChangeArrowheads="1"/>
          </p:cNvSpPr>
          <p:nvPr/>
        </p:nvSpPr>
        <p:spPr bwMode="auto">
          <a:xfrm>
            <a:off x="4056063" y="1285875"/>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e</a:t>
            </a:r>
          </a:p>
        </p:txBody>
      </p:sp>
      <p:sp>
        <p:nvSpPr>
          <p:cNvPr id="16399" name="Rectangle 30"/>
          <p:cNvSpPr>
            <a:spLocks noChangeArrowheads="1"/>
          </p:cNvSpPr>
          <p:nvPr/>
        </p:nvSpPr>
        <p:spPr bwMode="auto">
          <a:xfrm>
            <a:off x="4468813" y="1285875"/>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f</a:t>
            </a:r>
          </a:p>
        </p:txBody>
      </p:sp>
      <p:sp>
        <p:nvSpPr>
          <p:cNvPr id="16400" name="Rectangle 31"/>
          <p:cNvSpPr>
            <a:spLocks noChangeArrowheads="1"/>
          </p:cNvSpPr>
          <p:nvPr/>
        </p:nvSpPr>
        <p:spPr bwMode="auto">
          <a:xfrm>
            <a:off x="4881563" y="1285875"/>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g</a:t>
            </a:r>
          </a:p>
        </p:txBody>
      </p:sp>
      <p:sp>
        <p:nvSpPr>
          <p:cNvPr id="16401" name="Rectangle 32"/>
          <p:cNvSpPr>
            <a:spLocks noChangeArrowheads="1"/>
          </p:cNvSpPr>
          <p:nvPr/>
        </p:nvSpPr>
        <p:spPr bwMode="auto">
          <a:xfrm>
            <a:off x="5707063" y="1285875"/>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i</a:t>
            </a:r>
          </a:p>
        </p:txBody>
      </p:sp>
      <p:sp>
        <p:nvSpPr>
          <p:cNvPr id="16402" name="Rectangle 33"/>
          <p:cNvSpPr>
            <a:spLocks noChangeArrowheads="1"/>
          </p:cNvSpPr>
          <p:nvPr/>
        </p:nvSpPr>
        <p:spPr bwMode="auto">
          <a:xfrm>
            <a:off x="6119813" y="1285875"/>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j</a:t>
            </a:r>
          </a:p>
        </p:txBody>
      </p:sp>
      <p:sp>
        <p:nvSpPr>
          <p:cNvPr id="16403" name="Rectangle 34"/>
          <p:cNvSpPr>
            <a:spLocks noChangeArrowheads="1"/>
          </p:cNvSpPr>
          <p:nvPr/>
        </p:nvSpPr>
        <p:spPr bwMode="auto">
          <a:xfrm>
            <a:off x="6532563" y="1285875"/>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k</a:t>
            </a:r>
          </a:p>
        </p:txBody>
      </p:sp>
      <p:sp>
        <p:nvSpPr>
          <p:cNvPr id="16404" name="Rectangle 35"/>
          <p:cNvSpPr>
            <a:spLocks noChangeArrowheads="1"/>
          </p:cNvSpPr>
          <p:nvPr/>
        </p:nvSpPr>
        <p:spPr bwMode="auto">
          <a:xfrm>
            <a:off x="6945313" y="1285875"/>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l</a:t>
            </a:r>
          </a:p>
        </p:txBody>
      </p:sp>
      <p:sp>
        <p:nvSpPr>
          <p:cNvPr id="16405" name="Rectangle 36"/>
          <p:cNvSpPr>
            <a:spLocks noChangeArrowheads="1"/>
          </p:cNvSpPr>
          <p:nvPr/>
        </p:nvSpPr>
        <p:spPr bwMode="auto">
          <a:xfrm>
            <a:off x="7358063" y="1285875"/>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m</a:t>
            </a:r>
          </a:p>
        </p:txBody>
      </p:sp>
      <p:sp>
        <p:nvSpPr>
          <p:cNvPr id="16406" name="Rectangle 37"/>
          <p:cNvSpPr>
            <a:spLocks noChangeArrowheads="1"/>
          </p:cNvSpPr>
          <p:nvPr/>
        </p:nvSpPr>
        <p:spPr bwMode="auto">
          <a:xfrm>
            <a:off x="7770813" y="1285875"/>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n</a:t>
            </a:r>
          </a:p>
        </p:txBody>
      </p:sp>
      <p:sp>
        <p:nvSpPr>
          <p:cNvPr id="16407" name="Rectangle 38"/>
          <p:cNvSpPr>
            <a:spLocks noChangeArrowheads="1"/>
          </p:cNvSpPr>
          <p:nvPr/>
        </p:nvSpPr>
        <p:spPr bwMode="auto">
          <a:xfrm>
            <a:off x="8183563" y="1285875"/>
            <a:ext cx="412750" cy="304800"/>
          </a:xfrm>
          <a:prstGeom prst="rect">
            <a:avLst/>
          </a:prstGeom>
          <a:solidFill>
            <a:srgbClr val="FFCC99"/>
          </a:solidFill>
          <a:ln w="9525">
            <a:solidFill>
              <a:srgbClr val="C00000"/>
            </a:solidFill>
            <a:miter lim="800000"/>
            <a:headEnd/>
            <a:tailEnd/>
          </a:ln>
        </p:spPr>
        <p:txBody>
          <a:bodyPr wrap="none" anchor="ctr"/>
          <a:lstStyle/>
          <a:p>
            <a:pPr algn="ctr"/>
            <a:r>
              <a:rPr lang="en-US" sz="2400">
                <a:solidFill>
                  <a:srgbClr val="002060"/>
                </a:solidFill>
                <a:latin typeface="Arial Narrow" pitchFamily="34" charset="0"/>
              </a:rPr>
              <a:t>o</a:t>
            </a:r>
          </a:p>
        </p:txBody>
      </p:sp>
      <p:sp>
        <p:nvSpPr>
          <p:cNvPr id="16408" name="Rectangle 23"/>
          <p:cNvSpPr>
            <a:spLocks noChangeArrowheads="1"/>
          </p:cNvSpPr>
          <p:nvPr/>
        </p:nvSpPr>
        <p:spPr bwMode="auto">
          <a:xfrm>
            <a:off x="2428875" y="928688"/>
            <a:ext cx="412750" cy="304800"/>
          </a:xfrm>
          <a:prstGeom prst="rect">
            <a:avLst/>
          </a:prstGeom>
          <a:noFill/>
          <a:ln w="9525">
            <a:noFill/>
            <a:miter lim="800000"/>
            <a:headEnd/>
            <a:tailEnd/>
          </a:ln>
        </p:spPr>
        <p:txBody>
          <a:bodyPr wrap="none" anchor="ctr"/>
          <a:lstStyle/>
          <a:p>
            <a:pPr algn="ctr"/>
            <a:r>
              <a:rPr lang="hr-HR">
                <a:solidFill>
                  <a:srgbClr val="002060"/>
                </a:solidFill>
                <a:latin typeface="Arial Narrow" pitchFamily="34" charset="0"/>
              </a:rPr>
              <a:t>1</a:t>
            </a:r>
            <a:endParaRPr lang="en-US">
              <a:solidFill>
                <a:srgbClr val="002060"/>
              </a:solidFill>
              <a:latin typeface="Arial Narrow" pitchFamily="34" charset="0"/>
            </a:endParaRPr>
          </a:p>
        </p:txBody>
      </p:sp>
      <p:sp>
        <p:nvSpPr>
          <p:cNvPr id="16409" name="Rectangle 24"/>
          <p:cNvSpPr>
            <a:spLocks noChangeArrowheads="1"/>
          </p:cNvSpPr>
          <p:nvPr/>
        </p:nvSpPr>
        <p:spPr bwMode="auto">
          <a:xfrm>
            <a:off x="2841625" y="928688"/>
            <a:ext cx="412750" cy="304800"/>
          </a:xfrm>
          <a:prstGeom prst="rect">
            <a:avLst/>
          </a:prstGeom>
          <a:noFill/>
          <a:ln w="9525">
            <a:noFill/>
            <a:miter lim="800000"/>
            <a:headEnd/>
            <a:tailEnd/>
          </a:ln>
        </p:spPr>
        <p:txBody>
          <a:bodyPr wrap="none" anchor="ctr"/>
          <a:lstStyle/>
          <a:p>
            <a:pPr algn="ctr"/>
            <a:r>
              <a:rPr lang="hr-HR">
                <a:solidFill>
                  <a:srgbClr val="002060"/>
                </a:solidFill>
                <a:latin typeface="Arial Narrow" pitchFamily="34" charset="0"/>
              </a:rPr>
              <a:t>2</a:t>
            </a:r>
            <a:endParaRPr lang="en-US">
              <a:solidFill>
                <a:srgbClr val="002060"/>
              </a:solidFill>
              <a:latin typeface="Arial Narrow" pitchFamily="34" charset="0"/>
            </a:endParaRPr>
          </a:p>
        </p:txBody>
      </p:sp>
      <p:sp>
        <p:nvSpPr>
          <p:cNvPr id="16410" name="Rectangle 25"/>
          <p:cNvSpPr>
            <a:spLocks noChangeArrowheads="1"/>
          </p:cNvSpPr>
          <p:nvPr/>
        </p:nvSpPr>
        <p:spPr bwMode="auto">
          <a:xfrm>
            <a:off x="3667125" y="928688"/>
            <a:ext cx="412750" cy="304800"/>
          </a:xfrm>
          <a:prstGeom prst="rect">
            <a:avLst/>
          </a:prstGeom>
          <a:noFill/>
          <a:ln w="9525">
            <a:noFill/>
            <a:miter lim="800000"/>
            <a:headEnd/>
            <a:tailEnd/>
          </a:ln>
        </p:spPr>
        <p:txBody>
          <a:bodyPr wrap="none" anchor="ctr"/>
          <a:lstStyle/>
          <a:p>
            <a:pPr algn="ctr"/>
            <a:r>
              <a:rPr lang="hr-HR">
                <a:solidFill>
                  <a:srgbClr val="002060"/>
                </a:solidFill>
                <a:latin typeface="Arial Narrow" pitchFamily="34" charset="0"/>
              </a:rPr>
              <a:t>4</a:t>
            </a:r>
            <a:endParaRPr lang="en-US">
              <a:solidFill>
                <a:srgbClr val="002060"/>
              </a:solidFill>
              <a:latin typeface="Arial Narrow" pitchFamily="34" charset="0"/>
            </a:endParaRPr>
          </a:p>
        </p:txBody>
      </p:sp>
      <p:sp>
        <p:nvSpPr>
          <p:cNvPr id="16411" name="Rectangle 26"/>
          <p:cNvSpPr>
            <a:spLocks noChangeArrowheads="1"/>
          </p:cNvSpPr>
          <p:nvPr/>
        </p:nvSpPr>
        <p:spPr bwMode="auto">
          <a:xfrm>
            <a:off x="5318125" y="928688"/>
            <a:ext cx="412750" cy="304800"/>
          </a:xfrm>
          <a:prstGeom prst="rect">
            <a:avLst/>
          </a:prstGeom>
          <a:noFill/>
          <a:ln w="9525">
            <a:noFill/>
            <a:miter lim="800000"/>
            <a:headEnd/>
            <a:tailEnd/>
          </a:ln>
        </p:spPr>
        <p:txBody>
          <a:bodyPr wrap="none" anchor="ctr"/>
          <a:lstStyle/>
          <a:p>
            <a:pPr algn="ctr"/>
            <a:r>
              <a:rPr lang="hr-HR">
                <a:solidFill>
                  <a:srgbClr val="002060"/>
                </a:solidFill>
                <a:latin typeface="Arial Narrow" pitchFamily="34" charset="0"/>
              </a:rPr>
              <a:t>8</a:t>
            </a:r>
            <a:endParaRPr lang="en-US">
              <a:solidFill>
                <a:srgbClr val="002060"/>
              </a:solidFill>
              <a:latin typeface="Arial Narrow" pitchFamily="34" charset="0"/>
            </a:endParaRPr>
          </a:p>
        </p:txBody>
      </p:sp>
      <p:sp>
        <p:nvSpPr>
          <p:cNvPr id="16412" name="Rectangle 27"/>
          <p:cNvSpPr>
            <a:spLocks noChangeArrowheads="1"/>
          </p:cNvSpPr>
          <p:nvPr/>
        </p:nvSpPr>
        <p:spPr bwMode="auto">
          <a:xfrm>
            <a:off x="8620125" y="928688"/>
            <a:ext cx="412750" cy="304800"/>
          </a:xfrm>
          <a:prstGeom prst="rect">
            <a:avLst/>
          </a:prstGeom>
          <a:noFill/>
          <a:ln w="9525">
            <a:noFill/>
            <a:miter lim="800000"/>
            <a:headEnd/>
            <a:tailEnd/>
          </a:ln>
        </p:spPr>
        <p:txBody>
          <a:bodyPr wrap="none" anchor="ctr"/>
          <a:lstStyle/>
          <a:p>
            <a:pPr algn="ctr"/>
            <a:r>
              <a:rPr lang="hr-HR">
                <a:solidFill>
                  <a:srgbClr val="002060"/>
                </a:solidFill>
                <a:latin typeface="Arial Narrow" pitchFamily="34" charset="0"/>
              </a:rPr>
              <a:t>16</a:t>
            </a:r>
            <a:endParaRPr lang="en-US">
              <a:solidFill>
                <a:srgbClr val="002060"/>
              </a:solidFill>
              <a:latin typeface="Arial Narrow" pitchFamily="34" charset="0"/>
            </a:endParaRPr>
          </a:p>
        </p:txBody>
      </p:sp>
      <p:sp>
        <p:nvSpPr>
          <p:cNvPr id="16413" name="Rectangle 28"/>
          <p:cNvSpPr>
            <a:spLocks noChangeArrowheads="1"/>
          </p:cNvSpPr>
          <p:nvPr/>
        </p:nvSpPr>
        <p:spPr bwMode="auto">
          <a:xfrm>
            <a:off x="3254375" y="928688"/>
            <a:ext cx="412750" cy="304800"/>
          </a:xfrm>
          <a:prstGeom prst="rect">
            <a:avLst/>
          </a:prstGeom>
          <a:noFill/>
          <a:ln w="9525">
            <a:noFill/>
            <a:miter lim="800000"/>
            <a:headEnd/>
            <a:tailEnd/>
          </a:ln>
        </p:spPr>
        <p:txBody>
          <a:bodyPr wrap="none" anchor="ctr"/>
          <a:lstStyle/>
          <a:p>
            <a:pPr algn="ctr"/>
            <a:r>
              <a:rPr lang="hr-HR">
                <a:solidFill>
                  <a:srgbClr val="002060"/>
                </a:solidFill>
                <a:latin typeface="Arial Narrow" pitchFamily="34" charset="0"/>
              </a:rPr>
              <a:t>3</a:t>
            </a:r>
            <a:endParaRPr lang="en-US">
              <a:solidFill>
                <a:srgbClr val="002060"/>
              </a:solidFill>
              <a:latin typeface="Arial Narrow" pitchFamily="34" charset="0"/>
            </a:endParaRPr>
          </a:p>
        </p:txBody>
      </p:sp>
      <p:sp>
        <p:nvSpPr>
          <p:cNvPr id="16414" name="Rectangle 29"/>
          <p:cNvSpPr>
            <a:spLocks noChangeArrowheads="1"/>
          </p:cNvSpPr>
          <p:nvPr/>
        </p:nvSpPr>
        <p:spPr bwMode="auto">
          <a:xfrm>
            <a:off x="4079875" y="928688"/>
            <a:ext cx="412750" cy="304800"/>
          </a:xfrm>
          <a:prstGeom prst="rect">
            <a:avLst/>
          </a:prstGeom>
          <a:noFill/>
          <a:ln w="9525">
            <a:noFill/>
            <a:miter lim="800000"/>
            <a:headEnd/>
            <a:tailEnd/>
          </a:ln>
        </p:spPr>
        <p:txBody>
          <a:bodyPr wrap="none" anchor="ctr"/>
          <a:lstStyle/>
          <a:p>
            <a:pPr algn="ctr"/>
            <a:r>
              <a:rPr lang="hr-HR">
                <a:solidFill>
                  <a:srgbClr val="002060"/>
                </a:solidFill>
                <a:latin typeface="Arial Narrow" pitchFamily="34" charset="0"/>
              </a:rPr>
              <a:t>5</a:t>
            </a:r>
            <a:endParaRPr lang="en-US">
              <a:solidFill>
                <a:srgbClr val="002060"/>
              </a:solidFill>
              <a:latin typeface="Arial Narrow" pitchFamily="34" charset="0"/>
            </a:endParaRPr>
          </a:p>
        </p:txBody>
      </p:sp>
      <p:sp>
        <p:nvSpPr>
          <p:cNvPr id="16415" name="Rectangle 30"/>
          <p:cNvSpPr>
            <a:spLocks noChangeArrowheads="1"/>
          </p:cNvSpPr>
          <p:nvPr/>
        </p:nvSpPr>
        <p:spPr bwMode="auto">
          <a:xfrm>
            <a:off x="4492625" y="928688"/>
            <a:ext cx="412750" cy="304800"/>
          </a:xfrm>
          <a:prstGeom prst="rect">
            <a:avLst/>
          </a:prstGeom>
          <a:noFill/>
          <a:ln w="9525">
            <a:noFill/>
            <a:miter lim="800000"/>
            <a:headEnd/>
            <a:tailEnd/>
          </a:ln>
        </p:spPr>
        <p:txBody>
          <a:bodyPr wrap="none" anchor="ctr"/>
          <a:lstStyle/>
          <a:p>
            <a:pPr algn="ctr"/>
            <a:r>
              <a:rPr lang="hr-HR">
                <a:solidFill>
                  <a:srgbClr val="002060"/>
                </a:solidFill>
                <a:latin typeface="Arial Narrow" pitchFamily="34" charset="0"/>
              </a:rPr>
              <a:t>6</a:t>
            </a:r>
            <a:endParaRPr lang="en-US">
              <a:solidFill>
                <a:srgbClr val="002060"/>
              </a:solidFill>
              <a:latin typeface="Arial Narrow" pitchFamily="34" charset="0"/>
            </a:endParaRPr>
          </a:p>
        </p:txBody>
      </p:sp>
      <p:sp>
        <p:nvSpPr>
          <p:cNvPr id="16416" name="Rectangle 31"/>
          <p:cNvSpPr>
            <a:spLocks noChangeArrowheads="1"/>
          </p:cNvSpPr>
          <p:nvPr/>
        </p:nvSpPr>
        <p:spPr bwMode="auto">
          <a:xfrm>
            <a:off x="4905375" y="928688"/>
            <a:ext cx="412750" cy="304800"/>
          </a:xfrm>
          <a:prstGeom prst="rect">
            <a:avLst/>
          </a:prstGeom>
          <a:noFill/>
          <a:ln w="9525">
            <a:noFill/>
            <a:miter lim="800000"/>
            <a:headEnd/>
            <a:tailEnd/>
          </a:ln>
        </p:spPr>
        <p:txBody>
          <a:bodyPr wrap="none" anchor="ctr"/>
          <a:lstStyle/>
          <a:p>
            <a:pPr algn="ctr"/>
            <a:r>
              <a:rPr lang="hr-HR">
                <a:solidFill>
                  <a:srgbClr val="002060"/>
                </a:solidFill>
                <a:latin typeface="Arial Narrow" pitchFamily="34" charset="0"/>
              </a:rPr>
              <a:t>7</a:t>
            </a:r>
            <a:endParaRPr lang="en-US">
              <a:solidFill>
                <a:srgbClr val="002060"/>
              </a:solidFill>
              <a:latin typeface="Arial Narrow" pitchFamily="34" charset="0"/>
            </a:endParaRPr>
          </a:p>
        </p:txBody>
      </p:sp>
      <p:sp>
        <p:nvSpPr>
          <p:cNvPr id="16417" name="Rectangle 32"/>
          <p:cNvSpPr>
            <a:spLocks noChangeArrowheads="1"/>
          </p:cNvSpPr>
          <p:nvPr/>
        </p:nvSpPr>
        <p:spPr bwMode="auto">
          <a:xfrm>
            <a:off x="5730875" y="928688"/>
            <a:ext cx="412750" cy="304800"/>
          </a:xfrm>
          <a:prstGeom prst="rect">
            <a:avLst/>
          </a:prstGeom>
          <a:noFill/>
          <a:ln w="9525">
            <a:noFill/>
            <a:miter lim="800000"/>
            <a:headEnd/>
            <a:tailEnd/>
          </a:ln>
        </p:spPr>
        <p:txBody>
          <a:bodyPr wrap="none" anchor="ctr"/>
          <a:lstStyle/>
          <a:p>
            <a:pPr algn="ctr"/>
            <a:r>
              <a:rPr lang="hr-HR">
                <a:solidFill>
                  <a:srgbClr val="002060"/>
                </a:solidFill>
                <a:latin typeface="Arial Narrow" pitchFamily="34" charset="0"/>
              </a:rPr>
              <a:t>9</a:t>
            </a:r>
            <a:endParaRPr lang="en-US">
              <a:solidFill>
                <a:srgbClr val="002060"/>
              </a:solidFill>
              <a:latin typeface="Arial Narrow" pitchFamily="34" charset="0"/>
            </a:endParaRPr>
          </a:p>
        </p:txBody>
      </p:sp>
      <p:sp>
        <p:nvSpPr>
          <p:cNvPr id="16418" name="Rectangle 33"/>
          <p:cNvSpPr>
            <a:spLocks noChangeArrowheads="1"/>
          </p:cNvSpPr>
          <p:nvPr/>
        </p:nvSpPr>
        <p:spPr bwMode="auto">
          <a:xfrm>
            <a:off x="6143625" y="928688"/>
            <a:ext cx="412750" cy="304800"/>
          </a:xfrm>
          <a:prstGeom prst="rect">
            <a:avLst/>
          </a:prstGeom>
          <a:noFill/>
          <a:ln w="9525">
            <a:noFill/>
            <a:miter lim="800000"/>
            <a:headEnd/>
            <a:tailEnd/>
          </a:ln>
        </p:spPr>
        <p:txBody>
          <a:bodyPr wrap="none" anchor="ctr"/>
          <a:lstStyle/>
          <a:p>
            <a:pPr algn="ctr"/>
            <a:r>
              <a:rPr lang="hr-HR">
                <a:solidFill>
                  <a:srgbClr val="002060"/>
                </a:solidFill>
                <a:latin typeface="Arial Narrow" pitchFamily="34" charset="0"/>
              </a:rPr>
              <a:t>10</a:t>
            </a:r>
            <a:endParaRPr lang="en-US">
              <a:solidFill>
                <a:srgbClr val="002060"/>
              </a:solidFill>
              <a:latin typeface="Arial Narrow" pitchFamily="34" charset="0"/>
            </a:endParaRPr>
          </a:p>
        </p:txBody>
      </p:sp>
      <p:sp>
        <p:nvSpPr>
          <p:cNvPr id="16419" name="Rectangle 34"/>
          <p:cNvSpPr>
            <a:spLocks noChangeArrowheads="1"/>
          </p:cNvSpPr>
          <p:nvPr/>
        </p:nvSpPr>
        <p:spPr bwMode="auto">
          <a:xfrm>
            <a:off x="6556375" y="928688"/>
            <a:ext cx="412750" cy="304800"/>
          </a:xfrm>
          <a:prstGeom prst="rect">
            <a:avLst/>
          </a:prstGeom>
          <a:noFill/>
          <a:ln w="9525">
            <a:noFill/>
            <a:miter lim="800000"/>
            <a:headEnd/>
            <a:tailEnd/>
          </a:ln>
        </p:spPr>
        <p:txBody>
          <a:bodyPr wrap="none" anchor="ctr"/>
          <a:lstStyle/>
          <a:p>
            <a:pPr algn="ctr"/>
            <a:r>
              <a:rPr lang="hr-HR">
                <a:solidFill>
                  <a:srgbClr val="002060"/>
                </a:solidFill>
                <a:latin typeface="Arial Narrow" pitchFamily="34" charset="0"/>
              </a:rPr>
              <a:t>11</a:t>
            </a:r>
            <a:endParaRPr lang="en-US">
              <a:solidFill>
                <a:srgbClr val="002060"/>
              </a:solidFill>
              <a:latin typeface="Arial Narrow" pitchFamily="34" charset="0"/>
            </a:endParaRPr>
          </a:p>
        </p:txBody>
      </p:sp>
      <p:sp>
        <p:nvSpPr>
          <p:cNvPr id="16420" name="Rectangle 35"/>
          <p:cNvSpPr>
            <a:spLocks noChangeArrowheads="1"/>
          </p:cNvSpPr>
          <p:nvPr/>
        </p:nvSpPr>
        <p:spPr bwMode="auto">
          <a:xfrm>
            <a:off x="6969125" y="928688"/>
            <a:ext cx="412750" cy="304800"/>
          </a:xfrm>
          <a:prstGeom prst="rect">
            <a:avLst/>
          </a:prstGeom>
          <a:noFill/>
          <a:ln w="9525">
            <a:noFill/>
            <a:miter lim="800000"/>
            <a:headEnd/>
            <a:tailEnd/>
          </a:ln>
        </p:spPr>
        <p:txBody>
          <a:bodyPr wrap="none" anchor="ctr"/>
          <a:lstStyle/>
          <a:p>
            <a:pPr algn="ctr"/>
            <a:r>
              <a:rPr lang="hr-HR">
                <a:solidFill>
                  <a:srgbClr val="002060"/>
                </a:solidFill>
                <a:latin typeface="Arial Narrow" pitchFamily="34" charset="0"/>
              </a:rPr>
              <a:t>12</a:t>
            </a:r>
            <a:endParaRPr lang="en-US">
              <a:solidFill>
                <a:srgbClr val="002060"/>
              </a:solidFill>
              <a:latin typeface="Arial Narrow" pitchFamily="34" charset="0"/>
            </a:endParaRPr>
          </a:p>
        </p:txBody>
      </p:sp>
      <p:sp>
        <p:nvSpPr>
          <p:cNvPr id="16421" name="Rectangle 36"/>
          <p:cNvSpPr>
            <a:spLocks noChangeArrowheads="1"/>
          </p:cNvSpPr>
          <p:nvPr/>
        </p:nvSpPr>
        <p:spPr bwMode="auto">
          <a:xfrm>
            <a:off x="7381875" y="928688"/>
            <a:ext cx="412750" cy="304800"/>
          </a:xfrm>
          <a:prstGeom prst="rect">
            <a:avLst/>
          </a:prstGeom>
          <a:noFill/>
          <a:ln w="9525">
            <a:noFill/>
            <a:miter lim="800000"/>
            <a:headEnd/>
            <a:tailEnd/>
          </a:ln>
        </p:spPr>
        <p:txBody>
          <a:bodyPr wrap="none" anchor="ctr"/>
          <a:lstStyle/>
          <a:p>
            <a:pPr algn="ctr"/>
            <a:r>
              <a:rPr lang="hr-HR">
                <a:solidFill>
                  <a:srgbClr val="002060"/>
                </a:solidFill>
                <a:latin typeface="Arial Narrow" pitchFamily="34" charset="0"/>
              </a:rPr>
              <a:t>13</a:t>
            </a:r>
            <a:endParaRPr lang="en-US">
              <a:solidFill>
                <a:srgbClr val="002060"/>
              </a:solidFill>
              <a:latin typeface="Arial Narrow" pitchFamily="34" charset="0"/>
            </a:endParaRPr>
          </a:p>
        </p:txBody>
      </p:sp>
      <p:sp>
        <p:nvSpPr>
          <p:cNvPr id="16422" name="Rectangle 37"/>
          <p:cNvSpPr>
            <a:spLocks noChangeArrowheads="1"/>
          </p:cNvSpPr>
          <p:nvPr/>
        </p:nvSpPr>
        <p:spPr bwMode="auto">
          <a:xfrm>
            <a:off x="7794625" y="928688"/>
            <a:ext cx="412750" cy="304800"/>
          </a:xfrm>
          <a:prstGeom prst="rect">
            <a:avLst/>
          </a:prstGeom>
          <a:noFill/>
          <a:ln w="9525">
            <a:noFill/>
            <a:miter lim="800000"/>
            <a:headEnd/>
            <a:tailEnd/>
          </a:ln>
        </p:spPr>
        <p:txBody>
          <a:bodyPr wrap="none" anchor="ctr"/>
          <a:lstStyle/>
          <a:p>
            <a:pPr algn="ctr"/>
            <a:r>
              <a:rPr lang="hr-HR">
                <a:solidFill>
                  <a:srgbClr val="002060"/>
                </a:solidFill>
                <a:latin typeface="Arial Narrow" pitchFamily="34" charset="0"/>
              </a:rPr>
              <a:t>14</a:t>
            </a:r>
            <a:endParaRPr lang="en-US">
              <a:solidFill>
                <a:srgbClr val="002060"/>
              </a:solidFill>
              <a:latin typeface="Arial Narrow" pitchFamily="34" charset="0"/>
            </a:endParaRPr>
          </a:p>
        </p:txBody>
      </p:sp>
      <p:sp>
        <p:nvSpPr>
          <p:cNvPr id="16423" name="Rectangle 38"/>
          <p:cNvSpPr>
            <a:spLocks noChangeArrowheads="1"/>
          </p:cNvSpPr>
          <p:nvPr/>
        </p:nvSpPr>
        <p:spPr bwMode="auto">
          <a:xfrm>
            <a:off x="8207375" y="928688"/>
            <a:ext cx="412750" cy="304800"/>
          </a:xfrm>
          <a:prstGeom prst="rect">
            <a:avLst/>
          </a:prstGeom>
          <a:noFill/>
          <a:ln w="9525">
            <a:noFill/>
            <a:miter lim="800000"/>
            <a:headEnd/>
            <a:tailEnd/>
          </a:ln>
        </p:spPr>
        <p:txBody>
          <a:bodyPr wrap="none" anchor="ctr"/>
          <a:lstStyle/>
          <a:p>
            <a:pPr algn="ctr"/>
            <a:r>
              <a:rPr lang="hr-HR">
                <a:solidFill>
                  <a:srgbClr val="002060"/>
                </a:solidFill>
                <a:latin typeface="Arial Narrow" pitchFamily="34" charset="0"/>
              </a:rPr>
              <a:t>15</a:t>
            </a:r>
            <a:endParaRPr lang="en-US">
              <a:solidFill>
                <a:srgbClr val="002060"/>
              </a:solidFill>
              <a:latin typeface="Arial Narrow" pitchFamily="34" charset="0"/>
            </a:endParaRPr>
          </a:p>
        </p:txBody>
      </p:sp>
      <p:sp>
        <p:nvSpPr>
          <p:cNvPr id="5" name="Slide Number Placeholder 4"/>
          <p:cNvSpPr>
            <a:spLocks noGrp="1"/>
          </p:cNvSpPr>
          <p:nvPr>
            <p:ph type="sldNum" sz="quarter" idx="11"/>
          </p:nvPr>
        </p:nvSpPr>
        <p:spPr/>
        <p:txBody>
          <a:bodyPr/>
          <a:lstStyle/>
          <a:p>
            <a:fld id="{A88E0379-805C-488B-A902-3710866AFB11}" type="slidenum">
              <a:rPr lang="hr-HR" smtClean="0"/>
              <a:pPr/>
              <a:t>249</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2770" name="Rectangle 2"/>
          <p:cNvSpPr>
            <a:spLocks noGrp="1" noChangeArrowheads="1"/>
          </p:cNvSpPr>
          <p:nvPr>
            <p:ph type="title"/>
          </p:nvPr>
        </p:nvSpPr>
        <p:spPr/>
        <p:txBody>
          <a:bodyPr/>
          <a:lstStyle/>
          <a:p>
            <a:pPr>
              <a:defRPr/>
            </a:pPr>
            <a:r>
              <a:rPr lang="hr-HR" smtClean="0"/>
              <a:t>Memorijski segmenti – DATA i BSS</a:t>
            </a:r>
          </a:p>
        </p:txBody>
      </p:sp>
      <p:sp>
        <p:nvSpPr>
          <p:cNvPr id="1952771" name="Rectangle 3"/>
          <p:cNvSpPr>
            <a:spLocks noGrp="1" noChangeArrowheads="1"/>
          </p:cNvSpPr>
          <p:nvPr>
            <p:ph type="body" idx="1"/>
          </p:nvPr>
        </p:nvSpPr>
        <p:spPr/>
        <p:txBody>
          <a:bodyPr/>
          <a:lstStyle/>
          <a:p>
            <a:pPr>
              <a:defRPr/>
            </a:pPr>
            <a:r>
              <a:rPr lang="hr-HR" sz="2400" smtClean="0"/>
              <a:t>globalne varijable, statičke lokalne varijable</a:t>
            </a:r>
          </a:p>
          <a:p>
            <a:pPr lvl="1">
              <a:defRPr/>
            </a:pPr>
            <a:r>
              <a:rPr lang="hr-HR" sz="2000" smtClean="0"/>
              <a:t>DATA: inicijalizirano u kodu</a:t>
            </a:r>
          </a:p>
          <a:p>
            <a:pPr lvl="1">
              <a:defRPr/>
            </a:pPr>
            <a:r>
              <a:rPr lang="hr-HR" sz="2000" smtClean="0"/>
              <a:t>BSS: neinicijalizirano u kodu</a:t>
            </a:r>
          </a:p>
        </p:txBody>
      </p:sp>
      <p:sp>
        <p:nvSpPr>
          <p:cNvPr id="1952772" name="Rectangle 4"/>
          <p:cNvSpPr>
            <a:spLocks noChangeArrowheads="1"/>
          </p:cNvSpPr>
          <p:nvPr/>
        </p:nvSpPr>
        <p:spPr bwMode="auto">
          <a:xfrm>
            <a:off x="6824663" y="1052513"/>
            <a:ext cx="2592387" cy="576262"/>
          </a:xfrm>
          <a:prstGeom prst="rect">
            <a:avLst/>
          </a:prstGeom>
          <a:solidFill>
            <a:schemeClr val="hlink">
              <a:alpha val="39999"/>
            </a:schemeClr>
          </a:solidFill>
          <a:ln w="9525" algn="ctr">
            <a:solidFill>
              <a:schemeClr val="folHlink"/>
            </a:solidFill>
            <a:miter lim="800000"/>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TEXT</a:t>
            </a:r>
          </a:p>
        </p:txBody>
      </p:sp>
      <p:sp>
        <p:nvSpPr>
          <p:cNvPr id="1952773" name="Rectangle 5"/>
          <p:cNvSpPr>
            <a:spLocks noChangeArrowheads="1"/>
          </p:cNvSpPr>
          <p:nvPr/>
        </p:nvSpPr>
        <p:spPr bwMode="auto">
          <a:xfrm>
            <a:off x="6824663" y="1628775"/>
            <a:ext cx="2592387" cy="576263"/>
          </a:xfrm>
          <a:prstGeom prst="rect">
            <a:avLst/>
          </a:prstGeom>
          <a:solidFill>
            <a:srgbClr val="008000"/>
          </a:solidFill>
          <a:ln w="9525" algn="ctr">
            <a:solidFill>
              <a:srgbClr val="99CC00"/>
            </a:solidFill>
            <a:miter lim="800000"/>
            <a:headEnd/>
            <a:tailEnd/>
          </a:ln>
          <a:effectLst/>
        </p:spPr>
        <p:txBody>
          <a:bodyPr wrap="none" anchor="ctr"/>
          <a:lstStyle/>
          <a:p>
            <a:pPr algn="ctr">
              <a:defRPr/>
            </a:pPr>
            <a:r>
              <a:rPr lang="hr-HR" sz="1800">
                <a:solidFill>
                  <a:schemeClr val="tx1"/>
                </a:solidFill>
                <a:effectLst>
                  <a:outerShdw blurRad="38100" dist="38100" dir="2700000" algn="tl">
                    <a:srgbClr val="000000"/>
                  </a:outerShdw>
                </a:effectLst>
                <a:latin typeface="Arial Narrow" pitchFamily="34" charset="0"/>
              </a:rPr>
              <a:t>DATA</a:t>
            </a:r>
          </a:p>
        </p:txBody>
      </p:sp>
      <p:sp>
        <p:nvSpPr>
          <p:cNvPr id="1952774" name="Rectangle 6"/>
          <p:cNvSpPr>
            <a:spLocks noChangeArrowheads="1"/>
          </p:cNvSpPr>
          <p:nvPr/>
        </p:nvSpPr>
        <p:spPr bwMode="auto">
          <a:xfrm>
            <a:off x="6824663" y="2205038"/>
            <a:ext cx="2592387" cy="576262"/>
          </a:xfrm>
          <a:prstGeom prst="rect">
            <a:avLst/>
          </a:prstGeom>
          <a:solidFill>
            <a:srgbClr val="FFFF00"/>
          </a:solidFill>
          <a:ln w="9525" algn="ctr">
            <a:solidFill>
              <a:srgbClr val="FFFF00"/>
            </a:solidFill>
            <a:miter lim="800000"/>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BSS</a:t>
            </a:r>
          </a:p>
        </p:txBody>
      </p:sp>
      <p:sp>
        <p:nvSpPr>
          <p:cNvPr id="1952775" name="AutoShape 7"/>
          <p:cNvSpPr>
            <a:spLocks noChangeArrowheads="1"/>
          </p:cNvSpPr>
          <p:nvPr/>
        </p:nvSpPr>
        <p:spPr bwMode="auto">
          <a:xfrm>
            <a:off x="6824663" y="2779713"/>
            <a:ext cx="2592387" cy="1512887"/>
          </a:xfrm>
          <a:prstGeom prst="downArrowCallout">
            <a:avLst>
              <a:gd name="adj1" fmla="val 36825"/>
              <a:gd name="adj2" fmla="val 51470"/>
              <a:gd name="adj3" fmla="val 18468"/>
              <a:gd name="adj4" fmla="val 68102"/>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HEAP</a:t>
            </a:r>
          </a:p>
        </p:txBody>
      </p:sp>
      <p:sp>
        <p:nvSpPr>
          <p:cNvPr id="1952776" name="AutoShape 8"/>
          <p:cNvSpPr>
            <a:spLocks noChangeArrowheads="1"/>
          </p:cNvSpPr>
          <p:nvPr/>
        </p:nvSpPr>
        <p:spPr bwMode="auto">
          <a:xfrm>
            <a:off x="6824663" y="4581525"/>
            <a:ext cx="2592387" cy="1512888"/>
          </a:xfrm>
          <a:prstGeom prst="upArrowCallout">
            <a:avLst>
              <a:gd name="adj1" fmla="val 39348"/>
              <a:gd name="adj2" fmla="val 49058"/>
              <a:gd name="adj3" fmla="val 17944"/>
              <a:gd name="adj4" fmla="val 68519"/>
            </a:avLst>
          </a:prstGeom>
          <a:solidFill>
            <a:srgbClr val="FF9966">
              <a:alpha val="39999"/>
            </a:srgbClr>
          </a:solidFill>
          <a:ln w="9525" algn="ctr">
            <a:solidFill>
              <a:srgbClr val="993300"/>
            </a:solidFill>
            <a:miter lim="800000"/>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STACK</a:t>
            </a:r>
          </a:p>
        </p:txBody>
      </p:sp>
      <p:sp>
        <p:nvSpPr>
          <p:cNvPr id="12297" name="Rectangle 9"/>
          <p:cNvSpPr>
            <a:spLocks noChangeArrowheads="1"/>
          </p:cNvSpPr>
          <p:nvPr/>
        </p:nvSpPr>
        <p:spPr bwMode="auto">
          <a:xfrm>
            <a:off x="6824663" y="1052513"/>
            <a:ext cx="2592387" cy="5040312"/>
          </a:xfrm>
          <a:prstGeom prst="rect">
            <a:avLst/>
          </a:prstGeom>
          <a:noFill/>
          <a:ln w="9525" algn="ctr">
            <a:solidFill>
              <a:srgbClr val="993300"/>
            </a:solidFill>
            <a:miter lim="800000"/>
            <a:headEnd/>
            <a:tailEnd/>
          </a:ln>
        </p:spPr>
        <p:txBody>
          <a:bodyPr wrap="none" anchor="ctr"/>
          <a:lstStyle/>
          <a:p>
            <a:endParaRPr lang="hr-HR"/>
          </a:p>
        </p:txBody>
      </p:sp>
      <p:sp>
        <p:nvSpPr>
          <p:cNvPr id="1952778" name="Rectangle 10"/>
          <p:cNvSpPr>
            <a:spLocks noChangeArrowheads="1"/>
          </p:cNvSpPr>
          <p:nvPr/>
        </p:nvSpPr>
        <p:spPr bwMode="auto">
          <a:xfrm>
            <a:off x="273050" y="2276475"/>
            <a:ext cx="5040313" cy="3960813"/>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lang="hr-HR" sz="2400">
                <a:solidFill>
                  <a:srgbClr val="009900"/>
                </a:solidFill>
                <a:effectLst>
                  <a:outerShdw blurRad="38100" dist="38100" dir="2700000" algn="tl">
                    <a:srgbClr val="000000"/>
                  </a:outerShdw>
                </a:effectLst>
              </a:rPr>
              <a:t>char *rijec</a:t>
            </a:r>
            <a:r>
              <a:rPr lang="hr-HR" sz="2400">
                <a:effectLst>
                  <a:outerShdw blurRad="38100" dist="38100" dir="2700000" algn="tl">
                    <a:srgbClr val="FFFFFF"/>
                  </a:outerShdw>
                </a:effectLst>
              </a:rPr>
              <a:t> = "Zdravo";</a:t>
            </a:r>
          </a:p>
          <a:p>
            <a:pPr>
              <a:defRPr/>
            </a:pPr>
            <a:r>
              <a:rPr lang="hr-HR" sz="2400">
                <a:solidFill>
                  <a:srgbClr val="FFCC00"/>
                </a:solidFill>
                <a:effectLst>
                  <a:outerShdw blurRad="38100" dist="38100" dir="2700000" algn="tl">
                    <a:srgbClr val="000000"/>
                  </a:outerShdw>
                </a:effectLst>
              </a:rPr>
              <a:t>int</a:t>
            </a:r>
            <a:r>
              <a:rPr lang="hr-HR" sz="2400">
                <a:effectLst>
                  <a:outerShdw blurRad="38100" dist="38100" dir="2700000" algn="tl">
                    <a:srgbClr val="FFFFFF"/>
                  </a:outerShdw>
                </a:effectLst>
              </a:rPr>
              <a:t> </a:t>
            </a:r>
            <a:r>
              <a:rPr lang="hr-HR" sz="2400">
                <a:solidFill>
                  <a:srgbClr val="FFCC00"/>
                </a:solidFill>
                <a:effectLst>
                  <a:outerShdw blurRad="38100" dist="38100" dir="2700000" algn="tl">
                    <a:srgbClr val="000000"/>
                  </a:outerShdw>
                </a:effectLst>
              </a:rPr>
              <a:t>iSize</a:t>
            </a:r>
            <a:r>
              <a:rPr lang="hr-HR" sz="2400">
                <a:effectLst>
                  <a:outerShdw blurRad="38100" dist="38100" dir="2700000" algn="tl">
                    <a:srgbClr val="FFFFFF"/>
                  </a:outerShdw>
                </a:effectLst>
              </a:rPr>
              <a:t>;</a:t>
            </a:r>
          </a:p>
          <a:p>
            <a:pPr>
              <a:defRPr/>
            </a:pPr>
            <a:endParaRPr lang="hr-HR" sz="2400">
              <a:effectLst>
                <a:outerShdw blurRad="38100" dist="38100" dir="2700000" algn="tl">
                  <a:srgbClr val="FFFFFF"/>
                </a:outerShdw>
              </a:effectLst>
            </a:endParaRPr>
          </a:p>
          <a:p>
            <a:pPr>
              <a:defRPr/>
            </a:pPr>
            <a:r>
              <a:rPr lang="hr-HR" sz="2400">
                <a:effectLst>
                  <a:outerShdw blurRad="38100" dist="38100" dir="2700000" algn="tl">
                    <a:srgbClr val="FFFFFF"/>
                  </a:outerShdw>
                </a:effectLst>
              </a:rPr>
              <a:t>char *func() {</a:t>
            </a:r>
          </a:p>
          <a:p>
            <a:pPr>
              <a:defRPr/>
            </a:pPr>
            <a:r>
              <a:rPr lang="hr-HR" sz="2400">
                <a:effectLst>
                  <a:outerShdw blurRad="38100" dist="38100" dir="2700000" algn="tl">
                    <a:srgbClr val="FFFFFF"/>
                  </a:outerShdw>
                </a:effectLst>
              </a:rPr>
              <a:t>	char *p;</a:t>
            </a:r>
          </a:p>
          <a:p>
            <a:pPr>
              <a:defRPr/>
            </a:pPr>
            <a:r>
              <a:rPr lang="hr-HR" sz="2400">
                <a:effectLst>
                  <a:outerShdw blurRad="38100" dist="38100" dir="2700000" algn="tl">
                    <a:srgbClr val="FFFFFF"/>
                  </a:outerShdw>
                </a:effectLst>
              </a:rPr>
              <a:t>	iSize = 8;</a:t>
            </a:r>
          </a:p>
          <a:p>
            <a:pPr>
              <a:defRPr/>
            </a:pPr>
            <a:r>
              <a:rPr lang="hr-HR" sz="2400">
                <a:effectLst>
                  <a:outerShdw blurRad="38100" dist="38100" dir="2700000" algn="tl">
                    <a:srgbClr val="FFFFFF"/>
                  </a:outerShdw>
                </a:effectLst>
              </a:rPr>
              <a:t>	p = malloc(iSize);</a:t>
            </a:r>
          </a:p>
          <a:p>
            <a:pPr>
              <a:defRPr/>
            </a:pPr>
            <a:r>
              <a:rPr lang="hr-HR" sz="2400">
                <a:effectLst>
                  <a:outerShdw blurRad="38100" dist="38100" dir="2700000" algn="tl">
                    <a:srgbClr val="FFFFFF"/>
                  </a:outerShdw>
                </a:effectLst>
              </a:rPr>
              <a:t>	return p;</a:t>
            </a:r>
          </a:p>
          <a:p>
            <a:pPr>
              <a:defRPr/>
            </a:pPr>
            <a:r>
              <a:rPr lang="hr-HR" sz="2400">
                <a:effectLst>
                  <a:outerShdw blurRad="38100" dist="38100" dir="2700000" algn="tl">
                    <a:srgbClr val="FFFFFF"/>
                  </a:outerShdw>
                </a:effectLst>
              </a:rPr>
              <a:t>}</a:t>
            </a:r>
          </a:p>
        </p:txBody>
      </p:sp>
      <p:sp>
        <p:nvSpPr>
          <p:cNvPr id="3" name="Slide Number Placeholder 2"/>
          <p:cNvSpPr>
            <a:spLocks noGrp="1"/>
          </p:cNvSpPr>
          <p:nvPr>
            <p:ph type="sldNum" sz="quarter" idx="11"/>
          </p:nvPr>
        </p:nvSpPr>
        <p:spPr/>
        <p:txBody>
          <a:bodyPr/>
          <a:lstStyle/>
          <a:p>
            <a:fld id="{D4AD59E7-4515-4B34-A58D-745587B9CCB9}" type="slidenum">
              <a:rPr lang="hr-HR" smtClean="0"/>
              <a:pPr/>
              <a:t>25</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0867" name="Rectangle 3"/>
          <p:cNvSpPr>
            <a:spLocks noGrp="1" noChangeArrowheads="1"/>
          </p:cNvSpPr>
          <p:nvPr>
            <p:ph type="title" idx="4294967295"/>
          </p:nvPr>
        </p:nvSpPr>
        <p:spPr/>
        <p:txBody>
          <a:bodyPr/>
          <a:lstStyle/>
          <a:p>
            <a:pPr>
              <a:defRPr/>
            </a:pPr>
            <a:r>
              <a:rPr lang="hr-HR" smtClean="0"/>
              <a:t>Prikaz stabla dinamičkom strukturom</a:t>
            </a:r>
            <a:endParaRPr lang="hr-HR" smtClean="0">
              <a:latin typeface="Times New Roman" pitchFamily="18" charset="0"/>
            </a:endParaRPr>
          </a:p>
        </p:txBody>
      </p:sp>
      <p:sp>
        <p:nvSpPr>
          <p:cNvPr id="9" name="Content Placeholder 8"/>
          <p:cNvSpPr>
            <a:spLocks noGrp="1"/>
          </p:cNvSpPr>
          <p:nvPr>
            <p:ph idx="4294967295"/>
          </p:nvPr>
        </p:nvSpPr>
        <p:spPr/>
        <p:txBody>
          <a:bodyPr/>
          <a:lstStyle/>
          <a:p>
            <a:pPr>
              <a:defRPr/>
            </a:pPr>
            <a:r>
              <a:rPr lang="hr-HR" smtClean="0"/>
              <a:t>problem se rješava korištenjem strukture s pokazivačima</a:t>
            </a:r>
          </a:p>
          <a:p>
            <a:pPr lvl="1">
              <a:defRPr/>
            </a:pPr>
            <a:r>
              <a:rPr lang="hr-HR" smtClean="0"/>
              <a:t>ovakva struktura se često upotrebljava i zadovoljava većinu potreba</a:t>
            </a:r>
          </a:p>
          <a:p>
            <a:pPr lvl="1">
              <a:defRPr/>
            </a:pPr>
            <a:r>
              <a:rPr lang="hr-HR" smtClean="0"/>
              <a:t>ponekad se dodaje pokazivač na roditelja</a:t>
            </a:r>
          </a:p>
          <a:p>
            <a:pPr algn="ctr">
              <a:defRPr/>
            </a:pPr>
            <a:endParaRPr lang="hr-HR" smtClean="0"/>
          </a:p>
          <a:p>
            <a:pPr>
              <a:defRPr/>
            </a:pPr>
            <a:endParaRPr lang="hr-HR" smtClean="0"/>
          </a:p>
          <a:p>
            <a:pPr algn="ctr">
              <a:defRPr/>
            </a:pPr>
            <a:endParaRPr lang="hr-HR" smtClean="0"/>
          </a:p>
        </p:txBody>
      </p:sp>
      <p:sp>
        <p:nvSpPr>
          <p:cNvPr id="17415" name="Rectangle 2"/>
          <p:cNvSpPr>
            <a:spLocks noChangeArrowheads="1"/>
          </p:cNvSpPr>
          <p:nvPr/>
        </p:nvSpPr>
        <p:spPr bwMode="auto">
          <a:xfrm>
            <a:off x="1501775" y="1995488"/>
            <a:ext cx="9906000" cy="3810000"/>
          </a:xfrm>
          <a:prstGeom prst="rect">
            <a:avLst/>
          </a:prstGeom>
          <a:noFill/>
          <a:ln w="9525">
            <a:noFill/>
            <a:miter lim="800000"/>
            <a:headEnd/>
            <a:tailEnd/>
          </a:ln>
        </p:spPr>
        <p:txBody>
          <a:bodyPr lIns="0" tIns="0" rIns="0" bIns="0"/>
          <a:lstStyle/>
          <a:p>
            <a:pPr marL="742950" lvl="1" indent="-285750"/>
            <a:endParaRPr lang="hr-HR" sz="2400">
              <a:latin typeface="Arial Narrow" pitchFamily="34" charset="0"/>
            </a:endParaRPr>
          </a:p>
        </p:txBody>
      </p:sp>
      <p:sp>
        <p:nvSpPr>
          <p:cNvPr id="17416" name="Rectangle 12"/>
          <p:cNvSpPr>
            <a:spLocks noChangeArrowheads="1"/>
          </p:cNvSpPr>
          <p:nvPr/>
        </p:nvSpPr>
        <p:spPr bwMode="auto">
          <a:xfrm>
            <a:off x="309563" y="2857500"/>
            <a:ext cx="5857875" cy="3046413"/>
          </a:xfrm>
          <a:prstGeom prst="rect">
            <a:avLst/>
          </a:prstGeom>
          <a:solidFill>
            <a:srgbClr val="FFCC99"/>
          </a:solidFill>
          <a:ln w="9525">
            <a:solidFill>
              <a:srgbClr val="FF9900"/>
            </a:solidFill>
            <a:miter lim="800000"/>
            <a:headEnd/>
            <a:tailEnd/>
          </a:ln>
        </p:spPr>
        <p:txBody>
          <a:bodyPr>
            <a:spAutoFit/>
          </a:bodyPr>
          <a:lstStyle/>
          <a:p>
            <a:pPr marL="95250" lvl="1"/>
            <a:r>
              <a:rPr lang="hr-HR" sz="2400"/>
              <a:t>struct cvor{ </a:t>
            </a:r>
          </a:p>
          <a:p>
            <a:pPr marL="95250" lvl="1"/>
            <a:r>
              <a:rPr lang="hr-HR" sz="2400"/>
              <a:t>  tip podatak;</a:t>
            </a:r>
          </a:p>
          <a:p>
            <a:pPr marL="95250" lvl="1"/>
            <a:r>
              <a:rPr lang="hr-HR" sz="2400"/>
              <a:t>  struct cvor *lijevo_dijete;</a:t>
            </a:r>
          </a:p>
          <a:p>
            <a:pPr marL="95250" lvl="1"/>
            <a:r>
              <a:rPr lang="hr-HR" sz="2400"/>
              <a:t>  struct cvor *desno_dijete; </a:t>
            </a:r>
          </a:p>
          <a:p>
            <a:pPr marL="95250" lvl="1"/>
            <a:r>
              <a:rPr lang="hr-HR" sz="2400"/>
              <a:t>/* ako treba: */</a:t>
            </a:r>
            <a:br>
              <a:rPr lang="hr-HR" sz="2400"/>
            </a:br>
            <a:r>
              <a:rPr lang="hr-HR" sz="2400"/>
              <a:t>  struct cvor *roditelj; </a:t>
            </a:r>
            <a:endParaRPr lang="hr-HR"/>
          </a:p>
          <a:p>
            <a:pPr marL="95250" lvl="1"/>
            <a:r>
              <a:rPr lang="hr-HR" sz="2400"/>
              <a:t>};</a:t>
            </a:r>
          </a:p>
        </p:txBody>
      </p:sp>
      <p:sp>
        <p:nvSpPr>
          <p:cNvPr id="15" name="Rectangle 9"/>
          <p:cNvSpPr>
            <a:spLocks noChangeArrowheads="1"/>
          </p:cNvSpPr>
          <p:nvPr/>
        </p:nvSpPr>
        <p:spPr bwMode="auto">
          <a:xfrm>
            <a:off x="7739063" y="4071938"/>
            <a:ext cx="642937" cy="365125"/>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16" name="Rectangle 10"/>
          <p:cNvSpPr>
            <a:spLocks noChangeArrowheads="1"/>
          </p:cNvSpPr>
          <p:nvPr/>
        </p:nvSpPr>
        <p:spPr bwMode="auto">
          <a:xfrm>
            <a:off x="7739063" y="3000375"/>
            <a:ext cx="1285875" cy="1071563"/>
          </a:xfrm>
          <a:prstGeom prst="rect">
            <a:avLst/>
          </a:prstGeom>
          <a:solidFill>
            <a:schemeClr val="accent4"/>
          </a:solidFill>
          <a:ln w="9525">
            <a:solidFill>
              <a:srgbClr val="0070C0"/>
            </a:solidFill>
            <a:miter lim="800000"/>
            <a:headEnd/>
            <a:tailEnd/>
          </a:ln>
        </p:spPr>
        <p:txBody>
          <a:bodyPr wrap="none" anchor="ctr"/>
          <a:lstStyle/>
          <a:p>
            <a:pPr algn="ctr">
              <a:defRPr/>
            </a:pPr>
            <a:r>
              <a:rPr lang="hr-HR" sz="4000">
                <a:solidFill>
                  <a:srgbClr val="002060"/>
                </a:solidFill>
              </a:rPr>
              <a:t>a</a:t>
            </a:r>
          </a:p>
        </p:txBody>
      </p:sp>
      <p:cxnSp>
        <p:nvCxnSpPr>
          <p:cNvPr id="17419" name="Straight Arrow Connector 17"/>
          <p:cNvCxnSpPr>
            <a:cxnSpLocks noChangeShapeType="1"/>
          </p:cNvCxnSpPr>
          <p:nvPr/>
        </p:nvCxnSpPr>
        <p:spPr bwMode="auto">
          <a:xfrm rot="10800000" flipV="1">
            <a:off x="7167563" y="4286250"/>
            <a:ext cx="857250" cy="571500"/>
          </a:xfrm>
          <a:prstGeom prst="straightConnector1">
            <a:avLst/>
          </a:prstGeom>
          <a:noFill/>
          <a:ln w="34925" algn="ctr">
            <a:solidFill>
              <a:srgbClr val="C00000"/>
            </a:solidFill>
            <a:round/>
            <a:headEnd/>
            <a:tailEnd type="arrow" w="med" len="med"/>
          </a:ln>
        </p:spPr>
      </p:cxnSp>
      <p:sp>
        <p:nvSpPr>
          <p:cNvPr id="24" name="Rectangle 9"/>
          <p:cNvSpPr>
            <a:spLocks noChangeArrowheads="1"/>
          </p:cNvSpPr>
          <p:nvPr/>
        </p:nvSpPr>
        <p:spPr bwMode="auto">
          <a:xfrm>
            <a:off x="8382000" y="4071938"/>
            <a:ext cx="642938" cy="365125"/>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cxnSp>
        <p:nvCxnSpPr>
          <p:cNvPr id="17421" name="Straight Arrow Connector 18"/>
          <p:cNvCxnSpPr>
            <a:cxnSpLocks noChangeShapeType="1"/>
          </p:cNvCxnSpPr>
          <p:nvPr/>
        </p:nvCxnSpPr>
        <p:spPr bwMode="auto">
          <a:xfrm>
            <a:off x="8739188" y="4214813"/>
            <a:ext cx="563562" cy="500062"/>
          </a:xfrm>
          <a:prstGeom prst="straightConnector1">
            <a:avLst/>
          </a:prstGeom>
          <a:noFill/>
          <a:ln w="34925" algn="ctr">
            <a:solidFill>
              <a:srgbClr val="C00000"/>
            </a:solidFill>
            <a:round/>
            <a:headEnd/>
            <a:tailEnd type="arrow" w="med" len="med"/>
          </a:ln>
        </p:spPr>
      </p:cxnSp>
      <p:sp>
        <p:nvSpPr>
          <p:cNvPr id="3" name="Slide Number Placeholder 2"/>
          <p:cNvSpPr>
            <a:spLocks noGrp="1"/>
          </p:cNvSpPr>
          <p:nvPr>
            <p:ph type="sldNum" sz="quarter" idx="11"/>
          </p:nvPr>
        </p:nvSpPr>
        <p:spPr/>
        <p:txBody>
          <a:bodyPr/>
          <a:lstStyle/>
          <a:p>
            <a:fld id="{A88E0379-805C-488B-A902-3710866AFB11}" type="slidenum">
              <a:rPr lang="hr-HR" smtClean="0"/>
              <a:pPr/>
              <a:t>250</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hr-HR"/>
              <a:t>Koso stablo</a:t>
            </a:r>
          </a:p>
        </p:txBody>
      </p:sp>
      <p:sp>
        <p:nvSpPr>
          <p:cNvPr id="8" name="Rectangle 9"/>
          <p:cNvSpPr>
            <a:spLocks noChangeArrowheads="1"/>
          </p:cNvSpPr>
          <p:nvPr/>
        </p:nvSpPr>
        <p:spPr bwMode="auto">
          <a:xfrm>
            <a:off x="5524500" y="1571625"/>
            <a:ext cx="428625" cy="363538"/>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9" name="Rectangle 10"/>
          <p:cNvSpPr>
            <a:spLocks noChangeArrowheads="1"/>
          </p:cNvSpPr>
          <p:nvPr/>
        </p:nvSpPr>
        <p:spPr bwMode="auto">
          <a:xfrm>
            <a:off x="5524500" y="1071563"/>
            <a:ext cx="857250" cy="500062"/>
          </a:xfrm>
          <a:prstGeom prst="rect">
            <a:avLst/>
          </a:prstGeom>
          <a:solidFill>
            <a:schemeClr val="accent4"/>
          </a:solidFill>
          <a:ln w="9525">
            <a:solidFill>
              <a:srgbClr val="0070C0"/>
            </a:solidFill>
            <a:miter lim="800000"/>
            <a:headEnd/>
            <a:tailEnd/>
          </a:ln>
        </p:spPr>
        <p:txBody>
          <a:bodyPr wrap="none" anchor="ctr"/>
          <a:lstStyle/>
          <a:p>
            <a:pPr algn="ctr">
              <a:defRPr/>
            </a:pPr>
            <a:r>
              <a:rPr lang="hr-HR" sz="4000">
                <a:solidFill>
                  <a:srgbClr val="002060"/>
                </a:solidFill>
              </a:rPr>
              <a:t>a</a:t>
            </a:r>
          </a:p>
        </p:txBody>
      </p:sp>
      <p:sp>
        <p:nvSpPr>
          <p:cNvPr id="32" name="Rectangle 9"/>
          <p:cNvSpPr>
            <a:spLocks noChangeArrowheads="1"/>
          </p:cNvSpPr>
          <p:nvPr/>
        </p:nvSpPr>
        <p:spPr bwMode="auto">
          <a:xfrm>
            <a:off x="5953125" y="1571625"/>
            <a:ext cx="428625" cy="363538"/>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33" name="Rectangle 9"/>
          <p:cNvSpPr>
            <a:spLocks noChangeArrowheads="1"/>
          </p:cNvSpPr>
          <p:nvPr/>
        </p:nvSpPr>
        <p:spPr bwMode="auto">
          <a:xfrm>
            <a:off x="4452938" y="2786063"/>
            <a:ext cx="428625" cy="365125"/>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34" name="Rectangle 10"/>
          <p:cNvSpPr>
            <a:spLocks noChangeArrowheads="1"/>
          </p:cNvSpPr>
          <p:nvPr/>
        </p:nvSpPr>
        <p:spPr bwMode="auto">
          <a:xfrm>
            <a:off x="4452938" y="2286000"/>
            <a:ext cx="857250" cy="500063"/>
          </a:xfrm>
          <a:prstGeom prst="rect">
            <a:avLst/>
          </a:prstGeom>
          <a:solidFill>
            <a:schemeClr val="accent4"/>
          </a:solidFill>
          <a:ln w="9525">
            <a:solidFill>
              <a:srgbClr val="0070C0"/>
            </a:solidFill>
            <a:miter lim="800000"/>
            <a:headEnd/>
            <a:tailEnd/>
          </a:ln>
        </p:spPr>
        <p:txBody>
          <a:bodyPr wrap="none" anchor="ctr"/>
          <a:lstStyle/>
          <a:p>
            <a:pPr algn="ctr">
              <a:defRPr/>
            </a:pPr>
            <a:r>
              <a:rPr lang="hr-HR" sz="4000">
                <a:solidFill>
                  <a:srgbClr val="002060"/>
                </a:solidFill>
              </a:rPr>
              <a:t>b</a:t>
            </a:r>
          </a:p>
        </p:txBody>
      </p:sp>
      <p:sp>
        <p:nvSpPr>
          <p:cNvPr id="35" name="Rectangle 9"/>
          <p:cNvSpPr>
            <a:spLocks noChangeArrowheads="1"/>
          </p:cNvSpPr>
          <p:nvPr/>
        </p:nvSpPr>
        <p:spPr bwMode="auto">
          <a:xfrm>
            <a:off x="4881563" y="2786063"/>
            <a:ext cx="428625" cy="365125"/>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36" name="Rectangle 9"/>
          <p:cNvSpPr>
            <a:spLocks noChangeArrowheads="1"/>
          </p:cNvSpPr>
          <p:nvPr/>
        </p:nvSpPr>
        <p:spPr bwMode="auto">
          <a:xfrm>
            <a:off x="3238500" y="4000500"/>
            <a:ext cx="428625" cy="357188"/>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37" name="Rectangle 10"/>
          <p:cNvSpPr>
            <a:spLocks noChangeArrowheads="1"/>
          </p:cNvSpPr>
          <p:nvPr/>
        </p:nvSpPr>
        <p:spPr bwMode="auto">
          <a:xfrm>
            <a:off x="3238500" y="3500438"/>
            <a:ext cx="857250" cy="500062"/>
          </a:xfrm>
          <a:prstGeom prst="rect">
            <a:avLst/>
          </a:prstGeom>
          <a:solidFill>
            <a:schemeClr val="accent4"/>
          </a:solidFill>
          <a:ln w="9525">
            <a:solidFill>
              <a:srgbClr val="0070C0"/>
            </a:solidFill>
            <a:miter lim="800000"/>
            <a:headEnd/>
            <a:tailEnd/>
          </a:ln>
        </p:spPr>
        <p:txBody>
          <a:bodyPr wrap="none" anchor="ctr"/>
          <a:lstStyle/>
          <a:p>
            <a:pPr algn="ctr">
              <a:defRPr/>
            </a:pPr>
            <a:r>
              <a:rPr lang="hr-HR" sz="4000">
                <a:solidFill>
                  <a:srgbClr val="002060"/>
                </a:solidFill>
              </a:rPr>
              <a:t>c</a:t>
            </a:r>
          </a:p>
        </p:txBody>
      </p:sp>
      <p:sp>
        <p:nvSpPr>
          <p:cNvPr id="38" name="Rectangle 9"/>
          <p:cNvSpPr>
            <a:spLocks noChangeArrowheads="1"/>
          </p:cNvSpPr>
          <p:nvPr/>
        </p:nvSpPr>
        <p:spPr bwMode="auto">
          <a:xfrm>
            <a:off x="3667125" y="4000500"/>
            <a:ext cx="428625" cy="365125"/>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39" name="Rectangle 9"/>
          <p:cNvSpPr>
            <a:spLocks noChangeArrowheads="1"/>
          </p:cNvSpPr>
          <p:nvPr/>
        </p:nvSpPr>
        <p:spPr bwMode="auto">
          <a:xfrm>
            <a:off x="2095500" y="5143500"/>
            <a:ext cx="428625" cy="365125"/>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40" name="Rectangle 10"/>
          <p:cNvSpPr>
            <a:spLocks noChangeArrowheads="1"/>
          </p:cNvSpPr>
          <p:nvPr/>
        </p:nvSpPr>
        <p:spPr bwMode="auto">
          <a:xfrm>
            <a:off x="2095500" y="4643438"/>
            <a:ext cx="857250" cy="500062"/>
          </a:xfrm>
          <a:prstGeom prst="rect">
            <a:avLst/>
          </a:prstGeom>
          <a:solidFill>
            <a:schemeClr val="accent4"/>
          </a:solidFill>
          <a:ln w="9525">
            <a:solidFill>
              <a:srgbClr val="0070C0"/>
            </a:solidFill>
            <a:miter lim="800000"/>
            <a:headEnd/>
            <a:tailEnd/>
          </a:ln>
        </p:spPr>
        <p:txBody>
          <a:bodyPr wrap="none" anchor="ctr"/>
          <a:lstStyle/>
          <a:p>
            <a:pPr algn="ctr">
              <a:defRPr/>
            </a:pPr>
            <a:r>
              <a:rPr lang="hr-HR" sz="4000">
                <a:solidFill>
                  <a:srgbClr val="002060"/>
                </a:solidFill>
              </a:rPr>
              <a:t>d</a:t>
            </a:r>
          </a:p>
        </p:txBody>
      </p:sp>
      <p:sp>
        <p:nvSpPr>
          <p:cNvPr id="41" name="Rectangle 9"/>
          <p:cNvSpPr>
            <a:spLocks noChangeArrowheads="1"/>
          </p:cNvSpPr>
          <p:nvPr/>
        </p:nvSpPr>
        <p:spPr bwMode="auto">
          <a:xfrm>
            <a:off x="2524125" y="5143500"/>
            <a:ext cx="428625" cy="365125"/>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grpSp>
        <p:nvGrpSpPr>
          <p:cNvPr id="18450" name="Group 25"/>
          <p:cNvGrpSpPr>
            <a:grpSpLocks/>
          </p:cNvGrpSpPr>
          <p:nvPr/>
        </p:nvGrpSpPr>
        <p:grpSpPr bwMode="auto">
          <a:xfrm>
            <a:off x="1595438" y="5857875"/>
            <a:ext cx="412750" cy="228600"/>
            <a:chOff x="3504" y="3840"/>
            <a:chExt cx="240" cy="144"/>
          </a:xfrm>
        </p:grpSpPr>
        <p:grpSp>
          <p:nvGrpSpPr>
            <p:cNvPr id="18486" name="Group 26"/>
            <p:cNvGrpSpPr>
              <a:grpSpLocks/>
            </p:cNvGrpSpPr>
            <p:nvPr/>
          </p:nvGrpSpPr>
          <p:grpSpPr bwMode="auto">
            <a:xfrm>
              <a:off x="3504" y="3840"/>
              <a:ext cx="240" cy="96"/>
              <a:chOff x="4272" y="3600"/>
              <a:chExt cx="240" cy="96"/>
            </a:xfrm>
          </p:grpSpPr>
          <p:sp>
            <p:nvSpPr>
              <p:cNvPr id="18488" name="Line 27"/>
              <p:cNvSpPr>
                <a:spLocks noChangeShapeType="1"/>
              </p:cNvSpPr>
              <p:nvPr/>
            </p:nvSpPr>
            <p:spPr bwMode="auto">
              <a:xfrm>
                <a:off x="4272" y="3600"/>
                <a:ext cx="240" cy="0"/>
              </a:xfrm>
              <a:prstGeom prst="line">
                <a:avLst/>
              </a:prstGeom>
              <a:noFill/>
              <a:ln w="9525">
                <a:solidFill>
                  <a:schemeClr val="bg2"/>
                </a:solidFill>
                <a:round/>
                <a:headEnd/>
                <a:tailEnd/>
              </a:ln>
            </p:spPr>
            <p:txBody>
              <a:bodyPr wrap="none" anchor="ctr"/>
              <a:lstStyle/>
              <a:p>
                <a:endParaRPr lang="en-US"/>
              </a:p>
            </p:txBody>
          </p:sp>
          <p:sp>
            <p:nvSpPr>
              <p:cNvPr id="18489" name="Line 28"/>
              <p:cNvSpPr>
                <a:spLocks noChangeShapeType="1"/>
              </p:cNvSpPr>
              <p:nvPr/>
            </p:nvSpPr>
            <p:spPr bwMode="auto">
              <a:xfrm>
                <a:off x="4320" y="3648"/>
                <a:ext cx="144" cy="0"/>
              </a:xfrm>
              <a:prstGeom prst="line">
                <a:avLst/>
              </a:prstGeom>
              <a:noFill/>
              <a:ln w="9525">
                <a:solidFill>
                  <a:schemeClr val="bg2"/>
                </a:solidFill>
                <a:round/>
                <a:headEnd/>
                <a:tailEnd/>
              </a:ln>
            </p:spPr>
            <p:txBody>
              <a:bodyPr wrap="none" anchor="ctr"/>
              <a:lstStyle/>
              <a:p>
                <a:endParaRPr lang="en-US"/>
              </a:p>
            </p:txBody>
          </p:sp>
          <p:sp>
            <p:nvSpPr>
              <p:cNvPr id="18490" name="Line 29"/>
              <p:cNvSpPr>
                <a:spLocks noChangeShapeType="1"/>
              </p:cNvSpPr>
              <p:nvPr/>
            </p:nvSpPr>
            <p:spPr bwMode="auto">
              <a:xfrm>
                <a:off x="4368" y="3696"/>
                <a:ext cx="48" cy="0"/>
              </a:xfrm>
              <a:prstGeom prst="line">
                <a:avLst/>
              </a:prstGeom>
              <a:noFill/>
              <a:ln w="9525">
                <a:solidFill>
                  <a:schemeClr val="bg2"/>
                </a:solidFill>
                <a:round/>
                <a:headEnd/>
                <a:tailEnd/>
              </a:ln>
            </p:spPr>
            <p:txBody>
              <a:bodyPr wrap="none" anchor="ctr"/>
              <a:lstStyle/>
              <a:p>
                <a:endParaRPr lang="en-US"/>
              </a:p>
            </p:txBody>
          </p:sp>
        </p:grpSp>
        <p:sp>
          <p:nvSpPr>
            <p:cNvPr id="18487" name="Rectangle 30"/>
            <p:cNvSpPr>
              <a:spLocks noChangeArrowheads="1"/>
            </p:cNvSpPr>
            <p:nvPr/>
          </p:nvSpPr>
          <p:spPr bwMode="auto">
            <a:xfrm>
              <a:off x="3504" y="3840"/>
              <a:ext cx="240" cy="144"/>
            </a:xfrm>
            <a:prstGeom prst="rect">
              <a:avLst/>
            </a:prstGeom>
            <a:noFill/>
            <a:ln w="9525">
              <a:solidFill>
                <a:schemeClr val="bg2"/>
              </a:solidFill>
              <a:miter lim="800000"/>
              <a:headEnd/>
              <a:tailEnd/>
            </a:ln>
          </p:spPr>
          <p:txBody>
            <a:bodyPr wrap="none" anchor="ctr"/>
            <a:lstStyle/>
            <a:p>
              <a:endParaRPr lang="hr-HR" sz="2400">
                <a:solidFill>
                  <a:srgbClr val="002060"/>
                </a:solidFill>
              </a:endParaRPr>
            </a:p>
          </p:txBody>
        </p:sp>
      </p:grpSp>
      <p:grpSp>
        <p:nvGrpSpPr>
          <p:cNvPr id="18451" name="Group 25"/>
          <p:cNvGrpSpPr>
            <a:grpSpLocks/>
          </p:cNvGrpSpPr>
          <p:nvPr/>
        </p:nvGrpSpPr>
        <p:grpSpPr bwMode="auto">
          <a:xfrm>
            <a:off x="2881313" y="5857875"/>
            <a:ext cx="412750" cy="228600"/>
            <a:chOff x="3504" y="3840"/>
            <a:chExt cx="240" cy="144"/>
          </a:xfrm>
        </p:grpSpPr>
        <p:grpSp>
          <p:nvGrpSpPr>
            <p:cNvPr id="18481" name="Group 26"/>
            <p:cNvGrpSpPr>
              <a:grpSpLocks/>
            </p:cNvGrpSpPr>
            <p:nvPr/>
          </p:nvGrpSpPr>
          <p:grpSpPr bwMode="auto">
            <a:xfrm>
              <a:off x="3504" y="3840"/>
              <a:ext cx="240" cy="96"/>
              <a:chOff x="4272" y="3600"/>
              <a:chExt cx="240" cy="96"/>
            </a:xfrm>
          </p:grpSpPr>
          <p:sp>
            <p:nvSpPr>
              <p:cNvPr id="18483" name="Line 27"/>
              <p:cNvSpPr>
                <a:spLocks noChangeShapeType="1"/>
              </p:cNvSpPr>
              <p:nvPr/>
            </p:nvSpPr>
            <p:spPr bwMode="auto">
              <a:xfrm>
                <a:off x="4272" y="3600"/>
                <a:ext cx="240" cy="0"/>
              </a:xfrm>
              <a:prstGeom prst="line">
                <a:avLst/>
              </a:prstGeom>
              <a:noFill/>
              <a:ln w="9525">
                <a:solidFill>
                  <a:schemeClr val="bg2"/>
                </a:solidFill>
                <a:round/>
                <a:headEnd/>
                <a:tailEnd/>
              </a:ln>
            </p:spPr>
            <p:txBody>
              <a:bodyPr wrap="none" anchor="ctr"/>
              <a:lstStyle/>
              <a:p>
                <a:endParaRPr lang="en-US"/>
              </a:p>
            </p:txBody>
          </p:sp>
          <p:sp>
            <p:nvSpPr>
              <p:cNvPr id="18484" name="Line 28"/>
              <p:cNvSpPr>
                <a:spLocks noChangeShapeType="1"/>
              </p:cNvSpPr>
              <p:nvPr/>
            </p:nvSpPr>
            <p:spPr bwMode="auto">
              <a:xfrm>
                <a:off x="4320" y="3648"/>
                <a:ext cx="144" cy="0"/>
              </a:xfrm>
              <a:prstGeom prst="line">
                <a:avLst/>
              </a:prstGeom>
              <a:noFill/>
              <a:ln w="9525">
                <a:solidFill>
                  <a:schemeClr val="bg2"/>
                </a:solidFill>
                <a:round/>
                <a:headEnd/>
                <a:tailEnd/>
              </a:ln>
            </p:spPr>
            <p:txBody>
              <a:bodyPr wrap="none" anchor="ctr"/>
              <a:lstStyle/>
              <a:p>
                <a:endParaRPr lang="en-US"/>
              </a:p>
            </p:txBody>
          </p:sp>
          <p:sp>
            <p:nvSpPr>
              <p:cNvPr id="18485" name="Line 29"/>
              <p:cNvSpPr>
                <a:spLocks noChangeShapeType="1"/>
              </p:cNvSpPr>
              <p:nvPr/>
            </p:nvSpPr>
            <p:spPr bwMode="auto">
              <a:xfrm>
                <a:off x="4368" y="3696"/>
                <a:ext cx="48" cy="0"/>
              </a:xfrm>
              <a:prstGeom prst="line">
                <a:avLst/>
              </a:prstGeom>
              <a:noFill/>
              <a:ln w="9525">
                <a:solidFill>
                  <a:schemeClr val="bg2"/>
                </a:solidFill>
                <a:round/>
                <a:headEnd/>
                <a:tailEnd/>
              </a:ln>
            </p:spPr>
            <p:txBody>
              <a:bodyPr wrap="none" anchor="ctr"/>
              <a:lstStyle/>
              <a:p>
                <a:endParaRPr lang="en-US"/>
              </a:p>
            </p:txBody>
          </p:sp>
        </p:grpSp>
        <p:sp>
          <p:nvSpPr>
            <p:cNvPr id="18482" name="Rectangle 30"/>
            <p:cNvSpPr>
              <a:spLocks noChangeArrowheads="1"/>
            </p:cNvSpPr>
            <p:nvPr/>
          </p:nvSpPr>
          <p:spPr bwMode="auto">
            <a:xfrm>
              <a:off x="3504" y="3840"/>
              <a:ext cx="240" cy="144"/>
            </a:xfrm>
            <a:prstGeom prst="rect">
              <a:avLst/>
            </a:prstGeom>
            <a:noFill/>
            <a:ln w="9525">
              <a:solidFill>
                <a:schemeClr val="bg2"/>
              </a:solidFill>
              <a:miter lim="800000"/>
              <a:headEnd/>
              <a:tailEnd/>
            </a:ln>
          </p:spPr>
          <p:txBody>
            <a:bodyPr wrap="none" anchor="ctr"/>
            <a:lstStyle/>
            <a:p>
              <a:endParaRPr lang="hr-HR" sz="2400">
                <a:solidFill>
                  <a:srgbClr val="002060"/>
                </a:solidFill>
              </a:endParaRPr>
            </a:p>
          </p:txBody>
        </p:sp>
      </p:grpSp>
      <p:grpSp>
        <p:nvGrpSpPr>
          <p:cNvPr id="18452" name="Group 25"/>
          <p:cNvGrpSpPr>
            <a:grpSpLocks/>
          </p:cNvGrpSpPr>
          <p:nvPr/>
        </p:nvGrpSpPr>
        <p:grpSpPr bwMode="auto">
          <a:xfrm>
            <a:off x="4167188" y="4714875"/>
            <a:ext cx="412750" cy="228600"/>
            <a:chOff x="3504" y="3840"/>
            <a:chExt cx="240" cy="144"/>
          </a:xfrm>
        </p:grpSpPr>
        <p:grpSp>
          <p:nvGrpSpPr>
            <p:cNvPr id="18476" name="Group 26"/>
            <p:cNvGrpSpPr>
              <a:grpSpLocks/>
            </p:cNvGrpSpPr>
            <p:nvPr/>
          </p:nvGrpSpPr>
          <p:grpSpPr bwMode="auto">
            <a:xfrm>
              <a:off x="3504" y="3840"/>
              <a:ext cx="240" cy="96"/>
              <a:chOff x="4272" y="3600"/>
              <a:chExt cx="240" cy="96"/>
            </a:xfrm>
          </p:grpSpPr>
          <p:sp>
            <p:nvSpPr>
              <p:cNvPr id="18478" name="Line 27"/>
              <p:cNvSpPr>
                <a:spLocks noChangeShapeType="1"/>
              </p:cNvSpPr>
              <p:nvPr/>
            </p:nvSpPr>
            <p:spPr bwMode="auto">
              <a:xfrm>
                <a:off x="4272" y="3600"/>
                <a:ext cx="240" cy="0"/>
              </a:xfrm>
              <a:prstGeom prst="line">
                <a:avLst/>
              </a:prstGeom>
              <a:noFill/>
              <a:ln w="9525">
                <a:solidFill>
                  <a:schemeClr val="bg2"/>
                </a:solidFill>
                <a:round/>
                <a:headEnd/>
                <a:tailEnd/>
              </a:ln>
            </p:spPr>
            <p:txBody>
              <a:bodyPr wrap="none" anchor="ctr"/>
              <a:lstStyle/>
              <a:p>
                <a:endParaRPr lang="en-US"/>
              </a:p>
            </p:txBody>
          </p:sp>
          <p:sp>
            <p:nvSpPr>
              <p:cNvPr id="18479" name="Line 28"/>
              <p:cNvSpPr>
                <a:spLocks noChangeShapeType="1"/>
              </p:cNvSpPr>
              <p:nvPr/>
            </p:nvSpPr>
            <p:spPr bwMode="auto">
              <a:xfrm>
                <a:off x="4320" y="3648"/>
                <a:ext cx="144" cy="0"/>
              </a:xfrm>
              <a:prstGeom prst="line">
                <a:avLst/>
              </a:prstGeom>
              <a:noFill/>
              <a:ln w="9525">
                <a:solidFill>
                  <a:schemeClr val="bg2"/>
                </a:solidFill>
                <a:round/>
                <a:headEnd/>
                <a:tailEnd/>
              </a:ln>
            </p:spPr>
            <p:txBody>
              <a:bodyPr wrap="none" anchor="ctr"/>
              <a:lstStyle/>
              <a:p>
                <a:endParaRPr lang="en-US"/>
              </a:p>
            </p:txBody>
          </p:sp>
          <p:sp>
            <p:nvSpPr>
              <p:cNvPr id="18480" name="Line 29"/>
              <p:cNvSpPr>
                <a:spLocks noChangeShapeType="1"/>
              </p:cNvSpPr>
              <p:nvPr/>
            </p:nvSpPr>
            <p:spPr bwMode="auto">
              <a:xfrm>
                <a:off x="4368" y="3696"/>
                <a:ext cx="48" cy="0"/>
              </a:xfrm>
              <a:prstGeom prst="line">
                <a:avLst/>
              </a:prstGeom>
              <a:noFill/>
              <a:ln w="9525">
                <a:solidFill>
                  <a:schemeClr val="bg2"/>
                </a:solidFill>
                <a:round/>
                <a:headEnd/>
                <a:tailEnd/>
              </a:ln>
            </p:spPr>
            <p:txBody>
              <a:bodyPr wrap="none" anchor="ctr"/>
              <a:lstStyle/>
              <a:p>
                <a:endParaRPr lang="en-US"/>
              </a:p>
            </p:txBody>
          </p:sp>
        </p:grpSp>
        <p:sp>
          <p:nvSpPr>
            <p:cNvPr id="18477" name="Rectangle 30"/>
            <p:cNvSpPr>
              <a:spLocks noChangeArrowheads="1"/>
            </p:cNvSpPr>
            <p:nvPr/>
          </p:nvSpPr>
          <p:spPr bwMode="auto">
            <a:xfrm>
              <a:off x="3504" y="3840"/>
              <a:ext cx="240" cy="144"/>
            </a:xfrm>
            <a:prstGeom prst="rect">
              <a:avLst/>
            </a:prstGeom>
            <a:noFill/>
            <a:ln w="9525">
              <a:solidFill>
                <a:schemeClr val="bg2"/>
              </a:solidFill>
              <a:miter lim="800000"/>
              <a:headEnd/>
              <a:tailEnd/>
            </a:ln>
          </p:spPr>
          <p:txBody>
            <a:bodyPr wrap="none" anchor="ctr"/>
            <a:lstStyle/>
            <a:p>
              <a:endParaRPr lang="hr-HR" sz="2400">
                <a:solidFill>
                  <a:srgbClr val="002060"/>
                </a:solidFill>
              </a:endParaRPr>
            </a:p>
          </p:txBody>
        </p:sp>
      </p:grpSp>
      <p:grpSp>
        <p:nvGrpSpPr>
          <p:cNvPr id="18453" name="Group 25"/>
          <p:cNvGrpSpPr>
            <a:grpSpLocks/>
          </p:cNvGrpSpPr>
          <p:nvPr/>
        </p:nvGrpSpPr>
        <p:grpSpPr bwMode="auto">
          <a:xfrm>
            <a:off x="5453063" y="3357563"/>
            <a:ext cx="412750" cy="228600"/>
            <a:chOff x="3504" y="3840"/>
            <a:chExt cx="240" cy="144"/>
          </a:xfrm>
        </p:grpSpPr>
        <p:grpSp>
          <p:nvGrpSpPr>
            <p:cNvPr id="18471" name="Group 26"/>
            <p:cNvGrpSpPr>
              <a:grpSpLocks/>
            </p:cNvGrpSpPr>
            <p:nvPr/>
          </p:nvGrpSpPr>
          <p:grpSpPr bwMode="auto">
            <a:xfrm>
              <a:off x="3504" y="3840"/>
              <a:ext cx="240" cy="96"/>
              <a:chOff x="4272" y="3600"/>
              <a:chExt cx="240" cy="96"/>
            </a:xfrm>
          </p:grpSpPr>
          <p:sp>
            <p:nvSpPr>
              <p:cNvPr id="18473" name="Line 27"/>
              <p:cNvSpPr>
                <a:spLocks noChangeShapeType="1"/>
              </p:cNvSpPr>
              <p:nvPr/>
            </p:nvSpPr>
            <p:spPr bwMode="auto">
              <a:xfrm>
                <a:off x="4272" y="3600"/>
                <a:ext cx="240" cy="0"/>
              </a:xfrm>
              <a:prstGeom prst="line">
                <a:avLst/>
              </a:prstGeom>
              <a:noFill/>
              <a:ln w="9525">
                <a:solidFill>
                  <a:schemeClr val="bg2"/>
                </a:solidFill>
                <a:round/>
                <a:headEnd/>
                <a:tailEnd/>
              </a:ln>
            </p:spPr>
            <p:txBody>
              <a:bodyPr wrap="none" anchor="ctr"/>
              <a:lstStyle/>
              <a:p>
                <a:endParaRPr lang="en-US"/>
              </a:p>
            </p:txBody>
          </p:sp>
          <p:sp>
            <p:nvSpPr>
              <p:cNvPr id="18474" name="Line 28"/>
              <p:cNvSpPr>
                <a:spLocks noChangeShapeType="1"/>
              </p:cNvSpPr>
              <p:nvPr/>
            </p:nvSpPr>
            <p:spPr bwMode="auto">
              <a:xfrm>
                <a:off x="4320" y="3648"/>
                <a:ext cx="144" cy="0"/>
              </a:xfrm>
              <a:prstGeom prst="line">
                <a:avLst/>
              </a:prstGeom>
              <a:noFill/>
              <a:ln w="9525">
                <a:solidFill>
                  <a:schemeClr val="bg2"/>
                </a:solidFill>
                <a:round/>
                <a:headEnd/>
                <a:tailEnd/>
              </a:ln>
            </p:spPr>
            <p:txBody>
              <a:bodyPr wrap="none" anchor="ctr"/>
              <a:lstStyle/>
              <a:p>
                <a:endParaRPr lang="en-US"/>
              </a:p>
            </p:txBody>
          </p:sp>
          <p:sp>
            <p:nvSpPr>
              <p:cNvPr id="18475" name="Line 29"/>
              <p:cNvSpPr>
                <a:spLocks noChangeShapeType="1"/>
              </p:cNvSpPr>
              <p:nvPr/>
            </p:nvSpPr>
            <p:spPr bwMode="auto">
              <a:xfrm>
                <a:off x="4368" y="3696"/>
                <a:ext cx="48" cy="0"/>
              </a:xfrm>
              <a:prstGeom prst="line">
                <a:avLst/>
              </a:prstGeom>
              <a:noFill/>
              <a:ln w="9525">
                <a:solidFill>
                  <a:schemeClr val="bg2"/>
                </a:solidFill>
                <a:round/>
                <a:headEnd/>
                <a:tailEnd/>
              </a:ln>
            </p:spPr>
            <p:txBody>
              <a:bodyPr wrap="none" anchor="ctr"/>
              <a:lstStyle/>
              <a:p>
                <a:endParaRPr lang="en-US"/>
              </a:p>
            </p:txBody>
          </p:sp>
        </p:grpSp>
        <p:sp>
          <p:nvSpPr>
            <p:cNvPr id="18472" name="Rectangle 30"/>
            <p:cNvSpPr>
              <a:spLocks noChangeArrowheads="1"/>
            </p:cNvSpPr>
            <p:nvPr/>
          </p:nvSpPr>
          <p:spPr bwMode="auto">
            <a:xfrm>
              <a:off x="3504" y="3840"/>
              <a:ext cx="240" cy="144"/>
            </a:xfrm>
            <a:prstGeom prst="rect">
              <a:avLst/>
            </a:prstGeom>
            <a:noFill/>
            <a:ln w="9525">
              <a:solidFill>
                <a:schemeClr val="bg2"/>
              </a:solidFill>
              <a:miter lim="800000"/>
              <a:headEnd/>
              <a:tailEnd/>
            </a:ln>
          </p:spPr>
          <p:txBody>
            <a:bodyPr wrap="none" anchor="ctr"/>
            <a:lstStyle/>
            <a:p>
              <a:endParaRPr lang="hr-HR" sz="2400">
                <a:solidFill>
                  <a:srgbClr val="002060"/>
                </a:solidFill>
              </a:endParaRPr>
            </a:p>
          </p:txBody>
        </p:sp>
      </p:grpSp>
      <p:grpSp>
        <p:nvGrpSpPr>
          <p:cNvPr id="18454" name="Group 25"/>
          <p:cNvGrpSpPr>
            <a:grpSpLocks/>
          </p:cNvGrpSpPr>
          <p:nvPr/>
        </p:nvGrpSpPr>
        <p:grpSpPr bwMode="auto">
          <a:xfrm>
            <a:off x="6524625" y="2214563"/>
            <a:ext cx="412750" cy="228600"/>
            <a:chOff x="3504" y="3840"/>
            <a:chExt cx="240" cy="144"/>
          </a:xfrm>
        </p:grpSpPr>
        <p:grpSp>
          <p:nvGrpSpPr>
            <p:cNvPr id="18466" name="Group 26"/>
            <p:cNvGrpSpPr>
              <a:grpSpLocks/>
            </p:cNvGrpSpPr>
            <p:nvPr/>
          </p:nvGrpSpPr>
          <p:grpSpPr bwMode="auto">
            <a:xfrm>
              <a:off x="3504" y="3840"/>
              <a:ext cx="240" cy="96"/>
              <a:chOff x="4272" y="3600"/>
              <a:chExt cx="240" cy="96"/>
            </a:xfrm>
          </p:grpSpPr>
          <p:sp>
            <p:nvSpPr>
              <p:cNvPr id="18468" name="Line 27"/>
              <p:cNvSpPr>
                <a:spLocks noChangeShapeType="1"/>
              </p:cNvSpPr>
              <p:nvPr/>
            </p:nvSpPr>
            <p:spPr bwMode="auto">
              <a:xfrm>
                <a:off x="4272" y="3600"/>
                <a:ext cx="240" cy="0"/>
              </a:xfrm>
              <a:prstGeom prst="line">
                <a:avLst/>
              </a:prstGeom>
              <a:noFill/>
              <a:ln w="9525">
                <a:solidFill>
                  <a:schemeClr val="bg2"/>
                </a:solidFill>
                <a:round/>
                <a:headEnd/>
                <a:tailEnd/>
              </a:ln>
            </p:spPr>
            <p:txBody>
              <a:bodyPr wrap="none" anchor="ctr"/>
              <a:lstStyle/>
              <a:p>
                <a:endParaRPr lang="en-US"/>
              </a:p>
            </p:txBody>
          </p:sp>
          <p:sp>
            <p:nvSpPr>
              <p:cNvPr id="18469" name="Line 28"/>
              <p:cNvSpPr>
                <a:spLocks noChangeShapeType="1"/>
              </p:cNvSpPr>
              <p:nvPr/>
            </p:nvSpPr>
            <p:spPr bwMode="auto">
              <a:xfrm>
                <a:off x="4320" y="3648"/>
                <a:ext cx="144" cy="0"/>
              </a:xfrm>
              <a:prstGeom prst="line">
                <a:avLst/>
              </a:prstGeom>
              <a:noFill/>
              <a:ln w="9525">
                <a:solidFill>
                  <a:schemeClr val="bg2"/>
                </a:solidFill>
                <a:round/>
                <a:headEnd/>
                <a:tailEnd/>
              </a:ln>
            </p:spPr>
            <p:txBody>
              <a:bodyPr wrap="none" anchor="ctr"/>
              <a:lstStyle/>
              <a:p>
                <a:endParaRPr lang="en-US"/>
              </a:p>
            </p:txBody>
          </p:sp>
          <p:sp>
            <p:nvSpPr>
              <p:cNvPr id="18470" name="Line 29"/>
              <p:cNvSpPr>
                <a:spLocks noChangeShapeType="1"/>
              </p:cNvSpPr>
              <p:nvPr/>
            </p:nvSpPr>
            <p:spPr bwMode="auto">
              <a:xfrm>
                <a:off x="4368" y="3696"/>
                <a:ext cx="48" cy="0"/>
              </a:xfrm>
              <a:prstGeom prst="line">
                <a:avLst/>
              </a:prstGeom>
              <a:noFill/>
              <a:ln w="9525">
                <a:solidFill>
                  <a:schemeClr val="bg2"/>
                </a:solidFill>
                <a:round/>
                <a:headEnd/>
                <a:tailEnd/>
              </a:ln>
            </p:spPr>
            <p:txBody>
              <a:bodyPr wrap="none" anchor="ctr"/>
              <a:lstStyle/>
              <a:p>
                <a:endParaRPr lang="en-US"/>
              </a:p>
            </p:txBody>
          </p:sp>
        </p:grpSp>
        <p:sp>
          <p:nvSpPr>
            <p:cNvPr id="18467" name="Rectangle 30"/>
            <p:cNvSpPr>
              <a:spLocks noChangeArrowheads="1"/>
            </p:cNvSpPr>
            <p:nvPr/>
          </p:nvSpPr>
          <p:spPr bwMode="auto">
            <a:xfrm>
              <a:off x="3504" y="3840"/>
              <a:ext cx="240" cy="144"/>
            </a:xfrm>
            <a:prstGeom prst="rect">
              <a:avLst/>
            </a:prstGeom>
            <a:noFill/>
            <a:ln w="9525">
              <a:solidFill>
                <a:schemeClr val="bg2"/>
              </a:solidFill>
              <a:miter lim="800000"/>
              <a:headEnd/>
              <a:tailEnd/>
            </a:ln>
          </p:spPr>
          <p:txBody>
            <a:bodyPr wrap="none" anchor="ctr"/>
            <a:lstStyle/>
            <a:p>
              <a:endParaRPr lang="hr-HR" sz="2400">
                <a:solidFill>
                  <a:srgbClr val="002060"/>
                </a:solidFill>
              </a:endParaRPr>
            </a:p>
          </p:txBody>
        </p:sp>
      </p:grpSp>
      <p:cxnSp>
        <p:nvCxnSpPr>
          <p:cNvPr id="18455" name="Straight Arrow Connector 72"/>
          <p:cNvCxnSpPr>
            <a:cxnSpLocks noChangeShapeType="1"/>
            <a:endCxn id="40" idx="0"/>
          </p:cNvCxnSpPr>
          <p:nvPr/>
        </p:nvCxnSpPr>
        <p:spPr bwMode="auto">
          <a:xfrm rot="10800000" flipV="1">
            <a:off x="2524125" y="4214813"/>
            <a:ext cx="928688" cy="428625"/>
          </a:xfrm>
          <a:prstGeom prst="straightConnector1">
            <a:avLst/>
          </a:prstGeom>
          <a:noFill/>
          <a:ln w="34925" algn="ctr">
            <a:solidFill>
              <a:srgbClr val="C00000"/>
            </a:solidFill>
            <a:round/>
            <a:headEnd/>
            <a:tailEnd type="arrow" w="med" len="med"/>
          </a:ln>
        </p:spPr>
      </p:cxnSp>
      <p:cxnSp>
        <p:nvCxnSpPr>
          <p:cNvPr id="18456" name="Straight Arrow Connector 75"/>
          <p:cNvCxnSpPr>
            <a:cxnSpLocks noChangeShapeType="1"/>
            <a:endCxn id="37" idx="0"/>
          </p:cNvCxnSpPr>
          <p:nvPr/>
        </p:nvCxnSpPr>
        <p:spPr bwMode="auto">
          <a:xfrm rot="10800000" flipV="1">
            <a:off x="3667125" y="3000375"/>
            <a:ext cx="1000125" cy="500063"/>
          </a:xfrm>
          <a:prstGeom prst="straightConnector1">
            <a:avLst/>
          </a:prstGeom>
          <a:noFill/>
          <a:ln w="34925" algn="ctr">
            <a:solidFill>
              <a:srgbClr val="C00000"/>
            </a:solidFill>
            <a:round/>
            <a:headEnd/>
            <a:tailEnd type="arrow" w="med" len="med"/>
          </a:ln>
        </p:spPr>
      </p:cxnSp>
      <p:cxnSp>
        <p:nvCxnSpPr>
          <p:cNvPr id="18457" name="Straight Arrow Connector 80"/>
          <p:cNvCxnSpPr>
            <a:cxnSpLocks noChangeShapeType="1"/>
          </p:cNvCxnSpPr>
          <p:nvPr/>
        </p:nvCxnSpPr>
        <p:spPr bwMode="auto">
          <a:xfrm rot="10800000" flipV="1">
            <a:off x="1801813" y="5357813"/>
            <a:ext cx="508000" cy="500062"/>
          </a:xfrm>
          <a:prstGeom prst="straightConnector1">
            <a:avLst/>
          </a:prstGeom>
          <a:noFill/>
          <a:ln w="34925" algn="ctr">
            <a:solidFill>
              <a:srgbClr val="C00000"/>
            </a:solidFill>
            <a:round/>
            <a:headEnd/>
            <a:tailEnd type="arrow" w="med" len="med"/>
          </a:ln>
        </p:spPr>
      </p:cxnSp>
      <p:cxnSp>
        <p:nvCxnSpPr>
          <p:cNvPr id="18458" name="Straight Arrow Connector 81"/>
          <p:cNvCxnSpPr>
            <a:cxnSpLocks noChangeShapeType="1"/>
            <a:endCxn id="34" idx="0"/>
          </p:cNvCxnSpPr>
          <p:nvPr/>
        </p:nvCxnSpPr>
        <p:spPr bwMode="auto">
          <a:xfrm rot="10800000" flipV="1">
            <a:off x="4881563" y="1714500"/>
            <a:ext cx="857250" cy="571500"/>
          </a:xfrm>
          <a:prstGeom prst="straightConnector1">
            <a:avLst/>
          </a:prstGeom>
          <a:noFill/>
          <a:ln w="34925" algn="ctr">
            <a:solidFill>
              <a:srgbClr val="C00000"/>
            </a:solidFill>
            <a:round/>
            <a:headEnd/>
            <a:tailEnd type="arrow" w="med" len="med"/>
          </a:ln>
        </p:spPr>
      </p:cxnSp>
      <p:cxnSp>
        <p:nvCxnSpPr>
          <p:cNvPr id="18459" name="Straight Arrow Connector 93"/>
          <p:cNvCxnSpPr>
            <a:cxnSpLocks noChangeShapeType="1"/>
          </p:cNvCxnSpPr>
          <p:nvPr/>
        </p:nvCxnSpPr>
        <p:spPr bwMode="auto">
          <a:xfrm>
            <a:off x="6167438" y="1714500"/>
            <a:ext cx="563562" cy="500063"/>
          </a:xfrm>
          <a:prstGeom prst="straightConnector1">
            <a:avLst/>
          </a:prstGeom>
          <a:noFill/>
          <a:ln w="34925" algn="ctr">
            <a:solidFill>
              <a:srgbClr val="C00000"/>
            </a:solidFill>
            <a:round/>
            <a:headEnd/>
            <a:tailEnd type="arrow" w="med" len="med"/>
          </a:ln>
        </p:spPr>
      </p:cxnSp>
      <p:cxnSp>
        <p:nvCxnSpPr>
          <p:cNvPr id="18460" name="Straight Arrow Connector 96"/>
          <p:cNvCxnSpPr>
            <a:cxnSpLocks noChangeShapeType="1"/>
          </p:cNvCxnSpPr>
          <p:nvPr/>
        </p:nvCxnSpPr>
        <p:spPr bwMode="auto">
          <a:xfrm>
            <a:off x="5095875" y="3000375"/>
            <a:ext cx="563563" cy="357188"/>
          </a:xfrm>
          <a:prstGeom prst="straightConnector1">
            <a:avLst/>
          </a:prstGeom>
          <a:noFill/>
          <a:ln w="34925" algn="ctr">
            <a:solidFill>
              <a:srgbClr val="C00000"/>
            </a:solidFill>
            <a:round/>
            <a:headEnd/>
            <a:tailEnd type="arrow" w="med" len="med"/>
          </a:ln>
        </p:spPr>
      </p:cxnSp>
      <p:cxnSp>
        <p:nvCxnSpPr>
          <p:cNvPr id="18461" name="Straight Arrow Connector 98"/>
          <p:cNvCxnSpPr>
            <a:cxnSpLocks noChangeShapeType="1"/>
          </p:cNvCxnSpPr>
          <p:nvPr/>
        </p:nvCxnSpPr>
        <p:spPr bwMode="auto">
          <a:xfrm rot="16200000" flipH="1">
            <a:off x="3877470" y="4218781"/>
            <a:ext cx="500062" cy="492125"/>
          </a:xfrm>
          <a:prstGeom prst="straightConnector1">
            <a:avLst/>
          </a:prstGeom>
          <a:noFill/>
          <a:ln w="34925" algn="ctr">
            <a:solidFill>
              <a:srgbClr val="C00000"/>
            </a:solidFill>
            <a:round/>
            <a:headEnd/>
            <a:tailEnd type="arrow" w="med" len="med"/>
          </a:ln>
        </p:spPr>
      </p:cxnSp>
      <p:cxnSp>
        <p:nvCxnSpPr>
          <p:cNvPr id="18462" name="Straight Arrow Connector 100"/>
          <p:cNvCxnSpPr>
            <a:cxnSpLocks noChangeShapeType="1"/>
          </p:cNvCxnSpPr>
          <p:nvPr/>
        </p:nvCxnSpPr>
        <p:spPr bwMode="auto">
          <a:xfrm rot="16200000" flipH="1">
            <a:off x="2663032" y="5433219"/>
            <a:ext cx="500062" cy="349250"/>
          </a:xfrm>
          <a:prstGeom prst="straightConnector1">
            <a:avLst/>
          </a:prstGeom>
          <a:noFill/>
          <a:ln w="34925" algn="ctr">
            <a:solidFill>
              <a:srgbClr val="C00000"/>
            </a:solidFill>
            <a:round/>
            <a:headEnd/>
            <a:tailEnd type="arrow" w="med" len="med"/>
          </a:ln>
        </p:spPr>
      </p:cxnSp>
      <p:sp>
        <p:nvSpPr>
          <p:cNvPr id="18463" name="Rectangle 24"/>
          <p:cNvSpPr>
            <a:spLocks noChangeArrowheads="1"/>
          </p:cNvSpPr>
          <p:nvPr/>
        </p:nvSpPr>
        <p:spPr bwMode="auto">
          <a:xfrm>
            <a:off x="3667125" y="1143000"/>
            <a:ext cx="571500" cy="428625"/>
          </a:xfrm>
          <a:prstGeom prst="rect">
            <a:avLst/>
          </a:prstGeom>
          <a:solidFill>
            <a:srgbClr val="FFCC99">
              <a:alpha val="50195"/>
            </a:srgbClr>
          </a:solidFill>
          <a:ln w="9525">
            <a:solidFill>
              <a:srgbClr val="FFC000"/>
            </a:solidFill>
            <a:miter lim="800000"/>
            <a:headEnd/>
            <a:tailEnd/>
          </a:ln>
        </p:spPr>
        <p:txBody>
          <a:bodyPr wrap="none" anchor="ctr"/>
          <a:lstStyle/>
          <a:p>
            <a:pPr algn="ctr"/>
            <a:endParaRPr lang="hr-HR" sz="2400"/>
          </a:p>
        </p:txBody>
      </p:sp>
      <p:sp>
        <p:nvSpPr>
          <p:cNvPr id="18464" name="Rectangle 103"/>
          <p:cNvSpPr>
            <a:spLocks noChangeArrowheads="1"/>
          </p:cNvSpPr>
          <p:nvPr/>
        </p:nvSpPr>
        <p:spPr bwMode="auto">
          <a:xfrm>
            <a:off x="1857375" y="1052513"/>
            <a:ext cx="1673225" cy="519112"/>
          </a:xfrm>
          <a:prstGeom prst="rect">
            <a:avLst/>
          </a:prstGeom>
          <a:noFill/>
          <a:ln w="9525">
            <a:noFill/>
            <a:miter lim="800000"/>
            <a:headEnd/>
            <a:tailEnd/>
          </a:ln>
        </p:spPr>
        <p:txBody>
          <a:bodyPr wrap="none">
            <a:spAutoFit/>
          </a:bodyPr>
          <a:lstStyle/>
          <a:p>
            <a:r>
              <a:rPr lang="hr-HR" sz="2800"/>
              <a:t>korijen</a:t>
            </a:r>
          </a:p>
        </p:txBody>
      </p:sp>
      <p:cxnSp>
        <p:nvCxnSpPr>
          <p:cNvPr id="18465" name="Straight Arrow Connector 104"/>
          <p:cNvCxnSpPr>
            <a:cxnSpLocks noChangeShapeType="1"/>
            <a:endCxn id="9" idx="1"/>
          </p:cNvCxnSpPr>
          <p:nvPr/>
        </p:nvCxnSpPr>
        <p:spPr bwMode="auto">
          <a:xfrm flipV="1">
            <a:off x="3952875" y="1320800"/>
            <a:ext cx="1571625" cy="36513"/>
          </a:xfrm>
          <a:prstGeom prst="straightConnector1">
            <a:avLst/>
          </a:prstGeom>
          <a:noFill/>
          <a:ln w="34925" algn="ctr">
            <a:solidFill>
              <a:srgbClr val="C00000"/>
            </a:solidFill>
            <a:round/>
            <a:headEnd/>
            <a:tailEnd type="arrow" w="med" len="med"/>
          </a:ln>
        </p:spPr>
      </p:cxnSp>
      <p:sp>
        <p:nvSpPr>
          <p:cNvPr id="4" name="Slide Number Placeholder 3"/>
          <p:cNvSpPr>
            <a:spLocks noGrp="1"/>
          </p:cNvSpPr>
          <p:nvPr>
            <p:ph type="sldNum" sz="quarter" idx="11"/>
          </p:nvPr>
        </p:nvSpPr>
        <p:spPr/>
        <p:txBody>
          <a:bodyPr/>
          <a:lstStyle/>
          <a:p>
            <a:fld id="{A88E0379-805C-488B-A902-3710866AFB11}" type="slidenum">
              <a:rPr lang="hr-HR" smtClean="0"/>
              <a:pPr/>
              <a:t>251</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hr-HR"/>
              <a:t>Potpuno stablo</a:t>
            </a:r>
          </a:p>
        </p:txBody>
      </p:sp>
      <p:sp>
        <p:nvSpPr>
          <p:cNvPr id="5" name="Rectangle 9"/>
          <p:cNvSpPr>
            <a:spLocks noChangeArrowheads="1"/>
          </p:cNvSpPr>
          <p:nvPr/>
        </p:nvSpPr>
        <p:spPr bwMode="auto">
          <a:xfrm>
            <a:off x="4738688" y="1500188"/>
            <a:ext cx="428625" cy="363537"/>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6" name="Rectangle 10"/>
          <p:cNvSpPr>
            <a:spLocks noChangeArrowheads="1"/>
          </p:cNvSpPr>
          <p:nvPr/>
        </p:nvSpPr>
        <p:spPr bwMode="auto">
          <a:xfrm>
            <a:off x="4738688" y="1000125"/>
            <a:ext cx="857250" cy="500063"/>
          </a:xfrm>
          <a:prstGeom prst="rect">
            <a:avLst/>
          </a:prstGeom>
          <a:solidFill>
            <a:schemeClr val="accent4"/>
          </a:solidFill>
          <a:ln w="9525">
            <a:solidFill>
              <a:srgbClr val="0070C0"/>
            </a:solidFill>
            <a:miter lim="800000"/>
            <a:headEnd/>
            <a:tailEnd/>
          </a:ln>
        </p:spPr>
        <p:txBody>
          <a:bodyPr wrap="none" anchor="ctr"/>
          <a:lstStyle/>
          <a:p>
            <a:pPr algn="ctr">
              <a:defRPr/>
            </a:pPr>
            <a:r>
              <a:rPr lang="hr-HR" sz="4000">
                <a:solidFill>
                  <a:srgbClr val="002060"/>
                </a:solidFill>
              </a:rPr>
              <a:t>a</a:t>
            </a:r>
          </a:p>
        </p:txBody>
      </p:sp>
      <p:sp>
        <p:nvSpPr>
          <p:cNvPr id="7" name="Rectangle 9"/>
          <p:cNvSpPr>
            <a:spLocks noChangeArrowheads="1"/>
          </p:cNvSpPr>
          <p:nvPr/>
        </p:nvSpPr>
        <p:spPr bwMode="auto">
          <a:xfrm>
            <a:off x="5167313" y="1500188"/>
            <a:ext cx="428625" cy="363537"/>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8" name="Rectangle 9"/>
          <p:cNvSpPr>
            <a:spLocks noChangeArrowheads="1"/>
          </p:cNvSpPr>
          <p:nvPr/>
        </p:nvSpPr>
        <p:spPr bwMode="auto">
          <a:xfrm>
            <a:off x="3167063" y="2714625"/>
            <a:ext cx="428625" cy="365125"/>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9" name="Rectangle 10"/>
          <p:cNvSpPr>
            <a:spLocks noChangeArrowheads="1"/>
          </p:cNvSpPr>
          <p:nvPr/>
        </p:nvSpPr>
        <p:spPr bwMode="auto">
          <a:xfrm>
            <a:off x="3167063" y="2214563"/>
            <a:ext cx="857250" cy="500062"/>
          </a:xfrm>
          <a:prstGeom prst="rect">
            <a:avLst/>
          </a:prstGeom>
          <a:solidFill>
            <a:schemeClr val="accent4"/>
          </a:solidFill>
          <a:ln w="9525">
            <a:solidFill>
              <a:srgbClr val="0070C0"/>
            </a:solidFill>
            <a:miter lim="800000"/>
            <a:headEnd/>
            <a:tailEnd/>
          </a:ln>
        </p:spPr>
        <p:txBody>
          <a:bodyPr wrap="none" anchor="ctr"/>
          <a:lstStyle/>
          <a:p>
            <a:pPr algn="ctr">
              <a:defRPr/>
            </a:pPr>
            <a:r>
              <a:rPr lang="hr-HR" sz="4000">
                <a:solidFill>
                  <a:srgbClr val="002060"/>
                </a:solidFill>
              </a:rPr>
              <a:t>b</a:t>
            </a:r>
          </a:p>
        </p:txBody>
      </p:sp>
      <p:sp>
        <p:nvSpPr>
          <p:cNvPr id="10" name="Rectangle 9"/>
          <p:cNvSpPr>
            <a:spLocks noChangeArrowheads="1"/>
          </p:cNvSpPr>
          <p:nvPr/>
        </p:nvSpPr>
        <p:spPr bwMode="auto">
          <a:xfrm>
            <a:off x="3587750" y="2714625"/>
            <a:ext cx="428625" cy="365125"/>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11" name="Rectangle 9"/>
          <p:cNvSpPr>
            <a:spLocks noChangeArrowheads="1"/>
          </p:cNvSpPr>
          <p:nvPr/>
        </p:nvSpPr>
        <p:spPr bwMode="auto">
          <a:xfrm>
            <a:off x="2024063" y="3929063"/>
            <a:ext cx="428625" cy="357187"/>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12" name="Rectangle 10"/>
          <p:cNvSpPr>
            <a:spLocks noChangeArrowheads="1"/>
          </p:cNvSpPr>
          <p:nvPr/>
        </p:nvSpPr>
        <p:spPr bwMode="auto">
          <a:xfrm>
            <a:off x="2024063" y="3429000"/>
            <a:ext cx="857250" cy="500063"/>
          </a:xfrm>
          <a:prstGeom prst="rect">
            <a:avLst/>
          </a:prstGeom>
          <a:solidFill>
            <a:schemeClr val="accent4"/>
          </a:solidFill>
          <a:ln w="9525">
            <a:solidFill>
              <a:srgbClr val="0070C0"/>
            </a:solidFill>
            <a:miter lim="800000"/>
            <a:headEnd/>
            <a:tailEnd/>
          </a:ln>
        </p:spPr>
        <p:txBody>
          <a:bodyPr wrap="none" anchor="ctr"/>
          <a:lstStyle/>
          <a:p>
            <a:pPr algn="ctr">
              <a:defRPr/>
            </a:pPr>
            <a:r>
              <a:rPr lang="hr-HR" sz="4000">
                <a:solidFill>
                  <a:srgbClr val="002060"/>
                </a:solidFill>
              </a:rPr>
              <a:t>d</a:t>
            </a:r>
          </a:p>
        </p:txBody>
      </p:sp>
      <p:sp>
        <p:nvSpPr>
          <p:cNvPr id="13" name="Rectangle 9"/>
          <p:cNvSpPr>
            <a:spLocks noChangeArrowheads="1"/>
          </p:cNvSpPr>
          <p:nvPr/>
        </p:nvSpPr>
        <p:spPr bwMode="auto">
          <a:xfrm>
            <a:off x="2452688" y="3929063"/>
            <a:ext cx="428625" cy="365125"/>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14" name="Rectangle 9"/>
          <p:cNvSpPr>
            <a:spLocks noChangeArrowheads="1"/>
          </p:cNvSpPr>
          <p:nvPr/>
        </p:nvSpPr>
        <p:spPr bwMode="auto">
          <a:xfrm>
            <a:off x="889000" y="5286375"/>
            <a:ext cx="428625" cy="365125"/>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15" name="Rectangle 10"/>
          <p:cNvSpPr>
            <a:spLocks noChangeArrowheads="1"/>
          </p:cNvSpPr>
          <p:nvPr/>
        </p:nvSpPr>
        <p:spPr bwMode="auto">
          <a:xfrm>
            <a:off x="889000" y="4786313"/>
            <a:ext cx="857250" cy="500062"/>
          </a:xfrm>
          <a:prstGeom prst="rect">
            <a:avLst/>
          </a:prstGeom>
          <a:solidFill>
            <a:schemeClr val="accent4"/>
          </a:solidFill>
          <a:ln w="9525">
            <a:solidFill>
              <a:srgbClr val="0070C0"/>
            </a:solidFill>
            <a:miter lim="800000"/>
            <a:headEnd/>
            <a:tailEnd/>
          </a:ln>
        </p:spPr>
        <p:txBody>
          <a:bodyPr wrap="none" anchor="ctr"/>
          <a:lstStyle/>
          <a:p>
            <a:pPr algn="ctr">
              <a:defRPr/>
            </a:pPr>
            <a:r>
              <a:rPr lang="hr-HR" sz="4000">
                <a:solidFill>
                  <a:srgbClr val="002060"/>
                </a:solidFill>
              </a:rPr>
              <a:t>h</a:t>
            </a:r>
          </a:p>
        </p:txBody>
      </p:sp>
      <p:sp>
        <p:nvSpPr>
          <p:cNvPr id="16" name="Rectangle 9"/>
          <p:cNvSpPr>
            <a:spLocks noChangeArrowheads="1"/>
          </p:cNvSpPr>
          <p:nvPr/>
        </p:nvSpPr>
        <p:spPr bwMode="auto">
          <a:xfrm>
            <a:off x="1317625" y="5286375"/>
            <a:ext cx="428625" cy="365125"/>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grpSp>
        <p:nvGrpSpPr>
          <p:cNvPr id="19474" name="Group 25"/>
          <p:cNvGrpSpPr>
            <a:grpSpLocks/>
          </p:cNvGrpSpPr>
          <p:nvPr/>
        </p:nvGrpSpPr>
        <p:grpSpPr bwMode="auto">
          <a:xfrm>
            <a:off x="738188" y="6000750"/>
            <a:ext cx="412750" cy="228600"/>
            <a:chOff x="3504" y="3840"/>
            <a:chExt cx="240" cy="144"/>
          </a:xfrm>
        </p:grpSpPr>
        <p:grpSp>
          <p:nvGrpSpPr>
            <p:cNvPr id="19565" name="Group 26"/>
            <p:cNvGrpSpPr>
              <a:grpSpLocks/>
            </p:cNvGrpSpPr>
            <p:nvPr/>
          </p:nvGrpSpPr>
          <p:grpSpPr bwMode="auto">
            <a:xfrm>
              <a:off x="3504" y="3840"/>
              <a:ext cx="240" cy="96"/>
              <a:chOff x="4272" y="3600"/>
              <a:chExt cx="240" cy="96"/>
            </a:xfrm>
          </p:grpSpPr>
          <p:sp>
            <p:nvSpPr>
              <p:cNvPr id="19567" name="Line 27"/>
              <p:cNvSpPr>
                <a:spLocks noChangeShapeType="1"/>
              </p:cNvSpPr>
              <p:nvPr/>
            </p:nvSpPr>
            <p:spPr bwMode="auto">
              <a:xfrm>
                <a:off x="4272" y="3600"/>
                <a:ext cx="240" cy="0"/>
              </a:xfrm>
              <a:prstGeom prst="line">
                <a:avLst/>
              </a:prstGeom>
              <a:noFill/>
              <a:ln w="9525">
                <a:solidFill>
                  <a:schemeClr val="bg2"/>
                </a:solidFill>
                <a:round/>
                <a:headEnd/>
                <a:tailEnd/>
              </a:ln>
            </p:spPr>
            <p:txBody>
              <a:bodyPr wrap="none" anchor="ctr"/>
              <a:lstStyle/>
              <a:p>
                <a:endParaRPr lang="en-US"/>
              </a:p>
            </p:txBody>
          </p:sp>
          <p:sp>
            <p:nvSpPr>
              <p:cNvPr id="19568" name="Line 28"/>
              <p:cNvSpPr>
                <a:spLocks noChangeShapeType="1"/>
              </p:cNvSpPr>
              <p:nvPr/>
            </p:nvSpPr>
            <p:spPr bwMode="auto">
              <a:xfrm>
                <a:off x="4320" y="3648"/>
                <a:ext cx="144" cy="0"/>
              </a:xfrm>
              <a:prstGeom prst="line">
                <a:avLst/>
              </a:prstGeom>
              <a:noFill/>
              <a:ln w="9525">
                <a:solidFill>
                  <a:schemeClr val="bg2"/>
                </a:solidFill>
                <a:round/>
                <a:headEnd/>
                <a:tailEnd/>
              </a:ln>
            </p:spPr>
            <p:txBody>
              <a:bodyPr wrap="none" anchor="ctr"/>
              <a:lstStyle/>
              <a:p>
                <a:endParaRPr lang="en-US"/>
              </a:p>
            </p:txBody>
          </p:sp>
          <p:sp>
            <p:nvSpPr>
              <p:cNvPr id="19569" name="Line 29"/>
              <p:cNvSpPr>
                <a:spLocks noChangeShapeType="1"/>
              </p:cNvSpPr>
              <p:nvPr/>
            </p:nvSpPr>
            <p:spPr bwMode="auto">
              <a:xfrm>
                <a:off x="4368" y="3696"/>
                <a:ext cx="48" cy="0"/>
              </a:xfrm>
              <a:prstGeom prst="line">
                <a:avLst/>
              </a:prstGeom>
              <a:noFill/>
              <a:ln w="9525">
                <a:solidFill>
                  <a:schemeClr val="bg2"/>
                </a:solidFill>
                <a:round/>
                <a:headEnd/>
                <a:tailEnd/>
              </a:ln>
            </p:spPr>
            <p:txBody>
              <a:bodyPr wrap="none" anchor="ctr"/>
              <a:lstStyle/>
              <a:p>
                <a:endParaRPr lang="en-US"/>
              </a:p>
            </p:txBody>
          </p:sp>
        </p:grpSp>
        <p:sp>
          <p:nvSpPr>
            <p:cNvPr id="19566" name="Rectangle 30"/>
            <p:cNvSpPr>
              <a:spLocks noChangeArrowheads="1"/>
            </p:cNvSpPr>
            <p:nvPr/>
          </p:nvSpPr>
          <p:spPr bwMode="auto">
            <a:xfrm>
              <a:off x="3504" y="3840"/>
              <a:ext cx="240" cy="144"/>
            </a:xfrm>
            <a:prstGeom prst="rect">
              <a:avLst/>
            </a:prstGeom>
            <a:noFill/>
            <a:ln w="9525">
              <a:solidFill>
                <a:schemeClr val="bg2"/>
              </a:solidFill>
              <a:miter lim="800000"/>
              <a:headEnd/>
              <a:tailEnd/>
            </a:ln>
          </p:spPr>
          <p:txBody>
            <a:bodyPr wrap="none" anchor="ctr"/>
            <a:lstStyle/>
            <a:p>
              <a:endParaRPr lang="hr-HR" sz="2400">
                <a:solidFill>
                  <a:srgbClr val="002060"/>
                </a:solidFill>
              </a:endParaRPr>
            </a:p>
          </p:txBody>
        </p:sp>
      </p:grpSp>
      <p:grpSp>
        <p:nvGrpSpPr>
          <p:cNvPr id="19475" name="Group 25"/>
          <p:cNvGrpSpPr>
            <a:grpSpLocks/>
          </p:cNvGrpSpPr>
          <p:nvPr/>
        </p:nvGrpSpPr>
        <p:grpSpPr bwMode="auto">
          <a:xfrm>
            <a:off x="1524000" y="6000750"/>
            <a:ext cx="412750" cy="228600"/>
            <a:chOff x="3504" y="3840"/>
            <a:chExt cx="240" cy="144"/>
          </a:xfrm>
        </p:grpSpPr>
        <p:grpSp>
          <p:nvGrpSpPr>
            <p:cNvPr id="19560" name="Group 26"/>
            <p:cNvGrpSpPr>
              <a:grpSpLocks/>
            </p:cNvGrpSpPr>
            <p:nvPr/>
          </p:nvGrpSpPr>
          <p:grpSpPr bwMode="auto">
            <a:xfrm>
              <a:off x="3504" y="3840"/>
              <a:ext cx="240" cy="96"/>
              <a:chOff x="4272" y="3600"/>
              <a:chExt cx="240" cy="96"/>
            </a:xfrm>
          </p:grpSpPr>
          <p:sp>
            <p:nvSpPr>
              <p:cNvPr id="19562" name="Line 27"/>
              <p:cNvSpPr>
                <a:spLocks noChangeShapeType="1"/>
              </p:cNvSpPr>
              <p:nvPr/>
            </p:nvSpPr>
            <p:spPr bwMode="auto">
              <a:xfrm>
                <a:off x="4272" y="3600"/>
                <a:ext cx="240" cy="0"/>
              </a:xfrm>
              <a:prstGeom prst="line">
                <a:avLst/>
              </a:prstGeom>
              <a:noFill/>
              <a:ln w="9525">
                <a:solidFill>
                  <a:schemeClr val="bg2"/>
                </a:solidFill>
                <a:round/>
                <a:headEnd/>
                <a:tailEnd/>
              </a:ln>
            </p:spPr>
            <p:txBody>
              <a:bodyPr wrap="none" anchor="ctr"/>
              <a:lstStyle/>
              <a:p>
                <a:endParaRPr lang="en-US"/>
              </a:p>
            </p:txBody>
          </p:sp>
          <p:sp>
            <p:nvSpPr>
              <p:cNvPr id="19563" name="Line 28"/>
              <p:cNvSpPr>
                <a:spLocks noChangeShapeType="1"/>
              </p:cNvSpPr>
              <p:nvPr/>
            </p:nvSpPr>
            <p:spPr bwMode="auto">
              <a:xfrm>
                <a:off x="4320" y="3648"/>
                <a:ext cx="144" cy="0"/>
              </a:xfrm>
              <a:prstGeom prst="line">
                <a:avLst/>
              </a:prstGeom>
              <a:noFill/>
              <a:ln w="9525">
                <a:solidFill>
                  <a:schemeClr val="bg2"/>
                </a:solidFill>
                <a:round/>
                <a:headEnd/>
                <a:tailEnd/>
              </a:ln>
            </p:spPr>
            <p:txBody>
              <a:bodyPr wrap="none" anchor="ctr"/>
              <a:lstStyle/>
              <a:p>
                <a:endParaRPr lang="en-US"/>
              </a:p>
            </p:txBody>
          </p:sp>
          <p:sp>
            <p:nvSpPr>
              <p:cNvPr id="19564" name="Line 29"/>
              <p:cNvSpPr>
                <a:spLocks noChangeShapeType="1"/>
              </p:cNvSpPr>
              <p:nvPr/>
            </p:nvSpPr>
            <p:spPr bwMode="auto">
              <a:xfrm>
                <a:off x="4368" y="3696"/>
                <a:ext cx="48" cy="0"/>
              </a:xfrm>
              <a:prstGeom prst="line">
                <a:avLst/>
              </a:prstGeom>
              <a:noFill/>
              <a:ln w="9525">
                <a:solidFill>
                  <a:schemeClr val="bg2"/>
                </a:solidFill>
                <a:round/>
                <a:headEnd/>
                <a:tailEnd/>
              </a:ln>
            </p:spPr>
            <p:txBody>
              <a:bodyPr wrap="none" anchor="ctr"/>
              <a:lstStyle/>
              <a:p>
                <a:endParaRPr lang="en-US"/>
              </a:p>
            </p:txBody>
          </p:sp>
        </p:grpSp>
        <p:sp>
          <p:nvSpPr>
            <p:cNvPr id="19561" name="Rectangle 30"/>
            <p:cNvSpPr>
              <a:spLocks noChangeArrowheads="1"/>
            </p:cNvSpPr>
            <p:nvPr/>
          </p:nvSpPr>
          <p:spPr bwMode="auto">
            <a:xfrm>
              <a:off x="3504" y="3840"/>
              <a:ext cx="240" cy="144"/>
            </a:xfrm>
            <a:prstGeom prst="rect">
              <a:avLst/>
            </a:prstGeom>
            <a:noFill/>
            <a:ln w="9525">
              <a:solidFill>
                <a:schemeClr val="bg2"/>
              </a:solidFill>
              <a:miter lim="800000"/>
              <a:headEnd/>
              <a:tailEnd/>
            </a:ln>
          </p:spPr>
          <p:txBody>
            <a:bodyPr wrap="none" anchor="ctr"/>
            <a:lstStyle/>
            <a:p>
              <a:endParaRPr lang="hr-HR" sz="2400">
                <a:solidFill>
                  <a:srgbClr val="002060"/>
                </a:solidFill>
              </a:endParaRPr>
            </a:p>
          </p:txBody>
        </p:sp>
      </p:grpSp>
      <p:cxnSp>
        <p:nvCxnSpPr>
          <p:cNvPr id="19476" name="Straight Arrow Connector 46"/>
          <p:cNvCxnSpPr>
            <a:cxnSpLocks noChangeShapeType="1"/>
            <a:endCxn id="15" idx="0"/>
          </p:cNvCxnSpPr>
          <p:nvPr/>
        </p:nvCxnSpPr>
        <p:spPr bwMode="auto">
          <a:xfrm rot="10800000" flipV="1">
            <a:off x="1317625" y="4143375"/>
            <a:ext cx="928688" cy="642938"/>
          </a:xfrm>
          <a:prstGeom prst="straightConnector1">
            <a:avLst/>
          </a:prstGeom>
          <a:noFill/>
          <a:ln w="34925" algn="ctr">
            <a:solidFill>
              <a:srgbClr val="C00000"/>
            </a:solidFill>
            <a:round/>
            <a:headEnd/>
            <a:tailEnd type="arrow" w="med" len="med"/>
          </a:ln>
        </p:spPr>
      </p:cxnSp>
      <p:cxnSp>
        <p:nvCxnSpPr>
          <p:cNvPr id="19477" name="Straight Arrow Connector 47"/>
          <p:cNvCxnSpPr>
            <a:cxnSpLocks noChangeShapeType="1"/>
            <a:endCxn id="12" idx="0"/>
          </p:cNvCxnSpPr>
          <p:nvPr/>
        </p:nvCxnSpPr>
        <p:spPr bwMode="auto">
          <a:xfrm rot="10800000" flipV="1">
            <a:off x="2452688" y="2928938"/>
            <a:ext cx="928687" cy="500062"/>
          </a:xfrm>
          <a:prstGeom prst="straightConnector1">
            <a:avLst/>
          </a:prstGeom>
          <a:noFill/>
          <a:ln w="34925" algn="ctr">
            <a:solidFill>
              <a:srgbClr val="C00000"/>
            </a:solidFill>
            <a:round/>
            <a:headEnd/>
            <a:tailEnd type="arrow" w="med" len="med"/>
          </a:ln>
        </p:spPr>
      </p:cxnSp>
      <p:cxnSp>
        <p:nvCxnSpPr>
          <p:cNvPr id="19478" name="Straight Arrow Connector 48"/>
          <p:cNvCxnSpPr>
            <a:cxnSpLocks noChangeShapeType="1"/>
            <a:endCxn id="19566" idx="0"/>
          </p:cNvCxnSpPr>
          <p:nvPr/>
        </p:nvCxnSpPr>
        <p:spPr bwMode="auto">
          <a:xfrm rot="5400000">
            <a:off x="773907" y="5671344"/>
            <a:ext cx="500062" cy="158750"/>
          </a:xfrm>
          <a:prstGeom prst="straightConnector1">
            <a:avLst/>
          </a:prstGeom>
          <a:noFill/>
          <a:ln w="34925" algn="ctr">
            <a:solidFill>
              <a:srgbClr val="C00000"/>
            </a:solidFill>
            <a:round/>
            <a:headEnd/>
            <a:tailEnd type="arrow" w="med" len="med"/>
          </a:ln>
        </p:spPr>
      </p:cxnSp>
      <p:cxnSp>
        <p:nvCxnSpPr>
          <p:cNvPr id="19479" name="Straight Arrow Connector 49"/>
          <p:cNvCxnSpPr>
            <a:cxnSpLocks noChangeShapeType="1"/>
            <a:endCxn id="9" idx="0"/>
          </p:cNvCxnSpPr>
          <p:nvPr/>
        </p:nvCxnSpPr>
        <p:spPr bwMode="auto">
          <a:xfrm rot="10800000" flipV="1">
            <a:off x="3595688" y="1714500"/>
            <a:ext cx="1357312" cy="500063"/>
          </a:xfrm>
          <a:prstGeom prst="straightConnector1">
            <a:avLst/>
          </a:prstGeom>
          <a:noFill/>
          <a:ln w="34925" algn="ctr">
            <a:solidFill>
              <a:srgbClr val="C00000"/>
            </a:solidFill>
            <a:round/>
            <a:headEnd/>
            <a:tailEnd type="arrow" w="med" len="med"/>
          </a:ln>
        </p:spPr>
      </p:cxnSp>
      <p:cxnSp>
        <p:nvCxnSpPr>
          <p:cNvPr id="19480" name="Straight Arrow Connector 50"/>
          <p:cNvCxnSpPr>
            <a:cxnSpLocks noChangeShapeType="1"/>
            <a:endCxn id="59" idx="0"/>
          </p:cNvCxnSpPr>
          <p:nvPr/>
        </p:nvCxnSpPr>
        <p:spPr bwMode="auto">
          <a:xfrm>
            <a:off x="5381625" y="1643063"/>
            <a:ext cx="1285875" cy="571500"/>
          </a:xfrm>
          <a:prstGeom prst="straightConnector1">
            <a:avLst/>
          </a:prstGeom>
          <a:noFill/>
          <a:ln w="34925" algn="ctr">
            <a:solidFill>
              <a:srgbClr val="C00000"/>
            </a:solidFill>
            <a:round/>
            <a:headEnd/>
            <a:tailEnd type="arrow" w="med" len="med"/>
          </a:ln>
        </p:spPr>
      </p:cxnSp>
      <p:cxnSp>
        <p:nvCxnSpPr>
          <p:cNvPr id="19481" name="Straight Arrow Connector 51"/>
          <p:cNvCxnSpPr>
            <a:cxnSpLocks noChangeShapeType="1"/>
            <a:endCxn id="62" idx="0"/>
          </p:cNvCxnSpPr>
          <p:nvPr/>
        </p:nvCxnSpPr>
        <p:spPr bwMode="auto">
          <a:xfrm>
            <a:off x="3810000" y="2928938"/>
            <a:ext cx="785813" cy="500062"/>
          </a:xfrm>
          <a:prstGeom prst="straightConnector1">
            <a:avLst/>
          </a:prstGeom>
          <a:noFill/>
          <a:ln w="34925" algn="ctr">
            <a:solidFill>
              <a:srgbClr val="C00000"/>
            </a:solidFill>
            <a:round/>
            <a:headEnd/>
            <a:tailEnd type="arrow" w="med" len="med"/>
          </a:ln>
        </p:spPr>
      </p:cxnSp>
      <p:cxnSp>
        <p:nvCxnSpPr>
          <p:cNvPr id="19482" name="Straight Arrow Connector 52"/>
          <p:cNvCxnSpPr>
            <a:cxnSpLocks noChangeShapeType="1"/>
            <a:endCxn id="72" idx="0"/>
          </p:cNvCxnSpPr>
          <p:nvPr/>
        </p:nvCxnSpPr>
        <p:spPr bwMode="auto">
          <a:xfrm rot="16200000" flipH="1">
            <a:off x="2635250" y="4175125"/>
            <a:ext cx="642938" cy="579438"/>
          </a:xfrm>
          <a:prstGeom prst="straightConnector1">
            <a:avLst/>
          </a:prstGeom>
          <a:noFill/>
          <a:ln w="34925" algn="ctr">
            <a:solidFill>
              <a:srgbClr val="C00000"/>
            </a:solidFill>
            <a:round/>
            <a:headEnd/>
            <a:tailEnd type="arrow" w="med" len="med"/>
          </a:ln>
        </p:spPr>
      </p:cxnSp>
      <p:cxnSp>
        <p:nvCxnSpPr>
          <p:cNvPr id="19483" name="Straight Arrow Connector 53"/>
          <p:cNvCxnSpPr>
            <a:cxnSpLocks noChangeShapeType="1"/>
            <a:endCxn id="19561" idx="0"/>
          </p:cNvCxnSpPr>
          <p:nvPr/>
        </p:nvCxnSpPr>
        <p:spPr bwMode="auto">
          <a:xfrm rot="16200000" flipH="1">
            <a:off x="1381126" y="5651500"/>
            <a:ext cx="500062" cy="198437"/>
          </a:xfrm>
          <a:prstGeom prst="straightConnector1">
            <a:avLst/>
          </a:prstGeom>
          <a:noFill/>
          <a:ln w="34925" algn="ctr">
            <a:solidFill>
              <a:srgbClr val="C00000"/>
            </a:solidFill>
            <a:round/>
            <a:headEnd/>
            <a:tailEnd type="arrow" w="med" len="med"/>
          </a:ln>
        </p:spPr>
      </p:cxnSp>
      <p:sp>
        <p:nvSpPr>
          <p:cNvPr id="19484" name="Rectangle 24"/>
          <p:cNvSpPr>
            <a:spLocks noChangeArrowheads="1"/>
          </p:cNvSpPr>
          <p:nvPr/>
        </p:nvSpPr>
        <p:spPr bwMode="auto">
          <a:xfrm>
            <a:off x="2881313" y="1071563"/>
            <a:ext cx="571500" cy="428625"/>
          </a:xfrm>
          <a:prstGeom prst="rect">
            <a:avLst/>
          </a:prstGeom>
          <a:solidFill>
            <a:srgbClr val="FFCC99">
              <a:alpha val="50195"/>
            </a:srgbClr>
          </a:solidFill>
          <a:ln w="9525">
            <a:solidFill>
              <a:srgbClr val="FFC000"/>
            </a:solidFill>
            <a:miter lim="800000"/>
            <a:headEnd/>
            <a:tailEnd/>
          </a:ln>
        </p:spPr>
        <p:txBody>
          <a:bodyPr wrap="none" anchor="ctr"/>
          <a:lstStyle/>
          <a:p>
            <a:pPr algn="ctr"/>
            <a:endParaRPr lang="hr-HR" sz="2400"/>
          </a:p>
        </p:txBody>
      </p:sp>
      <p:sp>
        <p:nvSpPr>
          <p:cNvPr id="19485" name="Rectangle 55"/>
          <p:cNvSpPr>
            <a:spLocks noChangeArrowheads="1"/>
          </p:cNvSpPr>
          <p:nvPr/>
        </p:nvSpPr>
        <p:spPr bwMode="auto">
          <a:xfrm>
            <a:off x="1065213" y="981075"/>
            <a:ext cx="1673225" cy="519113"/>
          </a:xfrm>
          <a:prstGeom prst="rect">
            <a:avLst/>
          </a:prstGeom>
          <a:noFill/>
          <a:ln w="9525">
            <a:noFill/>
            <a:miter lim="800000"/>
            <a:headEnd/>
            <a:tailEnd/>
          </a:ln>
        </p:spPr>
        <p:txBody>
          <a:bodyPr wrap="none">
            <a:spAutoFit/>
          </a:bodyPr>
          <a:lstStyle/>
          <a:p>
            <a:r>
              <a:rPr lang="hr-HR" sz="2800"/>
              <a:t>korijen</a:t>
            </a:r>
          </a:p>
        </p:txBody>
      </p:sp>
      <p:cxnSp>
        <p:nvCxnSpPr>
          <p:cNvPr id="19486" name="Straight Arrow Connector 56"/>
          <p:cNvCxnSpPr>
            <a:cxnSpLocks noChangeShapeType="1"/>
            <a:endCxn id="6" idx="1"/>
          </p:cNvCxnSpPr>
          <p:nvPr/>
        </p:nvCxnSpPr>
        <p:spPr bwMode="auto">
          <a:xfrm flipV="1">
            <a:off x="3167063" y="1249363"/>
            <a:ext cx="1571625" cy="36512"/>
          </a:xfrm>
          <a:prstGeom prst="straightConnector1">
            <a:avLst/>
          </a:prstGeom>
          <a:noFill/>
          <a:ln w="34925" algn="ctr">
            <a:solidFill>
              <a:srgbClr val="C00000"/>
            </a:solidFill>
            <a:round/>
            <a:headEnd/>
            <a:tailEnd type="arrow" w="med" len="med"/>
          </a:ln>
        </p:spPr>
      </p:cxnSp>
      <p:sp>
        <p:nvSpPr>
          <p:cNvPr id="58" name="Rectangle 9"/>
          <p:cNvSpPr>
            <a:spLocks noChangeArrowheads="1"/>
          </p:cNvSpPr>
          <p:nvPr/>
        </p:nvSpPr>
        <p:spPr bwMode="auto">
          <a:xfrm>
            <a:off x="6238875" y="2714625"/>
            <a:ext cx="428625" cy="365125"/>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59" name="Rectangle 10"/>
          <p:cNvSpPr>
            <a:spLocks noChangeArrowheads="1"/>
          </p:cNvSpPr>
          <p:nvPr/>
        </p:nvSpPr>
        <p:spPr bwMode="auto">
          <a:xfrm>
            <a:off x="6238875" y="2214563"/>
            <a:ext cx="857250" cy="500062"/>
          </a:xfrm>
          <a:prstGeom prst="rect">
            <a:avLst/>
          </a:prstGeom>
          <a:solidFill>
            <a:schemeClr val="accent4"/>
          </a:solidFill>
          <a:ln w="9525">
            <a:solidFill>
              <a:srgbClr val="0070C0"/>
            </a:solidFill>
            <a:miter lim="800000"/>
            <a:headEnd/>
            <a:tailEnd/>
          </a:ln>
        </p:spPr>
        <p:txBody>
          <a:bodyPr wrap="none" anchor="ctr"/>
          <a:lstStyle/>
          <a:p>
            <a:pPr algn="ctr">
              <a:defRPr/>
            </a:pPr>
            <a:r>
              <a:rPr lang="hr-HR" sz="4000">
                <a:solidFill>
                  <a:srgbClr val="002060"/>
                </a:solidFill>
              </a:rPr>
              <a:t>c</a:t>
            </a:r>
          </a:p>
        </p:txBody>
      </p:sp>
      <p:sp>
        <p:nvSpPr>
          <p:cNvPr id="60" name="Rectangle 59"/>
          <p:cNvSpPr>
            <a:spLocks noChangeArrowheads="1"/>
          </p:cNvSpPr>
          <p:nvPr/>
        </p:nvSpPr>
        <p:spPr bwMode="auto">
          <a:xfrm>
            <a:off x="6667500" y="2714625"/>
            <a:ext cx="428625" cy="365125"/>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61" name="Rectangle 9"/>
          <p:cNvSpPr>
            <a:spLocks noChangeArrowheads="1"/>
          </p:cNvSpPr>
          <p:nvPr/>
        </p:nvSpPr>
        <p:spPr bwMode="auto">
          <a:xfrm>
            <a:off x="4167188" y="3929063"/>
            <a:ext cx="428625" cy="365125"/>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62" name="Rectangle 10"/>
          <p:cNvSpPr>
            <a:spLocks noChangeArrowheads="1"/>
          </p:cNvSpPr>
          <p:nvPr/>
        </p:nvSpPr>
        <p:spPr bwMode="auto">
          <a:xfrm>
            <a:off x="4167188" y="3429000"/>
            <a:ext cx="857250" cy="500063"/>
          </a:xfrm>
          <a:prstGeom prst="rect">
            <a:avLst/>
          </a:prstGeom>
          <a:solidFill>
            <a:schemeClr val="accent4"/>
          </a:solidFill>
          <a:ln w="9525">
            <a:solidFill>
              <a:srgbClr val="0070C0"/>
            </a:solidFill>
            <a:miter lim="800000"/>
            <a:headEnd/>
            <a:tailEnd/>
          </a:ln>
        </p:spPr>
        <p:txBody>
          <a:bodyPr wrap="none" anchor="ctr"/>
          <a:lstStyle/>
          <a:p>
            <a:pPr algn="ctr">
              <a:defRPr/>
            </a:pPr>
            <a:r>
              <a:rPr lang="hr-HR" sz="4000">
                <a:solidFill>
                  <a:srgbClr val="002060"/>
                </a:solidFill>
              </a:rPr>
              <a:t>e</a:t>
            </a:r>
          </a:p>
        </p:txBody>
      </p:sp>
      <p:sp>
        <p:nvSpPr>
          <p:cNvPr id="63" name="Rectangle 62"/>
          <p:cNvSpPr>
            <a:spLocks noChangeArrowheads="1"/>
          </p:cNvSpPr>
          <p:nvPr/>
        </p:nvSpPr>
        <p:spPr bwMode="auto">
          <a:xfrm>
            <a:off x="4595813" y="3929063"/>
            <a:ext cx="428625" cy="365125"/>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68" name="Rectangle 9"/>
          <p:cNvSpPr>
            <a:spLocks noChangeArrowheads="1"/>
          </p:cNvSpPr>
          <p:nvPr/>
        </p:nvSpPr>
        <p:spPr bwMode="auto">
          <a:xfrm>
            <a:off x="5595938" y="3929063"/>
            <a:ext cx="428625" cy="357187"/>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69" name="Rectangle 10"/>
          <p:cNvSpPr>
            <a:spLocks noChangeArrowheads="1"/>
          </p:cNvSpPr>
          <p:nvPr/>
        </p:nvSpPr>
        <p:spPr bwMode="auto">
          <a:xfrm>
            <a:off x="5595938" y="3429000"/>
            <a:ext cx="857250" cy="500063"/>
          </a:xfrm>
          <a:prstGeom prst="rect">
            <a:avLst/>
          </a:prstGeom>
          <a:solidFill>
            <a:schemeClr val="accent4"/>
          </a:solidFill>
          <a:ln w="9525">
            <a:solidFill>
              <a:srgbClr val="0070C0"/>
            </a:solidFill>
            <a:miter lim="800000"/>
            <a:headEnd/>
            <a:tailEnd/>
          </a:ln>
        </p:spPr>
        <p:txBody>
          <a:bodyPr wrap="none" anchor="ctr"/>
          <a:lstStyle/>
          <a:p>
            <a:pPr algn="ctr">
              <a:defRPr/>
            </a:pPr>
            <a:r>
              <a:rPr lang="hr-HR" sz="4000">
                <a:solidFill>
                  <a:srgbClr val="002060"/>
                </a:solidFill>
              </a:rPr>
              <a:t>f</a:t>
            </a:r>
          </a:p>
        </p:txBody>
      </p:sp>
      <p:sp>
        <p:nvSpPr>
          <p:cNvPr id="70" name="Rectangle 9"/>
          <p:cNvSpPr>
            <a:spLocks noChangeArrowheads="1"/>
          </p:cNvSpPr>
          <p:nvPr/>
        </p:nvSpPr>
        <p:spPr bwMode="auto">
          <a:xfrm>
            <a:off x="6024563" y="3929063"/>
            <a:ext cx="428625" cy="365125"/>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71" name="Rectangle 9"/>
          <p:cNvSpPr>
            <a:spLocks noChangeArrowheads="1"/>
          </p:cNvSpPr>
          <p:nvPr/>
        </p:nvSpPr>
        <p:spPr bwMode="auto">
          <a:xfrm>
            <a:off x="2817813" y="5286375"/>
            <a:ext cx="428625" cy="365125"/>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72" name="Rectangle 10"/>
          <p:cNvSpPr>
            <a:spLocks noChangeArrowheads="1"/>
          </p:cNvSpPr>
          <p:nvPr/>
        </p:nvSpPr>
        <p:spPr bwMode="auto">
          <a:xfrm>
            <a:off x="2817813" y="4786313"/>
            <a:ext cx="857250" cy="500062"/>
          </a:xfrm>
          <a:prstGeom prst="rect">
            <a:avLst/>
          </a:prstGeom>
          <a:solidFill>
            <a:schemeClr val="accent4"/>
          </a:solidFill>
          <a:ln w="9525">
            <a:solidFill>
              <a:srgbClr val="0070C0"/>
            </a:solidFill>
            <a:miter lim="800000"/>
            <a:headEnd/>
            <a:tailEnd/>
          </a:ln>
        </p:spPr>
        <p:txBody>
          <a:bodyPr wrap="none" anchor="ctr"/>
          <a:lstStyle/>
          <a:p>
            <a:pPr algn="ctr">
              <a:defRPr/>
            </a:pPr>
            <a:r>
              <a:rPr lang="hr-HR" sz="4000">
                <a:solidFill>
                  <a:srgbClr val="002060"/>
                </a:solidFill>
              </a:rPr>
              <a:t>i</a:t>
            </a:r>
          </a:p>
        </p:txBody>
      </p:sp>
      <p:sp>
        <p:nvSpPr>
          <p:cNvPr id="73" name="Rectangle 9"/>
          <p:cNvSpPr>
            <a:spLocks noChangeArrowheads="1"/>
          </p:cNvSpPr>
          <p:nvPr/>
        </p:nvSpPr>
        <p:spPr bwMode="auto">
          <a:xfrm>
            <a:off x="3246438" y="5286375"/>
            <a:ext cx="428625" cy="365125"/>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grpSp>
        <p:nvGrpSpPr>
          <p:cNvPr id="19499" name="Group 25"/>
          <p:cNvGrpSpPr>
            <a:grpSpLocks/>
          </p:cNvGrpSpPr>
          <p:nvPr/>
        </p:nvGrpSpPr>
        <p:grpSpPr bwMode="auto">
          <a:xfrm>
            <a:off x="2595563" y="6000750"/>
            <a:ext cx="412750" cy="228600"/>
            <a:chOff x="3504" y="3840"/>
            <a:chExt cx="240" cy="144"/>
          </a:xfrm>
        </p:grpSpPr>
        <p:grpSp>
          <p:nvGrpSpPr>
            <p:cNvPr id="19555" name="Group 26"/>
            <p:cNvGrpSpPr>
              <a:grpSpLocks/>
            </p:cNvGrpSpPr>
            <p:nvPr/>
          </p:nvGrpSpPr>
          <p:grpSpPr bwMode="auto">
            <a:xfrm>
              <a:off x="3504" y="3840"/>
              <a:ext cx="240" cy="96"/>
              <a:chOff x="4272" y="3600"/>
              <a:chExt cx="240" cy="96"/>
            </a:xfrm>
          </p:grpSpPr>
          <p:sp>
            <p:nvSpPr>
              <p:cNvPr id="19557" name="Line 27"/>
              <p:cNvSpPr>
                <a:spLocks noChangeShapeType="1"/>
              </p:cNvSpPr>
              <p:nvPr/>
            </p:nvSpPr>
            <p:spPr bwMode="auto">
              <a:xfrm>
                <a:off x="4272" y="3600"/>
                <a:ext cx="240" cy="0"/>
              </a:xfrm>
              <a:prstGeom prst="line">
                <a:avLst/>
              </a:prstGeom>
              <a:noFill/>
              <a:ln w="9525">
                <a:solidFill>
                  <a:schemeClr val="bg2"/>
                </a:solidFill>
                <a:round/>
                <a:headEnd/>
                <a:tailEnd/>
              </a:ln>
            </p:spPr>
            <p:txBody>
              <a:bodyPr wrap="none" anchor="ctr"/>
              <a:lstStyle/>
              <a:p>
                <a:endParaRPr lang="en-US"/>
              </a:p>
            </p:txBody>
          </p:sp>
          <p:sp>
            <p:nvSpPr>
              <p:cNvPr id="19558" name="Line 28"/>
              <p:cNvSpPr>
                <a:spLocks noChangeShapeType="1"/>
              </p:cNvSpPr>
              <p:nvPr/>
            </p:nvSpPr>
            <p:spPr bwMode="auto">
              <a:xfrm>
                <a:off x="4320" y="3648"/>
                <a:ext cx="144" cy="0"/>
              </a:xfrm>
              <a:prstGeom prst="line">
                <a:avLst/>
              </a:prstGeom>
              <a:noFill/>
              <a:ln w="9525">
                <a:solidFill>
                  <a:schemeClr val="bg2"/>
                </a:solidFill>
                <a:round/>
                <a:headEnd/>
                <a:tailEnd/>
              </a:ln>
            </p:spPr>
            <p:txBody>
              <a:bodyPr wrap="none" anchor="ctr"/>
              <a:lstStyle/>
              <a:p>
                <a:endParaRPr lang="en-US"/>
              </a:p>
            </p:txBody>
          </p:sp>
          <p:sp>
            <p:nvSpPr>
              <p:cNvPr id="19559" name="Line 29"/>
              <p:cNvSpPr>
                <a:spLocks noChangeShapeType="1"/>
              </p:cNvSpPr>
              <p:nvPr/>
            </p:nvSpPr>
            <p:spPr bwMode="auto">
              <a:xfrm>
                <a:off x="4368" y="3696"/>
                <a:ext cx="48" cy="0"/>
              </a:xfrm>
              <a:prstGeom prst="line">
                <a:avLst/>
              </a:prstGeom>
              <a:noFill/>
              <a:ln w="9525">
                <a:solidFill>
                  <a:schemeClr val="bg2"/>
                </a:solidFill>
                <a:round/>
                <a:headEnd/>
                <a:tailEnd/>
              </a:ln>
            </p:spPr>
            <p:txBody>
              <a:bodyPr wrap="none" anchor="ctr"/>
              <a:lstStyle/>
              <a:p>
                <a:endParaRPr lang="en-US"/>
              </a:p>
            </p:txBody>
          </p:sp>
        </p:grpSp>
        <p:sp>
          <p:nvSpPr>
            <p:cNvPr id="19556" name="Rectangle 30"/>
            <p:cNvSpPr>
              <a:spLocks noChangeArrowheads="1"/>
            </p:cNvSpPr>
            <p:nvPr/>
          </p:nvSpPr>
          <p:spPr bwMode="auto">
            <a:xfrm>
              <a:off x="3504" y="3840"/>
              <a:ext cx="240" cy="144"/>
            </a:xfrm>
            <a:prstGeom prst="rect">
              <a:avLst/>
            </a:prstGeom>
            <a:noFill/>
            <a:ln w="9525">
              <a:solidFill>
                <a:schemeClr val="bg2"/>
              </a:solidFill>
              <a:miter lim="800000"/>
              <a:headEnd/>
              <a:tailEnd/>
            </a:ln>
          </p:spPr>
          <p:txBody>
            <a:bodyPr wrap="none" anchor="ctr"/>
            <a:lstStyle/>
            <a:p>
              <a:endParaRPr lang="hr-HR" sz="2400">
                <a:solidFill>
                  <a:srgbClr val="002060"/>
                </a:solidFill>
              </a:endParaRPr>
            </a:p>
          </p:txBody>
        </p:sp>
      </p:grpSp>
      <p:grpSp>
        <p:nvGrpSpPr>
          <p:cNvPr id="19500" name="Group 25"/>
          <p:cNvGrpSpPr>
            <a:grpSpLocks/>
          </p:cNvGrpSpPr>
          <p:nvPr/>
        </p:nvGrpSpPr>
        <p:grpSpPr bwMode="auto">
          <a:xfrm>
            <a:off x="3452813" y="6000750"/>
            <a:ext cx="412750" cy="228600"/>
            <a:chOff x="3504" y="3840"/>
            <a:chExt cx="240" cy="144"/>
          </a:xfrm>
        </p:grpSpPr>
        <p:grpSp>
          <p:nvGrpSpPr>
            <p:cNvPr id="19550" name="Group 26"/>
            <p:cNvGrpSpPr>
              <a:grpSpLocks/>
            </p:cNvGrpSpPr>
            <p:nvPr/>
          </p:nvGrpSpPr>
          <p:grpSpPr bwMode="auto">
            <a:xfrm>
              <a:off x="3504" y="3840"/>
              <a:ext cx="240" cy="96"/>
              <a:chOff x="4272" y="3600"/>
              <a:chExt cx="240" cy="96"/>
            </a:xfrm>
          </p:grpSpPr>
          <p:sp>
            <p:nvSpPr>
              <p:cNvPr id="19552" name="Line 27"/>
              <p:cNvSpPr>
                <a:spLocks noChangeShapeType="1"/>
              </p:cNvSpPr>
              <p:nvPr/>
            </p:nvSpPr>
            <p:spPr bwMode="auto">
              <a:xfrm>
                <a:off x="4272" y="3600"/>
                <a:ext cx="240" cy="0"/>
              </a:xfrm>
              <a:prstGeom prst="line">
                <a:avLst/>
              </a:prstGeom>
              <a:noFill/>
              <a:ln w="9525">
                <a:solidFill>
                  <a:schemeClr val="bg2"/>
                </a:solidFill>
                <a:round/>
                <a:headEnd/>
                <a:tailEnd/>
              </a:ln>
            </p:spPr>
            <p:txBody>
              <a:bodyPr wrap="none" anchor="ctr"/>
              <a:lstStyle/>
              <a:p>
                <a:endParaRPr lang="en-US"/>
              </a:p>
            </p:txBody>
          </p:sp>
          <p:sp>
            <p:nvSpPr>
              <p:cNvPr id="19553" name="Line 28"/>
              <p:cNvSpPr>
                <a:spLocks noChangeShapeType="1"/>
              </p:cNvSpPr>
              <p:nvPr/>
            </p:nvSpPr>
            <p:spPr bwMode="auto">
              <a:xfrm>
                <a:off x="4320" y="3648"/>
                <a:ext cx="144" cy="0"/>
              </a:xfrm>
              <a:prstGeom prst="line">
                <a:avLst/>
              </a:prstGeom>
              <a:noFill/>
              <a:ln w="9525">
                <a:solidFill>
                  <a:schemeClr val="bg2"/>
                </a:solidFill>
                <a:round/>
                <a:headEnd/>
                <a:tailEnd/>
              </a:ln>
            </p:spPr>
            <p:txBody>
              <a:bodyPr wrap="none" anchor="ctr"/>
              <a:lstStyle/>
              <a:p>
                <a:endParaRPr lang="en-US"/>
              </a:p>
            </p:txBody>
          </p:sp>
          <p:sp>
            <p:nvSpPr>
              <p:cNvPr id="19554" name="Line 29"/>
              <p:cNvSpPr>
                <a:spLocks noChangeShapeType="1"/>
              </p:cNvSpPr>
              <p:nvPr/>
            </p:nvSpPr>
            <p:spPr bwMode="auto">
              <a:xfrm>
                <a:off x="4368" y="3696"/>
                <a:ext cx="48" cy="0"/>
              </a:xfrm>
              <a:prstGeom prst="line">
                <a:avLst/>
              </a:prstGeom>
              <a:noFill/>
              <a:ln w="9525">
                <a:solidFill>
                  <a:schemeClr val="bg2"/>
                </a:solidFill>
                <a:round/>
                <a:headEnd/>
                <a:tailEnd/>
              </a:ln>
            </p:spPr>
            <p:txBody>
              <a:bodyPr wrap="none" anchor="ctr"/>
              <a:lstStyle/>
              <a:p>
                <a:endParaRPr lang="en-US"/>
              </a:p>
            </p:txBody>
          </p:sp>
        </p:grpSp>
        <p:sp>
          <p:nvSpPr>
            <p:cNvPr id="19551" name="Rectangle 30"/>
            <p:cNvSpPr>
              <a:spLocks noChangeArrowheads="1"/>
            </p:cNvSpPr>
            <p:nvPr/>
          </p:nvSpPr>
          <p:spPr bwMode="auto">
            <a:xfrm>
              <a:off x="3504" y="3840"/>
              <a:ext cx="240" cy="144"/>
            </a:xfrm>
            <a:prstGeom prst="rect">
              <a:avLst/>
            </a:prstGeom>
            <a:noFill/>
            <a:ln w="9525">
              <a:solidFill>
                <a:schemeClr val="bg2"/>
              </a:solidFill>
              <a:miter lim="800000"/>
              <a:headEnd/>
              <a:tailEnd/>
            </a:ln>
          </p:spPr>
          <p:txBody>
            <a:bodyPr wrap="none" anchor="ctr"/>
            <a:lstStyle/>
            <a:p>
              <a:endParaRPr lang="hr-HR" sz="2400">
                <a:solidFill>
                  <a:srgbClr val="002060"/>
                </a:solidFill>
              </a:endParaRPr>
            </a:p>
          </p:txBody>
        </p:sp>
      </p:grpSp>
      <p:cxnSp>
        <p:nvCxnSpPr>
          <p:cNvPr id="19501" name="Straight Arrow Connector 85"/>
          <p:cNvCxnSpPr>
            <a:cxnSpLocks noChangeShapeType="1"/>
            <a:endCxn id="69" idx="0"/>
          </p:cNvCxnSpPr>
          <p:nvPr/>
        </p:nvCxnSpPr>
        <p:spPr bwMode="auto">
          <a:xfrm rot="5400000">
            <a:off x="5988845" y="2964656"/>
            <a:ext cx="500062" cy="428625"/>
          </a:xfrm>
          <a:prstGeom prst="straightConnector1">
            <a:avLst/>
          </a:prstGeom>
          <a:noFill/>
          <a:ln w="34925" algn="ctr">
            <a:solidFill>
              <a:srgbClr val="C00000"/>
            </a:solidFill>
            <a:round/>
            <a:headEnd/>
            <a:tailEnd type="arrow" w="med" len="med"/>
          </a:ln>
        </p:spPr>
      </p:cxnSp>
      <p:cxnSp>
        <p:nvCxnSpPr>
          <p:cNvPr id="19502" name="Straight Arrow Connector 86"/>
          <p:cNvCxnSpPr>
            <a:cxnSpLocks noChangeShapeType="1"/>
            <a:endCxn id="19556" idx="0"/>
          </p:cNvCxnSpPr>
          <p:nvPr/>
        </p:nvCxnSpPr>
        <p:spPr bwMode="auto">
          <a:xfrm rot="5400000">
            <a:off x="2667001" y="5635625"/>
            <a:ext cx="500062" cy="230187"/>
          </a:xfrm>
          <a:prstGeom prst="straightConnector1">
            <a:avLst/>
          </a:prstGeom>
          <a:noFill/>
          <a:ln w="34925" algn="ctr">
            <a:solidFill>
              <a:srgbClr val="C00000"/>
            </a:solidFill>
            <a:round/>
            <a:headEnd/>
            <a:tailEnd type="arrow" w="med" len="med"/>
          </a:ln>
        </p:spPr>
      </p:cxnSp>
      <p:cxnSp>
        <p:nvCxnSpPr>
          <p:cNvPr id="19503" name="Straight Arrow Connector 88"/>
          <p:cNvCxnSpPr>
            <a:cxnSpLocks noChangeShapeType="1"/>
            <a:endCxn id="19551" idx="0"/>
          </p:cNvCxnSpPr>
          <p:nvPr/>
        </p:nvCxnSpPr>
        <p:spPr bwMode="auto">
          <a:xfrm rot="16200000" flipH="1">
            <a:off x="3309938" y="5651500"/>
            <a:ext cx="500062" cy="198438"/>
          </a:xfrm>
          <a:prstGeom prst="straightConnector1">
            <a:avLst/>
          </a:prstGeom>
          <a:noFill/>
          <a:ln w="34925" algn="ctr">
            <a:solidFill>
              <a:srgbClr val="C00000"/>
            </a:solidFill>
            <a:round/>
            <a:headEnd/>
            <a:tailEnd type="arrow" w="med" len="med"/>
          </a:ln>
        </p:spPr>
      </p:cxnSp>
      <p:sp>
        <p:nvSpPr>
          <p:cNvPr id="90" name="Rectangle 9"/>
          <p:cNvSpPr>
            <a:spLocks noChangeArrowheads="1"/>
          </p:cNvSpPr>
          <p:nvPr/>
        </p:nvSpPr>
        <p:spPr bwMode="auto">
          <a:xfrm>
            <a:off x="7024688" y="3929063"/>
            <a:ext cx="428625" cy="365125"/>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sp>
        <p:nvSpPr>
          <p:cNvPr id="91" name="Rectangle 10"/>
          <p:cNvSpPr>
            <a:spLocks noChangeArrowheads="1"/>
          </p:cNvSpPr>
          <p:nvPr/>
        </p:nvSpPr>
        <p:spPr bwMode="auto">
          <a:xfrm>
            <a:off x="7024688" y="3429000"/>
            <a:ext cx="857250" cy="500063"/>
          </a:xfrm>
          <a:prstGeom prst="rect">
            <a:avLst/>
          </a:prstGeom>
          <a:solidFill>
            <a:schemeClr val="accent4"/>
          </a:solidFill>
          <a:ln w="9525">
            <a:solidFill>
              <a:srgbClr val="0070C0"/>
            </a:solidFill>
            <a:miter lim="800000"/>
            <a:headEnd/>
            <a:tailEnd/>
          </a:ln>
        </p:spPr>
        <p:txBody>
          <a:bodyPr wrap="none" anchor="ctr"/>
          <a:lstStyle/>
          <a:p>
            <a:pPr algn="ctr">
              <a:defRPr/>
            </a:pPr>
            <a:r>
              <a:rPr lang="hr-HR" sz="4000">
                <a:solidFill>
                  <a:srgbClr val="002060"/>
                </a:solidFill>
              </a:rPr>
              <a:t>g</a:t>
            </a:r>
          </a:p>
        </p:txBody>
      </p:sp>
      <p:sp>
        <p:nvSpPr>
          <p:cNvPr id="92" name="Rectangle 91"/>
          <p:cNvSpPr>
            <a:spLocks noChangeArrowheads="1"/>
          </p:cNvSpPr>
          <p:nvPr/>
        </p:nvSpPr>
        <p:spPr bwMode="auto">
          <a:xfrm>
            <a:off x="7453313" y="3929063"/>
            <a:ext cx="428625" cy="365125"/>
          </a:xfrm>
          <a:prstGeom prst="rect">
            <a:avLst/>
          </a:prstGeom>
          <a:solidFill>
            <a:schemeClr val="accent4"/>
          </a:solidFill>
          <a:ln w="9525">
            <a:solidFill>
              <a:srgbClr val="0070C0"/>
            </a:solidFill>
            <a:miter lim="800000"/>
            <a:headEnd/>
            <a:tailEnd/>
          </a:ln>
        </p:spPr>
        <p:txBody>
          <a:bodyPr wrap="none" anchor="ctr"/>
          <a:lstStyle/>
          <a:p>
            <a:pPr>
              <a:defRPr/>
            </a:pPr>
            <a:endParaRPr lang="hr-HR" sz="2400">
              <a:solidFill>
                <a:srgbClr val="002060"/>
              </a:solidFill>
            </a:endParaRPr>
          </a:p>
        </p:txBody>
      </p:sp>
      <p:cxnSp>
        <p:nvCxnSpPr>
          <p:cNvPr id="19507" name="Straight Arrow Connector 95"/>
          <p:cNvCxnSpPr>
            <a:cxnSpLocks noChangeShapeType="1"/>
            <a:endCxn id="91" idx="0"/>
          </p:cNvCxnSpPr>
          <p:nvPr/>
        </p:nvCxnSpPr>
        <p:spPr bwMode="auto">
          <a:xfrm>
            <a:off x="6810375" y="2928938"/>
            <a:ext cx="642938" cy="500062"/>
          </a:xfrm>
          <a:prstGeom prst="straightConnector1">
            <a:avLst/>
          </a:prstGeom>
          <a:noFill/>
          <a:ln w="34925" algn="ctr">
            <a:solidFill>
              <a:srgbClr val="C00000"/>
            </a:solidFill>
            <a:round/>
            <a:headEnd/>
            <a:tailEnd type="arrow" w="med" len="med"/>
          </a:ln>
        </p:spPr>
      </p:cxnSp>
      <p:grpSp>
        <p:nvGrpSpPr>
          <p:cNvPr id="19508" name="Group 25"/>
          <p:cNvGrpSpPr>
            <a:grpSpLocks/>
          </p:cNvGrpSpPr>
          <p:nvPr/>
        </p:nvGrpSpPr>
        <p:grpSpPr bwMode="auto">
          <a:xfrm>
            <a:off x="4016375" y="4643438"/>
            <a:ext cx="412750" cy="228600"/>
            <a:chOff x="3504" y="3840"/>
            <a:chExt cx="240" cy="144"/>
          </a:xfrm>
        </p:grpSpPr>
        <p:grpSp>
          <p:nvGrpSpPr>
            <p:cNvPr id="19545" name="Group 26"/>
            <p:cNvGrpSpPr>
              <a:grpSpLocks/>
            </p:cNvGrpSpPr>
            <p:nvPr/>
          </p:nvGrpSpPr>
          <p:grpSpPr bwMode="auto">
            <a:xfrm>
              <a:off x="3504" y="3840"/>
              <a:ext cx="240" cy="96"/>
              <a:chOff x="4272" y="3600"/>
              <a:chExt cx="240" cy="96"/>
            </a:xfrm>
          </p:grpSpPr>
          <p:sp>
            <p:nvSpPr>
              <p:cNvPr id="19547" name="Line 27"/>
              <p:cNvSpPr>
                <a:spLocks noChangeShapeType="1"/>
              </p:cNvSpPr>
              <p:nvPr/>
            </p:nvSpPr>
            <p:spPr bwMode="auto">
              <a:xfrm>
                <a:off x="4272" y="3600"/>
                <a:ext cx="240" cy="0"/>
              </a:xfrm>
              <a:prstGeom prst="line">
                <a:avLst/>
              </a:prstGeom>
              <a:noFill/>
              <a:ln w="9525">
                <a:solidFill>
                  <a:schemeClr val="bg2"/>
                </a:solidFill>
                <a:round/>
                <a:headEnd/>
                <a:tailEnd/>
              </a:ln>
            </p:spPr>
            <p:txBody>
              <a:bodyPr wrap="none" anchor="ctr"/>
              <a:lstStyle/>
              <a:p>
                <a:endParaRPr lang="en-US"/>
              </a:p>
            </p:txBody>
          </p:sp>
          <p:sp>
            <p:nvSpPr>
              <p:cNvPr id="19548" name="Line 28"/>
              <p:cNvSpPr>
                <a:spLocks noChangeShapeType="1"/>
              </p:cNvSpPr>
              <p:nvPr/>
            </p:nvSpPr>
            <p:spPr bwMode="auto">
              <a:xfrm>
                <a:off x="4320" y="3648"/>
                <a:ext cx="144" cy="0"/>
              </a:xfrm>
              <a:prstGeom prst="line">
                <a:avLst/>
              </a:prstGeom>
              <a:noFill/>
              <a:ln w="9525">
                <a:solidFill>
                  <a:schemeClr val="bg2"/>
                </a:solidFill>
                <a:round/>
                <a:headEnd/>
                <a:tailEnd/>
              </a:ln>
            </p:spPr>
            <p:txBody>
              <a:bodyPr wrap="none" anchor="ctr"/>
              <a:lstStyle/>
              <a:p>
                <a:endParaRPr lang="en-US"/>
              </a:p>
            </p:txBody>
          </p:sp>
          <p:sp>
            <p:nvSpPr>
              <p:cNvPr id="19549" name="Line 29"/>
              <p:cNvSpPr>
                <a:spLocks noChangeShapeType="1"/>
              </p:cNvSpPr>
              <p:nvPr/>
            </p:nvSpPr>
            <p:spPr bwMode="auto">
              <a:xfrm>
                <a:off x="4368" y="3696"/>
                <a:ext cx="48" cy="0"/>
              </a:xfrm>
              <a:prstGeom prst="line">
                <a:avLst/>
              </a:prstGeom>
              <a:noFill/>
              <a:ln w="9525">
                <a:solidFill>
                  <a:schemeClr val="bg2"/>
                </a:solidFill>
                <a:round/>
                <a:headEnd/>
                <a:tailEnd/>
              </a:ln>
            </p:spPr>
            <p:txBody>
              <a:bodyPr wrap="none" anchor="ctr"/>
              <a:lstStyle/>
              <a:p>
                <a:endParaRPr lang="en-US"/>
              </a:p>
            </p:txBody>
          </p:sp>
        </p:grpSp>
        <p:sp>
          <p:nvSpPr>
            <p:cNvPr id="19546" name="Rectangle 30"/>
            <p:cNvSpPr>
              <a:spLocks noChangeArrowheads="1"/>
            </p:cNvSpPr>
            <p:nvPr/>
          </p:nvSpPr>
          <p:spPr bwMode="auto">
            <a:xfrm>
              <a:off x="3504" y="3840"/>
              <a:ext cx="240" cy="144"/>
            </a:xfrm>
            <a:prstGeom prst="rect">
              <a:avLst/>
            </a:prstGeom>
            <a:noFill/>
            <a:ln w="9525">
              <a:solidFill>
                <a:schemeClr val="bg2"/>
              </a:solidFill>
              <a:miter lim="800000"/>
              <a:headEnd/>
              <a:tailEnd/>
            </a:ln>
          </p:spPr>
          <p:txBody>
            <a:bodyPr wrap="none" anchor="ctr"/>
            <a:lstStyle/>
            <a:p>
              <a:endParaRPr lang="hr-HR" sz="2400">
                <a:solidFill>
                  <a:srgbClr val="002060"/>
                </a:solidFill>
              </a:endParaRPr>
            </a:p>
          </p:txBody>
        </p:sp>
      </p:grpSp>
      <p:grpSp>
        <p:nvGrpSpPr>
          <p:cNvPr id="19509" name="Group 25"/>
          <p:cNvGrpSpPr>
            <a:grpSpLocks/>
          </p:cNvGrpSpPr>
          <p:nvPr/>
        </p:nvGrpSpPr>
        <p:grpSpPr bwMode="auto">
          <a:xfrm>
            <a:off x="4873625" y="4643438"/>
            <a:ext cx="412750" cy="228600"/>
            <a:chOff x="3504" y="3840"/>
            <a:chExt cx="240" cy="144"/>
          </a:xfrm>
        </p:grpSpPr>
        <p:grpSp>
          <p:nvGrpSpPr>
            <p:cNvPr id="19540" name="Group 26"/>
            <p:cNvGrpSpPr>
              <a:grpSpLocks/>
            </p:cNvGrpSpPr>
            <p:nvPr/>
          </p:nvGrpSpPr>
          <p:grpSpPr bwMode="auto">
            <a:xfrm>
              <a:off x="3504" y="3840"/>
              <a:ext cx="240" cy="96"/>
              <a:chOff x="4272" y="3600"/>
              <a:chExt cx="240" cy="96"/>
            </a:xfrm>
          </p:grpSpPr>
          <p:sp>
            <p:nvSpPr>
              <p:cNvPr id="19542" name="Line 27"/>
              <p:cNvSpPr>
                <a:spLocks noChangeShapeType="1"/>
              </p:cNvSpPr>
              <p:nvPr/>
            </p:nvSpPr>
            <p:spPr bwMode="auto">
              <a:xfrm>
                <a:off x="4272" y="3600"/>
                <a:ext cx="240" cy="0"/>
              </a:xfrm>
              <a:prstGeom prst="line">
                <a:avLst/>
              </a:prstGeom>
              <a:noFill/>
              <a:ln w="9525">
                <a:solidFill>
                  <a:schemeClr val="bg2"/>
                </a:solidFill>
                <a:round/>
                <a:headEnd/>
                <a:tailEnd/>
              </a:ln>
            </p:spPr>
            <p:txBody>
              <a:bodyPr wrap="none" anchor="ctr"/>
              <a:lstStyle/>
              <a:p>
                <a:endParaRPr lang="en-US"/>
              </a:p>
            </p:txBody>
          </p:sp>
          <p:sp>
            <p:nvSpPr>
              <p:cNvPr id="19543" name="Line 28"/>
              <p:cNvSpPr>
                <a:spLocks noChangeShapeType="1"/>
              </p:cNvSpPr>
              <p:nvPr/>
            </p:nvSpPr>
            <p:spPr bwMode="auto">
              <a:xfrm>
                <a:off x="4320" y="3648"/>
                <a:ext cx="144" cy="0"/>
              </a:xfrm>
              <a:prstGeom prst="line">
                <a:avLst/>
              </a:prstGeom>
              <a:noFill/>
              <a:ln w="9525">
                <a:solidFill>
                  <a:schemeClr val="bg2"/>
                </a:solidFill>
                <a:round/>
                <a:headEnd/>
                <a:tailEnd/>
              </a:ln>
            </p:spPr>
            <p:txBody>
              <a:bodyPr wrap="none" anchor="ctr"/>
              <a:lstStyle/>
              <a:p>
                <a:endParaRPr lang="en-US"/>
              </a:p>
            </p:txBody>
          </p:sp>
          <p:sp>
            <p:nvSpPr>
              <p:cNvPr id="19544" name="Line 29"/>
              <p:cNvSpPr>
                <a:spLocks noChangeShapeType="1"/>
              </p:cNvSpPr>
              <p:nvPr/>
            </p:nvSpPr>
            <p:spPr bwMode="auto">
              <a:xfrm>
                <a:off x="4368" y="3696"/>
                <a:ext cx="48" cy="0"/>
              </a:xfrm>
              <a:prstGeom prst="line">
                <a:avLst/>
              </a:prstGeom>
              <a:noFill/>
              <a:ln w="9525">
                <a:solidFill>
                  <a:schemeClr val="bg2"/>
                </a:solidFill>
                <a:round/>
                <a:headEnd/>
                <a:tailEnd/>
              </a:ln>
            </p:spPr>
            <p:txBody>
              <a:bodyPr wrap="none" anchor="ctr"/>
              <a:lstStyle/>
              <a:p>
                <a:endParaRPr lang="en-US"/>
              </a:p>
            </p:txBody>
          </p:sp>
        </p:grpSp>
        <p:sp>
          <p:nvSpPr>
            <p:cNvPr id="19541" name="Rectangle 30"/>
            <p:cNvSpPr>
              <a:spLocks noChangeArrowheads="1"/>
            </p:cNvSpPr>
            <p:nvPr/>
          </p:nvSpPr>
          <p:spPr bwMode="auto">
            <a:xfrm>
              <a:off x="3504" y="3840"/>
              <a:ext cx="240" cy="144"/>
            </a:xfrm>
            <a:prstGeom prst="rect">
              <a:avLst/>
            </a:prstGeom>
            <a:noFill/>
            <a:ln w="9525">
              <a:solidFill>
                <a:schemeClr val="bg2"/>
              </a:solidFill>
              <a:miter lim="800000"/>
              <a:headEnd/>
              <a:tailEnd/>
            </a:ln>
          </p:spPr>
          <p:txBody>
            <a:bodyPr wrap="none" anchor="ctr"/>
            <a:lstStyle/>
            <a:p>
              <a:endParaRPr lang="hr-HR" sz="2400">
                <a:solidFill>
                  <a:srgbClr val="002060"/>
                </a:solidFill>
              </a:endParaRPr>
            </a:p>
          </p:txBody>
        </p:sp>
      </p:grpSp>
      <p:cxnSp>
        <p:nvCxnSpPr>
          <p:cNvPr id="19510" name="Straight Arrow Connector 116"/>
          <p:cNvCxnSpPr>
            <a:cxnSpLocks noChangeShapeType="1"/>
            <a:endCxn id="19546" idx="0"/>
          </p:cNvCxnSpPr>
          <p:nvPr/>
        </p:nvCxnSpPr>
        <p:spPr bwMode="auto">
          <a:xfrm rot="5400000">
            <a:off x="4087812" y="4278313"/>
            <a:ext cx="500063" cy="230188"/>
          </a:xfrm>
          <a:prstGeom prst="straightConnector1">
            <a:avLst/>
          </a:prstGeom>
          <a:noFill/>
          <a:ln w="34925" algn="ctr">
            <a:solidFill>
              <a:srgbClr val="C00000"/>
            </a:solidFill>
            <a:round/>
            <a:headEnd/>
            <a:tailEnd type="arrow" w="med" len="med"/>
          </a:ln>
        </p:spPr>
      </p:cxnSp>
      <p:cxnSp>
        <p:nvCxnSpPr>
          <p:cNvPr id="19511" name="Straight Arrow Connector 117"/>
          <p:cNvCxnSpPr>
            <a:cxnSpLocks noChangeShapeType="1"/>
            <a:endCxn id="19541" idx="0"/>
          </p:cNvCxnSpPr>
          <p:nvPr/>
        </p:nvCxnSpPr>
        <p:spPr bwMode="auto">
          <a:xfrm rot="16200000" flipH="1">
            <a:off x="4730750" y="4294188"/>
            <a:ext cx="500063" cy="198437"/>
          </a:xfrm>
          <a:prstGeom prst="straightConnector1">
            <a:avLst/>
          </a:prstGeom>
          <a:noFill/>
          <a:ln w="34925" algn="ctr">
            <a:solidFill>
              <a:srgbClr val="C00000"/>
            </a:solidFill>
            <a:round/>
            <a:headEnd/>
            <a:tailEnd type="arrow" w="med" len="med"/>
          </a:ln>
        </p:spPr>
      </p:cxnSp>
      <p:grpSp>
        <p:nvGrpSpPr>
          <p:cNvPr id="19512" name="Group 25"/>
          <p:cNvGrpSpPr>
            <a:grpSpLocks/>
          </p:cNvGrpSpPr>
          <p:nvPr/>
        </p:nvGrpSpPr>
        <p:grpSpPr bwMode="auto">
          <a:xfrm>
            <a:off x="5373688" y="4643438"/>
            <a:ext cx="412750" cy="228600"/>
            <a:chOff x="3504" y="3840"/>
            <a:chExt cx="240" cy="144"/>
          </a:xfrm>
        </p:grpSpPr>
        <p:grpSp>
          <p:nvGrpSpPr>
            <p:cNvPr id="19535" name="Group 26"/>
            <p:cNvGrpSpPr>
              <a:grpSpLocks/>
            </p:cNvGrpSpPr>
            <p:nvPr/>
          </p:nvGrpSpPr>
          <p:grpSpPr bwMode="auto">
            <a:xfrm>
              <a:off x="3504" y="3840"/>
              <a:ext cx="240" cy="96"/>
              <a:chOff x="4272" y="3600"/>
              <a:chExt cx="240" cy="96"/>
            </a:xfrm>
          </p:grpSpPr>
          <p:sp>
            <p:nvSpPr>
              <p:cNvPr id="19537" name="Line 27"/>
              <p:cNvSpPr>
                <a:spLocks noChangeShapeType="1"/>
              </p:cNvSpPr>
              <p:nvPr/>
            </p:nvSpPr>
            <p:spPr bwMode="auto">
              <a:xfrm>
                <a:off x="4272" y="3600"/>
                <a:ext cx="240" cy="0"/>
              </a:xfrm>
              <a:prstGeom prst="line">
                <a:avLst/>
              </a:prstGeom>
              <a:noFill/>
              <a:ln w="9525">
                <a:solidFill>
                  <a:schemeClr val="bg2"/>
                </a:solidFill>
                <a:round/>
                <a:headEnd/>
                <a:tailEnd/>
              </a:ln>
            </p:spPr>
            <p:txBody>
              <a:bodyPr wrap="none" anchor="ctr"/>
              <a:lstStyle/>
              <a:p>
                <a:endParaRPr lang="en-US"/>
              </a:p>
            </p:txBody>
          </p:sp>
          <p:sp>
            <p:nvSpPr>
              <p:cNvPr id="19538" name="Line 28"/>
              <p:cNvSpPr>
                <a:spLocks noChangeShapeType="1"/>
              </p:cNvSpPr>
              <p:nvPr/>
            </p:nvSpPr>
            <p:spPr bwMode="auto">
              <a:xfrm>
                <a:off x="4320" y="3648"/>
                <a:ext cx="144" cy="0"/>
              </a:xfrm>
              <a:prstGeom prst="line">
                <a:avLst/>
              </a:prstGeom>
              <a:noFill/>
              <a:ln w="9525">
                <a:solidFill>
                  <a:schemeClr val="bg2"/>
                </a:solidFill>
                <a:round/>
                <a:headEnd/>
                <a:tailEnd/>
              </a:ln>
            </p:spPr>
            <p:txBody>
              <a:bodyPr wrap="none" anchor="ctr"/>
              <a:lstStyle/>
              <a:p>
                <a:endParaRPr lang="en-US"/>
              </a:p>
            </p:txBody>
          </p:sp>
          <p:sp>
            <p:nvSpPr>
              <p:cNvPr id="19539" name="Line 29"/>
              <p:cNvSpPr>
                <a:spLocks noChangeShapeType="1"/>
              </p:cNvSpPr>
              <p:nvPr/>
            </p:nvSpPr>
            <p:spPr bwMode="auto">
              <a:xfrm>
                <a:off x="4368" y="3696"/>
                <a:ext cx="48" cy="0"/>
              </a:xfrm>
              <a:prstGeom prst="line">
                <a:avLst/>
              </a:prstGeom>
              <a:noFill/>
              <a:ln w="9525">
                <a:solidFill>
                  <a:schemeClr val="bg2"/>
                </a:solidFill>
                <a:round/>
                <a:headEnd/>
                <a:tailEnd/>
              </a:ln>
            </p:spPr>
            <p:txBody>
              <a:bodyPr wrap="none" anchor="ctr"/>
              <a:lstStyle/>
              <a:p>
                <a:endParaRPr lang="en-US"/>
              </a:p>
            </p:txBody>
          </p:sp>
        </p:grpSp>
        <p:sp>
          <p:nvSpPr>
            <p:cNvPr id="19536" name="Rectangle 30"/>
            <p:cNvSpPr>
              <a:spLocks noChangeArrowheads="1"/>
            </p:cNvSpPr>
            <p:nvPr/>
          </p:nvSpPr>
          <p:spPr bwMode="auto">
            <a:xfrm>
              <a:off x="3504" y="3840"/>
              <a:ext cx="240" cy="144"/>
            </a:xfrm>
            <a:prstGeom prst="rect">
              <a:avLst/>
            </a:prstGeom>
            <a:noFill/>
            <a:ln w="9525">
              <a:solidFill>
                <a:schemeClr val="bg2"/>
              </a:solidFill>
              <a:miter lim="800000"/>
              <a:headEnd/>
              <a:tailEnd/>
            </a:ln>
          </p:spPr>
          <p:txBody>
            <a:bodyPr wrap="none" anchor="ctr"/>
            <a:lstStyle/>
            <a:p>
              <a:endParaRPr lang="hr-HR" sz="2400">
                <a:solidFill>
                  <a:srgbClr val="002060"/>
                </a:solidFill>
              </a:endParaRPr>
            </a:p>
          </p:txBody>
        </p:sp>
      </p:grpSp>
      <p:grpSp>
        <p:nvGrpSpPr>
          <p:cNvPr id="19513" name="Group 25"/>
          <p:cNvGrpSpPr>
            <a:grpSpLocks/>
          </p:cNvGrpSpPr>
          <p:nvPr/>
        </p:nvGrpSpPr>
        <p:grpSpPr bwMode="auto">
          <a:xfrm>
            <a:off x="6230938" y="4643438"/>
            <a:ext cx="412750" cy="228600"/>
            <a:chOff x="3504" y="3840"/>
            <a:chExt cx="240" cy="144"/>
          </a:xfrm>
        </p:grpSpPr>
        <p:grpSp>
          <p:nvGrpSpPr>
            <p:cNvPr id="19530" name="Group 26"/>
            <p:cNvGrpSpPr>
              <a:grpSpLocks/>
            </p:cNvGrpSpPr>
            <p:nvPr/>
          </p:nvGrpSpPr>
          <p:grpSpPr bwMode="auto">
            <a:xfrm>
              <a:off x="3504" y="3840"/>
              <a:ext cx="240" cy="96"/>
              <a:chOff x="4272" y="3600"/>
              <a:chExt cx="240" cy="96"/>
            </a:xfrm>
          </p:grpSpPr>
          <p:sp>
            <p:nvSpPr>
              <p:cNvPr id="19532" name="Line 27"/>
              <p:cNvSpPr>
                <a:spLocks noChangeShapeType="1"/>
              </p:cNvSpPr>
              <p:nvPr/>
            </p:nvSpPr>
            <p:spPr bwMode="auto">
              <a:xfrm>
                <a:off x="4272" y="3600"/>
                <a:ext cx="240" cy="0"/>
              </a:xfrm>
              <a:prstGeom prst="line">
                <a:avLst/>
              </a:prstGeom>
              <a:noFill/>
              <a:ln w="9525">
                <a:solidFill>
                  <a:schemeClr val="bg2"/>
                </a:solidFill>
                <a:round/>
                <a:headEnd/>
                <a:tailEnd/>
              </a:ln>
            </p:spPr>
            <p:txBody>
              <a:bodyPr wrap="none" anchor="ctr"/>
              <a:lstStyle/>
              <a:p>
                <a:endParaRPr lang="en-US"/>
              </a:p>
            </p:txBody>
          </p:sp>
          <p:sp>
            <p:nvSpPr>
              <p:cNvPr id="19533" name="Line 28"/>
              <p:cNvSpPr>
                <a:spLocks noChangeShapeType="1"/>
              </p:cNvSpPr>
              <p:nvPr/>
            </p:nvSpPr>
            <p:spPr bwMode="auto">
              <a:xfrm>
                <a:off x="4320" y="3648"/>
                <a:ext cx="144" cy="0"/>
              </a:xfrm>
              <a:prstGeom prst="line">
                <a:avLst/>
              </a:prstGeom>
              <a:noFill/>
              <a:ln w="9525">
                <a:solidFill>
                  <a:schemeClr val="bg2"/>
                </a:solidFill>
                <a:round/>
                <a:headEnd/>
                <a:tailEnd/>
              </a:ln>
            </p:spPr>
            <p:txBody>
              <a:bodyPr wrap="none" anchor="ctr"/>
              <a:lstStyle/>
              <a:p>
                <a:endParaRPr lang="en-US"/>
              </a:p>
            </p:txBody>
          </p:sp>
          <p:sp>
            <p:nvSpPr>
              <p:cNvPr id="19534" name="Line 29"/>
              <p:cNvSpPr>
                <a:spLocks noChangeShapeType="1"/>
              </p:cNvSpPr>
              <p:nvPr/>
            </p:nvSpPr>
            <p:spPr bwMode="auto">
              <a:xfrm>
                <a:off x="4368" y="3696"/>
                <a:ext cx="48" cy="0"/>
              </a:xfrm>
              <a:prstGeom prst="line">
                <a:avLst/>
              </a:prstGeom>
              <a:noFill/>
              <a:ln w="9525">
                <a:solidFill>
                  <a:schemeClr val="bg2"/>
                </a:solidFill>
                <a:round/>
                <a:headEnd/>
                <a:tailEnd/>
              </a:ln>
            </p:spPr>
            <p:txBody>
              <a:bodyPr wrap="none" anchor="ctr"/>
              <a:lstStyle/>
              <a:p>
                <a:endParaRPr lang="en-US"/>
              </a:p>
            </p:txBody>
          </p:sp>
        </p:grpSp>
        <p:sp>
          <p:nvSpPr>
            <p:cNvPr id="19531" name="Rectangle 30"/>
            <p:cNvSpPr>
              <a:spLocks noChangeArrowheads="1"/>
            </p:cNvSpPr>
            <p:nvPr/>
          </p:nvSpPr>
          <p:spPr bwMode="auto">
            <a:xfrm>
              <a:off x="3504" y="3840"/>
              <a:ext cx="240" cy="144"/>
            </a:xfrm>
            <a:prstGeom prst="rect">
              <a:avLst/>
            </a:prstGeom>
            <a:noFill/>
            <a:ln w="9525">
              <a:solidFill>
                <a:schemeClr val="bg2"/>
              </a:solidFill>
              <a:miter lim="800000"/>
              <a:headEnd/>
              <a:tailEnd/>
            </a:ln>
          </p:spPr>
          <p:txBody>
            <a:bodyPr wrap="none" anchor="ctr"/>
            <a:lstStyle/>
            <a:p>
              <a:endParaRPr lang="hr-HR" sz="2400">
                <a:solidFill>
                  <a:srgbClr val="002060"/>
                </a:solidFill>
              </a:endParaRPr>
            </a:p>
          </p:txBody>
        </p:sp>
      </p:grpSp>
      <p:cxnSp>
        <p:nvCxnSpPr>
          <p:cNvPr id="19514" name="Straight Arrow Connector 130"/>
          <p:cNvCxnSpPr>
            <a:cxnSpLocks noChangeShapeType="1"/>
            <a:endCxn id="19536" idx="0"/>
          </p:cNvCxnSpPr>
          <p:nvPr/>
        </p:nvCxnSpPr>
        <p:spPr bwMode="auto">
          <a:xfrm rot="5400000">
            <a:off x="5445125" y="4278313"/>
            <a:ext cx="500063" cy="230187"/>
          </a:xfrm>
          <a:prstGeom prst="straightConnector1">
            <a:avLst/>
          </a:prstGeom>
          <a:noFill/>
          <a:ln w="34925" algn="ctr">
            <a:solidFill>
              <a:srgbClr val="C00000"/>
            </a:solidFill>
            <a:round/>
            <a:headEnd/>
            <a:tailEnd type="arrow" w="med" len="med"/>
          </a:ln>
        </p:spPr>
      </p:cxnSp>
      <p:cxnSp>
        <p:nvCxnSpPr>
          <p:cNvPr id="19515" name="Straight Arrow Connector 131"/>
          <p:cNvCxnSpPr>
            <a:cxnSpLocks noChangeShapeType="1"/>
            <a:endCxn id="19531" idx="0"/>
          </p:cNvCxnSpPr>
          <p:nvPr/>
        </p:nvCxnSpPr>
        <p:spPr bwMode="auto">
          <a:xfrm rot="16200000" flipH="1">
            <a:off x="6088062" y="4294188"/>
            <a:ext cx="500063" cy="198438"/>
          </a:xfrm>
          <a:prstGeom prst="straightConnector1">
            <a:avLst/>
          </a:prstGeom>
          <a:noFill/>
          <a:ln w="34925" algn="ctr">
            <a:solidFill>
              <a:srgbClr val="C00000"/>
            </a:solidFill>
            <a:round/>
            <a:headEnd/>
            <a:tailEnd type="arrow" w="med" len="med"/>
          </a:ln>
        </p:spPr>
      </p:cxnSp>
      <p:grpSp>
        <p:nvGrpSpPr>
          <p:cNvPr id="19516" name="Group 25"/>
          <p:cNvGrpSpPr>
            <a:grpSpLocks/>
          </p:cNvGrpSpPr>
          <p:nvPr/>
        </p:nvGrpSpPr>
        <p:grpSpPr bwMode="auto">
          <a:xfrm>
            <a:off x="6802438" y="4572000"/>
            <a:ext cx="412750" cy="228600"/>
            <a:chOff x="3504" y="3840"/>
            <a:chExt cx="240" cy="144"/>
          </a:xfrm>
        </p:grpSpPr>
        <p:grpSp>
          <p:nvGrpSpPr>
            <p:cNvPr id="19525" name="Group 26"/>
            <p:cNvGrpSpPr>
              <a:grpSpLocks/>
            </p:cNvGrpSpPr>
            <p:nvPr/>
          </p:nvGrpSpPr>
          <p:grpSpPr bwMode="auto">
            <a:xfrm>
              <a:off x="3504" y="3840"/>
              <a:ext cx="240" cy="96"/>
              <a:chOff x="4272" y="3600"/>
              <a:chExt cx="240" cy="96"/>
            </a:xfrm>
          </p:grpSpPr>
          <p:sp>
            <p:nvSpPr>
              <p:cNvPr id="19527" name="Line 27"/>
              <p:cNvSpPr>
                <a:spLocks noChangeShapeType="1"/>
              </p:cNvSpPr>
              <p:nvPr/>
            </p:nvSpPr>
            <p:spPr bwMode="auto">
              <a:xfrm>
                <a:off x="4272" y="3600"/>
                <a:ext cx="240" cy="0"/>
              </a:xfrm>
              <a:prstGeom prst="line">
                <a:avLst/>
              </a:prstGeom>
              <a:noFill/>
              <a:ln w="9525">
                <a:solidFill>
                  <a:schemeClr val="bg2"/>
                </a:solidFill>
                <a:round/>
                <a:headEnd/>
                <a:tailEnd/>
              </a:ln>
            </p:spPr>
            <p:txBody>
              <a:bodyPr wrap="none" anchor="ctr"/>
              <a:lstStyle/>
              <a:p>
                <a:endParaRPr lang="en-US"/>
              </a:p>
            </p:txBody>
          </p:sp>
          <p:sp>
            <p:nvSpPr>
              <p:cNvPr id="19528" name="Line 28"/>
              <p:cNvSpPr>
                <a:spLocks noChangeShapeType="1"/>
              </p:cNvSpPr>
              <p:nvPr/>
            </p:nvSpPr>
            <p:spPr bwMode="auto">
              <a:xfrm>
                <a:off x="4320" y="3648"/>
                <a:ext cx="144" cy="0"/>
              </a:xfrm>
              <a:prstGeom prst="line">
                <a:avLst/>
              </a:prstGeom>
              <a:noFill/>
              <a:ln w="9525">
                <a:solidFill>
                  <a:schemeClr val="bg2"/>
                </a:solidFill>
                <a:round/>
                <a:headEnd/>
                <a:tailEnd/>
              </a:ln>
            </p:spPr>
            <p:txBody>
              <a:bodyPr wrap="none" anchor="ctr"/>
              <a:lstStyle/>
              <a:p>
                <a:endParaRPr lang="en-US"/>
              </a:p>
            </p:txBody>
          </p:sp>
          <p:sp>
            <p:nvSpPr>
              <p:cNvPr id="19529" name="Line 29"/>
              <p:cNvSpPr>
                <a:spLocks noChangeShapeType="1"/>
              </p:cNvSpPr>
              <p:nvPr/>
            </p:nvSpPr>
            <p:spPr bwMode="auto">
              <a:xfrm>
                <a:off x="4368" y="3696"/>
                <a:ext cx="48" cy="0"/>
              </a:xfrm>
              <a:prstGeom prst="line">
                <a:avLst/>
              </a:prstGeom>
              <a:noFill/>
              <a:ln w="9525">
                <a:solidFill>
                  <a:schemeClr val="bg2"/>
                </a:solidFill>
                <a:round/>
                <a:headEnd/>
                <a:tailEnd/>
              </a:ln>
            </p:spPr>
            <p:txBody>
              <a:bodyPr wrap="none" anchor="ctr"/>
              <a:lstStyle/>
              <a:p>
                <a:endParaRPr lang="en-US"/>
              </a:p>
            </p:txBody>
          </p:sp>
        </p:grpSp>
        <p:sp>
          <p:nvSpPr>
            <p:cNvPr id="19526" name="Rectangle 30"/>
            <p:cNvSpPr>
              <a:spLocks noChangeArrowheads="1"/>
            </p:cNvSpPr>
            <p:nvPr/>
          </p:nvSpPr>
          <p:spPr bwMode="auto">
            <a:xfrm>
              <a:off x="3504" y="3840"/>
              <a:ext cx="240" cy="144"/>
            </a:xfrm>
            <a:prstGeom prst="rect">
              <a:avLst/>
            </a:prstGeom>
            <a:noFill/>
            <a:ln w="9525">
              <a:solidFill>
                <a:schemeClr val="bg2"/>
              </a:solidFill>
              <a:miter lim="800000"/>
              <a:headEnd/>
              <a:tailEnd/>
            </a:ln>
          </p:spPr>
          <p:txBody>
            <a:bodyPr wrap="none" anchor="ctr"/>
            <a:lstStyle/>
            <a:p>
              <a:endParaRPr lang="hr-HR" sz="2400">
                <a:solidFill>
                  <a:srgbClr val="002060"/>
                </a:solidFill>
              </a:endParaRPr>
            </a:p>
          </p:txBody>
        </p:sp>
      </p:grpSp>
      <p:grpSp>
        <p:nvGrpSpPr>
          <p:cNvPr id="19517" name="Group 25"/>
          <p:cNvGrpSpPr>
            <a:grpSpLocks/>
          </p:cNvGrpSpPr>
          <p:nvPr/>
        </p:nvGrpSpPr>
        <p:grpSpPr bwMode="auto">
          <a:xfrm>
            <a:off x="7659688" y="4572000"/>
            <a:ext cx="412750" cy="228600"/>
            <a:chOff x="3504" y="3840"/>
            <a:chExt cx="240" cy="144"/>
          </a:xfrm>
        </p:grpSpPr>
        <p:grpSp>
          <p:nvGrpSpPr>
            <p:cNvPr id="19520" name="Group 26"/>
            <p:cNvGrpSpPr>
              <a:grpSpLocks/>
            </p:cNvGrpSpPr>
            <p:nvPr/>
          </p:nvGrpSpPr>
          <p:grpSpPr bwMode="auto">
            <a:xfrm>
              <a:off x="3504" y="3840"/>
              <a:ext cx="240" cy="96"/>
              <a:chOff x="4272" y="3600"/>
              <a:chExt cx="240" cy="96"/>
            </a:xfrm>
          </p:grpSpPr>
          <p:sp>
            <p:nvSpPr>
              <p:cNvPr id="19522" name="Line 27"/>
              <p:cNvSpPr>
                <a:spLocks noChangeShapeType="1"/>
              </p:cNvSpPr>
              <p:nvPr/>
            </p:nvSpPr>
            <p:spPr bwMode="auto">
              <a:xfrm>
                <a:off x="4272" y="3600"/>
                <a:ext cx="240" cy="0"/>
              </a:xfrm>
              <a:prstGeom prst="line">
                <a:avLst/>
              </a:prstGeom>
              <a:noFill/>
              <a:ln w="9525">
                <a:solidFill>
                  <a:schemeClr val="bg2"/>
                </a:solidFill>
                <a:round/>
                <a:headEnd/>
                <a:tailEnd/>
              </a:ln>
            </p:spPr>
            <p:txBody>
              <a:bodyPr wrap="none" anchor="ctr"/>
              <a:lstStyle/>
              <a:p>
                <a:endParaRPr lang="en-US"/>
              </a:p>
            </p:txBody>
          </p:sp>
          <p:sp>
            <p:nvSpPr>
              <p:cNvPr id="19523" name="Line 28"/>
              <p:cNvSpPr>
                <a:spLocks noChangeShapeType="1"/>
              </p:cNvSpPr>
              <p:nvPr/>
            </p:nvSpPr>
            <p:spPr bwMode="auto">
              <a:xfrm>
                <a:off x="4320" y="3648"/>
                <a:ext cx="144" cy="0"/>
              </a:xfrm>
              <a:prstGeom prst="line">
                <a:avLst/>
              </a:prstGeom>
              <a:noFill/>
              <a:ln w="9525">
                <a:solidFill>
                  <a:schemeClr val="bg2"/>
                </a:solidFill>
                <a:round/>
                <a:headEnd/>
                <a:tailEnd/>
              </a:ln>
            </p:spPr>
            <p:txBody>
              <a:bodyPr wrap="none" anchor="ctr"/>
              <a:lstStyle/>
              <a:p>
                <a:endParaRPr lang="en-US"/>
              </a:p>
            </p:txBody>
          </p:sp>
          <p:sp>
            <p:nvSpPr>
              <p:cNvPr id="19524" name="Line 29"/>
              <p:cNvSpPr>
                <a:spLocks noChangeShapeType="1"/>
              </p:cNvSpPr>
              <p:nvPr/>
            </p:nvSpPr>
            <p:spPr bwMode="auto">
              <a:xfrm>
                <a:off x="4368" y="3696"/>
                <a:ext cx="48" cy="0"/>
              </a:xfrm>
              <a:prstGeom prst="line">
                <a:avLst/>
              </a:prstGeom>
              <a:noFill/>
              <a:ln w="9525">
                <a:solidFill>
                  <a:schemeClr val="bg2"/>
                </a:solidFill>
                <a:round/>
                <a:headEnd/>
                <a:tailEnd/>
              </a:ln>
            </p:spPr>
            <p:txBody>
              <a:bodyPr wrap="none" anchor="ctr"/>
              <a:lstStyle/>
              <a:p>
                <a:endParaRPr lang="en-US"/>
              </a:p>
            </p:txBody>
          </p:sp>
        </p:grpSp>
        <p:sp>
          <p:nvSpPr>
            <p:cNvPr id="19521" name="Rectangle 30"/>
            <p:cNvSpPr>
              <a:spLocks noChangeArrowheads="1"/>
            </p:cNvSpPr>
            <p:nvPr/>
          </p:nvSpPr>
          <p:spPr bwMode="auto">
            <a:xfrm>
              <a:off x="3504" y="3840"/>
              <a:ext cx="240" cy="144"/>
            </a:xfrm>
            <a:prstGeom prst="rect">
              <a:avLst/>
            </a:prstGeom>
            <a:noFill/>
            <a:ln w="9525">
              <a:solidFill>
                <a:schemeClr val="bg2"/>
              </a:solidFill>
              <a:miter lim="800000"/>
              <a:headEnd/>
              <a:tailEnd/>
            </a:ln>
          </p:spPr>
          <p:txBody>
            <a:bodyPr wrap="none" anchor="ctr"/>
            <a:lstStyle/>
            <a:p>
              <a:endParaRPr lang="hr-HR" sz="2400">
                <a:solidFill>
                  <a:srgbClr val="002060"/>
                </a:solidFill>
              </a:endParaRPr>
            </a:p>
          </p:txBody>
        </p:sp>
      </p:grpSp>
      <p:cxnSp>
        <p:nvCxnSpPr>
          <p:cNvPr id="19518" name="Straight Arrow Connector 144"/>
          <p:cNvCxnSpPr>
            <a:cxnSpLocks noChangeShapeType="1"/>
            <a:endCxn id="19526" idx="0"/>
          </p:cNvCxnSpPr>
          <p:nvPr/>
        </p:nvCxnSpPr>
        <p:spPr bwMode="auto">
          <a:xfrm rot="5400000">
            <a:off x="6873876" y="4206875"/>
            <a:ext cx="500062" cy="230187"/>
          </a:xfrm>
          <a:prstGeom prst="straightConnector1">
            <a:avLst/>
          </a:prstGeom>
          <a:noFill/>
          <a:ln w="34925" algn="ctr">
            <a:solidFill>
              <a:srgbClr val="C00000"/>
            </a:solidFill>
            <a:round/>
            <a:headEnd/>
            <a:tailEnd type="arrow" w="med" len="med"/>
          </a:ln>
        </p:spPr>
      </p:cxnSp>
      <p:cxnSp>
        <p:nvCxnSpPr>
          <p:cNvPr id="19519" name="Straight Arrow Connector 145"/>
          <p:cNvCxnSpPr>
            <a:cxnSpLocks noChangeShapeType="1"/>
            <a:endCxn id="19521" idx="0"/>
          </p:cNvCxnSpPr>
          <p:nvPr/>
        </p:nvCxnSpPr>
        <p:spPr bwMode="auto">
          <a:xfrm rot="16200000" flipH="1">
            <a:off x="7516813" y="4222750"/>
            <a:ext cx="500062" cy="198438"/>
          </a:xfrm>
          <a:prstGeom prst="straightConnector1">
            <a:avLst/>
          </a:prstGeom>
          <a:noFill/>
          <a:ln w="34925" algn="ctr">
            <a:solidFill>
              <a:srgbClr val="C00000"/>
            </a:solidFill>
            <a:round/>
            <a:headEnd/>
            <a:tailEnd type="arrow" w="med" len="med"/>
          </a:ln>
        </p:spPr>
      </p:cxnSp>
      <p:sp>
        <p:nvSpPr>
          <p:cNvPr id="4" name="Slide Number Placeholder 3"/>
          <p:cNvSpPr>
            <a:spLocks noGrp="1"/>
          </p:cNvSpPr>
          <p:nvPr>
            <p:ph type="sldNum" sz="quarter" idx="11"/>
          </p:nvPr>
        </p:nvSpPr>
        <p:spPr/>
        <p:txBody>
          <a:bodyPr/>
          <a:lstStyle/>
          <a:p>
            <a:fld id="{A88E0379-805C-488B-A902-3710866AFB11}" type="slidenum">
              <a:rPr lang="hr-HR" smtClean="0"/>
              <a:pPr/>
              <a:t>252</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2915" name="Rectangle 3"/>
          <p:cNvSpPr>
            <a:spLocks noGrp="1" noChangeArrowheads="1"/>
          </p:cNvSpPr>
          <p:nvPr>
            <p:ph type="title" idx="4294967295"/>
          </p:nvPr>
        </p:nvSpPr>
        <p:spPr/>
        <p:txBody>
          <a:bodyPr/>
          <a:lstStyle/>
          <a:p>
            <a:pPr>
              <a:defRPr/>
            </a:pPr>
            <a:r>
              <a:rPr lang="hr-HR" b="1" i="1" smtClean="0">
                <a:solidFill>
                  <a:srgbClr val="FF0000"/>
                </a:solidFill>
                <a:latin typeface="Times New Roman" pitchFamily="18" charset="0"/>
              </a:rPr>
              <a:t>k</a:t>
            </a:r>
            <a:r>
              <a:rPr lang="hr-HR" i="1" smtClean="0">
                <a:latin typeface="Times New Roman" pitchFamily="18" charset="0"/>
              </a:rPr>
              <a:t>-</a:t>
            </a:r>
            <a:r>
              <a:rPr lang="hr-HR" smtClean="0"/>
              <a:t>stabla</a:t>
            </a:r>
            <a:endParaRPr lang="hr-HR" smtClean="0">
              <a:latin typeface="Times New Roman" pitchFamily="18" charset="0"/>
            </a:endParaRPr>
          </a:p>
        </p:txBody>
      </p:sp>
      <p:sp>
        <p:nvSpPr>
          <p:cNvPr id="5" name="Content Placeholder 4"/>
          <p:cNvSpPr>
            <a:spLocks noGrp="1"/>
          </p:cNvSpPr>
          <p:nvPr>
            <p:ph idx="4294967295"/>
          </p:nvPr>
        </p:nvSpPr>
        <p:spPr/>
        <p:txBody>
          <a:bodyPr/>
          <a:lstStyle/>
          <a:p>
            <a:pPr>
              <a:defRPr/>
            </a:pPr>
            <a:r>
              <a:rPr lang="hr-HR" smtClean="0"/>
              <a:t>prirodna generalizacija binarnih stabala su </a:t>
            </a:r>
            <a:r>
              <a:rPr lang="hr-HR" b="1" i="1" smtClean="0">
                <a:solidFill>
                  <a:srgbClr val="FF0000"/>
                </a:solidFill>
                <a:latin typeface="Times New Roman" pitchFamily="18" charset="0"/>
              </a:rPr>
              <a:t>k</a:t>
            </a:r>
            <a:r>
              <a:rPr lang="hr-HR" i="1" smtClean="0">
                <a:latin typeface="Times New Roman" pitchFamily="18" charset="0"/>
              </a:rPr>
              <a:t>-</a:t>
            </a:r>
            <a:r>
              <a:rPr lang="hr-HR" smtClean="0"/>
              <a:t>stabla</a:t>
            </a:r>
          </a:p>
          <a:p>
            <a:pPr lvl="1">
              <a:defRPr/>
            </a:pPr>
            <a:r>
              <a:rPr lang="hr-HR" b="1" i="1" smtClean="0">
                <a:solidFill>
                  <a:srgbClr val="FF0000"/>
                </a:solidFill>
                <a:latin typeface="Times New Roman" pitchFamily="18" charset="0"/>
              </a:rPr>
              <a:t>k</a:t>
            </a:r>
            <a:r>
              <a:rPr lang="hr-HR" i="1" smtClean="0"/>
              <a:t> </a:t>
            </a:r>
            <a:r>
              <a:rPr lang="hr-HR" smtClean="0"/>
              <a:t>predstavlja stupanj stabla, </a:t>
            </a:r>
            <a:r>
              <a:rPr lang="hr-HR" b="1" i="1" smtClean="0">
                <a:solidFill>
                  <a:srgbClr val="FF0000"/>
                </a:solidFill>
                <a:latin typeface="Times New Roman" pitchFamily="18" charset="0"/>
              </a:rPr>
              <a:t>k</a:t>
            </a:r>
            <a:r>
              <a:rPr lang="hr-HR" smtClean="0">
                <a:latin typeface="Times New Roman" pitchFamily="18" charset="0"/>
              </a:rPr>
              <a:t>&gt;2</a:t>
            </a:r>
            <a:r>
              <a:rPr lang="hr-HR" smtClean="0"/>
              <a:t>, s istim mogućnostima prikazivanja</a:t>
            </a:r>
          </a:p>
          <a:p>
            <a:pPr>
              <a:defRPr/>
            </a:pPr>
            <a:r>
              <a:rPr lang="hr-HR" smtClean="0"/>
              <a:t>općenita stabla, s raznim stupnjevima, mogu se transformirati u binarna stabla</a:t>
            </a:r>
          </a:p>
          <a:p>
            <a:pPr lvl="1">
              <a:defRPr/>
            </a:pPr>
            <a:r>
              <a:rPr lang="hr-HR" smtClean="0"/>
              <a:t>to rezultira manjim i učinkovitijim algoritmima, te manjim potrebama za memorijom</a:t>
            </a:r>
          </a:p>
          <a:p>
            <a:pPr lvl="1">
              <a:defRPr/>
            </a:pPr>
            <a:endParaRPr lang="hr-HR" smtClean="0"/>
          </a:p>
          <a:p>
            <a:pPr>
              <a:defRPr/>
            </a:pPr>
            <a:endParaRPr lang="hr-HR" smtClean="0"/>
          </a:p>
        </p:txBody>
      </p:sp>
      <p:sp>
        <p:nvSpPr>
          <p:cNvPr id="1702916" name="Rectangle 4"/>
          <p:cNvSpPr>
            <a:spLocks noChangeArrowheads="1"/>
          </p:cNvSpPr>
          <p:nvPr/>
        </p:nvSpPr>
        <p:spPr bwMode="auto">
          <a:xfrm>
            <a:off x="165100" y="914400"/>
            <a:ext cx="9410700" cy="3810000"/>
          </a:xfrm>
          <a:prstGeom prst="rect">
            <a:avLst/>
          </a:prstGeom>
          <a:noFill/>
          <a:ln w="9525">
            <a:noFill/>
            <a:miter lim="800000"/>
            <a:headEnd/>
            <a:tailEnd/>
          </a:ln>
        </p:spPr>
        <p:txBody>
          <a:bodyPr lIns="0" tIns="0" rIns="0" bIns="0"/>
          <a:lstStyle/>
          <a:p>
            <a:pPr marL="342900" indent="-342900">
              <a:buSzPct val="75000"/>
              <a:buFont typeface="Monotype Sorts" pitchFamily="2" charset="2"/>
              <a:buChar char="n"/>
              <a:defRPr/>
            </a:pPr>
            <a:endParaRPr lang="hr-HR" sz="2400">
              <a:solidFill>
                <a:srgbClr val="00FF00"/>
              </a:solidFill>
              <a:effectLst>
                <a:outerShdw blurRad="38100" dist="38100" dir="2700000" algn="tl">
                  <a:srgbClr val="C0C0C0"/>
                </a:outerShdw>
              </a:effectLst>
            </a:endParaRPr>
          </a:p>
        </p:txBody>
      </p:sp>
      <p:sp>
        <p:nvSpPr>
          <p:cNvPr id="3" name="Slide Number Placeholder 2"/>
          <p:cNvSpPr>
            <a:spLocks noGrp="1"/>
          </p:cNvSpPr>
          <p:nvPr>
            <p:ph type="sldNum" sz="quarter" idx="11"/>
          </p:nvPr>
        </p:nvSpPr>
        <p:spPr/>
        <p:txBody>
          <a:bodyPr/>
          <a:lstStyle/>
          <a:p>
            <a:fld id="{A88E0379-805C-488B-A902-3710866AFB11}" type="slidenum">
              <a:rPr lang="hr-HR" smtClean="0"/>
              <a:pPr/>
              <a:t>253</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hr-HR" smtClean="0"/>
              <a:t>Stablo za traženje</a:t>
            </a:r>
          </a:p>
        </p:txBody>
      </p:sp>
      <p:sp>
        <p:nvSpPr>
          <p:cNvPr id="3" name="Content Placeholder 2"/>
          <p:cNvSpPr>
            <a:spLocks noGrp="1"/>
          </p:cNvSpPr>
          <p:nvPr>
            <p:ph idx="4294967295"/>
          </p:nvPr>
        </p:nvSpPr>
        <p:spPr/>
        <p:txBody>
          <a:bodyPr/>
          <a:lstStyle/>
          <a:p>
            <a:r>
              <a:rPr lang="hr-HR" smtClean="0"/>
              <a:t>može se oblikovati stablo za traženje (sortirano, uređeno stablo) po nekom od podataka (ključu) koji se upisuju u pojedini čvor. Upis novog čvora počinje pretragom od korijena stabla. Uspoređuje se već upisani podatak u čvorovima s novim podatkom:</a:t>
            </a:r>
          </a:p>
          <a:p>
            <a:pPr lvl="1"/>
            <a:r>
              <a:rPr lang="hr-HR" smtClean="0"/>
              <a:t>ako je ključ novog čvora manji od ključa upisanog čvora usporedbe, nastavlja se usporedba u lijevom podstablu</a:t>
            </a:r>
          </a:p>
          <a:p>
            <a:pPr lvl="1"/>
            <a:r>
              <a:rPr lang="hr-HR" smtClean="0"/>
              <a:t>ako je ključ novog čvora veći ili jednak od ključa upisanog čvora usporedbe, nastavlja se usporedba u desnom podstablu</a:t>
            </a:r>
          </a:p>
          <a:p>
            <a:pPr lvl="1"/>
            <a:r>
              <a:rPr lang="hr-HR" smtClean="0"/>
              <a:t>ako upisani čvor nema podstablo u traženom smjeru, novi čvor postaje dijete upisanog čvora</a:t>
            </a:r>
          </a:p>
          <a:p>
            <a:endParaRPr lang="hr-HR" smtClean="0"/>
          </a:p>
        </p:txBody>
      </p:sp>
      <p:sp>
        <p:nvSpPr>
          <p:cNvPr id="21511" name="Rectangle 3"/>
          <p:cNvSpPr>
            <a:spLocks noChangeArrowheads="1"/>
          </p:cNvSpPr>
          <p:nvPr/>
        </p:nvSpPr>
        <p:spPr bwMode="auto">
          <a:xfrm>
            <a:off x="5024438" y="5786438"/>
            <a:ext cx="4565650" cy="523875"/>
          </a:xfrm>
          <a:prstGeom prst="rect">
            <a:avLst/>
          </a:prstGeom>
          <a:noFill/>
          <a:ln w="9525">
            <a:noFill/>
            <a:miter lim="800000"/>
            <a:headEnd/>
            <a:tailEnd/>
          </a:ln>
        </p:spPr>
        <p:txBody>
          <a:bodyPr wrap="none">
            <a:spAutoFit/>
          </a:bodyPr>
          <a:lstStyle/>
          <a:p>
            <a:pPr lvl="1"/>
            <a:r>
              <a:rPr lang="hr-HR" sz="2800">
                <a:solidFill>
                  <a:srgbClr val="0070C0"/>
                </a:solidFill>
                <a:cs typeface="Courier New" pitchFamily="49" charset="0"/>
                <a:sym typeface="Wingdings" pitchFamily="2" charset="2"/>
              </a:rPr>
              <a:t></a:t>
            </a:r>
            <a:r>
              <a:rPr lang="hr-HR" sz="2800">
                <a:solidFill>
                  <a:srgbClr val="0070C0"/>
                </a:solidFill>
                <a:cs typeface="Courier New" pitchFamily="49" charset="0"/>
              </a:rPr>
              <a:t> SortiranoStablo</a:t>
            </a:r>
          </a:p>
        </p:txBody>
      </p:sp>
      <p:sp>
        <p:nvSpPr>
          <p:cNvPr id="5" name="Slide Number Placeholder 4"/>
          <p:cNvSpPr>
            <a:spLocks noGrp="1"/>
          </p:cNvSpPr>
          <p:nvPr>
            <p:ph type="sldNum" sz="quarter" idx="11"/>
          </p:nvPr>
        </p:nvSpPr>
        <p:spPr/>
        <p:txBody>
          <a:bodyPr/>
          <a:lstStyle/>
          <a:p>
            <a:fld id="{A88E0379-805C-488B-A902-3710866AFB11}" type="slidenum">
              <a:rPr lang="hr-HR" smtClean="0"/>
              <a:pPr/>
              <a:t>254</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hr-HR"/>
              <a:t>Dodavanje elementa u stablo</a:t>
            </a:r>
          </a:p>
        </p:txBody>
      </p:sp>
      <p:sp>
        <p:nvSpPr>
          <p:cNvPr id="22534" name="Rectangle 1"/>
          <p:cNvSpPr>
            <a:spLocks noChangeArrowheads="1"/>
          </p:cNvSpPr>
          <p:nvPr/>
        </p:nvSpPr>
        <p:spPr bwMode="auto">
          <a:xfrm>
            <a:off x="71438" y="1309688"/>
            <a:ext cx="9667875" cy="4994275"/>
          </a:xfrm>
          <a:prstGeom prst="rect">
            <a:avLst/>
          </a:prstGeom>
          <a:solidFill>
            <a:srgbClr val="FFCC99"/>
          </a:solidFill>
          <a:ln w="9525" algn="ctr">
            <a:solidFill>
              <a:srgbClr val="FF0000"/>
            </a:solidFill>
            <a:miter lim="800000"/>
            <a:headEnd/>
            <a:tailEnd/>
          </a:ln>
        </p:spPr>
        <p:txBody>
          <a:bodyPr anchor="ctr">
            <a:spAutoFit/>
          </a:bodyPr>
          <a:lstStyle/>
          <a:p>
            <a:r>
              <a:rPr lang="en-US" sz="2400">
                <a:solidFill>
                  <a:srgbClr val="000029"/>
                </a:solidFill>
                <a:cs typeface="Courier New" pitchFamily="49" charset="0"/>
              </a:rPr>
              <a:t>struct </a:t>
            </a:r>
            <a:r>
              <a:rPr lang="hr-HR" sz="2400">
                <a:solidFill>
                  <a:srgbClr val="000029"/>
                </a:solidFill>
                <a:cs typeface="Courier New" pitchFamily="49" charset="0"/>
              </a:rPr>
              <a:t>cvor</a:t>
            </a:r>
            <a:r>
              <a:rPr lang="en-US" sz="2400">
                <a:solidFill>
                  <a:srgbClr val="000029"/>
                </a:solidFill>
                <a:cs typeface="Courier New" pitchFamily="49" charset="0"/>
              </a:rPr>
              <a:t>* </a:t>
            </a:r>
            <a:r>
              <a:rPr lang="hr-HR" sz="2400">
                <a:solidFill>
                  <a:srgbClr val="000029"/>
                </a:solidFill>
                <a:cs typeface="Courier New" pitchFamily="49" charset="0"/>
              </a:rPr>
              <a:t>dodaj</a:t>
            </a:r>
            <a:r>
              <a:rPr lang="en-US" sz="2400">
                <a:solidFill>
                  <a:srgbClr val="000029"/>
                </a:solidFill>
                <a:cs typeface="Courier New" pitchFamily="49" charset="0"/>
              </a:rPr>
              <a:t>(struct </a:t>
            </a:r>
            <a:r>
              <a:rPr lang="hr-HR" sz="2400">
                <a:solidFill>
                  <a:srgbClr val="000029"/>
                </a:solidFill>
                <a:cs typeface="Courier New" pitchFamily="49" charset="0"/>
              </a:rPr>
              <a:t>cvor</a:t>
            </a:r>
            <a:r>
              <a:rPr lang="en-US" sz="2400">
                <a:solidFill>
                  <a:srgbClr val="000029"/>
                </a:solidFill>
                <a:cs typeface="Courier New" pitchFamily="49" charset="0"/>
              </a:rPr>
              <a:t>* </a:t>
            </a:r>
            <a:r>
              <a:rPr lang="hr-HR" sz="2400">
                <a:solidFill>
                  <a:srgbClr val="000029"/>
                </a:solidFill>
                <a:cs typeface="Courier New" pitchFamily="49" charset="0"/>
              </a:rPr>
              <a:t>cvor</a:t>
            </a:r>
            <a:r>
              <a:rPr lang="en-US" sz="2400">
                <a:solidFill>
                  <a:srgbClr val="000029"/>
                </a:solidFill>
                <a:cs typeface="Courier New" pitchFamily="49" charset="0"/>
              </a:rPr>
              <a:t>, </a:t>
            </a:r>
            <a:r>
              <a:rPr lang="hr-HR" sz="2400">
                <a:solidFill>
                  <a:srgbClr val="000029"/>
                </a:solidFill>
                <a:cs typeface="Courier New" pitchFamily="49" charset="0"/>
              </a:rPr>
              <a:t>tip elem</a:t>
            </a:r>
            <a:r>
              <a:rPr lang="en-US" sz="2400">
                <a:solidFill>
                  <a:srgbClr val="000029"/>
                </a:solidFill>
                <a:cs typeface="Courier New" pitchFamily="49" charset="0"/>
              </a:rPr>
              <a:t>) { </a:t>
            </a:r>
            <a:br>
              <a:rPr lang="en-US" sz="2400">
                <a:solidFill>
                  <a:srgbClr val="000029"/>
                </a:solidFill>
                <a:cs typeface="Courier New" pitchFamily="49" charset="0"/>
              </a:rPr>
            </a:br>
            <a:r>
              <a:rPr lang="en-US" sz="2400">
                <a:solidFill>
                  <a:srgbClr val="000029"/>
                </a:solidFill>
                <a:cs typeface="Courier New" pitchFamily="49" charset="0"/>
              </a:rPr>
              <a:t>  if (</a:t>
            </a:r>
            <a:r>
              <a:rPr lang="hr-HR" sz="2400">
                <a:solidFill>
                  <a:srgbClr val="000029"/>
                </a:solidFill>
                <a:cs typeface="Courier New" pitchFamily="49" charset="0"/>
              </a:rPr>
              <a:t>cvor </a:t>
            </a:r>
            <a:r>
              <a:rPr lang="en-US" sz="2400">
                <a:solidFill>
                  <a:srgbClr val="000029"/>
                </a:solidFill>
                <a:cs typeface="Courier New" pitchFamily="49" charset="0"/>
              </a:rPr>
              <a:t>== NULL) { </a:t>
            </a:r>
            <a:br>
              <a:rPr lang="en-US" sz="2400">
                <a:solidFill>
                  <a:srgbClr val="000029"/>
                </a:solidFill>
                <a:cs typeface="Courier New" pitchFamily="49" charset="0"/>
              </a:rPr>
            </a:br>
            <a:r>
              <a:rPr lang="en-US" sz="2400">
                <a:solidFill>
                  <a:srgbClr val="000029"/>
                </a:solidFill>
                <a:cs typeface="Courier New" pitchFamily="49" charset="0"/>
              </a:rPr>
              <a:t>  </a:t>
            </a:r>
            <a:r>
              <a:rPr lang="hr-HR" sz="2400">
                <a:solidFill>
                  <a:srgbClr val="000029"/>
                </a:solidFill>
                <a:cs typeface="Courier New" pitchFamily="49" charset="0"/>
              </a:rPr>
              <a:t>  </a:t>
            </a:r>
            <a:r>
              <a:rPr lang="en-US" sz="2400">
                <a:solidFill>
                  <a:srgbClr val="000029"/>
                </a:solidFill>
                <a:cs typeface="Courier New" pitchFamily="49" charset="0"/>
              </a:rPr>
              <a:t>return(</a:t>
            </a:r>
            <a:r>
              <a:rPr lang="hr-HR" sz="2400">
                <a:solidFill>
                  <a:srgbClr val="000029"/>
                </a:solidFill>
                <a:cs typeface="Courier New" pitchFamily="49" charset="0"/>
              </a:rPr>
              <a:t>NoviCvor</a:t>
            </a:r>
            <a:r>
              <a:rPr lang="en-US" sz="2400">
                <a:solidFill>
                  <a:srgbClr val="000029"/>
                </a:solidFill>
                <a:cs typeface="Courier New" pitchFamily="49" charset="0"/>
              </a:rPr>
              <a:t>(</a:t>
            </a:r>
            <a:r>
              <a:rPr lang="hr-HR" sz="2400">
                <a:solidFill>
                  <a:srgbClr val="000029"/>
                </a:solidFill>
                <a:cs typeface="Courier New" pitchFamily="49" charset="0"/>
              </a:rPr>
              <a:t>elem</a:t>
            </a:r>
            <a:r>
              <a:rPr lang="en-US" sz="2400">
                <a:solidFill>
                  <a:srgbClr val="000029"/>
                </a:solidFill>
                <a:cs typeface="Courier New" pitchFamily="49" charset="0"/>
              </a:rPr>
              <a:t>)); </a:t>
            </a:r>
            <a:br>
              <a:rPr lang="en-US" sz="2400">
                <a:solidFill>
                  <a:srgbClr val="000029"/>
                </a:solidFill>
                <a:cs typeface="Courier New" pitchFamily="49" charset="0"/>
              </a:rPr>
            </a:br>
            <a:r>
              <a:rPr lang="en-US" sz="2400">
                <a:solidFill>
                  <a:srgbClr val="000029"/>
                </a:solidFill>
                <a:cs typeface="Courier New" pitchFamily="49" charset="0"/>
              </a:rPr>
              <a:t>  } </a:t>
            </a:r>
            <a:br>
              <a:rPr lang="en-US" sz="2400">
                <a:solidFill>
                  <a:srgbClr val="000029"/>
                </a:solidFill>
                <a:cs typeface="Courier New" pitchFamily="49" charset="0"/>
              </a:rPr>
            </a:br>
            <a:r>
              <a:rPr lang="en-US" sz="2400">
                <a:solidFill>
                  <a:srgbClr val="000029"/>
                </a:solidFill>
                <a:cs typeface="Courier New" pitchFamily="49" charset="0"/>
              </a:rPr>
              <a:t>  else { </a:t>
            </a:r>
            <a:br>
              <a:rPr lang="en-US" sz="2400">
                <a:solidFill>
                  <a:srgbClr val="000029"/>
                </a:solidFill>
                <a:cs typeface="Courier New" pitchFamily="49" charset="0"/>
              </a:rPr>
            </a:br>
            <a:r>
              <a:rPr lang="en-US" sz="2400">
                <a:solidFill>
                  <a:srgbClr val="000029"/>
                </a:solidFill>
                <a:cs typeface="Courier New" pitchFamily="49" charset="0"/>
              </a:rPr>
              <a:t>    if (</a:t>
            </a:r>
            <a:r>
              <a:rPr lang="hr-HR" sz="2400">
                <a:solidFill>
                  <a:srgbClr val="000029"/>
                </a:solidFill>
                <a:cs typeface="Courier New" pitchFamily="49" charset="0"/>
              </a:rPr>
              <a:t>elem </a:t>
            </a:r>
            <a:r>
              <a:rPr lang="en-US" sz="2400">
                <a:solidFill>
                  <a:srgbClr val="000029"/>
                </a:solidFill>
                <a:cs typeface="Courier New" pitchFamily="49" charset="0"/>
              </a:rPr>
              <a:t>&lt;= </a:t>
            </a:r>
            <a:r>
              <a:rPr lang="hr-HR" sz="2400">
                <a:solidFill>
                  <a:srgbClr val="000029"/>
                </a:solidFill>
                <a:cs typeface="Courier New" pitchFamily="49" charset="0"/>
              </a:rPr>
              <a:t>cvor-</a:t>
            </a:r>
            <a:r>
              <a:rPr lang="en-US" sz="2400">
                <a:solidFill>
                  <a:srgbClr val="000029"/>
                </a:solidFill>
                <a:cs typeface="Courier New" pitchFamily="49" charset="0"/>
              </a:rPr>
              <a:t>&gt;</a:t>
            </a:r>
            <a:r>
              <a:rPr lang="hr-HR" sz="2400">
                <a:solidFill>
                  <a:srgbClr val="000029"/>
                </a:solidFill>
                <a:cs typeface="Courier New" pitchFamily="49" charset="0"/>
              </a:rPr>
              <a:t>podatak</a:t>
            </a:r>
            <a:r>
              <a:rPr lang="en-US" sz="2400">
                <a:solidFill>
                  <a:srgbClr val="000029"/>
                </a:solidFill>
                <a:cs typeface="Courier New" pitchFamily="49" charset="0"/>
              </a:rPr>
              <a:t>) </a:t>
            </a:r>
            <a:endParaRPr lang="hr-HR" sz="2400">
              <a:solidFill>
                <a:srgbClr val="000029"/>
              </a:solidFill>
              <a:cs typeface="Courier New" pitchFamily="49" charset="0"/>
            </a:endParaRPr>
          </a:p>
          <a:p>
            <a:r>
              <a:rPr lang="hr-HR" sz="2400">
                <a:solidFill>
                  <a:srgbClr val="000029"/>
                </a:solidFill>
                <a:cs typeface="Courier New" pitchFamily="49" charset="0"/>
              </a:rPr>
              <a:t>	  cvor-</a:t>
            </a:r>
            <a:r>
              <a:rPr lang="en-US" sz="2400">
                <a:solidFill>
                  <a:srgbClr val="000029"/>
                </a:solidFill>
                <a:cs typeface="Courier New" pitchFamily="49" charset="0"/>
              </a:rPr>
              <a:t>&gt;l</a:t>
            </a:r>
            <a:r>
              <a:rPr lang="hr-HR" sz="2400">
                <a:solidFill>
                  <a:srgbClr val="000029"/>
                </a:solidFill>
                <a:cs typeface="Courier New" pitchFamily="49" charset="0"/>
              </a:rPr>
              <a:t>ijevo </a:t>
            </a:r>
            <a:r>
              <a:rPr lang="en-US" sz="2400">
                <a:solidFill>
                  <a:srgbClr val="000029"/>
                </a:solidFill>
                <a:cs typeface="Courier New" pitchFamily="49" charset="0"/>
              </a:rPr>
              <a:t>= </a:t>
            </a:r>
            <a:r>
              <a:rPr lang="hr-HR" sz="2400">
                <a:solidFill>
                  <a:srgbClr val="000029"/>
                </a:solidFill>
                <a:cs typeface="Courier New" pitchFamily="49" charset="0"/>
              </a:rPr>
              <a:t>dodaj</a:t>
            </a:r>
            <a:r>
              <a:rPr lang="en-US" sz="2400">
                <a:solidFill>
                  <a:srgbClr val="000029"/>
                </a:solidFill>
                <a:cs typeface="Courier New" pitchFamily="49" charset="0"/>
              </a:rPr>
              <a:t>(</a:t>
            </a:r>
            <a:r>
              <a:rPr lang="hr-HR" sz="2400">
                <a:solidFill>
                  <a:srgbClr val="000029"/>
                </a:solidFill>
                <a:cs typeface="Courier New" pitchFamily="49" charset="0"/>
              </a:rPr>
              <a:t>cvor</a:t>
            </a:r>
            <a:r>
              <a:rPr lang="en-US" sz="2400">
                <a:solidFill>
                  <a:srgbClr val="000029"/>
                </a:solidFill>
                <a:cs typeface="Courier New" pitchFamily="49" charset="0"/>
              </a:rPr>
              <a:t>-&gt;</a:t>
            </a:r>
            <a:r>
              <a:rPr lang="hr-HR" sz="2400">
                <a:solidFill>
                  <a:srgbClr val="000029"/>
                </a:solidFill>
                <a:cs typeface="Courier New" pitchFamily="49" charset="0"/>
              </a:rPr>
              <a:t>lijevo</a:t>
            </a:r>
            <a:r>
              <a:rPr lang="en-US" sz="2400">
                <a:solidFill>
                  <a:srgbClr val="000029"/>
                </a:solidFill>
                <a:cs typeface="Courier New" pitchFamily="49" charset="0"/>
              </a:rPr>
              <a:t>, </a:t>
            </a:r>
            <a:r>
              <a:rPr lang="hr-HR" sz="2400">
                <a:solidFill>
                  <a:srgbClr val="000029"/>
                </a:solidFill>
                <a:cs typeface="Courier New" pitchFamily="49" charset="0"/>
              </a:rPr>
              <a:t>elem</a:t>
            </a:r>
            <a:r>
              <a:rPr lang="en-US" sz="2400">
                <a:solidFill>
                  <a:srgbClr val="000029"/>
                </a:solidFill>
                <a:cs typeface="Courier New" pitchFamily="49" charset="0"/>
              </a:rPr>
              <a:t>); </a:t>
            </a:r>
            <a:br>
              <a:rPr lang="en-US" sz="2400">
                <a:solidFill>
                  <a:srgbClr val="000029"/>
                </a:solidFill>
                <a:cs typeface="Courier New" pitchFamily="49" charset="0"/>
              </a:rPr>
            </a:br>
            <a:r>
              <a:rPr lang="en-US" sz="2400">
                <a:solidFill>
                  <a:srgbClr val="000029"/>
                </a:solidFill>
                <a:cs typeface="Courier New" pitchFamily="49" charset="0"/>
              </a:rPr>
              <a:t>    else </a:t>
            </a:r>
            <a:endParaRPr lang="hr-HR" sz="2400">
              <a:solidFill>
                <a:srgbClr val="000029"/>
              </a:solidFill>
              <a:cs typeface="Courier New" pitchFamily="49" charset="0"/>
            </a:endParaRPr>
          </a:p>
          <a:p>
            <a:r>
              <a:rPr lang="hr-HR" sz="2400">
                <a:solidFill>
                  <a:srgbClr val="000029"/>
                </a:solidFill>
                <a:cs typeface="Courier New" pitchFamily="49" charset="0"/>
              </a:rPr>
              <a:t>       cvor-</a:t>
            </a:r>
            <a:r>
              <a:rPr lang="en-US" sz="2400">
                <a:solidFill>
                  <a:srgbClr val="000029"/>
                </a:solidFill>
                <a:cs typeface="Courier New" pitchFamily="49" charset="0"/>
              </a:rPr>
              <a:t>&gt;</a:t>
            </a:r>
            <a:r>
              <a:rPr lang="hr-HR" sz="2400">
                <a:solidFill>
                  <a:srgbClr val="000029"/>
                </a:solidFill>
                <a:cs typeface="Courier New" pitchFamily="49" charset="0"/>
              </a:rPr>
              <a:t>desno </a:t>
            </a:r>
            <a:r>
              <a:rPr lang="en-US" sz="2400">
                <a:solidFill>
                  <a:srgbClr val="000029"/>
                </a:solidFill>
                <a:cs typeface="Courier New" pitchFamily="49" charset="0"/>
              </a:rPr>
              <a:t>= </a:t>
            </a:r>
            <a:r>
              <a:rPr lang="hr-HR" sz="2400">
                <a:solidFill>
                  <a:srgbClr val="000029"/>
                </a:solidFill>
                <a:cs typeface="Courier New" pitchFamily="49" charset="0"/>
              </a:rPr>
              <a:t>dodaj</a:t>
            </a:r>
            <a:r>
              <a:rPr lang="en-US" sz="2400">
                <a:solidFill>
                  <a:srgbClr val="000029"/>
                </a:solidFill>
                <a:cs typeface="Courier New" pitchFamily="49" charset="0"/>
              </a:rPr>
              <a:t>(</a:t>
            </a:r>
            <a:r>
              <a:rPr lang="hr-HR" sz="2400">
                <a:solidFill>
                  <a:srgbClr val="000029"/>
                </a:solidFill>
                <a:cs typeface="Courier New" pitchFamily="49" charset="0"/>
              </a:rPr>
              <a:t>cvor</a:t>
            </a:r>
            <a:r>
              <a:rPr lang="en-US" sz="2400">
                <a:solidFill>
                  <a:srgbClr val="000029"/>
                </a:solidFill>
                <a:cs typeface="Courier New" pitchFamily="49" charset="0"/>
              </a:rPr>
              <a:t>-&gt;</a:t>
            </a:r>
            <a:r>
              <a:rPr lang="hr-HR" sz="2400">
                <a:solidFill>
                  <a:srgbClr val="000029"/>
                </a:solidFill>
                <a:cs typeface="Courier New" pitchFamily="49" charset="0"/>
              </a:rPr>
              <a:t>desno</a:t>
            </a:r>
            <a:r>
              <a:rPr lang="en-US" sz="2400">
                <a:solidFill>
                  <a:srgbClr val="000029"/>
                </a:solidFill>
                <a:cs typeface="Courier New" pitchFamily="49" charset="0"/>
              </a:rPr>
              <a:t>, </a:t>
            </a:r>
            <a:r>
              <a:rPr lang="hr-HR" sz="2400">
                <a:solidFill>
                  <a:srgbClr val="000029"/>
                </a:solidFill>
                <a:cs typeface="Courier New" pitchFamily="49" charset="0"/>
              </a:rPr>
              <a:t>elem</a:t>
            </a:r>
            <a:r>
              <a:rPr lang="en-US" sz="2400">
                <a:solidFill>
                  <a:srgbClr val="000029"/>
                </a:solidFill>
                <a:cs typeface="Courier New" pitchFamily="49" charset="0"/>
              </a:rPr>
              <a:t>); </a:t>
            </a:r>
          </a:p>
          <a:p>
            <a:pPr>
              <a:spcBef>
                <a:spcPct val="0"/>
              </a:spcBef>
              <a:buClrTx/>
              <a:buFontTx/>
              <a:buNone/>
            </a:pPr>
            <a:r>
              <a:rPr lang="en-US" sz="2400">
                <a:solidFill>
                  <a:srgbClr val="000029"/>
                </a:solidFill>
                <a:cs typeface="Courier New" pitchFamily="49" charset="0"/>
              </a:rPr>
              <a:t>  </a:t>
            </a:r>
            <a:r>
              <a:rPr lang="hr-HR" sz="2400">
                <a:solidFill>
                  <a:srgbClr val="000029"/>
                </a:solidFill>
                <a:cs typeface="Courier New" pitchFamily="49" charset="0"/>
              </a:rPr>
              <a:t>return(cvor</a:t>
            </a:r>
            <a:r>
              <a:rPr lang="en-US" sz="2400">
                <a:solidFill>
                  <a:srgbClr val="000029"/>
                </a:solidFill>
                <a:cs typeface="Courier New" pitchFamily="49" charset="0"/>
              </a:rPr>
              <a:t>);</a:t>
            </a:r>
            <a:r>
              <a:rPr lang="hr-HR" sz="2400">
                <a:solidFill>
                  <a:srgbClr val="000029"/>
                </a:solidFill>
                <a:cs typeface="Courier New" pitchFamily="49" charset="0"/>
              </a:rPr>
              <a:t> </a:t>
            </a:r>
          </a:p>
          <a:p>
            <a:pPr>
              <a:spcBef>
                <a:spcPct val="0"/>
              </a:spcBef>
              <a:buClrTx/>
              <a:buFontTx/>
              <a:buNone/>
            </a:pPr>
            <a:r>
              <a:rPr lang="en-US" sz="2400">
                <a:solidFill>
                  <a:srgbClr val="000029"/>
                </a:solidFill>
                <a:cs typeface="Courier New" pitchFamily="49" charset="0"/>
              </a:rPr>
              <a:t/>
            </a:r>
            <a:br>
              <a:rPr lang="en-US" sz="2400">
                <a:solidFill>
                  <a:srgbClr val="000029"/>
                </a:solidFill>
                <a:cs typeface="Courier New" pitchFamily="49" charset="0"/>
              </a:rPr>
            </a:br>
            <a:r>
              <a:rPr lang="en-US" sz="2400">
                <a:solidFill>
                  <a:srgbClr val="000029"/>
                </a:solidFill>
                <a:cs typeface="Courier New" pitchFamily="49" charset="0"/>
              </a:rPr>
              <a:t>  } </a:t>
            </a:r>
            <a:br>
              <a:rPr lang="en-US" sz="2400">
                <a:solidFill>
                  <a:srgbClr val="000029"/>
                </a:solidFill>
                <a:cs typeface="Courier New" pitchFamily="49" charset="0"/>
              </a:rPr>
            </a:br>
            <a:r>
              <a:rPr lang="en-US" sz="2400">
                <a:solidFill>
                  <a:srgbClr val="000029"/>
                </a:solidFill>
                <a:cs typeface="Courier New" pitchFamily="49" charset="0"/>
              </a:rPr>
              <a:t>} </a:t>
            </a:r>
          </a:p>
        </p:txBody>
      </p:sp>
      <p:sp>
        <p:nvSpPr>
          <p:cNvPr id="12" name="AutoShape 10"/>
          <p:cNvSpPr>
            <a:spLocks noChangeArrowheads="1"/>
          </p:cNvSpPr>
          <p:nvPr/>
        </p:nvSpPr>
        <p:spPr bwMode="auto">
          <a:xfrm>
            <a:off x="5486400" y="146050"/>
            <a:ext cx="4178300" cy="944563"/>
          </a:xfrm>
          <a:prstGeom prst="wedgeRoundRectCallout">
            <a:avLst>
              <a:gd name="adj1" fmla="val -127710"/>
              <a:gd name="adj2" fmla="val 86674"/>
              <a:gd name="adj3" fmla="val 16667"/>
            </a:avLst>
          </a:prstGeom>
          <a:solidFill>
            <a:schemeClr val="accent2">
              <a:lumMod val="60000"/>
              <a:lumOff val="40000"/>
            </a:schemeClr>
          </a:solidFill>
          <a:ln w="9525">
            <a:solidFill>
              <a:schemeClr val="accent2">
                <a:lumMod val="75000"/>
              </a:schemeClr>
            </a:solidFill>
            <a:miter lim="800000"/>
            <a:headEnd/>
            <a:tailEnd/>
          </a:ln>
          <a:effectLst/>
        </p:spPr>
        <p:txBody>
          <a:bodyPr/>
          <a:lstStyle/>
          <a:p>
            <a:pPr>
              <a:defRPr/>
            </a:pPr>
            <a:r>
              <a:rPr lang="hr-HR" sz="2400" b="0">
                <a:solidFill>
                  <a:schemeClr val="accent2">
                    <a:lumMod val="10000"/>
                  </a:schemeClr>
                </a:solidFill>
                <a:latin typeface="+mn-lt"/>
                <a:cs typeface="Courier New" pitchFamily="49" charset="0"/>
              </a:rPr>
              <a:t>ako je stablo prazno, vrati novi čvor (napisati za vježbu!)</a:t>
            </a:r>
            <a:endParaRPr lang="hr-HR" sz="2400" b="0">
              <a:solidFill>
                <a:schemeClr val="tx1"/>
              </a:solidFill>
              <a:effectLst>
                <a:outerShdw blurRad="38100" dist="38100" dir="2700000" algn="tl">
                  <a:srgbClr val="000000">
                    <a:alpha val="43137"/>
                  </a:srgbClr>
                </a:outerShdw>
              </a:effectLst>
              <a:latin typeface="+mn-lt"/>
            </a:endParaRPr>
          </a:p>
        </p:txBody>
      </p:sp>
      <p:sp>
        <p:nvSpPr>
          <p:cNvPr id="19" name="AutoShape 10"/>
          <p:cNvSpPr>
            <a:spLocks noChangeArrowheads="1"/>
          </p:cNvSpPr>
          <p:nvPr/>
        </p:nvSpPr>
        <p:spPr bwMode="auto">
          <a:xfrm>
            <a:off x="5568950" y="2025650"/>
            <a:ext cx="4178300" cy="946150"/>
          </a:xfrm>
          <a:prstGeom prst="wedgeRoundRectCallout">
            <a:avLst>
              <a:gd name="adj1" fmla="val -112788"/>
              <a:gd name="adj2" fmla="val 82278"/>
              <a:gd name="adj3" fmla="val 16667"/>
            </a:avLst>
          </a:prstGeom>
          <a:solidFill>
            <a:schemeClr val="accent2">
              <a:lumMod val="60000"/>
              <a:lumOff val="40000"/>
            </a:schemeClr>
          </a:solidFill>
          <a:ln w="9525">
            <a:solidFill>
              <a:schemeClr val="accent2">
                <a:lumMod val="75000"/>
              </a:schemeClr>
            </a:solidFill>
            <a:miter lim="800000"/>
            <a:headEnd/>
            <a:tailEnd/>
          </a:ln>
          <a:effectLst/>
        </p:spPr>
        <p:txBody>
          <a:bodyPr/>
          <a:lstStyle/>
          <a:p>
            <a:pPr>
              <a:defRPr/>
            </a:pPr>
            <a:r>
              <a:rPr lang="hr-HR" sz="2400" b="0">
                <a:solidFill>
                  <a:schemeClr val="accent2">
                    <a:lumMod val="10000"/>
                  </a:schemeClr>
                </a:solidFill>
                <a:latin typeface="+mn-lt"/>
                <a:cs typeface="Courier New" pitchFamily="49" charset="0"/>
              </a:rPr>
              <a:t>inače, spusti se rekurzivno niz stablo, lijevo ili desno</a:t>
            </a:r>
            <a:endParaRPr lang="hr-HR" sz="2400" b="0">
              <a:latin typeface="+mn-lt"/>
            </a:endParaRPr>
          </a:p>
        </p:txBody>
      </p:sp>
      <p:sp>
        <p:nvSpPr>
          <p:cNvPr id="20" name="AutoShape 10"/>
          <p:cNvSpPr>
            <a:spLocks noChangeArrowheads="1"/>
          </p:cNvSpPr>
          <p:nvPr/>
        </p:nvSpPr>
        <p:spPr bwMode="auto">
          <a:xfrm>
            <a:off x="4989513" y="5507038"/>
            <a:ext cx="4559300" cy="592137"/>
          </a:xfrm>
          <a:prstGeom prst="wedgeRoundRectCallout">
            <a:avLst>
              <a:gd name="adj1" fmla="val -96644"/>
              <a:gd name="adj2" fmla="val -129482"/>
              <a:gd name="adj3" fmla="val 16667"/>
            </a:avLst>
          </a:prstGeom>
          <a:solidFill>
            <a:schemeClr val="accent2">
              <a:lumMod val="60000"/>
              <a:lumOff val="40000"/>
            </a:schemeClr>
          </a:solidFill>
          <a:ln w="9525">
            <a:solidFill>
              <a:schemeClr val="accent2">
                <a:lumMod val="75000"/>
              </a:schemeClr>
            </a:solidFill>
            <a:miter lim="800000"/>
            <a:headEnd/>
            <a:tailEnd/>
          </a:ln>
          <a:effectLst/>
        </p:spPr>
        <p:txBody>
          <a:bodyPr/>
          <a:lstStyle/>
          <a:p>
            <a:pPr>
              <a:defRPr/>
            </a:pPr>
            <a:r>
              <a:rPr lang="hr-HR" sz="2400" b="0">
                <a:solidFill>
                  <a:schemeClr val="accent2">
                    <a:lumMod val="10000"/>
                  </a:schemeClr>
                </a:solidFill>
                <a:latin typeface="+mn-lt"/>
                <a:cs typeface="Courier New" pitchFamily="49" charset="0"/>
              </a:rPr>
              <a:t>vrati nepromijenjeni pokazivač na čvor</a:t>
            </a:r>
            <a:endParaRPr lang="hr-HR" sz="2400" b="0">
              <a:latin typeface="+mn-lt"/>
            </a:endParaRPr>
          </a:p>
        </p:txBody>
      </p:sp>
      <p:sp>
        <p:nvSpPr>
          <p:cNvPr id="21" name="AutoShape 10"/>
          <p:cNvSpPr>
            <a:spLocks noChangeArrowheads="1"/>
          </p:cNvSpPr>
          <p:nvPr/>
        </p:nvSpPr>
        <p:spPr bwMode="auto">
          <a:xfrm>
            <a:off x="5195888" y="4011613"/>
            <a:ext cx="3844925" cy="477837"/>
          </a:xfrm>
          <a:prstGeom prst="wedgeRoundRectCallout">
            <a:avLst>
              <a:gd name="adj1" fmla="val -113356"/>
              <a:gd name="adj2" fmla="val -167850"/>
              <a:gd name="adj3" fmla="val 16667"/>
            </a:avLst>
          </a:prstGeom>
          <a:solidFill>
            <a:schemeClr val="accent2">
              <a:lumMod val="60000"/>
              <a:lumOff val="40000"/>
            </a:schemeClr>
          </a:solidFill>
          <a:ln w="9525">
            <a:solidFill>
              <a:schemeClr val="accent2">
                <a:lumMod val="75000"/>
              </a:schemeClr>
            </a:solidFill>
            <a:miter lim="800000"/>
            <a:headEnd/>
            <a:tailEnd/>
          </a:ln>
          <a:effectLst/>
        </p:spPr>
        <p:txBody>
          <a:bodyPr/>
          <a:lstStyle/>
          <a:p>
            <a:pPr>
              <a:defRPr/>
            </a:pPr>
            <a:r>
              <a:rPr lang="hr-HR" sz="2400" b="0">
                <a:solidFill>
                  <a:schemeClr val="accent2">
                    <a:lumMod val="10000"/>
                  </a:schemeClr>
                </a:solidFill>
                <a:latin typeface="+mn-lt"/>
                <a:cs typeface="Courier New" pitchFamily="49" charset="0"/>
              </a:rPr>
              <a:t>što ako je element već u polju?</a:t>
            </a:r>
            <a:endParaRPr lang="hr-HR" sz="2400" b="0">
              <a:latin typeface="+mn-lt"/>
            </a:endParaRPr>
          </a:p>
        </p:txBody>
      </p:sp>
      <p:sp>
        <p:nvSpPr>
          <p:cNvPr id="4" name="Slide Number Placeholder 3"/>
          <p:cNvSpPr>
            <a:spLocks noGrp="1"/>
          </p:cNvSpPr>
          <p:nvPr>
            <p:ph type="sldNum" sz="quarter" idx="11"/>
          </p:nvPr>
        </p:nvSpPr>
        <p:spPr/>
        <p:txBody>
          <a:bodyPr/>
          <a:lstStyle/>
          <a:p>
            <a:fld id="{A88E0379-805C-488B-A902-3710866AFB11}" type="slidenum">
              <a:rPr lang="hr-HR" smtClean="0"/>
              <a:pPr/>
              <a:t>255</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9" grpId="0" animBg="1"/>
      <p:bldP spid="20" grpId="0" animBg="1"/>
      <p:bldP spid="21" grpId="0" animBg="1"/>
    </p:bldLst>
  </p:timing>
</p:sld>
</file>

<file path=ppt/slides/slide2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hr-HR" smtClean="0"/>
              <a:t>Funkcija koja stvara novi čvor</a:t>
            </a:r>
          </a:p>
        </p:txBody>
      </p:sp>
      <p:sp>
        <p:nvSpPr>
          <p:cNvPr id="4" name="Rectangle 1"/>
          <p:cNvSpPr>
            <a:spLocks noChangeArrowheads="1"/>
          </p:cNvSpPr>
          <p:nvPr/>
        </p:nvSpPr>
        <p:spPr bwMode="auto">
          <a:xfrm>
            <a:off x="133350" y="1285875"/>
            <a:ext cx="9525000" cy="3490913"/>
          </a:xfrm>
          <a:prstGeom prst="rect">
            <a:avLst/>
          </a:prstGeom>
          <a:solidFill>
            <a:srgbClr val="FFCC99"/>
          </a:solidFill>
          <a:ln w="9525" cap="flat" cmpd="sng" algn="ctr">
            <a:solidFill>
              <a:srgbClr val="FF0000"/>
            </a:solidFill>
            <a:prstDash val="solid"/>
            <a:miter lim="800000"/>
            <a:headEnd/>
            <a:tailEnd/>
          </a:ln>
          <a:effectLst/>
        </p:spPr>
        <p:txBody>
          <a:bodyPr anchor="ctr">
            <a:spAutoFit/>
          </a:bodyPr>
          <a:lstStyle/>
          <a:p>
            <a:pPr>
              <a:defRPr/>
            </a:pPr>
            <a:r>
              <a:rPr lang="hr-HR" sz="2400" dirty="0">
                <a:solidFill>
                  <a:schemeClr val="accent2">
                    <a:lumMod val="10000"/>
                  </a:schemeClr>
                </a:solidFill>
              </a:rPr>
              <a:t>struct cvor* NoviCvor(int elem) { </a:t>
            </a:r>
            <a:br>
              <a:rPr lang="hr-HR" sz="2400" dirty="0">
                <a:solidFill>
                  <a:schemeClr val="accent2">
                    <a:lumMod val="10000"/>
                  </a:schemeClr>
                </a:solidFill>
              </a:rPr>
            </a:br>
            <a:r>
              <a:rPr lang="hr-HR" sz="2400" dirty="0">
                <a:solidFill>
                  <a:schemeClr val="accent2">
                    <a:lumMod val="10000"/>
                  </a:schemeClr>
                </a:solidFill>
              </a:rPr>
              <a:t>  struct cvor* novi = </a:t>
            </a:r>
            <a:br>
              <a:rPr lang="hr-HR" sz="2400" dirty="0">
                <a:solidFill>
                  <a:schemeClr val="accent2">
                    <a:lumMod val="10000"/>
                  </a:schemeClr>
                </a:solidFill>
              </a:rPr>
            </a:br>
            <a:r>
              <a:rPr lang="hr-HR" sz="2400" dirty="0">
                <a:solidFill>
                  <a:schemeClr val="accent2">
                    <a:lumMod val="10000"/>
                  </a:schemeClr>
                </a:solidFill>
              </a:rPr>
              <a:t>		(cvor *) malloc(sizeof(struct cvor)); </a:t>
            </a:r>
            <a:br>
              <a:rPr lang="hr-HR" sz="2400" dirty="0">
                <a:solidFill>
                  <a:schemeClr val="accent2">
                    <a:lumMod val="10000"/>
                  </a:schemeClr>
                </a:solidFill>
              </a:rPr>
            </a:br>
            <a:r>
              <a:rPr lang="hr-HR" sz="2400" dirty="0">
                <a:solidFill>
                  <a:schemeClr val="accent2">
                    <a:lumMod val="10000"/>
                  </a:schemeClr>
                </a:solidFill>
              </a:rPr>
              <a:t>  novi-&gt;podatak = elem; </a:t>
            </a:r>
            <a:br>
              <a:rPr lang="hr-HR" sz="2400" dirty="0">
                <a:solidFill>
                  <a:schemeClr val="accent2">
                    <a:lumMod val="10000"/>
                  </a:schemeClr>
                </a:solidFill>
              </a:rPr>
            </a:br>
            <a:r>
              <a:rPr lang="hr-HR" sz="2400" dirty="0">
                <a:solidFill>
                  <a:schemeClr val="accent2">
                    <a:lumMod val="10000"/>
                  </a:schemeClr>
                </a:solidFill>
              </a:rPr>
              <a:t>  novi-&gt;lijevo = NULL; </a:t>
            </a:r>
            <a:br>
              <a:rPr lang="hr-HR" sz="2400" dirty="0">
                <a:solidFill>
                  <a:schemeClr val="accent2">
                    <a:lumMod val="10000"/>
                  </a:schemeClr>
                </a:solidFill>
              </a:rPr>
            </a:br>
            <a:r>
              <a:rPr lang="hr-HR" sz="2400" dirty="0">
                <a:solidFill>
                  <a:schemeClr val="accent2">
                    <a:lumMod val="10000"/>
                  </a:schemeClr>
                </a:solidFill>
              </a:rPr>
              <a:t>  novi-&gt;desno = NULL; </a:t>
            </a:r>
          </a:p>
          <a:p>
            <a:pPr>
              <a:defRPr/>
            </a:pPr>
            <a:r>
              <a:rPr lang="hr-HR" sz="2400" dirty="0">
                <a:solidFill>
                  <a:schemeClr val="accent2">
                    <a:lumMod val="10000"/>
                  </a:schemeClr>
                </a:solidFill>
              </a:rPr>
              <a:t>  return(novi); </a:t>
            </a:r>
            <a:br>
              <a:rPr lang="hr-HR" sz="2400" dirty="0">
                <a:solidFill>
                  <a:schemeClr val="accent2">
                    <a:lumMod val="10000"/>
                  </a:schemeClr>
                </a:solidFill>
              </a:rPr>
            </a:br>
            <a:r>
              <a:rPr lang="hr-HR" sz="2400" dirty="0">
                <a:solidFill>
                  <a:schemeClr val="accent2">
                    <a:lumMod val="10000"/>
                  </a:schemeClr>
                </a:solidFill>
              </a:rPr>
              <a:t>} </a:t>
            </a:r>
            <a:br>
              <a:rPr lang="hr-HR" sz="2400" dirty="0">
                <a:solidFill>
                  <a:schemeClr val="accent2">
                    <a:lumMod val="10000"/>
                  </a:schemeClr>
                </a:solidFill>
              </a:rPr>
            </a:br>
            <a:r>
              <a:rPr lang="hr-HR" sz="2400" dirty="0">
                <a:solidFill>
                  <a:schemeClr val="accent2">
                    <a:lumMod val="10000"/>
                  </a:schemeClr>
                </a:solidFill>
              </a:rPr>
              <a:t>  </a:t>
            </a:r>
          </a:p>
        </p:txBody>
      </p:sp>
      <p:sp>
        <p:nvSpPr>
          <p:cNvPr id="5" name="Slide Number Placeholder 4"/>
          <p:cNvSpPr>
            <a:spLocks noGrp="1"/>
          </p:cNvSpPr>
          <p:nvPr>
            <p:ph type="sldNum" sz="quarter" idx="11"/>
          </p:nvPr>
        </p:nvSpPr>
        <p:spPr/>
        <p:txBody>
          <a:bodyPr/>
          <a:lstStyle/>
          <a:p>
            <a:fld id="{A88E0379-805C-488B-A902-3710866AFB11}" type="slidenum">
              <a:rPr lang="hr-HR" smtClean="0"/>
              <a:pPr/>
              <a:t>256</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hr-HR" smtClean="0"/>
              <a:t>Pretraživanje stabla</a:t>
            </a:r>
          </a:p>
        </p:txBody>
      </p:sp>
      <p:sp>
        <p:nvSpPr>
          <p:cNvPr id="4" name="Rectangle 1"/>
          <p:cNvSpPr>
            <a:spLocks noChangeArrowheads="1"/>
          </p:cNvSpPr>
          <p:nvPr/>
        </p:nvSpPr>
        <p:spPr bwMode="auto">
          <a:xfrm>
            <a:off x="71438" y="1285875"/>
            <a:ext cx="9667875" cy="4894263"/>
          </a:xfrm>
          <a:prstGeom prst="rect">
            <a:avLst/>
          </a:prstGeom>
          <a:solidFill>
            <a:srgbClr val="FFCC99"/>
          </a:solidFill>
          <a:ln w="9525" cap="flat" cmpd="sng" algn="ctr">
            <a:solidFill>
              <a:srgbClr val="FF0000"/>
            </a:solidFill>
            <a:prstDash val="solid"/>
            <a:miter lim="800000"/>
            <a:headEnd/>
            <a:tailEnd/>
          </a:ln>
          <a:effectLst/>
        </p:spPr>
        <p:txBody>
          <a:bodyPr anchor="ctr">
            <a:spAutoFit/>
          </a:bodyPr>
          <a:lstStyle/>
          <a:p>
            <a:pPr>
              <a:defRPr/>
            </a:pPr>
            <a:r>
              <a:rPr lang="en-US" sz="2400">
                <a:solidFill>
                  <a:schemeClr val="accent2">
                    <a:lumMod val="10000"/>
                  </a:schemeClr>
                </a:solidFill>
              </a:rPr>
              <a:t>int </a:t>
            </a:r>
            <a:r>
              <a:rPr lang="hr-HR" sz="2400">
                <a:solidFill>
                  <a:schemeClr val="accent2">
                    <a:lumMod val="10000"/>
                  </a:schemeClr>
                </a:solidFill>
              </a:rPr>
              <a:t>trazi (struct cvor</a:t>
            </a:r>
            <a:r>
              <a:rPr lang="en-US" sz="2400">
                <a:solidFill>
                  <a:schemeClr val="accent2">
                    <a:lumMod val="10000"/>
                  </a:schemeClr>
                </a:solidFill>
              </a:rPr>
              <a:t>* </a:t>
            </a:r>
            <a:r>
              <a:rPr lang="hr-HR" sz="2400">
                <a:solidFill>
                  <a:schemeClr val="accent2">
                    <a:lumMod val="10000"/>
                  </a:schemeClr>
                </a:solidFill>
              </a:rPr>
              <a:t>cvor</a:t>
            </a:r>
            <a:r>
              <a:rPr lang="en-US" sz="2400">
                <a:solidFill>
                  <a:schemeClr val="accent2">
                    <a:lumMod val="10000"/>
                  </a:schemeClr>
                </a:solidFill>
              </a:rPr>
              <a:t>, int </a:t>
            </a:r>
            <a:r>
              <a:rPr lang="hr-HR" sz="2400">
                <a:solidFill>
                  <a:schemeClr val="accent2">
                    <a:lumMod val="10000"/>
                  </a:schemeClr>
                </a:solidFill>
              </a:rPr>
              <a:t>trazeno</a:t>
            </a:r>
            <a:r>
              <a:rPr lang="en-US" sz="2400">
                <a:solidFill>
                  <a:schemeClr val="accent2">
                    <a:lumMod val="10000"/>
                  </a:schemeClr>
                </a:solidFill>
              </a:rPr>
              <a:t>) { </a:t>
            </a:r>
            <a:br>
              <a:rPr lang="en-US" sz="2400">
                <a:solidFill>
                  <a:schemeClr val="accent2">
                    <a:lumMod val="10000"/>
                  </a:schemeClr>
                </a:solidFill>
              </a:rPr>
            </a:br>
            <a:r>
              <a:rPr lang="en-US" sz="2400">
                <a:solidFill>
                  <a:schemeClr val="accent2">
                    <a:lumMod val="10000"/>
                  </a:schemeClr>
                </a:solidFill>
              </a:rPr>
              <a:t>  if (</a:t>
            </a:r>
            <a:r>
              <a:rPr lang="hr-HR" sz="2400">
                <a:solidFill>
                  <a:schemeClr val="accent2">
                    <a:lumMod val="10000"/>
                  </a:schemeClr>
                </a:solidFill>
              </a:rPr>
              <a:t>cvor</a:t>
            </a:r>
            <a:r>
              <a:rPr lang="en-US" sz="2400">
                <a:solidFill>
                  <a:schemeClr val="accent2">
                    <a:lumMod val="10000"/>
                  </a:schemeClr>
                </a:solidFill>
              </a:rPr>
              <a:t> == NULL) { </a:t>
            </a:r>
            <a:br>
              <a:rPr lang="en-US" sz="2400">
                <a:solidFill>
                  <a:schemeClr val="accent2">
                    <a:lumMod val="10000"/>
                  </a:schemeClr>
                </a:solidFill>
              </a:rPr>
            </a:br>
            <a:r>
              <a:rPr lang="en-US" sz="2400">
                <a:solidFill>
                  <a:schemeClr val="accent2">
                    <a:lumMod val="10000"/>
                  </a:schemeClr>
                </a:solidFill>
              </a:rPr>
              <a:t>    return</a:t>
            </a:r>
            <a:r>
              <a:rPr lang="hr-HR" sz="2400">
                <a:solidFill>
                  <a:schemeClr val="accent2">
                    <a:lumMod val="10000"/>
                  </a:schemeClr>
                </a:solidFill>
              </a:rPr>
              <a:t> 0</a:t>
            </a:r>
            <a:r>
              <a:rPr lang="en-US" sz="2400">
                <a:solidFill>
                  <a:schemeClr val="accent2">
                    <a:lumMod val="10000"/>
                  </a:schemeClr>
                </a:solidFill>
              </a:rPr>
              <a:t>; </a:t>
            </a:r>
            <a:br>
              <a:rPr lang="en-US" sz="2400">
                <a:solidFill>
                  <a:schemeClr val="accent2">
                    <a:lumMod val="10000"/>
                  </a:schemeClr>
                </a:solidFill>
              </a:rPr>
            </a:br>
            <a:r>
              <a:rPr lang="en-US" sz="2400">
                <a:solidFill>
                  <a:schemeClr val="accent2">
                    <a:lumMod val="10000"/>
                  </a:schemeClr>
                </a:solidFill>
              </a:rPr>
              <a:t>  } </a:t>
            </a:r>
            <a:br>
              <a:rPr lang="en-US" sz="2400">
                <a:solidFill>
                  <a:schemeClr val="accent2">
                    <a:lumMod val="10000"/>
                  </a:schemeClr>
                </a:solidFill>
              </a:rPr>
            </a:br>
            <a:r>
              <a:rPr lang="en-US" sz="2400">
                <a:solidFill>
                  <a:schemeClr val="accent2">
                    <a:lumMod val="10000"/>
                  </a:schemeClr>
                </a:solidFill>
              </a:rPr>
              <a:t>  else { </a:t>
            </a:r>
            <a:br>
              <a:rPr lang="en-US" sz="2400">
                <a:solidFill>
                  <a:schemeClr val="accent2">
                    <a:lumMod val="10000"/>
                  </a:schemeClr>
                </a:solidFill>
              </a:rPr>
            </a:br>
            <a:r>
              <a:rPr lang="en-US" sz="2400">
                <a:solidFill>
                  <a:schemeClr val="accent2">
                    <a:lumMod val="10000"/>
                  </a:schemeClr>
                </a:solidFill>
              </a:rPr>
              <a:t>    if (</a:t>
            </a:r>
            <a:r>
              <a:rPr lang="hr-HR" sz="2400">
                <a:solidFill>
                  <a:schemeClr val="accent2">
                    <a:lumMod val="10000"/>
                  </a:schemeClr>
                </a:solidFill>
              </a:rPr>
              <a:t>trazeno</a:t>
            </a:r>
            <a:r>
              <a:rPr lang="en-US" sz="2400">
                <a:solidFill>
                  <a:schemeClr val="accent2">
                    <a:lumMod val="10000"/>
                  </a:schemeClr>
                </a:solidFill>
              </a:rPr>
              <a:t> == </a:t>
            </a:r>
            <a:r>
              <a:rPr lang="hr-HR" sz="2400">
                <a:solidFill>
                  <a:schemeClr val="accent2">
                    <a:lumMod val="10000"/>
                  </a:schemeClr>
                </a:solidFill>
              </a:rPr>
              <a:t>cvor</a:t>
            </a:r>
            <a:r>
              <a:rPr lang="en-US" sz="2400">
                <a:solidFill>
                  <a:schemeClr val="accent2">
                    <a:lumMod val="10000"/>
                  </a:schemeClr>
                </a:solidFill>
              </a:rPr>
              <a:t>-&gt;</a:t>
            </a:r>
            <a:r>
              <a:rPr lang="hr-HR" sz="2400">
                <a:solidFill>
                  <a:schemeClr val="accent2">
                    <a:lumMod val="10000"/>
                  </a:schemeClr>
                </a:solidFill>
              </a:rPr>
              <a:t>podatak</a:t>
            </a:r>
            <a:r>
              <a:rPr lang="en-US" sz="2400">
                <a:solidFill>
                  <a:schemeClr val="accent2">
                    <a:lumMod val="10000"/>
                  </a:schemeClr>
                </a:solidFill>
              </a:rPr>
              <a:t>) return</a:t>
            </a:r>
            <a:r>
              <a:rPr lang="hr-HR" sz="2400">
                <a:solidFill>
                  <a:schemeClr val="accent2">
                    <a:lumMod val="10000"/>
                  </a:schemeClr>
                </a:solidFill>
              </a:rPr>
              <a:t> 1;</a:t>
            </a:r>
            <a:r>
              <a:rPr lang="en-US" sz="2400">
                <a:solidFill>
                  <a:schemeClr val="accent2">
                    <a:lumMod val="10000"/>
                  </a:schemeClr>
                </a:solidFill>
              </a:rPr>
              <a:t> </a:t>
            </a:r>
            <a:br>
              <a:rPr lang="en-US" sz="2400">
                <a:solidFill>
                  <a:schemeClr val="accent2">
                    <a:lumMod val="10000"/>
                  </a:schemeClr>
                </a:solidFill>
              </a:rPr>
            </a:br>
            <a:r>
              <a:rPr lang="en-US" sz="2400">
                <a:solidFill>
                  <a:schemeClr val="accent2">
                    <a:lumMod val="10000"/>
                  </a:schemeClr>
                </a:solidFill>
              </a:rPr>
              <a:t>    else { </a:t>
            </a:r>
            <a:br>
              <a:rPr lang="en-US" sz="2400">
                <a:solidFill>
                  <a:schemeClr val="accent2">
                    <a:lumMod val="10000"/>
                  </a:schemeClr>
                </a:solidFill>
              </a:rPr>
            </a:br>
            <a:r>
              <a:rPr lang="en-US" sz="2400">
                <a:solidFill>
                  <a:schemeClr val="accent2">
                    <a:lumMod val="10000"/>
                  </a:schemeClr>
                </a:solidFill>
              </a:rPr>
              <a:t>      if (t</a:t>
            </a:r>
            <a:r>
              <a:rPr lang="hr-HR" sz="2400">
                <a:solidFill>
                  <a:schemeClr val="accent2">
                    <a:lumMod val="10000"/>
                  </a:schemeClr>
                </a:solidFill>
              </a:rPr>
              <a:t>razeno</a:t>
            </a:r>
            <a:r>
              <a:rPr lang="en-US" sz="2400">
                <a:solidFill>
                  <a:schemeClr val="accent2">
                    <a:lumMod val="10000"/>
                  </a:schemeClr>
                </a:solidFill>
              </a:rPr>
              <a:t> &lt; </a:t>
            </a:r>
            <a:r>
              <a:rPr lang="hr-HR" sz="2400">
                <a:solidFill>
                  <a:schemeClr val="accent2">
                    <a:lumMod val="10000"/>
                  </a:schemeClr>
                </a:solidFill>
              </a:rPr>
              <a:t>cvor-&gt;podatak)</a:t>
            </a:r>
            <a:br>
              <a:rPr lang="hr-HR" sz="2400">
                <a:solidFill>
                  <a:schemeClr val="accent2">
                    <a:lumMod val="10000"/>
                  </a:schemeClr>
                </a:solidFill>
              </a:rPr>
            </a:br>
            <a:r>
              <a:rPr lang="hr-HR" sz="2400">
                <a:solidFill>
                  <a:schemeClr val="accent2">
                    <a:lumMod val="10000"/>
                  </a:schemeClr>
                </a:solidFill>
              </a:rPr>
              <a:t>		</a:t>
            </a:r>
            <a:r>
              <a:rPr lang="en-US" sz="2400">
                <a:solidFill>
                  <a:schemeClr val="accent2">
                    <a:lumMod val="10000"/>
                  </a:schemeClr>
                </a:solidFill>
              </a:rPr>
              <a:t> return(</a:t>
            </a:r>
            <a:r>
              <a:rPr lang="hr-HR" sz="2400">
                <a:solidFill>
                  <a:schemeClr val="accent2">
                    <a:lumMod val="10000"/>
                  </a:schemeClr>
                </a:solidFill>
              </a:rPr>
              <a:t>trazi</a:t>
            </a:r>
            <a:r>
              <a:rPr lang="en-US" sz="2400">
                <a:solidFill>
                  <a:schemeClr val="accent2">
                    <a:lumMod val="10000"/>
                  </a:schemeClr>
                </a:solidFill>
              </a:rPr>
              <a:t>(</a:t>
            </a:r>
            <a:r>
              <a:rPr lang="hr-HR" sz="2400">
                <a:solidFill>
                  <a:schemeClr val="accent2">
                    <a:lumMod val="10000"/>
                  </a:schemeClr>
                </a:solidFill>
              </a:rPr>
              <a:t>cvor</a:t>
            </a:r>
            <a:r>
              <a:rPr lang="en-US" sz="2400">
                <a:solidFill>
                  <a:schemeClr val="accent2">
                    <a:lumMod val="10000"/>
                  </a:schemeClr>
                </a:solidFill>
              </a:rPr>
              <a:t>-&gt;l</a:t>
            </a:r>
            <a:r>
              <a:rPr lang="hr-HR" sz="2400">
                <a:solidFill>
                  <a:schemeClr val="accent2">
                    <a:lumMod val="10000"/>
                  </a:schemeClr>
                </a:solidFill>
              </a:rPr>
              <a:t>ijevo</a:t>
            </a:r>
            <a:r>
              <a:rPr lang="en-US" sz="2400">
                <a:solidFill>
                  <a:schemeClr val="accent2">
                    <a:lumMod val="10000"/>
                  </a:schemeClr>
                </a:solidFill>
              </a:rPr>
              <a:t>, </a:t>
            </a:r>
            <a:r>
              <a:rPr lang="hr-HR" sz="2400">
                <a:solidFill>
                  <a:schemeClr val="accent2">
                    <a:lumMod val="10000"/>
                  </a:schemeClr>
                </a:solidFill>
              </a:rPr>
              <a:t>trazeno</a:t>
            </a:r>
            <a:r>
              <a:rPr lang="en-US" sz="2400">
                <a:solidFill>
                  <a:schemeClr val="accent2">
                    <a:lumMod val="10000"/>
                  </a:schemeClr>
                </a:solidFill>
              </a:rPr>
              <a:t>)); </a:t>
            </a:r>
            <a:br>
              <a:rPr lang="en-US" sz="2400">
                <a:solidFill>
                  <a:schemeClr val="accent2">
                    <a:lumMod val="10000"/>
                  </a:schemeClr>
                </a:solidFill>
              </a:rPr>
            </a:br>
            <a:r>
              <a:rPr lang="en-US" sz="2400">
                <a:solidFill>
                  <a:schemeClr val="accent2">
                    <a:lumMod val="10000"/>
                  </a:schemeClr>
                </a:solidFill>
              </a:rPr>
              <a:t>      else return(</a:t>
            </a:r>
            <a:r>
              <a:rPr lang="hr-HR" sz="2400">
                <a:solidFill>
                  <a:schemeClr val="accent2">
                    <a:lumMod val="10000"/>
                  </a:schemeClr>
                </a:solidFill>
              </a:rPr>
              <a:t>trazi</a:t>
            </a:r>
            <a:r>
              <a:rPr lang="en-US" sz="2400">
                <a:solidFill>
                  <a:schemeClr val="accent2">
                    <a:lumMod val="10000"/>
                  </a:schemeClr>
                </a:solidFill>
              </a:rPr>
              <a:t>(</a:t>
            </a:r>
            <a:r>
              <a:rPr lang="hr-HR" sz="2400">
                <a:solidFill>
                  <a:schemeClr val="accent2">
                    <a:lumMod val="10000"/>
                  </a:schemeClr>
                </a:solidFill>
              </a:rPr>
              <a:t>cvor</a:t>
            </a:r>
            <a:r>
              <a:rPr lang="en-US" sz="2400">
                <a:solidFill>
                  <a:schemeClr val="accent2">
                    <a:lumMod val="10000"/>
                  </a:schemeClr>
                </a:solidFill>
              </a:rPr>
              <a:t>-&gt;</a:t>
            </a:r>
            <a:r>
              <a:rPr lang="hr-HR" sz="2400">
                <a:solidFill>
                  <a:schemeClr val="accent2">
                    <a:lumMod val="10000"/>
                  </a:schemeClr>
                </a:solidFill>
              </a:rPr>
              <a:t>desno</a:t>
            </a:r>
            <a:r>
              <a:rPr lang="en-US" sz="2400">
                <a:solidFill>
                  <a:schemeClr val="accent2">
                    <a:lumMod val="10000"/>
                  </a:schemeClr>
                </a:solidFill>
              </a:rPr>
              <a:t>, </a:t>
            </a:r>
            <a:r>
              <a:rPr lang="hr-HR" sz="2400">
                <a:solidFill>
                  <a:schemeClr val="accent2">
                    <a:lumMod val="10000"/>
                  </a:schemeClr>
                </a:solidFill>
              </a:rPr>
              <a:t>trazeno</a:t>
            </a:r>
            <a:r>
              <a:rPr lang="en-US" sz="2400">
                <a:solidFill>
                  <a:schemeClr val="accent2">
                    <a:lumMod val="10000"/>
                  </a:schemeClr>
                </a:solidFill>
              </a:rPr>
              <a:t>)); </a:t>
            </a:r>
            <a:br>
              <a:rPr lang="en-US" sz="2400">
                <a:solidFill>
                  <a:schemeClr val="accent2">
                    <a:lumMod val="10000"/>
                  </a:schemeClr>
                </a:solidFill>
              </a:rPr>
            </a:br>
            <a:r>
              <a:rPr lang="en-US" sz="2400">
                <a:solidFill>
                  <a:schemeClr val="accent2">
                    <a:lumMod val="10000"/>
                  </a:schemeClr>
                </a:solidFill>
              </a:rPr>
              <a:t>    } </a:t>
            </a:r>
            <a:br>
              <a:rPr lang="en-US" sz="2400">
                <a:solidFill>
                  <a:schemeClr val="accent2">
                    <a:lumMod val="10000"/>
                  </a:schemeClr>
                </a:solidFill>
              </a:rPr>
            </a:br>
            <a:r>
              <a:rPr lang="en-US" sz="2400">
                <a:solidFill>
                  <a:schemeClr val="accent2">
                    <a:lumMod val="10000"/>
                  </a:schemeClr>
                </a:solidFill>
              </a:rPr>
              <a:t>  } </a:t>
            </a:r>
            <a:br>
              <a:rPr lang="en-US" sz="2400">
                <a:solidFill>
                  <a:schemeClr val="accent2">
                    <a:lumMod val="10000"/>
                  </a:schemeClr>
                </a:solidFill>
              </a:rPr>
            </a:br>
            <a:r>
              <a:rPr lang="en-US" sz="2400">
                <a:solidFill>
                  <a:schemeClr val="accent2">
                    <a:lumMod val="10000"/>
                  </a:schemeClr>
                </a:solidFill>
              </a:rPr>
              <a:t>} </a:t>
            </a:r>
            <a:endParaRPr lang="en-US" sz="2400">
              <a:solidFill>
                <a:schemeClr val="accent2">
                  <a:lumMod val="10000"/>
                </a:schemeClr>
              </a:solidFill>
              <a:cs typeface="Courier New" pitchFamily="49" charset="0"/>
            </a:endParaRPr>
          </a:p>
        </p:txBody>
      </p:sp>
      <p:sp>
        <p:nvSpPr>
          <p:cNvPr id="11" name="AutoShape 10"/>
          <p:cNvSpPr>
            <a:spLocks noChangeArrowheads="1"/>
          </p:cNvSpPr>
          <p:nvPr/>
        </p:nvSpPr>
        <p:spPr bwMode="auto">
          <a:xfrm>
            <a:off x="4633913" y="176213"/>
            <a:ext cx="5133975" cy="935037"/>
          </a:xfrm>
          <a:prstGeom prst="wedgeRoundRectCallout">
            <a:avLst>
              <a:gd name="adj1" fmla="val -92596"/>
              <a:gd name="adj2" fmla="val 124806"/>
              <a:gd name="adj3" fmla="val 16667"/>
            </a:avLst>
          </a:prstGeom>
          <a:solidFill>
            <a:schemeClr val="accent2">
              <a:lumMod val="60000"/>
              <a:lumOff val="40000"/>
            </a:schemeClr>
          </a:solidFill>
          <a:ln w="9525">
            <a:solidFill>
              <a:schemeClr val="accent2">
                <a:lumMod val="75000"/>
              </a:schemeClr>
            </a:solidFill>
            <a:miter lim="800000"/>
            <a:headEnd/>
            <a:tailEnd/>
          </a:ln>
          <a:effectLst/>
        </p:spPr>
        <p:txBody>
          <a:bodyPr/>
          <a:lstStyle/>
          <a:p>
            <a:r>
              <a:rPr lang="hr-HR" sz="2400" b="0">
                <a:solidFill>
                  <a:srgbClr val="000029"/>
                </a:solidFill>
                <a:latin typeface="Arial Narrow" pitchFamily="34" charset="0"/>
                <a:cs typeface="Courier New" pitchFamily="49" charset="0"/>
              </a:rPr>
              <a:t>osnovni slučaj – prazno stablo, tražena vrijednost nije nađena, vrati 0</a:t>
            </a:r>
            <a:endParaRPr lang="hr-HR" sz="2400" b="0">
              <a:solidFill>
                <a:schemeClr val="tx1"/>
              </a:solidFill>
              <a:effectLst>
                <a:outerShdw blurRad="38100" dist="38100" dir="2700000" algn="tl">
                  <a:srgbClr val="000000"/>
                </a:outerShdw>
              </a:effectLst>
              <a:latin typeface="Arial Narrow" pitchFamily="34" charset="0"/>
            </a:endParaRPr>
          </a:p>
        </p:txBody>
      </p:sp>
      <p:sp>
        <p:nvSpPr>
          <p:cNvPr id="14" name="AutoShape 10"/>
          <p:cNvSpPr>
            <a:spLocks noChangeArrowheads="1"/>
          </p:cNvSpPr>
          <p:nvPr/>
        </p:nvSpPr>
        <p:spPr bwMode="auto">
          <a:xfrm>
            <a:off x="5559425" y="2224088"/>
            <a:ext cx="4103688" cy="571500"/>
          </a:xfrm>
          <a:prstGeom prst="wedgeRoundRectCallout">
            <a:avLst>
              <a:gd name="adj1" fmla="val -102248"/>
              <a:gd name="adj2" fmla="val 137828"/>
              <a:gd name="adj3" fmla="val 16667"/>
            </a:avLst>
          </a:prstGeom>
          <a:solidFill>
            <a:schemeClr val="accent2">
              <a:lumMod val="60000"/>
              <a:lumOff val="40000"/>
            </a:schemeClr>
          </a:solidFill>
          <a:ln w="9525">
            <a:solidFill>
              <a:schemeClr val="accent2">
                <a:lumMod val="75000"/>
              </a:schemeClr>
            </a:solidFill>
            <a:miter lim="800000"/>
            <a:headEnd/>
            <a:tailEnd/>
          </a:ln>
          <a:effectLst/>
        </p:spPr>
        <p:txBody>
          <a:bodyPr/>
          <a:lstStyle/>
          <a:p>
            <a:r>
              <a:rPr lang="hr-HR" sz="2400" b="0">
                <a:solidFill>
                  <a:srgbClr val="000029"/>
                </a:solidFill>
                <a:latin typeface="Arial Narrow" pitchFamily="34" charset="0"/>
                <a:cs typeface="Courier New" pitchFamily="49" charset="0"/>
              </a:rPr>
              <a:t>vrati element ako je pronađen</a:t>
            </a:r>
            <a:endParaRPr lang="hr-HR" sz="2400" b="0">
              <a:solidFill>
                <a:schemeClr val="tx1"/>
              </a:solidFill>
              <a:effectLst>
                <a:outerShdw blurRad="38100" dist="38100" dir="2700000" algn="tl">
                  <a:srgbClr val="000000"/>
                </a:outerShdw>
              </a:effectLst>
              <a:latin typeface="Arial Narrow" pitchFamily="34" charset="0"/>
            </a:endParaRPr>
          </a:p>
        </p:txBody>
      </p:sp>
      <p:sp>
        <p:nvSpPr>
          <p:cNvPr id="17" name="AutoShape 10"/>
          <p:cNvSpPr>
            <a:spLocks noChangeArrowheads="1"/>
          </p:cNvSpPr>
          <p:nvPr/>
        </p:nvSpPr>
        <p:spPr bwMode="auto">
          <a:xfrm>
            <a:off x="4727575" y="5600700"/>
            <a:ext cx="4697413" cy="509588"/>
          </a:xfrm>
          <a:prstGeom prst="wedgeRoundRectCallout">
            <a:avLst>
              <a:gd name="adj1" fmla="val -93730"/>
              <a:gd name="adj2" fmla="val -234117"/>
              <a:gd name="adj3" fmla="val 16667"/>
            </a:avLst>
          </a:prstGeom>
          <a:solidFill>
            <a:schemeClr val="accent2">
              <a:lumMod val="60000"/>
              <a:lumOff val="40000"/>
            </a:schemeClr>
          </a:solidFill>
          <a:ln w="9525">
            <a:solidFill>
              <a:schemeClr val="accent2">
                <a:lumMod val="75000"/>
              </a:schemeClr>
            </a:solidFill>
            <a:miter lim="800000"/>
            <a:headEnd/>
            <a:tailEnd/>
          </a:ln>
          <a:effectLst/>
        </p:spPr>
        <p:txBody>
          <a:bodyPr/>
          <a:lstStyle/>
          <a:p>
            <a:pPr>
              <a:defRPr/>
            </a:pPr>
            <a:r>
              <a:rPr lang="hr-HR" sz="2400" b="0">
                <a:solidFill>
                  <a:schemeClr val="accent2">
                    <a:lumMod val="10000"/>
                  </a:schemeClr>
                </a:solidFill>
                <a:latin typeface="+mn-lt"/>
                <a:cs typeface="Courier New" pitchFamily="49" charset="0"/>
              </a:rPr>
              <a:t>inače se spusti niz odgovarajuće stablo</a:t>
            </a:r>
            <a:endParaRPr lang="hr-HR" sz="2400" b="0">
              <a:solidFill>
                <a:schemeClr val="tx1"/>
              </a:solidFill>
              <a:effectLst>
                <a:outerShdw blurRad="38100" dist="38100" dir="2700000" algn="tl">
                  <a:srgbClr val="000000">
                    <a:alpha val="43137"/>
                  </a:srgbClr>
                </a:outerShdw>
              </a:effectLst>
              <a:latin typeface="+mn-lt"/>
            </a:endParaRPr>
          </a:p>
        </p:txBody>
      </p:sp>
      <p:sp>
        <p:nvSpPr>
          <p:cNvPr id="5" name="Slide Number Placeholder 4"/>
          <p:cNvSpPr>
            <a:spLocks noGrp="1"/>
          </p:cNvSpPr>
          <p:nvPr>
            <p:ph type="sldNum" sz="quarter" idx="11"/>
          </p:nvPr>
        </p:nvSpPr>
        <p:spPr/>
        <p:txBody>
          <a:bodyPr/>
          <a:lstStyle/>
          <a:p>
            <a:fld id="{A88E0379-805C-488B-A902-3710866AFB11}" type="slidenum">
              <a:rPr lang="hr-HR" smtClean="0"/>
              <a:pPr/>
              <a:t>257</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7" grpId="0" animBg="1"/>
    </p:bld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4963" name="Rectangle 3"/>
          <p:cNvSpPr>
            <a:spLocks noGrp="1" noChangeArrowheads="1"/>
          </p:cNvSpPr>
          <p:nvPr>
            <p:ph type="title" idx="4294967295"/>
          </p:nvPr>
        </p:nvSpPr>
        <p:spPr/>
        <p:txBody>
          <a:bodyPr/>
          <a:lstStyle/>
          <a:p>
            <a:pPr>
              <a:defRPr/>
            </a:pPr>
            <a:r>
              <a:rPr lang="hr-HR" smtClean="0"/>
              <a:t>Obilazak stabla</a:t>
            </a:r>
            <a:endParaRPr lang="hr-HR" smtClean="0">
              <a:latin typeface="Times New Roman" pitchFamily="18" charset="0"/>
            </a:endParaRPr>
          </a:p>
        </p:txBody>
      </p:sp>
      <p:sp>
        <p:nvSpPr>
          <p:cNvPr id="5" name="Content Placeholder 4"/>
          <p:cNvSpPr>
            <a:spLocks noGrp="1"/>
          </p:cNvSpPr>
          <p:nvPr>
            <p:ph idx="4294967295"/>
          </p:nvPr>
        </p:nvSpPr>
        <p:spPr/>
        <p:txBody>
          <a:bodyPr/>
          <a:lstStyle/>
          <a:p>
            <a:pPr>
              <a:spcBef>
                <a:spcPts val="600"/>
              </a:spcBef>
              <a:spcAft>
                <a:spcPts val="600"/>
              </a:spcAft>
              <a:defRPr/>
            </a:pPr>
            <a:r>
              <a:rPr lang="hr-HR" smtClean="0"/>
              <a:t>postoje 3 standardna načina obilaska stabla kojima se osigurava da je svaki čvor bio "posjećen"</a:t>
            </a:r>
          </a:p>
          <a:p>
            <a:pPr lvl="1">
              <a:defRPr/>
            </a:pPr>
            <a:r>
              <a:rPr lang="hr-HR" i="1" smtClean="0"/>
              <a:t>inorder</a:t>
            </a:r>
            <a:r>
              <a:rPr lang="hr-HR" i="1" smtClean="0">
                <a:latin typeface="Times New Roman" pitchFamily="18" charset="0"/>
              </a:rPr>
              <a:t>: </a:t>
            </a:r>
            <a:r>
              <a:rPr lang="hr-HR" smtClean="0">
                <a:latin typeface="Times New Roman" pitchFamily="18" charset="0"/>
              </a:rPr>
              <a:t>		</a:t>
            </a:r>
            <a:r>
              <a:rPr lang="hr-HR" smtClean="0"/>
              <a:t>lijevo podstablo </a:t>
            </a:r>
            <a:r>
              <a:rPr lang="hr-HR" smtClean="0">
                <a:solidFill>
                  <a:srgbClr val="FF0000"/>
                </a:solidFill>
              </a:rPr>
              <a:t>→</a:t>
            </a:r>
            <a:r>
              <a:rPr lang="hr-HR" smtClean="0"/>
              <a:t> korijen</a:t>
            </a:r>
            <a:r>
              <a:rPr lang="hr-HR" smtClean="0">
                <a:solidFill>
                  <a:srgbClr val="FF0000"/>
                </a:solidFill>
              </a:rPr>
              <a:t> →</a:t>
            </a:r>
            <a:r>
              <a:rPr lang="hr-HR" smtClean="0"/>
              <a:t> desno podstablo </a:t>
            </a:r>
          </a:p>
          <a:p>
            <a:pPr lvl="1">
              <a:defRPr/>
            </a:pPr>
            <a:r>
              <a:rPr lang="hr-HR" i="1" smtClean="0"/>
              <a:t>preorder:		</a:t>
            </a:r>
            <a:r>
              <a:rPr lang="hr-HR" smtClean="0"/>
              <a:t>korijen</a:t>
            </a:r>
            <a:r>
              <a:rPr lang="hr-HR" smtClean="0">
                <a:solidFill>
                  <a:srgbClr val="FF0000"/>
                </a:solidFill>
              </a:rPr>
              <a:t> → </a:t>
            </a:r>
            <a:r>
              <a:rPr lang="hr-HR" smtClean="0"/>
              <a:t>lijevo podstablo</a:t>
            </a:r>
            <a:r>
              <a:rPr lang="hr-HR" smtClean="0">
                <a:solidFill>
                  <a:srgbClr val="FF0000"/>
                </a:solidFill>
              </a:rPr>
              <a:t> → </a:t>
            </a:r>
            <a:r>
              <a:rPr lang="hr-HR" smtClean="0"/>
              <a:t>desno podstablo </a:t>
            </a:r>
          </a:p>
          <a:p>
            <a:pPr lvl="1">
              <a:defRPr/>
            </a:pPr>
            <a:r>
              <a:rPr lang="hr-HR" i="1" smtClean="0"/>
              <a:t>postorder:</a:t>
            </a:r>
            <a:r>
              <a:rPr lang="hr-HR" smtClean="0"/>
              <a:t>	lijevo podstablo </a:t>
            </a:r>
            <a:r>
              <a:rPr lang="hr-HR" smtClean="0">
                <a:solidFill>
                  <a:srgbClr val="FF0000"/>
                </a:solidFill>
              </a:rPr>
              <a:t>→</a:t>
            </a:r>
            <a:r>
              <a:rPr lang="hr-HR" smtClean="0"/>
              <a:t> desno podstablo </a:t>
            </a:r>
            <a:r>
              <a:rPr lang="hr-HR" smtClean="0">
                <a:solidFill>
                  <a:srgbClr val="FF0000"/>
                </a:solidFill>
              </a:rPr>
              <a:t>→</a:t>
            </a:r>
            <a:r>
              <a:rPr lang="hr-HR" smtClean="0"/>
              <a:t> korijen</a:t>
            </a:r>
          </a:p>
          <a:p>
            <a:pPr>
              <a:defRPr/>
            </a:pPr>
            <a:r>
              <a:rPr lang="hr-HR" smtClean="0"/>
              <a:t>radi se o rekurzivnim postupcima koji sežu do listova stabla, a zatim povratci iz rekurzije predstavljaju kretanje prema korijenu stabla</a:t>
            </a:r>
          </a:p>
          <a:p>
            <a:pPr>
              <a:defRPr/>
            </a:pPr>
            <a:r>
              <a:rPr lang="hr-HR" smtClean="0"/>
              <a:t>poseban slučaj </a:t>
            </a:r>
            <a:r>
              <a:rPr lang="hr-HR" i="1" smtClean="0"/>
              <a:t>inorder</a:t>
            </a:r>
            <a:r>
              <a:rPr lang="hr-HR" smtClean="0"/>
              <a:t>:</a:t>
            </a:r>
          </a:p>
          <a:p>
            <a:pPr lvl="1">
              <a:defRPr/>
            </a:pPr>
            <a:r>
              <a:rPr lang="hr-HR" smtClean="0"/>
              <a:t>desno podstablo </a:t>
            </a:r>
            <a:r>
              <a:rPr lang="hr-HR" smtClean="0">
                <a:solidFill>
                  <a:srgbClr val="FF0000"/>
                </a:solidFill>
              </a:rPr>
              <a:t>→ </a:t>
            </a:r>
            <a:r>
              <a:rPr lang="hr-HR" smtClean="0"/>
              <a:t>korijen</a:t>
            </a:r>
            <a:r>
              <a:rPr lang="hr-HR" smtClean="0">
                <a:solidFill>
                  <a:srgbClr val="FF0000"/>
                </a:solidFill>
              </a:rPr>
              <a:t> →</a:t>
            </a:r>
            <a:r>
              <a:rPr lang="hr-HR" smtClean="0"/>
              <a:t> lijevo podstablo </a:t>
            </a:r>
            <a:endParaRPr lang="hr-HR" smtClean="0">
              <a:solidFill>
                <a:srgbClr val="00FF00"/>
              </a:solidFill>
            </a:endParaRPr>
          </a:p>
          <a:p>
            <a:pPr>
              <a:spcBef>
                <a:spcPts val="600"/>
              </a:spcBef>
              <a:spcAft>
                <a:spcPts val="600"/>
              </a:spcAft>
              <a:defRPr/>
            </a:pPr>
            <a:r>
              <a:rPr lang="hr-HR" smtClean="0"/>
              <a:t>dohvat podataka iz stabla s izračunavanjem</a:t>
            </a:r>
          </a:p>
        </p:txBody>
      </p:sp>
      <p:sp>
        <p:nvSpPr>
          <p:cNvPr id="25607" name="Rectangle 5"/>
          <p:cNvSpPr>
            <a:spLocks noChangeArrowheads="1"/>
          </p:cNvSpPr>
          <p:nvPr/>
        </p:nvSpPr>
        <p:spPr bwMode="auto">
          <a:xfrm>
            <a:off x="5589588" y="4271963"/>
            <a:ext cx="4010025" cy="461962"/>
          </a:xfrm>
          <a:prstGeom prst="rect">
            <a:avLst/>
          </a:prstGeom>
          <a:noFill/>
          <a:ln w="9525">
            <a:noFill/>
            <a:miter lim="800000"/>
            <a:headEnd/>
            <a:tailEnd/>
          </a:ln>
        </p:spPr>
        <p:txBody>
          <a:bodyPr wrap="none">
            <a:spAutoFit/>
          </a:bodyPr>
          <a:lstStyle/>
          <a:p>
            <a:pPr lvl="1"/>
            <a:r>
              <a:rPr lang="hr-HR" sz="2400" b="0">
                <a:solidFill>
                  <a:srgbClr val="0070C0"/>
                </a:solidFill>
                <a:cs typeface="Courier New" pitchFamily="49" charset="0"/>
                <a:sym typeface="Wingdings" pitchFamily="2" charset="2"/>
              </a:rPr>
              <a:t></a:t>
            </a:r>
            <a:r>
              <a:rPr lang="hr-HR" sz="2400" b="0">
                <a:solidFill>
                  <a:srgbClr val="0070C0"/>
                </a:solidFill>
                <a:cs typeface="Courier New" pitchFamily="49" charset="0"/>
              </a:rPr>
              <a:t> SortiranoStablo</a:t>
            </a:r>
          </a:p>
        </p:txBody>
      </p:sp>
      <p:sp>
        <p:nvSpPr>
          <p:cNvPr id="25608" name="Rectangle 6"/>
          <p:cNvSpPr>
            <a:spLocks noChangeArrowheads="1"/>
          </p:cNvSpPr>
          <p:nvPr/>
        </p:nvSpPr>
        <p:spPr bwMode="auto">
          <a:xfrm>
            <a:off x="5751513" y="5826125"/>
            <a:ext cx="3825875" cy="461963"/>
          </a:xfrm>
          <a:prstGeom prst="rect">
            <a:avLst/>
          </a:prstGeom>
          <a:noFill/>
          <a:ln w="9525">
            <a:noFill/>
            <a:miter lim="800000"/>
            <a:headEnd/>
            <a:tailEnd/>
          </a:ln>
        </p:spPr>
        <p:txBody>
          <a:bodyPr wrap="none">
            <a:spAutoFit/>
          </a:bodyPr>
          <a:lstStyle/>
          <a:p>
            <a:pPr lvl="1"/>
            <a:r>
              <a:rPr lang="hr-HR" sz="2400" b="0">
                <a:solidFill>
                  <a:srgbClr val="0070C0"/>
                </a:solidFill>
                <a:cs typeface="Courier New" pitchFamily="49" charset="0"/>
                <a:sym typeface="Wingdings" pitchFamily="2" charset="2"/>
              </a:rPr>
              <a:t></a:t>
            </a:r>
            <a:r>
              <a:rPr lang="hr-HR" sz="2400" b="0">
                <a:solidFill>
                  <a:srgbClr val="0070C0"/>
                </a:solidFill>
                <a:cs typeface="Courier New" pitchFamily="49" charset="0"/>
              </a:rPr>
              <a:t> ProsjekUStablu</a:t>
            </a:r>
          </a:p>
        </p:txBody>
      </p:sp>
      <p:sp>
        <p:nvSpPr>
          <p:cNvPr id="3" name="Slide Number Placeholder 2"/>
          <p:cNvSpPr>
            <a:spLocks noGrp="1"/>
          </p:cNvSpPr>
          <p:nvPr>
            <p:ph type="sldNum" sz="quarter" idx="11"/>
          </p:nvPr>
        </p:nvSpPr>
        <p:spPr/>
        <p:txBody>
          <a:bodyPr/>
          <a:lstStyle/>
          <a:p>
            <a:fld id="{A88E0379-805C-488B-A902-3710866AFB11}" type="slidenum">
              <a:rPr lang="hr-HR" smtClean="0"/>
              <a:pPr/>
              <a:t>258</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50"/>
          <p:cNvSpPr>
            <a:spLocks noChangeArrowheads="1"/>
          </p:cNvSpPr>
          <p:nvPr/>
        </p:nvSpPr>
        <p:spPr bwMode="auto">
          <a:xfrm>
            <a:off x="5154613" y="1808163"/>
            <a:ext cx="4540250" cy="4281487"/>
          </a:xfrm>
          <a:prstGeom prst="rect">
            <a:avLst/>
          </a:prstGeom>
          <a:solidFill>
            <a:srgbClr val="FFCC99">
              <a:alpha val="39999"/>
            </a:srgbClr>
          </a:solidFill>
          <a:ln w="9525" algn="ctr">
            <a:solidFill>
              <a:srgbClr val="FF9900"/>
            </a:solidFill>
            <a:round/>
            <a:headEnd/>
            <a:tailEnd/>
          </a:ln>
        </p:spPr>
        <p:txBody>
          <a:bodyPr wrap="none" anchor="ctr"/>
          <a:lstStyle/>
          <a:p>
            <a:endParaRPr lang="hr-HR"/>
          </a:p>
        </p:txBody>
      </p:sp>
      <p:sp>
        <p:nvSpPr>
          <p:cNvPr id="26630" name="Rectangle 49"/>
          <p:cNvSpPr>
            <a:spLocks noChangeArrowheads="1"/>
          </p:cNvSpPr>
          <p:nvPr/>
        </p:nvSpPr>
        <p:spPr bwMode="auto">
          <a:xfrm>
            <a:off x="488950" y="1817688"/>
            <a:ext cx="4540250" cy="4281487"/>
          </a:xfrm>
          <a:prstGeom prst="rect">
            <a:avLst/>
          </a:prstGeom>
          <a:solidFill>
            <a:srgbClr val="FFCC99">
              <a:alpha val="39999"/>
            </a:srgbClr>
          </a:solidFill>
          <a:ln w="9525" algn="ctr">
            <a:solidFill>
              <a:srgbClr val="FF9900"/>
            </a:solidFill>
            <a:round/>
            <a:headEnd/>
            <a:tailEnd/>
          </a:ln>
        </p:spPr>
        <p:txBody>
          <a:bodyPr wrap="none" anchor="ctr"/>
          <a:lstStyle/>
          <a:p>
            <a:endParaRPr lang="hr-HR"/>
          </a:p>
        </p:txBody>
      </p:sp>
      <p:sp>
        <p:nvSpPr>
          <p:cNvPr id="2526210" name="Rectangle 2"/>
          <p:cNvSpPr>
            <a:spLocks noGrp="1" noChangeArrowheads="1"/>
          </p:cNvSpPr>
          <p:nvPr>
            <p:ph type="title"/>
          </p:nvPr>
        </p:nvSpPr>
        <p:spPr/>
        <p:txBody>
          <a:bodyPr/>
          <a:lstStyle/>
          <a:p>
            <a:pPr>
              <a:defRPr/>
            </a:pPr>
            <a:r>
              <a:rPr lang="hr-HR" smtClean="0"/>
              <a:t>Brisanje čvora - list</a:t>
            </a:r>
          </a:p>
        </p:txBody>
      </p:sp>
      <p:sp>
        <p:nvSpPr>
          <p:cNvPr id="1737731" name="Rectangle 3"/>
          <p:cNvSpPr>
            <a:spLocks noGrp="1" noChangeArrowheads="1"/>
          </p:cNvSpPr>
          <p:nvPr>
            <p:ph type="body" idx="1"/>
          </p:nvPr>
        </p:nvSpPr>
        <p:spPr/>
        <p:txBody>
          <a:bodyPr/>
          <a:lstStyle/>
          <a:p>
            <a:pPr>
              <a:defRPr/>
            </a:pPr>
            <a:r>
              <a:rPr lang="hr-HR" smtClean="0"/>
              <a:t>najjednostavniji slučaj je brisanje lista, npr. 6.</a:t>
            </a:r>
          </a:p>
        </p:txBody>
      </p:sp>
      <p:sp>
        <p:nvSpPr>
          <p:cNvPr id="2" name="Title 1"/>
          <p:cNvSpPr>
            <a:spLocks/>
          </p:cNvSpPr>
          <p:nvPr/>
        </p:nvSpPr>
        <p:spPr bwMode="auto">
          <a:xfrm>
            <a:off x="273050" y="0"/>
            <a:ext cx="8750300" cy="617538"/>
          </a:xfrm>
          <a:prstGeom prst="rect">
            <a:avLst/>
          </a:prstGeom>
          <a:noFill/>
          <a:ln w="9525">
            <a:noFill/>
            <a:miter lim="800000"/>
            <a:headEnd/>
            <a:tailEnd/>
          </a:ln>
        </p:spPr>
        <p:txBody>
          <a:bodyPr lIns="91426" tIns="45714" rIns="91426" bIns="45714" anchor="b"/>
          <a:lstStyle/>
          <a:p>
            <a:pPr>
              <a:spcBef>
                <a:spcPct val="0"/>
              </a:spcBef>
              <a:buClrTx/>
              <a:buFontTx/>
              <a:buNone/>
              <a:defRPr/>
            </a:pPr>
            <a:endParaRPr lang="hr-HR" sz="2800" b="0">
              <a:effectLst>
                <a:outerShdw blurRad="38100" dist="38100" dir="2700000" algn="tl">
                  <a:srgbClr val="C0C0C0"/>
                </a:outerShdw>
              </a:effectLst>
              <a:latin typeface="Arial Narrow" pitchFamily="34" charset="0"/>
            </a:endParaRPr>
          </a:p>
        </p:txBody>
      </p:sp>
      <p:sp>
        <p:nvSpPr>
          <p:cNvPr id="3" name="Content Placeholder 2"/>
          <p:cNvSpPr>
            <a:spLocks/>
          </p:cNvSpPr>
          <p:nvPr/>
        </p:nvSpPr>
        <p:spPr bwMode="auto">
          <a:xfrm>
            <a:off x="273050" y="981075"/>
            <a:ext cx="9359900" cy="5327650"/>
          </a:xfrm>
          <a:prstGeom prst="rect">
            <a:avLst/>
          </a:prstGeom>
          <a:noFill/>
          <a:ln w="9525">
            <a:noFill/>
            <a:miter lim="800000"/>
            <a:headEnd/>
            <a:tailEnd/>
          </a:ln>
        </p:spPr>
        <p:txBody>
          <a:bodyPr lIns="91426" tIns="45714" rIns="91426" bIns="45714"/>
          <a:lstStyle/>
          <a:p>
            <a:pPr marL="342900" indent="-342900">
              <a:buSzPct val="75000"/>
              <a:buFont typeface="Monotype Sorts" pitchFamily="2" charset="2"/>
              <a:buChar char="n"/>
              <a:defRPr/>
            </a:pPr>
            <a:endParaRPr lang="en-US" sz="2800" b="0">
              <a:effectLst>
                <a:outerShdw blurRad="38100" dist="38100" dir="2700000" algn="tl">
                  <a:srgbClr val="C0C0C0"/>
                </a:outerShdw>
              </a:effectLst>
              <a:latin typeface="Arial Narrow" pitchFamily="34" charset="0"/>
            </a:endParaRPr>
          </a:p>
          <a:p>
            <a:pPr marL="342900" indent="-342900">
              <a:buSzPct val="75000"/>
              <a:buFont typeface="Monotype Sorts" pitchFamily="2" charset="2"/>
              <a:buChar char="n"/>
              <a:defRPr/>
            </a:pPr>
            <a:endParaRPr lang="hr-HR" sz="2800" b="0">
              <a:effectLst>
                <a:outerShdw blurRad="38100" dist="38100" dir="2700000" algn="tl">
                  <a:srgbClr val="C0C0C0"/>
                </a:outerShdw>
              </a:effectLst>
              <a:latin typeface="Arial Narrow" pitchFamily="34" charset="0"/>
            </a:endParaRPr>
          </a:p>
        </p:txBody>
      </p:sp>
      <p:sp>
        <p:nvSpPr>
          <p:cNvPr id="16" name="Oval 15"/>
          <p:cNvSpPr/>
          <p:nvPr/>
        </p:nvSpPr>
        <p:spPr bwMode="auto">
          <a:xfrm>
            <a:off x="3152775" y="4581525"/>
            <a:ext cx="642938" cy="64293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200">
                <a:solidFill>
                  <a:srgbClr val="C00000"/>
                </a:solidFill>
                <a:effectLst>
                  <a:outerShdw blurRad="38100" dist="38100" dir="2700000" algn="tl">
                    <a:srgbClr val="000000"/>
                  </a:outerShdw>
                </a:effectLst>
                <a:latin typeface="Courier New" pitchFamily="49" charset="0"/>
              </a:rPr>
              <a:t>6</a:t>
            </a:r>
          </a:p>
        </p:txBody>
      </p:sp>
      <p:sp>
        <p:nvSpPr>
          <p:cNvPr id="5" name="Oval 4"/>
          <p:cNvSpPr/>
          <p:nvPr/>
        </p:nvSpPr>
        <p:spPr bwMode="auto">
          <a:xfrm>
            <a:off x="2630488" y="2667000"/>
            <a:ext cx="642937" cy="64293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200">
                <a:solidFill>
                  <a:srgbClr val="C00000"/>
                </a:solidFill>
                <a:effectLst>
                  <a:outerShdw blurRad="38100" dist="38100" dir="2700000" algn="tl">
                    <a:srgbClr val="000000"/>
                  </a:outerShdw>
                </a:effectLst>
                <a:latin typeface="Courier New" pitchFamily="49" charset="0"/>
              </a:rPr>
              <a:t>5</a:t>
            </a:r>
          </a:p>
        </p:txBody>
      </p:sp>
      <p:sp>
        <p:nvSpPr>
          <p:cNvPr id="9" name="Oval 8"/>
          <p:cNvSpPr/>
          <p:nvPr/>
        </p:nvSpPr>
        <p:spPr bwMode="auto">
          <a:xfrm>
            <a:off x="1568450" y="3357563"/>
            <a:ext cx="642938" cy="64293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200">
                <a:solidFill>
                  <a:srgbClr val="C00000"/>
                </a:solidFill>
                <a:effectLst>
                  <a:outerShdw blurRad="38100" dist="38100" dir="2700000" algn="tl">
                    <a:srgbClr val="000000"/>
                  </a:outerShdw>
                </a:effectLst>
                <a:latin typeface="Courier New" pitchFamily="49" charset="0"/>
              </a:rPr>
              <a:t>3</a:t>
            </a:r>
          </a:p>
        </p:txBody>
      </p:sp>
      <p:sp>
        <p:nvSpPr>
          <p:cNvPr id="11" name="Oval 10"/>
          <p:cNvSpPr/>
          <p:nvPr/>
        </p:nvSpPr>
        <p:spPr bwMode="auto">
          <a:xfrm>
            <a:off x="993775" y="4581525"/>
            <a:ext cx="642938" cy="64293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200">
                <a:solidFill>
                  <a:srgbClr val="C00000"/>
                </a:solidFill>
                <a:effectLst>
                  <a:outerShdw blurRad="38100" dist="38100" dir="2700000" algn="tl">
                    <a:srgbClr val="000000"/>
                  </a:outerShdw>
                </a:effectLst>
                <a:latin typeface="Courier New" pitchFamily="49" charset="0"/>
              </a:rPr>
              <a:t>1</a:t>
            </a:r>
          </a:p>
        </p:txBody>
      </p:sp>
      <p:sp>
        <p:nvSpPr>
          <p:cNvPr id="15" name="Oval 14"/>
          <p:cNvSpPr/>
          <p:nvPr/>
        </p:nvSpPr>
        <p:spPr bwMode="auto">
          <a:xfrm>
            <a:off x="3729038" y="3357563"/>
            <a:ext cx="642937" cy="64293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200">
                <a:solidFill>
                  <a:srgbClr val="C00000"/>
                </a:solidFill>
                <a:effectLst>
                  <a:outerShdw blurRad="38100" dist="38100" dir="2700000" algn="tl">
                    <a:srgbClr val="000000"/>
                  </a:outerShdw>
                </a:effectLst>
                <a:latin typeface="Courier New" pitchFamily="49" charset="0"/>
              </a:rPr>
              <a:t>7</a:t>
            </a:r>
          </a:p>
        </p:txBody>
      </p:sp>
      <p:cxnSp>
        <p:nvCxnSpPr>
          <p:cNvPr id="26640" name="Straight Arrow Connector 21"/>
          <p:cNvCxnSpPr>
            <a:cxnSpLocks noChangeShapeType="1"/>
            <a:stCxn id="5" idx="5"/>
            <a:endCxn id="15" idx="1"/>
          </p:cNvCxnSpPr>
          <p:nvPr/>
        </p:nvCxnSpPr>
        <p:spPr bwMode="auto">
          <a:xfrm>
            <a:off x="3179763" y="3228975"/>
            <a:ext cx="642937" cy="209550"/>
          </a:xfrm>
          <a:prstGeom prst="straightConnector1">
            <a:avLst/>
          </a:prstGeom>
          <a:noFill/>
          <a:ln w="34925" algn="ctr">
            <a:solidFill>
              <a:srgbClr val="C00000"/>
            </a:solidFill>
            <a:round/>
            <a:headEnd/>
            <a:tailEnd type="arrow" w="med" len="med"/>
          </a:ln>
        </p:spPr>
      </p:cxnSp>
      <p:cxnSp>
        <p:nvCxnSpPr>
          <p:cNvPr id="26641" name="Straight Arrow Connector 22"/>
          <p:cNvCxnSpPr>
            <a:cxnSpLocks noChangeShapeType="1"/>
            <a:stCxn id="5" idx="3"/>
            <a:endCxn id="9" idx="7"/>
          </p:cNvCxnSpPr>
          <p:nvPr/>
        </p:nvCxnSpPr>
        <p:spPr bwMode="auto">
          <a:xfrm flipH="1">
            <a:off x="2117725" y="3228975"/>
            <a:ext cx="606425" cy="209550"/>
          </a:xfrm>
          <a:prstGeom prst="straightConnector1">
            <a:avLst/>
          </a:prstGeom>
          <a:noFill/>
          <a:ln w="34925" algn="ctr">
            <a:solidFill>
              <a:srgbClr val="C00000"/>
            </a:solidFill>
            <a:round/>
            <a:headEnd/>
            <a:tailEnd type="arrow" w="med" len="med"/>
          </a:ln>
        </p:spPr>
      </p:cxnSp>
      <p:cxnSp>
        <p:nvCxnSpPr>
          <p:cNvPr id="26642" name="Straight Arrow Connector 25"/>
          <p:cNvCxnSpPr>
            <a:cxnSpLocks noChangeShapeType="1"/>
            <a:stCxn id="9" idx="3"/>
            <a:endCxn id="11" idx="0"/>
          </p:cNvCxnSpPr>
          <p:nvPr/>
        </p:nvCxnSpPr>
        <p:spPr bwMode="auto">
          <a:xfrm flipH="1">
            <a:off x="1316038" y="3919538"/>
            <a:ext cx="346075" cy="649287"/>
          </a:xfrm>
          <a:prstGeom prst="straightConnector1">
            <a:avLst/>
          </a:prstGeom>
          <a:noFill/>
          <a:ln w="34925" algn="ctr">
            <a:solidFill>
              <a:srgbClr val="C00000"/>
            </a:solidFill>
            <a:round/>
            <a:headEnd/>
            <a:tailEnd type="arrow" w="med" len="med"/>
          </a:ln>
        </p:spPr>
      </p:cxnSp>
      <p:cxnSp>
        <p:nvCxnSpPr>
          <p:cNvPr id="26643" name="Straight Arrow Connector 44"/>
          <p:cNvCxnSpPr>
            <a:cxnSpLocks noChangeShapeType="1"/>
            <a:stCxn id="15" idx="3"/>
            <a:endCxn id="16" idx="0"/>
          </p:cNvCxnSpPr>
          <p:nvPr/>
        </p:nvCxnSpPr>
        <p:spPr bwMode="auto">
          <a:xfrm flipH="1">
            <a:off x="3475038" y="3919538"/>
            <a:ext cx="347662" cy="649287"/>
          </a:xfrm>
          <a:prstGeom prst="straightConnector1">
            <a:avLst/>
          </a:prstGeom>
          <a:noFill/>
          <a:ln w="34925" algn="ctr">
            <a:solidFill>
              <a:srgbClr val="C00000"/>
            </a:solidFill>
            <a:round/>
            <a:headEnd/>
            <a:tailEnd type="arrow" w="med" len="med"/>
          </a:ln>
        </p:spPr>
      </p:cxnSp>
      <p:sp>
        <p:nvSpPr>
          <p:cNvPr id="13" name="Oval 12"/>
          <p:cNvSpPr/>
          <p:nvPr/>
        </p:nvSpPr>
        <p:spPr bwMode="auto">
          <a:xfrm>
            <a:off x="2144713" y="4581525"/>
            <a:ext cx="642937" cy="64293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200">
                <a:solidFill>
                  <a:srgbClr val="C00000"/>
                </a:solidFill>
                <a:effectLst>
                  <a:outerShdw blurRad="38100" dist="38100" dir="2700000" algn="tl">
                    <a:srgbClr val="000000"/>
                  </a:outerShdw>
                </a:effectLst>
                <a:latin typeface="Courier New" pitchFamily="49" charset="0"/>
              </a:rPr>
              <a:t>4</a:t>
            </a:r>
          </a:p>
        </p:txBody>
      </p:sp>
      <p:cxnSp>
        <p:nvCxnSpPr>
          <p:cNvPr id="26645" name="Straight Arrow Connector 58"/>
          <p:cNvCxnSpPr>
            <a:cxnSpLocks noChangeShapeType="1"/>
            <a:stCxn id="9" idx="5"/>
            <a:endCxn id="13" idx="0"/>
          </p:cNvCxnSpPr>
          <p:nvPr/>
        </p:nvCxnSpPr>
        <p:spPr bwMode="auto">
          <a:xfrm>
            <a:off x="2117725" y="3919538"/>
            <a:ext cx="349250" cy="649287"/>
          </a:xfrm>
          <a:prstGeom prst="straightConnector1">
            <a:avLst/>
          </a:prstGeom>
          <a:noFill/>
          <a:ln w="34925" algn="ctr">
            <a:solidFill>
              <a:srgbClr val="C00000"/>
            </a:solidFill>
            <a:round/>
            <a:headEnd/>
            <a:tailEnd type="arrow" w="med" len="med"/>
          </a:ln>
        </p:spPr>
      </p:cxnSp>
      <p:sp>
        <p:nvSpPr>
          <p:cNvPr id="26646" name="Line 18"/>
          <p:cNvSpPr>
            <a:spLocks noChangeShapeType="1"/>
          </p:cNvSpPr>
          <p:nvPr/>
        </p:nvSpPr>
        <p:spPr bwMode="auto">
          <a:xfrm flipH="1">
            <a:off x="3873500" y="4941888"/>
            <a:ext cx="1008063" cy="0"/>
          </a:xfrm>
          <a:prstGeom prst="line">
            <a:avLst/>
          </a:prstGeom>
          <a:noFill/>
          <a:ln w="57150">
            <a:solidFill>
              <a:srgbClr val="FF9900"/>
            </a:solidFill>
            <a:round/>
            <a:headEnd/>
            <a:tailEnd type="triangle" w="med" len="med"/>
          </a:ln>
        </p:spPr>
        <p:txBody>
          <a:bodyPr wrap="none" anchor="ctr"/>
          <a:lstStyle/>
          <a:p>
            <a:endParaRPr lang="en-US"/>
          </a:p>
        </p:txBody>
      </p:sp>
      <p:sp>
        <p:nvSpPr>
          <p:cNvPr id="4" name="Oval 15"/>
          <p:cNvSpPr/>
          <p:nvPr/>
        </p:nvSpPr>
        <p:spPr bwMode="auto">
          <a:xfrm>
            <a:off x="7329488" y="5157788"/>
            <a:ext cx="642937" cy="64293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200">
                <a:solidFill>
                  <a:srgbClr val="C00000"/>
                </a:solidFill>
                <a:effectLst>
                  <a:outerShdw blurRad="38100" dist="38100" dir="2700000" algn="tl">
                    <a:srgbClr val="000000"/>
                  </a:outerShdw>
                </a:effectLst>
                <a:latin typeface="Courier New" pitchFamily="49" charset="0"/>
              </a:rPr>
              <a:t>6</a:t>
            </a:r>
          </a:p>
        </p:txBody>
      </p:sp>
      <p:sp>
        <p:nvSpPr>
          <p:cNvPr id="6" name="Oval 4"/>
          <p:cNvSpPr/>
          <p:nvPr/>
        </p:nvSpPr>
        <p:spPr bwMode="auto">
          <a:xfrm>
            <a:off x="6950075" y="2522538"/>
            <a:ext cx="642938" cy="64293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200">
                <a:solidFill>
                  <a:srgbClr val="C00000"/>
                </a:solidFill>
                <a:effectLst>
                  <a:outerShdw blurRad="38100" dist="38100" dir="2700000" algn="tl">
                    <a:srgbClr val="000000"/>
                  </a:outerShdw>
                </a:effectLst>
                <a:latin typeface="Courier New" pitchFamily="49" charset="0"/>
              </a:rPr>
              <a:t>5</a:t>
            </a:r>
          </a:p>
        </p:txBody>
      </p:sp>
      <p:sp>
        <p:nvSpPr>
          <p:cNvPr id="7" name="Oval 8"/>
          <p:cNvSpPr/>
          <p:nvPr/>
        </p:nvSpPr>
        <p:spPr bwMode="auto">
          <a:xfrm>
            <a:off x="5888038" y="3213100"/>
            <a:ext cx="642937" cy="64293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200">
                <a:solidFill>
                  <a:srgbClr val="C00000"/>
                </a:solidFill>
                <a:effectLst>
                  <a:outerShdw blurRad="38100" dist="38100" dir="2700000" algn="tl">
                    <a:srgbClr val="000000"/>
                  </a:outerShdw>
                </a:effectLst>
                <a:latin typeface="Courier New" pitchFamily="49" charset="0"/>
              </a:rPr>
              <a:t>3</a:t>
            </a:r>
          </a:p>
        </p:txBody>
      </p:sp>
      <p:sp>
        <p:nvSpPr>
          <p:cNvPr id="8" name="Oval 10"/>
          <p:cNvSpPr/>
          <p:nvPr/>
        </p:nvSpPr>
        <p:spPr bwMode="auto">
          <a:xfrm>
            <a:off x="5313363" y="4437063"/>
            <a:ext cx="642937" cy="64293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200">
                <a:solidFill>
                  <a:srgbClr val="C00000"/>
                </a:solidFill>
                <a:effectLst>
                  <a:outerShdw blurRad="38100" dist="38100" dir="2700000" algn="tl">
                    <a:srgbClr val="000000"/>
                  </a:outerShdw>
                </a:effectLst>
                <a:latin typeface="Courier New" pitchFamily="49" charset="0"/>
              </a:rPr>
              <a:t>1</a:t>
            </a:r>
          </a:p>
        </p:txBody>
      </p:sp>
      <p:sp>
        <p:nvSpPr>
          <p:cNvPr id="10" name="Oval 14"/>
          <p:cNvSpPr/>
          <p:nvPr/>
        </p:nvSpPr>
        <p:spPr bwMode="auto">
          <a:xfrm>
            <a:off x="8048625" y="3213100"/>
            <a:ext cx="642938" cy="64293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200">
                <a:solidFill>
                  <a:srgbClr val="C00000"/>
                </a:solidFill>
                <a:effectLst>
                  <a:outerShdw blurRad="38100" dist="38100" dir="2700000" algn="tl">
                    <a:srgbClr val="000000"/>
                  </a:outerShdw>
                </a:effectLst>
                <a:latin typeface="Courier New" pitchFamily="49" charset="0"/>
              </a:rPr>
              <a:t>7</a:t>
            </a:r>
          </a:p>
        </p:txBody>
      </p:sp>
      <p:cxnSp>
        <p:nvCxnSpPr>
          <p:cNvPr id="26652" name="Straight Arrow Connector 21"/>
          <p:cNvCxnSpPr>
            <a:cxnSpLocks noChangeShapeType="1"/>
          </p:cNvCxnSpPr>
          <p:nvPr/>
        </p:nvCxnSpPr>
        <p:spPr bwMode="auto">
          <a:xfrm>
            <a:off x="7499350" y="3084513"/>
            <a:ext cx="642938" cy="209550"/>
          </a:xfrm>
          <a:prstGeom prst="straightConnector1">
            <a:avLst/>
          </a:prstGeom>
          <a:noFill/>
          <a:ln w="34925" algn="ctr">
            <a:solidFill>
              <a:srgbClr val="C00000"/>
            </a:solidFill>
            <a:round/>
            <a:headEnd/>
            <a:tailEnd type="arrow" w="med" len="med"/>
          </a:ln>
        </p:spPr>
      </p:cxnSp>
      <p:cxnSp>
        <p:nvCxnSpPr>
          <p:cNvPr id="26653" name="Straight Arrow Connector 22"/>
          <p:cNvCxnSpPr>
            <a:cxnSpLocks noChangeShapeType="1"/>
          </p:cNvCxnSpPr>
          <p:nvPr/>
        </p:nvCxnSpPr>
        <p:spPr bwMode="auto">
          <a:xfrm flipH="1">
            <a:off x="6437313" y="3084513"/>
            <a:ext cx="606425" cy="209550"/>
          </a:xfrm>
          <a:prstGeom prst="straightConnector1">
            <a:avLst/>
          </a:prstGeom>
          <a:noFill/>
          <a:ln w="34925" algn="ctr">
            <a:solidFill>
              <a:srgbClr val="C00000"/>
            </a:solidFill>
            <a:round/>
            <a:headEnd/>
            <a:tailEnd type="arrow" w="med" len="med"/>
          </a:ln>
        </p:spPr>
      </p:cxnSp>
      <p:cxnSp>
        <p:nvCxnSpPr>
          <p:cNvPr id="26654" name="Straight Arrow Connector 25"/>
          <p:cNvCxnSpPr>
            <a:cxnSpLocks noChangeShapeType="1"/>
          </p:cNvCxnSpPr>
          <p:nvPr/>
        </p:nvCxnSpPr>
        <p:spPr bwMode="auto">
          <a:xfrm flipH="1">
            <a:off x="5635625" y="3775075"/>
            <a:ext cx="346075" cy="649288"/>
          </a:xfrm>
          <a:prstGeom prst="straightConnector1">
            <a:avLst/>
          </a:prstGeom>
          <a:noFill/>
          <a:ln w="34925" algn="ctr">
            <a:solidFill>
              <a:srgbClr val="C00000"/>
            </a:solidFill>
            <a:round/>
            <a:headEnd/>
            <a:tailEnd type="arrow" w="med" len="med"/>
          </a:ln>
        </p:spPr>
      </p:cxnSp>
      <p:sp>
        <p:nvSpPr>
          <p:cNvPr id="12" name="Oval 12"/>
          <p:cNvSpPr/>
          <p:nvPr/>
        </p:nvSpPr>
        <p:spPr bwMode="auto">
          <a:xfrm>
            <a:off x="6464300" y="4437063"/>
            <a:ext cx="642938" cy="64293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200">
                <a:solidFill>
                  <a:srgbClr val="C00000"/>
                </a:solidFill>
                <a:effectLst>
                  <a:outerShdw blurRad="38100" dist="38100" dir="2700000" algn="tl">
                    <a:srgbClr val="000000"/>
                  </a:outerShdw>
                </a:effectLst>
                <a:latin typeface="Courier New" pitchFamily="49" charset="0"/>
              </a:rPr>
              <a:t>4</a:t>
            </a:r>
          </a:p>
        </p:txBody>
      </p:sp>
      <p:cxnSp>
        <p:nvCxnSpPr>
          <p:cNvPr id="26656" name="Straight Arrow Connector 58"/>
          <p:cNvCxnSpPr>
            <a:cxnSpLocks noChangeShapeType="1"/>
          </p:cNvCxnSpPr>
          <p:nvPr/>
        </p:nvCxnSpPr>
        <p:spPr bwMode="auto">
          <a:xfrm>
            <a:off x="6437313" y="3775075"/>
            <a:ext cx="349250" cy="649288"/>
          </a:xfrm>
          <a:prstGeom prst="straightConnector1">
            <a:avLst/>
          </a:prstGeom>
          <a:noFill/>
          <a:ln w="34925" algn="ctr">
            <a:solidFill>
              <a:srgbClr val="C00000"/>
            </a:solidFill>
            <a:round/>
            <a:headEnd/>
            <a:tailEnd type="arrow" w="med" len="med"/>
          </a:ln>
        </p:spPr>
      </p:cxnSp>
      <p:sp>
        <p:nvSpPr>
          <p:cNvPr id="26657" name="Text Box 29"/>
          <p:cNvSpPr txBox="1">
            <a:spLocks noChangeArrowheads="1"/>
          </p:cNvSpPr>
          <p:nvPr/>
        </p:nvSpPr>
        <p:spPr bwMode="auto">
          <a:xfrm>
            <a:off x="3944938" y="4508500"/>
            <a:ext cx="866775" cy="369888"/>
          </a:xfrm>
          <a:prstGeom prst="rect">
            <a:avLst/>
          </a:prstGeom>
          <a:noFill/>
          <a:ln w="9525" algn="ctr">
            <a:noFill/>
            <a:miter lim="800000"/>
            <a:headEnd/>
            <a:tailEnd/>
          </a:ln>
        </p:spPr>
        <p:txBody>
          <a:bodyPr>
            <a:spAutoFit/>
          </a:bodyPr>
          <a:lstStyle/>
          <a:p>
            <a:pPr>
              <a:spcBef>
                <a:spcPct val="50000"/>
              </a:spcBef>
            </a:pPr>
            <a:r>
              <a:rPr lang="hr-HR" sz="1800">
                <a:solidFill>
                  <a:schemeClr val="bg2"/>
                </a:solidFill>
              </a:rPr>
              <a:t>Briši</a:t>
            </a:r>
            <a:endParaRPr lang="hr-HR" sz="1200">
              <a:solidFill>
                <a:schemeClr val="bg2"/>
              </a:solidFill>
            </a:endParaRPr>
          </a:p>
        </p:txBody>
      </p:sp>
      <p:sp>
        <p:nvSpPr>
          <p:cNvPr id="26658" name="Line 30"/>
          <p:cNvSpPr>
            <a:spLocks noChangeShapeType="1"/>
          </p:cNvSpPr>
          <p:nvPr/>
        </p:nvSpPr>
        <p:spPr bwMode="auto">
          <a:xfrm flipH="1">
            <a:off x="8121650" y="5446713"/>
            <a:ext cx="1008063" cy="0"/>
          </a:xfrm>
          <a:prstGeom prst="line">
            <a:avLst/>
          </a:prstGeom>
          <a:noFill/>
          <a:ln w="57150">
            <a:solidFill>
              <a:srgbClr val="FF9900"/>
            </a:solidFill>
            <a:round/>
            <a:headEnd/>
            <a:tailEnd type="triangle" w="med" len="med"/>
          </a:ln>
        </p:spPr>
        <p:txBody>
          <a:bodyPr wrap="none" anchor="ctr"/>
          <a:lstStyle/>
          <a:p>
            <a:endParaRPr lang="en-US"/>
          </a:p>
        </p:txBody>
      </p:sp>
      <p:sp>
        <p:nvSpPr>
          <p:cNvPr id="26659" name="Text Box 31"/>
          <p:cNvSpPr txBox="1">
            <a:spLocks noChangeArrowheads="1"/>
          </p:cNvSpPr>
          <p:nvPr/>
        </p:nvSpPr>
        <p:spPr bwMode="auto">
          <a:xfrm>
            <a:off x="8193088" y="5013325"/>
            <a:ext cx="1439862" cy="369888"/>
          </a:xfrm>
          <a:prstGeom prst="rect">
            <a:avLst/>
          </a:prstGeom>
          <a:noFill/>
          <a:ln w="9525" algn="ctr">
            <a:noFill/>
            <a:miter lim="800000"/>
            <a:headEnd/>
            <a:tailEnd/>
          </a:ln>
        </p:spPr>
        <p:txBody>
          <a:bodyPr>
            <a:spAutoFit/>
          </a:bodyPr>
          <a:lstStyle/>
          <a:p>
            <a:pPr>
              <a:spcBef>
                <a:spcPct val="50000"/>
              </a:spcBef>
            </a:pPr>
            <a:r>
              <a:rPr lang="hr-HR" sz="1800">
                <a:solidFill>
                  <a:schemeClr val="bg2"/>
                </a:solidFill>
              </a:rPr>
              <a:t>Oslobodi</a:t>
            </a:r>
            <a:endParaRPr lang="hr-HR" sz="1200">
              <a:solidFill>
                <a:schemeClr val="bg2"/>
              </a:solidFill>
            </a:endParaRPr>
          </a:p>
        </p:txBody>
      </p:sp>
      <p:sp>
        <p:nvSpPr>
          <p:cNvPr id="17" name="Slide Number Placeholder 16"/>
          <p:cNvSpPr>
            <a:spLocks noGrp="1"/>
          </p:cNvSpPr>
          <p:nvPr>
            <p:ph type="sldNum" sz="quarter" idx="11"/>
          </p:nvPr>
        </p:nvSpPr>
        <p:spPr/>
        <p:txBody>
          <a:bodyPr/>
          <a:lstStyle/>
          <a:p>
            <a:fld id="{D4AD59E7-4515-4B34-A58D-745587B9CCB9}" type="slidenum">
              <a:rPr lang="hr-HR" smtClean="0"/>
              <a:pPr/>
              <a:t>259</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4818" name="Rectangle 2"/>
          <p:cNvSpPr>
            <a:spLocks noGrp="1" noChangeArrowheads="1"/>
          </p:cNvSpPr>
          <p:nvPr>
            <p:ph type="title"/>
          </p:nvPr>
        </p:nvSpPr>
        <p:spPr/>
        <p:txBody>
          <a:bodyPr/>
          <a:lstStyle/>
          <a:p>
            <a:pPr>
              <a:defRPr/>
            </a:pPr>
            <a:r>
              <a:rPr lang="hr-HR" smtClean="0"/>
              <a:t>Memorijski segmenti - gomila (heap)</a:t>
            </a:r>
          </a:p>
        </p:txBody>
      </p:sp>
      <p:sp>
        <p:nvSpPr>
          <p:cNvPr id="1954819" name="Rectangle 3"/>
          <p:cNvSpPr>
            <a:spLocks noGrp="1" noChangeArrowheads="1"/>
          </p:cNvSpPr>
          <p:nvPr>
            <p:ph type="body" idx="1"/>
          </p:nvPr>
        </p:nvSpPr>
        <p:spPr/>
        <p:txBody>
          <a:bodyPr/>
          <a:lstStyle/>
          <a:p>
            <a:pPr>
              <a:defRPr/>
            </a:pPr>
            <a:r>
              <a:rPr lang="hr-HR" smtClean="0"/>
              <a:t>dinamička memorija </a:t>
            </a:r>
          </a:p>
          <a:p>
            <a:pPr lvl="1">
              <a:defRPr/>
            </a:pPr>
            <a:r>
              <a:rPr lang="hr-HR" b="1" smtClean="0">
                <a:latin typeface="Courier New" pitchFamily="49" charset="0"/>
              </a:rPr>
              <a:t>malloc</a:t>
            </a:r>
            <a:r>
              <a:rPr lang="hr-HR" smtClean="0"/>
              <a:t>,</a:t>
            </a:r>
            <a:r>
              <a:rPr lang="hr-HR" b="1" smtClean="0">
                <a:latin typeface="Courier New" pitchFamily="49" charset="0"/>
              </a:rPr>
              <a:t> realloc</a:t>
            </a:r>
          </a:p>
        </p:txBody>
      </p:sp>
      <p:sp>
        <p:nvSpPr>
          <p:cNvPr id="1954820" name="Rectangle 4"/>
          <p:cNvSpPr>
            <a:spLocks noChangeArrowheads="1"/>
          </p:cNvSpPr>
          <p:nvPr/>
        </p:nvSpPr>
        <p:spPr bwMode="auto">
          <a:xfrm>
            <a:off x="6824663" y="1052513"/>
            <a:ext cx="2592387" cy="576262"/>
          </a:xfrm>
          <a:prstGeom prst="rect">
            <a:avLst/>
          </a:prstGeom>
          <a:solidFill>
            <a:schemeClr val="hlink">
              <a:alpha val="39999"/>
            </a:schemeClr>
          </a:solidFill>
          <a:ln w="9525" algn="ctr">
            <a:solidFill>
              <a:schemeClr val="folHlink"/>
            </a:solidFill>
            <a:miter lim="800000"/>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TEXT</a:t>
            </a:r>
          </a:p>
        </p:txBody>
      </p:sp>
      <p:sp>
        <p:nvSpPr>
          <p:cNvPr id="1954821" name="Rectangle 5"/>
          <p:cNvSpPr>
            <a:spLocks noChangeArrowheads="1"/>
          </p:cNvSpPr>
          <p:nvPr/>
        </p:nvSpPr>
        <p:spPr bwMode="auto">
          <a:xfrm>
            <a:off x="6824663" y="1628775"/>
            <a:ext cx="2592387" cy="576263"/>
          </a:xfrm>
          <a:prstGeom prst="rect">
            <a:avLst/>
          </a:prstGeom>
          <a:solidFill>
            <a:srgbClr val="CCFFCC">
              <a:alpha val="39999"/>
            </a:srgbClr>
          </a:solidFill>
          <a:ln w="9525" algn="ctr">
            <a:solidFill>
              <a:srgbClr val="99CC00"/>
            </a:solidFill>
            <a:miter lim="800000"/>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DATA</a:t>
            </a:r>
          </a:p>
        </p:txBody>
      </p:sp>
      <p:sp>
        <p:nvSpPr>
          <p:cNvPr id="1954822" name="Rectangle 6"/>
          <p:cNvSpPr>
            <a:spLocks noChangeArrowheads="1"/>
          </p:cNvSpPr>
          <p:nvPr/>
        </p:nvSpPr>
        <p:spPr bwMode="auto">
          <a:xfrm>
            <a:off x="6824663" y="2205038"/>
            <a:ext cx="2592387" cy="576262"/>
          </a:xfrm>
          <a:prstGeom prst="rect">
            <a:avLst/>
          </a:prstGeom>
          <a:solidFill>
            <a:srgbClr val="FFFF99">
              <a:alpha val="39999"/>
            </a:srgbClr>
          </a:solidFill>
          <a:ln w="9525" algn="ctr">
            <a:solidFill>
              <a:srgbClr val="FFFF00"/>
            </a:solidFill>
            <a:miter lim="800000"/>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BSS</a:t>
            </a:r>
          </a:p>
        </p:txBody>
      </p:sp>
      <p:sp>
        <p:nvSpPr>
          <p:cNvPr id="1954823" name="AutoShape 7"/>
          <p:cNvSpPr>
            <a:spLocks noChangeArrowheads="1"/>
          </p:cNvSpPr>
          <p:nvPr/>
        </p:nvSpPr>
        <p:spPr bwMode="auto">
          <a:xfrm>
            <a:off x="6824663" y="2779713"/>
            <a:ext cx="2592387" cy="1512887"/>
          </a:xfrm>
          <a:prstGeom prst="downArrowCallout">
            <a:avLst>
              <a:gd name="adj1" fmla="val 36825"/>
              <a:gd name="adj2" fmla="val 51470"/>
              <a:gd name="adj3" fmla="val 18468"/>
              <a:gd name="adj4" fmla="val 68102"/>
            </a:avLst>
          </a:prstGeom>
          <a:solidFill>
            <a:srgbClr val="FF6600"/>
          </a:solidFill>
          <a:ln w="9525" algn="ctr">
            <a:solidFill>
              <a:srgbClr val="FF9900"/>
            </a:solidFill>
            <a:miter lim="800000"/>
            <a:headEnd/>
            <a:tailEnd/>
          </a:ln>
          <a:effectLst/>
        </p:spPr>
        <p:txBody>
          <a:bodyPr wrap="none" anchor="ctr"/>
          <a:lstStyle/>
          <a:p>
            <a:pPr algn="ctr">
              <a:defRPr/>
            </a:pPr>
            <a:r>
              <a:rPr lang="hr-HR" sz="1800">
                <a:solidFill>
                  <a:schemeClr val="tx1"/>
                </a:solidFill>
                <a:effectLst>
                  <a:outerShdw blurRad="38100" dist="38100" dir="2700000" algn="tl">
                    <a:srgbClr val="000000"/>
                  </a:outerShdw>
                </a:effectLst>
                <a:latin typeface="Arial Narrow" pitchFamily="34" charset="0"/>
              </a:rPr>
              <a:t>HEAP</a:t>
            </a:r>
          </a:p>
        </p:txBody>
      </p:sp>
      <p:sp>
        <p:nvSpPr>
          <p:cNvPr id="1954824" name="AutoShape 8"/>
          <p:cNvSpPr>
            <a:spLocks noChangeArrowheads="1"/>
          </p:cNvSpPr>
          <p:nvPr/>
        </p:nvSpPr>
        <p:spPr bwMode="auto">
          <a:xfrm>
            <a:off x="6824663" y="4581525"/>
            <a:ext cx="2592387" cy="1512888"/>
          </a:xfrm>
          <a:prstGeom prst="upArrowCallout">
            <a:avLst>
              <a:gd name="adj1" fmla="val 39348"/>
              <a:gd name="adj2" fmla="val 49058"/>
              <a:gd name="adj3" fmla="val 17944"/>
              <a:gd name="adj4" fmla="val 68519"/>
            </a:avLst>
          </a:prstGeom>
          <a:solidFill>
            <a:srgbClr val="FF9966">
              <a:alpha val="39999"/>
            </a:srgbClr>
          </a:solidFill>
          <a:ln w="9525" algn="ctr">
            <a:solidFill>
              <a:srgbClr val="993300"/>
            </a:solidFill>
            <a:miter lim="800000"/>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STACK</a:t>
            </a:r>
          </a:p>
        </p:txBody>
      </p:sp>
      <p:sp>
        <p:nvSpPr>
          <p:cNvPr id="13321" name="Rectangle 9"/>
          <p:cNvSpPr>
            <a:spLocks noChangeArrowheads="1"/>
          </p:cNvSpPr>
          <p:nvPr/>
        </p:nvSpPr>
        <p:spPr bwMode="auto">
          <a:xfrm>
            <a:off x="6824663" y="1052513"/>
            <a:ext cx="2592387" cy="5040312"/>
          </a:xfrm>
          <a:prstGeom prst="rect">
            <a:avLst/>
          </a:prstGeom>
          <a:noFill/>
          <a:ln w="9525" algn="ctr">
            <a:solidFill>
              <a:srgbClr val="993300"/>
            </a:solidFill>
            <a:miter lim="800000"/>
            <a:headEnd/>
            <a:tailEnd/>
          </a:ln>
        </p:spPr>
        <p:txBody>
          <a:bodyPr wrap="none" anchor="ctr"/>
          <a:lstStyle/>
          <a:p>
            <a:endParaRPr lang="hr-HR"/>
          </a:p>
        </p:txBody>
      </p:sp>
      <p:sp>
        <p:nvSpPr>
          <p:cNvPr id="1954826" name="Rectangle 10"/>
          <p:cNvSpPr>
            <a:spLocks noChangeArrowheads="1"/>
          </p:cNvSpPr>
          <p:nvPr/>
        </p:nvSpPr>
        <p:spPr bwMode="auto">
          <a:xfrm>
            <a:off x="273050" y="2276475"/>
            <a:ext cx="5040313" cy="3960813"/>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lang="hr-HR" sz="2400">
                <a:effectLst>
                  <a:outerShdw blurRad="38100" dist="38100" dir="2700000" algn="tl">
                    <a:srgbClr val="FFFFFF"/>
                  </a:outerShdw>
                </a:effectLst>
              </a:rPr>
              <a:t>char *rijec = "Zdravo";</a:t>
            </a:r>
          </a:p>
          <a:p>
            <a:pPr>
              <a:defRPr/>
            </a:pPr>
            <a:r>
              <a:rPr lang="hr-HR" sz="2400">
                <a:effectLst>
                  <a:outerShdw blurRad="38100" dist="38100" dir="2700000" algn="tl">
                    <a:srgbClr val="FFFFFF"/>
                  </a:outerShdw>
                </a:effectLst>
              </a:rPr>
              <a:t>int iSize;</a:t>
            </a:r>
          </a:p>
          <a:p>
            <a:pPr>
              <a:defRPr/>
            </a:pPr>
            <a:endParaRPr lang="hr-HR" sz="2400">
              <a:effectLst>
                <a:outerShdw blurRad="38100" dist="38100" dir="2700000" algn="tl">
                  <a:srgbClr val="FFFFFF"/>
                </a:outerShdw>
              </a:effectLst>
            </a:endParaRPr>
          </a:p>
          <a:p>
            <a:pPr>
              <a:defRPr/>
            </a:pPr>
            <a:r>
              <a:rPr lang="hr-HR" sz="2400">
                <a:effectLst>
                  <a:outerShdw blurRad="38100" dist="38100" dir="2700000" algn="tl">
                    <a:srgbClr val="FFFFFF"/>
                  </a:outerShdw>
                </a:effectLst>
              </a:rPr>
              <a:t>char *func() {</a:t>
            </a:r>
          </a:p>
          <a:p>
            <a:pPr>
              <a:defRPr/>
            </a:pPr>
            <a:r>
              <a:rPr lang="hr-HR" sz="2400">
                <a:effectLst>
                  <a:outerShdw blurRad="38100" dist="38100" dir="2700000" algn="tl">
                    <a:srgbClr val="FFFFFF"/>
                  </a:outerShdw>
                </a:effectLst>
              </a:rPr>
              <a:t>	char *p;</a:t>
            </a:r>
          </a:p>
          <a:p>
            <a:pPr>
              <a:defRPr/>
            </a:pPr>
            <a:r>
              <a:rPr lang="hr-HR" sz="2400">
                <a:effectLst>
                  <a:outerShdw blurRad="38100" dist="38100" dir="2700000" algn="tl">
                    <a:srgbClr val="FFFFFF"/>
                  </a:outerShdw>
                </a:effectLst>
              </a:rPr>
              <a:t>	iSize = 8;</a:t>
            </a:r>
          </a:p>
          <a:p>
            <a:pPr>
              <a:defRPr/>
            </a:pPr>
            <a:r>
              <a:rPr lang="hr-HR" sz="2400">
                <a:effectLst>
                  <a:outerShdw blurRad="38100" dist="38100" dir="2700000" algn="tl">
                    <a:srgbClr val="FFFFFF"/>
                  </a:outerShdw>
                </a:effectLst>
              </a:rPr>
              <a:t>	p = </a:t>
            </a:r>
            <a:r>
              <a:rPr lang="hr-HR" sz="2400">
                <a:solidFill>
                  <a:srgbClr val="FF3300"/>
                </a:solidFill>
                <a:effectLst>
                  <a:outerShdw blurRad="38100" dist="38100" dir="2700000" algn="tl">
                    <a:srgbClr val="000000"/>
                  </a:outerShdw>
                </a:effectLst>
              </a:rPr>
              <a:t>malloc(iSize);</a:t>
            </a:r>
          </a:p>
          <a:p>
            <a:pPr>
              <a:defRPr/>
            </a:pPr>
            <a:r>
              <a:rPr lang="hr-HR" sz="2400">
                <a:effectLst>
                  <a:outerShdw blurRad="38100" dist="38100" dir="2700000" algn="tl">
                    <a:srgbClr val="FFFFFF"/>
                  </a:outerShdw>
                </a:effectLst>
              </a:rPr>
              <a:t>	return p;</a:t>
            </a:r>
          </a:p>
          <a:p>
            <a:pPr>
              <a:defRPr/>
            </a:pPr>
            <a:r>
              <a:rPr lang="hr-HR" sz="2400">
                <a:effectLst>
                  <a:outerShdw blurRad="38100" dist="38100" dir="2700000" algn="tl">
                    <a:srgbClr val="FFFFFF"/>
                  </a:outerShdw>
                </a:effectLst>
              </a:rPr>
              <a:t>}</a:t>
            </a:r>
          </a:p>
        </p:txBody>
      </p:sp>
      <p:sp>
        <p:nvSpPr>
          <p:cNvPr id="3" name="Slide Number Placeholder 2"/>
          <p:cNvSpPr>
            <a:spLocks noGrp="1"/>
          </p:cNvSpPr>
          <p:nvPr>
            <p:ph type="sldNum" sz="quarter" idx="11"/>
          </p:nvPr>
        </p:nvSpPr>
        <p:spPr/>
        <p:txBody>
          <a:bodyPr/>
          <a:lstStyle/>
          <a:p>
            <a:fld id="{D4AD59E7-4515-4B34-A58D-745587B9CCB9}" type="slidenum">
              <a:rPr lang="hr-HR" smtClean="0"/>
              <a:pPr/>
              <a:t>26</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40"/>
          <p:cNvSpPr>
            <a:spLocks noChangeArrowheads="1"/>
          </p:cNvSpPr>
          <p:nvPr/>
        </p:nvSpPr>
        <p:spPr bwMode="auto">
          <a:xfrm>
            <a:off x="468313" y="1817688"/>
            <a:ext cx="4686300" cy="4281487"/>
          </a:xfrm>
          <a:prstGeom prst="rect">
            <a:avLst/>
          </a:prstGeom>
          <a:solidFill>
            <a:srgbClr val="FFCC99">
              <a:alpha val="39999"/>
            </a:srgbClr>
          </a:solidFill>
          <a:ln w="9525" algn="ctr">
            <a:solidFill>
              <a:srgbClr val="FF9900"/>
            </a:solidFill>
            <a:round/>
            <a:headEnd/>
            <a:tailEnd/>
          </a:ln>
        </p:spPr>
        <p:txBody>
          <a:bodyPr wrap="none" anchor="ctr"/>
          <a:lstStyle/>
          <a:p>
            <a:endParaRPr lang="hr-HR"/>
          </a:p>
        </p:txBody>
      </p:sp>
      <p:sp>
        <p:nvSpPr>
          <p:cNvPr id="27654" name="Rectangle 39"/>
          <p:cNvSpPr>
            <a:spLocks noChangeArrowheads="1"/>
          </p:cNvSpPr>
          <p:nvPr/>
        </p:nvSpPr>
        <p:spPr bwMode="auto">
          <a:xfrm>
            <a:off x="5330825" y="1808163"/>
            <a:ext cx="4425950" cy="4281487"/>
          </a:xfrm>
          <a:prstGeom prst="rect">
            <a:avLst/>
          </a:prstGeom>
          <a:solidFill>
            <a:srgbClr val="FFCC99">
              <a:alpha val="39999"/>
            </a:srgbClr>
          </a:solidFill>
          <a:ln w="9525" algn="ctr">
            <a:solidFill>
              <a:srgbClr val="FF9900"/>
            </a:solidFill>
            <a:round/>
            <a:headEnd/>
            <a:tailEnd/>
          </a:ln>
        </p:spPr>
        <p:txBody>
          <a:bodyPr wrap="none" anchor="ctr"/>
          <a:lstStyle/>
          <a:p>
            <a:endParaRPr lang="hr-HR"/>
          </a:p>
        </p:txBody>
      </p:sp>
      <p:sp>
        <p:nvSpPr>
          <p:cNvPr id="2528258" name="Rectangle 2"/>
          <p:cNvSpPr>
            <a:spLocks noGrp="1" noChangeArrowheads="1"/>
          </p:cNvSpPr>
          <p:nvPr>
            <p:ph type="title"/>
          </p:nvPr>
        </p:nvSpPr>
        <p:spPr/>
        <p:txBody>
          <a:bodyPr/>
          <a:lstStyle/>
          <a:p>
            <a:pPr>
              <a:defRPr/>
            </a:pPr>
            <a:r>
              <a:rPr lang="hr-HR" smtClean="0"/>
              <a:t>Brisanje čvora – jedno dijete</a:t>
            </a:r>
          </a:p>
        </p:txBody>
      </p:sp>
      <p:sp>
        <p:nvSpPr>
          <p:cNvPr id="2528259" name="Rectangle 3"/>
          <p:cNvSpPr>
            <a:spLocks noGrp="1" noChangeArrowheads="1"/>
          </p:cNvSpPr>
          <p:nvPr>
            <p:ph type="body" idx="1"/>
          </p:nvPr>
        </p:nvSpPr>
        <p:spPr/>
        <p:txBody>
          <a:bodyPr/>
          <a:lstStyle/>
          <a:p>
            <a:pPr>
              <a:defRPr/>
            </a:pPr>
            <a:r>
              <a:rPr lang="hr-HR" smtClean="0"/>
              <a:t>jednostavan je i slučaj je brisanje čvora s jednim djetetom, npr. 7</a:t>
            </a:r>
          </a:p>
          <a:p>
            <a:pPr>
              <a:defRPr/>
            </a:pPr>
            <a:endParaRPr lang="hr-HR" smtClean="0"/>
          </a:p>
        </p:txBody>
      </p:sp>
      <p:sp>
        <p:nvSpPr>
          <p:cNvPr id="16" name="Oval 15"/>
          <p:cNvSpPr/>
          <p:nvPr/>
        </p:nvSpPr>
        <p:spPr bwMode="auto">
          <a:xfrm>
            <a:off x="2768600" y="4414838"/>
            <a:ext cx="642938" cy="64293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200">
                <a:solidFill>
                  <a:srgbClr val="C00000"/>
                </a:solidFill>
                <a:effectLst>
                  <a:outerShdw blurRad="38100" dist="38100" dir="2700000" algn="tl">
                    <a:srgbClr val="000000"/>
                  </a:outerShdw>
                </a:effectLst>
                <a:latin typeface="Courier New" pitchFamily="49" charset="0"/>
              </a:rPr>
              <a:t>6</a:t>
            </a:r>
          </a:p>
        </p:txBody>
      </p:sp>
      <p:sp>
        <p:nvSpPr>
          <p:cNvPr id="5" name="Oval 4"/>
          <p:cNvSpPr/>
          <p:nvPr/>
        </p:nvSpPr>
        <p:spPr bwMode="auto">
          <a:xfrm>
            <a:off x="2246313" y="2500313"/>
            <a:ext cx="642937" cy="64293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200">
                <a:solidFill>
                  <a:srgbClr val="C00000"/>
                </a:solidFill>
                <a:effectLst>
                  <a:outerShdw blurRad="38100" dist="38100" dir="2700000" algn="tl">
                    <a:srgbClr val="000000"/>
                  </a:outerShdw>
                </a:effectLst>
                <a:latin typeface="Courier New" pitchFamily="49" charset="0"/>
              </a:rPr>
              <a:t>5</a:t>
            </a:r>
          </a:p>
        </p:txBody>
      </p:sp>
      <p:sp>
        <p:nvSpPr>
          <p:cNvPr id="9" name="Oval 8"/>
          <p:cNvSpPr/>
          <p:nvPr/>
        </p:nvSpPr>
        <p:spPr bwMode="auto">
          <a:xfrm>
            <a:off x="1184275" y="3190875"/>
            <a:ext cx="642938" cy="64293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200">
                <a:solidFill>
                  <a:srgbClr val="C00000"/>
                </a:solidFill>
                <a:effectLst>
                  <a:outerShdw blurRad="38100" dist="38100" dir="2700000" algn="tl">
                    <a:srgbClr val="000000"/>
                  </a:outerShdw>
                </a:effectLst>
                <a:latin typeface="Courier New" pitchFamily="49" charset="0"/>
              </a:rPr>
              <a:t>4</a:t>
            </a:r>
          </a:p>
        </p:txBody>
      </p:sp>
      <p:sp>
        <p:nvSpPr>
          <p:cNvPr id="11" name="Oval 10"/>
          <p:cNvSpPr/>
          <p:nvPr/>
        </p:nvSpPr>
        <p:spPr bwMode="auto">
          <a:xfrm>
            <a:off x="609600" y="4414838"/>
            <a:ext cx="642938" cy="64293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200">
                <a:solidFill>
                  <a:srgbClr val="C00000"/>
                </a:solidFill>
                <a:effectLst>
                  <a:outerShdw blurRad="38100" dist="38100" dir="2700000" algn="tl">
                    <a:srgbClr val="000000"/>
                  </a:outerShdw>
                </a:effectLst>
                <a:latin typeface="Courier New" pitchFamily="49" charset="0"/>
              </a:rPr>
              <a:t>1</a:t>
            </a:r>
          </a:p>
        </p:txBody>
      </p:sp>
      <p:sp>
        <p:nvSpPr>
          <p:cNvPr id="15" name="Oval 14"/>
          <p:cNvSpPr/>
          <p:nvPr/>
        </p:nvSpPr>
        <p:spPr bwMode="auto">
          <a:xfrm>
            <a:off x="3344863" y="3190875"/>
            <a:ext cx="642937" cy="64293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200">
                <a:solidFill>
                  <a:srgbClr val="C00000"/>
                </a:solidFill>
                <a:effectLst>
                  <a:outerShdw blurRad="38100" dist="38100" dir="2700000" algn="tl">
                    <a:srgbClr val="000000"/>
                  </a:outerShdw>
                </a:effectLst>
                <a:latin typeface="Courier New" pitchFamily="49" charset="0"/>
              </a:rPr>
              <a:t>7</a:t>
            </a:r>
          </a:p>
        </p:txBody>
      </p:sp>
      <p:cxnSp>
        <p:nvCxnSpPr>
          <p:cNvPr id="27662" name="Straight Arrow Connector 21"/>
          <p:cNvCxnSpPr>
            <a:cxnSpLocks noChangeShapeType="1"/>
            <a:stCxn id="5" idx="5"/>
            <a:endCxn id="15" idx="1"/>
          </p:cNvCxnSpPr>
          <p:nvPr/>
        </p:nvCxnSpPr>
        <p:spPr bwMode="auto">
          <a:xfrm>
            <a:off x="2795588" y="3062288"/>
            <a:ext cx="642937" cy="209550"/>
          </a:xfrm>
          <a:prstGeom prst="straightConnector1">
            <a:avLst/>
          </a:prstGeom>
          <a:noFill/>
          <a:ln w="34925" algn="ctr">
            <a:solidFill>
              <a:srgbClr val="C00000"/>
            </a:solidFill>
            <a:round/>
            <a:headEnd/>
            <a:tailEnd type="arrow" w="med" len="med"/>
          </a:ln>
        </p:spPr>
      </p:cxnSp>
      <p:cxnSp>
        <p:nvCxnSpPr>
          <p:cNvPr id="27663" name="Straight Arrow Connector 22"/>
          <p:cNvCxnSpPr>
            <a:cxnSpLocks noChangeShapeType="1"/>
            <a:stCxn id="5" idx="3"/>
            <a:endCxn id="9" idx="7"/>
          </p:cNvCxnSpPr>
          <p:nvPr/>
        </p:nvCxnSpPr>
        <p:spPr bwMode="auto">
          <a:xfrm flipH="1">
            <a:off x="1733550" y="3062288"/>
            <a:ext cx="606425" cy="209550"/>
          </a:xfrm>
          <a:prstGeom prst="straightConnector1">
            <a:avLst/>
          </a:prstGeom>
          <a:noFill/>
          <a:ln w="34925" algn="ctr">
            <a:solidFill>
              <a:srgbClr val="C00000"/>
            </a:solidFill>
            <a:round/>
            <a:headEnd/>
            <a:tailEnd type="arrow" w="med" len="med"/>
          </a:ln>
        </p:spPr>
      </p:cxnSp>
      <p:cxnSp>
        <p:nvCxnSpPr>
          <p:cNvPr id="27664" name="Straight Arrow Connector 25"/>
          <p:cNvCxnSpPr>
            <a:cxnSpLocks noChangeShapeType="1"/>
            <a:stCxn id="9" idx="3"/>
            <a:endCxn id="11" idx="0"/>
          </p:cNvCxnSpPr>
          <p:nvPr/>
        </p:nvCxnSpPr>
        <p:spPr bwMode="auto">
          <a:xfrm flipH="1">
            <a:off x="931863" y="3752850"/>
            <a:ext cx="346075" cy="649288"/>
          </a:xfrm>
          <a:prstGeom prst="straightConnector1">
            <a:avLst/>
          </a:prstGeom>
          <a:noFill/>
          <a:ln w="34925" algn="ctr">
            <a:solidFill>
              <a:srgbClr val="C00000"/>
            </a:solidFill>
            <a:round/>
            <a:headEnd/>
            <a:tailEnd type="arrow" w="med" len="med"/>
          </a:ln>
        </p:spPr>
      </p:cxnSp>
      <p:cxnSp>
        <p:nvCxnSpPr>
          <p:cNvPr id="27665" name="Straight Arrow Connector 44"/>
          <p:cNvCxnSpPr>
            <a:cxnSpLocks noChangeShapeType="1"/>
            <a:stCxn id="15" idx="3"/>
            <a:endCxn id="16" idx="0"/>
          </p:cNvCxnSpPr>
          <p:nvPr/>
        </p:nvCxnSpPr>
        <p:spPr bwMode="auto">
          <a:xfrm flipH="1">
            <a:off x="3090863" y="3752850"/>
            <a:ext cx="347662" cy="649288"/>
          </a:xfrm>
          <a:prstGeom prst="straightConnector1">
            <a:avLst/>
          </a:prstGeom>
          <a:noFill/>
          <a:ln w="34925" algn="ctr">
            <a:solidFill>
              <a:srgbClr val="C00000"/>
            </a:solidFill>
            <a:round/>
            <a:headEnd/>
            <a:tailEnd type="arrow" w="med" len="med"/>
          </a:ln>
        </p:spPr>
      </p:cxnSp>
      <p:sp>
        <p:nvSpPr>
          <p:cNvPr id="13" name="Oval 12"/>
          <p:cNvSpPr/>
          <p:nvPr/>
        </p:nvSpPr>
        <p:spPr bwMode="auto">
          <a:xfrm>
            <a:off x="1760538" y="4414838"/>
            <a:ext cx="642937" cy="64293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200">
                <a:solidFill>
                  <a:srgbClr val="C00000"/>
                </a:solidFill>
                <a:effectLst>
                  <a:outerShdw blurRad="38100" dist="38100" dir="2700000" algn="tl">
                    <a:srgbClr val="000000"/>
                  </a:outerShdw>
                </a:effectLst>
                <a:latin typeface="Courier New" pitchFamily="49" charset="0"/>
              </a:rPr>
              <a:t>3</a:t>
            </a:r>
          </a:p>
        </p:txBody>
      </p:sp>
      <p:cxnSp>
        <p:nvCxnSpPr>
          <p:cNvPr id="27667" name="Straight Arrow Connector 58"/>
          <p:cNvCxnSpPr>
            <a:cxnSpLocks noChangeShapeType="1"/>
            <a:stCxn id="9" idx="5"/>
            <a:endCxn id="13" idx="0"/>
          </p:cNvCxnSpPr>
          <p:nvPr/>
        </p:nvCxnSpPr>
        <p:spPr bwMode="auto">
          <a:xfrm>
            <a:off x="1733550" y="3752850"/>
            <a:ext cx="349250" cy="649288"/>
          </a:xfrm>
          <a:prstGeom prst="straightConnector1">
            <a:avLst/>
          </a:prstGeom>
          <a:noFill/>
          <a:ln w="34925" algn="ctr">
            <a:solidFill>
              <a:srgbClr val="C00000"/>
            </a:solidFill>
            <a:round/>
            <a:headEnd/>
            <a:tailEnd type="arrow" w="med" len="med"/>
          </a:ln>
        </p:spPr>
      </p:cxnSp>
      <p:sp>
        <p:nvSpPr>
          <p:cNvPr id="27668" name="Line 15"/>
          <p:cNvSpPr>
            <a:spLocks noChangeShapeType="1"/>
          </p:cNvSpPr>
          <p:nvPr/>
        </p:nvSpPr>
        <p:spPr bwMode="auto">
          <a:xfrm flipH="1">
            <a:off x="4064000" y="3478213"/>
            <a:ext cx="1008063" cy="0"/>
          </a:xfrm>
          <a:prstGeom prst="line">
            <a:avLst/>
          </a:prstGeom>
          <a:noFill/>
          <a:ln w="57150">
            <a:solidFill>
              <a:srgbClr val="FF9900"/>
            </a:solidFill>
            <a:round/>
            <a:headEnd/>
            <a:tailEnd type="triangle" w="med" len="med"/>
          </a:ln>
        </p:spPr>
        <p:txBody>
          <a:bodyPr wrap="none" anchor="ctr"/>
          <a:lstStyle/>
          <a:p>
            <a:endParaRPr lang="en-US"/>
          </a:p>
        </p:txBody>
      </p:sp>
      <p:sp>
        <p:nvSpPr>
          <p:cNvPr id="2" name="Oval 15"/>
          <p:cNvSpPr/>
          <p:nvPr/>
        </p:nvSpPr>
        <p:spPr bwMode="auto">
          <a:xfrm>
            <a:off x="7529513" y="4929188"/>
            <a:ext cx="642937" cy="64293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200">
                <a:solidFill>
                  <a:srgbClr val="C00000"/>
                </a:solidFill>
                <a:effectLst>
                  <a:outerShdw blurRad="38100" dist="38100" dir="2700000" algn="tl">
                    <a:srgbClr val="000000"/>
                  </a:outerShdw>
                </a:effectLst>
                <a:latin typeface="Courier New" pitchFamily="49" charset="0"/>
              </a:rPr>
              <a:t>6</a:t>
            </a:r>
          </a:p>
        </p:txBody>
      </p:sp>
      <p:sp>
        <p:nvSpPr>
          <p:cNvPr id="3" name="Oval 4"/>
          <p:cNvSpPr/>
          <p:nvPr/>
        </p:nvSpPr>
        <p:spPr bwMode="auto">
          <a:xfrm>
            <a:off x="7169150" y="2263775"/>
            <a:ext cx="642938" cy="64293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200">
                <a:solidFill>
                  <a:srgbClr val="C00000"/>
                </a:solidFill>
                <a:effectLst>
                  <a:outerShdw blurRad="38100" dist="38100" dir="2700000" algn="tl">
                    <a:srgbClr val="000000"/>
                  </a:outerShdw>
                </a:effectLst>
                <a:latin typeface="Courier New" pitchFamily="49" charset="0"/>
              </a:rPr>
              <a:t>5</a:t>
            </a:r>
          </a:p>
        </p:txBody>
      </p:sp>
      <p:sp>
        <p:nvSpPr>
          <p:cNvPr id="4" name="Oval 8"/>
          <p:cNvSpPr/>
          <p:nvPr/>
        </p:nvSpPr>
        <p:spPr bwMode="auto">
          <a:xfrm>
            <a:off x="6088063" y="2984500"/>
            <a:ext cx="642937" cy="64293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200">
                <a:solidFill>
                  <a:srgbClr val="C00000"/>
                </a:solidFill>
                <a:effectLst>
                  <a:outerShdw blurRad="38100" dist="38100" dir="2700000" algn="tl">
                    <a:srgbClr val="000000"/>
                  </a:outerShdw>
                </a:effectLst>
                <a:latin typeface="Courier New" pitchFamily="49" charset="0"/>
              </a:rPr>
              <a:t>4</a:t>
            </a:r>
          </a:p>
        </p:txBody>
      </p:sp>
      <p:sp>
        <p:nvSpPr>
          <p:cNvPr id="6" name="Oval 10"/>
          <p:cNvSpPr/>
          <p:nvPr/>
        </p:nvSpPr>
        <p:spPr bwMode="auto">
          <a:xfrm>
            <a:off x="5513388" y="4208463"/>
            <a:ext cx="642937" cy="64293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200">
                <a:solidFill>
                  <a:srgbClr val="C00000"/>
                </a:solidFill>
                <a:effectLst>
                  <a:outerShdw blurRad="38100" dist="38100" dir="2700000" algn="tl">
                    <a:srgbClr val="000000"/>
                  </a:outerShdw>
                </a:effectLst>
                <a:latin typeface="Courier New" pitchFamily="49" charset="0"/>
              </a:rPr>
              <a:t>1</a:t>
            </a:r>
          </a:p>
        </p:txBody>
      </p:sp>
      <p:sp>
        <p:nvSpPr>
          <p:cNvPr id="7" name="Oval 14"/>
          <p:cNvSpPr/>
          <p:nvPr/>
        </p:nvSpPr>
        <p:spPr bwMode="auto">
          <a:xfrm>
            <a:off x="7889875" y="2984500"/>
            <a:ext cx="642938" cy="64293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200">
                <a:solidFill>
                  <a:srgbClr val="C00000"/>
                </a:solidFill>
                <a:effectLst>
                  <a:outerShdw blurRad="38100" dist="38100" dir="2700000" algn="tl">
                    <a:srgbClr val="000000"/>
                  </a:outerShdw>
                </a:effectLst>
                <a:latin typeface="Courier New" pitchFamily="49" charset="0"/>
              </a:rPr>
              <a:t>7</a:t>
            </a:r>
          </a:p>
        </p:txBody>
      </p:sp>
      <p:cxnSp>
        <p:nvCxnSpPr>
          <p:cNvPr id="27674" name="Straight Arrow Connector 22"/>
          <p:cNvCxnSpPr>
            <a:cxnSpLocks noChangeShapeType="1"/>
          </p:cNvCxnSpPr>
          <p:nvPr/>
        </p:nvCxnSpPr>
        <p:spPr bwMode="auto">
          <a:xfrm flipH="1">
            <a:off x="6637338" y="2825750"/>
            <a:ext cx="625475" cy="239713"/>
          </a:xfrm>
          <a:prstGeom prst="straightConnector1">
            <a:avLst/>
          </a:prstGeom>
          <a:noFill/>
          <a:ln w="34925" algn="ctr">
            <a:solidFill>
              <a:srgbClr val="C00000"/>
            </a:solidFill>
            <a:round/>
            <a:headEnd/>
            <a:tailEnd type="arrow" w="med" len="med"/>
          </a:ln>
        </p:spPr>
      </p:cxnSp>
      <p:cxnSp>
        <p:nvCxnSpPr>
          <p:cNvPr id="27675" name="Straight Arrow Connector 25"/>
          <p:cNvCxnSpPr>
            <a:cxnSpLocks noChangeShapeType="1"/>
          </p:cNvCxnSpPr>
          <p:nvPr/>
        </p:nvCxnSpPr>
        <p:spPr bwMode="auto">
          <a:xfrm flipH="1">
            <a:off x="5835650" y="3546475"/>
            <a:ext cx="346075" cy="649288"/>
          </a:xfrm>
          <a:prstGeom prst="straightConnector1">
            <a:avLst/>
          </a:prstGeom>
          <a:noFill/>
          <a:ln w="34925" algn="ctr">
            <a:solidFill>
              <a:srgbClr val="C00000"/>
            </a:solidFill>
            <a:round/>
            <a:headEnd/>
            <a:tailEnd type="arrow" w="med" len="med"/>
          </a:ln>
        </p:spPr>
      </p:cxnSp>
      <p:sp>
        <p:nvSpPr>
          <p:cNvPr id="8" name="Oval 12"/>
          <p:cNvSpPr/>
          <p:nvPr/>
        </p:nvSpPr>
        <p:spPr bwMode="auto">
          <a:xfrm>
            <a:off x="6664325" y="4208463"/>
            <a:ext cx="642938" cy="64293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200">
                <a:solidFill>
                  <a:srgbClr val="C00000"/>
                </a:solidFill>
                <a:effectLst>
                  <a:outerShdw blurRad="38100" dist="38100" dir="2700000" algn="tl">
                    <a:srgbClr val="000000"/>
                  </a:outerShdw>
                </a:effectLst>
                <a:latin typeface="Courier New" pitchFamily="49" charset="0"/>
              </a:rPr>
              <a:t>3</a:t>
            </a:r>
          </a:p>
        </p:txBody>
      </p:sp>
      <p:cxnSp>
        <p:nvCxnSpPr>
          <p:cNvPr id="27677" name="Straight Arrow Connector 58"/>
          <p:cNvCxnSpPr>
            <a:cxnSpLocks noChangeShapeType="1"/>
          </p:cNvCxnSpPr>
          <p:nvPr/>
        </p:nvCxnSpPr>
        <p:spPr bwMode="auto">
          <a:xfrm>
            <a:off x="6637338" y="3546475"/>
            <a:ext cx="349250" cy="649288"/>
          </a:xfrm>
          <a:prstGeom prst="straightConnector1">
            <a:avLst/>
          </a:prstGeom>
          <a:noFill/>
          <a:ln w="34925" algn="ctr">
            <a:solidFill>
              <a:srgbClr val="C00000"/>
            </a:solidFill>
            <a:round/>
            <a:headEnd/>
            <a:tailEnd type="arrow" w="med" len="med"/>
          </a:ln>
        </p:spPr>
      </p:cxnSp>
      <p:sp>
        <p:nvSpPr>
          <p:cNvPr id="27678" name="Text Box 25"/>
          <p:cNvSpPr txBox="1">
            <a:spLocks noChangeArrowheads="1"/>
          </p:cNvSpPr>
          <p:nvPr/>
        </p:nvSpPr>
        <p:spPr bwMode="auto">
          <a:xfrm>
            <a:off x="4208463" y="3190875"/>
            <a:ext cx="873125" cy="369888"/>
          </a:xfrm>
          <a:prstGeom prst="rect">
            <a:avLst/>
          </a:prstGeom>
          <a:noFill/>
          <a:ln w="9525" algn="ctr">
            <a:noFill/>
            <a:miter lim="800000"/>
            <a:headEnd/>
            <a:tailEnd/>
          </a:ln>
        </p:spPr>
        <p:txBody>
          <a:bodyPr>
            <a:spAutoFit/>
          </a:bodyPr>
          <a:lstStyle/>
          <a:p>
            <a:pPr>
              <a:spcBef>
                <a:spcPct val="50000"/>
              </a:spcBef>
            </a:pPr>
            <a:r>
              <a:rPr lang="hr-HR" sz="1800">
                <a:solidFill>
                  <a:schemeClr val="bg2"/>
                </a:solidFill>
              </a:rPr>
              <a:t>Briši</a:t>
            </a:r>
          </a:p>
        </p:txBody>
      </p:sp>
      <p:sp>
        <p:nvSpPr>
          <p:cNvPr id="27679" name="Line 26"/>
          <p:cNvSpPr>
            <a:spLocks noChangeShapeType="1"/>
          </p:cNvSpPr>
          <p:nvPr/>
        </p:nvSpPr>
        <p:spPr bwMode="auto">
          <a:xfrm flipH="1">
            <a:off x="8682038" y="3271838"/>
            <a:ext cx="1008062" cy="0"/>
          </a:xfrm>
          <a:prstGeom prst="line">
            <a:avLst/>
          </a:prstGeom>
          <a:noFill/>
          <a:ln w="57150">
            <a:solidFill>
              <a:srgbClr val="FF9900"/>
            </a:solidFill>
            <a:round/>
            <a:headEnd/>
            <a:tailEnd type="triangle" w="med" len="med"/>
          </a:ln>
        </p:spPr>
        <p:txBody>
          <a:bodyPr wrap="none" anchor="ctr"/>
          <a:lstStyle/>
          <a:p>
            <a:endParaRPr lang="en-US"/>
          </a:p>
        </p:txBody>
      </p:sp>
      <p:sp>
        <p:nvSpPr>
          <p:cNvPr id="27680" name="Text Box 27"/>
          <p:cNvSpPr txBox="1">
            <a:spLocks noChangeArrowheads="1"/>
          </p:cNvSpPr>
          <p:nvPr/>
        </p:nvSpPr>
        <p:spPr bwMode="auto">
          <a:xfrm>
            <a:off x="8558213" y="2808288"/>
            <a:ext cx="1347787" cy="369887"/>
          </a:xfrm>
          <a:prstGeom prst="rect">
            <a:avLst/>
          </a:prstGeom>
          <a:noFill/>
          <a:ln w="9525" algn="ctr">
            <a:noFill/>
            <a:miter lim="800000"/>
            <a:headEnd/>
            <a:tailEnd/>
          </a:ln>
        </p:spPr>
        <p:txBody>
          <a:bodyPr>
            <a:spAutoFit/>
          </a:bodyPr>
          <a:lstStyle/>
          <a:p>
            <a:pPr>
              <a:spcBef>
                <a:spcPct val="50000"/>
              </a:spcBef>
            </a:pPr>
            <a:r>
              <a:rPr lang="hr-HR" sz="1800">
                <a:solidFill>
                  <a:schemeClr val="bg2"/>
                </a:solidFill>
              </a:rPr>
              <a:t>Oslobodi</a:t>
            </a:r>
          </a:p>
        </p:txBody>
      </p:sp>
      <p:sp>
        <p:nvSpPr>
          <p:cNvPr id="27681" name="Line 28"/>
          <p:cNvSpPr>
            <a:spLocks noChangeShapeType="1"/>
          </p:cNvSpPr>
          <p:nvPr/>
        </p:nvSpPr>
        <p:spPr bwMode="auto">
          <a:xfrm>
            <a:off x="7529513" y="2913063"/>
            <a:ext cx="287337" cy="2016125"/>
          </a:xfrm>
          <a:prstGeom prst="line">
            <a:avLst/>
          </a:prstGeom>
          <a:noFill/>
          <a:ln w="38100">
            <a:solidFill>
              <a:srgbClr val="C13B25"/>
            </a:solidFill>
            <a:round/>
            <a:headEnd/>
            <a:tailEnd type="triangle" w="med" len="med"/>
          </a:ln>
        </p:spPr>
        <p:txBody>
          <a:bodyPr wrap="none" anchor="ctr"/>
          <a:lstStyle/>
          <a:p>
            <a:endParaRPr lang="en-US"/>
          </a:p>
        </p:txBody>
      </p:sp>
      <p:sp>
        <p:nvSpPr>
          <p:cNvPr id="12" name="Slide Number Placeholder 11"/>
          <p:cNvSpPr>
            <a:spLocks noGrp="1"/>
          </p:cNvSpPr>
          <p:nvPr>
            <p:ph type="sldNum" sz="quarter" idx="11"/>
          </p:nvPr>
        </p:nvSpPr>
        <p:spPr/>
        <p:txBody>
          <a:bodyPr/>
          <a:lstStyle/>
          <a:p>
            <a:fld id="{D4AD59E7-4515-4B34-A58D-745587B9CCB9}" type="slidenum">
              <a:rPr lang="hr-HR" smtClean="0"/>
              <a:pPr/>
              <a:t>260</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43"/>
          <p:cNvSpPr>
            <a:spLocks noChangeArrowheads="1"/>
          </p:cNvSpPr>
          <p:nvPr/>
        </p:nvSpPr>
        <p:spPr bwMode="auto">
          <a:xfrm>
            <a:off x="269875" y="1808163"/>
            <a:ext cx="4229100" cy="4281487"/>
          </a:xfrm>
          <a:prstGeom prst="rect">
            <a:avLst/>
          </a:prstGeom>
          <a:solidFill>
            <a:srgbClr val="FFCC99">
              <a:alpha val="39999"/>
            </a:srgbClr>
          </a:solidFill>
          <a:ln w="9525" algn="ctr">
            <a:solidFill>
              <a:srgbClr val="FF9900"/>
            </a:solidFill>
            <a:round/>
            <a:headEnd/>
            <a:tailEnd/>
          </a:ln>
        </p:spPr>
        <p:txBody>
          <a:bodyPr wrap="none" anchor="ctr"/>
          <a:lstStyle/>
          <a:p>
            <a:endParaRPr lang="hr-HR"/>
          </a:p>
        </p:txBody>
      </p:sp>
      <p:sp>
        <p:nvSpPr>
          <p:cNvPr id="28678" name="Rectangle 42"/>
          <p:cNvSpPr>
            <a:spLocks noChangeArrowheads="1"/>
          </p:cNvSpPr>
          <p:nvPr/>
        </p:nvSpPr>
        <p:spPr bwMode="auto">
          <a:xfrm>
            <a:off x="4894263" y="1808163"/>
            <a:ext cx="4800600" cy="4281487"/>
          </a:xfrm>
          <a:prstGeom prst="rect">
            <a:avLst/>
          </a:prstGeom>
          <a:solidFill>
            <a:srgbClr val="FFCC99">
              <a:alpha val="39999"/>
            </a:srgbClr>
          </a:solidFill>
          <a:ln w="9525" algn="ctr">
            <a:solidFill>
              <a:srgbClr val="FF9900"/>
            </a:solidFill>
            <a:round/>
            <a:headEnd/>
            <a:tailEnd/>
          </a:ln>
        </p:spPr>
        <p:txBody>
          <a:bodyPr wrap="none" anchor="ctr"/>
          <a:lstStyle/>
          <a:p>
            <a:endParaRPr lang="hr-HR"/>
          </a:p>
        </p:txBody>
      </p:sp>
      <p:sp>
        <p:nvSpPr>
          <p:cNvPr id="2591746" name="Rectangle 2"/>
          <p:cNvSpPr>
            <a:spLocks noGrp="1" noChangeArrowheads="1"/>
          </p:cNvSpPr>
          <p:nvPr>
            <p:ph type="title"/>
          </p:nvPr>
        </p:nvSpPr>
        <p:spPr/>
        <p:txBody>
          <a:bodyPr/>
          <a:lstStyle/>
          <a:p>
            <a:pPr>
              <a:defRPr/>
            </a:pPr>
            <a:r>
              <a:rPr lang="hr-HR" smtClean="0"/>
              <a:t/>
            </a:r>
            <a:br>
              <a:rPr lang="hr-HR" smtClean="0"/>
            </a:br>
            <a:endParaRPr lang="hr-HR" smtClean="0"/>
          </a:p>
        </p:txBody>
      </p:sp>
      <p:sp>
        <p:nvSpPr>
          <p:cNvPr id="2591747" name="Rectangle 3"/>
          <p:cNvSpPr>
            <a:spLocks noGrp="1" noChangeArrowheads="1"/>
          </p:cNvSpPr>
          <p:nvPr>
            <p:ph type="body" idx="1"/>
          </p:nvPr>
        </p:nvSpPr>
        <p:spPr/>
        <p:txBody>
          <a:bodyPr/>
          <a:lstStyle/>
          <a:p>
            <a:pPr>
              <a:defRPr/>
            </a:pPr>
            <a:r>
              <a:rPr lang="hr-HR" smtClean="0"/>
              <a:t>složeniji je slučaj je brisanje čvora dvoje djece, npr. 5</a:t>
            </a:r>
          </a:p>
          <a:p>
            <a:pPr>
              <a:defRPr/>
            </a:pPr>
            <a:endParaRPr lang="hr-HR" smtClean="0"/>
          </a:p>
        </p:txBody>
      </p:sp>
      <p:sp>
        <p:nvSpPr>
          <p:cNvPr id="2591748" name="Rectangle 4"/>
          <p:cNvSpPr>
            <a:spLocks noChangeArrowheads="1"/>
          </p:cNvSpPr>
          <p:nvPr/>
        </p:nvSpPr>
        <p:spPr bwMode="auto">
          <a:xfrm>
            <a:off x="273050" y="0"/>
            <a:ext cx="8750300" cy="617538"/>
          </a:xfrm>
          <a:prstGeom prst="rect">
            <a:avLst/>
          </a:prstGeom>
          <a:noFill/>
          <a:ln w="9525">
            <a:noFill/>
            <a:miter lim="800000"/>
            <a:headEnd/>
            <a:tailEnd/>
          </a:ln>
        </p:spPr>
        <p:txBody>
          <a:bodyPr lIns="91426" tIns="45714" rIns="91426" bIns="45714" anchor="b"/>
          <a:lstStyle/>
          <a:p>
            <a:pPr>
              <a:spcBef>
                <a:spcPct val="0"/>
              </a:spcBef>
              <a:buClrTx/>
              <a:buFontTx/>
              <a:buNone/>
              <a:defRPr/>
            </a:pPr>
            <a:r>
              <a:rPr lang="hr-HR" sz="2800" b="0">
                <a:effectLst>
                  <a:outerShdw blurRad="38100" dist="38100" dir="2700000" algn="tl">
                    <a:srgbClr val="C0C0C0"/>
                  </a:outerShdw>
                </a:effectLst>
                <a:latin typeface="Arial" charset="0"/>
              </a:rPr>
              <a:t>Brisanje čvora – dvoje djece</a:t>
            </a:r>
          </a:p>
        </p:txBody>
      </p:sp>
      <p:sp>
        <p:nvSpPr>
          <p:cNvPr id="2591749" name="Rectangle 5"/>
          <p:cNvSpPr>
            <a:spLocks noChangeArrowheads="1"/>
          </p:cNvSpPr>
          <p:nvPr/>
        </p:nvSpPr>
        <p:spPr bwMode="auto">
          <a:xfrm>
            <a:off x="273050" y="981075"/>
            <a:ext cx="9359900" cy="5327650"/>
          </a:xfrm>
          <a:prstGeom prst="rect">
            <a:avLst/>
          </a:prstGeom>
          <a:noFill/>
          <a:ln w="9525">
            <a:noFill/>
            <a:miter lim="800000"/>
            <a:headEnd/>
            <a:tailEnd/>
          </a:ln>
        </p:spPr>
        <p:txBody>
          <a:bodyPr lIns="91426" tIns="45714" rIns="91426" bIns="45714"/>
          <a:lstStyle/>
          <a:p>
            <a:pPr marL="342900" indent="-342900">
              <a:buSzPct val="75000"/>
              <a:buFont typeface="Monotype Sorts" pitchFamily="2" charset="2"/>
              <a:buChar char="n"/>
              <a:defRPr/>
            </a:pPr>
            <a:endParaRPr lang="hr-HR" sz="2800">
              <a:solidFill>
                <a:schemeClr val="bg2"/>
              </a:solidFill>
              <a:effectLst>
                <a:outerShdw blurRad="38100" dist="38100" dir="2700000" algn="tl">
                  <a:srgbClr val="C0C0C0"/>
                </a:outerShdw>
              </a:effectLst>
              <a:latin typeface="Arial" charset="0"/>
            </a:endParaRPr>
          </a:p>
        </p:txBody>
      </p:sp>
      <p:sp>
        <p:nvSpPr>
          <p:cNvPr id="16" name="Oval 15"/>
          <p:cNvSpPr/>
          <p:nvPr/>
        </p:nvSpPr>
        <p:spPr bwMode="auto">
          <a:xfrm>
            <a:off x="2736850" y="4508500"/>
            <a:ext cx="642938" cy="64293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200">
                <a:solidFill>
                  <a:srgbClr val="C00000"/>
                </a:solidFill>
                <a:effectLst>
                  <a:outerShdw blurRad="38100" dist="38100" dir="2700000" algn="tl">
                    <a:srgbClr val="000000"/>
                  </a:outerShdw>
                </a:effectLst>
                <a:latin typeface="Courier New" pitchFamily="49" charset="0"/>
              </a:rPr>
              <a:t>6</a:t>
            </a:r>
          </a:p>
        </p:txBody>
      </p:sp>
      <p:sp>
        <p:nvSpPr>
          <p:cNvPr id="5" name="Oval 4"/>
          <p:cNvSpPr/>
          <p:nvPr/>
        </p:nvSpPr>
        <p:spPr bwMode="auto">
          <a:xfrm>
            <a:off x="2233613" y="2276475"/>
            <a:ext cx="719137" cy="6477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200">
                <a:solidFill>
                  <a:srgbClr val="C00000"/>
                </a:solidFill>
                <a:effectLst>
                  <a:outerShdw blurRad="38100" dist="38100" dir="2700000" algn="tl">
                    <a:srgbClr val="000000"/>
                  </a:outerShdw>
                </a:effectLst>
                <a:latin typeface="Courier New" pitchFamily="49" charset="0"/>
              </a:rPr>
              <a:t>5</a:t>
            </a:r>
          </a:p>
        </p:txBody>
      </p:sp>
      <p:sp>
        <p:nvSpPr>
          <p:cNvPr id="9" name="Oval 8"/>
          <p:cNvSpPr/>
          <p:nvPr/>
        </p:nvSpPr>
        <p:spPr bwMode="auto">
          <a:xfrm>
            <a:off x="1441450" y="2924175"/>
            <a:ext cx="647700" cy="6477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200">
                <a:solidFill>
                  <a:srgbClr val="C00000"/>
                </a:solidFill>
                <a:effectLst>
                  <a:outerShdw blurRad="38100" dist="38100" dir="2700000" algn="tl">
                    <a:srgbClr val="000000"/>
                  </a:outerShdw>
                </a:effectLst>
                <a:latin typeface="Courier New" pitchFamily="49" charset="0"/>
              </a:rPr>
              <a:t>3</a:t>
            </a:r>
          </a:p>
        </p:txBody>
      </p:sp>
      <p:sp>
        <p:nvSpPr>
          <p:cNvPr id="11" name="Oval 10"/>
          <p:cNvSpPr/>
          <p:nvPr/>
        </p:nvSpPr>
        <p:spPr bwMode="auto">
          <a:xfrm>
            <a:off x="577850" y="4508500"/>
            <a:ext cx="642938" cy="64293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200">
                <a:solidFill>
                  <a:srgbClr val="C00000"/>
                </a:solidFill>
                <a:effectLst>
                  <a:outerShdw blurRad="38100" dist="38100" dir="2700000" algn="tl">
                    <a:srgbClr val="000000"/>
                  </a:outerShdw>
                </a:effectLst>
                <a:latin typeface="Courier New" pitchFamily="49" charset="0"/>
              </a:rPr>
              <a:t>1</a:t>
            </a:r>
          </a:p>
        </p:txBody>
      </p:sp>
      <p:sp>
        <p:nvSpPr>
          <p:cNvPr id="15" name="Oval 14"/>
          <p:cNvSpPr/>
          <p:nvPr/>
        </p:nvSpPr>
        <p:spPr bwMode="auto">
          <a:xfrm>
            <a:off x="3313113" y="3284538"/>
            <a:ext cx="642937" cy="64293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200">
                <a:solidFill>
                  <a:srgbClr val="C00000"/>
                </a:solidFill>
                <a:effectLst>
                  <a:outerShdw blurRad="38100" dist="38100" dir="2700000" algn="tl">
                    <a:srgbClr val="000000"/>
                  </a:outerShdw>
                </a:effectLst>
                <a:latin typeface="Courier New" pitchFamily="49" charset="0"/>
              </a:rPr>
              <a:t>7</a:t>
            </a:r>
          </a:p>
        </p:txBody>
      </p:sp>
      <p:cxnSp>
        <p:nvCxnSpPr>
          <p:cNvPr id="28688" name="Straight Arrow Connector 21"/>
          <p:cNvCxnSpPr>
            <a:cxnSpLocks noChangeShapeType="1"/>
            <a:stCxn id="5" idx="5"/>
            <a:endCxn id="15" idx="1"/>
          </p:cNvCxnSpPr>
          <p:nvPr/>
        </p:nvCxnSpPr>
        <p:spPr bwMode="auto">
          <a:xfrm>
            <a:off x="2847975" y="2841625"/>
            <a:ext cx="558800" cy="523875"/>
          </a:xfrm>
          <a:prstGeom prst="straightConnector1">
            <a:avLst/>
          </a:prstGeom>
          <a:noFill/>
          <a:ln w="34925" algn="ctr">
            <a:solidFill>
              <a:srgbClr val="C00000"/>
            </a:solidFill>
            <a:round/>
            <a:headEnd/>
            <a:tailEnd type="arrow" w="med" len="med"/>
          </a:ln>
        </p:spPr>
      </p:cxnSp>
      <p:cxnSp>
        <p:nvCxnSpPr>
          <p:cNvPr id="28689" name="Straight Arrow Connector 22"/>
          <p:cNvCxnSpPr>
            <a:cxnSpLocks noChangeShapeType="1"/>
            <a:stCxn id="5" idx="3"/>
            <a:endCxn id="9" idx="7"/>
          </p:cNvCxnSpPr>
          <p:nvPr/>
        </p:nvCxnSpPr>
        <p:spPr bwMode="auto">
          <a:xfrm flipH="1">
            <a:off x="1993900" y="2841625"/>
            <a:ext cx="344488" cy="165100"/>
          </a:xfrm>
          <a:prstGeom prst="straightConnector1">
            <a:avLst/>
          </a:prstGeom>
          <a:noFill/>
          <a:ln w="34925" algn="ctr">
            <a:solidFill>
              <a:srgbClr val="C00000"/>
            </a:solidFill>
            <a:round/>
            <a:headEnd/>
            <a:tailEnd type="arrow" w="med" len="med"/>
          </a:ln>
        </p:spPr>
      </p:cxnSp>
      <p:cxnSp>
        <p:nvCxnSpPr>
          <p:cNvPr id="28690" name="Straight Arrow Connector 25"/>
          <p:cNvCxnSpPr>
            <a:cxnSpLocks noChangeShapeType="1"/>
            <a:stCxn id="9" idx="3"/>
            <a:endCxn id="11" idx="0"/>
          </p:cNvCxnSpPr>
          <p:nvPr/>
        </p:nvCxnSpPr>
        <p:spPr bwMode="auto">
          <a:xfrm flipH="1">
            <a:off x="900113" y="3489325"/>
            <a:ext cx="636587" cy="1006475"/>
          </a:xfrm>
          <a:prstGeom prst="straightConnector1">
            <a:avLst/>
          </a:prstGeom>
          <a:noFill/>
          <a:ln w="34925" algn="ctr">
            <a:solidFill>
              <a:srgbClr val="C00000"/>
            </a:solidFill>
            <a:round/>
            <a:headEnd/>
            <a:tailEnd type="arrow" w="med" len="med"/>
          </a:ln>
        </p:spPr>
      </p:cxnSp>
      <p:cxnSp>
        <p:nvCxnSpPr>
          <p:cNvPr id="28691" name="Straight Arrow Connector 44"/>
          <p:cNvCxnSpPr>
            <a:cxnSpLocks noChangeShapeType="1"/>
            <a:stCxn id="15" idx="3"/>
            <a:endCxn id="16" idx="0"/>
          </p:cNvCxnSpPr>
          <p:nvPr/>
        </p:nvCxnSpPr>
        <p:spPr bwMode="auto">
          <a:xfrm flipH="1">
            <a:off x="3059113" y="3846513"/>
            <a:ext cx="347662" cy="649287"/>
          </a:xfrm>
          <a:prstGeom prst="straightConnector1">
            <a:avLst/>
          </a:prstGeom>
          <a:noFill/>
          <a:ln w="34925" algn="ctr">
            <a:solidFill>
              <a:srgbClr val="C00000"/>
            </a:solidFill>
            <a:round/>
            <a:headEnd/>
            <a:tailEnd type="arrow" w="med" len="med"/>
          </a:ln>
        </p:spPr>
      </p:cxnSp>
      <p:sp>
        <p:nvSpPr>
          <p:cNvPr id="13" name="Oval 12"/>
          <p:cNvSpPr/>
          <p:nvPr/>
        </p:nvSpPr>
        <p:spPr bwMode="auto">
          <a:xfrm>
            <a:off x="1728788" y="4508500"/>
            <a:ext cx="642937" cy="64293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200">
                <a:solidFill>
                  <a:srgbClr val="C00000"/>
                </a:solidFill>
                <a:effectLst>
                  <a:outerShdw blurRad="38100" dist="38100" dir="2700000" algn="tl">
                    <a:srgbClr val="000000"/>
                  </a:outerShdw>
                </a:effectLst>
                <a:latin typeface="Courier New" pitchFamily="49" charset="0"/>
              </a:rPr>
              <a:t>4</a:t>
            </a:r>
          </a:p>
        </p:txBody>
      </p:sp>
      <p:cxnSp>
        <p:nvCxnSpPr>
          <p:cNvPr id="28693" name="Straight Arrow Connector 58"/>
          <p:cNvCxnSpPr>
            <a:cxnSpLocks noChangeShapeType="1"/>
            <a:stCxn id="9" idx="5"/>
            <a:endCxn id="13" idx="0"/>
          </p:cNvCxnSpPr>
          <p:nvPr/>
        </p:nvCxnSpPr>
        <p:spPr bwMode="auto">
          <a:xfrm>
            <a:off x="1993900" y="3489325"/>
            <a:ext cx="57150" cy="1006475"/>
          </a:xfrm>
          <a:prstGeom prst="straightConnector1">
            <a:avLst/>
          </a:prstGeom>
          <a:noFill/>
          <a:ln w="34925" algn="ctr">
            <a:solidFill>
              <a:srgbClr val="C00000"/>
            </a:solidFill>
            <a:round/>
            <a:headEnd/>
            <a:tailEnd type="arrow" w="med" len="med"/>
          </a:ln>
        </p:spPr>
      </p:cxnSp>
      <p:sp>
        <p:nvSpPr>
          <p:cNvPr id="28694" name="Line 17"/>
          <p:cNvSpPr>
            <a:spLocks noChangeShapeType="1"/>
          </p:cNvSpPr>
          <p:nvPr/>
        </p:nvSpPr>
        <p:spPr bwMode="auto">
          <a:xfrm flipH="1">
            <a:off x="3024188" y="2635250"/>
            <a:ext cx="1008062" cy="0"/>
          </a:xfrm>
          <a:prstGeom prst="line">
            <a:avLst/>
          </a:prstGeom>
          <a:noFill/>
          <a:ln w="57150">
            <a:solidFill>
              <a:srgbClr val="FF9900"/>
            </a:solidFill>
            <a:round/>
            <a:headEnd/>
            <a:tailEnd type="triangle" w="med" len="med"/>
          </a:ln>
        </p:spPr>
        <p:txBody>
          <a:bodyPr wrap="none" anchor="ctr"/>
          <a:lstStyle/>
          <a:p>
            <a:endParaRPr lang="en-US"/>
          </a:p>
        </p:txBody>
      </p:sp>
      <p:sp>
        <p:nvSpPr>
          <p:cNvPr id="28695" name="Text Box 18"/>
          <p:cNvSpPr txBox="1">
            <a:spLocks noChangeArrowheads="1"/>
          </p:cNvSpPr>
          <p:nvPr/>
        </p:nvSpPr>
        <p:spPr bwMode="auto">
          <a:xfrm>
            <a:off x="3097213" y="2276475"/>
            <a:ext cx="996950" cy="369888"/>
          </a:xfrm>
          <a:prstGeom prst="rect">
            <a:avLst/>
          </a:prstGeom>
          <a:noFill/>
          <a:ln w="9525" algn="ctr">
            <a:noFill/>
            <a:miter lim="800000"/>
            <a:headEnd/>
            <a:tailEnd/>
          </a:ln>
        </p:spPr>
        <p:txBody>
          <a:bodyPr>
            <a:spAutoFit/>
          </a:bodyPr>
          <a:lstStyle/>
          <a:p>
            <a:pPr>
              <a:spcBef>
                <a:spcPct val="50000"/>
              </a:spcBef>
            </a:pPr>
            <a:r>
              <a:rPr lang="hr-HR" sz="1800">
                <a:solidFill>
                  <a:schemeClr val="bg2"/>
                </a:solidFill>
              </a:rPr>
              <a:t>Briši</a:t>
            </a:r>
          </a:p>
        </p:txBody>
      </p:sp>
      <p:sp>
        <p:nvSpPr>
          <p:cNvPr id="28696" name="Line 19"/>
          <p:cNvSpPr>
            <a:spLocks noChangeShapeType="1"/>
          </p:cNvSpPr>
          <p:nvPr/>
        </p:nvSpPr>
        <p:spPr bwMode="auto">
          <a:xfrm flipH="1">
            <a:off x="8328025" y="2722563"/>
            <a:ext cx="1008063" cy="0"/>
          </a:xfrm>
          <a:prstGeom prst="line">
            <a:avLst/>
          </a:prstGeom>
          <a:noFill/>
          <a:ln w="57150">
            <a:solidFill>
              <a:srgbClr val="FF9900"/>
            </a:solidFill>
            <a:round/>
            <a:headEnd/>
            <a:tailEnd type="triangle" w="med" len="med"/>
          </a:ln>
        </p:spPr>
        <p:txBody>
          <a:bodyPr wrap="none" anchor="ctr"/>
          <a:lstStyle/>
          <a:p>
            <a:endParaRPr lang="en-US"/>
          </a:p>
        </p:txBody>
      </p:sp>
      <p:sp>
        <p:nvSpPr>
          <p:cNvPr id="28697" name="Text Box 20"/>
          <p:cNvSpPr txBox="1">
            <a:spLocks noChangeArrowheads="1"/>
          </p:cNvSpPr>
          <p:nvPr/>
        </p:nvSpPr>
        <p:spPr bwMode="auto">
          <a:xfrm>
            <a:off x="8399463" y="2362200"/>
            <a:ext cx="1539875" cy="369888"/>
          </a:xfrm>
          <a:prstGeom prst="rect">
            <a:avLst/>
          </a:prstGeom>
          <a:noFill/>
          <a:ln w="9525" algn="ctr">
            <a:noFill/>
            <a:miter lim="800000"/>
            <a:headEnd/>
            <a:tailEnd/>
          </a:ln>
        </p:spPr>
        <p:txBody>
          <a:bodyPr>
            <a:spAutoFit/>
          </a:bodyPr>
          <a:lstStyle/>
          <a:p>
            <a:pPr>
              <a:spcBef>
                <a:spcPct val="50000"/>
              </a:spcBef>
            </a:pPr>
            <a:r>
              <a:rPr lang="hr-HR" sz="1800">
                <a:solidFill>
                  <a:schemeClr val="bg2"/>
                </a:solidFill>
              </a:rPr>
              <a:t>Oslobodi</a:t>
            </a:r>
          </a:p>
        </p:txBody>
      </p:sp>
      <p:sp>
        <p:nvSpPr>
          <p:cNvPr id="2" name="Oval 4"/>
          <p:cNvSpPr/>
          <p:nvPr/>
        </p:nvSpPr>
        <p:spPr bwMode="auto">
          <a:xfrm>
            <a:off x="7607300" y="2290763"/>
            <a:ext cx="719138" cy="6477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200">
                <a:solidFill>
                  <a:srgbClr val="C00000"/>
                </a:solidFill>
                <a:effectLst>
                  <a:outerShdw blurRad="38100" dist="38100" dir="2700000" algn="tl">
                    <a:srgbClr val="000000"/>
                  </a:outerShdw>
                </a:effectLst>
                <a:latin typeface="Courier New" pitchFamily="49" charset="0"/>
              </a:rPr>
              <a:t>5</a:t>
            </a:r>
          </a:p>
        </p:txBody>
      </p:sp>
      <p:sp>
        <p:nvSpPr>
          <p:cNvPr id="28699" name="Rectangle 31"/>
          <p:cNvSpPr>
            <a:spLocks noChangeArrowheads="1"/>
          </p:cNvSpPr>
          <p:nvPr/>
        </p:nvSpPr>
        <p:spPr bwMode="auto">
          <a:xfrm>
            <a:off x="6129338" y="6056313"/>
            <a:ext cx="3606800" cy="400050"/>
          </a:xfrm>
          <a:prstGeom prst="rect">
            <a:avLst/>
          </a:prstGeom>
          <a:noFill/>
          <a:ln w="9525" algn="ctr">
            <a:noFill/>
            <a:miter lim="800000"/>
            <a:headEnd/>
            <a:tailEnd/>
          </a:ln>
        </p:spPr>
        <p:txBody>
          <a:bodyPr wrap="none">
            <a:spAutoFit/>
          </a:bodyPr>
          <a:lstStyle/>
          <a:p>
            <a:r>
              <a:rPr lang="hr-HR" b="0">
                <a:solidFill>
                  <a:srgbClr val="0070C0"/>
                </a:solidFill>
                <a:sym typeface="Wingdings" pitchFamily="2" charset="2"/>
              </a:rPr>
              <a:t></a:t>
            </a:r>
            <a:r>
              <a:rPr lang="hr-HR" b="0">
                <a:solidFill>
                  <a:srgbClr val="0070C0"/>
                </a:solidFill>
              </a:rPr>
              <a:t> BrisanjeCvoraStabla</a:t>
            </a:r>
          </a:p>
        </p:txBody>
      </p:sp>
      <p:sp>
        <p:nvSpPr>
          <p:cNvPr id="3" name="Oval 15"/>
          <p:cNvSpPr/>
          <p:nvPr/>
        </p:nvSpPr>
        <p:spPr bwMode="auto">
          <a:xfrm>
            <a:off x="7246938" y="4883150"/>
            <a:ext cx="642937" cy="64293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200">
                <a:solidFill>
                  <a:srgbClr val="C00000"/>
                </a:solidFill>
                <a:effectLst>
                  <a:outerShdw blurRad="38100" dist="38100" dir="2700000" algn="tl">
                    <a:srgbClr val="000000"/>
                  </a:outerShdw>
                </a:effectLst>
                <a:latin typeface="Courier New" pitchFamily="49" charset="0"/>
              </a:rPr>
              <a:t>6</a:t>
            </a:r>
          </a:p>
        </p:txBody>
      </p:sp>
      <p:sp>
        <p:nvSpPr>
          <p:cNvPr id="4" name="Oval 4"/>
          <p:cNvSpPr/>
          <p:nvPr/>
        </p:nvSpPr>
        <p:spPr bwMode="auto">
          <a:xfrm>
            <a:off x="6310313" y="2938463"/>
            <a:ext cx="719137" cy="6477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200">
                <a:solidFill>
                  <a:srgbClr val="C00000"/>
                </a:solidFill>
                <a:effectLst>
                  <a:outerShdw blurRad="38100" dist="38100" dir="2700000" algn="tl">
                    <a:srgbClr val="000000"/>
                  </a:outerShdw>
                </a:effectLst>
                <a:latin typeface="Courier New" pitchFamily="49" charset="0"/>
              </a:rPr>
              <a:t>4</a:t>
            </a:r>
          </a:p>
        </p:txBody>
      </p:sp>
      <p:sp>
        <p:nvSpPr>
          <p:cNvPr id="6" name="Oval 10"/>
          <p:cNvSpPr/>
          <p:nvPr/>
        </p:nvSpPr>
        <p:spPr bwMode="auto">
          <a:xfrm>
            <a:off x="5087938" y="4883150"/>
            <a:ext cx="642937" cy="64293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200">
                <a:solidFill>
                  <a:srgbClr val="C00000"/>
                </a:solidFill>
                <a:effectLst>
                  <a:outerShdw blurRad="38100" dist="38100" dir="2700000" algn="tl">
                    <a:srgbClr val="000000"/>
                  </a:outerShdw>
                </a:effectLst>
                <a:latin typeface="Courier New" pitchFamily="49" charset="0"/>
              </a:rPr>
              <a:t>1</a:t>
            </a:r>
          </a:p>
        </p:txBody>
      </p:sp>
      <p:sp>
        <p:nvSpPr>
          <p:cNvPr id="7" name="Oval 14"/>
          <p:cNvSpPr/>
          <p:nvPr/>
        </p:nvSpPr>
        <p:spPr bwMode="auto">
          <a:xfrm>
            <a:off x="7823200" y="3659188"/>
            <a:ext cx="642938" cy="64293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200">
                <a:solidFill>
                  <a:srgbClr val="C00000"/>
                </a:solidFill>
                <a:effectLst>
                  <a:outerShdw blurRad="38100" dist="38100" dir="2700000" algn="tl">
                    <a:srgbClr val="000000"/>
                  </a:outerShdw>
                </a:effectLst>
                <a:latin typeface="Courier New" pitchFamily="49" charset="0"/>
              </a:rPr>
              <a:t>7</a:t>
            </a:r>
          </a:p>
        </p:txBody>
      </p:sp>
      <p:cxnSp>
        <p:nvCxnSpPr>
          <p:cNvPr id="28704" name="Straight Arrow Connector 21"/>
          <p:cNvCxnSpPr>
            <a:cxnSpLocks noChangeShapeType="1"/>
          </p:cNvCxnSpPr>
          <p:nvPr/>
        </p:nvCxnSpPr>
        <p:spPr bwMode="auto">
          <a:xfrm>
            <a:off x="6924675" y="3503613"/>
            <a:ext cx="954088" cy="392112"/>
          </a:xfrm>
          <a:prstGeom prst="straightConnector1">
            <a:avLst/>
          </a:prstGeom>
          <a:noFill/>
          <a:ln w="34925" algn="ctr">
            <a:solidFill>
              <a:srgbClr val="C00000"/>
            </a:solidFill>
            <a:round/>
            <a:headEnd/>
            <a:tailEnd type="arrow" w="med" len="med"/>
          </a:ln>
        </p:spPr>
      </p:cxnSp>
      <p:cxnSp>
        <p:nvCxnSpPr>
          <p:cNvPr id="28705" name="Straight Arrow Connector 25"/>
          <p:cNvCxnSpPr>
            <a:cxnSpLocks noChangeShapeType="1"/>
          </p:cNvCxnSpPr>
          <p:nvPr/>
        </p:nvCxnSpPr>
        <p:spPr bwMode="auto">
          <a:xfrm flipH="1">
            <a:off x="5519738" y="2579688"/>
            <a:ext cx="50800" cy="2290762"/>
          </a:xfrm>
          <a:prstGeom prst="straightConnector1">
            <a:avLst/>
          </a:prstGeom>
          <a:noFill/>
          <a:ln w="34925" algn="ctr">
            <a:solidFill>
              <a:srgbClr val="C00000"/>
            </a:solidFill>
            <a:round/>
            <a:headEnd/>
            <a:tailEnd type="arrow" w="med" len="med"/>
          </a:ln>
        </p:spPr>
      </p:cxnSp>
      <p:cxnSp>
        <p:nvCxnSpPr>
          <p:cNvPr id="28706" name="Straight Arrow Connector 44"/>
          <p:cNvCxnSpPr>
            <a:cxnSpLocks noChangeShapeType="1"/>
          </p:cNvCxnSpPr>
          <p:nvPr/>
        </p:nvCxnSpPr>
        <p:spPr bwMode="auto">
          <a:xfrm flipH="1">
            <a:off x="7569200" y="4221163"/>
            <a:ext cx="347663" cy="649287"/>
          </a:xfrm>
          <a:prstGeom prst="straightConnector1">
            <a:avLst/>
          </a:prstGeom>
          <a:noFill/>
          <a:ln w="34925" algn="ctr">
            <a:solidFill>
              <a:srgbClr val="C00000"/>
            </a:solidFill>
            <a:round/>
            <a:headEnd/>
            <a:tailEnd type="arrow" w="med" len="med"/>
          </a:ln>
        </p:spPr>
      </p:cxnSp>
      <p:sp>
        <p:nvSpPr>
          <p:cNvPr id="8" name="Oval 12"/>
          <p:cNvSpPr/>
          <p:nvPr/>
        </p:nvSpPr>
        <p:spPr bwMode="auto">
          <a:xfrm>
            <a:off x="5302250" y="1930400"/>
            <a:ext cx="642938" cy="64293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200">
                <a:solidFill>
                  <a:srgbClr val="C00000"/>
                </a:solidFill>
                <a:effectLst>
                  <a:outerShdw blurRad="38100" dist="38100" dir="2700000" algn="tl">
                    <a:srgbClr val="000000"/>
                  </a:outerShdw>
                </a:effectLst>
                <a:latin typeface="Courier New" pitchFamily="49" charset="0"/>
              </a:rPr>
              <a:t>3</a:t>
            </a:r>
          </a:p>
        </p:txBody>
      </p:sp>
      <p:cxnSp>
        <p:nvCxnSpPr>
          <p:cNvPr id="28708" name="Straight Arrow Connector 21"/>
          <p:cNvCxnSpPr>
            <a:cxnSpLocks noChangeShapeType="1"/>
          </p:cNvCxnSpPr>
          <p:nvPr/>
        </p:nvCxnSpPr>
        <p:spPr bwMode="auto">
          <a:xfrm>
            <a:off x="5878513" y="2435225"/>
            <a:ext cx="536575" cy="585788"/>
          </a:xfrm>
          <a:prstGeom prst="straightConnector1">
            <a:avLst/>
          </a:prstGeom>
          <a:noFill/>
          <a:ln w="34925" algn="ctr">
            <a:solidFill>
              <a:srgbClr val="C00000"/>
            </a:solidFill>
            <a:round/>
            <a:headEnd/>
            <a:tailEnd type="arrow" w="med" len="med"/>
          </a:ln>
        </p:spPr>
      </p:cxnSp>
      <p:sp>
        <p:nvSpPr>
          <p:cNvPr id="12" name="Slide Number Placeholder 11"/>
          <p:cNvSpPr>
            <a:spLocks noGrp="1"/>
          </p:cNvSpPr>
          <p:nvPr>
            <p:ph type="sldNum" sz="quarter" idx="11"/>
          </p:nvPr>
        </p:nvSpPr>
        <p:spPr/>
        <p:txBody>
          <a:bodyPr/>
          <a:lstStyle/>
          <a:p>
            <a:fld id="{D4AD59E7-4515-4B34-A58D-745587B9CCB9}" type="slidenum">
              <a:rPr lang="hr-HR" smtClean="0"/>
              <a:pPr/>
              <a:t>261</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hr-HR" smtClean="0"/>
              <a:t>Zadaci za vježbu</a:t>
            </a:r>
          </a:p>
        </p:txBody>
      </p:sp>
      <p:sp>
        <p:nvSpPr>
          <p:cNvPr id="3" name="Content Placeholder 2"/>
          <p:cNvSpPr>
            <a:spLocks noGrp="1"/>
          </p:cNvSpPr>
          <p:nvPr>
            <p:ph idx="4294967295"/>
          </p:nvPr>
        </p:nvSpPr>
        <p:spPr/>
        <p:txBody>
          <a:bodyPr/>
          <a:lstStyle/>
          <a:p>
            <a:pPr>
              <a:defRPr/>
            </a:pPr>
            <a:r>
              <a:rPr lang="hr-HR" smtClean="0"/>
              <a:t>Napišite programe koji će:</a:t>
            </a:r>
          </a:p>
          <a:p>
            <a:pPr marL="723900" lvl="1" indent="-323850">
              <a:buFont typeface="Arial Narrow" pitchFamily="34" charset="0"/>
              <a:buAutoNum type="alphaLcPeriod"/>
              <a:defRPr/>
            </a:pPr>
            <a:r>
              <a:rPr lang="hr-HR" smtClean="0"/>
              <a:t>ispisati broj čvorova u stablu</a:t>
            </a:r>
          </a:p>
          <a:p>
            <a:pPr marL="723900" lvl="1" indent="-323850">
              <a:buFont typeface="Arial Narrow" pitchFamily="34" charset="0"/>
              <a:buAutoNum type="alphaLcPeriod"/>
              <a:defRPr/>
            </a:pPr>
            <a:r>
              <a:rPr lang="hr-HR" smtClean="0"/>
              <a:t>ispisati dubinu stabla</a:t>
            </a:r>
          </a:p>
          <a:p>
            <a:pPr marL="723900" lvl="1" indent="-323850">
              <a:buFont typeface="Arial Narrow" pitchFamily="34" charset="0"/>
              <a:buAutoNum type="alphaLcPeriod"/>
              <a:defRPr/>
            </a:pPr>
            <a:r>
              <a:rPr lang="hr-HR" smtClean="0"/>
              <a:t>ispisati vrijednost najmanjeg i najvećeg elementa stabla</a:t>
            </a:r>
          </a:p>
          <a:p>
            <a:pPr marL="723900" lvl="1" indent="-323850">
              <a:buFont typeface="Arial Narrow" pitchFamily="34" charset="0"/>
              <a:buAutoNum type="alphaLcPeriod"/>
              <a:defRPr/>
            </a:pPr>
            <a:r>
              <a:rPr lang="hr-HR" smtClean="0"/>
              <a:t>napraviti i ispisati zrcalnu kopiju zadanog stabla</a:t>
            </a:r>
          </a:p>
          <a:p>
            <a:pPr marL="723900" lvl="1" indent="-323850">
              <a:buFont typeface="Arial Narrow" pitchFamily="34" charset="0"/>
              <a:buAutoNum type="alphaLcPeriod"/>
              <a:defRPr/>
            </a:pPr>
            <a:r>
              <a:rPr lang="hr-HR" smtClean="0"/>
              <a:t>za dva zadana stabla, napisati jesu li identična ili ne</a:t>
            </a:r>
          </a:p>
          <a:p>
            <a:pPr marL="723900" lvl="1" indent="-323850">
              <a:buFont typeface="Arial Narrow" pitchFamily="34" charset="0"/>
              <a:buAutoNum type="alphaLcPeriod"/>
              <a:defRPr/>
            </a:pPr>
            <a:endParaRPr lang="hr-HR" smtClean="0"/>
          </a:p>
        </p:txBody>
      </p:sp>
      <p:sp>
        <p:nvSpPr>
          <p:cNvPr id="5" name="Slide Number Placeholder 4"/>
          <p:cNvSpPr>
            <a:spLocks noGrp="1"/>
          </p:cNvSpPr>
          <p:nvPr>
            <p:ph type="sldNum" sz="quarter" idx="11"/>
          </p:nvPr>
        </p:nvSpPr>
        <p:spPr/>
        <p:txBody>
          <a:bodyPr/>
          <a:lstStyle/>
          <a:p>
            <a:fld id="{A88E0379-805C-488B-A902-3710866AFB11}" type="slidenum">
              <a:rPr lang="hr-HR" smtClean="0"/>
              <a:pPr/>
              <a:t>262</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ChangeArrowheads="1"/>
          </p:cNvSpPr>
          <p:nvPr/>
        </p:nvSpPr>
        <p:spPr bwMode="auto">
          <a:xfrm>
            <a:off x="0" y="838200"/>
            <a:ext cx="9906000" cy="3810000"/>
          </a:xfrm>
          <a:prstGeom prst="rect">
            <a:avLst/>
          </a:prstGeom>
          <a:noFill/>
          <a:ln w="9525">
            <a:noFill/>
            <a:miter lim="800000"/>
            <a:headEnd/>
            <a:tailEnd/>
          </a:ln>
        </p:spPr>
        <p:txBody>
          <a:bodyPr lIns="0" tIns="0" rIns="0" bIns="0"/>
          <a:lstStyle/>
          <a:p>
            <a:pPr marL="742950" lvl="1" indent="-285750"/>
            <a:endParaRPr lang="hr-HR" sz="2400">
              <a:latin typeface="Arial Narrow" pitchFamily="34" charset="0"/>
            </a:endParaRPr>
          </a:p>
        </p:txBody>
      </p:sp>
      <p:sp>
        <p:nvSpPr>
          <p:cNvPr id="1707011" name="Rectangle 3"/>
          <p:cNvSpPr>
            <a:spLocks noGrp="1" noChangeArrowheads="1"/>
          </p:cNvSpPr>
          <p:nvPr>
            <p:ph type="title" idx="4294967295"/>
          </p:nvPr>
        </p:nvSpPr>
        <p:spPr/>
        <p:txBody>
          <a:bodyPr/>
          <a:lstStyle/>
          <a:p>
            <a:pPr>
              <a:defRPr/>
            </a:pPr>
            <a:r>
              <a:rPr lang="hr-HR" smtClean="0"/>
              <a:t>Zadaci za vježbu</a:t>
            </a:r>
            <a:endParaRPr lang="hr-HR" smtClean="0">
              <a:latin typeface="Times New Roman" pitchFamily="18" charset="0"/>
            </a:endParaRPr>
          </a:p>
        </p:txBody>
      </p:sp>
      <p:sp>
        <p:nvSpPr>
          <p:cNvPr id="5" name="Content Placeholder 4"/>
          <p:cNvSpPr>
            <a:spLocks noGrp="1"/>
          </p:cNvSpPr>
          <p:nvPr>
            <p:ph idx="4294967295"/>
          </p:nvPr>
        </p:nvSpPr>
        <p:spPr/>
        <p:txBody>
          <a:bodyPr/>
          <a:lstStyle/>
          <a:p>
            <a:r>
              <a:rPr lang="hr-HR" smtClean="0"/>
              <a:t>Na magnetskom disku u slijednoj formatiziranoj datoteci </a:t>
            </a:r>
            <a:r>
              <a:rPr lang="hr-HR" b="1" smtClean="0">
                <a:solidFill>
                  <a:srgbClr val="FF0000"/>
                </a:solidFill>
                <a:latin typeface="Courier New" pitchFamily="49" charset="0"/>
                <a:cs typeface="Courier New" pitchFamily="49" charset="0"/>
              </a:rPr>
              <a:t>studenti</a:t>
            </a:r>
            <a:r>
              <a:rPr lang="hr-HR" smtClean="0"/>
              <a:t> nalaze se zapisi sljedećeg sadržaja:</a:t>
            </a:r>
          </a:p>
          <a:p>
            <a:pPr lvl="2"/>
            <a:r>
              <a:rPr lang="hr-HR" sz="2400" smtClean="0"/>
              <a:t>matični broj		8 znamenki</a:t>
            </a:r>
          </a:p>
          <a:p>
            <a:pPr lvl="2"/>
            <a:r>
              <a:rPr lang="hr-HR" sz="2400" smtClean="0"/>
              <a:t>prezime i ime		40+1 znakova</a:t>
            </a:r>
          </a:p>
          <a:p>
            <a:pPr lvl="2"/>
            <a:r>
              <a:rPr lang="hr-HR" sz="2400" smtClean="0"/>
              <a:t>ocjene              	10*1 znamenka</a:t>
            </a:r>
          </a:p>
          <a:p>
            <a:pPr lvl="1"/>
            <a:r>
              <a:rPr lang="hr-HR" smtClean="0"/>
              <a:t>napisati program koji će formirati novu neformatiranu datoteku </a:t>
            </a:r>
            <a:r>
              <a:rPr lang="hr-HR" b="1" smtClean="0">
                <a:solidFill>
                  <a:srgbClr val="FF0000"/>
                </a:solidFill>
                <a:latin typeface="Courier New" pitchFamily="49" charset="0"/>
                <a:cs typeface="Courier New" pitchFamily="49" charset="0"/>
              </a:rPr>
              <a:t>index</a:t>
            </a:r>
            <a:r>
              <a:rPr lang="hr-HR" i="1" smtClean="0"/>
              <a:t> </a:t>
            </a:r>
            <a:r>
              <a:rPr lang="hr-HR" smtClean="0"/>
              <a:t>u kojoj će podaci radi brzog dohvata po matičnom broju biti organizirani kao uređeno binarno stablo                                  </a:t>
            </a:r>
          </a:p>
          <a:p>
            <a:pPr lvl="1"/>
            <a:r>
              <a:rPr lang="hr-HR" smtClean="0"/>
              <a:t>napisati program koji za zadani matični broj, redni broj ocjene i ocjenu ažurira zapise u datoteci </a:t>
            </a:r>
            <a:r>
              <a:rPr lang="hr-HR" b="1" smtClean="0">
                <a:solidFill>
                  <a:srgbClr val="FF0000"/>
                </a:solidFill>
                <a:latin typeface="Courier New" pitchFamily="49" charset="0"/>
                <a:cs typeface="Courier New" pitchFamily="49" charset="0"/>
              </a:rPr>
              <a:t>index</a:t>
            </a:r>
            <a:r>
              <a:rPr lang="hr-HR" i="1" smtClean="0"/>
              <a:t>  </a:t>
            </a:r>
            <a:r>
              <a:rPr lang="hr-HR" smtClean="0"/>
              <a:t>sve dok je matični broj veći od nule.</a:t>
            </a:r>
          </a:p>
        </p:txBody>
      </p:sp>
      <p:sp>
        <p:nvSpPr>
          <p:cNvPr id="3" name="Slide Number Placeholder 2"/>
          <p:cNvSpPr>
            <a:spLocks noGrp="1"/>
          </p:cNvSpPr>
          <p:nvPr>
            <p:ph type="sldNum" sz="quarter" idx="11"/>
          </p:nvPr>
        </p:nvSpPr>
        <p:spPr/>
        <p:txBody>
          <a:bodyPr/>
          <a:lstStyle/>
          <a:p>
            <a:fld id="{A88E0379-805C-488B-A902-3710866AFB11}" type="slidenum">
              <a:rPr lang="hr-HR" smtClean="0"/>
              <a:pPr/>
              <a:t>263</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hr-HR" smtClean="0"/>
              <a:t>Zadaci za vježbu</a:t>
            </a:r>
          </a:p>
        </p:txBody>
      </p:sp>
      <p:sp>
        <p:nvSpPr>
          <p:cNvPr id="3" name="Content Placeholder 2"/>
          <p:cNvSpPr>
            <a:spLocks noGrp="1"/>
          </p:cNvSpPr>
          <p:nvPr>
            <p:ph idx="4294967295"/>
          </p:nvPr>
        </p:nvSpPr>
        <p:spPr/>
        <p:txBody>
          <a:bodyPr/>
          <a:lstStyle/>
          <a:p>
            <a:pPr>
              <a:defRPr/>
            </a:pPr>
            <a:r>
              <a:rPr lang="hr-HR" smtClean="0"/>
              <a:t>Napisati funkciju za ispis elementa memorijski rezidentnog već oblikovanog sortiranog binarnog stabla u čije čvorove su upisani </a:t>
            </a:r>
          </a:p>
          <a:p>
            <a:pPr lvl="1">
              <a:defRPr/>
            </a:pPr>
            <a:r>
              <a:rPr lang="hr-HR" smtClean="0"/>
              <a:t>cijena artikla (cijeli broj) </a:t>
            </a:r>
          </a:p>
          <a:p>
            <a:pPr lvl="1">
              <a:defRPr/>
            </a:pPr>
            <a:r>
              <a:rPr lang="hr-HR" smtClean="0"/>
              <a:t>naziv artikla (15+1 znakova)</a:t>
            </a:r>
          </a:p>
          <a:p>
            <a:pPr>
              <a:buFont typeface="Monotype Sorts" pitchFamily="2" charset="2"/>
              <a:buNone/>
              <a:defRPr/>
            </a:pPr>
            <a:r>
              <a:rPr lang="hr-HR" smtClean="0"/>
              <a:t>	Stablo je sortirano po cijeni artikala; lijevi jeftiniji, desni skuplji. Ulazni argument je korijen stabla. Ispis treba biti poredan po cijeni od najjeftinijeg do najskupljeg artikla.</a:t>
            </a:r>
          </a:p>
          <a:p>
            <a:pPr>
              <a:defRPr/>
            </a:pPr>
            <a:endParaRPr lang="hr-HR" smtClean="0"/>
          </a:p>
          <a:p>
            <a:pPr>
              <a:defRPr/>
            </a:pPr>
            <a:endParaRPr lang="hr-HR" smtClean="0"/>
          </a:p>
          <a:p>
            <a:pPr>
              <a:defRPr/>
            </a:pPr>
            <a:endParaRPr lang="hr-HR" smtClean="0"/>
          </a:p>
          <a:p>
            <a:pPr>
              <a:defRPr/>
            </a:pPr>
            <a:endParaRPr lang="hr-HR" smtClean="0"/>
          </a:p>
        </p:txBody>
      </p:sp>
      <p:sp>
        <p:nvSpPr>
          <p:cNvPr id="5" name="Slide Number Placeholder 4"/>
          <p:cNvSpPr>
            <a:spLocks noGrp="1"/>
          </p:cNvSpPr>
          <p:nvPr>
            <p:ph type="sldNum" sz="quarter" idx="11"/>
          </p:nvPr>
        </p:nvSpPr>
        <p:spPr/>
        <p:txBody>
          <a:bodyPr/>
          <a:lstStyle/>
          <a:p>
            <a:fld id="{A88E0379-805C-488B-A902-3710866AFB11}" type="slidenum">
              <a:rPr lang="hr-HR" smtClean="0"/>
              <a:pPr/>
              <a:t>264</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ChangeArrowheads="1"/>
          </p:cNvSpPr>
          <p:nvPr/>
        </p:nvSpPr>
        <p:spPr bwMode="auto">
          <a:xfrm>
            <a:off x="0" y="838200"/>
            <a:ext cx="9906000" cy="3810000"/>
          </a:xfrm>
          <a:prstGeom prst="rect">
            <a:avLst/>
          </a:prstGeom>
          <a:noFill/>
          <a:ln w="9525">
            <a:noFill/>
            <a:miter lim="800000"/>
            <a:headEnd/>
            <a:tailEnd/>
          </a:ln>
        </p:spPr>
        <p:txBody>
          <a:bodyPr lIns="0" tIns="0" rIns="0" bIns="0"/>
          <a:lstStyle/>
          <a:p>
            <a:pPr marL="742950" lvl="1" indent="-285750"/>
            <a:endParaRPr lang="hr-HR" sz="2400">
              <a:latin typeface="Arial Narrow" pitchFamily="34" charset="0"/>
            </a:endParaRPr>
          </a:p>
        </p:txBody>
      </p:sp>
      <p:sp>
        <p:nvSpPr>
          <p:cNvPr id="1709059" name="Rectangle 3"/>
          <p:cNvSpPr>
            <a:spLocks noGrp="1" noChangeArrowheads="1"/>
          </p:cNvSpPr>
          <p:nvPr>
            <p:ph type="title" idx="4294967295"/>
          </p:nvPr>
        </p:nvSpPr>
        <p:spPr/>
        <p:txBody>
          <a:bodyPr/>
          <a:lstStyle/>
          <a:p>
            <a:pPr>
              <a:defRPr/>
            </a:pPr>
            <a:r>
              <a:rPr lang="hr-HR" smtClean="0"/>
              <a:t>Zadaci za vježbu</a:t>
            </a:r>
            <a:endParaRPr lang="hr-HR" smtClean="0">
              <a:latin typeface="Times New Roman" pitchFamily="18" charset="0"/>
            </a:endParaRPr>
          </a:p>
        </p:txBody>
      </p:sp>
      <p:sp>
        <p:nvSpPr>
          <p:cNvPr id="5" name="Content Placeholder 4"/>
          <p:cNvSpPr>
            <a:spLocks noGrp="1"/>
          </p:cNvSpPr>
          <p:nvPr>
            <p:ph idx="4294967295"/>
          </p:nvPr>
        </p:nvSpPr>
        <p:spPr/>
        <p:txBody>
          <a:bodyPr/>
          <a:lstStyle/>
          <a:p>
            <a:r>
              <a:rPr lang="hr-HR" smtClean="0"/>
              <a:t>U binarno stablo pohranjuje se niz podataka:</a:t>
            </a:r>
          </a:p>
          <a:p>
            <a:pPr lvl="2">
              <a:buFontTx/>
              <a:buNone/>
            </a:pPr>
            <a:r>
              <a:rPr lang="hr-HR" sz="3200" b="1" smtClean="0">
                <a:solidFill>
                  <a:srgbClr val="FF0000"/>
                </a:solidFill>
                <a:latin typeface="Courier New" pitchFamily="49" charset="0"/>
                <a:cs typeface="Courier New" pitchFamily="49" charset="0"/>
              </a:rPr>
              <a:t>12, 15, 5, 3, 7, 2, 18, 11</a:t>
            </a:r>
          </a:p>
          <a:p>
            <a:pPr lvl="2">
              <a:buFontTx/>
              <a:buNone/>
            </a:pPr>
            <a:endParaRPr lang="hr-HR" sz="2400" b="1" smtClean="0">
              <a:solidFill>
                <a:srgbClr val="FF0000"/>
              </a:solidFill>
              <a:latin typeface="Courier New" pitchFamily="49" charset="0"/>
              <a:cs typeface="Courier New" pitchFamily="49" charset="0"/>
            </a:endParaRPr>
          </a:p>
          <a:p>
            <a:pPr marL="914400" lvl="1" indent="-514350">
              <a:buFont typeface="Arial Narrow" pitchFamily="34" charset="0"/>
              <a:buAutoNum type="alphaLcParenR"/>
            </a:pPr>
            <a:r>
              <a:rPr lang="hr-HR" smtClean="0"/>
              <a:t>treba nacrtati sortirano binarno stablo (lijevi manji, desni veći) ako je stablo popunjavano redom kako su dolazili podaci</a:t>
            </a:r>
          </a:p>
          <a:p>
            <a:pPr marL="914400" lvl="1" indent="-514350">
              <a:buFont typeface="Arial Narrow" pitchFamily="34" charset="0"/>
              <a:buAutoNum type="alphaLcParenR"/>
            </a:pPr>
            <a:r>
              <a:rPr lang="hr-HR" smtClean="0"/>
              <a:t>poredati ulazne podatke tako da nastupi neki od najgorih slučajeva</a:t>
            </a:r>
          </a:p>
          <a:p>
            <a:pPr marL="914400" lvl="1" indent="-514350">
              <a:buFont typeface="Arial Narrow" pitchFamily="34" charset="0"/>
              <a:buAutoNum type="alphaLcParenR"/>
            </a:pPr>
            <a:r>
              <a:rPr lang="hr-HR" smtClean="0"/>
              <a:t>nacrtati binarno stablo koje predstavlja najbolji slučaj</a:t>
            </a:r>
          </a:p>
          <a:p>
            <a:pPr marL="914400" lvl="1" indent="-514350">
              <a:buFont typeface="Arial Narrow" pitchFamily="34" charset="0"/>
              <a:buAutoNum type="alphaLcParenR"/>
            </a:pPr>
            <a:r>
              <a:rPr lang="hr-HR" smtClean="0"/>
              <a:t>koliko je apriorno vrijeme izvođenja za pronalaženje pojedinog čvora za b)</a:t>
            </a:r>
          </a:p>
          <a:p>
            <a:pPr marL="914400" lvl="1" indent="-514350">
              <a:buFont typeface="Arial Narrow" pitchFamily="34" charset="0"/>
              <a:buAutoNum type="alphaLcParenR"/>
            </a:pPr>
            <a:r>
              <a:rPr lang="hr-HR" smtClean="0"/>
              <a:t>koliko je apriorno vrijeme izvođenja za pronalaženje pojedinog čvora za c)</a:t>
            </a:r>
          </a:p>
          <a:p>
            <a:pPr marL="914400" lvl="1" indent="-514350">
              <a:buFont typeface="Wingdings" pitchFamily="2" charset="2"/>
              <a:buNone/>
            </a:pPr>
            <a:endParaRPr lang="hr-HR" smtClean="0"/>
          </a:p>
        </p:txBody>
      </p:sp>
      <p:sp>
        <p:nvSpPr>
          <p:cNvPr id="3" name="Slide Number Placeholder 2"/>
          <p:cNvSpPr>
            <a:spLocks noGrp="1"/>
          </p:cNvSpPr>
          <p:nvPr>
            <p:ph type="sldNum" sz="quarter" idx="11"/>
          </p:nvPr>
        </p:nvSpPr>
        <p:spPr/>
        <p:txBody>
          <a:bodyPr/>
          <a:lstStyle/>
          <a:p>
            <a:fld id="{A88E0379-805C-488B-A902-3710866AFB11}" type="slidenum">
              <a:rPr lang="hr-HR" smtClean="0"/>
              <a:pPr/>
              <a:t>265</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hr-HR" smtClean="0"/>
              <a:t>Zadaci za vježbu</a:t>
            </a:r>
          </a:p>
        </p:txBody>
      </p:sp>
      <p:sp>
        <p:nvSpPr>
          <p:cNvPr id="3" name="Content Placeholder 2"/>
          <p:cNvSpPr>
            <a:spLocks noGrp="1"/>
          </p:cNvSpPr>
          <p:nvPr>
            <p:ph idx="4294967295"/>
          </p:nvPr>
        </p:nvSpPr>
        <p:spPr/>
        <p:txBody>
          <a:bodyPr/>
          <a:lstStyle/>
          <a:p>
            <a:pPr>
              <a:defRPr/>
            </a:pPr>
            <a:r>
              <a:rPr lang="hr-HR" smtClean="0"/>
              <a:t>U neko memorijski rezidentno binarno stablo upisane su šifre duljine  10+1 znakova. Napisati funkciju koja će provjeriti postojanje neke zadane šifre. Ulazni argumenti su korijen stabla i zadana šifra, a izlaz je 0 ako podatak ne postoji, a 1 ako postoji. U pojedinom čvoru stabla upisana je šifra i pokazivači na lijevi i na desni čvor.</a:t>
            </a:r>
          </a:p>
          <a:p>
            <a:pPr>
              <a:defRPr/>
            </a:pPr>
            <a:r>
              <a:rPr lang="hr-HR" smtClean="0"/>
              <a:t>U neko memorijski rezidentno sortirano binarno stablo (lijevi čvor manja vrijednost, desni čvor veća vrijednost) upisani su matični brojevi (cijeli broj kao ključ) i težine osoba. Napisati funkciju koja će izračunati ukupnu težinu osoba čiji se podaci nalaze upisani u stablu. Prototip funkcije je:</a:t>
            </a:r>
            <a:endParaRPr lang="hr-HR" b="1" smtClean="0">
              <a:solidFill>
                <a:srgbClr val="FF0000"/>
              </a:solidFill>
              <a:latin typeface="Courier New" pitchFamily="49" charset="0"/>
              <a:cs typeface="Courier New" pitchFamily="49" charset="0"/>
            </a:endParaRPr>
          </a:p>
          <a:p>
            <a:pPr lvl="1">
              <a:buFont typeface="Wingdings" pitchFamily="2" charset="2"/>
              <a:buNone/>
              <a:defRPr/>
            </a:pPr>
            <a:r>
              <a:rPr lang="hr-HR" b="1" smtClean="0">
                <a:solidFill>
                  <a:srgbClr val="FF0000"/>
                </a:solidFill>
                <a:latin typeface="Courier New" pitchFamily="49" charset="0"/>
                <a:cs typeface="Courier New" pitchFamily="49" charset="0"/>
              </a:rPr>
              <a:t>		float tezina (struct cvor* korijen);</a:t>
            </a:r>
            <a:endParaRPr lang="hr-HR" smtClean="0"/>
          </a:p>
        </p:txBody>
      </p:sp>
      <p:sp>
        <p:nvSpPr>
          <p:cNvPr id="5" name="Slide Number Placeholder 4"/>
          <p:cNvSpPr>
            <a:spLocks noGrp="1"/>
          </p:cNvSpPr>
          <p:nvPr>
            <p:ph type="sldNum" sz="quarter" idx="11"/>
          </p:nvPr>
        </p:nvSpPr>
        <p:spPr/>
        <p:txBody>
          <a:bodyPr/>
          <a:lstStyle/>
          <a:p>
            <a:fld id="{A88E0379-805C-488B-A902-3710866AFB11}" type="slidenum">
              <a:rPr lang="hr-HR" smtClean="0"/>
              <a:pPr/>
              <a:t>266</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ChangeArrowheads="1"/>
          </p:cNvSpPr>
          <p:nvPr/>
        </p:nvSpPr>
        <p:spPr bwMode="auto">
          <a:xfrm>
            <a:off x="0" y="838200"/>
            <a:ext cx="9906000" cy="3810000"/>
          </a:xfrm>
          <a:prstGeom prst="rect">
            <a:avLst/>
          </a:prstGeom>
          <a:noFill/>
          <a:ln w="9525">
            <a:noFill/>
            <a:miter lim="800000"/>
            <a:headEnd/>
            <a:tailEnd/>
          </a:ln>
        </p:spPr>
        <p:txBody>
          <a:bodyPr lIns="0" tIns="0" rIns="0" bIns="0"/>
          <a:lstStyle/>
          <a:p>
            <a:pPr marL="742950" lvl="1" indent="-285750"/>
            <a:endParaRPr lang="hr-HR" sz="2400">
              <a:latin typeface="Arial Narrow" pitchFamily="34" charset="0"/>
            </a:endParaRPr>
          </a:p>
        </p:txBody>
      </p:sp>
      <p:sp>
        <p:nvSpPr>
          <p:cNvPr id="1711107" name="Rectangle 3"/>
          <p:cNvSpPr>
            <a:spLocks noGrp="1" noChangeArrowheads="1"/>
          </p:cNvSpPr>
          <p:nvPr>
            <p:ph type="title" idx="4294967295"/>
          </p:nvPr>
        </p:nvSpPr>
        <p:spPr/>
        <p:txBody>
          <a:bodyPr/>
          <a:lstStyle/>
          <a:p>
            <a:pPr>
              <a:defRPr/>
            </a:pPr>
            <a:r>
              <a:rPr lang="hr-HR" smtClean="0"/>
              <a:t>Zadaci za vježbu</a:t>
            </a:r>
            <a:endParaRPr lang="hr-HR" smtClean="0">
              <a:latin typeface="Times New Roman" pitchFamily="18" charset="0"/>
            </a:endParaRPr>
          </a:p>
        </p:txBody>
      </p:sp>
      <p:sp>
        <p:nvSpPr>
          <p:cNvPr id="5" name="Content Placeholder 4"/>
          <p:cNvSpPr>
            <a:spLocks noGrp="1"/>
          </p:cNvSpPr>
          <p:nvPr>
            <p:ph idx="4294967295"/>
          </p:nvPr>
        </p:nvSpPr>
        <p:spPr/>
        <p:txBody>
          <a:bodyPr/>
          <a:lstStyle/>
          <a:p>
            <a:r>
              <a:rPr lang="hr-HR" smtClean="0"/>
              <a:t>U neko memorijski rezidentno binarno stablo upisani su matični brojevi (cijeli broj) i težine osoba (realni broj). Napisati funkciju koja će izračunati prosječnu težinu osoba čiji se podaci nalaze upisani u stablu, nađenu maksimalnu težinu i broj upisanih osoba. Prototip funkcije je:</a:t>
            </a:r>
          </a:p>
          <a:p>
            <a:pPr lvl="2">
              <a:buFontTx/>
              <a:buNone/>
            </a:pPr>
            <a:r>
              <a:rPr lang="hr-HR" sz="2400" b="1" smtClean="0">
                <a:solidFill>
                  <a:srgbClr val="FF0000"/>
                </a:solidFill>
                <a:latin typeface="Courier New" pitchFamily="49" charset="0"/>
                <a:cs typeface="Courier New" pitchFamily="49" charset="0"/>
              </a:rPr>
              <a:t>float prosjek (struct cvor *korijen, float *tezina, int *broj, float *maxtez);</a:t>
            </a:r>
          </a:p>
          <a:p>
            <a:r>
              <a:rPr lang="hr-HR" smtClean="0"/>
              <a:t>U memoriji je oblikovano binarno stablo koje sadrži šifru (cijeli broj) i naziv predmeta (15+1 znakova). Treba ispisati nazive predmeta tako da bude vidljiv oblik stabla. Razina čvora neka odgovara broju praznina od lijevog ruba. Prototip funkcije je:</a:t>
            </a:r>
          </a:p>
          <a:p>
            <a:pPr lvl="1">
              <a:buFont typeface="Wingdings" pitchFamily="2" charset="2"/>
              <a:buNone/>
            </a:pPr>
            <a:r>
              <a:rPr lang="hr-HR" b="1" smtClean="0">
                <a:latin typeface="Courier New" pitchFamily="49" charset="0"/>
                <a:cs typeface="Courier New" pitchFamily="49" charset="0"/>
              </a:rPr>
              <a:t>	</a:t>
            </a:r>
            <a:r>
              <a:rPr lang="hr-HR" b="1" smtClean="0">
                <a:solidFill>
                  <a:srgbClr val="FF0000"/>
                </a:solidFill>
                <a:latin typeface="Courier New" pitchFamily="49" charset="0"/>
                <a:cs typeface="Courier New" pitchFamily="49" charset="0"/>
              </a:rPr>
              <a:t>void pisi (cvor *glava, int razina);</a:t>
            </a:r>
            <a:endParaRPr lang="hr-HR" smtClean="0"/>
          </a:p>
        </p:txBody>
      </p:sp>
      <p:sp>
        <p:nvSpPr>
          <p:cNvPr id="3" name="Slide Number Placeholder 2"/>
          <p:cNvSpPr>
            <a:spLocks noGrp="1"/>
          </p:cNvSpPr>
          <p:nvPr>
            <p:ph type="sldNum" sz="quarter" idx="11"/>
          </p:nvPr>
        </p:nvSpPr>
        <p:spPr/>
        <p:txBody>
          <a:bodyPr/>
          <a:lstStyle/>
          <a:p>
            <a:fld id="{A88E0379-805C-488B-A902-3710866AFB11}" type="slidenum">
              <a:rPr lang="hr-HR" smtClean="0"/>
              <a:pPr/>
              <a:t>267</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1733" name="Rectangle 5"/>
          <p:cNvSpPr>
            <a:spLocks noGrp="1" noChangeArrowheads="1"/>
          </p:cNvSpPr>
          <p:nvPr>
            <p:ph type="subTitle" idx="1"/>
          </p:nvPr>
        </p:nvSpPr>
        <p:spPr/>
        <p:txBody>
          <a:bodyPr/>
          <a:lstStyle/>
          <a:p>
            <a:pPr>
              <a:defRPr/>
            </a:pPr>
            <a:r>
              <a:rPr lang="hr-HR" smtClean="0"/>
              <a:t>Gomila</a:t>
            </a:r>
          </a:p>
          <a:p>
            <a:pPr>
              <a:defRPr/>
            </a:pPr>
            <a:r>
              <a:rPr lang="hr-HR" smtClean="0"/>
              <a:t>Sortiranje gomilom</a:t>
            </a:r>
          </a:p>
        </p:txBody>
      </p:sp>
      <p:sp>
        <p:nvSpPr>
          <p:cNvPr id="1481732" name="Rectangle 4"/>
          <p:cNvSpPr>
            <a:spLocks noGrp="1" noChangeArrowheads="1"/>
          </p:cNvSpPr>
          <p:nvPr>
            <p:ph type="ctrTitle"/>
          </p:nvPr>
        </p:nvSpPr>
        <p:spPr/>
        <p:txBody>
          <a:bodyPr/>
          <a:lstStyle/>
          <a:p>
            <a:pPr>
              <a:defRPr/>
            </a:pPr>
            <a:r>
              <a:rPr lang="hr-HR" sz="5400" smtClean="0"/>
              <a:t>Gomila</a:t>
            </a:r>
          </a:p>
        </p:txBody>
      </p:sp>
    </p:spTree>
  </p:cSld>
  <p:clrMapOvr>
    <a:masterClrMapping/>
  </p:clrMapOvr>
  <p:transition>
    <p:wipe/>
  </p:transition>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5202" name="Rectangle 2"/>
          <p:cNvSpPr>
            <a:spLocks noGrp="1" noChangeArrowheads="1"/>
          </p:cNvSpPr>
          <p:nvPr>
            <p:ph type="title" idx="4294967295"/>
          </p:nvPr>
        </p:nvSpPr>
        <p:spPr/>
        <p:txBody>
          <a:bodyPr/>
          <a:lstStyle/>
          <a:p>
            <a:pPr>
              <a:defRPr/>
            </a:pPr>
            <a:r>
              <a:rPr lang="hr-HR"/>
              <a:t>Osnovni pojmovi</a:t>
            </a:r>
          </a:p>
        </p:txBody>
      </p:sp>
      <p:sp>
        <p:nvSpPr>
          <p:cNvPr id="1715203" name="Rectangle 3"/>
          <p:cNvSpPr>
            <a:spLocks noGrp="1" noChangeArrowheads="1"/>
          </p:cNvSpPr>
          <p:nvPr>
            <p:ph idx="4294967295"/>
          </p:nvPr>
        </p:nvSpPr>
        <p:spPr/>
        <p:txBody>
          <a:bodyPr/>
          <a:lstStyle/>
          <a:p>
            <a:pPr>
              <a:defRPr/>
            </a:pPr>
            <a:r>
              <a:rPr lang="hr-HR" smtClean="0">
                <a:solidFill>
                  <a:srgbClr val="FF0000"/>
                </a:solidFill>
              </a:rPr>
              <a:t>prioritetni red</a:t>
            </a:r>
            <a:r>
              <a:rPr lang="hr-HR" smtClean="0"/>
              <a:t> je struktura podataka koja donekle podsjeća na obični red</a:t>
            </a:r>
            <a:endParaRPr lang="hr-HR" smtClean="0">
              <a:latin typeface="Arial" charset="0"/>
            </a:endParaRPr>
          </a:p>
          <a:p>
            <a:pPr lvl="1">
              <a:defRPr/>
            </a:pPr>
            <a:r>
              <a:rPr lang="hr-HR" smtClean="0">
                <a:solidFill>
                  <a:srgbClr val="FF0000"/>
                </a:solidFill>
              </a:rPr>
              <a:t>sličnost</a:t>
            </a:r>
            <a:r>
              <a:rPr lang="hr-HR" smtClean="0"/>
              <a:t> s običnim redom je u tome što se podaci mogu dodavati (ubacivati) u prioritetni red te skidati (izbacivati) iz njega. </a:t>
            </a:r>
          </a:p>
          <a:p>
            <a:pPr lvl="1">
              <a:defRPr/>
            </a:pPr>
            <a:r>
              <a:rPr lang="hr-HR" smtClean="0">
                <a:solidFill>
                  <a:srgbClr val="FF0000"/>
                </a:solidFill>
              </a:rPr>
              <a:t>razlika</a:t>
            </a:r>
            <a:r>
              <a:rPr lang="hr-HR" smtClean="0"/>
              <a:t> je u tome što se ne skida onaj podatak koji je prvi bio dodan, već onaj koji ima najveću vrijednost (najveći prioritet)</a:t>
            </a:r>
          </a:p>
          <a:p>
            <a:pPr>
              <a:defRPr/>
            </a:pPr>
            <a:r>
              <a:rPr lang="hr-HR" smtClean="0"/>
              <a:t>prioritetni red može se prikazati na razne načine:</a:t>
            </a:r>
          </a:p>
          <a:p>
            <a:pPr lvl="1">
              <a:defRPr/>
            </a:pPr>
            <a:r>
              <a:rPr lang="hr-HR" smtClean="0"/>
              <a:t>sortiranom vezanom listom </a:t>
            </a:r>
          </a:p>
          <a:p>
            <a:pPr lvl="1">
              <a:defRPr/>
            </a:pPr>
            <a:r>
              <a:rPr lang="hr-HR" smtClean="0"/>
              <a:t>sortiranim binarnim stablom</a:t>
            </a:r>
          </a:p>
          <a:p>
            <a:pPr>
              <a:defRPr/>
            </a:pPr>
            <a:r>
              <a:rPr lang="hr-HR" smtClean="0"/>
              <a:t>najprirodniji i najučinkovitiji način prikaza prioritetnog  reda je pomoću gomile (hrpe, </a:t>
            </a:r>
            <a:r>
              <a:rPr lang="hr-HR" i="1" smtClean="0"/>
              <a:t>heap</a:t>
            </a:r>
            <a:r>
              <a:rPr lang="hr-HR" smtClean="0"/>
              <a:t>)</a:t>
            </a:r>
          </a:p>
        </p:txBody>
      </p:sp>
      <p:sp>
        <p:nvSpPr>
          <p:cNvPr id="4" name="Slide Number Placeholder 3"/>
          <p:cNvSpPr>
            <a:spLocks noGrp="1"/>
          </p:cNvSpPr>
          <p:nvPr>
            <p:ph type="sldNum" sz="quarter" idx="11"/>
          </p:nvPr>
        </p:nvSpPr>
        <p:spPr/>
        <p:txBody>
          <a:bodyPr/>
          <a:lstStyle/>
          <a:p>
            <a:fld id="{A88E0379-805C-488B-A902-3710866AFB11}" type="slidenum">
              <a:rPr lang="hr-HR" smtClean="0"/>
              <a:pPr/>
              <a:t>269</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6866" name="Rectangle 2"/>
          <p:cNvSpPr>
            <a:spLocks noGrp="1" noChangeArrowheads="1"/>
          </p:cNvSpPr>
          <p:nvPr>
            <p:ph type="title"/>
          </p:nvPr>
        </p:nvSpPr>
        <p:spPr/>
        <p:txBody>
          <a:bodyPr/>
          <a:lstStyle/>
          <a:p>
            <a:pPr>
              <a:defRPr/>
            </a:pPr>
            <a:r>
              <a:rPr lang="hr-HR" smtClean="0"/>
              <a:t>Memorijski segmenti - stog (stack)</a:t>
            </a:r>
          </a:p>
        </p:txBody>
      </p:sp>
      <p:sp>
        <p:nvSpPr>
          <p:cNvPr id="1956867" name="Rectangle 3"/>
          <p:cNvSpPr>
            <a:spLocks noGrp="1" noChangeArrowheads="1"/>
          </p:cNvSpPr>
          <p:nvPr>
            <p:ph type="body" idx="1"/>
          </p:nvPr>
        </p:nvSpPr>
        <p:spPr/>
        <p:txBody>
          <a:bodyPr/>
          <a:lstStyle/>
          <a:p>
            <a:r>
              <a:rPr lang="hr-HR" smtClean="0"/>
              <a:t>privremena memorija dok traje </a:t>
            </a:r>
            <a:br>
              <a:rPr lang="hr-HR" smtClean="0"/>
            </a:br>
            <a:r>
              <a:rPr lang="hr-HR" smtClean="0"/>
              <a:t>izvođenje funkcije</a:t>
            </a:r>
          </a:p>
        </p:txBody>
      </p:sp>
      <p:sp>
        <p:nvSpPr>
          <p:cNvPr id="1956868" name="Rectangle 4"/>
          <p:cNvSpPr>
            <a:spLocks noChangeArrowheads="1"/>
          </p:cNvSpPr>
          <p:nvPr/>
        </p:nvSpPr>
        <p:spPr bwMode="auto">
          <a:xfrm>
            <a:off x="6824663" y="1052513"/>
            <a:ext cx="2592387" cy="576262"/>
          </a:xfrm>
          <a:prstGeom prst="rect">
            <a:avLst/>
          </a:prstGeom>
          <a:solidFill>
            <a:schemeClr val="hlink">
              <a:alpha val="39999"/>
            </a:schemeClr>
          </a:solidFill>
          <a:ln w="9525" algn="ctr">
            <a:solidFill>
              <a:schemeClr val="folHlink"/>
            </a:solidFill>
            <a:miter lim="800000"/>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TEXT</a:t>
            </a:r>
          </a:p>
        </p:txBody>
      </p:sp>
      <p:sp>
        <p:nvSpPr>
          <p:cNvPr id="1956869" name="Rectangle 5"/>
          <p:cNvSpPr>
            <a:spLocks noChangeArrowheads="1"/>
          </p:cNvSpPr>
          <p:nvPr/>
        </p:nvSpPr>
        <p:spPr bwMode="auto">
          <a:xfrm>
            <a:off x="6824663" y="1628775"/>
            <a:ext cx="2592387" cy="576263"/>
          </a:xfrm>
          <a:prstGeom prst="rect">
            <a:avLst/>
          </a:prstGeom>
          <a:solidFill>
            <a:srgbClr val="CCFFCC">
              <a:alpha val="39999"/>
            </a:srgbClr>
          </a:solidFill>
          <a:ln w="9525" algn="ctr">
            <a:solidFill>
              <a:srgbClr val="99CC00"/>
            </a:solidFill>
            <a:miter lim="800000"/>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DATA</a:t>
            </a:r>
          </a:p>
        </p:txBody>
      </p:sp>
      <p:sp>
        <p:nvSpPr>
          <p:cNvPr id="1956870" name="Rectangle 6"/>
          <p:cNvSpPr>
            <a:spLocks noChangeArrowheads="1"/>
          </p:cNvSpPr>
          <p:nvPr/>
        </p:nvSpPr>
        <p:spPr bwMode="auto">
          <a:xfrm>
            <a:off x="6824663" y="2205038"/>
            <a:ext cx="2592387" cy="576262"/>
          </a:xfrm>
          <a:prstGeom prst="rect">
            <a:avLst/>
          </a:prstGeom>
          <a:solidFill>
            <a:srgbClr val="FFFF99">
              <a:alpha val="39999"/>
            </a:srgbClr>
          </a:solidFill>
          <a:ln w="9525" algn="ctr">
            <a:solidFill>
              <a:srgbClr val="FFFF00"/>
            </a:solidFill>
            <a:miter lim="800000"/>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BSS</a:t>
            </a:r>
          </a:p>
        </p:txBody>
      </p:sp>
      <p:sp>
        <p:nvSpPr>
          <p:cNvPr id="1956871" name="AutoShape 7"/>
          <p:cNvSpPr>
            <a:spLocks noChangeArrowheads="1"/>
          </p:cNvSpPr>
          <p:nvPr/>
        </p:nvSpPr>
        <p:spPr bwMode="auto">
          <a:xfrm>
            <a:off x="6824663" y="2779713"/>
            <a:ext cx="2592387" cy="1512887"/>
          </a:xfrm>
          <a:prstGeom prst="downArrowCallout">
            <a:avLst>
              <a:gd name="adj1" fmla="val 36825"/>
              <a:gd name="adj2" fmla="val 51470"/>
              <a:gd name="adj3" fmla="val 18468"/>
              <a:gd name="adj4" fmla="val 68102"/>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HEAP</a:t>
            </a:r>
          </a:p>
        </p:txBody>
      </p:sp>
      <p:sp>
        <p:nvSpPr>
          <p:cNvPr id="1956872" name="AutoShape 8"/>
          <p:cNvSpPr>
            <a:spLocks noChangeArrowheads="1"/>
          </p:cNvSpPr>
          <p:nvPr/>
        </p:nvSpPr>
        <p:spPr bwMode="auto">
          <a:xfrm>
            <a:off x="6824663" y="4581525"/>
            <a:ext cx="2592387" cy="1512888"/>
          </a:xfrm>
          <a:prstGeom prst="upArrowCallout">
            <a:avLst>
              <a:gd name="adj1" fmla="val 39348"/>
              <a:gd name="adj2" fmla="val 49058"/>
              <a:gd name="adj3" fmla="val 17944"/>
              <a:gd name="adj4" fmla="val 68519"/>
            </a:avLst>
          </a:prstGeom>
          <a:solidFill>
            <a:srgbClr val="FF0000"/>
          </a:solidFill>
          <a:ln w="9525" algn="ctr">
            <a:solidFill>
              <a:srgbClr val="993300"/>
            </a:solidFill>
            <a:miter lim="800000"/>
            <a:headEnd/>
            <a:tailEnd/>
          </a:ln>
          <a:effectLst/>
        </p:spPr>
        <p:txBody>
          <a:bodyPr wrap="none" anchor="ctr"/>
          <a:lstStyle/>
          <a:p>
            <a:pPr algn="ctr">
              <a:defRPr/>
            </a:pPr>
            <a:r>
              <a:rPr lang="hr-HR" sz="1800">
                <a:solidFill>
                  <a:schemeClr val="tx2"/>
                </a:solidFill>
                <a:effectLst>
                  <a:outerShdw blurRad="38100" dist="38100" dir="2700000" algn="tl">
                    <a:srgbClr val="000000"/>
                  </a:outerShdw>
                </a:effectLst>
                <a:latin typeface="Arial Narrow" pitchFamily="34" charset="0"/>
              </a:rPr>
              <a:t>STACK</a:t>
            </a:r>
          </a:p>
        </p:txBody>
      </p:sp>
      <p:sp>
        <p:nvSpPr>
          <p:cNvPr id="14345" name="Rectangle 9"/>
          <p:cNvSpPr>
            <a:spLocks noChangeArrowheads="1"/>
          </p:cNvSpPr>
          <p:nvPr/>
        </p:nvSpPr>
        <p:spPr bwMode="auto">
          <a:xfrm>
            <a:off x="6824663" y="1052513"/>
            <a:ext cx="2592387" cy="5040312"/>
          </a:xfrm>
          <a:prstGeom prst="rect">
            <a:avLst/>
          </a:prstGeom>
          <a:noFill/>
          <a:ln w="9525" algn="ctr">
            <a:solidFill>
              <a:srgbClr val="993300"/>
            </a:solidFill>
            <a:miter lim="800000"/>
            <a:headEnd/>
            <a:tailEnd/>
          </a:ln>
        </p:spPr>
        <p:txBody>
          <a:bodyPr wrap="none" anchor="ctr"/>
          <a:lstStyle/>
          <a:p>
            <a:endParaRPr lang="hr-HR"/>
          </a:p>
        </p:txBody>
      </p:sp>
      <p:sp>
        <p:nvSpPr>
          <p:cNvPr id="1956874" name="Rectangle 10"/>
          <p:cNvSpPr>
            <a:spLocks noChangeArrowheads="1"/>
          </p:cNvSpPr>
          <p:nvPr/>
        </p:nvSpPr>
        <p:spPr bwMode="auto">
          <a:xfrm>
            <a:off x="273050" y="2276475"/>
            <a:ext cx="5040313" cy="3960813"/>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lang="hr-HR" sz="2400">
                <a:effectLst>
                  <a:outerShdw blurRad="38100" dist="38100" dir="2700000" algn="tl">
                    <a:srgbClr val="FFFFFF"/>
                  </a:outerShdw>
                </a:effectLst>
              </a:rPr>
              <a:t>char *rijec = "Zdravo";</a:t>
            </a:r>
          </a:p>
          <a:p>
            <a:pPr>
              <a:defRPr/>
            </a:pPr>
            <a:r>
              <a:rPr lang="hr-HR" sz="2400">
                <a:effectLst>
                  <a:outerShdw blurRad="38100" dist="38100" dir="2700000" algn="tl">
                    <a:srgbClr val="FFFFFF"/>
                  </a:outerShdw>
                </a:effectLst>
              </a:rPr>
              <a:t>int iSize;</a:t>
            </a:r>
          </a:p>
          <a:p>
            <a:pPr>
              <a:defRPr/>
            </a:pPr>
            <a:endParaRPr lang="hr-HR" sz="2400">
              <a:effectLst>
                <a:outerShdw blurRad="38100" dist="38100" dir="2700000" algn="tl">
                  <a:srgbClr val="FFFFFF"/>
                </a:outerShdw>
              </a:effectLst>
            </a:endParaRPr>
          </a:p>
          <a:p>
            <a:pPr>
              <a:defRPr/>
            </a:pPr>
            <a:r>
              <a:rPr lang="hr-HR" sz="2400">
                <a:effectLst>
                  <a:outerShdw blurRad="38100" dist="38100" dir="2700000" algn="tl">
                    <a:srgbClr val="FFFFFF"/>
                  </a:outerShdw>
                </a:effectLst>
              </a:rPr>
              <a:t>char *func() {</a:t>
            </a:r>
          </a:p>
          <a:p>
            <a:pPr>
              <a:defRPr/>
            </a:pPr>
            <a:r>
              <a:rPr lang="hr-HR" sz="2400">
                <a:effectLst>
                  <a:outerShdw blurRad="38100" dist="38100" dir="2700000" algn="tl">
                    <a:srgbClr val="FFFFFF"/>
                  </a:outerShdw>
                </a:effectLst>
              </a:rPr>
              <a:t>	</a:t>
            </a:r>
            <a:r>
              <a:rPr lang="hr-HR" sz="2400">
                <a:solidFill>
                  <a:srgbClr val="FF0000"/>
                </a:solidFill>
                <a:effectLst>
                  <a:outerShdw blurRad="38100" dist="38100" dir="2700000" algn="tl">
                    <a:srgbClr val="000000"/>
                  </a:outerShdw>
                </a:effectLst>
              </a:rPr>
              <a:t>char *p;</a:t>
            </a:r>
          </a:p>
          <a:p>
            <a:pPr>
              <a:defRPr/>
            </a:pPr>
            <a:r>
              <a:rPr lang="hr-HR" sz="2400">
                <a:effectLst>
                  <a:outerShdw blurRad="38100" dist="38100" dir="2700000" algn="tl">
                    <a:srgbClr val="FFFFFF"/>
                  </a:outerShdw>
                </a:effectLst>
              </a:rPr>
              <a:t>	iSize = 8;</a:t>
            </a:r>
          </a:p>
          <a:p>
            <a:pPr>
              <a:defRPr/>
            </a:pPr>
            <a:r>
              <a:rPr lang="hr-HR" sz="2400">
                <a:effectLst>
                  <a:outerShdw blurRad="38100" dist="38100" dir="2700000" algn="tl">
                    <a:srgbClr val="FFFFFF"/>
                  </a:outerShdw>
                </a:effectLst>
              </a:rPr>
              <a:t>	</a:t>
            </a:r>
            <a:r>
              <a:rPr lang="hr-HR" sz="2400">
                <a:solidFill>
                  <a:srgbClr val="FF0000"/>
                </a:solidFill>
                <a:effectLst>
                  <a:outerShdw blurRad="38100" dist="38100" dir="2700000" algn="tl">
                    <a:srgbClr val="000000"/>
                  </a:outerShdw>
                </a:effectLst>
              </a:rPr>
              <a:t>p</a:t>
            </a:r>
            <a:r>
              <a:rPr lang="hr-HR" sz="2400">
                <a:effectLst>
                  <a:outerShdw blurRad="38100" dist="38100" dir="2700000" algn="tl">
                    <a:srgbClr val="FFFFFF"/>
                  </a:outerShdw>
                </a:effectLst>
              </a:rPr>
              <a:t> = malloc(iSize);</a:t>
            </a:r>
          </a:p>
          <a:p>
            <a:pPr>
              <a:defRPr/>
            </a:pPr>
            <a:r>
              <a:rPr lang="hr-HR" sz="2400">
                <a:effectLst>
                  <a:outerShdw blurRad="38100" dist="38100" dir="2700000" algn="tl">
                    <a:srgbClr val="FFFFFF"/>
                  </a:outerShdw>
                </a:effectLst>
              </a:rPr>
              <a:t>	return </a:t>
            </a:r>
            <a:r>
              <a:rPr lang="hr-HR" sz="2400">
                <a:solidFill>
                  <a:srgbClr val="FF0000"/>
                </a:solidFill>
                <a:effectLst>
                  <a:outerShdw blurRad="38100" dist="38100" dir="2700000" algn="tl">
                    <a:srgbClr val="000000"/>
                  </a:outerShdw>
                </a:effectLst>
              </a:rPr>
              <a:t>p</a:t>
            </a:r>
            <a:r>
              <a:rPr lang="hr-HR" sz="2400">
                <a:effectLst>
                  <a:outerShdw blurRad="38100" dist="38100" dir="2700000" algn="tl">
                    <a:srgbClr val="FFFFFF"/>
                  </a:outerShdw>
                </a:effectLst>
              </a:rPr>
              <a:t>;</a:t>
            </a:r>
          </a:p>
          <a:p>
            <a:pPr>
              <a:defRPr/>
            </a:pPr>
            <a:r>
              <a:rPr lang="hr-HR" sz="2400">
                <a:effectLst>
                  <a:outerShdw blurRad="38100" dist="38100" dir="2700000" algn="tl">
                    <a:srgbClr val="FFFFFF"/>
                  </a:outerShdw>
                </a:effectLst>
              </a:rPr>
              <a:t>}</a:t>
            </a:r>
          </a:p>
        </p:txBody>
      </p:sp>
      <p:sp>
        <p:nvSpPr>
          <p:cNvPr id="3" name="Slide Number Placeholder 2"/>
          <p:cNvSpPr>
            <a:spLocks noGrp="1"/>
          </p:cNvSpPr>
          <p:nvPr>
            <p:ph type="sldNum" sz="quarter" idx="11"/>
          </p:nvPr>
        </p:nvSpPr>
        <p:spPr/>
        <p:txBody>
          <a:bodyPr/>
          <a:lstStyle/>
          <a:p>
            <a:fld id="{D4AD59E7-4515-4B34-A58D-745587B9CCB9}" type="slidenum">
              <a:rPr lang="hr-HR" smtClean="0"/>
              <a:pPr/>
              <a:t>27</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0"/>
          <p:cNvSpPr>
            <a:spLocks noChangeArrowheads="1"/>
          </p:cNvSpPr>
          <p:nvPr/>
        </p:nvSpPr>
        <p:spPr bwMode="auto">
          <a:xfrm>
            <a:off x="2795588" y="2640013"/>
            <a:ext cx="4156075" cy="3459162"/>
          </a:xfrm>
          <a:prstGeom prst="rect">
            <a:avLst/>
          </a:prstGeom>
          <a:solidFill>
            <a:srgbClr val="FFCC99">
              <a:alpha val="39999"/>
            </a:srgbClr>
          </a:solidFill>
          <a:ln w="9525" algn="ctr">
            <a:solidFill>
              <a:srgbClr val="FF9900"/>
            </a:solidFill>
            <a:round/>
            <a:headEnd/>
            <a:tailEnd/>
          </a:ln>
        </p:spPr>
        <p:txBody>
          <a:bodyPr wrap="none" anchor="ctr"/>
          <a:lstStyle/>
          <a:p>
            <a:endParaRPr lang="hr-HR"/>
          </a:p>
        </p:txBody>
      </p:sp>
      <p:sp>
        <p:nvSpPr>
          <p:cNvPr id="2" name="Title 1"/>
          <p:cNvSpPr>
            <a:spLocks noGrp="1"/>
          </p:cNvSpPr>
          <p:nvPr>
            <p:ph type="title" idx="4294967295"/>
          </p:nvPr>
        </p:nvSpPr>
        <p:spPr/>
        <p:txBody>
          <a:bodyPr/>
          <a:lstStyle/>
          <a:p>
            <a:pPr>
              <a:defRPr/>
            </a:pPr>
            <a:r>
              <a:rPr lang="hr-HR"/>
              <a:t>Gomila</a:t>
            </a:r>
          </a:p>
        </p:txBody>
      </p:sp>
      <p:sp>
        <p:nvSpPr>
          <p:cNvPr id="3" name="Content Placeholder 2"/>
          <p:cNvSpPr>
            <a:spLocks noGrp="1"/>
          </p:cNvSpPr>
          <p:nvPr>
            <p:ph idx="4294967295"/>
          </p:nvPr>
        </p:nvSpPr>
        <p:spPr/>
        <p:txBody>
          <a:bodyPr/>
          <a:lstStyle/>
          <a:p>
            <a:r>
              <a:rPr lang="hr-HR" smtClean="0"/>
              <a:t>gomila je </a:t>
            </a:r>
            <a:r>
              <a:rPr lang="hr-HR" smtClean="0">
                <a:solidFill>
                  <a:srgbClr val="FF0000"/>
                </a:solidFill>
              </a:rPr>
              <a:t>potpuno</a:t>
            </a:r>
            <a:r>
              <a:rPr lang="hr-HR" smtClean="0"/>
              <a:t> binarno stablo gdje se čvorovi mogu uspoređivati   nekom uređajnom relacijom (npr. &lt;=) i gdje je bilo koji čvor u smislu te relacije veći ili jednak od svoje djece (ako postoje)</a:t>
            </a:r>
          </a:p>
          <a:p>
            <a:endParaRPr lang="en-US" smtClean="0"/>
          </a:p>
          <a:p>
            <a:endParaRPr lang="hr-HR" smtClean="0"/>
          </a:p>
        </p:txBody>
      </p:sp>
      <p:sp>
        <p:nvSpPr>
          <p:cNvPr id="16" name="Oval 15"/>
          <p:cNvSpPr/>
          <p:nvPr/>
        </p:nvSpPr>
        <p:spPr bwMode="auto">
          <a:xfrm>
            <a:off x="5335588" y="5037138"/>
            <a:ext cx="642937" cy="64293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200">
                <a:solidFill>
                  <a:srgbClr val="C00000"/>
                </a:solidFill>
                <a:effectLst>
                  <a:outerShdw blurRad="38100" dist="38100" dir="2700000" algn="tl">
                    <a:srgbClr val="000000"/>
                  </a:outerShdw>
                </a:effectLst>
                <a:latin typeface="Courier New" pitchFamily="49" charset="0"/>
              </a:rPr>
              <a:t>6</a:t>
            </a:r>
          </a:p>
        </p:txBody>
      </p:sp>
      <p:grpSp>
        <p:nvGrpSpPr>
          <p:cNvPr id="10246" name="Group 5"/>
          <p:cNvGrpSpPr>
            <a:grpSpLocks/>
          </p:cNvGrpSpPr>
          <p:nvPr/>
        </p:nvGrpSpPr>
        <p:grpSpPr bwMode="auto">
          <a:xfrm>
            <a:off x="3176588" y="3122613"/>
            <a:ext cx="3378200" cy="2557462"/>
            <a:chOff x="1805" y="1816"/>
            <a:chExt cx="2128" cy="1611"/>
          </a:xfrm>
        </p:grpSpPr>
        <p:sp>
          <p:nvSpPr>
            <p:cNvPr id="5" name="Oval 4"/>
            <p:cNvSpPr/>
            <p:nvPr/>
          </p:nvSpPr>
          <p:spPr bwMode="auto">
            <a:xfrm>
              <a:off x="2836" y="1816"/>
              <a:ext cx="405" cy="40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200">
                  <a:solidFill>
                    <a:srgbClr val="C00000"/>
                  </a:solidFill>
                  <a:effectLst>
                    <a:outerShdw blurRad="38100" dist="38100" dir="2700000" algn="tl">
                      <a:srgbClr val="000000"/>
                    </a:outerShdw>
                  </a:effectLst>
                  <a:latin typeface="Courier New" pitchFamily="49" charset="0"/>
                </a:rPr>
                <a:t>75</a:t>
              </a:r>
            </a:p>
          </p:txBody>
        </p:sp>
        <p:sp>
          <p:nvSpPr>
            <p:cNvPr id="9" name="Oval 8"/>
            <p:cNvSpPr/>
            <p:nvPr/>
          </p:nvSpPr>
          <p:spPr bwMode="auto">
            <a:xfrm>
              <a:off x="2167" y="2251"/>
              <a:ext cx="405" cy="40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200">
                  <a:solidFill>
                    <a:srgbClr val="C00000"/>
                  </a:solidFill>
                  <a:effectLst>
                    <a:outerShdw blurRad="38100" dist="38100" dir="2700000" algn="tl">
                      <a:srgbClr val="000000"/>
                    </a:outerShdw>
                  </a:effectLst>
                  <a:latin typeface="Courier New" pitchFamily="49" charset="0"/>
                </a:rPr>
                <a:t>46</a:t>
              </a:r>
            </a:p>
          </p:txBody>
        </p:sp>
        <p:sp>
          <p:nvSpPr>
            <p:cNvPr id="11" name="Oval 10"/>
            <p:cNvSpPr/>
            <p:nvPr/>
          </p:nvSpPr>
          <p:spPr bwMode="auto">
            <a:xfrm>
              <a:off x="1805" y="3022"/>
              <a:ext cx="405" cy="40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200">
                  <a:solidFill>
                    <a:srgbClr val="C00000"/>
                  </a:solidFill>
                  <a:effectLst>
                    <a:outerShdw blurRad="38100" dist="38100" dir="2700000" algn="tl">
                      <a:srgbClr val="000000"/>
                    </a:outerShdw>
                  </a:effectLst>
                  <a:latin typeface="Courier New" pitchFamily="49" charset="0"/>
                </a:rPr>
                <a:t>13</a:t>
              </a:r>
            </a:p>
          </p:txBody>
        </p:sp>
        <p:sp>
          <p:nvSpPr>
            <p:cNvPr id="15" name="Oval 14"/>
            <p:cNvSpPr/>
            <p:nvPr/>
          </p:nvSpPr>
          <p:spPr bwMode="auto">
            <a:xfrm>
              <a:off x="3528" y="2251"/>
              <a:ext cx="405" cy="40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200">
                  <a:solidFill>
                    <a:srgbClr val="C00000"/>
                  </a:solidFill>
                  <a:effectLst>
                    <a:outerShdw blurRad="38100" dist="38100" dir="2700000" algn="tl">
                      <a:srgbClr val="000000"/>
                    </a:outerShdw>
                  </a:effectLst>
                  <a:latin typeface="Courier New" pitchFamily="49" charset="0"/>
                </a:rPr>
                <a:t>26</a:t>
              </a:r>
            </a:p>
          </p:txBody>
        </p:sp>
        <p:cxnSp>
          <p:nvCxnSpPr>
            <p:cNvPr id="10251" name="Straight Arrow Connector 21"/>
            <p:cNvCxnSpPr>
              <a:cxnSpLocks noChangeShapeType="1"/>
              <a:stCxn id="5" idx="5"/>
              <a:endCxn id="15" idx="1"/>
            </p:cNvCxnSpPr>
            <p:nvPr/>
          </p:nvCxnSpPr>
          <p:spPr bwMode="auto">
            <a:xfrm>
              <a:off x="3182" y="2170"/>
              <a:ext cx="405" cy="132"/>
            </a:xfrm>
            <a:prstGeom prst="straightConnector1">
              <a:avLst/>
            </a:prstGeom>
            <a:noFill/>
            <a:ln w="34925" algn="ctr">
              <a:solidFill>
                <a:srgbClr val="C00000"/>
              </a:solidFill>
              <a:round/>
              <a:headEnd/>
              <a:tailEnd type="arrow" w="med" len="med"/>
            </a:ln>
          </p:spPr>
        </p:cxnSp>
        <p:cxnSp>
          <p:nvCxnSpPr>
            <p:cNvPr id="10252" name="Straight Arrow Connector 22"/>
            <p:cNvCxnSpPr>
              <a:cxnSpLocks noChangeShapeType="1"/>
              <a:stCxn id="5" idx="3"/>
              <a:endCxn id="9" idx="7"/>
            </p:cNvCxnSpPr>
            <p:nvPr/>
          </p:nvCxnSpPr>
          <p:spPr bwMode="auto">
            <a:xfrm flipH="1">
              <a:off x="2513" y="2170"/>
              <a:ext cx="382" cy="132"/>
            </a:xfrm>
            <a:prstGeom prst="straightConnector1">
              <a:avLst/>
            </a:prstGeom>
            <a:noFill/>
            <a:ln w="34925" algn="ctr">
              <a:solidFill>
                <a:srgbClr val="C00000"/>
              </a:solidFill>
              <a:round/>
              <a:headEnd/>
              <a:tailEnd type="arrow" w="med" len="med"/>
            </a:ln>
          </p:spPr>
        </p:cxnSp>
        <p:cxnSp>
          <p:nvCxnSpPr>
            <p:cNvPr id="10253" name="Straight Arrow Connector 25"/>
            <p:cNvCxnSpPr>
              <a:cxnSpLocks noChangeShapeType="1"/>
              <a:stCxn id="9" idx="3"/>
              <a:endCxn id="11" idx="0"/>
            </p:cNvCxnSpPr>
            <p:nvPr/>
          </p:nvCxnSpPr>
          <p:spPr bwMode="auto">
            <a:xfrm flipH="1">
              <a:off x="2008" y="2605"/>
              <a:ext cx="218" cy="409"/>
            </a:xfrm>
            <a:prstGeom prst="straightConnector1">
              <a:avLst/>
            </a:prstGeom>
            <a:noFill/>
            <a:ln w="34925" algn="ctr">
              <a:solidFill>
                <a:srgbClr val="C00000"/>
              </a:solidFill>
              <a:round/>
              <a:headEnd/>
              <a:tailEnd type="arrow" w="med" len="med"/>
            </a:ln>
          </p:spPr>
        </p:cxnSp>
        <p:cxnSp>
          <p:nvCxnSpPr>
            <p:cNvPr id="10254" name="Straight Arrow Connector 44"/>
            <p:cNvCxnSpPr>
              <a:cxnSpLocks noChangeShapeType="1"/>
              <a:stCxn id="15" idx="3"/>
              <a:endCxn id="16" idx="0"/>
            </p:cNvCxnSpPr>
            <p:nvPr/>
          </p:nvCxnSpPr>
          <p:spPr bwMode="auto">
            <a:xfrm rot="5400000">
              <a:off x="3265" y="2699"/>
              <a:ext cx="425" cy="220"/>
            </a:xfrm>
            <a:prstGeom prst="straightConnector1">
              <a:avLst/>
            </a:prstGeom>
            <a:noFill/>
            <a:ln w="34925" algn="ctr">
              <a:solidFill>
                <a:srgbClr val="C00000"/>
              </a:solidFill>
              <a:round/>
              <a:headEnd/>
              <a:tailEnd type="arrow" w="med" len="med"/>
            </a:ln>
          </p:spPr>
        </p:cxnSp>
        <p:sp>
          <p:nvSpPr>
            <p:cNvPr id="13" name="Oval 12"/>
            <p:cNvSpPr/>
            <p:nvPr/>
          </p:nvSpPr>
          <p:spPr bwMode="auto">
            <a:xfrm>
              <a:off x="2530" y="3022"/>
              <a:ext cx="405" cy="40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3200">
                  <a:solidFill>
                    <a:srgbClr val="C00000"/>
                  </a:solidFill>
                  <a:effectLst>
                    <a:outerShdw blurRad="38100" dist="38100" dir="2700000" algn="tl">
                      <a:srgbClr val="000000"/>
                    </a:outerShdw>
                  </a:effectLst>
                  <a:latin typeface="Courier New" pitchFamily="49" charset="0"/>
                </a:rPr>
                <a:t>31</a:t>
              </a:r>
            </a:p>
          </p:txBody>
        </p:sp>
        <p:cxnSp>
          <p:nvCxnSpPr>
            <p:cNvPr id="10256" name="Straight Arrow Connector 58"/>
            <p:cNvCxnSpPr>
              <a:cxnSpLocks noChangeShapeType="1"/>
              <a:stCxn id="9" idx="5"/>
              <a:endCxn id="13" idx="0"/>
            </p:cNvCxnSpPr>
            <p:nvPr/>
          </p:nvCxnSpPr>
          <p:spPr bwMode="auto">
            <a:xfrm>
              <a:off x="2513" y="2605"/>
              <a:ext cx="220" cy="409"/>
            </a:xfrm>
            <a:prstGeom prst="straightConnector1">
              <a:avLst/>
            </a:prstGeom>
            <a:noFill/>
            <a:ln w="34925" algn="ctr">
              <a:solidFill>
                <a:srgbClr val="C00000"/>
              </a:solidFill>
              <a:round/>
              <a:headEnd/>
              <a:tailEnd type="arrow" w="med" len="med"/>
            </a:ln>
          </p:spPr>
        </p:cxnSp>
      </p:grpSp>
      <p:sp>
        <p:nvSpPr>
          <p:cNvPr id="7" name="Slide Number Placeholder 6"/>
          <p:cNvSpPr>
            <a:spLocks noGrp="1"/>
          </p:cNvSpPr>
          <p:nvPr>
            <p:ph type="sldNum" sz="quarter" idx="11"/>
          </p:nvPr>
        </p:nvSpPr>
        <p:spPr/>
        <p:txBody>
          <a:bodyPr/>
          <a:lstStyle/>
          <a:p>
            <a:fld id="{A88E0379-805C-488B-A902-3710866AFB11}" type="slidenum">
              <a:rPr lang="hr-HR" smtClean="0"/>
              <a:pPr/>
              <a:t>270</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7250" name="Rectangle 2"/>
          <p:cNvSpPr>
            <a:spLocks noGrp="1" noChangeArrowheads="1"/>
          </p:cNvSpPr>
          <p:nvPr>
            <p:ph type="title" idx="4294967295"/>
          </p:nvPr>
        </p:nvSpPr>
        <p:spPr/>
        <p:txBody>
          <a:bodyPr/>
          <a:lstStyle/>
          <a:p>
            <a:pPr>
              <a:defRPr/>
            </a:pPr>
            <a:r>
              <a:rPr lang="hr-HR"/>
              <a:t>Oblikovanje strukture gomila</a:t>
            </a:r>
          </a:p>
        </p:txBody>
      </p:sp>
      <p:sp>
        <p:nvSpPr>
          <p:cNvPr id="1717251" name="Rectangle 3"/>
          <p:cNvSpPr>
            <a:spLocks noGrp="1" noChangeArrowheads="1"/>
          </p:cNvSpPr>
          <p:nvPr>
            <p:ph idx="4294967295"/>
          </p:nvPr>
        </p:nvSpPr>
        <p:spPr/>
        <p:txBody>
          <a:bodyPr/>
          <a:lstStyle/>
          <a:p>
            <a:r>
              <a:rPr lang="hr-HR" smtClean="0"/>
              <a:t>najčešće se </a:t>
            </a:r>
            <a:r>
              <a:rPr lang="hr-HR" sz="3200" i="1" smtClean="0">
                <a:solidFill>
                  <a:srgbClr val="FF0000"/>
                </a:solidFill>
                <a:latin typeface="Times New Roman" pitchFamily="18" charset="0"/>
              </a:rPr>
              <a:t>n</a:t>
            </a:r>
            <a:r>
              <a:rPr lang="hr-HR" smtClean="0"/>
              <a:t> elemenata složi u gomilu, pa je najjednostavnije koristiti potpuno binarno stablo za prikazivanje gomile, makar bi i druga binarna stabla mogla zadovoljavati</a:t>
            </a:r>
          </a:p>
          <a:p>
            <a:pPr lvl="1"/>
            <a:r>
              <a:rPr lang="hr-HR" smtClean="0"/>
              <a:t>to se ostvaruje ubacivanjem  </a:t>
            </a:r>
            <a:r>
              <a:rPr lang="hr-HR" smtClean="0">
                <a:solidFill>
                  <a:srgbClr val="FF0000"/>
                </a:solidFill>
              </a:rPr>
              <a:t>jednog po jednog</a:t>
            </a:r>
            <a:r>
              <a:rPr lang="hr-HR" smtClean="0"/>
              <a:t> elementa u gomilu, čuvajući svojstvo gomile</a:t>
            </a:r>
          </a:p>
          <a:p>
            <a:pPr lvl="1"/>
            <a:r>
              <a:rPr lang="hr-HR" smtClean="0"/>
              <a:t>počinje se od prazne gomile</a:t>
            </a:r>
          </a:p>
          <a:p>
            <a:pPr lvl="1"/>
            <a:r>
              <a:rPr lang="hr-HR" smtClean="0"/>
              <a:t>na "dno" (list) gomile dodaje se član koji se onda uspoređuje i zamjenjuje sa svojim roditeljem, praroditeljem, prapraroditeljem itd. dok ne postane manji ili jednak nekoj od tih vrijednosti</a:t>
            </a:r>
          </a:p>
        </p:txBody>
      </p:sp>
      <p:sp>
        <p:nvSpPr>
          <p:cNvPr id="11268" name="Rectangle 3"/>
          <p:cNvSpPr>
            <a:spLocks noChangeArrowheads="1"/>
          </p:cNvSpPr>
          <p:nvPr/>
        </p:nvSpPr>
        <p:spPr bwMode="auto">
          <a:xfrm>
            <a:off x="5667375" y="5643563"/>
            <a:ext cx="3556000" cy="523875"/>
          </a:xfrm>
          <a:prstGeom prst="rect">
            <a:avLst/>
          </a:prstGeom>
          <a:noFill/>
          <a:ln w="9525">
            <a:noFill/>
            <a:miter lim="800000"/>
            <a:headEnd/>
            <a:tailEnd/>
          </a:ln>
        </p:spPr>
        <p:txBody>
          <a:bodyPr wrap="none">
            <a:spAutoFit/>
          </a:bodyPr>
          <a:lstStyle/>
          <a:p>
            <a:pPr lvl="1"/>
            <a:r>
              <a:rPr lang="hr-HR" sz="2800">
                <a:solidFill>
                  <a:srgbClr val="0070C0"/>
                </a:solidFill>
                <a:sym typeface="Wingdings" pitchFamily="2" charset="2"/>
              </a:rPr>
              <a:t></a:t>
            </a:r>
            <a:r>
              <a:rPr lang="hr-HR" sz="2800">
                <a:solidFill>
                  <a:srgbClr val="0070C0"/>
                </a:solidFill>
              </a:rPr>
              <a:t> </a:t>
            </a:r>
            <a:r>
              <a:rPr lang="hr-HR" sz="2400" b="0">
                <a:solidFill>
                  <a:srgbClr val="0070C0"/>
                </a:solidFill>
              </a:rPr>
              <a:t>GomiluStvori</a:t>
            </a:r>
            <a:endParaRPr lang="hr-HR" sz="2800" b="0">
              <a:solidFill>
                <a:srgbClr val="0070C0"/>
              </a:solidFill>
            </a:endParaRPr>
          </a:p>
        </p:txBody>
      </p:sp>
      <p:sp>
        <p:nvSpPr>
          <p:cNvPr id="4" name="Slide Number Placeholder 3"/>
          <p:cNvSpPr>
            <a:spLocks noGrp="1"/>
          </p:cNvSpPr>
          <p:nvPr>
            <p:ph type="sldNum" sz="quarter" idx="11"/>
          </p:nvPr>
        </p:nvSpPr>
        <p:spPr/>
        <p:txBody>
          <a:bodyPr/>
          <a:lstStyle/>
          <a:p>
            <a:fld id="{A88E0379-805C-488B-A902-3710866AFB11}" type="slidenum">
              <a:rPr lang="hr-HR" smtClean="0"/>
              <a:pPr/>
              <a:t>271</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9298" name="Rectangle 2"/>
          <p:cNvSpPr>
            <a:spLocks noGrp="1" noChangeArrowheads="1"/>
          </p:cNvSpPr>
          <p:nvPr>
            <p:ph type="title" idx="4294967295"/>
          </p:nvPr>
        </p:nvSpPr>
        <p:spPr/>
        <p:txBody>
          <a:bodyPr/>
          <a:lstStyle/>
          <a:p>
            <a:pPr>
              <a:defRPr/>
            </a:pPr>
            <a:r>
              <a:rPr lang="sr-Latn-CS" smtClean="0"/>
              <a:t>Analiza najgoreg slučaja</a:t>
            </a:r>
          </a:p>
        </p:txBody>
      </p:sp>
      <p:sp>
        <p:nvSpPr>
          <p:cNvPr id="1719299" name="Rectangle 3"/>
          <p:cNvSpPr>
            <a:spLocks noGrp="1" noChangeArrowheads="1"/>
          </p:cNvSpPr>
          <p:nvPr>
            <p:ph idx="4294967295"/>
          </p:nvPr>
        </p:nvSpPr>
        <p:spPr/>
        <p:txBody>
          <a:bodyPr/>
          <a:lstStyle/>
          <a:p>
            <a:pPr>
              <a:defRPr/>
            </a:pPr>
            <a:r>
              <a:rPr lang="hr-HR" smtClean="0"/>
              <a:t>za analizu najgoreg slučaja algoritma uzmimo </a:t>
            </a:r>
            <a:r>
              <a:rPr lang="hr-HR" i="1" smtClean="0">
                <a:solidFill>
                  <a:srgbClr val="FF0000"/>
                </a:solidFill>
                <a:latin typeface="Times New Roman" pitchFamily="18" charset="0"/>
              </a:rPr>
              <a:t>n</a:t>
            </a:r>
            <a:r>
              <a:rPr lang="hr-HR" i="1" smtClean="0"/>
              <a:t> </a:t>
            </a:r>
            <a:r>
              <a:rPr lang="hr-HR" smtClean="0"/>
              <a:t>elemenata</a:t>
            </a:r>
          </a:p>
          <a:p>
            <a:pPr lvl="1">
              <a:defRPr/>
            </a:pPr>
            <a:r>
              <a:rPr lang="hr-HR" smtClean="0"/>
              <a:t>na </a:t>
            </a:r>
            <a:r>
              <a:rPr lang="hr-HR" i="1" smtClean="0">
                <a:solidFill>
                  <a:srgbClr val="FF0000"/>
                </a:solidFill>
                <a:latin typeface="Times New Roman" pitchFamily="18" charset="0"/>
              </a:rPr>
              <a:t>i</a:t>
            </a:r>
            <a:r>
              <a:rPr lang="hr-HR" i="1" smtClean="0">
                <a:latin typeface="Times New Roman" pitchFamily="18" charset="0"/>
              </a:rPr>
              <a:t>-</a:t>
            </a:r>
            <a:r>
              <a:rPr lang="hr-HR" smtClean="0"/>
              <a:t>toj razini potpunog binarnog stabla ima najviše </a:t>
            </a:r>
            <a:r>
              <a:rPr lang="hr-HR" smtClean="0">
                <a:solidFill>
                  <a:srgbClr val="FF0000"/>
                </a:solidFill>
                <a:latin typeface="Times New Roman" pitchFamily="18" charset="0"/>
              </a:rPr>
              <a:t>2</a:t>
            </a:r>
            <a:r>
              <a:rPr lang="hr-HR" i="1" baseline="30000" smtClean="0">
                <a:solidFill>
                  <a:srgbClr val="FF0000"/>
                </a:solidFill>
                <a:latin typeface="Times New Roman" pitchFamily="18" charset="0"/>
              </a:rPr>
              <a:t>i-</a:t>
            </a:r>
            <a:r>
              <a:rPr lang="hr-HR" baseline="30000" smtClean="0">
                <a:solidFill>
                  <a:srgbClr val="FF0000"/>
                </a:solidFill>
                <a:latin typeface="Times New Roman" pitchFamily="18" charset="0"/>
              </a:rPr>
              <a:t>1</a:t>
            </a:r>
            <a:r>
              <a:rPr lang="hr-HR" smtClean="0"/>
              <a:t> čvorova</a:t>
            </a:r>
          </a:p>
          <a:p>
            <a:pPr lvl="1">
              <a:defRPr/>
            </a:pPr>
            <a:r>
              <a:rPr lang="hr-HR" smtClean="0"/>
              <a:t>na svim nižim razinama do tada ima ukupno </a:t>
            </a:r>
            <a:r>
              <a:rPr lang="hr-HR" smtClean="0">
                <a:solidFill>
                  <a:srgbClr val="FF0000"/>
                </a:solidFill>
                <a:latin typeface="Times New Roman" pitchFamily="18" charset="0"/>
              </a:rPr>
              <a:t>2</a:t>
            </a:r>
            <a:r>
              <a:rPr lang="hr-HR" i="1" baseline="30000" smtClean="0">
                <a:solidFill>
                  <a:srgbClr val="FF0000"/>
                </a:solidFill>
                <a:latin typeface="Times New Roman" pitchFamily="18" charset="0"/>
              </a:rPr>
              <a:t>i-</a:t>
            </a:r>
            <a:r>
              <a:rPr lang="hr-HR" baseline="30000" smtClean="0">
                <a:solidFill>
                  <a:srgbClr val="FF0000"/>
                </a:solidFill>
                <a:latin typeface="Times New Roman" pitchFamily="18" charset="0"/>
              </a:rPr>
              <a:t>1</a:t>
            </a:r>
            <a:r>
              <a:rPr lang="hr-HR" i="1" smtClean="0">
                <a:solidFill>
                  <a:srgbClr val="FF0000"/>
                </a:solidFill>
                <a:latin typeface="Times New Roman" pitchFamily="18" charset="0"/>
              </a:rPr>
              <a:t> - </a:t>
            </a:r>
            <a:r>
              <a:rPr lang="hr-HR" smtClean="0">
                <a:solidFill>
                  <a:srgbClr val="FF0000"/>
                </a:solidFill>
                <a:latin typeface="Times New Roman" pitchFamily="18" charset="0"/>
              </a:rPr>
              <a:t>1</a:t>
            </a:r>
            <a:r>
              <a:rPr lang="hr-HR" i="1" smtClean="0">
                <a:latin typeface="Times New Roman" pitchFamily="18" charset="0"/>
              </a:rPr>
              <a:t> </a:t>
            </a:r>
            <a:r>
              <a:rPr lang="hr-HR" smtClean="0"/>
              <a:t>čvorova, za </a:t>
            </a:r>
            <a:r>
              <a:rPr lang="hr-HR" smtClean="0">
                <a:solidFill>
                  <a:srgbClr val="FF0000"/>
                </a:solidFill>
                <a:latin typeface="Times New Roman" pitchFamily="18" charset="0"/>
              </a:rPr>
              <a:t>i</a:t>
            </a:r>
            <a:r>
              <a:rPr lang="hr-HR" smtClean="0">
                <a:latin typeface="Times New Roman" pitchFamily="18" charset="0"/>
              </a:rPr>
              <a:t> &gt; 1</a:t>
            </a:r>
            <a:r>
              <a:rPr lang="hr-HR" smtClean="0"/>
              <a:t>. </a:t>
            </a:r>
          </a:p>
          <a:p>
            <a:pPr lvl="1">
              <a:defRPr/>
            </a:pPr>
            <a:r>
              <a:rPr lang="hr-HR" smtClean="0"/>
              <a:t>stablo s </a:t>
            </a:r>
            <a:r>
              <a:rPr lang="hr-HR" i="1" smtClean="0">
                <a:solidFill>
                  <a:srgbClr val="FF0000"/>
                </a:solidFill>
                <a:latin typeface="Times New Roman" pitchFamily="18" charset="0"/>
              </a:rPr>
              <a:t>k</a:t>
            </a:r>
            <a:r>
              <a:rPr lang="hr-HR" smtClean="0"/>
              <a:t> razina ima najviše </a:t>
            </a:r>
            <a:r>
              <a:rPr lang="hr-HR" smtClean="0">
                <a:solidFill>
                  <a:srgbClr val="FF0000"/>
                </a:solidFill>
                <a:latin typeface="Times New Roman" pitchFamily="18" charset="0"/>
              </a:rPr>
              <a:t>2</a:t>
            </a:r>
            <a:r>
              <a:rPr lang="hr-HR" i="1" baseline="30000" smtClean="0">
                <a:solidFill>
                  <a:srgbClr val="FF0000"/>
                </a:solidFill>
                <a:latin typeface="Times New Roman" pitchFamily="18" charset="0"/>
              </a:rPr>
              <a:t>k</a:t>
            </a:r>
            <a:r>
              <a:rPr lang="hr-HR" smtClean="0">
                <a:solidFill>
                  <a:srgbClr val="FF0000"/>
                </a:solidFill>
                <a:latin typeface="Times New Roman" pitchFamily="18" charset="0"/>
              </a:rPr>
              <a:t>-1</a:t>
            </a:r>
            <a:r>
              <a:rPr lang="hr-HR" smtClean="0"/>
              <a:t> čvorova</a:t>
            </a:r>
          </a:p>
          <a:p>
            <a:pPr lvl="1">
              <a:defRPr/>
            </a:pPr>
            <a:r>
              <a:rPr lang="hr-HR" smtClean="0"/>
              <a:t>stablo s </a:t>
            </a:r>
            <a:r>
              <a:rPr lang="hr-HR" i="1" smtClean="0">
                <a:solidFill>
                  <a:srgbClr val="FF0000"/>
                </a:solidFill>
                <a:latin typeface="Times New Roman" pitchFamily="18" charset="0"/>
              </a:rPr>
              <a:t>k</a:t>
            </a:r>
            <a:r>
              <a:rPr lang="hr-HR" smtClean="0">
                <a:solidFill>
                  <a:srgbClr val="FF0000"/>
                </a:solidFill>
                <a:latin typeface="Times New Roman" pitchFamily="18" charset="0"/>
              </a:rPr>
              <a:t>-1</a:t>
            </a:r>
            <a:r>
              <a:rPr lang="hr-HR" smtClean="0"/>
              <a:t> razinom ima najviše </a:t>
            </a:r>
            <a:r>
              <a:rPr lang="hr-HR" smtClean="0">
                <a:solidFill>
                  <a:srgbClr val="FF0000"/>
                </a:solidFill>
                <a:latin typeface="Times New Roman" pitchFamily="18" charset="0"/>
              </a:rPr>
              <a:t>2</a:t>
            </a:r>
            <a:r>
              <a:rPr lang="hr-HR" i="1" baseline="30000" smtClean="0">
                <a:solidFill>
                  <a:srgbClr val="FF0000"/>
                </a:solidFill>
                <a:latin typeface="Times New Roman" pitchFamily="18" charset="0"/>
              </a:rPr>
              <a:t>k</a:t>
            </a:r>
            <a:r>
              <a:rPr lang="hr-HR" baseline="30000" smtClean="0">
                <a:solidFill>
                  <a:srgbClr val="FF0000"/>
                </a:solidFill>
                <a:latin typeface="Times New Roman" pitchFamily="18" charset="0"/>
              </a:rPr>
              <a:t>-1</a:t>
            </a:r>
            <a:r>
              <a:rPr lang="hr-HR" smtClean="0">
                <a:solidFill>
                  <a:srgbClr val="FF0000"/>
                </a:solidFill>
                <a:latin typeface="Times New Roman" pitchFamily="18" charset="0"/>
              </a:rPr>
              <a:t>-1</a:t>
            </a:r>
            <a:r>
              <a:rPr lang="hr-HR" smtClean="0">
                <a:latin typeface="Times New Roman" pitchFamily="18" charset="0"/>
              </a:rPr>
              <a:t> </a:t>
            </a:r>
            <a:r>
              <a:rPr lang="hr-HR" smtClean="0"/>
              <a:t>čvorova.</a:t>
            </a:r>
          </a:p>
          <a:p>
            <a:pPr>
              <a:defRPr/>
            </a:pPr>
            <a:r>
              <a:rPr lang="hr-HR" smtClean="0"/>
              <a:t>ako je stablo potpuno, započeta je posljednja razina, pa vrijedi </a:t>
            </a:r>
            <a:br>
              <a:rPr lang="hr-HR" smtClean="0"/>
            </a:br>
            <a:r>
              <a:rPr lang="hr-HR" smtClean="0">
                <a:solidFill>
                  <a:srgbClr val="FF0000"/>
                </a:solidFill>
                <a:latin typeface="Times New Roman" pitchFamily="18" charset="0"/>
              </a:rPr>
              <a:t>2</a:t>
            </a:r>
            <a:r>
              <a:rPr lang="hr-HR" i="1" baseline="30000" smtClean="0">
                <a:solidFill>
                  <a:srgbClr val="FF0000"/>
                </a:solidFill>
                <a:latin typeface="Times New Roman" pitchFamily="18" charset="0"/>
              </a:rPr>
              <a:t>k</a:t>
            </a:r>
            <a:r>
              <a:rPr lang="hr-HR" baseline="30000" smtClean="0">
                <a:solidFill>
                  <a:srgbClr val="FF0000"/>
                </a:solidFill>
                <a:latin typeface="Times New Roman" pitchFamily="18" charset="0"/>
              </a:rPr>
              <a:t>-1 </a:t>
            </a:r>
            <a:r>
              <a:rPr lang="hr-HR" smtClean="0">
                <a:solidFill>
                  <a:srgbClr val="FF0000"/>
                </a:solidFill>
                <a:latin typeface="Times New Roman" pitchFamily="18" charset="0"/>
              </a:rPr>
              <a:t>- 1 &lt; </a:t>
            </a:r>
            <a:r>
              <a:rPr lang="hr-HR" i="1" smtClean="0">
                <a:solidFill>
                  <a:srgbClr val="FF0000"/>
                </a:solidFill>
                <a:latin typeface="Times New Roman" pitchFamily="18" charset="0"/>
              </a:rPr>
              <a:t>n </a:t>
            </a:r>
            <a:r>
              <a:rPr lang="hr-HR" i="1" smtClean="0">
                <a:solidFill>
                  <a:srgbClr val="FF0000"/>
                </a:solidFill>
                <a:latin typeface="Times New Roman" pitchFamily="18" charset="0"/>
                <a:cs typeface="Times New Roman" pitchFamily="18" charset="0"/>
              </a:rPr>
              <a:t>≤</a:t>
            </a:r>
            <a:r>
              <a:rPr lang="hr-HR" i="1" smtClean="0">
                <a:solidFill>
                  <a:srgbClr val="FF0000"/>
                </a:solidFill>
                <a:latin typeface="Times New Roman" pitchFamily="18" charset="0"/>
              </a:rPr>
              <a:t> </a:t>
            </a:r>
            <a:r>
              <a:rPr lang="hr-HR" smtClean="0">
                <a:solidFill>
                  <a:srgbClr val="FF0000"/>
                </a:solidFill>
                <a:latin typeface="Times New Roman" pitchFamily="18" charset="0"/>
              </a:rPr>
              <a:t>2</a:t>
            </a:r>
            <a:r>
              <a:rPr lang="hr-HR" i="1" baseline="30000" smtClean="0">
                <a:solidFill>
                  <a:srgbClr val="FF0000"/>
                </a:solidFill>
                <a:latin typeface="Times New Roman" pitchFamily="18" charset="0"/>
              </a:rPr>
              <a:t>k </a:t>
            </a:r>
            <a:r>
              <a:rPr lang="hr-HR" smtClean="0">
                <a:solidFill>
                  <a:srgbClr val="FF0000"/>
                </a:solidFill>
                <a:latin typeface="Times New Roman" pitchFamily="18" charset="0"/>
              </a:rPr>
              <a:t>- 1</a:t>
            </a:r>
            <a:endParaRPr lang="hr-HR" i="1" smtClean="0">
              <a:solidFill>
                <a:srgbClr val="FF0000"/>
              </a:solidFill>
            </a:endParaRPr>
          </a:p>
          <a:p>
            <a:pPr lvl="1">
              <a:defRPr/>
            </a:pPr>
            <a:r>
              <a:rPr lang="hr-HR" smtClean="0"/>
              <a:t>iz ovoga slijedi: </a:t>
            </a:r>
          </a:p>
          <a:p>
            <a:pPr lvl="2">
              <a:buFontTx/>
              <a:buNone/>
              <a:defRPr/>
            </a:pPr>
            <a:r>
              <a:rPr lang="hr-HR" sz="2400" smtClean="0">
                <a:latin typeface="Times New Roman" pitchFamily="18" charset="0"/>
              </a:rPr>
              <a:t>2</a:t>
            </a:r>
            <a:r>
              <a:rPr lang="hr-HR" sz="2400" i="1" baseline="30000" smtClean="0">
                <a:latin typeface="Times New Roman" pitchFamily="18" charset="0"/>
              </a:rPr>
              <a:t>k</a:t>
            </a:r>
            <a:r>
              <a:rPr lang="hr-HR" sz="2400" baseline="30000" smtClean="0">
                <a:latin typeface="Times New Roman" pitchFamily="18" charset="0"/>
              </a:rPr>
              <a:t>-1</a:t>
            </a:r>
            <a:r>
              <a:rPr lang="hr-HR" sz="2400" smtClean="0">
                <a:latin typeface="Times New Roman" pitchFamily="18" charset="0"/>
              </a:rPr>
              <a:t> &lt; </a:t>
            </a:r>
            <a:r>
              <a:rPr lang="hr-HR" sz="2400" i="1" smtClean="0">
                <a:latin typeface="Times New Roman" pitchFamily="18" charset="0"/>
              </a:rPr>
              <a:t>n + </a:t>
            </a:r>
            <a:r>
              <a:rPr lang="hr-HR" sz="2400" smtClean="0">
                <a:latin typeface="Times New Roman" pitchFamily="18" charset="0"/>
              </a:rPr>
              <a:t>1 </a:t>
            </a:r>
            <a:r>
              <a:rPr lang="hr-HR" sz="2400" smtClean="0">
                <a:latin typeface="Times New Roman" pitchFamily="18" charset="0"/>
                <a:sym typeface="Wingdings" pitchFamily="2" charset="2"/>
              </a:rPr>
              <a:t> (</a:t>
            </a:r>
            <a:r>
              <a:rPr lang="hr-HR" sz="2400" i="1" smtClean="0">
                <a:latin typeface="Times New Roman" pitchFamily="18" charset="0"/>
                <a:sym typeface="Wingdings" pitchFamily="2" charset="2"/>
              </a:rPr>
              <a:t>k</a:t>
            </a:r>
            <a:r>
              <a:rPr lang="hr-HR" sz="2400" smtClean="0">
                <a:latin typeface="Times New Roman" pitchFamily="18" charset="0"/>
                <a:sym typeface="Wingdings" pitchFamily="2" charset="2"/>
              </a:rPr>
              <a:t> – 1) log 2 </a:t>
            </a:r>
            <a:r>
              <a:rPr lang="hr-HR" sz="2400" smtClean="0">
                <a:latin typeface="Times New Roman" pitchFamily="18" charset="0"/>
              </a:rPr>
              <a:t>&lt; log (</a:t>
            </a:r>
            <a:r>
              <a:rPr lang="hr-HR" sz="2400" i="1" smtClean="0">
                <a:latin typeface="Times New Roman" pitchFamily="18" charset="0"/>
              </a:rPr>
              <a:t>n + </a:t>
            </a:r>
            <a:r>
              <a:rPr lang="hr-HR" sz="2400" smtClean="0">
                <a:latin typeface="Times New Roman" pitchFamily="18" charset="0"/>
              </a:rPr>
              <a:t>1) </a:t>
            </a:r>
            <a:r>
              <a:rPr lang="hr-HR" sz="2400" smtClean="0">
                <a:latin typeface="Times New Roman" pitchFamily="18" charset="0"/>
                <a:sym typeface="Wingdings" pitchFamily="2" charset="2"/>
              </a:rPr>
              <a:t> k </a:t>
            </a:r>
            <a:r>
              <a:rPr lang="hr-HR" sz="2400" smtClean="0">
                <a:latin typeface="Times New Roman" pitchFamily="18" charset="0"/>
              </a:rPr>
              <a:t>&lt; log</a:t>
            </a:r>
            <a:r>
              <a:rPr lang="hr-HR" sz="2400" baseline="-25000" smtClean="0">
                <a:latin typeface="Times New Roman" pitchFamily="18" charset="0"/>
              </a:rPr>
              <a:t>2</a:t>
            </a:r>
            <a:r>
              <a:rPr lang="hr-HR" sz="2400" smtClean="0">
                <a:latin typeface="Times New Roman" pitchFamily="18" charset="0"/>
              </a:rPr>
              <a:t> (</a:t>
            </a:r>
            <a:r>
              <a:rPr lang="hr-HR" sz="2400" i="1" smtClean="0">
                <a:latin typeface="Times New Roman" pitchFamily="18" charset="0"/>
              </a:rPr>
              <a:t>n + </a:t>
            </a:r>
            <a:r>
              <a:rPr lang="hr-HR" sz="2400" smtClean="0">
                <a:latin typeface="Times New Roman" pitchFamily="18" charset="0"/>
              </a:rPr>
              <a:t>1) + 1</a:t>
            </a:r>
          </a:p>
          <a:p>
            <a:pPr lvl="2">
              <a:buFontTx/>
              <a:buNone/>
              <a:defRPr/>
            </a:pPr>
            <a:r>
              <a:rPr lang="hr-HR" sz="2400" smtClean="0">
                <a:latin typeface="Times New Roman" pitchFamily="18" charset="0"/>
                <a:sym typeface="Wingdings" pitchFamily="2" charset="2"/>
              </a:rPr>
              <a:t>n + 1 </a:t>
            </a:r>
            <a:r>
              <a:rPr lang="hr-HR" sz="2400" i="1" smtClean="0">
                <a:latin typeface="Times New Roman" pitchFamily="18" charset="0"/>
                <a:cs typeface="Times New Roman" pitchFamily="18" charset="0"/>
              </a:rPr>
              <a:t>≤</a:t>
            </a:r>
            <a:r>
              <a:rPr lang="hr-HR" sz="2400" i="1" smtClean="0">
                <a:latin typeface="Times New Roman" pitchFamily="18" charset="0"/>
              </a:rPr>
              <a:t> </a:t>
            </a:r>
            <a:r>
              <a:rPr lang="hr-HR" sz="2400" smtClean="0">
                <a:latin typeface="Times New Roman" pitchFamily="18" charset="0"/>
              </a:rPr>
              <a:t>2</a:t>
            </a:r>
            <a:r>
              <a:rPr lang="hr-HR" sz="2400" i="1" baseline="30000" smtClean="0">
                <a:latin typeface="Times New Roman" pitchFamily="18" charset="0"/>
              </a:rPr>
              <a:t>k</a:t>
            </a:r>
            <a:r>
              <a:rPr lang="hr-HR" sz="2400" smtClean="0">
                <a:latin typeface="Times New Roman" pitchFamily="18" charset="0"/>
              </a:rPr>
              <a:t> </a:t>
            </a:r>
            <a:r>
              <a:rPr lang="hr-HR" sz="2400" smtClean="0">
                <a:latin typeface="Times New Roman" pitchFamily="18" charset="0"/>
                <a:sym typeface="Wingdings" pitchFamily="2" charset="2"/>
              </a:rPr>
              <a:t> log (n+1) </a:t>
            </a:r>
            <a:r>
              <a:rPr lang="hr-HR" sz="2400" i="1" smtClean="0">
                <a:latin typeface="Times New Roman" pitchFamily="18" charset="0"/>
                <a:cs typeface="Times New Roman" pitchFamily="18" charset="0"/>
              </a:rPr>
              <a:t>≤</a:t>
            </a:r>
            <a:r>
              <a:rPr lang="hr-HR" sz="2400" i="1" smtClean="0">
                <a:latin typeface="Times New Roman" pitchFamily="18" charset="0"/>
              </a:rPr>
              <a:t> k</a:t>
            </a:r>
            <a:r>
              <a:rPr lang="hr-HR" sz="2400" smtClean="0">
                <a:latin typeface="Times New Roman" pitchFamily="18" charset="0"/>
              </a:rPr>
              <a:t> log</a:t>
            </a:r>
            <a:r>
              <a:rPr lang="hr-HR" sz="2400" i="1" smtClean="0">
                <a:latin typeface="Times New Roman" pitchFamily="18" charset="0"/>
              </a:rPr>
              <a:t> </a:t>
            </a:r>
            <a:r>
              <a:rPr lang="hr-HR" sz="2400" smtClean="0">
                <a:latin typeface="Times New Roman" pitchFamily="18" charset="0"/>
              </a:rPr>
              <a:t>2</a:t>
            </a:r>
            <a:r>
              <a:rPr lang="hr-HR" sz="2400" i="1" smtClean="0">
                <a:latin typeface="Times New Roman" pitchFamily="18" charset="0"/>
              </a:rPr>
              <a:t> </a:t>
            </a:r>
            <a:r>
              <a:rPr lang="hr-HR" sz="2400" smtClean="0">
                <a:latin typeface="Times New Roman" pitchFamily="18" charset="0"/>
              </a:rPr>
              <a:t> </a:t>
            </a:r>
            <a:r>
              <a:rPr lang="hr-HR" sz="2400" smtClean="0">
                <a:latin typeface="Times New Roman" pitchFamily="18" charset="0"/>
                <a:sym typeface="Wingdings" pitchFamily="2" charset="2"/>
              </a:rPr>
              <a:t> log</a:t>
            </a:r>
            <a:r>
              <a:rPr lang="hr-HR" sz="2400" baseline="-25000" smtClean="0">
                <a:latin typeface="Times New Roman" pitchFamily="18" charset="0"/>
                <a:sym typeface="Wingdings" pitchFamily="2" charset="2"/>
              </a:rPr>
              <a:t>2</a:t>
            </a:r>
            <a:r>
              <a:rPr lang="hr-HR" sz="2400" smtClean="0">
                <a:latin typeface="Times New Roman" pitchFamily="18" charset="0"/>
                <a:sym typeface="Wingdings" pitchFamily="2" charset="2"/>
              </a:rPr>
              <a:t> (n+1) </a:t>
            </a:r>
            <a:r>
              <a:rPr lang="hr-HR" sz="2400" i="1" smtClean="0">
                <a:latin typeface="Times New Roman" pitchFamily="18" charset="0"/>
                <a:cs typeface="Times New Roman" pitchFamily="18" charset="0"/>
              </a:rPr>
              <a:t>≤</a:t>
            </a:r>
            <a:r>
              <a:rPr lang="hr-HR" sz="2400" i="1" smtClean="0">
                <a:latin typeface="Times New Roman" pitchFamily="18" charset="0"/>
              </a:rPr>
              <a:t> k</a:t>
            </a:r>
          </a:p>
          <a:p>
            <a:pPr lvl="2">
              <a:buFontTx/>
              <a:buNone/>
              <a:defRPr/>
            </a:pPr>
            <a:r>
              <a:rPr lang="hr-HR" sz="2400" smtClean="0">
                <a:latin typeface="Times New Roman" pitchFamily="18" charset="0"/>
                <a:sym typeface="Wingdings" pitchFamily="2" charset="2"/>
              </a:rPr>
              <a:t>log</a:t>
            </a:r>
            <a:r>
              <a:rPr lang="hr-HR" sz="2400" baseline="-25000" smtClean="0">
                <a:latin typeface="Times New Roman" pitchFamily="18" charset="0"/>
                <a:sym typeface="Wingdings" pitchFamily="2" charset="2"/>
              </a:rPr>
              <a:t>2</a:t>
            </a:r>
            <a:r>
              <a:rPr lang="hr-HR" sz="2400" smtClean="0">
                <a:latin typeface="Times New Roman" pitchFamily="18" charset="0"/>
                <a:sym typeface="Wingdings" pitchFamily="2" charset="2"/>
              </a:rPr>
              <a:t> (n+1) </a:t>
            </a:r>
            <a:r>
              <a:rPr lang="hr-HR" sz="2400" i="1" smtClean="0">
                <a:latin typeface="Times New Roman" pitchFamily="18" charset="0"/>
                <a:cs typeface="Times New Roman" pitchFamily="18" charset="0"/>
              </a:rPr>
              <a:t>≤</a:t>
            </a:r>
            <a:r>
              <a:rPr lang="hr-HR" sz="2400" i="1" smtClean="0">
                <a:latin typeface="Times New Roman" pitchFamily="18" charset="0"/>
              </a:rPr>
              <a:t> k &lt; </a:t>
            </a:r>
            <a:r>
              <a:rPr lang="hr-HR" sz="2400" smtClean="0">
                <a:latin typeface="Times New Roman" pitchFamily="18" charset="0"/>
              </a:rPr>
              <a:t>log</a:t>
            </a:r>
            <a:r>
              <a:rPr lang="hr-HR" sz="2400" baseline="-25000" smtClean="0">
                <a:latin typeface="Times New Roman" pitchFamily="18" charset="0"/>
              </a:rPr>
              <a:t>2</a:t>
            </a:r>
            <a:r>
              <a:rPr lang="hr-HR" sz="2400" smtClean="0">
                <a:latin typeface="Times New Roman" pitchFamily="18" charset="0"/>
              </a:rPr>
              <a:t> (</a:t>
            </a:r>
            <a:r>
              <a:rPr lang="hr-HR" sz="2400" i="1" smtClean="0">
                <a:latin typeface="Times New Roman" pitchFamily="18" charset="0"/>
              </a:rPr>
              <a:t>n + </a:t>
            </a:r>
            <a:r>
              <a:rPr lang="hr-HR" sz="2400" smtClean="0">
                <a:latin typeface="Times New Roman" pitchFamily="18" charset="0"/>
              </a:rPr>
              <a:t>1) + 1 </a:t>
            </a:r>
            <a:r>
              <a:rPr lang="hr-HR" sz="2400" smtClean="0"/>
              <a:t>odnosno </a:t>
            </a:r>
            <a:r>
              <a:rPr lang="hr-HR" sz="2400" i="1" smtClean="0">
                <a:latin typeface="Times New Roman" pitchFamily="18" charset="0"/>
              </a:rPr>
              <a:t>k = </a:t>
            </a:r>
            <a:r>
              <a:rPr lang="hr-HR" smtClean="0">
                <a:sym typeface="Symbol" pitchFamily="18" charset="2"/>
              </a:rPr>
              <a:t></a:t>
            </a:r>
            <a:r>
              <a:rPr lang="hr-HR" sz="2400" i="1" smtClean="0">
                <a:latin typeface="Times New Roman" pitchFamily="18" charset="0"/>
              </a:rPr>
              <a:t>log</a:t>
            </a:r>
            <a:r>
              <a:rPr lang="hr-HR" sz="2400" baseline="-25000" smtClean="0">
                <a:latin typeface="Times New Roman" pitchFamily="18" charset="0"/>
              </a:rPr>
              <a:t>2</a:t>
            </a:r>
            <a:r>
              <a:rPr lang="hr-HR" sz="2400" i="1" smtClean="0">
                <a:latin typeface="Times New Roman" pitchFamily="18" charset="0"/>
              </a:rPr>
              <a:t>(n+</a:t>
            </a:r>
            <a:r>
              <a:rPr lang="hr-HR" sz="2400" smtClean="0">
                <a:latin typeface="Times New Roman" pitchFamily="18" charset="0"/>
              </a:rPr>
              <a:t>1</a:t>
            </a:r>
            <a:r>
              <a:rPr lang="hr-HR" sz="2400" i="1" smtClean="0">
                <a:latin typeface="Times New Roman" pitchFamily="18" charset="0"/>
              </a:rPr>
              <a:t>)</a:t>
            </a:r>
            <a:r>
              <a:rPr lang="hr-HR" smtClean="0">
                <a:sym typeface="Symbol" pitchFamily="18" charset="2"/>
              </a:rPr>
              <a:t></a:t>
            </a:r>
            <a:endParaRPr lang="hr-HR" sz="2400" smtClean="0">
              <a:sym typeface="Wingdings" pitchFamily="2" charset="2"/>
            </a:endParaRPr>
          </a:p>
          <a:p>
            <a:pPr lvl="1">
              <a:buFont typeface="Wingdings" pitchFamily="2" charset="2"/>
              <a:buNone/>
              <a:defRPr/>
            </a:pPr>
            <a:endParaRPr lang="hr-HR" smtClean="0">
              <a:solidFill>
                <a:srgbClr val="00FF00"/>
              </a:solidFill>
              <a:latin typeface="Courier New" pitchFamily="49" charset="0"/>
            </a:endParaRPr>
          </a:p>
        </p:txBody>
      </p:sp>
      <p:sp>
        <p:nvSpPr>
          <p:cNvPr id="4" name="Slide Number Placeholder 3"/>
          <p:cNvSpPr>
            <a:spLocks noGrp="1"/>
          </p:cNvSpPr>
          <p:nvPr>
            <p:ph type="sldNum" sz="quarter" idx="11"/>
          </p:nvPr>
        </p:nvSpPr>
        <p:spPr/>
        <p:txBody>
          <a:bodyPr/>
          <a:lstStyle/>
          <a:p>
            <a:fld id="{A88E0379-805C-488B-A902-3710866AFB11}" type="slidenum">
              <a:rPr lang="hr-HR" smtClean="0"/>
              <a:pPr/>
              <a:t>272</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a:defRPr/>
            </a:pPr>
            <a:r>
              <a:rPr lang="hr-HR"/>
              <a:t>Primjer</a:t>
            </a:r>
          </a:p>
        </p:txBody>
      </p:sp>
      <p:sp>
        <p:nvSpPr>
          <p:cNvPr id="3" name="Content Placeholder 2"/>
          <p:cNvSpPr>
            <a:spLocks noGrp="1"/>
          </p:cNvSpPr>
          <p:nvPr>
            <p:ph idx="4294967295"/>
          </p:nvPr>
        </p:nvSpPr>
        <p:spPr/>
        <p:txBody>
          <a:bodyPr/>
          <a:lstStyle/>
          <a:p>
            <a:pPr>
              <a:defRPr/>
            </a:pPr>
            <a:r>
              <a:rPr lang="hr-HR" smtClean="0"/>
              <a:t>za </a:t>
            </a:r>
            <a:r>
              <a:rPr lang="hr-HR" sz="3200" i="1" smtClean="0">
                <a:latin typeface="Times New Roman" pitchFamily="18" charset="0"/>
              </a:rPr>
              <a:t>n</a:t>
            </a:r>
            <a:r>
              <a:rPr lang="hr-HR" smtClean="0"/>
              <a:t> = 14 treba </a:t>
            </a:r>
            <a:r>
              <a:rPr lang="hr-HR" smtClean="0">
                <a:sym typeface="Symbol" pitchFamily="18" charset="2"/>
              </a:rPr>
              <a:t></a:t>
            </a:r>
            <a:r>
              <a:rPr lang="hr-HR" smtClean="0"/>
              <a:t>log</a:t>
            </a:r>
            <a:r>
              <a:rPr lang="hr-HR" baseline="-25000" smtClean="0"/>
              <a:t>2 </a:t>
            </a:r>
            <a:r>
              <a:rPr lang="hr-HR" smtClean="0"/>
              <a:t>15</a:t>
            </a:r>
            <a:r>
              <a:rPr lang="hr-HR" smtClean="0">
                <a:sym typeface="Symbol" pitchFamily="18" charset="2"/>
              </a:rPr>
              <a:t></a:t>
            </a:r>
            <a:r>
              <a:rPr lang="hr-HR" smtClean="0"/>
              <a:t> = </a:t>
            </a:r>
            <a:r>
              <a:rPr lang="hr-HR" smtClean="0">
                <a:sym typeface="Symbol" pitchFamily="18" charset="2"/>
              </a:rPr>
              <a:t></a:t>
            </a:r>
            <a:r>
              <a:rPr lang="hr-HR" smtClean="0"/>
              <a:t>ln</a:t>
            </a:r>
            <a:r>
              <a:rPr lang="hr-HR" baseline="-25000" smtClean="0"/>
              <a:t> </a:t>
            </a:r>
            <a:r>
              <a:rPr lang="hr-HR" smtClean="0"/>
              <a:t>15/ln 2</a:t>
            </a:r>
            <a:r>
              <a:rPr lang="hr-HR" smtClean="0">
                <a:sym typeface="Symbol" pitchFamily="18" charset="2"/>
              </a:rPr>
              <a:t></a:t>
            </a:r>
            <a:r>
              <a:rPr lang="hr-HR" smtClean="0"/>
              <a:t> = </a:t>
            </a:r>
            <a:r>
              <a:rPr lang="hr-HR" smtClean="0">
                <a:sym typeface="Symbol" pitchFamily="18" charset="2"/>
              </a:rPr>
              <a:t></a:t>
            </a:r>
            <a:r>
              <a:rPr lang="hr-HR" smtClean="0"/>
              <a:t>2.70805/0.693147</a:t>
            </a:r>
            <a:r>
              <a:rPr lang="hr-HR" smtClean="0">
                <a:sym typeface="Symbol" pitchFamily="18" charset="2"/>
              </a:rPr>
              <a:t></a:t>
            </a:r>
            <a:r>
              <a:rPr lang="hr-HR" smtClean="0"/>
              <a:t> = </a:t>
            </a:r>
            <a:r>
              <a:rPr lang="hr-HR" smtClean="0">
                <a:sym typeface="Symbol" pitchFamily="18" charset="2"/>
              </a:rPr>
              <a:t></a:t>
            </a:r>
            <a:r>
              <a:rPr lang="hr-HR" smtClean="0"/>
              <a:t>3.9</a:t>
            </a:r>
            <a:r>
              <a:rPr lang="hr-HR" smtClean="0">
                <a:sym typeface="Symbol" pitchFamily="18" charset="2"/>
              </a:rPr>
              <a:t></a:t>
            </a:r>
            <a:r>
              <a:rPr lang="hr-HR" smtClean="0"/>
              <a:t>  = 4 razine</a:t>
            </a:r>
          </a:p>
          <a:p>
            <a:pPr>
              <a:defRPr/>
            </a:pPr>
            <a:r>
              <a:rPr lang="hr-HR" smtClean="0"/>
              <a:t>za </a:t>
            </a:r>
            <a:r>
              <a:rPr lang="hr-HR" sz="3200" i="1" smtClean="0">
                <a:latin typeface="Times New Roman" pitchFamily="18" charset="0"/>
              </a:rPr>
              <a:t>n</a:t>
            </a:r>
            <a:r>
              <a:rPr lang="hr-HR" smtClean="0"/>
              <a:t> = 15 treba </a:t>
            </a:r>
            <a:r>
              <a:rPr lang="hr-HR" smtClean="0">
                <a:sym typeface="Symbol" pitchFamily="18" charset="2"/>
              </a:rPr>
              <a:t></a:t>
            </a:r>
            <a:r>
              <a:rPr lang="hr-HR" smtClean="0"/>
              <a:t>log</a:t>
            </a:r>
            <a:r>
              <a:rPr lang="hr-HR" baseline="-25000" smtClean="0"/>
              <a:t>2 </a:t>
            </a:r>
            <a:r>
              <a:rPr lang="hr-HR" smtClean="0"/>
              <a:t>16</a:t>
            </a:r>
            <a:r>
              <a:rPr lang="hr-HR" smtClean="0">
                <a:sym typeface="Symbol" pitchFamily="18" charset="2"/>
              </a:rPr>
              <a:t></a:t>
            </a:r>
            <a:r>
              <a:rPr lang="hr-HR" smtClean="0"/>
              <a:t> = </a:t>
            </a:r>
            <a:r>
              <a:rPr lang="hr-HR" smtClean="0">
                <a:sym typeface="Symbol" pitchFamily="18" charset="2"/>
              </a:rPr>
              <a:t></a:t>
            </a:r>
            <a:r>
              <a:rPr lang="hr-HR" smtClean="0"/>
              <a:t>4</a:t>
            </a:r>
            <a:r>
              <a:rPr lang="hr-HR" smtClean="0">
                <a:sym typeface="Symbol" pitchFamily="18" charset="2"/>
              </a:rPr>
              <a:t></a:t>
            </a:r>
            <a:r>
              <a:rPr lang="hr-HR" smtClean="0"/>
              <a:t> = 4 razine</a:t>
            </a:r>
          </a:p>
          <a:p>
            <a:pPr>
              <a:defRPr/>
            </a:pPr>
            <a:r>
              <a:rPr lang="hr-HR" smtClean="0"/>
              <a:t>za </a:t>
            </a:r>
            <a:r>
              <a:rPr lang="hr-HR" sz="3200" i="1" smtClean="0">
                <a:latin typeface="Times New Roman" pitchFamily="18" charset="0"/>
              </a:rPr>
              <a:t>n</a:t>
            </a:r>
            <a:r>
              <a:rPr lang="hr-HR" smtClean="0"/>
              <a:t> = 16 treba </a:t>
            </a:r>
            <a:r>
              <a:rPr lang="hr-HR" smtClean="0">
                <a:sym typeface="Symbol" pitchFamily="18" charset="2"/>
              </a:rPr>
              <a:t></a:t>
            </a:r>
            <a:r>
              <a:rPr lang="hr-HR" smtClean="0"/>
              <a:t>log</a:t>
            </a:r>
            <a:r>
              <a:rPr lang="hr-HR" baseline="-25000" smtClean="0"/>
              <a:t>2 </a:t>
            </a:r>
            <a:r>
              <a:rPr lang="hr-HR" smtClean="0"/>
              <a:t>17</a:t>
            </a:r>
            <a:r>
              <a:rPr lang="hr-HR" smtClean="0">
                <a:sym typeface="Symbol" pitchFamily="18" charset="2"/>
              </a:rPr>
              <a:t></a:t>
            </a:r>
            <a:r>
              <a:rPr lang="hr-HR" smtClean="0"/>
              <a:t> = </a:t>
            </a:r>
            <a:r>
              <a:rPr lang="hr-HR" smtClean="0">
                <a:sym typeface="Symbol" pitchFamily="18" charset="2"/>
              </a:rPr>
              <a:t></a:t>
            </a:r>
            <a:r>
              <a:rPr lang="hr-HR" smtClean="0"/>
              <a:t>4.087</a:t>
            </a:r>
            <a:r>
              <a:rPr lang="hr-HR" smtClean="0">
                <a:sym typeface="Symbol" pitchFamily="18" charset="2"/>
              </a:rPr>
              <a:t></a:t>
            </a:r>
            <a:r>
              <a:rPr lang="hr-HR" smtClean="0"/>
              <a:t> = 5 razina</a:t>
            </a:r>
          </a:p>
          <a:p>
            <a:pPr>
              <a:defRPr/>
            </a:pPr>
            <a:endParaRPr lang="hr-HR" smtClean="0"/>
          </a:p>
        </p:txBody>
      </p:sp>
      <p:sp>
        <p:nvSpPr>
          <p:cNvPr id="6" name="Slide Number Placeholder 5"/>
          <p:cNvSpPr>
            <a:spLocks noGrp="1"/>
          </p:cNvSpPr>
          <p:nvPr>
            <p:ph type="sldNum" sz="quarter" idx="11"/>
          </p:nvPr>
        </p:nvSpPr>
        <p:spPr/>
        <p:txBody>
          <a:bodyPr/>
          <a:lstStyle/>
          <a:p>
            <a:fld id="{A88E0379-805C-488B-A902-3710866AFB11}" type="slidenum">
              <a:rPr lang="hr-HR" smtClean="0"/>
              <a:pPr/>
              <a:t>273</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1346" name="Rectangle 2"/>
          <p:cNvSpPr>
            <a:spLocks noGrp="1" noChangeArrowheads="1"/>
          </p:cNvSpPr>
          <p:nvPr>
            <p:ph type="title" idx="4294967295"/>
          </p:nvPr>
        </p:nvSpPr>
        <p:spPr/>
        <p:txBody>
          <a:bodyPr/>
          <a:lstStyle/>
          <a:p>
            <a:pPr>
              <a:defRPr/>
            </a:pPr>
            <a:r>
              <a:rPr lang="hr-HR"/>
              <a:t>Ubrzanje algoritma - I</a:t>
            </a:r>
          </a:p>
        </p:txBody>
      </p:sp>
      <p:sp>
        <p:nvSpPr>
          <p:cNvPr id="1721347" name="Rectangle 3"/>
          <p:cNvSpPr>
            <a:spLocks noGrp="1" noChangeArrowheads="1"/>
          </p:cNvSpPr>
          <p:nvPr>
            <p:ph idx="4294967295"/>
          </p:nvPr>
        </p:nvSpPr>
        <p:spPr/>
        <p:txBody>
          <a:bodyPr/>
          <a:lstStyle/>
          <a:p>
            <a:r>
              <a:rPr lang="hr-HR" smtClean="0"/>
              <a:t>u najgorem slučaju, petlja </a:t>
            </a:r>
            <a:r>
              <a:rPr lang="hr-HR" b="1" smtClean="0">
                <a:solidFill>
                  <a:srgbClr val="FF0000"/>
                </a:solidFill>
                <a:latin typeface="Courier New" pitchFamily="49" charset="0"/>
              </a:rPr>
              <a:t>while</a:t>
            </a:r>
            <a:r>
              <a:rPr lang="hr-HR" smtClean="0">
                <a:latin typeface="Times New Roman" pitchFamily="18" charset="0"/>
              </a:rPr>
              <a:t> </a:t>
            </a:r>
            <a:r>
              <a:rPr lang="hr-HR" smtClean="0"/>
              <a:t>izvršava se proporcionalno broju razina u gomili</a:t>
            </a:r>
          </a:p>
          <a:p>
            <a:pPr lvl="1"/>
            <a:r>
              <a:rPr lang="hr-HR" smtClean="0"/>
              <a:t>skup podataka koji predstavlja najgori slučaj za ovaj algoritam je polje s rastućim podacima</a:t>
            </a:r>
          </a:p>
          <a:p>
            <a:r>
              <a:rPr lang="hr-HR" smtClean="0"/>
              <a:t>tada svaki novi element, onaj koji se ubacuje u gomilu pozivom funkcije </a:t>
            </a:r>
            <a:r>
              <a:rPr lang="hr-HR" b="1" smtClean="0">
                <a:solidFill>
                  <a:srgbClr val="FF0000"/>
                </a:solidFill>
                <a:latin typeface="Courier New" pitchFamily="49" charset="0"/>
              </a:rPr>
              <a:t>ubaci</a:t>
            </a:r>
            <a:r>
              <a:rPr lang="hr-HR" smtClean="0"/>
              <a:t>, postaje korijen pa se kroz </a:t>
            </a:r>
            <a:r>
              <a:rPr lang="hr-HR" i="1" smtClean="0">
                <a:solidFill>
                  <a:srgbClr val="FF0000"/>
                </a:solidFill>
                <a:latin typeface="Times New Roman" pitchFamily="18" charset="0"/>
              </a:rPr>
              <a:t>k</a:t>
            </a:r>
            <a:r>
              <a:rPr lang="hr-HR" i="1" smtClean="0"/>
              <a:t> </a:t>
            </a:r>
            <a:r>
              <a:rPr lang="hr-HR" smtClean="0"/>
              <a:t>razina obavlja zamjena</a:t>
            </a:r>
          </a:p>
          <a:p>
            <a:r>
              <a:rPr lang="hr-HR" smtClean="0"/>
              <a:t>vrijeme izvođenja je tada</a:t>
            </a:r>
            <a:r>
              <a:rPr lang="hr-HR" smtClean="0">
                <a:latin typeface="Times New Roman" pitchFamily="18" charset="0"/>
              </a:rPr>
              <a:t> </a:t>
            </a:r>
            <a:r>
              <a:rPr lang="hr-HR" i="1" smtClean="0">
                <a:solidFill>
                  <a:srgbClr val="FF0000"/>
                </a:solidFill>
                <a:latin typeface="Times New Roman" pitchFamily="18" charset="0"/>
              </a:rPr>
              <a:t>O(n log</a:t>
            </a:r>
            <a:r>
              <a:rPr lang="hr-HR" i="1" baseline="-25000" smtClean="0">
                <a:solidFill>
                  <a:srgbClr val="FF0000"/>
                </a:solidFill>
                <a:latin typeface="Times New Roman" pitchFamily="18" charset="0"/>
              </a:rPr>
              <a:t>2</a:t>
            </a:r>
            <a:r>
              <a:rPr lang="hr-HR" i="1" smtClean="0">
                <a:solidFill>
                  <a:srgbClr val="FF0000"/>
                </a:solidFill>
                <a:latin typeface="Times New Roman" pitchFamily="18" charset="0"/>
              </a:rPr>
              <a:t> n)</a:t>
            </a:r>
          </a:p>
          <a:p>
            <a:r>
              <a:rPr lang="hr-HR" smtClean="0"/>
              <a:t>za prosječne podatke vrijeme za stvaranje gomile iz skupa podataka je</a:t>
            </a:r>
            <a:r>
              <a:rPr lang="hr-HR" smtClean="0">
                <a:latin typeface="Times New Roman" pitchFamily="18" charset="0"/>
              </a:rPr>
              <a:t> </a:t>
            </a:r>
            <a:r>
              <a:rPr lang="hr-HR" i="1" smtClean="0">
                <a:solidFill>
                  <a:srgbClr val="FF0000"/>
                </a:solidFill>
                <a:latin typeface="Times New Roman" pitchFamily="18" charset="0"/>
              </a:rPr>
              <a:t>O(n)</a:t>
            </a:r>
            <a:r>
              <a:rPr lang="hr-HR" smtClean="0"/>
              <a:t>, što je za red veličine bolje</a:t>
            </a:r>
            <a:endParaRPr lang="hr-HR" smtClean="0">
              <a:latin typeface="Times New Roman" pitchFamily="18" charset="0"/>
            </a:endParaRPr>
          </a:p>
        </p:txBody>
      </p:sp>
      <p:sp>
        <p:nvSpPr>
          <p:cNvPr id="4" name="Slide Number Placeholder 3"/>
          <p:cNvSpPr>
            <a:spLocks noGrp="1"/>
          </p:cNvSpPr>
          <p:nvPr>
            <p:ph type="sldNum" sz="quarter" idx="11"/>
          </p:nvPr>
        </p:nvSpPr>
        <p:spPr/>
        <p:txBody>
          <a:bodyPr/>
          <a:lstStyle/>
          <a:p>
            <a:fld id="{A88E0379-805C-488B-A902-3710866AFB11}" type="slidenum">
              <a:rPr lang="hr-HR" smtClean="0"/>
              <a:pPr/>
              <a:t>274</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idx="4294967295"/>
          </p:nvPr>
        </p:nvSpPr>
        <p:spPr/>
        <p:txBody>
          <a:bodyPr/>
          <a:lstStyle/>
          <a:p>
            <a:pPr>
              <a:defRPr/>
            </a:pPr>
            <a:r>
              <a:rPr lang="hr-HR"/>
              <a:t>Ubrzanje algoritma - II</a:t>
            </a:r>
          </a:p>
        </p:txBody>
      </p:sp>
      <p:sp>
        <p:nvSpPr>
          <p:cNvPr id="3" name="Content Placeholder 2"/>
          <p:cNvSpPr>
            <a:spLocks noGrp="1"/>
          </p:cNvSpPr>
          <p:nvPr>
            <p:ph idx="4294967295"/>
          </p:nvPr>
        </p:nvSpPr>
        <p:spPr/>
        <p:txBody>
          <a:bodyPr/>
          <a:lstStyle/>
          <a:p>
            <a:pPr>
              <a:defRPr/>
            </a:pPr>
            <a:r>
              <a:rPr lang="hr-HR" smtClean="0"/>
              <a:t>za poboljšanje brzine obavljanja zadanih operacija stvoren je algoritam koji kreće od krajnjih čvorova prema korijenu, razinu po razinu</a:t>
            </a:r>
          </a:p>
          <a:p>
            <a:pPr>
              <a:defRPr/>
            </a:pPr>
            <a:r>
              <a:rPr lang="hr-HR" smtClean="0"/>
              <a:t>samo podatak u korijenu može narušavati svojstvo gomile, dok podstabla zadržavaju to svojstvo</a:t>
            </a:r>
          </a:p>
          <a:p>
            <a:pPr>
              <a:defRPr/>
            </a:pPr>
            <a:r>
              <a:rPr lang="hr-HR" smtClean="0"/>
              <a:t>tada je samo potrebno tu nepravilnost ispraviti i opet dobivamo željenu gomilu. </a:t>
            </a:r>
          </a:p>
          <a:p>
            <a:pPr lvl="1">
              <a:defRPr/>
            </a:pPr>
            <a:r>
              <a:rPr lang="hr-HR" smtClean="0"/>
              <a:t>to čini funkcija</a:t>
            </a:r>
            <a:r>
              <a:rPr lang="hr-HR" smtClean="0">
                <a:latin typeface="Times New Roman" pitchFamily="18" charset="0"/>
              </a:rPr>
              <a:t> </a:t>
            </a:r>
            <a:r>
              <a:rPr lang="hr-HR" b="1" smtClean="0">
                <a:solidFill>
                  <a:srgbClr val="FF0000"/>
                </a:solidFill>
                <a:latin typeface="Courier New" pitchFamily="49" charset="0"/>
              </a:rPr>
              <a:t>podesi</a:t>
            </a:r>
            <a:r>
              <a:rPr lang="hr-HR" smtClean="0">
                <a:latin typeface="Times New Roman" pitchFamily="18" charset="0"/>
              </a:rPr>
              <a:t> </a:t>
            </a:r>
            <a:r>
              <a:rPr lang="hr-HR" smtClean="0"/>
              <a:t>u primjeru</a:t>
            </a:r>
          </a:p>
          <a:p>
            <a:pPr lvl="1">
              <a:defRPr/>
            </a:pPr>
            <a:r>
              <a:rPr lang="hr-HR" smtClean="0"/>
              <a:t>za krajnje čvorove svojstvo gomile je zadovoljeno, pa treba u</a:t>
            </a:r>
            <a:r>
              <a:rPr lang="hr-HR" smtClean="0">
                <a:latin typeface="Times New Roman" pitchFamily="18" charset="0"/>
              </a:rPr>
              <a:t> </a:t>
            </a:r>
            <a:r>
              <a:rPr lang="hr-HR" b="1" smtClean="0">
                <a:solidFill>
                  <a:srgbClr val="FF0000"/>
                </a:solidFill>
                <a:latin typeface="Courier New" pitchFamily="49" charset="0"/>
              </a:rPr>
              <a:t>stvori_gomilu</a:t>
            </a:r>
            <a:r>
              <a:rPr lang="hr-HR" smtClean="0"/>
              <a:t> funkciji provesti popravljanje svojstva gomile samo za korijen stabla</a:t>
            </a:r>
          </a:p>
        </p:txBody>
      </p:sp>
      <p:sp>
        <p:nvSpPr>
          <p:cNvPr id="15364" name="Rectangle 6"/>
          <p:cNvSpPr>
            <a:spLocks noChangeArrowheads="1"/>
          </p:cNvSpPr>
          <p:nvPr/>
        </p:nvSpPr>
        <p:spPr bwMode="auto">
          <a:xfrm>
            <a:off x="5667375" y="5715000"/>
            <a:ext cx="3455988" cy="461963"/>
          </a:xfrm>
          <a:prstGeom prst="rect">
            <a:avLst/>
          </a:prstGeom>
          <a:noFill/>
          <a:ln w="9525">
            <a:noFill/>
            <a:miter lim="800000"/>
            <a:headEnd/>
            <a:tailEnd/>
          </a:ln>
        </p:spPr>
        <p:txBody>
          <a:bodyPr wrap="none">
            <a:spAutoFit/>
          </a:bodyPr>
          <a:lstStyle/>
          <a:p>
            <a:pPr lvl="1"/>
            <a:r>
              <a:rPr lang="hr-HR" sz="2400" b="0">
                <a:solidFill>
                  <a:srgbClr val="0070C0"/>
                </a:solidFill>
                <a:sym typeface="Wingdings" pitchFamily="2" charset="2"/>
              </a:rPr>
              <a:t></a:t>
            </a:r>
            <a:r>
              <a:rPr lang="hr-HR" sz="2400" b="0">
                <a:solidFill>
                  <a:srgbClr val="0070C0"/>
                </a:solidFill>
              </a:rPr>
              <a:t> GomiluPodesi</a:t>
            </a:r>
          </a:p>
        </p:txBody>
      </p:sp>
      <p:sp>
        <p:nvSpPr>
          <p:cNvPr id="5" name="Slide Number Placeholder 4"/>
          <p:cNvSpPr>
            <a:spLocks noGrp="1"/>
          </p:cNvSpPr>
          <p:nvPr>
            <p:ph type="sldNum" sz="quarter" idx="11"/>
          </p:nvPr>
        </p:nvSpPr>
        <p:spPr/>
        <p:txBody>
          <a:bodyPr/>
          <a:lstStyle/>
          <a:p>
            <a:fld id="{A88E0379-805C-488B-A902-3710866AFB11}" type="slidenum">
              <a:rPr lang="hr-HR" smtClean="0"/>
              <a:pPr/>
              <a:t>275</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7731" name="Rectangle 3"/>
          <p:cNvSpPr>
            <a:spLocks noGrp="1" noChangeArrowheads="1"/>
          </p:cNvSpPr>
          <p:nvPr>
            <p:ph idx="4294967295"/>
          </p:nvPr>
        </p:nvSpPr>
        <p:spPr/>
        <p:txBody>
          <a:bodyPr/>
          <a:lstStyle/>
          <a:p>
            <a:pPr>
              <a:defRPr/>
            </a:pPr>
            <a:r>
              <a:rPr lang="hr-HR" smtClean="0"/>
              <a:t>Stvaranje gomile za ulazni niz podataka: </a:t>
            </a:r>
            <a:r>
              <a:rPr lang="hr-HR" sz="3200" b="1" smtClean="0">
                <a:solidFill>
                  <a:srgbClr val="FF0000"/>
                </a:solidFill>
              </a:rPr>
              <a:t>10,63,18,71,7,51,32</a:t>
            </a:r>
          </a:p>
          <a:p>
            <a:pPr lvl="1">
              <a:defRPr/>
            </a:pPr>
            <a:endParaRPr lang="hr-HR" sz="2800" b="1" smtClean="0">
              <a:solidFill>
                <a:srgbClr val="FF0000"/>
              </a:solidFill>
            </a:endParaRPr>
          </a:p>
        </p:txBody>
      </p:sp>
      <p:sp>
        <p:nvSpPr>
          <p:cNvPr id="2563075" name="Oval 3"/>
          <p:cNvSpPr>
            <a:spLocks noChangeArrowheads="1"/>
          </p:cNvSpPr>
          <p:nvPr/>
        </p:nvSpPr>
        <p:spPr bwMode="auto">
          <a:xfrm rot="3210301">
            <a:off x="1509713" y="3759200"/>
            <a:ext cx="936625" cy="2016125"/>
          </a:xfrm>
          <a:prstGeom prst="ellipse">
            <a:avLst/>
          </a:prstGeom>
          <a:solidFill>
            <a:srgbClr val="FFCC99">
              <a:alpha val="39999"/>
            </a:srgbClr>
          </a:solidFill>
          <a:ln w="9525" algn="ctr">
            <a:solidFill>
              <a:srgbClr val="FF9900"/>
            </a:solidFill>
            <a:round/>
            <a:headEnd/>
            <a:tailEnd/>
          </a:ln>
        </p:spPr>
        <p:txBody>
          <a:bodyPr wrap="none" anchor="ctr"/>
          <a:lstStyle/>
          <a:p>
            <a:endParaRPr lang="hr-HR"/>
          </a:p>
        </p:txBody>
      </p:sp>
      <p:sp>
        <p:nvSpPr>
          <p:cNvPr id="2563076" name="Oval 4"/>
          <p:cNvSpPr>
            <a:spLocks noChangeArrowheads="1"/>
          </p:cNvSpPr>
          <p:nvPr/>
        </p:nvSpPr>
        <p:spPr bwMode="auto">
          <a:xfrm rot="2157863">
            <a:off x="5816600" y="1989138"/>
            <a:ext cx="863600" cy="2016125"/>
          </a:xfrm>
          <a:prstGeom prst="ellipse">
            <a:avLst/>
          </a:prstGeom>
          <a:solidFill>
            <a:srgbClr val="FFCC99">
              <a:alpha val="39999"/>
            </a:srgbClr>
          </a:solidFill>
          <a:ln w="9525" algn="ctr">
            <a:solidFill>
              <a:srgbClr val="FF9900"/>
            </a:solidFill>
            <a:round/>
            <a:headEnd/>
            <a:tailEnd/>
          </a:ln>
        </p:spPr>
        <p:txBody>
          <a:bodyPr wrap="none" anchor="ctr"/>
          <a:lstStyle/>
          <a:p>
            <a:endParaRPr lang="hr-HR"/>
          </a:p>
        </p:txBody>
      </p:sp>
      <p:sp>
        <p:nvSpPr>
          <p:cNvPr id="2563077" name="Oval 5"/>
          <p:cNvSpPr>
            <a:spLocks noChangeArrowheads="1"/>
          </p:cNvSpPr>
          <p:nvPr/>
        </p:nvSpPr>
        <p:spPr bwMode="auto">
          <a:xfrm rot="1914268">
            <a:off x="2714625" y="2078038"/>
            <a:ext cx="863600" cy="2016125"/>
          </a:xfrm>
          <a:prstGeom prst="ellipse">
            <a:avLst/>
          </a:prstGeom>
          <a:solidFill>
            <a:srgbClr val="FFCC99">
              <a:alpha val="39999"/>
            </a:srgbClr>
          </a:solidFill>
          <a:ln w="9525" algn="ctr">
            <a:solidFill>
              <a:srgbClr val="FF9900"/>
            </a:solidFill>
            <a:round/>
            <a:headEnd/>
            <a:tailEnd/>
          </a:ln>
        </p:spPr>
        <p:txBody>
          <a:bodyPr wrap="none" anchor="ctr"/>
          <a:lstStyle/>
          <a:p>
            <a:endParaRPr lang="hr-HR"/>
          </a:p>
        </p:txBody>
      </p:sp>
      <p:sp>
        <p:nvSpPr>
          <p:cNvPr id="1737730" name="Rectangle 2"/>
          <p:cNvSpPr>
            <a:spLocks noGrp="1" noChangeArrowheads="1"/>
          </p:cNvSpPr>
          <p:nvPr>
            <p:ph type="title" idx="4294967295"/>
          </p:nvPr>
        </p:nvSpPr>
        <p:spPr/>
        <p:txBody>
          <a:bodyPr/>
          <a:lstStyle/>
          <a:p>
            <a:pPr>
              <a:defRPr/>
            </a:pPr>
            <a:r>
              <a:rPr lang="hr-HR" smtClean="0"/>
              <a:t>Primjer stvaranja gomile</a:t>
            </a:r>
          </a:p>
        </p:txBody>
      </p:sp>
      <p:sp>
        <p:nvSpPr>
          <p:cNvPr id="2563079" name="Line 56"/>
          <p:cNvSpPr>
            <a:spLocks noChangeShapeType="1"/>
          </p:cNvSpPr>
          <p:nvPr/>
        </p:nvSpPr>
        <p:spPr bwMode="auto">
          <a:xfrm>
            <a:off x="3297238" y="1989138"/>
            <a:ext cx="2808287" cy="0"/>
          </a:xfrm>
          <a:prstGeom prst="line">
            <a:avLst/>
          </a:prstGeom>
          <a:noFill/>
          <a:ln w="38100">
            <a:solidFill>
              <a:srgbClr val="000000"/>
            </a:solidFill>
            <a:round/>
            <a:headEnd/>
            <a:tailEnd type="triangle" w="med" len="med"/>
          </a:ln>
        </p:spPr>
        <p:txBody>
          <a:bodyPr wrap="none" anchor="ctr"/>
          <a:lstStyle/>
          <a:p>
            <a:endParaRPr lang="en-US"/>
          </a:p>
        </p:txBody>
      </p:sp>
      <p:sp>
        <p:nvSpPr>
          <p:cNvPr id="2563080" name="Line 57"/>
          <p:cNvSpPr>
            <a:spLocks noChangeShapeType="1"/>
          </p:cNvSpPr>
          <p:nvPr/>
        </p:nvSpPr>
        <p:spPr bwMode="auto">
          <a:xfrm>
            <a:off x="3944938" y="4868863"/>
            <a:ext cx="1871662" cy="0"/>
          </a:xfrm>
          <a:prstGeom prst="line">
            <a:avLst/>
          </a:prstGeom>
          <a:noFill/>
          <a:ln w="38100">
            <a:solidFill>
              <a:srgbClr val="000000"/>
            </a:solidFill>
            <a:round/>
            <a:headEnd/>
            <a:tailEnd type="triangle" w="med" len="med"/>
          </a:ln>
        </p:spPr>
        <p:txBody>
          <a:bodyPr wrap="none" anchor="ctr"/>
          <a:lstStyle/>
          <a:p>
            <a:endParaRPr lang="en-US"/>
          </a:p>
        </p:txBody>
      </p:sp>
      <p:sp>
        <p:nvSpPr>
          <p:cNvPr id="2563081" name="Line 58"/>
          <p:cNvSpPr>
            <a:spLocks noChangeShapeType="1"/>
          </p:cNvSpPr>
          <p:nvPr/>
        </p:nvSpPr>
        <p:spPr bwMode="auto">
          <a:xfrm flipH="1">
            <a:off x="3657600" y="3644900"/>
            <a:ext cx="1712913" cy="647700"/>
          </a:xfrm>
          <a:prstGeom prst="line">
            <a:avLst/>
          </a:prstGeom>
          <a:noFill/>
          <a:ln w="38100">
            <a:solidFill>
              <a:srgbClr val="000000"/>
            </a:solidFill>
            <a:round/>
            <a:headEnd/>
            <a:tailEnd type="triangle" w="med" len="med"/>
          </a:ln>
        </p:spPr>
        <p:txBody>
          <a:bodyPr wrap="none" anchor="ctr"/>
          <a:lstStyle/>
          <a:p>
            <a:endParaRPr lang="en-US"/>
          </a:p>
        </p:txBody>
      </p:sp>
      <p:grpSp>
        <p:nvGrpSpPr>
          <p:cNvPr id="23" name="Group 10"/>
          <p:cNvGrpSpPr>
            <a:grpSpLocks/>
          </p:cNvGrpSpPr>
          <p:nvPr/>
        </p:nvGrpSpPr>
        <p:grpSpPr bwMode="auto">
          <a:xfrm>
            <a:off x="631825" y="1700213"/>
            <a:ext cx="3665538" cy="2009775"/>
            <a:chOff x="-142" y="1030"/>
            <a:chExt cx="2925" cy="1474"/>
          </a:xfrm>
        </p:grpSpPr>
        <p:sp>
          <p:nvSpPr>
            <p:cNvPr id="2" name="Oval 29"/>
            <p:cNvSpPr/>
            <p:nvPr/>
          </p:nvSpPr>
          <p:spPr bwMode="auto">
            <a:xfrm>
              <a:off x="1118" y="1030"/>
              <a:ext cx="404" cy="40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outerShdw>
                  </a:effectLst>
                  <a:latin typeface="Courier New" pitchFamily="49" charset="0"/>
                </a:rPr>
                <a:t>10</a:t>
              </a:r>
            </a:p>
          </p:txBody>
        </p:sp>
        <p:sp>
          <p:nvSpPr>
            <p:cNvPr id="3" name="Oval 30"/>
            <p:cNvSpPr/>
            <p:nvPr/>
          </p:nvSpPr>
          <p:spPr bwMode="auto">
            <a:xfrm>
              <a:off x="353" y="1570"/>
              <a:ext cx="404" cy="40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outerShdw>
                  </a:effectLst>
                  <a:latin typeface="Courier New" pitchFamily="49" charset="0"/>
                </a:rPr>
                <a:t>63</a:t>
              </a:r>
            </a:p>
          </p:txBody>
        </p:sp>
        <p:sp>
          <p:nvSpPr>
            <p:cNvPr id="4" name="Oval 31"/>
            <p:cNvSpPr/>
            <p:nvPr/>
          </p:nvSpPr>
          <p:spPr bwMode="auto">
            <a:xfrm>
              <a:off x="1884" y="1525"/>
              <a:ext cx="404" cy="40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outerShdw>
                  </a:effectLst>
                  <a:latin typeface="Courier New" pitchFamily="49" charset="0"/>
                </a:rPr>
                <a:t>18</a:t>
              </a:r>
            </a:p>
          </p:txBody>
        </p:sp>
        <p:sp>
          <p:nvSpPr>
            <p:cNvPr id="5" name="Oval 32"/>
            <p:cNvSpPr/>
            <p:nvPr/>
          </p:nvSpPr>
          <p:spPr bwMode="auto">
            <a:xfrm>
              <a:off x="-142" y="2099"/>
              <a:ext cx="405" cy="40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outerShdw>
                  </a:effectLst>
                  <a:latin typeface="Courier New" pitchFamily="49" charset="0"/>
                </a:rPr>
                <a:t>71</a:t>
              </a:r>
            </a:p>
          </p:txBody>
        </p:sp>
        <p:sp>
          <p:nvSpPr>
            <p:cNvPr id="6" name="Oval 35"/>
            <p:cNvSpPr/>
            <p:nvPr/>
          </p:nvSpPr>
          <p:spPr bwMode="auto">
            <a:xfrm>
              <a:off x="803" y="2099"/>
              <a:ext cx="405" cy="40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outerShdw>
                  </a:effectLst>
                  <a:latin typeface="Courier New" pitchFamily="49" charset="0"/>
                </a:rPr>
                <a:t>7</a:t>
              </a:r>
            </a:p>
          </p:txBody>
        </p:sp>
        <p:sp>
          <p:nvSpPr>
            <p:cNvPr id="7" name="Oval 36"/>
            <p:cNvSpPr/>
            <p:nvPr/>
          </p:nvSpPr>
          <p:spPr bwMode="auto">
            <a:xfrm>
              <a:off x="1478" y="2099"/>
              <a:ext cx="405" cy="40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outerShdw>
                  </a:effectLst>
                  <a:latin typeface="Courier New" pitchFamily="49" charset="0"/>
                </a:rPr>
                <a:t>51</a:t>
              </a:r>
            </a:p>
          </p:txBody>
        </p:sp>
        <p:sp>
          <p:nvSpPr>
            <p:cNvPr id="8" name="Oval 39"/>
            <p:cNvSpPr/>
            <p:nvPr/>
          </p:nvSpPr>
          <p:spPr bwMode="auto">
            <a:xfrm>
              <a:off x="2378" y="2099"/>
              <a:ext cx="405" cy="40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outerShdw>
                  </a:effectLst>
                  <a:latin typeface="Courier New" pitchFamily="49" charset="0"/>
                </a:rPr>
                <a:t>32</a:t>
              </a:r>
            </a:p>
          </p:txBody>
        </p:sp>
        <p:cxnSp>
          <p:nvCxnSpPr>
            <p:cNvPr id="16444" name="Straight Arrow Connector 40"/>
            <p:cNvCxnSpPr>
              <a:cxnSpLocks noChangeShapeType="1"/>
            </p:cNvCxnSpPr>
            <p:nvPr/>
          </p:nvCxnSpPr>
          <p:spPr bwMode="auto">
            <a:xfrm rot="16200000" flipH="1">
              <a:off x="1599" y="1241"/>
              <a:ext cx="208" cy="478"/>
            </a:xfrm>
            <a:prstGeom prst="straightConnector1">
              <a:avLst/>
            </a:prstGeom>
            <a:noFill/>
            <a:ln w="34925" algn="ctr">
              <a:solidFill>
                <a:srgbClr val="C00000"/>
              </a:solidFill>
              <a:round/>
              <a:headEnd/>
              <a:tailEnd type="arrow" w="med" len="med"/>
            </a:ln>
          </p:spPr>
        </p:cxnSp>
        <p:cxnSp>
          <p:nvCxnSpPr>
            <p:cNvPr id="16445" name="Straight Arrow Connector 41"/>
            <p:cNvCxnSpPr>
              <a:cxnSpLocks noChangeShapeType="1"/>
            </p:cNvCxnSpPr>
            <p:nvPr/>
          </p:nvCxnSpPr>
          <p:spPr bwMode="auto">
            <a:xfrm rot="5400000">
              <a:off x="811" y="1264"/>
              <a:ext cx="253" cy="478"/>
            </a:xfrm>
            <a:prstGeom prst="straightConnector1">
              <a:avLst/>
            </a:prstGeom>
            <a:noFill/>
            <a:ln w="34925" algn="ctr">
              <a:solidFill>
                <a:srgbClr val="C00000"/>
              </a:solidFill>
              <a:round/>
              <a:headEnd/>
              <a:tailEnd type="arrow" w="med" len="med"/>
            </a:ln>
          </p:spPr>
        </p:cxnSp>
        <p:cxnSp>
          <p:nvCxnSpPr>
            <p:cNvPr id="16446" name="Straight Arrow Connector 42"/>
            <p:cNvCxnSpPr>
              <a:cxnSpLocks noChangeShapeType="1"/>
            </p:cNvCxnSpPr>
            <p:nvPr/>
          </p:nvCxnSpPr>
          <p:spPr bwMode="auto">
            <a:xfrm rot="5400000">
              <a:off x="187" y="1933"/>
              <a:ext cx="242" cy="208"/>
            </a:xfrm>
            <a:prstGeom prst="straightConnector1">
              <a:avLst/>
            </a:prstGeom>
            <a:noFill/>
            <a:ln w="34925" algn="ctr">
              <a:solidFill>
                <a:srgbClr val="C00000"/>
              </a:solidFill>
              <a:round/>
              <a:headEnd/>
              <a:tailEnd type="arrow" w="med" len="med"/>
            </a:ln>
          </p:spPr>
        </p:cxnSp>
        <p:cxnSp>
          <p:nvCxnSpPr>
            <p:cNvPr id="16447" name="Straight Arrow Connector 43"/>
            <p:cNvCxnSpPr>
              <a:cxnSpLocks noChangeShapeType="1"/>
            </p:cNvCxnSpPr>
            <p:nvPr/>
          </p:nvCxnSpPr>
          <p:spPr bwMode="auto">
            <a:xfrm rot="5400000">
              <a:off x="1739" y="1956"/>
              <a:ext cx="287" cy="118"/>
            </a:xfrm>
            <a:prstGeom prst="straightConnector1">
              <a:avLst/>
            </a:prstGeom>
            <a:noFill/>
            <a:ln w="34925" algn="ctr">
              <a:solidFill>
                <a:srgbClr val="C00000"/>
              </a:solidFill>
              <a:round/>
              <a:headEnd/>
              <a:tailEnd type="arrow" w="med" len="med"/>
            </a:ln>
          </p:spPr>
        </p:cxnSp>
        <p:cxnSp>
          <p:nvCxnSpPr>
            <p:cNvPr id="16448" name="Straight Arrow Connector 44"/>
            <p:cNvCxnSpPr>
              <a:cxnSpLocks noChangeShapeType="1"/>
            </p:cNvCxnSpPr>
            <p:nvPr/>
          </p:nvCxnSpPr>
          <p:spPr bwMode="auto">
            <a:xfrm rot="16200000" flipH="1">
              <a:off x="660" y="1955"/>
              <a:ext cx="242" cy="163"/>
            </a:xfrm>
            <a:prstGeom prst="straightConnector1">
              <a:avLst/>
            </a:prstGeom>
            <a:noFill/>
            <a:ln w="34925" algn="ctr">
              <a:solidFill>
                <a:srgbClr val="C00000"/>
              </a:solidFill>
              <a:round/>
              <a:headEnd/>
              <a:tailEnd type="arrow" w="med" len="med"/>
            </a:ln>
          </p:spPr>
        </p:cxnSp>
        <p:cxnSp>
          <p:nvCxnSpPr>
            <p:cNvPr id="16449" name="Straight Arrow Connector 45"/>
            <p:cNvCxnSpPr>
              <a:cxnSpLocks noChangeShapeType="1"/>
            </p:cNvCxnSpPr>
            <p:nvPr/>
          </p:nvCxnSpPr>
          <p:spPr bwMode="auto">
            <a:xfrm rot="16200000" flipH="1">
              <a:off x="2189" y="1911"/>
              <a:ext cx="287" cy="208"/>
            </a:xfrm>
            <a:prstGeom prst="straightConnector1">
              <a:avLst/>
            </a:prstGeom>
            <a:noFill/>
            <a:ln w="34925" algn="ctr">
              <a:solidFill>
                <a:srgbClr val="C00000"/>
              </a:solidFill>
              <a:round/>
              <a:headEnd/>
              <a:tailEnd type="arrow" w="med" len="med"/>
            </a:ln>
          </p:spPr>
        </p:cxnSp>
      </p:grpSp>
      <p:grpSp>
        <p:nvGrpSpPr>
          <p:cNvPr id="24" name="Group 24"/>
          <p:cNvGrpSpPr>
            <a:grpSpLocks/>
          </p:cNvGrpSpPr>
          <p:nvPr/>
        </p:nvGrpSpPr>
        <p:grpSpPr bwMode="auto">
          <a:xfrm>
            <a:off x="5673725" y="1628775"/>
            <a:ext cx="3665538" cy="2009775"/>
            <a:chOff x="-142" y="1030"/>
            <a:chExt cx="2925" cy="1474"/>
          </a:xfrm>
        </p:grpSpPr>
        <p:sp>
          <p:nvSpPr>
            <p:cNvPr id="9" name="Oval 29"/>
            <p:cNvSpPr/>
            <p:nvPr/>
          </p:nvSpPr>
          <p:spPr bwMode="auto">
            <a:xfrm>
              <a:off x="1118" y="1030"/>
              <a:ext cx="404" cy="40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outerShdw>
                  </a:effectLst>
                  <a:latin typeface="Courier New" pitchFamily="49" charset="0"/>
                </a:rPr>
                <a:t>10</a:t>
              </a:r>
            </a:p>
          </p:txBody>
        </p:sp>
        <p:sp>
          <p:nvSpPr>
            <p:cNvPr id="10" name="Oval 30"/>
            <p:cNvSpPr/>
            <p:nvPr/>
          </p:nvSpPr>
          <p:spPr bwMode="auto">
            <a:xfrm>
              <a:off x="353" y="1570"/>
              <a:ext cx="404" cy="40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outerShdw>
                  </a:effectLst>
                  <a:latin typeface="Courier New" pitchFamily="49" charset="0"/>
                </a:rPr>
                <a:t>63</a:t>
              </a:r>
            </a:p>
          </p:txBody>
        </p:sp>
        <p:sp>
          <p:nvSpPr>
            <p:cNvPr id="11" name="Oval 31"/>
            <p:cNvSpPr/>
            <p:nvPr/>
          </p:nvSpPr>
          <p:spPr bwMode="auto">
            <a:xfrm>
              <a:off x="1884" y="1525"/>
              <a:ext cx="404" cy="40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outerShdw>
                  </a:effectLst>
                  <a:latin typeface="Courier New" pitchFamily="49" charset="0"/>
                </a:rPr>
                <a:t>51</a:t>
              </a:r>
            </a:p>
          </p:txBody>
        </p:sp>
        <p:sp>
          <p:nvSpPr>
            <p:cNvPr id="12" name="Oval 32"/>
            <p:cNvSpPr/>
            <p:nvPr/>
          </p:nvSpPr>
          <p:spPr bwMode="auto">
            <a:xfrm>
              <a:off x="-142" y="2099"/>
              <a:ext cx="405" cy="40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outerShdw>
                  </a:effectLst>
                  <a:latin typeface="Courier New" pitchFamily="49" charset="0"/>
                </a:rPr>
                <a:t>71</a:t>
              </a:r>
            </a:p>
          </p:txBody>
        </p:sp>
        <p:sp>
          <p:nvSpPr>
            <p:cNvPr id="13" name="Oval 35"/>
            <p:cNvSpPr/>
            <p:nvPr/>
          </p:nvSpPr>
          <p:spPr bwMode="auto">
            <a:xfrm>
              <a:off x="803" y="2099"/>
              <a:ext cx="405" cy="40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outerShdw>
                  </a:effectLst>
                  <a:latin typeface="Courier New" pitchFamily="49" charset="0"/>
                </a:rPr>
                <a:t>7</a:t>
              </a:r>
            </a:p>
          </p:txBody>
        </p:sp>
        <p:sp>
          <p:nvSpPr>
            <p:cNvPr id="14" name="Oval 36"/>
            <p:cNvSpPr/>
            <p:nvPr/>
          </p:nvSpPr>
          <p:spPr bwMode="auto">
            <a:xfrm>
              <a:off x="1478" y="2099"/>
              <a:ext cx="405" cy="40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outerShdw>
                  </a:effectLst>
                  <a:latin typeface="Courier New" pitchFamily="49" charset="0"/>
                </a:rPr>
                <a:t>18</a:t>
              </a:r>
            </a:p>
          </p:txBody>
        </p:sp>
        <p:sp>
          <p:nvSpPr>
            <p:cNvPr id="15" name="Oval 39"/>
            <p:cNvSpPr/>
            <p:nvPr/>
          </p:nvSpPr>
          <p:spPr bwMode="auto">
            <a:xfrm>
              <a:off x="2378" y="2099"/>
              <a:ext cx="405" cy="40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outerShdw>
                  </a:effectLst>
                  <a:latin typeface="Courier New" pitchFamily="49" charset="0"/>
                </a:rPr>
                <a:t>32</a:t>
              </a:r>
            </a:p>
          </p:txBody>
        </p:sp>
        <p:cxnSp>
          <p:nvCxnSpPr>
            <p:cNvPr id="16431" name="Straight Arrow Connector 40"/>
            <p:cNvCxnSpPr>
              <a:cxnSpLocks noChangeShapeType="1"/>
            </p:cNvCxnSpPr>
            <p:nvPr/>
          </p:nvCxnSpPr>
          <p:spPr bwMode="auto">
            <a:xfrm rot="16200000" flipH="1">
              <a:off x="1599" y="1241"/>
              <a:ext cx="208" cy="478"/>
            </a:xfrm>
            <a:prstGeom prst="straightConnector1">
              <a:avLst/>
            </a:prstGeom>
            <a:noFill/>
            <a:ln w="34925" algn="ctr">
              <a:solidFill>
                <a:srgbClr val="C00000"/>
              </a:solidFill>
              <a:round/>
              <a:headEnd/>
              <a:tailEnd type="arrow" w="med" len="med"/>
            </a:ln>
          </p:spPr>
        </p:cxnSp>
        <p:cxnSp>
          <p:nvCxnSpPr>
            <p:cNvPr id="16432" name="Straight Arrow Connector 41"/>
            <p:cNvCxnSpPr>
              <a:cxnSpLocks noChangeShapeType="1"/>
            </p:cNvCxnSpPr>
            <p:nvPr/>
          </p:nvCxnSpPr>
          <p:spPr bwMode="auto">
            <a:xfrm rot="5400000">
              <a:off x="811" y="1264"/>
              <a:ext cx="253" cy="478"/>
            </a:xfrm>
            <a:prstGeom prst="straightConnector1">
              <a:avLst/>
            </a:prstGeom>
            <a:noFill/>
            <a:ln w="34925" algn="ctr">
              <a:solidFill>
                <a:srgbClr val="C00000"/>
              </a:solidFill>
              <a:round/>
              <a:headEnd/>
              <a:tailEnd type="arrow" w="med" len="med"/>
            </a:ln>
          </p:spPr>
        </p:cxnSp>
        <p:cxnSp>
          <p:nvCxnSpPr>
            <p:cNvPr id="16433" name="Straight Arrow Connector 42"/>
            <p:cNvCxnSpPr>
              <a:cxnSpLocks noChangeShapeType="1"/>
            </p:cNvCxnSpPr>
            <p:nvPr/>
          </p:nvCxnSpPr>
          <p:spPr bwMode="auto">
            <a:xfrm rot="5400000">
              <a:off x="187" y="1933"/>
              <a:ext cx="242" cy="208"/>
            </a:xfrm>
            <a:prstGeom prst="straightConnector1">
              <a:avLst/>
            </a:prstGeom>
            <a:noFill/>
            <a:ln w="34925" algn="ctr">
              <a:solidFill>
                <a:srgbClr val="C00000"/>
              </a:solidFill>
              <a:round/>
              <a:headEnd/>
              <a:tailEnd type="arrow" w="med" len="med"/>
            </a:ln>
          </p:spPr>
        </p:cxnSp>
        <p:cxnSp>
          <p:nvCxnSpPr>
            <p:cNvPr id="16434" name="Straight Arrow Connector 43"/>
            <p:cNvCxnSpPr>
              <a:cxnSpLocks noChangeShapeType="1"/>
            </p:cNvCxnSpPr>
            <p:nvPr/>
          </p:nvCxnSpPr>
          <p:spPr bwMode="auto">
            <a:xfrm rot="5400000">
              <a:off x="1739" y="1956"/>
              <a:ext cx="287" cy="118"/>
            </a:xfrm>
            <a:prstGeom prst="straightConnector1">
              <a:avLst/>
            </a:prstGeom>
            <a:noFill/>
            <a:ln w="34925" algn="ctr">
              <a:solidFill>
                <a:srgbClr val="C00000"/>
              </a:solidFill>
              <a:round/>
              <a:headEnd/>
              <a:tailEnd type="arrow" w="med" len="med"/>
            </a:ln>
          </p:spPr>
        </p:cxnSp>
        <p:cxnSp>
          <p:nvCxnSpPr>
            <p:cNvPr id="16435" name="Straight Arrow Connector 44"/>
            <p:cNvCxnSpPr>
              <a:cxnSpLocks noChangeShapeType="1"/>
            </p:cNvCxnSpPr>
            <p:nvPr/>
          </p:nvCxnSpPr>
          <p:spPr bwMode="auto">
            <a:xfrm rot="16200000" flipH="1">
              <a:off x="660" y="1955"/>
              <a:ext cx="242" cy="163"/>
            </a:xfrm>
            <a:prstGeom prst="straightConnector1">
              <a:avLst/>
            </a:prstGeom>
            <a:noFill/>
            <a:ln w="34925" algn="ctr">
              <a:solidFill>
                <a:srgbClr val="C00000"/>
              </a:solidFill>
              <a:round/>
              <a:headEnd/>
              <a:tailEnd type="arrow" w="med" len="med"/>
            </a:ln>
          </p:spPr>
        </p:cxnSp>
        <p:cxnSp>
          <p:nvCxnSpPr>
            <p:cNvPr id="16436" name="Straight Arrow Connector 45"/>
            <p:cNvCxnSpPr>
              <a:cxnSpLocks noChangeShapeType="1"/>
            </p:cNvCxnSpPr>
            <p:nvPr/>
          </p:nvCxnSpPr>
          <p:spPr bwMode="auto">
            <a:xfrm rot="16200000" flipH="1">
              <a:off x="2189" y="1911"/>
              <a:ext cx="287" cy="208"/>
            </a:xfrm>
            <a:prstGeom prst="straightConnector1">
              <a:avLst/>
            </a:prstGeom>
            <a:noFill/>
            <a:ln w="34925" algn="ctr">
              <a:solidFill>
                <a:srgbClr val="C00000"/>
              </a:solidFill>
              <a:round/>
              <a:headEnd/>
              <a:tailEnd type="arrow" w="med" len="med"/>
            </a:ln>
          </p:spPr>
        </p:cxnSp>
      </p:grpSp>
      <p:grpSp>
        <p:nvGrpSpPr>
          <p:cNvPr id="25" name="Group 38"/>
          <p:cNvGrpSpPr>
            <a:grpSpLocks/>
          </p:cNvGrpSpPr>
          <p:nvPr/>
        </p:nvGrpSpPr>
        <p:grpSpPr bwMode="auto">
          <a:xfrm>
            <a:off x="631825" y="4149725"/>
            <a:ext cx="3665538" cy="2009775"/>
            <a:chOff x="-142" y="1030"/>
            <a:chExt cx="2925" cy="1474"/>
          </a:xfrm>
        </p:grpSpPr>
        <p:sp>
          <p:nvSpPr>
            <p:cNvPr id="16" name="Oval 29"/>
            <p:cNvSpPr/>
            <p:nvPr/>
          </p:nvSpPr>
          <p:spPr bwMode="auto">
            <a:xfrm>
              <a:off x="1118" y="1030"/>
              <a:ext cx="404" cy="40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outerShdw>
                  </a:effectLst>
                  <a:latin typeface="Courier New" pitchFamily="49" charset="0"/>
                </a:rPr>
                <a:t>10</a:t>
              </a:r>
            </a:p>
          </p:txBody>
        </p:sp>
        <p:sp>
          <p:nvSpPr>
            <p:cNvPr id="17" name="Oval 30"/>
            <p:cNvSpPr/>
            <p:nvPr/>
          </p:nvSpPr>
          <p:spPr bwMode="auto">
            <a:xfrm>
              <a:off x="353" y="1570"/>
              <a:ext cx="404" cy="40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outerShdw>
                  </a:effectLst>
                  <a:latin typeface="Courier New" pitchFamily="49" charset="0"/>
                </a:rPr>
                <a:t>71</a:t>
              </a:r>
            </a:p>
          </p:txBody>
        </p:sp>
        <p:sp>
          <p:nvSpPr>
            <p:cNvPr id="18" name="Oval 31"/>
            <p:cNvSpPr/>
            <p:nvPr/>
          </p:nvSpPr>
          <p:spPr bwMode="auto">
            <a:xfrm>
              <a:off x="1884" y="1525"/>
              <a:ext cx="404" cy="40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outerShdw>
                  </a:effectLst>
                  <a:latin typeface="Courier New" pitchFamily="49" charset="0"/>
                </a:rPr>
                <a:t>51</a:t>
              </a:r>
            </a:p>
          </p:txBody>
        </p:sp>
        <p:sp>
          <p:nvSpPr>
            <p:cNvPr id="19" name="Oval 32"/>
            <p:cNvSpPr/>
            <p:nvPr/>
          </p:nvSpPr>
          <p:spPr bwMode="auto">
            <a:xfrm>
              <a:off x="-142" y="2099"/>
              <a:ext cx="405" cy="40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outerShdw>
                  </a:effectLst>
                  <a:latin typeface="Courier New" pitchFamily="49" charset="0"/>
                </a:rPr>
                <a:t>63</a:t>
              </a:r>
            </a:p>
          </p:txBody>
        </p:sp>
        <p:sp>
          <p:nvSpPr>
            <p:cNvPr id="20" name="Oval 35"/>
            <p:cNvSpPr/>
            <p:nvPr/>
          </p:nvSpPr>
          <p:spPr bwMode="auto">
            <a:xfrm>
              <a:off x="803" y="2099"/>
              <a:ext cx="405" cy="40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outerShdw>
                  </a:effectLst>
                  <a:latin typeface="Courier New" pitchFamily="49" charset="0"/>
                </a:rPr>
                <a:t>7</a:t>
              </a:r>
            </a:p>
          </p:txBody>
        </p:sp>
        <p:sp>
          <p:nvSpPr>
            <p:cNvPr id="21" name="Oval 36"/>
            <p:cNvSpPr/>
            <p:nvPr/>
          </p:nvSpPr>
          <p:spPr bwMode="auto">
            <a:xfrm>
              <a:off x="1478" y="2099"/>
              <a:ext cx="405" cy="40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outerShdw>
                  </a:effectLst>
                  <a:latin typeface="Courier New" pitchFamily="49" charset="0"/>
                </a:rPr>
                <a:t>18</a:t>
              </a:r>
            </a:p>
          </p:txBody>
        </p:sp>
        <p:sp>
          <p:nvSpPr>
            <p:cNvPr id="22" name="Oval 39"/>
            <p:cNvSpPr/>
            <p:nvPr/>
          </p:nvSpPr>
          <p:spPr bwMode="auto">
            <a:xfrm>
              <a:off x="2378" y="2099"/>
              <a:ext cx="405" cy="40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outerShdw>
                  </a:effectLst>
                  <a:latin typeface="Courier New" pitchFamily="49" charset="0"/>
                </a:rPr>
                <a:t>32</a:t>
              </a:r>
            </a:p>
          </p:txBody>
        </p:sp>
        <p:cxnSp>
          <p:nvCxnSpPr>
            <p:cNvPr id="16418" name="Straight Arrow Connector 40"/>
            <p:cNvCxnSpPr>
              <a:cxnSpLocks noChangeShapeType="1"/>
            </p:cNvCxnSpPr>
            <p:nvPr/>
          </p:nvCxnSpPr>
          <p:spPr bwMode="auto">
            <a:xfrm rot="16200000" flipH="1">
              <a:off x="1599" y="1241"/>
              <a:ext cx="208" cy="478"/>
            </a:xfrm>
            <a:prstGeom prst="straightConnector1">
              <a:avLst/>
            </a:prstGeom>
            <a:noFill/>
            <a:ln w="34925" algn="ctr">
              <a:solidFill>
                <a:srgbClr val="C00000"/>
              </a:solidFill>
              <a:round/>
              <a:headEnd/>
              <a:tailEnd type="arrow" w="med" len="med"/>
            </a:ln>
          </p:spPr>
        </p:cxnSp>
        <p:cxnSp>
          <p:nvCxnSpPr>
            <p:cNvPr id="16419" name="Straight Arrow Connector 41"/>
            <p:cNvCxnSpPr>
              <a:cxnSpLocks noChangeShapeType="1"/>
            </p:cNvCxnSpPr>
            <p:nvPr/>
          </p:nvCxnSpPr>
          <p:spPr bwMode="auto">
            <a:xfrm rot="5400000">
              <a:off x="811" y="1264"/>
              <a:ext cx="253" cy="478"/>
            </a:xfrm>
            <a:prstGeom prst="straightConnector1">
              <a:avLst/>
            </a:prstGeom>
            <a:noFill/>
            <a:ln w="34925" algn="ctr">
              <a:solidFill>
                <a:srgbClr val="C00000"/>
              </a:solidFill>
              <a:round/>
              <a:headEnd/>
              <a:tailEnd type="arrow" w="med" len="med"/>
            </a:ln>
          </p:spPr>
        </p:cxnSp>
        <p:cxnSp>
          <p:nvCxnSpPr>
            <p:cNvPr id="16420" name="Straight Arrow Connector 42"/>
            <p:cNvCxnSpPr>
              <a:cxnSpLocks noChangeShapeType="1"/>
            </p:cNvCxnSpPr>
            <p:nvPr/>
          </p:nvCxnSpPr>
          <p:spPr bwMode="auto">
            <a:xfrm rot="5400000">
              <a:off x="187" y="1933"/>
              <a:ext cx="242" cy="208"/>
            </a:xfrm>
            <a:prstGeom prst="straightConnector1">
              <a:avLst/>
            </a:prstGeom>
            <a:noFill/>
            <a:ln w="34925" algn="ctr">
              <a:solidFill>
                <a:srgbClr val="C00000"/>
              </a:solidFill>
              <a:round/>
              <a:headEnd/>
              <a:tailEnd type="arrow" w="med" len="med"/>
            </a:ln>
          </p:spPr>
        </p:cxnSp>
        <p:cxnSp>
          <p:nvCxnSpPr>
            <p:cNvPr id="16421" name="Straight Arrow Connector 43"/>
            <p:cNvCxnSpPr>
              <a:cxnSpLocks noChangeShapeType="1"/>
            </p:cNvCxnSpPr>
            <p:nvPr/>
          </p:nvCxnSpPr>
          <p:spPr bwMode="auto">
            <a:xfrm rot="5400000">
              <a:off x="1739" y="1956"/>
              <a:ext cx="287" cy="118"/>
            </a:xfrm>
            <a:prstGeom prst="straightConnector1">
              <a:avLst/>
            </a:prstGeom>
            <a:noFill/>
            <a:ln w="34925" algn="ctr">
              <a:solidFill>
                <a:srgbClr val="C00000"/>
              </a:solidFill>
              <a:round/>
              <a:headEnd/>
              <a:tailEnd type="arrow" w="med" len="med"/>
            </a:ln>
          </p:spPr>
        </p:cxnSp>
        <p:cxnSp>
          <p:nvCxnSpPr>
            <p:cNvPr id="16422" name="Straight Arrow Connector 44"/>
            <p:cNvCxnSpPr>
              <a:cxnSpLocks noChangeShapeType="1"/>
            </p:cNvCxnSpPr>
            <p:nvPr/>
          </p:nvCxnSpPr>
          <p:spPr bwMode="auto">
            <a:xfrm rot="16200000" flipH="1">
              <a:off x="660" y="1955"/>
              <a:ext cx="242" cy="163"/>
            </a:xfrm>
            <a:prstGeom prst="straightConnector1">
              <a:avLst/>
            </a:prstGeom>
            <a:noFill/>
            <a:ln w="34925" algn="ctr">
              <a:solidFill>
                <a:srgbClr val="C00000"/>
              </a:solidFill>
              <a:round/>
              <a:headEnd/>
              <a:tailEnd type="arrow" w="med" len="med"/>
            </a:ln>
          </p:spPr>
        </p:cxnSp>
        <p:cxnSp>
          <p:nvCxnSpPr>
            <p:cNvPr id="16423" name="Straight Arrow Connector 45"/>
            <p:cNvCxnSpPr>
              <a:cxnSpLocks noChangeShapeType="1"/>
            </p:cNvCxnSpPr>
            <p:nvPr/>
          </p:nvCxnSpPr>
          <p:spPr bwMode="auto">
            <a:xfrm rot="16200000" flipH="1">
              <a:off x="2189" y="1911"/>
              <a:ext cx="287" cy="208"/>
            </a:xfrm>
            <a:prstGeom prst="straightConnector1">
              <a:avLst/>
            </a:prstGeom>
            <a:noFill/>
            <a:ln w="34925" algn="ctr">
              <a:solidFill>
                <a:srgbClr val="C00000"/>
              </a:solidFill>
              <a:round/>
              <a:headEnd/>
              <a:tailEnd type="arrow" w="med" len="med"/>
            </a:ln>
          </p:spPr>
        </p:cxnSp>
      </p:grpSp>
      <p:grpSp>
        <p:nvGrpSpPr>
          <p:cNvPr id="26" name="Group 52"/>
          <p:cNvGrpSpPr>
            <a:grpSpLocks/>
          </p:cNvGrpSpPr>
          <p:nvPr/>
        </p:nvGrpSpPr>
        <p:grpSpPr bwMode="auto">
          <a:xfrm>
            <a:off x="5816600" y="4076700"/>
            <a:ext cx="3665538" cy="2009775"/>
            <a:chOff x="-142" y="1030"/>
            <a:chExt cx="2925" cy="1474"/>
          </a:xfrm>
        </p:grpSpPr>
        <p:sp>
          <p:nvSpPr>
            <p:cNvPr id="30" name="Oval 29"/>
            <p:cNvSpPr/>
            <p:nvPr/>
          </p:nvSpPr>
          <p:spPr bwMode="auto">
            <a:xfrm>
              <a:off x="1118" y="1030"/>
              <a:ext cx="404" cy="40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outerShdw>
                  </a:effectLst>
                  <a:latin typeface="Courier New" pitchFamily="49" charset="0"/>
                </a:rPr>
                <a:t>71</a:t>
              </a:r>
            </a:p>
          </p:txBody>
        </p:sp>
        <p:sp>
          <p:nvSpPr>
            <p:cNvPr id="31" name="Oval 30"/>
            <p:cNvSpPr/>
            <p:nvPr/>
          </p:nvSpPr>
          <p:spPr bwMode="auto">
            <a:xfrm>
              <a:off x="353" y="1570"/>
              <a:ext cx="404" cy="40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outerShdw>
                  </a:effectLst>
                  <a:latin typeface="Courier New" pitchFamily="49" charset="0"/>
                </a:rPr>
                <a:t>63</a:t>
              </a:r>
            </a:p>
          </p:txBody>
        </p:sp>
        <p:sp>
          <p:nvSpPr>
            <p:cNvPr id="32" name="Oval 31"/>
            <p:cNvSpPr/>
            <p:nvPr/>
          </p:nvSpPr>
          <p:spPr bwMode="auto">
            <a:xfrm>
              <a:off x="1884" y="1525"/>
              <a:ext cx="404" cy="40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outerShdw>
                  </a:effectLst>
                  <a:latin typeface="Courier New" pitchFamily="49" charset="0"/>
                </a:rPr>
                <a:t>51</a:t>
              </a:r>
            </a:p>
          </p:txBody>
        </p:sp>
        <p:sp>
          <p:nvSpPr>
            <p:cNvPr id="33" name="Oval 32"/>
            <p:cNvSpPr/>
            <p:nvPr/>
          </p:nvSpPr>
          <p:spPr bwMode="auto">
            <a:xfrm>
              <a:off x="-142" y="2099"/>
              <a:ext cx="405" cy="40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outerShdw>
                  </a:effectLst>
                  <a:latin typeface="Courier New" pitchFamily="49" charset="0"/>
                </a:rPr>
                <a:t>10</a:t>
              </a:r>
            </a:p>
          </p:txBody>
        </p:sp>
        <p:sp>
          <p:nvSpPr>
            <p:cNvPr id="36" name="Oval 35"/>
            <p:cNvSpPr/>
            <p:nvPr/>
          </p:nvSpPr>
          <p:spPr bwMode="auto">
            <a:xfrm>
              <a:off x="803" y="2099"/>
              <a:ext cx="405" cy="40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outerShdw>
                  </a:effectLst>
                  <a:latin typeface="Courier New" pitchFamily="49" charset="0"/>
                </a:rPr>
                <a:t>7</a:t>
              </a:r>
            </a:p>
          </p:txBody>
        </p:sp>
        <p:sp>
          <p:nvSpPr>
            <p:cNvPr id="37" name="Oval 36"/>
            <p:cNvSpPr/>
            <p:nvPr/>
          </p:nvSpPr>
          <p:spPr bwMode="auto">
            <a:xfrm>
              <a:off x="1478" y="2099"/>
              <a:ext cx="405" cy="40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outerShdw>
                  </a:effectLst>
                  <a:latin typeface="Courier New" pitchFamily="49" charset="0"/>
                </a:rPr>
                <a:t>18</a:t>
              </a:r>
            </a:p>
          </p:txBody>
        </p:sp>
        <p:sp>
          <p:nvSpPr>
            <p:cNvPr id="40" name="Oval 39"/>
            <p:cNvSpPr/>
            <p:nvPr/>
          </p:nvSpPr>
          <p:spPr bwMode="auto">
            <a:xfrm>
              <a:off x="2378" y="2099"/>
              <a:ext cx="405" cy="40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hr-HR" sz="2400">
                  <a:solidFill>
                    <a:srgbClr val="C00000"/>
                  </a:solidFill>
                  <a:effectLst>
                    <a:outerShdw blurRad="38100" dist="38100" dir="2700000" algn="tl">
                      <a:srgbClr val="000000"/>
                    </a:outerShdw>
                  </a:effectLst>
                  <a:latin typeface="Courier New" pitchFamily="49" charset="0"/>
                </a:rPr>
                <a:t>32</a:t>
              </a:r>
            </a:p>
          </p:txBody>
        </p:sp>
        <p:cxnSp>
          <p:nvCxnSpPr>
            <p:cNvPr id="16405" name="Straight Arrow Connector 40"/>
            <p:cNvCxnSpPr>
              <a:cxnSpLocks noChangeShapeType="1"/>
              <a:stCxn id="30" idx="5"/>
              <a:endCxn id="32" idx="1"/>
            </p:cNvCxnSpPr>
            <p:nvPr/>
          </p:nvCxnSpPr>
          <p:spPr bwMode="auto">
            <a:xfrm rot="16200000" flipH="1">
              <a:off x="1599" y="1241"/>
              <a:ext cx="208" cy="478"/>
            </a:xfrm>
            <a:prstGeom prst="straightConnector1">
              <a:avLst/>
            </a:prstGeom>
            <a:noFill/>
            <a:ln w="34925" algn="ctr">
              <a:solidFill>
                <a:srgbClr val="C00000"/>
              </a:solidFill>
              <a:round/>
              <a:headEnd/>
              <a:tailEnd type="arrow" w="med" len="med"/>
            </a:ln>
          </p:spPr>
        </p:cxnSp>
        <p:cxnSp>
          <p:nvCxnSpPr>
            <p:cNvPr id="16406" name="Straight Arrow Connector 41"/>
            <p:cNvCxnSpPr>
              <a:cxnSpLocks noChangeShapeType="1"/>
              <a:stCxn id="30" idx="3"/>
              <a:endCxn id="31" idx="7"/>
            </p:cNvCxnSpPr>
            <p:nvPr/>
          </p:nvCxnSpPr>
          <p:spPr bwMode="auto">
            <a:xfrm rot="5400000">
              <a:off x="811" y="1264"/>
              <a:ext cx="253" cy="478"/>
            </a:xfrm>
            <a:prstGeom prst="straightConnector1">
              <a:avLst/>
            </a:prstGeom>
            <a:noFill/>
            <a:ln w="34925" algn="ctr">
              <a:solidFill>
                <a:srgbClr val="C00000"/>
              </a:solidFill>
              <a:round/>
              <a:headEnd/>
              <a:tailEnd type="arrow" w="med" len="med"/>
            </a:ln>
          </p:spPr>
        </p:cxnSp>
        <p:cxnSp>
          <p:nvCxnSpPr>
            <p:cNvPr id="16407" name="Straight Arrow Connector 42"/>
            <p:cNvCxnSpPr>
              <a:cxnSpLocks noChangeShapeType="1"/>
              <a:stCxn id="31" idx="3"/>
              <a:endCxn id="33" idx="7"/>
            </p:cNvCxnSpPr>
            <p:nvPr/>
          </p:nvCxnSpPr>
          <p:spPr bwMode="auto">
            <a:xfrm rot="5400000">
              <a:off x="187" y="1933"/>
              <a:ext cx="242" cy="208"/>
            </a:xfrm>
            <a:prstGeom prst="straightConnector1">
              <a:avLst/>
            </a:prstGeom>
            <a:noFill/>
            <a:ln w="34925" algn="ctr">
              <a:solidFill>
                <a:srgbClr val="C00000"/>
              </a:solidFill>
              <a:round/>
              <a:headEnd/>
              <a:tailEnd type="arrow" w="med" len="med"/>
            </a:ln>
          </p:spPr>
        </p:cxnSp>
        <p:cxnSp>
          <p:nvCxnSpPr>
            <p:cNvPr id="16408" name="Straight Arrow Connector 43"/>
            <p:cNvCxnSpPr>
              <a:cxnSpLocks noChangeShapeType="1"/>
              <a:stCxn id="32" idx="3"/>
              <a:endCxn id="37" idx="7"/>
            </p:cNvCxnSpPr>
            <p:nvPr/>
          </p:nvCxnSpPr>
          <p:spPr bwMode="auto">
            <a:xfrm rot="5400000">
              <a:off x="1739" y="1956"/>
              <a:ext cx="287" cy="118"/>
            </a:xfrm>
            <a:prstGeom prst="straightConnector1">
              <a:avLst/>
            </a:prstGeom>
            <a:noFill/>
            <a:ln w="34925" algn="ctr">
              <a:solidFill>
                <a:srgbClr val="C00000"/>
              </a:solidFill>
              <a:round/>
              <a:headEnd/>
              <a:tailEnd type="arrow" w="med" len="med"/>
            </a:ln>
          </p:spPr>
        </p:cxnSp>
        <p:cxnSp>
          <p:nvCxnSpPr>
            <p:cNvPr id="16409" name="Straight Arrow Connector 44"/>
            <p:cNvCxnSpPr>
              <a:cxnSpLocks noChangeShapeType="1"/>
              <a:stCxn id="31" idx="5"/>
              <a:endCxn id="36" idx="1"/>
            </p:cNvCxnSpPr>
            <p:nvPr/>
          </p:nvCxnSpPr>
          <p:spPr bwMode="auto">
            <a:xfrm rot="16200000" flipH="1">
              <a:off x="660" y="1955"/>
              <a:ext cx="242" cy="163"/>
            </a:xfrm>
            <a:prstGeom prst="straightConnector1">
              <a:avLst/>
            </a:prstGeom>
            <a:noFill/>
            <a:ln w="34925" algn="ctr">
              <a:solidFill>
                <a:srgbClr val="C00000"/>
              </a:solidFill>
              <a:round/>
              <a:headEnd/>
              <a:tailEnd type="arrow" w="med" len="med"/>
            </a:ln>
          </p:spPr>
        </p:cxnSp>
        <p:cxnSp>
          <p:nvCxnSpPr>
            <p:cNvPr id="16410" name="Straight Arrow Connector 45"/>
            <p:cNvCxnSpPr>
              <a:cxnSpLocks noChangeShapeType="1"/>
              <a:stCxn id="32" idx="5"/>
              <a:endCxn id="40" idx="1"/>
            </p:cNvCxnSpPr>
            <p:nvPr/>
          </p:nvCxnSpPr>
          <p:spPr bwMode="auto">
            <a:xfrm rot="16200000" flipH="1">
              <a:off x="2189" y="1911"/>
              <a:ext cx="287" cy="208"/>
            </a:xfrm>
            <a:prstGeom prst="straightConnector1">
              <a:avLst/>
            </a:prstGeom>
            <a:noFill/>
            <a:ln w="34925" algn="ctr">
              <a:solidFill>
                <a:srgbClr val="C00000"/>
              </a:solidFill>
              <a:round/>
              <a:headEnd/>
              <a:tailEnd type="arrow" w="med" len="med"/>
            </a:ln>
          </p:spPr>
        </p:cxnSp>
      </p:grpSp>
      <p:sp>
        <p:nvSpPr>
          <p:cNvPr id="29" name="Slide Number Placeholder 28"/>
          <p:cNvSpPr>
            <a:spLocks noGrp="1"/>
          </p:cNvSpPr>
          <p:nvPr>
            <p:ph type="sldNum" sz="quarter" idx="11"/>
          </p:nvPr>
        </p:nvSpPr>
        <p:spPr/>
        <p:txBody>
          <a:bodyPr/>
          <a:lstStyle/>
          <a:p>
            <a:fld id="{A88E0379-805C-488B-A902-3710866AFB11}" type="slidenum">
              <a:rPr lang="hr-HR" smtClean="0"/>
              <a:pPr/>
              <a:t>276</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563077"/>
                                        </p:tgtEl>
                                        <p:attrNameLst>
                                          <p:attrName>style.visibility</p:attrName>
                                        </p:attrNameLst>
                                      </p:cBhvr>
                                      <p:to>
                                        <p:strVal val="visible"/>
                                      </p:to>
                                    </p:set>
                                    <p:anim calcmode="lin" valueType="num">
                                      <p:cBhvr>
                                        <p:cTn id="13" dur="500" fill="hold"/>
                                        <p:tgtEl>
                                          <p:spTgt spid="2563077"/>
                                        </p:tgtEl>
                                        <p:attrNameLst>
                                          <p:attrName>ppt_w</p:attrName>
                                        </p:attrNameLst>
                                      </p:cBhvr>
                                      <p:tavLst>
                                        <p:tav tm="0">
                                          <p:val>
                                            <p:fltVal val="0"/>
                                          </p:val>
                                        </p:tav>
                                        <p:tav tm="100000">
                                          <p:val>
                                            <p:strVal val="#ppt_w"/>
                                          </p:val>
                                        </p:tav>
                                      </p:tavLst>
                                    </p:anim>
                                    <p:anim calcmode="lin" valueType="num">
                                      <p:cBhvr>
                                        <p:cTn id="14" dur="500" fill="hold"/>
                                        <p:tgtEl>
                                          <p:spTgt spid="2563077"/>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2563079"/>
                                        </p:tgtEl>
                                        <p:attrNameLst>
                                          <p:attrName>style.visibility</p:attrName>
                                        </p:attrNameLst>
                                      </p:cBhvr>
                                      <p:to>
                                        <p:strVal val="visible"/>
                                      </p:to>
                                    </p:set>
                                    <p:animEffect transition="in" filter="wipe(left)">
                                      <p:cBhvr>
                                        <p:cTn id="18" dur="500"/>
                                        <p:tgtEl>
                                          <p:spTgt spid="2563079"/>
                                        </p:tgtEl>
                                      </p:cBhvr>
                                    </p:animEffect>
                                  </p:childTnLst>
                                </p:cTn>
                              </p:par>
                            </p:childTnLst>
                          </p:cTn>
                        </p:par>
                        <p:par>
                          <p:cTn id="19" fill="hold">
                            <p:stCondLst>
                              <p:cond delay="1000"/>
                            </p:stCondLst>
                            <p:childTnLst>
                              <p:par>
                                <p:cTn id="20" presetID="23" presetClass="entr" presetSubtype="16"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p:cTn id="22" dur="500" fill="hold"/>
                                        <p:tgtEl>
                                          <p:spTgt spid="24"/>
                                        </p:tgtEl>
                                        <p:attrNameLst>
                                          <p:attrName>ppt_w</p:attrName>
                                        </p:attrNameLst>
                                      </p:cBhvr>
                                      <p:tavLst>
                                        <p:tav tm="0">
                                          <p:val>
                                            <p:fltVal val="0"/>
                                          </p:val>
                                        </p:tav>
                                        <p:tav tm="100000">
                                          <p:val>
                                            <p:strVal val="#ppt_w"/>
                                          </p:val>
                                        </p:tav>
                                      </p:tavLst>
                                    </p:anim>
                                    <p:anim calcmode="lin" valueType="num">
                                      <p:cBhvr>
                                        <p:cTn id="23" dur="500" fill="hold"/>
                                        <p:tgtEl>
                                          <p:spTgt spid="24"/>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2563076"/>
                                        </p:tgtEl>
                                        <p:attrNameLst>
                                          <p:attrName>style.visibility</p:attrName>
                                        </p:attrNameLst>
                                      </p:cBhvr>
                                      <p:to>
                                        <p:strVal val="visible"/>
                                      </p:to>
                                    </p:set>
                                    <p:anim calcmode="lin" valueType="num">
                                      <p:cBhvr>
                                        <p:cTn id="28" dur="500" fill="hold"/>
                                        <p:tgtEl>
                                          <p:spTgt spid="2563076"/>
                                        </p:tgtEl>
                                        <p:attrNameLst>
                                          <p:attrName>ppt_w</p:attrName>
                                        </p:attrNameLst>
                                      </p:cBhvr>
                                      <p:tavLst>
                                        <p:tav tm="0">
                                          <p:val>
                                            <p:fltVal val="0"/>
                                          </p:val>
                                        </p:tav>
                                        <p:tav tm="100000">
                                          <p:val>
                                            <p:strVal val="#ppt_w"/>
                                          </p:val>
                                        </p:tav>
                                      </p:tavLst>
                                    </p:anim>
                                    <p:anim calcmode="lin" valueType="num">
                                      <p:cBhvr>
                                        <p:cTn id="29" dur="500" fill="hold"/>
                                        <p:tgtEl>
                                          <p:spTgt spid="2563076"/>
                                        </p:tgtEl>
                                        <p:attrNameLst>
                                          <p:attrName>ppt_h</p:attrName>
                                        </p:attrNameLst>
                                      </p:cBhvr>
                                      <p:tavLst>
                                        <p:tav tm="0">
                                          <p:val>
                                            <p:fltVal val="0"/>
                                          </p:val>
                                        </p:tav>
                                        <p:tav tm="100000">
                                          <p:val>
                                            <p:strVal val="#ppt_h"/>
                                          </p:val>
                                        </p:tav>
                                      </p:tavLst>
                                    </p:anim>
                                  </p:childTnLst>
                                </p:cTn>
                              </p:par>
                            </p:childTnLst>
                          </p:cTn>
                        </p:par>
                        <p:par>
                          <p:cTn id="30" fill="hold">
                            <p:stCondLst>
                              <p:cond delay="500"/>
                            </p:stCondLst>
                            <p:childTnLst>
                              <p:par>
                                <p:cTn id="31" presetID="22" presetClass="entr" presetSubtype="2" fill="hold" grpId="0" nodeType="afterEffect">
                                  <p:stCondLst>
                                    <p:cond delay="0"/>
                                  </p:stCondLst>
                                  <p:childTnLst>
                                    <p:set>
                                      <p:cBhvr>
                                        <p:cTn id="32" dur="1" fill="hold">
                                          <p:stCondLst>
                                            <p:cond delay="0"/>
                                          </p:stCondLst>
                                        </p:cTn>
                                        <p:tgtEl>
                                          <p:spTgt spid="2563081"/>
                                        </p:tgtEl>
                                        <p:attrNameLst>
                                          <p:attrName>style.visibility</p:attrName>
                                        </p:attrNameLst>
                                      </p:cBhvr>
                                      <p:to>
                                        <p:strVal val="visible"/>
                                      </p:to>
                                    </p:set>
                                    <p:animEffect transition="in" filter="wipe(right)">
                                      <p:cBhvr>
                                        <p:cTn id="33" dur="500"/>
                                        <p:tgtEl>
                                          <p:spTgt spid="2563081"/>
                                        </p:tgtEl>
                                      </p:cBhvr>
                                    </p:animEffect>
                                  </p:childTnLst>
                                </p:cTn>
                              </p:par>
                            </p:childTnLst>
                          </p:cTn>
                        </p:par>
                        <p:par>
                          <p:cTn id="34" fill="hold">
                            <p:stCondLst>
                              <p:cond delay="1000"/>
                            </p:stCondLst>
                            <p:childTnLst>
                              <p:par>
                                <p:cTn id="35" presetID="23" presetClass="entr" presetSubtype="16" fill="hold"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fltVal val="0"/>
                                          </p:val>
                                        </p:tav>
                                        <p:tav tm="100000">
                                          <p:val>
                                            <p:strVal val="#ppt_w"/>
                                          </p:val>
                                        </p:tav>
                                      </p:tavLst>
                                    </p:anim>
                                    <p:anim calcmode="lin" valueType="num">
                                      <p:cBhvr>
                                        <p:cTn id="38" dur="5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2563075"/>
                                        </p:tgtEl>
                                        <p:attrNameLst>
                                          <p:attrName>style.visibility</p:attrName>
                                        </p:attrNameLst>
                                      </p:cBhvr>
                                      <p:to>
                                        <p:strVal val="visible"/>
                                      </p:to>
                                    </p:set>
                                    <p:anim calcmode="lin" valueType="num">
                                      <p:cBhvr>
                                        <p:cTn id="43" dur="500" fill="hold"/>
                                        <p:tgtEl>
                                          <p:spTgt spid="2563075"/>
                                        </p:tgtEl>
                                        <p:attrNameLst>
                                          <p:attrName>ppt_w</p:attrName>
                                        </p:attrNameLst>
                                      </p:cBhvr>
                                      <p:tavLst>
                                        <p:tav tm="0">
                                          <p:val>
                                            <p:fltVal val="0"/>
                                          </p:val>
                                        </p:tav>
                                        <p:tav tm="100000">
                                          <p:val>
                                            <p:strVal val="#ppt_w"/>
                                          </p:val>
                                        </p:tav>
                                      </p:tavLst>
                                    </p:anim>
                                    <p:anim calcmode="lin" valueType="num">
                                      <p:cBhvr>
                                        <p:cTn id="44" dur="500" fill="hold"/>
                                        <p:tgtEl>
                                          <p:spTgt spid="2563075"/>
                                        </p:tgtEl>
                                        <p:attrNameLst>
                                          <p:attrName>ppt_h</p:attrName>
                                        </p:attrNameLst>
                                      </p:cBhvr>
                                      <p:tavLst>
                                        <p:tav tm="0">
                                          <p:val>
                                            <p:fltVal val="0"/>
                                          </p:val>
                                        </p:tav>
                                        <p:tav tm="100000">
                                          <p:val>
                                            <p:strVal val="#ppt_h"/>
                                          </p:val>
                                        </p:tav>
                                      </p:tavLst>
                                    </p:anim>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2563080"/>
                                        </p:tgtEl>
                                        <p:attrNameLst>
                                          <p:attrName>style.visibility</p:attrName>
                                        </p:attrNameLst>
                                      </p:cBhvr>
                                      <p:to>
                                        <p:strVal val="visible"/>
                                      </p:to>
                                    </p:set>
                                    <p:animEffect transition="in" filter="wipe(left)">
                                      <p:cBhvr>
                                        <p:cTn id="48" dur="500"/>
                                        <p:tgtEl>
                                          <p:spTgt spid="2563080"/>
                                        </p:tgtEl>
                                      </p:cBhvr>
                                    </p:animEffect>
                                  </p:childTnLst>
                                </p:cTn>
                              </p:par>
                            </p:childTnLst>
                          </p:cTn>
                        </p:par>
                        <p:par>
                          <p:cTn id="49" fill="hold">
                            <p:stCondLst>
                              <p:cond delay="1000"/>
                            </p:stCondLst>
                            <p:childTnLst>
                              <p:par>
                                <p:cTn id="50" presetID="23" presetClass="entr" presetSubtype="16" fill="hold" nodeType="afterEffect">
                                  <p:stCondLst>
                                    <p:cond delay="0"/>
                                  </p:stCondLst>
                                  <p:childTnLst>
                                    <p:set>
                                      <p:cBhvr>
                                        <p:cTn id="51" dur="1" fill="hold">
                                          <p:stCondLst>
                                            <p:cond delay="0"/>
                                          </p:stCondLst>
                                        </p:cTn>
                                        <p:tgtEl>
                                          <p:spTgt spid="26"/>
                                        </p:tgtEl>
                                        <p:attrNameLst>
                                          <p:attrName>style.visibility</p:attrName>
                                        </p:attrNameLst>
                                      </p:cBhvr>
                                      <p:to>
                                        <p:strVal val="visible"/>
                                      </p:to>
                                    </p:set>
                                    <p:anim calcmode="lin" valueType="num">
                                      <p:cBhvr>
                                        <p:cTn id="52" dur="500" fill="hold"/>
                                        <p:tgtEl>
                                          <p:spTgt spid="26"/>
                                        </p:tgtEl>
                                        <p:attrNameLst>
                                          <p:attrName>ppt_w</p:attrName>
                                        </p:attrNameLst>
                                      </p:cBhvr>
                                      <p:tavLst>
                                        <p:tav tm="0">
                                          <p:val>
                                            <p:fltVal val="0"/>
                                          </p:val>
                                        </p:tav>
                                        <p:tav tm="100000">
                                          <p:val>
                                            <p:strVal val="#ppt_w"/>
                                          </p:val>
                                        </p:tav>
                                      </p:tavLst>
                                    </p:anim>
                                    <p:anim calcmode="lin" valueType="num">
                                      <p:cBhvr>
                                        <p:cTn id="53" dur="500" fill="hold"/>
                                        <p:tgtEl>
                                          <p:spTgt spid="2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3075" grpId="0" animBg="1"/>
      <p:bldP spid="2563076" grpId="0" animBg="1"/>
      <p:bldP spid="2563077" grpId="0" animBg="1"/>
      <p:bldP spid="2563079" grpId="0" animBg="1"/>
      <p:bldP spid="2563080" grpId="0" animBg="1"/>
      <p:bldP spid="2563081" grpId="0" animBg="1"/>
    </p:bld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5442" name="Rectangle 2"/>
          <p:cNvSpPr>
            <a:spLocks noGrp="1" noChangeArrowheads="1"/>
          </p:cNvSpPr>
          <p:nvPr>
            <p:ph type="title" idx="4294967295"/>
          </p:nvPr>
        </p:nvSpPr>
        <p:spPr/>
        <p:txBody>
          <a:bodyPr/>
          <a:lstStyle/>
          <a:p>
            <a:pPr>
              <a:defRPr/>
            </a:pPr>
            <a:r>
              <a:rPr lang="hr-HR"/>
              <a:t>Ubrzanje algoritma</a:t>
            </a:r>
          </a:p>
        </p:txBody>
      </p:sp>
      <p:sp>
        <p:nvSpPr>
          <p:cNvPr id="1725443" name="Rectangle 3"/>
          <p:cNvSpPr>
            <a:spLocks noGrp="1" noChangeArrowheads="1"/>
          </p:cNvSpPr>
          <p:nvPr>
            <p:ph idx="4294967295"/>
          </p:nvPr>
        </p:nvSpPr>
        <p:spPr/>
        <p:txBody>
          <a:bodyPr/>
          <a:lstStyle/>
          <a:p>
            <a:r>
              <a:rPr lang="hr-HR" smtClean="0"/>
              <a:t>za</a:t>
            </a:r>
            <a:r>
              <a:rPr lang="hr-HR" smtClean="0">
                <a:solidFill>
                  <a:srgbClr val="FF0000"/>
                </a:solidFill>
              </a:rPr>
              <a:t> </a:t>
            </a:r>
            <a:r>
              <a:rPr lang="hr-HR" i="1" smtClean="0">
                <a:solidFill>
                  <a:srgbClr val="FF0000"/>
                </a:solidFill>
                <a:latin typeface="Times New Roman" pitchFamily="18" charset="0"/>
              </a:rPr>
              <a:t>n</a:t>
            </a:r>
            <a:r>
              <a:rPr lang="hr-HR" i="1" smtClean="0"/>
              <a:t> </a:t>
            </a:r>
            <a:r>
              <a:rPr lang="hr-HR" smtClean="0"/>
              <a:t>podataka, </a:t>
            </a:r>
            <a:r>
              <a:rPr lang="hr-HR" i="1" smtClean="0">
                <a:solidFill>
                  <a:srgbClr val="FF0000"/>
                </a:solidFill>
                <a:latin typeface="Times New Roman" pitchFamily="18" charset="0"/>
              </a:rPr>
              <a:t>2</a:t>
            </a:r>
            <a:r>
              <a:rPr lang="hr-HR" i="1" baseline="30000" smtClean="0">
                <a:solidFill>
                  <a:srgbClr val="FF0000"/>
                </a:solidFill>
                <a:latin typeface="Times New Roman" pitchFamily="18" charset="0"/>
              </a:rPr>
              <a:t>k-1 </a:t>
            </a:r>
            <a:r>
              <a:rPr lang="hr-HR" i="1" smtClean="0">
                <a:solidFill>
                  <a:srgbClr val="FF0000"/>
                </a:solidFill>
                <a:latin typeface="Times New Roman" pitchFamily="18" charset="0"/>
                <a:sym typeface="Symbol" pitchFamily="18" charset="2"/>
              </a:rPr>
              <a:t></a:t>
            </a:r>
            <a:r>
              <a:rPr lang="hr-HR" i="1" smtClean="0">
                <a:solidFill>
                  <a:srgbClr val="FF0000"/>
                </a:solidFill>
                <a:latin typeface="Times New Roman" pitchFamily="18" charset="0"/>
              </a:rPr>
              <a:t>  n &lt;  2</a:t>
            </a:r>
            <a:r>
              <a:rPr lang="hr-HR" i="1" baseline="30000" smtClean="0">
                <a:solidFill>
                  <a:srgbClr val="FF0000"/>
                </a:solidFill>
                <a:latin typeface="Times New Roman" pitchFamily="18" charset="0"/>
              </a:rPr>
              <a:t>k</a:t>
            </a:r>
            <a:r>
              <a:rPr lang="hr-HR" smtClean="0"/>
              <a:t> , broj razina je </a:t>
            </a:r>
            <a:r>
              <a:rPr lang="hr-HR" i="1" smtClean="0">
                <a:solidFill>
                  <a:srgbClr val="FF0000"/>
                </a:solidFill>
                <a:latin typeface="Times New Roman" pitchFamily="18" charset="0"/>
              </a:rPr>
              <a:t>k =</a:t>
            </a:r>
            <a:r>
              <a:rPr lang="hr-HR" smtClean="0">
                <a:solidFill>
                  <a:srgbClr val="FF0000"/>
                </a:solidFill>
                <a:latin typeface="Times New Roman" pitchFamily="18" charset="0"/>
              </a:rPr>
              <a:t> </a:t>
            </a:r>
            <a:r>
              <a:rPr lang="hr-HR" smtClean="0">
                <a:solidFill>
                  <a:srgbClr val="FF0000"/>
                </a:solidFill>
                <a:latin typeface="Times New Roman" pitchFamily="18" charset="0"/>
                <a:sym typeface="Symbol" pitchFamily="18" charset="2"/>
              </a:rPr>
              <a:t></a:t>
            </a:r>
            <a:r>
              <a:rPr lang="hr-HR" i="1" smtClean="0">
                <a:solidFill>
                  <a:srgbClr val="FF0000"/>
                </a:solidFill>
                <a:latin typeface="Times New Roman" pitchFamily="18" charset="0"/>
              </a:rPr>
              <a:t>log</a:t>
            </a:r>
            <a:r>
              <a:rPr lang="hr-HR" i="1" baseline="-25000" smtClean="0">
                <a:solidFill>
                  <a:srgbClr val="FF0000"/>
                </a:solidFill>
                <a:latin typeface="Times New Roman" pitchFamily="18" charset="0"/>
              </a:rPr>
              <a:t>2</a:t>
            </a:r>
            <a:r>
              <a:rPr lang="hr-HR" i="1" smtClean="0">
                <a:solidFill>
                  <a:srgbClr val="FF0000"/>
                </a:solidFill>
                <a:latin typeface="Times New Roman" pitchFamily="18" charset="0"/>
              </a:rPr>
              <a:t>(n+1)</a:t>
            </a:r>
            <a:r>
              <a:rPr lang="hr-HR" smtClean="0">
                <a:solidFill>
                  <a:srgbClr val="FF0000"/>
                </a:solidFill>
                <a:latin typeface="Times New Roman" pitchFamily="18" charset="0"/>
                <a:sym typeface="Symbol" pitchFamily="18" charset="2"/>
              </a:rPr>
              <a:t></a:t>
            </a:r>
          </a:p>
          <a:p>
            <a:r>
              <a:rPr lang="hr-HR" smtClean="0"/>
              <a:t>za najgori slučaj broj iteracija u</a:t>
            </a:r>
            <a:r>
              <a:rPr lang="hr-HR" smtClean="0">
                <a:latin typeface="Times New Roman" pitchFamily="18" charset="0"/>
              </a:rPr>
              <a:t> </a:t>
            </a:r>
            <a:r>
              <a:rPr lang="hr-HR" b="1" smtClean="0">
                <a:solidFill>
                  <a:srgbClr val="FF0000"/>
                </a:solidFill>
                <a:latin typeface="Courier New" pitchFamily="49" charset="0"/>
              </a:rPr>
              <a:t>podesi</a:t>
            </a:r>
            <a:r>
              <a:rPr lang="hr-HR" smtClean="0">
                <a:latin typeface="Courier New" pitchFamily="49" charset="0"/>
              </a:rPr>
              <a:t> </a:t>
            </a:r>
            <a:r>
              <a:rPr lang="hr-HR" smtClean="0"/>
              <a:t>iznosi </a:t>
            </a:r>
            <a:r>
              <a:rPr lang="hr-HR" i="1" smtClean="0">
                <a:solidFill>
                  <a:srgbClr val="FF0000"/>
                </a:solidFill>
                <a:latin typeface="Times New Roman" pitchFamily="18" charset="0"/>
              </a:rPr>
              <a:t>k-i</a:t>
            </a:r>
            <a:r>
              <a:rPr lang="hr-HR" i="1" smtClean="0">
                <a:latin typeface="Times New Roman" pitchFamily="18" charset="0"/>
              </a:rPr>
              <a:t> </a:t>
            </a:r>
            <a:r>
              <a:rPr lang="hr-HR" smtClean="0"/>
              <a:t>za čvor na razini</a:t>
            </a:r>
            <a:r>
              <a:rPr lang="hr-HR" smtClean="0">
                <a:latin typeface="Times New Roman" pitchFamily="18" charset="0"/>
              </a:rPr>
              <a:t> </a:t>
            </a:r>
            <a:r>
              <a:rPr lang="hr-HR" i="1" smtClean="0">
                <a:solidFill>
                  <a:srgbClr val="FF0000"/>
                </a:solidFill>
                <a:latin typeface="Times New Roman" pitchFamily="18" charset="0"/>
              </a:rPr>
              <a:t>i</a:t>
            </a:r>
            <a:r>
              <a:rPr lang="hr-HR" i="1" smtClean="0"/>
              <a:t> </a:t>
            </a:r>
            <a:r>
              <a:rPr lang="hr-HR" smtClean="0"/>
              <a:t>gdje ima najviše </a:t>
            </a:r>
            <a:r>
              <a:rPr lang="hr-HR" i="1" smtClean="0">
                <a:solidFill>
                  <a:srgbClr val="FF0000"/>
                </a:solidFill>
                <a:latin typeface="Times New Roman" pitchFamily="18" charset="0"/>
              </a:rPr>
              <a:t>2</a:t>
            </a:r>
            <a:r>
              <a:rPr lang="hr-HR" i="1" baseline="30000" smtClean="0">
                <a:solidFill>
                  <a:srgbClr val="FF0000"/>
                </a:solidFill>
                <a:latin typeface="Times New Roman" pitchFamily="18" charset="0"/>
              </a:rPr>
              <a:t>i-1</a:t>
            </a:r>
            <a:r>
              <a:rPr lang="hr-HR" i="1" smtClean="0">
                <a:latin typeface="Times New Roman" pitchFamily="18" charset="0"/>
              </a:rPr>
              <a:t> </a:t>
            </a:r>
            <a:r>
              <a:rPr lang="hr-HR" smtClean="0"/>
              <a:t>čvorova</a:t>
            </a:r>
          </a:p>
          <a:p>
            <a:pPr lvl="1"/>
            <a:r>
              <a:rPr lang="hr-HR" smtClean="0"/>
              <a:t>vrijeme izvođenja za</a:t>
            </a:r>
            <a:r>
              <a:rPr lang="hr-HR" smtClean="0">
                <a:latin typeface="Times New Roman" pitchFamily="18" charset="0"/>
              </a:rPr>
              <a:t> </a:t>
            </a:r>
            <a:r>
              <a:rPr lang="hr-HR" b="1" smtClean="0">
                <a:solidFill>
                  <a:srgbClr val="FF0000"/>
                </a:solidFill>
                <a:latin typeface="Courier New" pitchFamily="49" charset="0"/>
              </a:rPr>
              <a:t>stvori_gomilu</a:t>
            </a:r>
            <a:r>
              <a:rPr lang="hr-HR" smtClean="0"/>
              <a:t> je:</a:t>
            </a:r>
          </a:p>
          <a:p>
            <a:pPr lvl="1">
              <a:buFont typeface="Wingdings" pitchFamily="2" charset="2"/>
              <a:buNone/>
            </a:pPr>
            <a:r>
              <a:rPr lang="hr-HR" i="1" smtClean="0"/>
              <a:t>  </a:t>
            </a:r>
          </a:p>
          <a:p>
            <a:pPr lvl="1">
              <a:buFont typeface="Wingdings" pitchFamily="2" charset="2"/>
              <a:buNone/>
            </a:pPr>
            <a:endParaRPr lang="hr-HR" i="1" smtClean="0"/>
          </a:p>
          <a:p>
            <a:pPr lvl="1"/>
            <a:r>
              <a:rPr lang="hr-HR" smtClean="0"/>
              <a:t>slijedi ekvivalentni izraz kad se izbaci faktor </a:t>
            </a:r>
            <a:r>
              <a:rPr lang="hr-HR" sz="2800" i="1" smtClean="0">
                <a:latin typeface="Times New Roman" pitchFamily="18" charset="0"/>
              </a:rPr>
              <a:t>0</a:t>
            </a:r>
            <a:r>
              <a:rPr lang="hr-HR" smtClean="0"/>
              <a:t> i obrne redoslijed sumacije:</a:t>
            </a:r>
          </a:p>
        </p:txBody>
      </p:sp>
      <p:graphicFrame>
        <p:nvGraphicFramePr>
          <p:cNvPr id="2050" name="Object 4"/>
          <p:cNvGraphicFramePr>
            <a:graphicFrameLocks noChangeAspect="1"/>
          </p:cNvGraphicFramePr>
          <p:nvPr/>
        </p:nvGraphicFramePr>
        <p:xfrm>
          <a:off x="1136650" y="2938463"/>
          <a:ext cx="1689100" cy="927100"/>
        </p:xfrm>
        <a:graphic>
          <a:graphicData uri="http://schemas.openxmlformats.org/presentationml/2006/ole">
            <mc:AlternateContent xmlns:mc="http://schemas.openxmlformats.org/markup-compatibility/2006">
              <mc:Choice xmlns:v="urn:schemas-microsoft-com:vml" Requires="v">
                <p:oleObj spid="_x0000_s72724" name="Equation" r:id="rId4" imgW="787320" imgH="431640" progId="Equation.3">
                  <p:embed/>
                </p:oleObj>
              </mc:Choice>
              <mc:Fallback>
                <p:oleObj name="Equation" r:id="rId4" imgW="78732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6650" y="2938463"/>
                        <a:ext cx="1689100" cy="927100"/>
                      </a:xfrm>
                      <a:prstGeom prst="rect">
                        <a:avLst/>
                      </a:prstGeom>
                      <a:solidFill>
                        <a:srgbClr val="FFCC99">
                          <a:alpha val="58000"/>
                        </a:srgbClr>
                      </a:solidFill>
                      <a:ln w="9525">
                        <a:solidFill>
                          <a:srgbClr val="FFC000"/>
                        </a:solidFill>
                        <a:miter lim="800000"/>
                        <a:headEnd/>
                        <a:tailEnd/>
                      </a:ln>
                    </p:spPr>
                  </p:pic>
                </p:oleObj>
              </mc:Fallback>
            </mc:AlternateContent>
          </a:graphicData>
        </a:graphic>
      </p:graphicFrame>
      <p:sp>
        <p:nvSpPr>
          <p:cNvPr id="2565125" name="AutoShape 5"/>
          <p:cNvSpPr>
            <a:spLocks noChangeArrowheads="1"/>
          </p:cNvSpPr>
          <p:nvPr/>
        </p:nvSpPr>
        <p:spPr bwMode="auto">
          <a:xfrm>
            <a:off x="4068763" y="2944813"/>
            <a:ext cx="4895850" cy="792162"/>
          </a:xfrm>
          <a:prstGeom prst="wedgeRoundRectCallout">
            <a:avLst>
              <a:gd name="adj1" fmla="val -75657"/>
              <a:gd name="adj2" fmla="val -6494"/>
              <a:gd name="adj3" fmla="val 16667"/>
            </a:avLst>
          </a:prstGeom>
          <a:solidFill>
            <a:schemeClr val="hlink">
              <a:alpha val="39999"/>
            </a:schemeClr>
          </a:solidFill>
          <a:ln w="9525" algn="ctr">
            <a:solidFill>
              <a:schemeClr val="folHlink"/>
            </a:solidFill>
            <a:miter lim="800000"/>
            <a:headEnd/>
            <a:tailEnd/>
          </a:ln>
          <a:effectLst/>
        </p:spPr>
        <p:txBody>
          <a:bodyPr anchor="ctr"/>
          <a:lstStyle/>
          <a:p>
            <a:pPr algn="ctr">
              <a:defRPr/>
            </a:pPr>
            <a:r>
              <a:rPr lang="hr-HR" sz="2400" b="0">
                <a:effectLst>
                  <a:outerShdw blurRad="38100" dist="38100" dir="2700000" algn="tl">
                    <a:srgbClr val="FFFFFF"/>
                  </a:outerShdw>
                </a:effectLst>
                <a:latin typeface="Arial Narrow" pitchFamily="34" charset="0"/>
              </a:rPr>
              <a:t>eksponent se mijenja od </a:t>
            </a:r>
            <a:r>
              <a:rPr lang="hr-HR" sz="2400" b="0" i="1">
                <a:effectLst>
                  <a:outerShdw blurRad="38100" dist="38100" dir="2700000" algn="tl">
                    <a:srgbClr val="FFFFFF"/>
                  </a:outerShdw>
                </a:effectLst>
                <a:latin typeface="Arial Narrow" pitchFamily="34" charset="0"/>
              </a:rPr>
              <a:t>0</a:t>
            </a:r>
            <a:r>
              <a:rPr lang="hr-HR" sz="2400" b="0">
                <a:effectLst>
                  <a:outerShdw blurRad="38100" dist="38100" dir="2700000" algn="tl">
                    <a:srgbClr val="FFFFFF"/>
                  </a:outerShdw>
                </a:effectLst>
                <a:latin typeface="Arial Narrow" pitchFamily="34" charset="0"/>
              </a:rPr>
              <a:t> do </a:t>
            </a:r>
            <a:r>
              <a:rPr lang="hr-HR" sz="2400" b="0" i="1">
                <a:effectLst>
                  <a:outerShdw blurRad="38100" dist="38100" dir="2700000" algn="tl">
                    <a:srgbClr val="FFFFFF"/>
                  </a:outerShdw>
                </a:effectLst>
                <a:latin typeface="Arial Narrow" pitchFamily="34" charset="0"/>
              </a:rPr>
              <a:t>k -1</a:t>
            </a:r>
            <a:r>
              <a:rPr lang="hr-HR" sz="2400" b="0">
                <a:effectLst>
                  <a:outerShdw blurRad="38100" dist="38100" dir="2700000" algn="tl">
                    <a:srgbClr val="FFFFFF"/>
                  </a:outerShdw>
                </a:effectLst>
                <a:latin typeface="Arial Narrow" pitchFamily="34" charset="0"/>
              </a:rPr>
              <a:t>,</a:t>
            </a:r>
            <a:br>
              <a:rPr lang="hr-HR" sz="2400" b="0">
                <a:effectLst>
                  <a:outerShdw blurRad="38100" dist="38100" dir="2700000" algn="tl">
                    <a:srgbClr val="FFFFFF"/>
                  </a:outerShdw>
                </a:effectLst>
                <a:latin typeface="Arial Narrow" pitchFamily="34" charset="0"/>
              </a:rPr>
            </a:br>
            <a:r>
              <a:rPr lang="hr-HR" sz="2400" b="0">
                <a:effectLst>
                  <a:outerShdw blurRad="38100" dist="38100" dir="2700000" algn="tl">
                    <a:srgbClr val="FFFFFF"/>
                  </a:outerShdw>
                </a:effectLst>
                <a:latin typeface="Arial Narrow" pitchFamily="34" charset="0"/>
              </a:rPr>
              <a:t>a faktor od </a:t>
            </a:r>
            <a:r>
              <a:rPr lang="hr-HR" sz="2400" b="0" i="1">
                <a:effectLst>
                  <a:outerShdw blurRad="38100" dist="38100" dir="2700000" algn="tl">
                    <a:srgbClr val="FFFFFF"/>
                  </a:outerShdw>
                </a:effectLst>
                <a:latin typeface="Arial Narrow" pitchFamily="34" charset="0"/>
              </a:rPr>
              <a:t>k -1</a:t>
            </a:r>
            <a:r>
              <a:rPr lang="hr-HR" sz="2400" b="0">
                <a:effectLst>
                  <a:outerShdw blurRad="38100" dist="38100" dir="2700000" algn="tl">
                    <a:srgbClr val="FFFFFF"/>
                  </a:outerShdw>
                </a:effectLst>
                <a:latin typeface="Arial Narrow" pitchFamily="34" charset="0"/>
              </a:rPr>
              <a:t> do </a:t>
            </a:r>
            <a:r>
              <a:rPr lang="hr-HR" sz="2400" b="0" i="1">
                <a:effectLst>
                  <a:outerShdw blurRad="38100" dist="38100" dir="2700000" algn="tl">
                    <a:srgbClr val="FFFFFF"/>
                  </a:outerShdw>
                </a:effectLst>
                <a:latin typeface="Arial Narrow" pitchFamily="34" charset="0"/>
              </a:rPr>
              <a:t>0</a:t>
            </a:r>
          </a:p>
        </p:txBody>
      </p:sp>
      <p:graphicFrame>
        <p:nvGraphicFramePr>
          <p:cNvPr id="2051" name="Object 6"/>
          <p:cNvGraphicFramePr>
            <a:graphicFrameLocks noChangeAspect="1"/>
          </p:cNvGraphicFramePr>
          <p:nvPr/>
        </p:nvGraphicFramePr>
        <p:xfrm>
          <a:off x="1857375" y="4437063"/>
          <a:ext cx="6157913" cy="927100"/>
        </p:xfrm>
        <a:graphic>
          <a:graphicData uri="http://schemas.openxmlformats.org/presentationml/2006/ole">
            <mc:AlternateContent xmlns:mc="http://schemas.openxmlformats.org/markup-compatibility/2006">
              <mc:Choice xmlns:v="urn:schemas-microsoft-com:vml" Requires="v">
                <p:oleObj spid="_x0000_s72725" name="Equation" r:id="rId6" imgW="2869920" imgH="431640" progId="Equation.3">
                  <p:embed/>
                </p:oleObj>
              </mc:Choice>
              <mc:Fallback>
                <p:oleObj name="Equation" r:id="rId6" imgW="2869920" imgH="431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7375" y="4437063"/>
                        <a:ext cx="6157913" cy="927100"/>
                      </a:xfrm>
                      <a:prstGeom prst="rect">
                        <a:avLst/>
                      </a:prstGeom>
                      <a:solidFill>
                        <a:srgbClr val="FFCC99">
                          <a:alpha val="58000"/>
                        </a:srgbClr>
                      </a:solidFill>
                      <a:ln w="9525">
                        <a:solidFill>
                          <a:srgbClr val="FFC000"/>
                        </a:solidFill>
                        <a:miter lim="800000"/>
                        <a:headEnd/>
                        <a:tailEnd/>
                      </a:ln>
                    </p:spPr>
                  </p:pic>
                </p:oleObj>
              </mc:Fallback>
            </mc:AlternateContent>
          </a:graphicData>
        </a:graphic>
      </p:graphicFrame>
      <p:sp>
        <p:nvSpPr>
          <p:cNvPr id="2565127" name="AutoShape 7"/>
          <p:cNvSpPr>
            <a:spLocks noChangeArrowheads="1"/>
          </p:cNvSpPr>
          <p:nvPr/>
        </p:nvSpPr>
        <p:spPr bwMode="auto">
          <a:xfrm>
            <a:off x="2576513" y="5734050"/>
            <a:ext cx="1727200" cy="574675"/>
          </a:xfrm>
          <a:prstGeom prst="wedgeRoundRectCallout">
            <a:avLst>
              <a:gd name="adj1" fmla="val 29870"/>
              <a:gd name="adj2" fmla="val -151380"/>
              <a:gd name="adj3" fmla="val 16667"/>
            </a:avLst>
          </a:prstGeom>
          <a:solidFill>
            <a:schemeClr val="hlink">
              <a:alpha val="39999"/>
            </a:schemeClr>
          </a:solidFill>
          <a:ln w="9525" algn="ctr">
            <a:solidFill>
              <a:schemeClr val="folHlink"/>
            </a:solidFill>
            <a:miter lim="800000"/>
            <a:headEnd/>
            <a:tailEnd/>
          </a:ln>
          <a:effectLst/>
        </p:spPr>
        <p:txBody>
          <a:bodyPr anchor="ctr"/>
          <a:lstStyle/>
          <a:p>
            <a:pPr algn="ctr">
              <a:defRPr/>
            </a:pPr>
            <a:r>
              <a:rPr lang="hr-HR" sz="2800" b="0" i="1">
                <a:effectLst>
                  <a:outerShdw blurRad="38100" dist="38100" dir="2700000" algn="tl">
                    <a:srgbClr val="FFFFFF"/>
                  </a:outerShdw>
                </a:effectLst>
                <a:latin typeface="Times New Roman" pitchFamily="18" charset="0"/>
              </a:rPr>
              <a:t>2</a:t>
            </a:r>
            <a:r>
              <a:rPr lang="hr-HR" sz="2800" b="0" i="1" baseline="30000">
                <a:effectLst>
                  <a:outerShdw blurRad="38100" dist="38100" dir="2700000" algn="tl">
                    <a:srgbClr val="FFFFFF"/>
                  </a:outerShdw>
                </a:effectLst>
                <a:latin typeface="Times New Roman" pitchFamily="18" charset="0"/>
              </a:rPr>
              <a:t>k-1</a:t>
            </a:r>
            <a:r>
              <a:rPr lang="hr-HR" sz="2800" b="0" i="1">
                <a:effectLst>
                  <a:outerShdw blurRad="38100" dist="38100" dir="2700000" algn="tl">
                    <a:srgbClr val="FFFFFF"/>
                  </a:outerShdw>
                </a:effectLst>
                <a:latin typeface="Times New Roman" pitchFamily="18" charset="0"/>
              </a:rPr>
              <a:t>  </a:t>
            </a:r>
            <a:r>
              <a:rPr lang="hr-HR" sz="2800" b="0" i="1">
                <a:effectLst>
                  <a:outerShdw blurRad="38100" dist="38100" dir="2700000" algn="tl">
                    <a:srgbClr val="FFFFFF"/>
                  </a:outerShdw>
                </a:effectLst>
                <a:latin typeface="Times New Roman" pitchFamily="18" charset="0"/>
                <a:sym typeface="Symbol" pitchFamily="18" charset="2"/>
              </a:rPr>
              <a:t></a:t>
            </a:r>
            <a:r>
              <a:rPr lang="hr-HR" sz="2800" b="0" i="1">
                <a:effectLst>
                  <a:outerShdw blurRad="38100" dist="38100" dir="2700000" algn="tl">
                    <a:srgbClr val="FFFFFF"/>
                  </a:outerShdw>
                </a:effectLst>
                <a:latin typeface="Times New Roman" pitchFamily="18" charset="0"/>
              </a:rPr>
              <a:t>  n </a:t>
            </a:r>
          </a:p>
        </p:txBody>
      </p:sp>
      <p:sp>
        <p:nvSpPr>
          <p:cNvPr id="2565128" name="AutoShape 8"/>
          <p:cNvSpPr>
            <a:spLocks noChangeArrowheads="1"/>
          </p:cNvSpPr>
          <p:nvPr/>
        </p:nvSpPr>
        <p:spPr bwMode="auto">
          <a:xfrm>
            <a:off x="6248400" y="5516563"/>
            <a:ext cx="2087563" cy="792162"/>
          </a:xfrm>
          <a:prstGeom prst="wedgeRoundRectCallout">
            <a:avLst>
              <a:gd name="adj1" fmla="val -45208"/>
              <a:gd name="adj2" fmla="val -92486"/>
              <a:gd name="adj3" fmla="val 16667"/>
            </a:avLst>
          </a:prstGeom>
          <a:solidFill>
            <a:schemeClr val="hlink">
              <a:alpha val="39999"/>
            </a:schemeClr>
          </a:solidFill>
          <a:ln w="9525" algn="ctr">
            <a:solidFill>
              <a:schemeClr val="folHlink"/>
            </a:solidFill>
            <a:miter lim="800000"/>
            <a:headEnd/>
            <a:tailEnd/>
          </a:ln>
          <a:effectLst/>
        </p:spPr>
        <p:txBody>
          <a:bodyPr anchor="ctr"/>
          <a:lstStyle/>
          <a:p>
            <a:pPr algn="ctr">
              <a:defRPr/>
            </a:pPr>
            <a:r>
              <a:rPr lang="hr-HR" sz="2400" b="0">
                <a:effectLst>
                  <a:outerShdw blurRad="38100" dist="38100" dir="2700000" algn="tl">
                    <a:srgbClr val="FFFFFF"/>
                  </a:outerShdw>
                </a:effectLst>
                <a:latin typeface="Arial Narrow" pitchFamily="34" charset="0"/>
              </a:rPr>
              <a:t>suma reda teži prema </a:t>
            </a:r>
            <a:r>
              <a:rPr lang="hr-HR" sz="2400" b="0" i="1">
                <a:effectLst>
                  <a:outerShdw blurRad="38100" dist="38100" dir="2700000" algn="tl">
                    <a:srgbClr val="FFFFFF"/>
                  </a:outerShdw>
                </a:effectLst>
                <a:latin typeface="Arial Narrow" pitchFamily="34" charset="0"/>
              </a:rPr>
              <a:t>2</a:t>
            </a:r>
          </a:p>
        </p:txBody>
      </p:sp>
      <p:sp>
        <p:nvSpPr>
          <p:cNvPr id="4" name="Slide Number Placeholder 3"/>
          <p:cNvSpPr>
            <a:spLocks noGrp="1"/>
          </p:cNvSpPr>
          <p:nvPr>
            <p:ph type="sldNum" sz="quarter" idx="11"/>
          </p:nvPr>
        </p:nvSpPr>
        <p:spPr/>
        <p:txBody>
          <a:bodyPr/>
          <a:lstStyle/>
          <a:p>
            <a:fld id="{A88E0379-805C-488B-A902-3710866AFB11}" type="slidenum">
              <a:rPr lang="hr-HR" smtClean="0"/>
              <a:pPr/>
              <a:t>277</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7490" name="Rectangle 2"/>
          <p:cNvSpPr>
            <a:spLocks noGrp="1" noChangeArrowheads="1"/>
          </p:cNvSpPr>
          <p:nvPr>
            <p:ph type="title" idx="4294967295"/>
          </p:nvPr>
        </p:nvSpPr>
        <p:spPr/>
        <p:txBody>
          <a:bodyPr/>
          <a:lstStyle/>
          <a:p>
            <a:pPr>
              <a:defRPr/>
            </a:pPr>
            <a:r>
              <a:rPr lang="hr-HR"/>
              <a:t>Ubrzanje algoritma</a:t>
            </a:r>
          </a:p>
        </p:txBody>
      </p:sp>
      <p:sp>
        <p:nvSpPr>
          <p:cNvPr id="1727491" name="Rectangle 3"/>
          <p:cNvSpPr>
            <a:spLocks noGrp="1" noChangeArrowheads="1"/>
          </p:cNvSpPr>
          <p:nvPr>
            <p:ph idx="4294967295"/>
          </p:nvPr>
        </p:nvSpPr>
        <p:spPr/>
        <p:txBody>
          <a:bodyPr/>
          <a:lstStyle/>
          <a:p>
            <a:r>
              <a:rPr lang="hr-HR" smtClean="0"/>
              <a:t>vrijeme izvođenja za najgori slučaj algoritma</a:t>
            </a:r>
            <a:r>
              <a:rPr lang="hr-HR" smtClean="0">
                <a:latin typeface="Times New Roman" pitchFamily="18" charset="0"/>
              </a:rPr>
              <a:t> </a:t>
            </a:r>
            <a:r>
              <a:rPr lang="hr-HR" b="1" smtClean="0">
                <a:solidFill>
                  <a:srgbClr val="FF0000"/>
                </a:solidFill>
                <a:latin typeface="Courier New" pitchFamily="49" charset="0"/>
              </a:rPr>
              <a:t>stvori_gomilu</a:t>
            </a:r>
            <a:r>
              <a:rPr lang="hr-HR" smtClean="0">
                <a:latin typeface="Courier New" pitchFamily="49" charset="0"/>
              </a:rPr>
              <a:t> </a:t>
            </a:r>
            <a:r>
              <a:rPr lang="hr-HR" smtClean="0"/>
              <a:t>je </a:t>
            </a:r>
            <a:r>
              <a:rPr lang="hr-HR" sz="3200" i="1" smtClean="0">
                <a:solidFill>
                  <a:srgbClr val="FF0000"/>
                </a:solidFill>
                <a:latin typeface="Times New Roman" pitchFamily="18" charset="0"/>
              </a:rPr>
              <a:t>O(n)</a:t>
            </a:r>
            <a:r>
              <a:rPr lang="hr-HR" smtClean="0">
                <a:latin typeface="Times New Roman" pitchFamily="18" charset="0"/>
              </a:rPr>
              <a:t>,</a:t>
            </a:r>
            <a:r>
              <a:rPr lang="hr-HR" smtClean="0"/>
              <a:t> što je za red veličine bolje od </a:t>
            </a:r>
            <a:r>
              <a:rPr lang="hr-HR" sz="3200" i="1" smtClean="0">
                <a:solidFill>
                  <a:srgbClr val="FF0000"/>
                </a:solidFill>
                <a:latin typeface="Times New Roman" pitchFamily="18" charset="0"/>
              </a:rPr>
              <a:t>O(n log</a:t>
            </a:r>
            <a:r>
              <a:rPr lang="hr-HR" sz="3200" i="1" baseline="-25000" smtClean="0">
                <a:solidFill>
                  <a:srgbClr val="FF0000"/>
                </a:solidFill>
                <a:latin typeface="Times New Roman" pitchFamily="18" charset="0"/>
              </a:rPr>
              <a:t>2</a:t>
            </a:r>
            <a:r>
              <a:rPr lang="hr-HR" sz="3200" i="1" smtClean="0">
                <a:solidFill>
                  <a:srgbClr val="FF0000"/>
                </a:solidFill>
                <a:latin typeface="Times New Roman" pitchFamily="18" charset="0"/>
              </a:rPr>
              <a:t> n)</a:t>
            </a:r>
            <a:r>
              <a:rPr lang="hr-HR" smtClean="0"/>
              <a:t> za uzastopno korištenje funkcije</a:t>
            </a:r>
            <a:r>
              <a:rPr lang="hr-HR" smtClean="0">
                <a:latin typeface="Arial" charset="0"/>
              </a:rPr>
              <a:t> </a:t>
            </a:r>
            <a:r>
              <a:rPr lang="hr-HR" b="1" smtClean="0">
                <a:solidFill>
                  <a:srgbClr val="FF0000"/>
                </a:solidFill>
                <a:latin typeface="Courier New" pitchFamily="49" charset="0"/>
              </a:rPr>
              <a:t>ubaci</a:t>
            </a:r>
            <a:endParaRPr lang="hr-HR" smtClean="0"/>
          </a:p>
          <a:p>
            <a:r>
              <a:rPr lang="hr-HR" smtClean="0"/>
              <a:t>funkcija </a:t>
            </a:r>
            <a:r>
              <a:rPr lang="hr-HR" b="1" smtClean="0">
                <a:solidFill>
                  <a:srgbClr val="FF0000"/>
                </a:solidFill>
                <a:latin typeface="Courier New" pitchFamily="49" charset="0"/>
              </a:rPr>
              <a:t>stvori_gomilu</a:t>
            </a:r>
            <a:r>
              <a:rPr lang="hr-HR" smtClean="0">
                <a:latin typeface="Courier New" pitchFamily="49" charset="0"/>
              </a:rPr>
              <a:t> </a:t>
            </a:r>
            <a:r>
              <a:rPr lang="hr-HR" smtClean="0"/>
              <a:t>traži da su svi elementi za stvaranje gomile već prisutni, dok </a:t>
            </a:r>
            <a:r>
              <a:rPr lang="hr-HR" b="1" smtClean="0">
                <a:solidFill>
                  <a:srgbClr val="FF0000"/>
                </a:solidFill>
                <a:latin typeface="Courier New" pitchFamily="49" charset="0"/>
              </a:rPr>
              <a:t>ubaci</a:t>
            </a:r>
            <a:r>
              <a:rPr lang="hr-HR" i="1" smtClean="0"/>
              <a:t> </a:t>
            </a:r>
            <a:r>
              <a:rPr lang="hr-HR" smtClean="0"/>
              <a:t>može ubaciti novi element u gomilu bilo kada</a:t>
            </a:r>
            <a:endParaRPr lang="hr-HR" smtClean="0">
              <a:latin typeface="Arial" charset="0"/>
            </a:endParaRPr>
          </a:p>
          <a:p>
            <a:pPr lvl="1"/>
            <a:r>
              <a:rPr lang="hr-HR" smtClean="0"/>
              <a:t>funkcije koje gomila treba brzo obaviti i radi kojih je napravljena ta struktura podataka su ubacivanje novih i brisanje najvećeg elementa iz skupa podataka</a:t>
            </a:r>
            <a:endParaRPr lang="hr-HR" smtClean="0">
              <a:latin typeface="Arial" charset="0"/>
            </a:endParaRPr>
          </a:p>
          <a:p>
            <a:pPr lvl="1"/>
            <a:r>
              <a:rPr lang="hr-HR" smtClean="0"/>
              <a:t>brisanje najvećeg podatka obavlja se izbacivanjem korijena i pozivanjem funkcije </a:t>
            </a:r>
            <a:r>
              <a:rPr lang="hr-HR" b="1" smtClean="0">
                <a:solidFill>
                  <a:srgbClr val="FF0000"/>
                </a:solidFill>
                <a:latin typeface="Courier New" pitchFamily="49" charset="0"/>
              </a:rPr>
              <a:t>podesi</a:t>
            </a:r>
            <a:r>
              <a:rPr lang="hr-HR" smtClean="0"/>
              <a:t>, a ubacivanje novih radi se funkcijom </a:t>
            </a:r>
            <a:r>
              <a:rPr lang="hr-HR" b="1" smtClean="0">
                <a:solidFill>
                  <a:srgbClr val="FF0000"/>
                </a:solidFill>
                <a:latin typeface="Courier New" pitchFamily="49" charset="0"/>
              </a:rPr>
              <a:t>ubaci</a:t>
            </a:r>
          </a:p>
          <a:p>
            <a:pPr lvl="2"/>
            <a:r>
              <a:rPr lang="hr-HR" smtClean="0"/>
              <a:t>tako se postiže da se obje željene funkcije obavljaju u vremenu</a:t>
            </a:r>
            <a:r>
              <a:rPr lang="hr-HR" smtClean="0">
                <a:latin typeface="Times New Roman" pitchFamily="18" charset="0"/>
              </a:rPr>
              <a:t> </a:t>
            </a:r>
            <a:r>
              <a:rPr lang="hr-HR" sz="2400" b="1" i="1" smtClean="0">
                <a:solidFill>
                  <a:srgbClr val="FF0000"/>
                </a:solidFill>
                <a:latin typeface="Times New Roman" pitchFamily="18" charset="0"/>
              </a:rPr>
              <a:t>O(log</a:t>
            </a:r>
            <a:r>
              <a:rPr lang="hr-HR" sz="2400" b="1" i="1" baseline="-25000" smtClean="0">
                <a:solidFill>
                  <a:srgbClr val="FF0000"/>
                </a:solidFill>
                <a:latin typeface="Times New Roman" pitchFamily="18" charset="0"/>
              </a:rPr>
              <a:t>2</a:t>
            </a:r>
            <a:r>
              <a:rPr lang="hr-HR" sz="2400" b="1" i="1" smtClean="0">
                <a:solidFill>
                  <a:srgbClr val="FF0000"/>
                </a:solidFill>
                <a:latin typeface="Times New Roman" pitchFamily="18" charset="0"/>
              </a:rPr>
              <a:t> n)</a:t>
            </a:r>
          </a:p>
        </p:txBody>
      </p:sp>
      <p:sp>
        <p:nvSpPr>
          <p:cNvPr id="4" name="Slide Number Placeholder 3"/>
          <p:cNvSpPr>
            <a:spLocks noGrp="1"/>
          </p:cNvSpPr>
          <p:nvPr>
            <p:ph type="sldNum" sz="quarter" idx="11"/>
          </p:nvPr>
        </p:nvSpPr>
        <p:spPr/>
        <p:txBody>
          <a:bodyPr/>
          <a:lstStyle/>
          <a:p>
            <a:fld id="{A88E0379-805C-488B-A902-3710866AFB11}" type="slidenum">
              <a:rPr lang="hr-HR" smtClean="0"/>
              <a:pPr/>
              <a:t>278</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9218" name="Rectangle 2"/>
          <p:cNvSpPr>
            <a:spLocks noGrp="1" noChangeArrowheads="1"/>
          </p:cNvSpPr>
          <p:nvPr>
            <p:ph type="title"/>
          </p:nvPr>
        </p:nvSpPr>
        <p:spPr/>
        <p:txBody>
          <a:bodyPr/>
          <a:lstStyle/>
          <a:p>
            <a:pPr>
              <a:defRPr/>
            </a:pPr>
            <a:r>
              <a:rPr lang="hr-HR" smtClean="0"/>
              <a:t>Ubrzanje algoritma</a:t>
            </a:r>
          </a:p>
        </p:txBody>
      </p:sp>
      <p:sp>
        <p:nvSpPr>
          <p:cNvPr id="2569219" name="Rectangle 3"/>
          <p:cNvSpPr>
            <a:spLocks noGrp="1" noChangeArrowheads="1"/>
          </p:cNvSpPr>
          <p:nvPr>
            <p:ph type="body" idx="1"/>
          </p:nvPr>
        </p:nvSpPr>
        <p:spPr/>
        <p:txBody>
          <a:bodyPr/>
          <a:lstStyle/>
          <a:p>
            <a:pPr>
              <a:defRPr/>
            </a:pPr>
            <a:r>
              <a:rPr lang="hr-HR" smtClean="0"/>
              <a:t>gomila može biti napravljena za razne relacije njenih elemenata</a:t>
            </a:r>
          </a:p>
          <a:p>
            <a:pPr lvl="1">
              <a:defRPr/>
            </a:pPr>
            <a:r>
              <a:rPr lang="hr-HR" smtClean="0"/>
              <a:t>gomilu s relacijom </a:t>
            </a:r>
            <a:r>
              <a:rPr lang="hr-HR" b="1" smtClean="0"/>
              <a:t>veći od</a:t>
            </a:r>
            <a:r>
              <a:rPr lang="hr-HR" smtClean="0"/>
              <a:t> zovemo </a:t>
            </a:r>
            <a:r>
              <a:rPr lang="hr-HR" i="1" smtClean="0"/>
              <a:t>max heap</a:t>
            </a:r>
            <a:r>
              <a:rPr lang="hr-HR" smtClean="0"/>
              <a:t> </a:t>
            </a:r>
          </a:p>
          <a:p>
            <a:pPr lvl="1">
              <a:defRPr/>
            </a:pPr>
            <a:r>
              <a:rPr lang="hr-HR" smtClean="0"/>
              <a:t>gomilu s relacijom </a:t>
            </a:r>
            <a:r>
              <a:rPr lang="hr-HR" b="1" smtClean="0"/>
              <a:t>manji od </a:t>
            </a:r>
            <a:r>
              <a:rPr lang="hr-HR" smtClean="0"/>
              <a:t>zovemo </a:t>
            </a:r>
            <a:r>
              <a:rPr lang="hr-HR" i="1" smtClean="0"/>
              <a:t>min heap</a:t>
            </a:r>
            <a:endParaRPr lang="hr-HR" smtClean="0"/>
          </a:p>
          <a:p>
            <a:pPr>
              <a:defRPr/>
            </a:pPr>
            <a:endParaRPr lang="hr-HR" smtClean="0"/>
          </a:p>
        </p:txBody>
      </p:sp>
      <p:sp>
        <p:nvSpPr>
          <p:cNvPr id="4" name="Slide Number Placeholder 3"/>
          <p:cNvSpPr>
            <a:spLocks noGrp="1"/>
          </p:cNvSpPr>
          <p:nvPr>
            <p:ph type="sldNum" sz="quarter" idx="11"/>
          </p:nvPr>
        </p:nvSpPr>
        <p:spPr/>
        <p:txBody>
          <a:bodyPr/>
          <a:lstStyle/>
          <a:p>
            <a:fld id="{D4AD59E7-4515-4B34-A58D-745587B9CCB9}" type="slidenum">
              <a:rPr lang="hr-HR" smtClean="0"/>
              <a:pPr/>
              <a:t>279</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kumimoji="0" lang="hr-HR" smtClean="0">
                <a:effectLst/>
              </a:rPr>
              <a:t>Programski slijed pri pozivu funkcije</a:t>
            </a:r>
            <a:endParaRPr kumimoji="0" lang="en-US" smtClean="0">
              <a:effectLst/>
            </a:endParaRPr>
          </a:p>
        </p:txBody>
      </p:sp>
      <p:sp>
        <p:nvSpPr>
          <p:cNvPr id="15363" name="Rectangle 3"/>
          <p:cNvSpPr>
            <a:spLocks noGrp="1" noChangeArrowheads="1"/>
          </p:cNvSpPr>
          <p:nvPr>
            <p:ph type="body" idx="1"/>
          </p:nvPr>
        </p:nvSpPr>
        <p:spPr>
          <a:xfrm>
            <a:off x="704850" y="1196975"/>
            <a:ext cx="3678238" cy="4630738"/>
          </a:xfrm>
          <a:solidFill>
            <a:srgbClr val="FFCC99"/>
          </a:solidFill>
          <a:ln>
            <a:solidFill>
              <a:srgbClr val="FF9900"/>
            </a:solidFill>
          </a:ln>
        </p:spPr>
        <p:txBody>
          <a:bodyPr/>
          <a:lstStyle/>
          <a:p>
            <a:pPr>
              <a:buFont typeface="Monotype Sorts" pitchFamily="2" charset="2"/>
              <a:buNone/>
            </a:pPr>
            <a:r>
              <a:rPr kumimoji="0" lang="hr-HR" sz="2400" b="1" smtClean="0">
                <a:effectLst/>
                <a:latin typeface="Courier New" pitchFamily="49" charset="0"/>
              </a:rPr>
              <a:t>int main () {</a:t>
            </a:r>
          </a:p>
          <a:p>
            <a:pPr>
              <a:buFont typeface="Monotype Sorts" pitchFamily="2" charset="2"/>
              <a:buNone/>
            </a:pPr>
            <a:r>
              <a:rPr kumimoji="0" lang="hr-HR" sz="2400" b="1" smtClean="0">
                <a:effectLst/>
                <a:latin typeface="Courier New" pitchFamily="49" charset="0"/>
              </a:rPr>
              <a:t>  ...</a:t>
            </a:r>
          </a:p>
          <a:p>
            <a:pPr>
              <a:buFont typeface="Monotype Sorts" pitchFamily="2" charset="2"/>
              <a:buNone/>
            </a:pPr>
            <a:r>
              <a:rPr kumimoji="0" lang="hr-HR" sz="2400" b="1" smtClean="0">
                <a:effectLst/>
                <a:latin typeface="Courier New" pitchFamily="49" charset="0"/>
              </a:rPr>
              <a:t>  y1 = f(x1);</a:t>
            </a:r>
          </a:p>
          <a:p>
            <a:pPr>
              <a:buFont typeface="Monotype Sorts" pitchFamily="2" charset="2"/>
              <a:buNone/>
            </a:pPr>
            <a:r>
              <a:rPr kumimoji="0" lang="hr-HR" sz="2400" b="1" smtClean="0">
                <a:effectLst/>
                <a:latin typeface="Courier New" pitchFamily="49" charset="0"/>
              </a:rPr>
              <a:t>  ...</a:t>
            </a:r>
          </a:p>
          <a:p>
            <a:pPr>
              <a:buFont typeface="Monotype Sorts" pitchFamily="2" charset="2"/>
              <a:buNone/>
            </a:pPr>
            <a:r>
              <a:rPr kumimoji="0" lang="hr-HR" sz="2400" b="1" smtClean="0">
                <a:effectLst/>
                <a:latin typeface="Courier New" pitchFamily="49" charset="0"/>
              </a:rPr>
              <a:t>  y2 = f(x2);</a:t>
            </a:r>
          </a:p>
          <a:p>
            <a:pPr>
              <a:buFont typeface="Monotype Sorts" pitchFamily="2" charset="2"/>
              <a:buNone/>
            </a:pPr>
            <a:r>
              <a:rPr kumimoji="0" lang="hr-HR" sz="2400" b="1" smtClean="0">
                <a:effectLst/>
                <a:latin typeface="Courier New" pitchFamily="49" charset="0"/>
              </a:rPr>
              <a:t>  ...</a:t>
            </a:r>
          </a:p>
          <a:p>
            <a:pPr>
              <a:buFont typeface="Monotype Sorts" pitchFamily="2" charset="2"/>
              <a:buNone/>
            </a:pPr>
            <a:r>
              <a:rPr kumimoji="0" lang="hr-HR" sz="2400" b="1" smtClean="0">
                <a:effectLst/>
                <a:latin typeface="Courier New" pitchFamily="49" charset="0"/>
              </a:rPr>
              <a:t>  y3 = f(x3);</a:t>
            </a:r>
          </a:p>
          <a:p>
            <a:pPr>
              <a:buFont typeface="Monotype Sorts" pitchFamily="2" charset="2"/>
              <a:buNone/>
            </a:pPr>
            <a:r>
              <a:rPr kumimoji="0" lang="hr-HR" sz="2400" b="1" smtClean="0">
                <a:effectLst/>
                <a:latin typeface="Courier New" pitchFamily="49" charset="0"/>
              </a:rPr>
              <a:t>  ...</a:t>
            </a:r>
          </a:p>
          <a:p>
            <a:pPr>
              <a:buFont typeface="Monotype Sorts" pitchFamily="2" charset="2"/>
              <a:buNone/>
            </a:pPr>
            <a:r>
              <a:rPr kumimoji="0" lang="hr-HR" sz="2400" b="1" smtClean="0">
                <a:effectLst/>
                <a:latin typeface="Courier New" pitchFamily="49" charset="0"/>
              </a:rPr>
              <a:t>}</a:t>
            </a:r>
            <a:endParaRPr lang="en-US" sz="2400" b="1" smtClean="0">
              <a:effectLst/>
              <a:latin typeface="Courier New" pitchFamily="49" charset="0"/>
            </a:endParaRPr>
          </a:p>
        </p:txBody>
      </p:sp>
      <p:sp>
        <p:nvSpPr>
          <p:cNvPr id="1958916" name="Rectangle 4"/>
          <p:cNvSpPr>
            <a:spLocks noChangeArrowheads="1"/>
          </p:cNvSpPr>
          <p:nvPr/>
        </p:nvSpPr>
        <p:spPr bwMode="auto">
          <a:xfrm>
            <a:off x="5283200" y="2743200"/>
            <a:ext cx="4044950" cy="1828800"/>
          </a:xfrm>
          <a:prstGeom prst="rect">
            <a:avLst/>
          </a:prstGeom>
          <a:solidFill>
            <a:srgbClr val="0070C0">
              <a:alpha val="30196"/>
            </a:srgbClr>
          </a:solidFill>
          <a:ln w="9525">
            <a:solidFill>
              <a:srgbClr val="0070C0"/>
            </a:solidFill>
            <a:miter lim="800000"/>
            <a:headEnd/>
            <a:tailEnd/>
          </a:ln>
        </p:spPr>
        <p:txBody>
          <a:bodyPr/>
          <a:lstStyle/>
          <a:p>
            <a:pPr marL="342900" indent="-342900">
              <a:buClr>
                <a:schemeClr val="accent2"/>
              </a:buClr>
              <a:buFont typeface="Monotype Sorts" pitchFamily="2" charset="2"/>
              <a:buNone/>
            </a:pPr>
            <a:r>
              <a:rPr kumimoji="0" lang="hr-HR" sz="2400"/>
              <a:t>float f (float x) {</a:t>
            </a:r>
          </a:p>
          <a:p>
            <a:pPr marL="342900" indent="-342900">
              <a:buClr>
                <a:schemeClr val="accent2"/>
              </a:buClr>
              <a:buFont typeface="Monotype Sorts" pitchFamily="2" charset="2"/>
              <a:buNone/>
            </a:pPr>
            <a:r>
              <a:rPr kumimoji="0" lang="hr-HR" sz="2400"/>
              <a:t>  ...</a:t>
            </a:r>
          </a:p>
          <a:p>
            <a:pPr marL="342900" indent="-342900">
              <a:buClr>
                <a:schemeClr val="accent2"/>
              </a:buClr>
              <a:buFont typeface="Monotype Sorts" pitchFamily="2" charset="2"/>
              <a:buNone/>
            </a:pPr>
            <a:r>
              <a:rPr kumimoji="0" lang="hr-HR" sz="2400"/>
              <a:t>  return y;</a:t>
            </a:r>
          </a:p>
          <a:p>
            <a:pPr marL="342900" indent="-342900">
              <a:buClr>
                <a:schemeClr val="accent2"/>
              </a:buClr>
              <a:buFont typeface="Monotype Sorts" pitchFamily="2" charset="2"/>
              <a:buNone/>
            </a:pPr>
            <a:r>
              <a:rPr kumimoji="0" lang="hr-HR" sz="2400"/>
              <a:t>}</a:t>
            </a:r>
            <a:endParaRPr lang="en-US" sz="2400"/>
          </a:p>
        </p:txBody>
      </p:sp>
      <p:sp>
        <p:nvSpPr>
          <p:cNvPr id="1958917" name="Line 5"/>
          <p:cNvSpPr>
            <a:spLocks noChangeShapeType="1"/>
          </p:cNvSpPr>
          <p:nvPr/>
        </p:nvSpPr>
        <p:spPr bwMode="auto">
          <a:xfrm>
            <a:off x="2865438" y="2420938"/>
            <a:ext cx="2447925" cy="431800"/>
          </a:xfrm>
          <a:prstGeom prst="line">
            <a:avLst/>
          </a:prstGeom>
          <a:noFill/>
          <a:ln w="57150">
            <a:solidFill>
              <a:srgbClr val="990000"/>
            </a:solidFill>
            <a:round/>
            <a:headEnd/>
            <a:tailEnd type="triangle" w="med" len="med"/>
          </a:ln>
        </p:spPr>
        <p:txBody>
          <a:bodyPr/>
          <a:lstStyle/>
          <a:p>
            <a:endParaRPr lang="en-US"/>
          </a:p>
        </p:txBody>
      </p:sp>
      <p:sp>
        <p:nvSpPr>
          <p:cNvPr id="1958918" name="Line 6"/>
          <p:cNvSpPr>
            <a:spLocks noChangeShapeType="1"/>
          </p:cNvSpPr>
          <p:nvPr/>
        </p:nvSpPr>
        <p:spPr bwMode="auto">
          <a:xfrm flipH="1" flipV="1">
            <a:off x="1423988" y="3429000"/>
            <a:ext cx="4176712" cy="431800"/>
          </a:xfrm>
          <a:prstGeom prst="line">
            <a:avLst/>
          </a:prstGeom>
          <a:noFill/>
          <a:ln w="57150">
            <a:solidFill>
              <a:srgbClr val="337F2D"/>
            </a:solidFill>
            <a:round/>
            <a:headEnd/>
            <a:tailEnd type="triangle" w="med" len="med"/>
          </a:ln>
        </p:spPr>
        <p:txBody>
          <a:bodyPr/>
          <a:lstStyle/>
          <a:p>
            <a:endParaRPr lang="en-US"/>
          </a:p>
        </p:txBody>
      </p:sp>
      <p:sp>
        <p:nvSpPr>
          <p:cNvPr id="1958919" name="Line 7"/>
          <p:cNvSpPr>
            <a:spLocks noChangeShapeType="1"/>
          </p:cNvSpPr>
          <p:nvPr/>
        </p:nvSpPr>
        <p:spPr bwMode="auto">
          <a:xfrm flipH="1">
            <a:off x="1208088" y="3933825"/>
            <a:ext cx="4389437" cy="574675"/>
          </a:xfrm>
          <a:prstGeom prst="line">
            <a:avLst/>
          </a:prstGeom>
          <a:noFill/>
          <a:ln w="57150">
            <a:solidFill>
              <a:schemeClr val="bg1"/>
            </a:solidFill>
            <a:round/>
            <a:headEnd/>
            <a:tailEnd type="triangle" w="med" len="med"/>
          </a:ln>
        </p:spPr>
        <p:txBody>
          <a:bodyPr/>
          <a:lstStyle/>
          <a:p>
            <a:endParaRPr lang="en-US"/>
          </a:p>
        </p:txBody>
      </p:sp>
      <p:sp>
        <p:nvSpPr>
          <p:cNvPr id="1958920" name="AutoShape 8"/>
          <p:cNvSpPr>
            <a:spLocks noChangeArrowheads="1"/>
          </p:cNvSpPr>
          <p:nvPr/>
        </p:nvSpPr>
        <p:spPr bwMode="auto">
          <a:xfrm>
            <a:off x="4881563" y="836613"/>
            <a:ext cx="3887787" cy="647700"/>
          </a:xfrm>
          <a:prstGeom prst="wedgeRoundRectCallout">
            <a:avLst>
              <a:gd name="adj1" fmla="val 36769"/>
              <a:gd name="adj2" fmla="val 255148"/>
              <a:gd name="adj3" fmla="val 16667"/>
            </a:avLst>
          </a:prstGeom>
          <a:solidFill>
            <a:srgbClr val="92D050">
              <a:alpha val="40000"/>
            </a:srgbClr>
          </a:solidFill>
          <a:ln w="9525" algn="ctr">
            <a:solidFill>
              <a:srgbClr val="00B050"/>
            </a:solidFill>
            <a:miter lim="800000"/>
            <a:headEnd/>
            <a:tailEnd/>
          </a:ln>
          <a:effectLst/>
        </p:spPr>
        <p:txBody>
          <a:bodyPr anchor="ctr"/>
          <a:lstStyle/>
          <a:p>
            <a:pPr algn="ctr">
              <a:defRPr/>
            </a:pPr>
            <a:r>
              <a:rPr lang="hr-HR" sz="2800" b="0">
                <a:effectLst>
                  <a:outerShdw blurRad="38100" dist="38100" dir="2700000" algn="tl">
                    <a:srgbClr val="FFFFFF"/>
                  </a:outerShdw>
                </a:effectLst>
                <a:latin typeface="Arial Narrow" pitchFamily="34" charset="0"/>
              </a:rPr>
              <a:t>Kako se prenosi x?</a:t>
            </a:r>
          </a:p>
        </p:txBody>
      </p:sp>
      <p:sp>
        <p:nvSpPr>
          <p:cNvPr id="1958921" name="AutoShape 9"/>
          <p:cNvSpPr>
            <a:spLocks noChangeArrowheads="1"/>
          </p:cNvSpPr>
          <p:nvPr/>
        </p:nvSpPr>
        <p:spPr bwMode="auto">
          <a:xfrm>
            <a:off x="5384800" y="5229225"/>
            <a:ext cx="3887788" cy="647700"/>
          </a:xfrm>
          <a:prstGeom prst="wedgeRoundRectCallout">
            <a:avLst>
              <a:gd name="adj1" fmla="val -32727"/>
              <a:gd name="adj2" fmla="val -243630"/>
              <a:gd name="adj3" fmla="val 16667"/>
            </a:avLst>
          </a:prstGeom>
          <a:solidFill>
            <a:srgbClr val="92D050">
              <a:alpha val="40000"/>
            </a:srgbClr>
          </a:solidFill>
          <a:ln w="9525" algn="ctr">
            <a:solidFill>
              <a:srgbClr val="00B050"/>
            </a:solidFill>
            <a:miter lim="800000"/>
            <a:headEnd/>
            <a:tailEnd/>
          </a:ln>
          <a:effectLst/>
        </p:spPr>
        <p:txBody>
          <a:bodyPr anchor="ctr"/>
          <a:lstStyle/>
          <a:p>
            <a:pPr algn="ctr">
              <a:defRPr/>
            </a:pPr>
            <a:r>
              <a:rPr lang="hr-HR" sz="2800" b="0">
                <a:effectLst>
                  <a:outerShdw blurRad="38100" dist="38100" dir="2700000" algn="tl">
                    <a:srgbClr val="FFFFFF"/>
                  </a:outerShdw>
                </a:effectLst>
                <a:latin typeface="Arial Narrow" pitchFamily="34" charset="0"/>
              </a:rPr>
              <a:t>Kojim se putem vratiti?</a:t>
            </a:r>
          </a:p>
        </p:txBody>
      </p:sp>
      <p:sp>
        <p:nvSpPr>
          <p:cNvPr id="1958922" name="Line 10"/>
          <p:cNvSpPr>
            <a:spLocks noChangeShapeType="1"/>
          </p:cNvSpPr>
          <p:nvPr/>
        </p:nvSpPr>
        <p:spPr bwMode="auto">
          <a:xfrm flipV="1">
            <a:off x="2865438" y="2997200"/>
            <a:ext cx="2519362" cy="287338"/>
          </a:xfrm>
          <a:prstGeom prst="line">
            <a:avLst/>
          </a:prstGeom>
          <a:noFill/>
          <a:ln w="57150">
            <a:solidFill>
              <a:srgbClr val="337F2D"/>
            </a:solidFill>
            <a:round/>
            <a:headEnd/>
            <a:tailEnd type="triangle" w="med" len="med"/>
          </a:ln>
        </p:spPr>
        <p:txBody>
          <a:bodyPr/>
          <a:lstStyle/>
          <a:p>
            <a:endParaRPr lang="en-US"/>
          </a:p>
        </p:txBody>
      </p:sp>
      <p:sp>
        <p:nvSpPr>
          <p:cNvPr id="1958923" name="Line 11"/>
          <p:cNvSpPr>
            <a:spLocks noChangeShapeType="1"/>
          </p:cNvSpPr>
          <p:nvPr/>
        </p:nvSpPr>
        <p:spPr bwMode="auto">
          <a:xfrm flipH="1" flipV="1">
            <a:off x="1352550" y="2636838"/>
            <a:ext cx="4316413" cy="1193800"/>
          </a:xfrm>
          <a:prstGeom prst="line">
            <a:avLst/>
          </a:prstGeom>
          <a:noFill/>
          <a:ln w="57150">
            <a:solidFill>
              <a:srgbClr val="990000"/>
            </a:solidFill>
            <a:round/>
            <a:headEnd/>
            <a:tailEnd type="triangle" w="med" len="med"/>
          </a:ln>
        </p:spPr>
        <p:txBody>
          <a:bodyPr/>
          <a:lstStyle/>
          <a:p>
            <a:endParaRPr lang="en-US"/>
          </a:p>
        </p:txBody>
      </p:sp>
      <p:sp>
        <p:nvSpPr>
          <p:cNvPr id="1958924" name="Line 12"/>
          <p:cNvSpPr>
            <a:spLocks noChangeShapeType="1"/>
          </p:cNvSpPr>
          <p:nvPr/>
        </p:nvSpPr>
        <p:spPr bwMode="auto">
          <a:xfrm flipV="1">
            <a:off x="2865438" y="3141663"/>
            <a:ext cx="2447925" cy="792162"/>
          </a:xfrm>
          <a:prstGeom prst="line">
            <a:avLst/>
          </a:prstGeom>
          <a:noFill/>
          <a:ln w="57150">
            <a:solidFill>
              <a:schemeClr val="bg1"/>
            </a:solidFill>
            <a:round/>
            <a:headEnd/>
            <a:tailEnd type="triangle" w="med" len="med"/>
          </a:ln>
        </p:spPr>
        <p:txBody>
          <a:bodyPr/>
          <a:lstStyle/>
          <a:p>
            <a:endParaRPr lang="en-US"/>
          </a:p>
        </p:txBody>
      </p:sp>
      <p:sp>
        <p:nvSpPr>
          <p:cNvPr id="3" name="Slide Number Placeholder 2"/>
          <p:cNvSpPr>
            <a:spLocks noGrp="1"/>
          </p:cNvSpPr>
          <p:nvPr>
            <p:ph type="sldNum" sz="quarter" idx="11"/>
          </p:nvPr>
        </p:nvSpPr>
        <p:spPr/>
        <p:txBody>
          <a:bodyPr/>
          <a:lstStyle/>
          <a:p>
            <a:fld id="{D4AD59E7-4515-4B34-A58D-745587B9CCB9}" type="slidenum">
              <a:rPr lang="hr-HR" smtClean="0"/>
              <a:pPr/>
              <a:t>28</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58917"/>
                                        </p:tgtEl>
                                        <p:attrNameLst>
                                          <p:attrName>style.visibility</p:attrName>
                                        </p:attrNameLst>
                                      </p:cBhvr>
                                      <p:to>
                                        <p:strVal val="visible"/>
                                      </p:to>
                                    </p:set>
                                    <p:animEffect transition="in" filter="wipe(left)">
                                      <p:cBhvr>
                                        <p:cTn id="7" dur="500"/>
                                        <p:tgtEl>
                                          <p:spTgt spid="1958917"/>
                                        </p:tgtEl>
                                      </p:cBhvr>
                                    </p:animEffect>
                                  </p:childTnLst>
                                </p:cTn>
                              </p:par>
                            </p:childTnLst>
                          </p:cTn>
                        </p:par>
                        <p:par>
                          <p:cTn id="8" fill="hold">
                            <p:stCondLst>
                              <p:cond delay="500"/>
                            </p:stCondLst>
                            <p:childTnLst>
                              <p:par>
                                <p:cTn id="9" presetID="1" presetClass="emph" presetSubtype="2" autoRev="1" fill="hold" nodeType="afterEffect">
                                  <p:stCondLst>
                                    <p:cond delay="0"/>
                                  </p:stCondLst>
                                  <p:childTnLst>
                                    <p:animClr clrSpc="rgb" dir="cw">
                                      <p:cBhvr>
                                        <p:cTn id="10" dur="1000" fill="hold"/>
                                        <p:tgtEl>
                                          <p:spTgt spid="1958916"/>
                                        </p:tgtEl>
                                        <p:attrNameLst>
                                          <p:attrName>fillcolor</p:attrName>
                                        </p:attrNameLst>
                                      </p:cBhvr>
                                      <p:to>
                                        <a:srgbClr val="CC0000"/>
                                      </p:to>
                                    </p:animClr>
                                    <p:set>
                                      <p:cBhvr>
                                        <p:cTn id="11" dur="1000" fill="hold"/>
                                        <p:tgtEl>
                                          <p:spTgt spid="1958916"/>
                                        </p:tgtEl>
                                        <p:attrNameLst>
                                          <p:attrName>fill.type</p:attrName>
                                        </p:attrNameLst>
                                      </p:cBhvr>
                                      <p:to>
                                        <p:strVal val="solid"/>
                                      </p:to>
                                    </p:set>
                                    <p:set>
                                      <p:cBhvr>
                                        <p:cTn id="12" dur="1000" fill="hold"/>
                                        <p:tgtEl>
                                          <p:spTgt spid="1958916"/>
                                        </p:tgtEl>
                                        <p:attrNameLst>
                                          <p:attrName>fill.on</p:attrName>
                                        </p:attrNameLst>
                                      </p:cBhvr>
                                      <p:to>
                                        <p:strVal val="true"/>
                                      </p:to>
                                    </p:set>
                                  </p:childTnLst>
                                </p:cTn>
                              </p:par>
                            </p:childTnLst>
                          </p:cTn>
                        </p:par>
                        <p:par>
                          <p:cTn id="13" fill="hold">
                            <p:stCondLst>
                              <p:cond delay="2500"/>
                            </p:stCondLst>
                            <p:childTnLst>
                              <p:par>
                                <p:cTn id="14" presetID="22" presetClass="entr" presetSubtype="2" fill="hold" grpId="0" nodeType="afterEffect">
                                  <p:stCondLst>
                                    <p:cond delay="0"/>
                                  </p:stCondLst>
                                  <p:childTnLst>
                                    <p:set>
                                      <p:cBhvr>
                                        <p:cTn id="15" dur="1" fill="hold">
                                          <p:stCondLst>
                                            <p:cond delay="0"/>
                                          </p:stCondLst>
                                        </p:cTn>
                                        <p:tgtEl>
                                          <p:spTgt spid="1958923"/>
                                        </p:tgtEl>
                                        <p:attrNameLst>
                                          <p:attrName>style.visibility</p:attrName>
                                        </p:attrNameLst>
                                      </p:cBhvr>
                                      <p:to>
                                        <p:strVal val="visible"/>
                                      </p:to>
                                    </p:set>
                                    <p:animEffect transition="in" filter="wipe(right)">
                                      <p:cBhvr>
                                        <p:cTn id="16" dur="500"/>
                                        <p:tgtEl>
                                          <p:spTgt spid="1958923"/>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grpId="1" nodeType="clickEffect">
                                  <p:stCondLst>
                                    <p:cond delay="0"/>
                                  </p:stCondLst>
                                  <p:childTnLst>
                                    <p:animEffect transition="out" filter="dissolve">
                                      <p:cBhvr>
                                        <p:cTn id="20" dur="500"/>
                                        <p:tgtEl>
                                          <p:spTgt spid="1958917"/>
                                        </p:tgtEl>
                                      </p:cBhvr>
                                    </p:animEffect>
                                    <p:set>
                                      <p:cBhvr>
                                        <p:cTn id="21" dur="1" fill="hold">
                                          <p:stCondLst>
                                            <p:cond delay="499"/>
                                          </p:stCondLst>
                                        </p:cTn>
                                        <p:tgtEl>
                                          <p:spTgt spid="1958917"/>
                                        </p:tgtEl>
                                        <p:attrNameLst>
                                          <p:attrName>style.visibility</p:attrName>
                                        </p:attrNameLst>
                                      </p:cBhvr>
                                      <p:to>
                                        <p:strVal val="hidden"/>
                                      </p:to>
                                    </p:set>
                                  </p:childTnLst>
                                </p:cTn>
                              </p:par>
                              <p:par>
                                <p:cTn id="22" presetID="9" presetClass="exit" presetSubtype="0" fill="hold" grpId="1" nodeType="withEffect">
                                  <p:stCondLst>
                                    <p:cond delay="0"/>
                                  </p:stCondLst>
                                  <p:childTnLst>
                                    <p:animEffect transition="out" filter="dissolve">
                                      <p:cBhvr>
                                        <p:cTn id="23" dur="500"/>
                                        <p:tgtEl>
                                          <p:spTgt spid="1958923"/>
                                        </p:tgtEl>
                                      </p:cBhvr>
                                    </p:animEffect>
                                    <p:set>
                                      <p:cBhvr>
                                        <p:cTn id="24" dur="1" fill="hold">
                                          <p:stCondLst>
                                            <p:cond delay="499"/>
                                          </p:stCondLst>
                                        </p:cTn>
                                        <p:tgtEl>
                                          <p:spTgt spid="1958923"/>
                                        </p:tgtEl>
                                        <p:attrNameLst>
                                          <p:attrName>style.visibility</p:attrName>
                                        </p:attrNameLst>
                                      </p:cBhvr>
                                      <p:to>
                                        <p:strVal val="hidden"/>
                                      </p:to>
                                    </p:set>
                                  </p:childTnLst>
                                </p:cTn>
                              </p:par>
                              <p:par>
                                <p:cTn id="25" presetID="22" presetClass="entr" presetSubtype="8" fill="hold" grpId="0" nodeType="withEffect">
                                  <p:stCondLst>
                                    <p:cond delay="0"/>
                                  </p:stCondLst>
                                  <p:childTnLst>
                                    <p:set>
                                      <p:cBhvr>
                                        <p:cTn id="26" dur="1" fill="hold">
                                          <p:stCondLst>
                                            <p:cond delay="0"/>
                                          </p:stCondLst>
                                        </p:cTn>
                                        <p:tgtEl>
                                          <p:spTgt spid="1958922"/>
                                        </p:tgtEl>
                                        <p:attrNameLst>
                                          <p:attrName>style.visibility</p:attrName>
                                        </p:attrNameLst>
                                      </p:cBhvr>
                                      <p:to>
                                        <p:strVal val="visible"/>
                                      </p:to>
                                    </p:set>
                                    <p:animEffect transition="in" filter="wipe(left)">
                                      <p:cBhvr>
                                        <p:cTn id="27" dur="500"/>
                                        <p:tgtEl>
                                          <p:spTgt spid="1958922"/>
                                        </p:tgtEl>
                                      </p:cBhvr>
                                    </p:animEffect>
                                  </p:childTnLst>
                                </p:cTn>
                              </p:par>
                            </p:childTnLst>
                          </p:cTn>
                        </p:par>
                        <p:par>
                          <p:cTn id="28" fill="hold">
                            <p:stCondLst>
                              <p:cond delay="500"/>
                            </p:stCondLst>
                            <p:childTnLst>
                              <p:par>
                                <p:cTn id="29" presetID="1" presetClass="emph" presetSubtype="2" autoRev="1" fill="hold" nodeType="afterEffect">
                                  <p:stCondLst>
                                    <p:cond delay="0"/>
                                  </p:stCondLst>
                                  <p:childTnLst>
                                    <p:animClr clrSpc="rgb" dir="cw">
                                      <p:cBhvr>
                                        <p:cTn id="30" dur="1000" fill="hold"/>
                                        <p:tgtEl>
                                          <p:spTgt spid="1958916"/>
                                        </p:tgtEl>
                                        <p:attrNameLst>
                                          <p:attrName>fillcolor</p:attrName>
                                        </p:attrNameLst>
                                      </p:cBhvr>
                                      <p:to>
                                        <a:srgbClr val="009900"/>
                                      </p:to>
                                    </p:animClr>
                                    <p:set>
                                      <p:cBhvr>
                                        <p:cTn id="31" dur="1000" fill="hold"/>
                                        <p:tgtEl>
                                          <p:spTgt spid="1958916"/>
                                        </p:tgtEl>
                                        <p:attrNameLst>
                                          <p:attrName>fill.type</p:attrName>
                                        </p:attrNameLst>
                                      </p:cBhvr>
                                      <p:to>
                                        <p:strVal val="solid"/>
                                      </p:to>
                                    </p:set>
                                    <p:set>
                                      <p:cBhvr>
                                        <p:cTn id="32" dur="1000" fill="hold"/>
                                        <p:tgtEl>
                                          <p:spTgt spid="1958916"/>
                                        </p:tgtEl>
                                        <p:attrNameLst>
                                          <p:attrName>fill.on</p:attrName>
                                        </p:attrNameLst>
                                      </p:cBhvr>
                                      <p:to>
                                        <p:strVal val="true"/>
                                      </p:to>
                                    </p:set>
                                  </p:childTnLst>
                                </p:cTn>
                              </p:par>
                            </p:childTnLst>
                          </p:cTn>
                        </p:par>
                        <p:par>
                          <p:cTn id="33" fill="hold">
                            <p:stCondLst>
                              <p:cond delay="2500"/>
                            </p:stCondLst>
                            <p:childTnLst>
                              <p:par>
                                <p:cTn id="34" presetID="22" presetClass="entr" presetSubtype="2" fill="hold" grpId="0" nodeType="afterEffect">
                                  <p:stCondLst>
                                    <p:cond delay="0"/>
                                  </p:stCondLst>
                                  <p:childTnLst>
                                    <p:set>
                                      <p:cBhvr>
                                        <p:cTn id="35" dur="1" fill="hold">
                                          <p:stCondLst>
                                            <p:cond delay="0"/>
                                          </p:stCondLst>
                                        </p:cTn>
                                        <p:tgtEl>
                                          <p:spTgt spid="1958918"/>
                                        </p:tgtEl>
                                        <p:attrNameLst>
                                          <p:attrName>style.visibility</p:attrName>
                                        </p:attrNameLst>
                                      </p:cBhvr>
                                      <p:to>
                                        <p:strVal val="visible"/>
                                      </p:to>
                                    </p:set>
                                    <p:animEffect transition="in" filter="wipe(right)">
                                      <p:cBhvr>
                                        <p:cTn id="36" dur="500"/>
                                        <p:tgtEl>
                                          <p:spTgt spid="195891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xit" presetSubtype="0" fill="hold" grpId="1" nodeType="clickEffect">
                                  <p:stCondLst>
                                    <p:cond delay="0"/>
                                  </p:stCondLst>
                                  <p:childTnLst>
                                    <p:animEffect transition="out" filter="dissolve">
                                      <p:cBhvr>
                                        <p:cTn id="40" dur="500"/>
                                        <p:tgtEl>
                                          <p:spTgt spid="1958922"/>
                                        </p:tgtEl>
                                      </p:cBhvr>
                                    </p:animEffect>
                                    <p:set>
                                      <p:cBhvr>
                                        <p:cTn id="41" dur="1" fill="hold">
                                          <p:stCondLst>
                                            <p:cond delay="499"/>
                                          </p:stCondLst>
                                        </p:cTn>
                                        <p:tgtEl>
                                          <p:spTgt spid="1958922"/>
                                        </p:tgtEl>
                                        <p:attrNameLst>
                                          <p:attrName>style.visibility</p:attrName>
                                        </p:attrNameLst>
                                      </p:cBhvr>
                                      <p:to>
                                        <p:strVal val="hidden"/>
                                      </p:to>
                                    </p:set>
                                  </p:childTnLst>
                                </p:cTn>
                              </p:par>
                              <p:par>
                                <p:cTn id="42" presetID="9" presetClass="exit" presetSubtype="0" fill="hold" grpId="1" nodeType="withEffect">
                                  <p:stCondLst>
                                    <p:cond delay="0"/>
                                  </p:stCondLst>
                                  <p:childTnLst>
                                    <p:animEffect transition="out" filter="dissolve">
                                      <p:cBhvr>
                                        <p:cTn id="43" dur="500"/>
                                        <p:tgtEl>
                                          <p:spTgt spid="1958918"/>
                                        </p:tgtEl>
                                      </p:cBhvr>
                                    </p:animEffect>
                                    <p:set>
                                      <p:cBhvr>
                                        <p:cTn id="44" dur="1" fill="hold">
                                          <p:stCondLst>
                                            <p:cond delay="499"/>
                                          </p:stCondLst>
                                        </p:cTn>
                                        <p:tgtEl>
                                          <p:spTgt spid="1958918"/>
                                        </p:tgtEl>
                                        <p:attrNameLst>
                                          <p:attrName>style.visibility</p:attrName>
                                        </p:attrNameLst>
                                      </p:cBhvr>
                                      <p:to>
                                        <p:strVal val="hidden"/>
                                      </p:to>
                                    </p:set>
                                  </p:childTnLst>
                                </p:cTn>
                              </p:par>
                              <p:par>
                                <p:cTn id="45" presetID="22" presetClass="entr" presetSubtype="8" fill="hold" grpId="0" nodeType="withEffect">
                                  <p:stCondLst>
                                    <p:cond delay="0"/>
                                  </p:stCondLst>
                                  <p:childTnLst>
                                    <p:set>
                                      <p:cBhvr>
                                        <p:cTn id="46" dur="1" fill="hold">
                                          <p:stCondLst>
                                            <p:cond delay="0"/>
                                          </p:stCondLst>
                                        </p:cTn>
                                        <p:tgtEl>
                                          <p:spTgt spid="1958924"/>
                                        </p:tgtEl>
                                        <p:attrNameLst>
                                          <p:attrName>style.visibility</p:attrName>
                                        </p:attrNameLst>
                                      </p:cBhvr>
                                      <p:to>
                                        <p:strVal val="visible"/>
                                      </p:to>
                                    </p:set>
                                    <p:animEffect transition="in" filter="wipe(left)">
                                      <p:cBhvr>
                                        <p:cTn id="47" dur="500"/>
                                        <p:tgtEl>
                                          <p:spTgt spid="1958924"/>
                                        </p:tgtEl>
                                      </p:cBhvr>
                                    </p:animEffect>
                                  </p:childTnLst>
                                </p:cTn>
                              </p:par>
                            </p:childTnLst>
                          </p:cTn>
                        </p:par>
                        <p:par>
                          <p:cTn id="48" fill="hold">
                            <p:stCondLst>
                              <p:cond delay="500"/>
                            </p:stCondLst>
                            <p:childTnLst>
                              <p:par>
                                <p:cTn id="49" presetID="1" presetClass="emph" presetSubtype="2" autoRev="1" fill="hold" nodeType="afterEffect">
                                  <p:stCondLst>
                                    <p:cond delay="0"/>
                                  </p:stCondLst>
                                  <p:childTnLst>
                                    <p:animClr clrSpc="rgb" dir="cw">
                                      <p:cBhvr>
                                        <p:cTn id="50" dur="1000" fill="hold"/>
                                        <p:tgtEl>
                                          <p:spTgt spid="1958916"/>
                                        </p:tgtEl>
                                        <p:attrNameLst>
                                          <p:attrName>fillcolor</p:attrName>
                                        </p:attrNameLst>
                                      </p:cBhvr>
                                      <p:to>
                                        <a:srgbClr val="576DC9"/>
                                      </p:to>
                                    </p:animClr>
                                    <p:set>
                                      <p:cBhvr>
                                        <p:cTn id="51" dur="1000" fill="hold"/>
                                        <p:tgtEl>
                                          <p:spTgt spid="1958916"/>
                                        </p:tgtEl>
                                        <p:attrNameLst>
                                          <p:attrName>fill.type</p:attrName>
                                        </p:attrNameLst>
                                      </p:cBhvr>
                                      <p:to>
                                        <p:strVal val="solid"/>
                                      </p:to>
                                    </p:set>
                                    <p:set>
                                      <p:cBhvr>
                                        <p:cTn id="52" dur="1000" fill="hold"/>
                                        <p:tgtEl>
                                          <p:spTgt spid="1958916"/>
                                        </p:tgtEl>
                                        <p:attrNameLst>
                                          <p:attrName>fill.on</p:attrName>
                                        </p:attrNameLst>
                                      </p:cBhvr>
                                      <p:to>
                                        <p:strVal val="true"/>
                                      </p:to>
                                    </p:set>
                                  </p:childTnLst>
                                </p:cTn>
                              </p:par>
                            </p:childTnLst>
                          </p:cTn>
                        </p:par>
                        <p:par>
                          <p:cTn id="53" fill="hold">
                            <p:stCondLst>
                              <p:cond delay="2500"/>
                            </p:stCondLst>
                            <p:childTnLst>
                              <p:par>
                                <p:cTn id="54" presetID="22" presetClass="entr" presetSubtype="2" fill="hold" grpId="0" nodeType="afterEffect">
                                  <p:stCondLst>
                                    <p:cond delay="0"/>
                                  </p:stCondLst>
                                  <p:childTnLst>
                                    <p:set>
                                      <p:cBhvr>
                                        <p:cTn id="55" dur="1" fill="hold">
                                          <p:stCondLst>
                                            <p:cond delay="0"/>
                                          </p:stCondLst>
                                        </p:cTn>
                                        <p:tgtEl>
                                          <p:spTgt spid="1958919"/>
                                        </p:tgtEl>
                                        <p:attrNameLst>
                                          <p:attrName>style.visibility</p:attrName>
                                        </p:attrNameLst>
                                      </p:cBhvr>
                                      <p:to>
                                        <p:strVal val="visible"/>
                                      </p:to>
                                    </p:set>
                                    <p:animEffect transition="in" filter="wipe(right)">
                                      <p:cBhvr>
                                        <p:cTn id="56" dur="500"/>
                                        <p:tgtEl>
                                          <p:spTgt spid="1958919"/>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1958920"/>
                                        </p:tgtEl>
                                        <p:attrNameLst>
                                          <p:attrName>style.visibility</p:attrName>
                                        </p:attrNameLst>
                                      </p:cBhvr>
                                      <p:to>
                                        <p:strVal val="visible"/>
                                      </p:to>
                                    </p:set>
                                    <p:anim calcmode="lin" valueType="num">
                                      <p:cBhvr additive="base">
                                        <p:cTn id="61" dur="500" fill="hold"/>
                                        <p:tgtEl>
                                          <p:spTgt spid="1958920"/>
                                        </p:tgtEl>
                                        <p:attrNameLst>
                                          <p:attrName>ppt_x</p:attrName>
                                        </p:attrNameLst>
                                      </p:cBhvr>
                                      <p:tavLst>
                                        <p:tav tm="0">
                                          <p:val>
                                            <p:strVal val="#ppt_x"/>
                                          </p:val>
                                        </p:tav>
                                        <p:tav tm="100000">
                                          <p:val>
                                            <p:strVal val="#ppt_x"/>
                                          </p:val>
                                        </p:tav>
                                      </p:tavLst>
                                    </p:anim>
                                    <p:anim calcmode="lin" valueType="num">
                                      <p:cBhvr additive="base">
                                        <p:cTn id="62" dur="500" fill="hold"/>
                                        <p:tgtEl>
                                          <p:spTgt spid="1958920"/>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958921"/>
                                        </p:tgtEl>
                                        <p:attrNameLst>
                                          <p:attrName>style.visibility</p:attrName>
                                        </p:attrNameLst>
                                      </p:cBhvr>
                                      <p:to>
                                        <p:strVal val="visible"/>
                                      </p:to>
                                    </p:set>
                                    <p:anim calcmode="lin" valueType="num">
                                      <p:cBhvr additive="base">
                                        <p:cTn id="67" dur="500" fill="hold"/>
                                        <p:tgtEl>
                                          <p:spTgt spid="1958921"/>
                                        </p:tgtEl>
                                        <p:attrNameLst>
                                          <p:attrName>ppt_x</p:attrName>
                                        </p:attrNameLst>
                                      </p:cBhvr>
                                      <p:tavLst>
                                        <p:tav tm="0">
                                          <p:val>
                                            <p:strVal val="#ppt_x"/>
                                          </p:val>
                                        </p:tav>
                                        <p:tav tm="100000">
                                          <p:val>
                                            <p:strVal val="#ppt_x"/>
                                          </p:val>
                                        </p:tav>
                                      </p:tavLst>
                                    </p:anim>
                                    <p:anim calcmode="lin" valueType="num">
                                      <p:cBhvr additive="base">
                                        <p:cTn id="68" dur="500" fill="hold"/>
                                        <p:tgtEl>
                                          <p:spTgt spid="19589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8917" grpId="0" animBg="1"/>
      <p:bldP spid="1958917" grpId="1" animBg="1"/>
      <p:bldP spid="1958918" grpId="0" animBg="1"/>
      <p:bldP spid="1958918" grpId="1" animBg="1"/>
      <p:bldP spid="1958919" grpId="0" animBg="1"/>
      <p:bldP spid="1958920" grpId="0" animBg="1"/>
      <p:bldP spid="1958921" grpId="0" animBg="1"/>
      <p:bldP spid="1958922" grpId="0" animBg="1"/>
      <p:bldP spid="1958922" grpId="1" animBg="1"/>
      <p:bldP spid="1958923" grpId="0" animBg="1"/>
      <p:bldP spid="1958923" grpId="1" animBg="1"/>
      <p:bldP spid="1958924" grpId="0" animBg="1"/>
    </p:bld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9538" name="Rectangle 2"/>
          <p:cNvSpPr>
            <a:spLocks noGrp="1" noChangeArrowheads="1"/>
          </p:cNvSpPr>
          <p:nvPr>
            <p:ph type="title" idx="4294967295"/>
          </p:nvPr>
        </p:nvSpPr>
        <p:spPr/>
        <p:txBody>
          <a:bodyPr/>
          <a:lstStyle/>
          <a:p>
            <a:pPr>
              <a:defRPr/>
            </a:pPr>
            <a:r>
              <a:rPr lang="hr-HR"/>
              <a:t>Sortiranje gomilom</a:t>
            </a:r>
            <a:endParaRPr lang="en-US"/>
          </a:p>
        </p:txBody>
      </p:sp>
      <p:sp>
        <p:nvSpPr>
          <p:cNvPr id="1729539" name="Rectangle 3"/>
          <p:cNvSpPr>
            <a:spLocks noGrp="1" noChangeArrowheads="1"/>
          </p:cNvSpPr>
          <p:nvPr>
            <p:ph type="body" idx="4294967295"/>
          </p:nvPr>
        </p:nvSpPr>
        <p:spPr/>
        <p:txBody>
          <a:bodyPr/>
          <a:lstStyle/>
          <a:p>
            <a:r>
              <a:rPr lang="hr-HR" sz="3200" smtClean="0"/>
              <a:t>heap sort:</a:t>
            </a:r>
          </a:p>
          <a:p>
            <a:pPr lvl="1"/>
            <a:r>
              <a:rPr lang="hr-HR" sz="2800" smtClean="0"/>
              <a:t>element s vrha gomile zamjenjuje se s posljednjim elementom polja</a:t>
            </a:r>
          </a:p>
          <a:p>
            <a:pPr lvl="1"/>
            <a:r>
              <a:rPr lang="hr-HR" sz="2800" smtClean="0"/>
              <a:t>gomila se skraćuje za 1 element i podešava</a:t>
            </a:r>
          </a:p>
          <a:p>
            <a:r>
              <a:rPr lang="hr-HR" sz="3200" smtClean="0"/>
              <a:t>složenost podešavanja je </a:t>
            </a:r>
            <a:r>
              <a:rPr lang="hr-HR" sz="3200" i="1" smtClean="0">
                <a:solidFill>
                  <a:srgbClr val="FF0000"/>
                </a:solidFill>
                <a:latin typeface="Times New Roman" pitchFamily="18" charset="0"/>
              </a:rPr>
              <a:t>O(log</a:t>
            </a:r>
            <a:r>
              <a:rPr lang="hr-HR" sz="3200" i="1" baseline="-25000" smtClean="0">
                <a:solidFill>
                  <a:srgbClr val="FF0000"/>
                </a:solidFill>
                <a:latin typeface="Times New Roman" pitchFamily="18" charset="0"/>
              </a:rPr>
              <a:t>2</a:t>
            </a:r>
            <a:r>
              <a:rPr lang="hr-HR" sz="3200" i="1" smtClean="0">
                <a:solidFill>
                  <a:srgbClr val="FF0000"/>
                </a:solidFill>
                <a:latin typeface="Times New Roman" pitchFamily="18" charset="0"/>
              </a:rPr>
              <a:t>n)</a:t>
            </a:r>
          </a:p>
          <a:p>
            <a:r>
              <a:rPr lang="hr-HR" sz="3200" smtClean="0"/>
              <a:t>to se obavlja </a:t>
            </a:r>
            <a:r>
              <a:rPr lang="hr-HR" sz="3200" b="1" i="1" smtClean="0">
                <a:solidFill>
                  <a:srgbClr val="FF0000"/>
                </a:solidFill>
                <a:latin typeface="Times New Roman" pitchFamily="18" charset="0"/>
              </a:rPr>
              <a:t>n</a:t>
            </a:r>
            <a:r>
              <a:rPr lang="hr-HR" sz="3200" smtClean="0">
                <a:latin typeface="Times New Roman" pitchFamily="18" charset="0"/>
              </a:rPr>
              <a:t> </a:t>
            </a:r>
            <a:r>
              <a:rPr lang="hr-HR" sz="3200" smtClean="0"/>
              <a:t>puta pa je složenost sorta</a:t>
            </a:r>
            <a:r>
              <a:rPr lang="hr-HR" sz="3200" smtClean="0">
                <a:latin typeface="Times New Roman" pitchFamily="18" charset="0"/>
              </a:rPr>
              <a:t> </a:t>
            </a:r>
            <a:r>
              <a:rPr lang="hr-HR" sz="3200" i="1" smtClean="0">
                <a:solidFill>
                  <a:srgbClr val="FF0000"/>
                </a:solidFill>
                <a:latin typeface="Times New Roman" pitchFamily="18" charset="0"/>
              </a:rPr>
              <a:t>O(nlog</a:t>
            </a:r>
            <a:r>
              <a:rPr lang="hr-HR" sz="3200" i="1" baseline="-25000" smtClean="0">
                <a:solidFill>
                  <a:srgbClr val="FF0000"/>
                </a:solidFill>
                <a:latin typeface="Times New Roman" pitchFamily="18" charset="0"/>
              </a:rPr>
              <a:t>2</a:t>
            </a:r>
            <a:r>
              <a:rPr lang="hr-HR" sz="3200" i="1" smtClean="0">
                <a:solidFill>
                  <a:srgbClr val="FF0000"/>
                </a:solidFill>
                <a:latin typeface="Times New Roman" pitchFamily="18" charset="0"/>
              </a:rPr>
              <a:t>n)</a:t>
            </a:r>
            <a:endParaRPr lang="hr-HR" sz="3200" smtClean="0">
              <a:solidFill>
                <a:srgbClr val="FF0000"/>
              </a:solidFill>
              <a:latin typeface="Times New Roman" pitchFamily="18" charset="0"/>
            </a:endParaRPr>
          </a:p>
          <a:p>
            <a:r>
              <a:rPr lang="hr-HR" sz="3200" smtClean="0"/>
              <a:t>razlika u vremenu izvođenja za različite redove veličine složenosti postane značajna za veliki </a:t>
            </a:r>
            <a:r>
              <a:rPr lang="hr-HR" sz="3200" b="1" i="1" smtClean="0">
                <a:solidFill>
                  <a:srgbClr val="FF0000"/>
                </a:solidFill>
                <a:latin typeface="Times New Roman" pitchFamily="18" charset="0"/>
              </a:rPr>
              <a:t>n</a:t>
            </a:r>
            <a:endParaRPr lang="hr-HR" sz="3200" smtClean="0"/>
          </a:p>
          <a:p>
            <a:pPr lvl="1">
              <a:buFont typeface="Wingdings" pitchFamily="2" charset="2"/>
              <a:buNone/>
            </a:pPr>
            <a:endParaRPr lang="hr-HR" sz="2800" smtClean="0"/>
          </a:p>
        </p:txBody>
      </p:sp>
      <p:sp>
        <p:nvSpPr>
          <p:cNvPr id="2571268" name="Rectangle 4"/>
          <p:cNvSpPr>
            <a:spLocks noChangeArrowheads="1"/>
          </p:cNvSpPr>
          <p:nvPr/>
        </p:nvSpPr>
        <p:spPr bwMode="auto">
          <a:xfrm>
            <a:off x="6964363" y="5859463"/>
            <a:ext cx="2535237" cy="473075"/>
          </a:xfrm>
          <a:prstGeom prst="rect">
            <a:avLst/>
          </a:prstGeom>
          <a:noFill/>
          <a:ln w="9525" algn="ctr">
            <a:noFill/>
            <a:miter lim="800000"/>
            <a:headEnd/>
            <a:tailEnd/>
          </a:ln>
          <a:effectLst/>
        </p:spPr>
        <p:txBody>
          <a:bodyPr wrap="none">
            <a:spAutoFit/>
          </a:bodyPr>
          <a:lstStyle/>
          <a:p>
            <a:pPr lvl="1">
              <a:lnSpc>
                <a:spcPct val="105000"/>
              </a:lnSpc>
              <a:buClr>
                <a:srgbClr val="FF0000"/>
              </a:buClr>
              <a:buSzPct val="75000"/>
              <a:defRPr/>
            </a:pPr>
            <a:r>
              <a:rPr lang="hr-HR" sz="2400" b="0">
                <a:solidFill>
                  <a:schemeClr val="folHlink"/>
                </a:solidFill>
                <a:effectLst>
                  <a:outerShdw blurRad="38100" dist="38100" dir="2700000" algn="tl">
                    <a:srgbClr val="C0C0C0"/>
                  </a:outerShdw>
                </a:effectLst>
                <a:sym typeface="Wingdings" pitchFamily="2" charset="2"/>
              </a:rPr>
              <a:t></a:t>
            </a:r>
            <a:r>
              <a:rPr lang="hr-HR" sz="2400" b="0">
                <a:solidFill>
                  <a:schemeClr val="folHlink"/>
                </a:solidFill>
                <a:effectLst>
                  <a:outerShdw blurRad="38100" dist="38100" dir="2700000" algn="tl">
                    <a:srgbClr val="C0C0C0"/>
                  </a:outerShdw>
                </a:effectLst>
              </a:rPr>
              <a:t> Sortovi</a:t>
            </a:r>
          </a:p>
        </p:txBody>
      </p:sp>
      <p:sp>
        <p:nvSpPr>
          <p:cNvPr id="4" name="Slide Number Placeholder 3"/>
          <p:cNvSpPr>
            <a:spLocks noGrp="1"/>
          </p:cNvSpPr>
          <p:nvPr>
            <p:ph type="sldNum" sz="quarter" idx="11"/>
          </p:nvPr>
        </p:nvSpPr>
        <p:spPr/>
        <p:txBody>
          <a:bodyPr/>
          <a:lstStyle/>
          <a:p>
            <a:fld id="{D4AD59E7-4515-4B34-A58D-745587B9CCB9}" type="slidenum">
              <a:rPr lang="hr-HR" smtClean="0"/>
              <a:pPr/>
              <a:t>280</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1586" name="Rectangle 2"/>
          <p:cNvSpPr>
            <a:spLocks noGrp="1" noChangeArrowheads="1"/>
          </p:cNvSpPr>
          <p:nvPr>
            <p:ph type="title" idx="4294967295"/>
          </p:nvPr>
        </p:nvSpPr>
        <p:spPr/>
        <p:txBody>
          <a:bodyPr/>
          <a:lstStyle/>
          <a:p>
            <a:pPr>
              <a:defRPr/>
            </a:pPr>
            <a:r>
              <a:rPr lang="hr-HR" smtClean="0"/>
              <a:t>Zadaci za vježbu</a:t>
            </a:r>
          </a:p>
        </p:txBody>
      </p:sp>
      <p:sp>
        <p:nvSpPr>
          <p:cNvPr id="1731587" name="Rectangle 3"/>
          <p:cNvSpPr>
            <a:spLocks noGrp="1" noChangeArrowheads="1"/>
          </p:cNvSpPr>
          <p:nvPr>
            <p:ph type="body" idx="4294967295"/>
          </p:nvPr>
        </p:nvSpPr>
        <p:spPr/>
        <p:txBody>
          <a:bodyPr/>
          <a:lstStyle/>
          <a:p>
            <a:pPr marL="533400" indent="-533400"/>
            <a:r>
              <a:rPr lang="sr-Latn-CS" smtClean="0"/>
              <a:t>Zadan je niz ulaznih podataka:</a:t>
            </a:r>
          </a:p>
          <a:p>
            <a:pPr marL="914400" lvl="1" indent="-457200" algn="ctr">
              <a:buFont typeface="Wingdings" pitchFamily="2" charset="2"/>
              <a:buNone/>
            </a:pPr>
            <a:r>
              <a:rPr lang="sr-Latn-CS" sz="3200" b="1" smtClean="0">
                <a:solidFill>
                  <a:srgbClr val="FF0000"/>
                </a:solidFill>
              </a:rPr>
              <a:t>	12, 15, 5, 3, 7, 2 18, 11, 4, 10</a:t>
            </a:r>
          </a:p>
          <a:p>
            <a:pPr marL="914400" lvl="1" indent="-457200">
              <a:buFont typeface="Wingdings" pitchFamily="2" charset="2"/>
              <a:buAutoNum type="alphaLcParenR"/>
            </a:pPr>
            <a:r>
              <a:rPr lang="sr-Latn-CS" smtClean="0"/>
              <a:t>treba nacrtati potpuno binarno stablo koje je nastalo slijednim upisom ulaznih podataka</a:t>
            </a:r>
          </a:p>
          <a:p>
            <a:pPr marL="914400" lvl="1" indent="-457200">
              <a:buFont typeface="Wingdings" pitchFamily="2" charset="2"/>
              <a:buAutoNum type="alphaLcParenR"/>
            </a:pPr>
            <a:r>
              <a:rPr lang="sr-Latn-CS" smtClean="0"/>
              <a:t>treba nacrtati podatkovnu strukturu gomila u koju su pohranjeni ulazni podaci</a:t>
            </a:r>
          </a:p>
          <a:p>
            <a:pPr marL="914400" lvl="1" indent="-457200">
              <a:buFont typeface="Wingdings" pitchFamily="2" charset="2"/>
              <a:buAutoNum type="alphaLcParenR"/>
            </a:pPr>
            <a:r>
              <a:rPr lang="sr-Latn-CS" smtClean="0"/>
              <a:t>koliko iznosi apriorno vrijeme izvođenja za pretvorbu potpunog binarnog stabla u strukturu gomila?</a:t>
            </a:r>
          </a:p>
          <a:p>
            <a:pPr marL="914400" lvl="1" indent="-457200">
              <a:buFont typeface="Wingdings" pitchFamily="2" charset="2"/>
              <a:buAutoNum type="alphaLcParenR"/>
            </a:pPr>
            <a:endParaRPr lang="sr-Latn-CS" smtClean="0"/>
          </a:p>
          <a:p>
            <a:pPr marL="533400" indent="-533400"/>
            <a:endParaRPr lang="sr-Latn-CS" smtClean="0">
              <a:latin typeface="Courier New" pitchFamily="49" charset="0"/>
            </a:endParaRPr>
          </a:p>
          <a:p>
            <a:pPr marL="914400" lvl="1" indent="-457200"/>
            <a:endParaRPr lang="sr-Latn-CS" smtClean="0"/>
          </a:p>
        </p:txBody>
      </p:sp>
      <p:sp>
        <p:nvSpPr>
          <p:cNvPr id="4" name="Slide Number Placeholder 3"/>
          <p:cNvSpPr>
            <a:spLocks noGrp="1"/>
          </p:cNvSpPr>
          <p:nvPr>
            <p:ph type="sldNum" sz="quarter" idx="11"/>
          </p:nvPr>
        </p:nvSpPr>
        <p:spPr/>
        <p:txBody>
          <a:bodyPr/>
          <a:lstStyle/>
          <a:p>
            <a:fld id="{D4AD59E7-4515-4B34-A58D-745587B9CCB9}" type="slidenum">
              <a:rPr lang="hr-HR" smtClean="0"/>
              <a:pPr/>
              <a:t>281</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5362" name="Rectangle 2"/>
          <p:cNvSpPr>
            <a:spLocks noGrp="1" noChangeArrowheads="1"/>
          </p:cNvSpPr>
          <p:nvPr>
            <p:ph type="title"/>
          </p:nvPr>
        </p:nvSpPr>
        <p:spPr/>
        <p:txBody>
          <a:bodyPr/>
          <a:lstStyle/>
          <a:p>
            <a:pPr>
              <a:defRPr/>
            </a:pPr>
            <a:r>
              <a:rPr lang="hr-HR" smtClean="0"/>
              <a:t>Zadaci za vježbu</a:t>
            </a:r>
          </a:p>
        </p:txBody>
      </p:sp>
      <p:sp>
        <p:nvSpPr>
          <p:cNvPr id="2575363" name="Rectangle 3"/>
          <p:cNvSpPr>
            <a:spLocks noGrp="1" noChangeArrowheads="1"/>
          </p:cNvSpPr>
          <p:nvPr>
            <p:ph type="body" idx="1"/>
          </p:nvPr>
        </p:nvSpPr>
        <p:spPr/>
        <p:txBody>
          <a:bodyPr/>
          <a:lstStyle/>
          <a:p>
            <a:pPr marL="533400" indent="-533400">
              <a:defRPr/>
            </a:pPr>
            <a:r>
              <a:rPr lang="sr-Latn-CS" smtClean="0"/>
              <a:t>Zadan je niz ulaznih podataka tipa </a:t>
            </a:r>
            <a:r>
              <a:rPr lang="sr-Latn-CS" b="1" smtClean="0">
                <a:solidFill>
                  <a:srgbClr val="FF0000"/>
                </a:solidFill>
                <a:latin typeface="Courier New" pitchFamily="49" charset="0"/>
              </a:rPr>
              <a:t>int</a:t>
            </a:r>
            <a:r>
              <a:rPr lang="sr-Latn-CS" smtClean="0"/>
              <a:t>:</a:t>
            </a:r>
          </a:p>
          <a:p>
            <a:pPr marL="914400" lvl="1" indent="-457200" algn="ctr">
              <a:buFont typeface="Wingdings" pitchFamily="2" charset="2"/>
              <a:buNone/>
              <a:defRPr/>
            </a:pPr>
            <a:r>
              <a:rPr lang="sr-Latn-CS" sz="3200" b="1" smtClean="0">
                <a:solidFill>
                  <a:srgbClr val="FF0000"/>
                </a:solidFill>
              </a:rPr>
              <a:t>12, 5, 4, 10, 7, 8 11</a:t>
            </a:r>
          </a:p>
          <a:p>
            <a:pPr marL="914400" lvl="1" indent="-457200">
              <a:buFont typeface="Wingdings" pitchFamily="2" charset="2"/>
              <a:buAutoNum type="alphaLcParenR"/>
              <a:defRPr/>
            </a:pPr>
            <a:r>
              <a:rPr lang="sr-Latn-CS" smtClean="0"/>
              <a:t>treba nacrtati stablo koje predstavlja strukturu </a:t>
            </a:r>
            <a:r>
              <a:rPr lang="sr-Latn-CS" i="1" smtClean="0"/>
              <a:t>gomila</a:t>
            </a:r>
            <a:r>
              <a:rPr lang="sr-Latn-CS" smtClean="0"/>
              <a:t>, takvu da omogućuje rješenje zadatka pod b)</a:t>
            </a:r>
            <a:endParaRPr lang="sr-Latn-CS" i="1" smtClean="0"/>
          </a:p>
          <a:p>
            <a:pPr marL="914400" lvl="1" indent="-457200">
              <a:buFont typeface="Wingdings" pitchFamily="2" charset="2"/>
              <a:buAutoNum type="alphaLcParenR"/>
              <a:defRPr/>
            </a:pPr>
            <a:r>
              <a:rPr lang="sr-Latn-CS" smtClean="0"/>
              <a:t>treba ilustrirati kako radi silazno sortiranje korištenjem strukture gomila (</a:t>
            </a:r>
            <a:r>
              <a:rPr lang="sr-Latn-CS" i="1" smtClean="0"/>
              <a:t>heap sort</a:t>
            </a:r>
            <a:r>
              <a:rPr lang="sr-Latn-CS" smtClean="0"/>
              <a:t>)</a:t>
            </a:r>
          </a:p>
          <a:p>
            <a:pPr marL="914400" lvl="1" indent="-457200">
              <a:buFont typeface="Wingdings" pitchFamily="2" charset="2"/>
              <a:buAutoNum type="alphaLcParenR"/>
              <a:defRPr/>
            </a:pPr>
            <a:r>
              <a:rPr lang="sr-Latn-CS" smtClean="0"/>
              <a:t>koliko je apriorno vrijeme potrebno za sortiranje </a:t>
            </a:r>
            <a:r>
              <a:rPr lang="sr-Latn-CS" sz="2800" i="1" smtClean="0">
                <a:solidFill>
                  <a:srgbClr val="FF0000"/>
                </a:solidFill>
                <a:latin typeface="Times New Roman" pitchFamily="18" charset="0"/>
              </a:rPr>
              <a:t>n</a:t>
            </a:r>
            <a:r>
              <a:rPr lang="sr-Latn-CS" smtClean="0"/>
              <a:t> podataka?</a:t>
            </a:r>
          </a:p>
          <a:p>
            <a:pPr marL="533400" indent="-533400">
              <a:defRPr/>
            </a:pPr>
            <a:endParaRPr lang="hr-HR" smtClean="0"/>
          </a:p>
        </p:txBody>
      </p:sp>
      <p:sp>
        <p:nvSpPr>
          <p:cNvPr id="4" name="Slide Number Placeholder 3"/>
          <p:cNvSpPr>
            <a:spLocks noGrp="1"/>
          </p:cNvSpPr>
          <p:nvPr>
            <p:ph type="sldNum" sz="quarter" idx="11"/>
          </p:nvPr>
        </p:nvSpPr>
        <p:spPr/>
        <p:txBody>
          <a:bodyPr/>
          <a:lstStyle/>
          <a:p>
            <a:fld id="{D4AD59E7-4515-4B34-A58D-745587B9CCB9}" type="slidenum">
              <a:rPr lang="hr-HR" smtClean="0"/>
              <a:pPr/>
              <a:t>282</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3634" name="Rectangle 2"/>
          <p:cNvSpPr>
            <a:spLocks noGrp="1" noChangeArrowheads="1"/>
          </p:cNvSpPr>
          <p:nvPr>
            <p:ph type="title" idx="4294967295"/>
          </p:nvPr>
        </p:nvSpPr>
        <p:spPr/>
        <p:txBody>
          <a:bodyPr/>
          <a:lstStyle/>
          <a:p>
            <a:pPr>
              <a:defRPr/>
            </a:pPr>
            <a:r>
              <a:rPr lang="hr-HR" smtClean="0"/>
              <a:t>Zadaci za vježbu</a:t>
            </a:r>
          </a:p>
        </p:txBody>
      </p:sp>
      <p:sp>
        <p:nvSpPr>
          <p:cNvPr id="1733635" name="Rectangle 3"/>
          <p:cNvSpPr>
            <a:spLocks noGrp="1" noChangeArrowheads="1"/>
          </p:cNvSpPr>
          <p:nvPr>
            <p:ph type="body" idx="4294967295"/>
          </p:nvPr>
        </p:nvSpPr>
        <p:spPr/>
        <p:txBody>
          <a:bodyPr/>
          <a:lstStyle/>
          <a:p>
            <a:pPr marL="533400" indent="-533400"/>
            <a:r>
              <a:rPr lang="hr-HR" smtClean="0"/>
              <a:t>Napisati program koji će u cjelobrojnom polju od </a:t>
            </a:r>
            <a:r>
              <a:rPr lang="hr-HR" b="1" smtClean="0">
                <a:solidFill>
                  <a:srgbClr val="FF0000"/>
                </a:solidFill>
                <a:latin typeface="Courier New" pitchFamily="49" charset="0"/>
              </a:rPr>
              <a:t>n</a:t>
            </a:r>
            <a:r>
              <a:rPr lang="hr-HR" smtClean="0"/>
              <a:t> članova pronaći </a:t>
            </a:r>
            <a:r>
              <a:rPr lang="hr-HR" b="1" smtClean="0">
                <a:solidFill>
                  <a:srgbClr val="FF0000"/>
                </a:solidFill>
                <a:latin typeface="Courier New" pitchFamily="49" charset="0"/>
              </a:rPr>
              <a:t>k</a:t>
            </a:r>
            <a:r>
              <a:rPr lang="hr-HR" smtClean="0"/>
              <a:t>-ti najveći član polja.</a:t>
            </a:r>
          </a:p>
          <a:p>
            <a:pPr marL="914400" lvl="1" indent="-457200">
              <a:buFont typeface="Wingdings" pitchFamily="2" charset="2"/>
              <a:buAutoNum type="alphaLcParenR"/>
            </a:pPr>
            <a:r>
              <a:rPr lang="hr-HR" smtClean="0"/>
              <a:t>Učitano polje sortirati po padajućim vrijednostima i ispisati član s indeksom </a:t>
            </a:r>
            <a:r>
              <a:rPr lang="hr-HR" b="1" smtClean="0">
                <a:solidFill>
                  <a:srgbClr val="FF0000"/>
                </a:solidFill>
                <a:latin typeface="Courier New" pitchFamily="49" charset="0"/>
              </a:rPr>
              <a:t>k-1</a:t>
            </a:r>
            <a:r>
              <a:rPr lang="hr-HR" smtClean="0"/>
              <a:t>.</a:t>
            </a:r>
          </a:p>
          <a:p>
            <a:pPr marL="914400" lvl="1" indent="-457200">
              <a:buFont typeface="Wingdings" pitchFamily="2" charset="2"/>
              <a:buAutoNum type="alphaLcParenR"/>
            </a:pPr>
            <a:r>
              <a:rPr lang="hr-HR" smtClean="0"/>
              <a:t>Učitati </a:t>
            </a:r>
            <a:r>
              <a:rPr lang="hr-HR" b="1" smtClean="0">
                <a:solidFill>
                  <a:srgbClr val="FF0000"/>
                </a:solidFill>
                <a:latin typeface="Courier New" pitchFamily="49" charset="0"/>
              </a:rPr>
              <a:t>k</a:t>
            </a:r>
            <a:r>
              <a:rPr lang="hr-HR" smtClean="0"/>
              <a:t> članova polja, sortirati ih po padajućim vrijednostima. Učitavati preostale članove polja. Ako je pojedini član manji od onoga s indeksom </a:t>
            </a:r>
            <a:r>
              <a:rPr lang="hr-HR" b="1" smtClean="0">
                <a:solidFill>
                  <a:srgbClr val="FF0000"/>
                </a:solidFill>
                <a:latin typeface="Courier New" pitchFamily="49" charset="0"/>
              </a:rPr>
              <a:t>k-1</a:t>
            </a:r>
            <a:r>
              <a:rPr lang="hr-HR" smtClean="0"/>
              <a:t>, ignorirati ga, ako je veći umetnuti ga na pravo mjesto, a izbaciti član polja koji bi sad imao indeks </a:t>
            </a:r>
            <a:r>
              <a:rPr lang="hr-HR" b="1" smtClean="0">
                <a:solidFill>
                  <a:srgbClr val="FF0000"/>
                </a:solidFill>
                <a:latin typeface="Courier New" pitchFamily="49" charset="0"/>
              </a:rPr>
              <a:t>k</a:t>
            </a:r>
            <a:r>
              <a:rPr lang="hr-HR" smtClean="0"/>
              <a:t>.</a:t>
            </a:r>
          </a:p>
          <a:p>
            <a:pPr marL="914400" lvl="1" indent="-457200">
              <a:buFont typeface="Wingdings" pitchFamily="2" charset="2"/>
              <a:buAutoNum type="alphaLcParenR"/>
            </a:pPr>
            <a:r>
              <a:rPr lang="hr-HR" smtClean="0"/>
              <a:t>Varirati postupke sortiranja te odrediti pripadna apriorna vremena i izmjeriti aposteriorna vremena izvođenja.</a:t>
            </a:r>
          </a:p>
          <a:p>
            <a:pPr marL="533400" indent="-533400"/>
            <a:r>
              <a:rPr lang="hr-HR" smtClean="0"/>
              <a:t>Odrediti apriorna vremena trajanja, a izmjeriti aposteriorna vremena. Varirati postupak sortiranja.</a:t>
            </a:r>
          </a:p>
        </p:txBody>
      </p:sp>
      <p:sp>
        <p:nvSpPr>
          <p:cNvPr id="4" name="Slide Number Placeholder 3"/>
          <p:cNvSpPr>
            <a:spLocks noGrp="1"/>
          </p:cNvSpPr>
          <p:nvPr>
            <p:ph type="sldNum" sz="quarter" idx="11"/>
          </p:nvPr>
        </p:nvSpPr>
        <p:spPr/>
        <p:txBody>
          <a:bodyPr/>
          <a:lstStyle/>
          <a:p>
            <a:fld id="{D4AD59E7-4515-4B34-A58D-745587B9CCB9}" type="slidenum">
              <a:rPr lang="hr-HR" smtClean="0"/>
              <a:pPr/>
              <a:t>283</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0962" name="Rectangle 2"/>
          <p:cNvSpPr>
            <a:spLocks noGrp="1" noChangeArrowheads="1"/>
          </p:cNvSpPr>
          <p:nvPr>
            <p:ph type="title"/>
          </p:nvPr>
        </p:nvSpPr>
        <p:spPr/>
        <p:txBody>
          <a:bodyPr/>
          <a:lstStyle/>
          <a:p>
            <a:pPr>
              <a:defRPr/>
            </a:pPr>
            <a:r>
              <a:rPr lang="hr-HR" smtClean="0"/>
              <a:t>Sistemski stog</a:t>
            </a:r>
            <a:endParaRPr lang="en-US" smtClean="0"/>
          </a:p>
        </p:txBody>
      </p:sp>
      <p:sp>
        <p:nvSpPr>
          <p:cNvPr id="1960963" name="Rectangle 3"/>
          <p:cNvSpPr>
            <a:spLocks noGrp="1" noChangeArrowheads="1"/>
          </p:cNvSpPr>
          <p:nvPr>
            <p:ph type="body" idx="1"/>
          </p:nvPr>
        </p:nvSpPr>
        <p:spPr/>
        <p:txBody>
          <a:bodyPr/>
          <a:lstStyle/>
          <a:p>
            <a:pPr>
              <a:defRPr/>
            </a:pPr>
            <a:r>
              <a:rPr lang="hr-HR" smtClean="0"/>
              <a:t>služi za privremeni smještaj varijabli i povratnih adresa</a:t>
            </a:r>
          </a:p>
          <a:p>
            <a:pPr>
              <a:defRPr/>
            </a:pPr>
            <a:r>
              <a:rPr lang="hr-HR" smtClean="0"/>
              <a:t>struktura podataka tipa LIFO (Last In First Out) </a:t>
            </a:r>
          </a:p>
          <a:p>
            <a:pPr lvl="1">
              <a:defRPr/>
            </a:pPr>
            <a:r>
              <a:rPr lang="hr-HR" smtClean="0"/>
              <a:t>noviji elementi pohranjuju se na </a:t>
            </a:r>
            <a:r>
              <a:rPr lang="hr-HR" smtClean="0">
                <a:solidFill>
                  <a:srgbClr val="FF0000"/>
                </a:solidFill>
              </a:rPr>
              <a:t>niže memorijske lokacije</a:t>
            </a:r>
          </a:p>
          <a:p>
            <a:pPr lvl="1">
              <a:defRPr/>
            </a:pPr>
            <a:r>
              <a:rPr lang="hr-HR" smtClean="0"/>
              <a:t>stavljanje na stog: </a:t>
            </a:r>
            <a:r>
              <a:rPr lang="hr-HR" smtClean="0">
                <a:solidFill>
                  <a:srgbClr val="FF0000"/>
                </a:solidFill>
              </a:rPr>
              <a:t>push</a:t>
            </a:r>
          </a:p>
          <a:p>
            <a:pPr lvl="1">
              <a:defRPr/>
            </a:pPr>
            <a:r>
              <a:rPr lang="hr-HR" smtClean="0"/>
              <a:t>skidanje sa stoga: </a:t>
            </a:r>
            <a:r>
              <a:rPr lang="hr-HR" smtClean="0">
                <a:solidFill>
                  <a:srgbClr val="FF0000"/>
                </a:solidFill>
              </a:rPr>
              <a:t>pop</a:t>
            </a:r>
          </a:p>
        </p:txBody>
      </p:sp>
      <p:sp>
        <p:nvSpPr>
          <p:cNvPr id="1960964" name="Rectangle 4"/>
          <p:cNvSpPr>
            <a:spLocks noChangeArrowheads="1"/>
          </p:cNvSpPr>
          <p:nvPr/>
        </p:nvSpPr>
        <p:spPr bwMode="auto">
          <a:xfrm>
            <a:off x="1928813" y="5661025"/>
            <a:ext cx="1008062"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A</a:t>
            </a:r>
          </a:p>
        </p:txBody>
      </p:sp>
      <p:sp>
        <p:nvSpPr>
          <p:cNvPr id="1960965" name="Rectangle 5"/>
          <p:cNvSpPr>
            <a:spLocks noChangeArrowheads="1"/>
          </p:cNvSpPr>
          <p:nvPr/>
        </p:nvSpPr>
        <p:spPr bwMode="auto">
          <a:xfrm>
            <a:off x="3225800" y="5661025"/>
            <a:ext cx="1008063"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A</a:t>
            </a:r>
          </a:p>
        </p:txBody>
      </p:sp>
      <p:sp>
        <p:nvSpPr>
          <p:cNvPr id="1960966" name="Rectangle 6"/>
          <p:cNvSpPr>
            <a:spLocks noChangeArrowheads="1"/>
          </p:cNvSpPr>
          <p:nvPr/>
        </p:nvSpPr>
        <p:spPr bwMode="auto">
          <a:xfrm>
            <a:off x="3225800" y="5300663"/>
            <a:ext cx="1008063" cy="360362"/>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B</a:t>
            </a:r>
          </a:p>
        </p:txBody>
      </p:sp>
      <p:sp>
        <p:nvSpPr>
          <p:cNvPr id="1960967" name="Rectangle 7"/>
          <p:cNvSpPr>
            <a:spLocks noChangeArrowheads="1"/>
          </p:cNvSpPr>
          <p:nvPr/>
        </p:nvSpPr>
        <p:spPr bwMode="auto">
          <a:xfrm>
            <a:off x="4521200" y="5661025"/>
            <a:ext cx="1008063"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A</a:t>
            </a:r>
          </a:p>
        </p:txBody>
      </p:sp>
      <p:sp>
        <p:nvSpPr>
          <p:cNvPr id="1960968" name="Rectangle 8"/>
          <p:cNvSpPr>
            <a:spLocks noChangeArrowheads="1"/>
          </p:cNvSpPr>
          <p:nvPr/>
        </p:nvSpPr>
        <p:spPr bwMode="auto">
          <a:xfrm>
            <a:off x="4521200" y="5300663"/>
            <a:ext cx="1008063" cy="360362"/>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B</a:t>
            </a:r>
          </a:p>
        </p:txBody>
      </p:sp>
      <p:sp>
        <p:nvSpPr>
          <p:cNvPr id="1960969" name="Rectangle 9"/>
          <p:cNvSpPr>
            <a:spLocks noChangeArrowheads="1"/>
          </p:cNvSpPr>
          <p:nvPr/>
        </p:nvSpPr>
        <p:spPr bwMode="auto">
          <a:xfrm>
            <a:off x="4519613" y="4941888"/>
            <a:ext cx="1008062"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C</a:t>
            </a:r>
          </a:p>
        </p:txBody>
      </p:sp>
      <p:sp>
        <p:nvSpPr>
          <p:cNvPr id="1960970" name="Rectangle 10"/>
          <p:cNvSpPr>
            <a:spLocks noChangeArrowheads="1"/>
          </p:cNvSpPr>
          <p:nvPr/>
        </p:nvSpPr>
        <p:spPr bwMode="auto">
          <a:xfrm>
            <a:off x="5816600" y="5661025"/>
            <a:ext cx="1008063"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A</a:t>
            </a:r>
          </a:p>
        </p:txBody>
      </p:sp>
      <p:sp>
        <p:nvSpPr>
          <p:cNvPr id="1960971" name="Rectangle 11"/>
          <p:cNvSpPr>
            <a:spLocks noChangeArrowheads="1"/>
          </p:cNvSpPr>
          <p:nvPr/>
        </p:nvSpPr>
        <p:spPr bwMode="auto">
          <a:xfrm>
            <a:off x="5816600" y="5300663"/>
            <a:ext cx="1008063" cy="360362"/>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B</a:t>
            </a:r>
          </a:p>
        </p:txBody>
      </p:sp>
      <p:sp>
        <p:nvSpPr>
          <p:cNvPr id="1960972" name="Rectangle 12"/>
          <p:cNvSpPr>
            <a:spLocks noChangeArrowheads="1"/>
          </p:cNvSpPr>
          <p:nvPr/>
        </p:nvSpPr>
        <p:spPr bwMode="auto">
          <a:xfrm>
            <a:off x="7113588" y="5661025"/>
            <a:ext cx="1008062"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A</a:t>
            </a:r>
          </a:p>
        </p:txBody>
      </p:sp>
      <p:sp>
        <p:nvSpPr>
          <p:cNvPr id="16397" name="Line 13"/>
          <p:cNvSpPr>
            <a:spLocks noChangeShapeType="1"/>
          </p:cNvSpPr>
          <p:nvPr/>
        </p:nvSpPr>
        <p:spPr bwMode="auto">
          <a:xfrm>
            <a:off x="992188" y="3860800"/>
            <a:ext cx="7777162" cy="0"/>
          </a:xfrm>
          <a:prstGeom prst="line">
            <a:avLst/>
          </a:prstGeom>
          <a:noFill/>
          <a:ln w="38100">
            <a:solidFill>
              <a:srgbClr val="FF0000"/>
            </a:solidFill>
            <a:round/>
            <a:headEnd/>
            <a:tailEnd type="arrow" w="med" len="med"/>
          </a:ln>
        </p:spPr>
        <p:txBody>
          <a:bodyPr wrap="none" anchor="ctr"/>
          <a:lstStyle/>
          <a:p>
            <a:endParaRPr lang="en-US"/>
          </a:p>
        </p:txBody>
      </p:sp>
      <p:grpSp>
        <p:nvGrpSpPr>
          <p:cNvPr id="16398" name="Group 14"/>
          <p:cNvGrpSpPr>
            <a:grpSpLocks/>
          </p:cNvGrpSpPr>
          <p:nvPr/>
        </p:nvGrpSpPr>
        <p:grpSpPr bwMode="auto">
          <a:xfrm>
            <a:off x="631825" y="4076700"/>
            <a:ext cx="1008063" cy="1943100"/>
            <a:chOff x="2621" y="2115"/>
            <a:chExt cx="998" cy="1678"/>
          </a:xfrm>
        </p:grpSpPr>
        <p:sp>
          <p:nvSpPr>
            <p:cNvPr id="16423" name="Line 15"/>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16424" name="Line 16"/>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16425" name="Line 17"/>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grpSp>
        <p:nvGrpSpPr>
          <p:cNvPr id="16399" name="Group 18"/>
          <p:cNvGrpSpPr>
            <a:grpSpLocks/>
          </p:cNvGrpSpPr>
          <p:nvPr/>
        </p:nvGrpSpPr>
        <p:grpSpPr bwMode="auto">
          <a:xfrm>
            <a:off x="1927225" y="4076700"/>
            <a:ext cx="1008063" cy="1943100"/>
            <a:chOff x="2621" y="2115"/>
            <a:chExt cx="998" cy="1678"/>
          </a:xfrm>
        </p:grpSpPr>
        <p:sp>
          <p:nvSpPr>
            <p:cNvPr id="16420" name="Line 19"/>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16421" name="Line 20"/>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16422" name="Line 21"/>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grpSp>
        <p:nvGrpSpPr>
          <p:cNvPr id="16400" name="Group 22"/>
          <p:cNvGrpSpPr>
            <a:grpSpLocks/>
          </p:cNvGrpSpPr>
          <p:nvPr/>
        </p:nvGrpSpPr>
        <p:grpSpPr bwMode="auto">
          <a:xfrm>
            <a:off x="3224213" y="4076700"/>
            <a:ext cx="1008062" cy="1943100"/>
            <a:chOff x="2621" y="2115"/>
            <a:chExt cx="998" cy="1678"/>
          </a:xfrm>
        </p:grpSpPr>
        <p:sp>
          <p:nvSpPr>
            <p:cNvPr id="16417" name="Line 23"/>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16418" name="Line 24"/>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16419" name="Line 25"/>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grpSp>
        <p:nvGrpSpPr>
          <p:cNvPr id="16401" name="Group 26"/>
          <p:cNvGrpSpPr>
            <a:grpSpLocks/>
          </p:cNvGrpSpPr>
          <p:nvPr/>
        </p:nvGrpSpPr>
        <p:grpSpPr bwMode="auto">
          <a:xfrm>
            <a:off x="4519613" y="4076700"/>
            <a:ext cx="1008062" cy="1943100"/>
            <a:chOff x="2621" y="2115"/>
            <a:chExt cx="998" cy="1678"/>
          </a:xfrm>
        </p:grpSpPr>
        <p:sp>
          <p:nvSpPr>
            <p:cNvPr id="16414" name="Line 27"/>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16415" name="Line 28"/>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16416" name="Line 29"/>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grpSp>
        <p:nvGrpSpPr>
          <p:cNvPr id="16402" name="Group 30"/>
          <p:cNvGrpSpPr>
            <a:grpSpLocks/>
          </p:cNvGrpSpPr>
          <p:nvPr/>
        </p:nvGrpSpPr>
        <p:grpSpPr bwMode="auto">
          <a:xfrm>
            <a:off x="5816600" y="4076700"/>
            <a:ext cx="1008063" cy="1943100"/>
            <a:chOff x="2621" y="2115"/>
            <a:chExt cx="998" cy="1678"/>
          </a:xfrm>
        </p:grpSpPr>
        <p:sp>
          <p:nvSpPr>
            <p:cNvPr id="16411" name="Line 31"/>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16412" name="Line 32"/>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16413" name="Line 33"/>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grpSp>
        <p:nvGrpSpPr>
          <p:cNvPr id="16403" name="Group 34"/>
          <p:cNvGrpSpPr>
            <a:grpSpLocks/>
          </p:cNvGrpSpPr>
          <p:nvPr/>
        </p:nvGrpSpPr>
        <p:grpSpPr bwMode="auto">
          <a:xfrm>
            <a:off x="7112000" y="4076700"/>
            <a:ext cx="1008063" cy="1943100"/>
            <a:chOff x="2621" y="2115"/>
            <a:chExt cx="998" cy="1678"/>
          </a:xfrm>
        </p:grpSpPr>
        <p:sp>
          <p:nvSpPr>
            <p:cNvPr id="16408" name="Line 35"/>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16409" name="Line 36"/>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16410" name="Line 37"/>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grpSp>
        <p:nvGrpSpPr>
          <p:cNvPr id="16404" name="Group 38"/>
          <p:cNvGrpSpPr>
            <a:grpSpLocks/>
          </p:cNvGrpSpPr>
          <p:nvPr/>
        </p:nvGrpSpPr>
        <p:grpSpPr bwMode="auto">
          <a:xfrm>
            <a:off x="8335963" y="4076700"/>
            <a:ext cx="1008062" cy="1943100"/>
            <a:chOff x="2621" y="2115"/>
            <a:chExt cx="998" cy="1678"/>
          </a:xfrm>
        </p:grpSpPr>
        <p:sp>
          <p:nvSpPr>
            <p:cNvPr id="16405" name="Line 39"/>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16406" name="Line 40"/>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16407" name="Line 41"/>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sp>
        <p:nvSpPr>
          <p:cNvPr id="3" name="Slide Number Placeholder 2"/>
          <p:cNvSpPr>
            <a:spLocks noGrp="1"/>
          </p:cNvSpPr>
          <p:nvPr>
            <p:ph type="sldNum" sz="quarter" idx="11"/>
          </p:nvPr>
        </p:nvSpPr>
        <p:spPr/>
        <p:txBody>
          <a:bodyPr/>
          <a:lstStyle/>
          <a:p>
            <a:fld id="{D4AD59E7-4515-4B34-A58D-745587B9CCB9}" type="slidenum">
              <a:rPr lang="hr-HR" smtClean="0"/>
              <a:pPr/>
              <a:t>29</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7186" name="Rectangle 2"/>
          <p:cNvSpPr>
            <a:spLocks noGrp="1" noChangeArrowheads="1"/>
          </p:cNvSpPr>
          <p:nvPr>
            <p:ph type="title"/>
          </p:nvPr>
        </p:nvSpPr>
        <p:spPr/>
        <p:txBody>
          <a:bodyPr/>
          <a:lstStyle/>
          <a:p>
            <a:pPr>
              <a:defRPr/>
            </a:pPr>
            <a:r>
              <a:rPr lang="hr-HR" smtClean="0"/>
              <a:t>Rješenje</a:t>
            </a:r>
          </a:p>
        </p:txBody>
      </p:sp>
      <p:sp>
        <p:nvSpPr>
          <p:cNvPr id="1757187" name="Rectangle 3"/>
          <p:cNvSpPr>
            <a:spLocks noGrp="1" noChangeArrowheads="1"/>
          </p:cNvSpPr>
          <p:nvPr>
            <p:ph type="body" idx="1"/>
          </p:nvPr>
        </p:nvSpPr>
        <p:spPr/>
        <p:txBody>
          <a:bodyPr/>
          <a:lstStyle/>
          <a:p>
            <a:r>
              <a:rPr lang="hr-HR" dirty="0" smtClean="0">
                <a:effectLst/>
              </a:rPr>
              <a:t>Što bi se dogodilo kad bismo izostavili liniju </a:t>
            </a:r>
            <a:r>
              <a:rPr lang="hr-HR" b="1" dirty="0" smtClean="0">
                <a:solidFill>
                  <a:srgbClr val="FF0000"/>
                </a:solidFill>
                <a:effectLst/>
                <a:latin typeface="Courier New" pitchFamily="49" charset="0"/>
              </a:rPr>
              <a:t>b = &amp;a</a:t>
            </a:r>
            <a:r>
              <a:rPr lang="hr-HR" dirty="0" smtClean="0">
                <a:effectLst/>
                <a:latin typeface="Courier New" pitchFamily="49" charset="0"/>
              </a:rPr>
              <a:t>;</a:t>
            </a:r>
            <a:r>
              <a:rPr lang="hr-HR" dirty="0" smtClean="0">
                <a:effectLst/>
              </a:rPr>
              <a:t> ?</a:t>
            </a:r>
            <a:endParaRPr lang="hr-HR" b="1" dirty="0" smtClean="0">
              <a:effectLst/>
            </a:endParaRPr>
          </a:p>
          <a:p>
            <a:pPr lvl="1"/>
            <a:r>
              <a:rPr lang="hr-HR" i="1" dirty="0" smtClean="0">
                <a:effectLst/>
              </a:rPr>
              <a:t>budući da pokazivač </a:t>
            </a:r>
            <a:r>
              <a:rPr lang="hr-HR" b="1" i="1" dirty="0" smtClean="0">
                <a:solidFill>
                  <a:srgbClr val="FF0000"/>
                </a:solidFill>
                <a:effectLst/>
                <a:latin typeface="Courier New" pitchFamily="49" charset="0"/>
              </a:rPr>
              <a:t>b</a:t>
            </a:r>
            <a:r>
              <a:rPr lang="hr-HR" i="1" dirty="0" smtClean="0">
                <a:effectLst/>
              </a:rPr>
              <a:t> prije pridruživanja vrijednosti </a:t>
            </a:r>
            <a:r>
              <a:rPr lang="hr-HR" i="1" dirty="0" smtClean="0">
                <a:solidFill>
                  <a:srgbClr val="FF0000"/>
                </a:solidFill>
                <a:effectLst/>
              </a:rPr>
              <a:t>pokazuje na nedefiniranu adresu</a:t>
            </a:r>
            <a:r>
              <a:rPr lang="hr-HR" i="1" dirty="0" smtClean="0">
                <a:effectLst/>
              </a:rPr>
              <a:t>, moglo bi doći do pokušaja upisivanja vrijednosti </a:t>
            </a:r>
            <a:r>
              <a:rPr lang="hr-HR" b="1" i="1" dirty="0" smtClean="0">
                <a:solidFill>
                  <a:srgbClr val="FF0000"/>
                </a:solidFill>
                <a:effectLst/>
                <a:latin typeface="Courier New" pitchFamily="49" charset="0"/>
              </a:rPr>
              <a:t>8</a:t>
            </a:r>
            <a:r>
              <a:rPr lang="hr-HR" i="1" dirty="0" smtClean="0">
                <a:effectLst/>
              </a:rPr>
              <a:t> na adresu koja je rezervirana za pohranu drugih varijabli ili koda, što može izazvati </a:t>
            </a:r>
            <a:r>
              <a:rPr lang="hr-HR" i="1" dirty="0" smtClean="0">
                <a:solidFill>
                  <a:srgbClr val="FF0000"/>
                </a:solidFill>
                <a:effectLst/>
              </a:rPr>
              <a:t>neočekivano ponašanje ili pogrešku pri izvođenju programa</a:t>
            </a:r>
            <a:r>
              <a:rPr lang="hr-HR" i="1" dirty="0" smtClean="0">
                <a:effectLst/>
              </a:rPr>
              <a:t> zbog </a:t>
            </a:r>
            <a:r>
              <a:rPr lang="hr-HR" i="1" dirty="0" smtClean="0">
                <a:solidFill>
                  <a:srgbClr val="FF0000"/>
                </a:solidFill>
                <a:effectLst/>
              </a:rPr>
              <a:t>neovlaštenog pristupa</a:t>
            </a:r>
            <a:r>
              <a:rPr lang="hr-HR" i="1" dirty="0" smtClean="0">
                <a:effectLst/>
              </a:rPr>
              <a:t> dijelu memorije</a:t>
            </a:r>
          </a:p>
          <a:p>
            <a:pPr lvl="1"/>
            <a:r>
              <a:rPr lang="hr-HR" i="1" dirty="0" smtClean="0">
                <a:effectLst/>
              </a:rPr>
              <a:t>uvijek treba </a:t>
            </a:r>
            <a:r>
              <a:rPr lang="hr-HR" i="1" dirty="0" smtClean="0">
                <a:solidFill>
                  <a:srgbClr val="FF0000"/>
                </a:solidFill>
                <a:effectLst/>
              </a:rPr>
              <a:t>inicijalizirati vrijednost pokazivača</a:t>
            </a:r>
            <a:r>
              <a:rPr lang="hr-HR" i="1" dirty="0" smtClean="0">
                <a:effectLst/>
              </a:rPr>
              <a:t> prije upotrebe</a:t>
            </a:r>
          </a:p>
          <a:p>
            <a:pPr lvl="1"/>
            <a:r>
              <a:rPr lang="hr-HR" i="1" dirty="0" smtClean="0">
                <a:effectLst/>
              </a:rPr>
              <a:t>program u </a:t>
            </a:r>
            <a:r>
              <a:rPr lang="hr-HR" dirty="0" smtClean="0">
                <a:effectLst/>
              </a:rPr>
              <a:t>MS Visual C++</a:t>
            </a:r>
            <a:r>
              <a:rPr lang="hr-HR" i="1" dirty="0" smtClean="0">
                <a:effectLst/>
              </a:rPr>
              <a:t> završava pogreškom zbog korištenja varijable koja nije definirana</a:t>
            </a:r>
          </a:p>
          <a:p>
            <a:pPr lvl="1">
              <a:buNone/>
            </a:pPr>
            <a:r>
              <a:rPr kumimoji="0" lang="en-GB" dirty="0" smtClean="0">
                <a:solidFill>
                  <a:schemeClr val="folHlink"/>
                </a:solidFill>
                <a:effectLst/>
                <a:sym typeface="Wingdings" pitchFamily="2" charset="2"/>
              </a:rPr>
              <a:t></a:t>
            </a:r>
            <a:r>
              <a:rPr kumimoji="0" lang="hr-HR" dirty="0" smtClean="0">
                <a:solidFill>
                  <a:schemeClr val="folHlink"/>
                </a:solidFill>
                <a:effectLst/>
                <a:latin typeface="Courier New" pitchFamily="49" charset="0"/>
                <a:sym typeface="Wingdings" pitchFamily="2" charset="2"/>
              </a:rPr>
              <a:t>AritmetikaPokazivaca</a:t>
            </a:r>
            <a:endParaRPr lang="hr-HR" dirty="0" smtClean="0">
              <a:solidFill>
                <a:schemeClr val="folHlink"/>
              </a:solidFill>
            </a:endParaRPr>
          </a:p>
          <a:p>
            <a:pPr lvl="1">
              <a:buNone/>
            </a:pPr>
            <a:r>
              <a:rPr lang="hr-HR" dirty="0" smtClean="0">
                <a:effectLst/>
              </a:rPr>
              <a:t>Zašto se mora navoditi tip podatka na koji se pokazuje?</a:t>
            </a:r>
            <a:endParaRPr lang="hr-HR" i="1" dirty="0" smtClean="0">
              <a:effectLst/>
            </a:endParaRPr>
          </a:p>
          <a:p>
            <a:pPr>
              <a:buFont typeface="Monotype Sorts" pitchFamily="2" charset="2"/>
              <a:buNone/>
            </a:pPr>
            <a:endParaRPr lang="hr-HR" b="1" i="1" dirty="0" smtClean="0">
              <a:effectLst/>
            </a:endParaRPr>
          </a:p>
          <a:p>
            <a:endParaRPr lang="hr-HR" dirty="0" smtClean="0"/>
          </a:p>
        </p:txBody>
      </p:sp>
      <p:sp>
        <p:nvSpPr>
          <p:cNvPr id="3" name="Slide Number Placeholder 2"/>
          <p:cNvSpPr>
            <a:spLocks noGrp="1"/>
          </p:cNvSpPr>
          <p:nvPr>
            <p:ph type="sldNum" sz="quarter" idx="11"/>
          </p:nvPr>
        </p:nvSpPr>
        <p:spPr/>
        <p:txBody>
          <a:bodyPr/>
          <a:lstStyle/>
          <a:p>
            <a:fld id="{D4AD59E7-4515-4B34-A58D-745587B9CCB9}" type="slidenum">
              <a:rPr lang="hr-HR" smtClean="0"/>
              <a:pPr/>
              <a:t>3</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3010" name="Rectangle 2"/>
          <p:cNvSpPr>
            <a:spLocks noGrp="1" noChangeArrowheads="1"/>
          </p:cNvSpPr>
          <p:nvPr>
            <p:ph type="title"/>
          </p:nvPr>
        </p:nvSpPr>
        <p:spPr/>
        <p:txBody>
          <a:bodyPr/>
          <a:lstStyle/>
          <a:p>
            <a:pPr>
              <a:defRPr/>
            </a:pPr>
            <a:r>
              <a:rPr lang="hr-HR" smtClean="0"/>
              <a:t>Okvir stoga</a:t>
            </a:r>
          </a:p>
        </p:txBody>
      </p:sp>
      <p:sp>
        <p:nvSpPr>
          <p:cNvPr id="1963011" name="Rectangle 3"/>
          <p:cNvSpPr>
            <a:spLocks noGrp="1" noChangeArrowheads="1"/>
          </p:cNvSpPr>
          <p:nvPr>
            <p:ph type="body" idx="1"/>
          </p:nvPr>
        </p:nvSpPr>
        <p:spPr/>
        <p:txBody>
          <a:bodyPr/>
          <a:lstStyle/>
          <a:p>
            <a:pPr>
              <a:lnSpc>
                <a:spcPct val="95000"/>
              </a:lnSpc>
            </a:pPr>
            <a:r>
              <a:rPr lang="hr-HR" smtClean="0"/>
              <a:t>cjelina koja se stavlja na stog naziva se </a:t>
            </a:r>
            <a:r>
              <a:rPr lang="hr-HR" smtClean="0">
                <a:solidFill>
                  <a:srgbClr val="FF0000"/>
                </a:solidFill>
              </a:rPr>
              <a:t>okvir stoga</a:t>
            </a:r>
            <a:r>
              <a:rPr lang="hr-HR" smtClean="0"/>
              <a:t> (</a:t>
            </a:r>
            <a:r>
              <a:rPr lang="hr-HR" i="1" smtClean="0"/>
              <a:t>stack frame</a:t>
            </a:r>
            <a:r>
              <a:rPr lang="hr-HR" smtClean="0"/>
              <a:t>)</a:t>
            </a:r>
          </a:p>
          <a:p>
            <a:pPr>
              <a:lnSpc>
                <a:spcPct val="95000"/>
              </a:lnSpc>
            </a:pPr>
            <a:r>
              <a:rPr lang="hr-HR" smtClean="0"/>
              <a:t>okvir stoga sadrži:</a:t>
            </a:r>
          </a:p>
          <a:p>
            <a:pPr lvl="1">
              <a:lnSpc>
                <a:spcPct val="95000"/>
              </a:lnSpc>
            </a:pPr>
            <a:r>
              <a:rPr lang="hr-HR" smtClean="0">
                <a:solidFill>
                  <a:srgbClr val="FF0000"/>
                </a:solidFill>
              </a:rPr>
              <a:t>povratnu adresu</a:t>
            </a:r>
            <a:r>
              <a:rPr lang="hr-HR" smtClean="0"/>
              <a:t> na koju se treba vratiti nakon izvršenja pozvane funkcije</a:t>
            </a:r>
          </a:p>
          <a:p>
            <a:pPr lvl="1">
              <a:lnSpc>
                <a:spcPct val="95000"/>
              </a:lnSpc>
            </a:pPr>
            <a:r>
              <a:rPr lang="hr-HR" smtClean="0">
                <a:solidFill>
                  <a:srgbClr val="FF0000"/>
                </a:solidFill>
              </a:rPr>
              <a:t>lokalne varijable</a:t>
            </a:r>
            <a:r>
              <a:rPr lang="hr-HR" smtClean="0"/>
              <a:t> funkcije</a:t>
            </a:r>
          </a:p>
          <a:p>
            <a:pPr lvl="1">
              <a:lnSpc>
                <a:spcPct val="95000"/>
              </a:lnSpc>
            </a:pPr>
            <a:r>
              <a:rPr lang="hr-HR" smtClean="0">
                <a:solidFill>
                  <a:srgbClr val="FF0000"/>
                </a:solidFill>
              </a:rPr>
              <a:t>argumente</a:t>
            </a:r>
            <a:r>
              <a:rPr lang="hr-HR" smtClean="0"/>
              <a:t> (parametre) funkcije</a:t>
            </a:r>
          </a:p>
          <a:p>
            <a:pPr lvl="1">
              <a:lnSpc>
                <a:spcPct val="95000"/>
              </a:lnSpc>
            </a:pPr>
            <a:r>
              <a:rPr lang="hr-HR" smtClean="0"/>
              <a:t>registre procesora (ovisno o prevodiocu i njegovim opcijama)</a:t>
            </a:r>
          </a:p>
          <a:p>
            <a:pPr>
              <a:lnSpc>
                <a:spcPct val="95000"/>
              </a:lnSpc>
            </a:pPr>
            <a:r>
              <a:rPr lang="hr-HR" smtClean="0"/>
              <a:t>na stog također dolazi i </a:t>
            </a:r>
            <a:r>
              <a:rPr lang="hr-HR" smtClean="0">
                <a:solidFill>
                  <a:srgbClr val="FF0000"/>
                </a:solidFill>
              </a:rPr>
              <a:t>pokazivač na bazu</a:t>
            </a:r>
            <a:r>
              <a:rPr lang="hr-HR" smtClean="0"/>
              <a:t> (engl. </a:t>
            </a:r>
            <a:r>
              <a:rPr lang="hr-HR" i="1" smtClean="0"/>
              <a:t>base pointer</a:t>
            </a:r>
            <a:r>
              <a:rPr lang="hr-HR" smtClean="0"/>
              <a:t>) </a:t>
            </a:r>
          </a:p>
          <a:p>
            <a:pPr lvl="1">
              <a:lnSpc>
                <a:spcPct val="95000"/>
              </a:lnSpc>
            </a:pPr>
            <a:r>
              <a:rPr lang="hr-HR" smtClean="0"/>
              <a:t>predstavlja adresu početka alokacije argumenata i lokalnih varijabli kojom se olakšava njihovo rukovanje</a:t>
            </a:r>
          </a:p>
          <a:p>
            <a:pPr lvl="1">
              <a:lnSpc>
                <a:spcPct val="95000"/>
              </a:lnSpc>
            </a:pPr>
            <a:r>
              <a:rPr lang="hr-HR" smtClean="0"/>
              <a:t>na slikama, adresa iznad koje se pri povratku smije počistiti sve što je zauzeo potprogram koji završava</a:t>
            </a:r>
          </a:p>
          <a:p>
            <a:pPr>
              <a:lnSpc>
                <a:spcPct val="95000"/>
              </a:lnSpc>
            </a:pPr>
            <a:r>
              <a:rPr lang="hr-HR" smtClean="0"/>
              <a:t>radi općenitosti, </a:t>
            </a:r>
            <a:r>
              <a:rPr lang="hr-HR" smtClean="0">
                <a:solidFill>
                  <a:schemeClr val="bg1"/>
                </a:solidFill>
              </a:rPr>
              <a:t>okvir stoga</a:t>
            </a:r>
            <a:r>
              <a:rPr lang="hr-HR" smtClean="0"/>
              <a:t> i </a:t>
            </a:r>
            <a:r>
              <a:rPr lang="hr-HR" smtClean="0">
                <a:solidFill>
                  <a:schemeClr val="bg1"/>
                </a:solidFill>
              </a:rPr>
              <a:t>pokazivač na bazu</a:t>
            </a:r>
            <a:r>
              <a:rPr lang="hr-HR" smtClean="0"/>
              <a:t> </a:t>
            </a:r>
            <a:r>
              <a:rPr lang="hr-HR" smtClean="0">
                <a:solidFill>
                  <a:srgbClr val="FF0000"/>
                </a:solidFill>
              </a:rPr>
              <a:t>neće</a:t>
            </a:r>
            <a:r>
              <a:rPr lang="hr-HR" smtClean="0"/>
              <a:t> se razmatrati</a:t>
            </a:r>
          </a:p>
        </p:txBody>
      </p:sp>
      <p:sp>
        <p:nvSpPr>
          <p:cNvPr id="3" name="Slide Number Placeholder 2"/>
          <p:cNvSpPr>
            <a:spLocks noGrp="1"/>
          </p:cNvSpPr>
          <p:nvPr>
            <p:ph type="sldNum" sz="quarter" idx="11"/>
          </p:nvPr>
        </p:nvSpPr>
        <p:spPr/>
        <p:txBody>
          <a:bodyPr/>
          <a:lstStyle/>
          <a:p>
            <a:fld id="{D4AD59E7-4515-4B34-A58D-745587B9CCB9}" type="slidenum">
              <a:rPr lang="hr-HR" smtClean="0"/>
              <a:pPr/>
              <a:t>30</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5058" name="Rectangle 2"/>
          <p:cNvSpPr>
            <a:spLocks noGrp="1" noChangeArrowheads="1"/>
          </p:cNvSpPr>
          <p:nvPr>
            <p:ph type="title"/>
          </p:nvPr>
        </p:nvSpPr>
        <p:spPr/>
        <p:txBody>
          <a:bodyPr/>
          <a:lstStyle/>
          <a:p>
            <a:pPr>
              <a:defRPr/>
            </a:pPr>
            <a:r>
              <a:rPr lang="hr-HR" smtClean="0"/>
              <a:t>Okvir stoga funkcije </a:t>
            </a:r>
            <a:r>
              <a:rPr lang="hr-HR" b="1" smtClean="0">
                <a:latin typeface="Courier New" pitchFamily="49" charset="0"/>
              </a:rPr>
              <a:t>main</a:t>
            </a:r>
          </a:p>
        </p:txBody>
      </p:sp>
      <p:sp>
        <p:nvSpPr>
          <p:cNvPr id="1965059" name="Rectangle 3"/>
          <p:cNvSpPr>
            <a:spLocks noGrp="1" noChangeArrowheads="1"/>
          </p:cNvSpPr>
          <p:nvPr>
            <p:ph type="body" idx="1"/>
          </p:nvPr>
        </p:nvSpPr>
        <p:spPr/>
        <p:txBody>
          <a:bodyPr/>
          <a:lstStyle/>
          <a:p>
            <a:pPr>
              <a:defRPr/>
            </a:pPr>
            <a:r>
              <a:rPr lang="hr-HR" smtClean="0"/>
              <a:t>kad se pokrene program, na stogu se nalazi samo jedan okvir stoga – onaj koji pripada funkciji </a:t>
            </a:r>
            <a:r>
              <a:rPr lang="hr-HR" b="1" smtClean="0">
                <a:solidFill>
                  <a:srgbClr val="FF0000"/>
                </a:solidFill>
                <a:latin typeface="Courier New" pitchFamily="49" charset="0"/>
              </a:rPr>
              <a:t>main</a:t>
            </a:r>
          </a:p>
          <a:p>
            <a:pPr lvl="1">
              <a:defRPr/>
            </a:pPr>
            <a:r>
              <a:rPr lang="hr-HR" smtClean="0"/>
              <a:t>u primjerima koji će biti dalje prikazivani, taj </a:t>
            </a:r>
            <a:r>
              <a:rPr lang="hr-HR" smtClean="0">
                <a:solidFill>
                  <a:srgbClr val="FF0000"/>
                </a:solidFill>
              </a:rPr>
              <a:t>okvir stoga će biti izostavljen</a:t>
            </a:r>
          </a:p>
          <a:p>
            <a:pPr>
              <a:defRPr/>
            </a:pPr>
            <a:r>
              <a:rPr lang="hr-HR" smtClean="0"/>
              <a:t>radi jednostavnosti, u stogu ćemo prikazivati:</a:t>
            </a:r>
          </a:p>
          <a:p>
            <a:pPr lvl="1">
              <a:defRPr/>
            </a:pPr>
            <a:r>
              <a:rPr lang="hr-HR" smtClean="0"/>
              <a:t>argumente funkcije</a:t>
            </a:r>
          </a:p>
          <a:p>
            <a:pPr lvl="1">
              <a:defRPr/>
            </a:pPr>
            <a:r>
              <a:rPr lang="hr-HR" smtClean="0"/>
              <a:t>povratnu adresu</a:t>
            </a:r>
          </a:p>
          <a:p>
            <a:pPr lvl="1">
              <a:defRPr/>
            </a:pPr>
            <a:r>
              <a:rPr lang="hr-HR" smtClean="0"/>
              <a:t>lokalne varijable</a:t>
            </a:r>
          </a:p>
        </p:txBody>
      </p:sp>
      <p:sp>
        <p:nvSpPr>
          <p:cNvPr id="1965060" name="Rectangle 4"/>
          <p:cNvSpPr>
            <a:spLocks noChangeArrowheads="1"/>
          </p:cNvSpPr>
          <p:nvPr/>
        </p:nvSpPr>
        <p:spPr bwMode="auto">
          <a:xfrm>
            <a:off x="6465888" y="4508500"/>
            <a:ext cx="2592387" cy="1439863"/>
          </a:xfrm>
          <a:prstGeom prst="rect">
            <a:avLst/>
          </a:prstGeom>
          <a:solidFill>
            <a:srgbClr val="99CC00">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main</a:t>
            </a:r>
          </a:p>
        </p:txBody>
      </p:sp>
      <p:grpSp>
        <p:nvGrpSpPr>
          <p:cNvPr id="2" name="Group 5"/>
          <p:cNvGrpSpPr>
            <a:grpSpLocks/>
          </p:cNvGrpSpPr>
          <p:nvPr/>
        </p:nvGrpSpPr>
        <p:grpSpPr bwMode="auto">
          <a:xfrm>
            <a:off x="6465888" y="3429000"/>
            <a:ext cx="2593975" cy="2517775"/>
            <a:chOff x="2621" y="2115"/>
            <a:chExt cx="998" cy="1678"/>
          </a:xfrm>
        </p:grpSpPr>
        <p:sp>
          <p:nvSpPr>
            <p:cNvPr id="18438" name="Line 6"/>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18439" name="Line 7"/>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18440" name="Line 8"/>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sp>
        <p:nvSpPr>
          <p:cNvPr id="4" name="Slide Number Placeholder 3"/>
          <p:cNvSpPr>
            <a:spLocks noGrp="1"/>
          </p:cNvSpPr>
          <p:nvPr>
            <p:ph type="sldNum" sz="quarter" idx="11"/>
          </p:nvPr>
        </p:nvSpPr>
        <p:spPr/>
        <p:txBody>
          <a:bodyPr/>
          <a:lstStyle/>
          <a:p>
            <a:fld id="{D4AD59E7-4515-4B34-A58D-745587B9CCB9}" type="slidenum">
              <a:rPr lang="hr-HR" smtClean="0"/>
              <a:pPr/>
              <a:t>31</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1965060"/>
                                        </p:tgtEl>
                                        <p:attrNameLst>
                                          <p:attrName>style.visibility</p:attrName>
                                        </p:attrNameLst>
                                      </p:cBhvr>
                                      <p:to>
                                        <p:strVal val="visible"/>
                                      </p:to>
                                    </p:set>
                                    <p:anim calcmode="lin" valueType="num">
                                      <p:cBhvr additive="base">
                                        <p:cTn id="12" dur="500" fill="hold"/>
                                        <p:tgtEl>
                                          <p:spTgt spid="1965060"/>
                                        </p:tgtEl>
                                        <p:attrNameLst>
                                          <p:attrName>ppt_x</p:attrName>
                                        </p:attrNameLst>
                                      </p:cBhvr>
                                      <p:tavLst>
                                        <p:tav tm="0">
                                          <p:val>
                                            <p:strVal val="#ppt_x"/>
                                          </p:val>
                                        </p:tav>
                                        <p:tav tm="100000">
                                          <p:val>
                                            <p:strVal val="#ppt_x"/>
                                          </p:val>
                                        </p:tav>
                                      </p:tavLst>
                                    </p:anim>
                                    <p:anim calcmode="lin" valueType="num">
                                      <p:cBhvr additive="base">
                                        <p:cTn id="13" dur="500" fill="hold"/>
                                        <p:tgtEl>
                                          <p:spTgt spid="1965060"/>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grpId="1" nodeType="clickEffect">
                                  <p:stCondLst>
                                    <p:cond delay="0"/>
                                  </p:stCondLst>
                                  <p:childTnLst>
                                    <p:animEffect transition="out" filter="dissolve">
                                      <p:cBhvr>
                                        <p:cTn id="17" dur="500"/>
                                        <p:tgtEl>
                                          <p:spTgt spid="1965060"/>
                                        </p:tgtEl>
                                      </p:cBhvr>
                                    </p:animEffect>
                                    <p:set>
                                      <p:cBhvr>
                                        <p:cTn id="18" dur="1" fill="hold">
                                          <p:stCondLst>
                                            <p:cond delay="499"/>
                                          </p:stCondLst>
                                        </p:cTn>
                                        <p:tgtEl>
                                          <p:spTgt spid="19650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5060" grpId="0" animBg="1"/>
      <p:bldP spid="1965060"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kumimoji="0" lang="hr-HR" smtClean="0">
                <a:effectLst/>
              </a:rPr>
              <a:t>Programski slijed i stog pri pozivu funkcije</a:t>
            </a:r>
            <a:endParaRPr kumimoji="0" lang="en-US" smtClean="0">
              <a:effectLst/>
            </a:endParaRPr>
          </a:p>
        </p:txBody>
      </p:sp>
      <p:sp>
        <p:nvSpPr>
          <p:cNvPr id="1967107" name="Rectangle 3"/>
          <p:cNvSpPr>
            <a:spLocks noChangeArrowheads="1"/>
          </p:cNvSpPr>
          <p:nvPr/>
        </p:nvSpPr>
        <p:spPr bwMode="auto">
          <a:xfrm>
            <a:off x="128588" y="1773238"/>
            <a:ext cx="3816350" cy="3671887"/>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kumimoji="0" lang="hr-HR"/>
              <a:t>int main () {</a:t>
            </a:r>
          </a:p>
          <a:p>
            <a:pPr>
              <a:defRPr/>
            </a:pPr>
            <a:r>
              <a:rPr kumimoji="0" lang="hr-HR"/>
              <a:t>  ...</a:t>
            </a:r>
          </a:p>
          <a:p>
            <a:pPr>
              <a:defRPr/>
            </a:pPr>
            <a:r>
              <a:rPr kumimoji="0" lang="hr-HR"/>
              <a:t>  y1 = f(x1); </a:t>
            </a:r>
            <a:r>
              <a:rPr kumimoji="0" lang="hr-HR">
                <a:solidFill>
                  <a:srgbClr val="FF0000"/>
                </a:solidFill>
              </a:rPr>
              <a:t>a)</a:t>
            </a:r>
            <a:r>
              <a:rPr kumimoji="0" lang="hr-HR"/>
              <a:t> </a:t>
            </a:r>
          </a:p>
          <a:p>
            <a:pPr>
              <a:defRPr/>
            </a:pPr>
            <a:r>
              <a:rPr kumimoji="0" lang="hr-HR"/>
              <a:t>  ...</a:t>
            </a:r>
          </a:p>
          <a:p>
            <a:pPr>
              <a:defRPr/>
            </a:pPr>
            <a:r>
              <a:rPr kumimoji="0" lang="hr-HR"/>
              <a:t>  y2 = f(x2); </a:t>
            </a:r>
            <a:r>
              <a:rPr kumimoji="0" lang="hr-HR">
                <a:solidFill>
                  <a:srgbClr val="FF0000"/>
                </a:solidFill>
              </a:rPr>
              <a:t>b)</a:t>
            </a:r>
          </a:p>
          <a:p>
            <a:pPr>
              <a:defRPr/>
            </a:pPr>
            <a:r>
              <a:rPr kumimoji="0" lang="hr-HR"/>
              <a:t>  ...</a:t>
            </a:r>
          </a:p>
          <a:p>
            <a:pPr>
              <a:defRPr/>
            </a:pPr>
            <a:r>
              <a:rPr kumimoji="0" lang="hr-HR"/>
              <a:t>  y3 = f(x3); </a:t>
            </a:r>
            <a:r>
              <a:rPr kumimoji="0" lang="hr-HR">
                <a:solidFill>
                  <a:srgbClr val="FF0000"/>
                </a:solidFill>
              </a:rPr>
              <a:t>c)</a:t>
            </a:r>
          </a:p>
          <a:p>
            <a:pPr>
              <a:defRPr/>
            </a:pPr>
            <a:r>
              <a:rPr kumimoji="0" lang="hr-HR"/>
              <a:t>  ...</a:t>
            </a:r>
          </a:p>
          <a:p>
            <a:pPr>
              <a:defRPr/>
            </a:pPr>
            <a:r>
              <a:rPr kumimoji="0" lang="hr-HR"/>
              <a:t>}</a:t>
            </a:r>
            <a:endParaRPr kumimoji="0" lang="en-US"/>
          </a:p>
          <a:p>
            <a:pPr>
              <a:defRPr/>
            </a:pPr>
            <a:endParaRPr lang="hr-HR">
              <a:solidFill>
                <a:schemeClr val="tx1"/>
              </a:solidFill>
              <a:effectLst>
                <a:outerShdw blurRad="38100" dist="38100" dir="2700000" algn="tl">
                  <a:srgbClr val="000000"/>
                </a:outerShdw>
              </a:effectLst>
            </a:endParaRPr>
          </a:p>
        </p:txBody>
      </p:sp>
      <p:sp>
        <p:nvSpPr>
          <p:cNvPr id="1967108" name="Rectangle 4"/>
          <p:cNvSpPr>
            <a:spLocks noChangeArrowheads="1"/>
          </p:cNvSpPr>
          <p:nvPr/>
        </p:nvSpPr>
        <p:spPr bwMode="auto">
          <a:xfrm>
            <a:off x="6537325" y="2420938"/>
            <a:ext cx="3240088" cy="1800225"/>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kumimoji="0" lang="hr-HR"/>
              <a:t>float f (float x) {</a:t>
            </a:r>
          </a:p>
          <a:p>
            <a:pPr>
              <a:defRPr/>
            </a:pPr>
            <a:r>
              <a:rPr kumimoji="0" lang="hr-HR"/>
              <a:t>  ...</a:t>
            </a:r>
          </a:p>
          <a:p>
            <a:pPr>
              <a:defRPr/>
            </a:pPr>
            <a:r>
              <a:rPr kumimoji="0" lang="hr-HR"/>
              <a:t>  return y;</a:t>
            </a:r>
          </a:p>
          <a:p>
            <a:pPr>
              <a:defRPr/>
            </a:pPr>
            <a:r>
              <a:rPr kumimoji="0" lang="hr-HR"/>
              <a:t>}</a:t>
            </a:r>
            <a:endParaRPr lang="hr-HR">
              <a:effectLst>
                <a:outerShdw blurRad="38100" dist="38100" dir="2700000" algn="tl">
                  <a:srgbClr val="FFFFFF"/>
                </a:outerShdw>
              </a:effectLst>
            </a:endParaRPr>
          </a:p>
        </p:txBody>
      </p:sp>
      <p:sp>
        <p:nvSpPr>
          <p:cNvPr id="1967109" name="Rectangle 5"/>
          <p:cNvSpPr>
            <a:spLocks noChangeArrowheads="1"/>
          </p:cNvSpPr>
          <p:nvPr/>
        </p:nvSpPr>
        <p:spPr bwMode="auto">
          <a:xfrm>
            <a:off x="4448175" y="1990725"/>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x1</a:t>
            </a:r>
          </a:p>
        </p:txBody>
      </p:sp>
      <p:sp>
        <p:nvSpPr>
          <p:cNvPr id="1967110" name="Rectangle 6"/>
          <p:cNvSpPr>
            <a:spLocks noChangeArrowheads="1"/>
          </p:cNvSpPr>
          <p:nvPr/>
        </p:nvSpPr>
        <p:spPr bwMode="auto">
          <a:xfrm>
            <a:off x="4448175" y="1630363"/>
            <a:ext cx="1511300" cy="360362"/>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a)</a:t>
            </a:r>
          </a:p>
        </p:txBody>
      </p:sp>
      <p:sp>
        <p:nvSpPr>
          <p:cNvPr id="1967111" name="Rectangle 7"/>
          <p:cNvSpPr>
            <a:spLocks noChangeArrowheads="1"/>
          </p:cNvSpPr>
          <p:nvPr/>
        </p:nvSpPr>
        <p:spPr bwMode="auto">
          <a:xfrm>
            <a:off x="4376738" y="3789363"/>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x2</a:t>
            </a:r>
          </a:p>
        </p:txBody>
      </p:sp>
      <p:sp>
        <p:nvSpPr>
          <p:cNvPr id="1967112" name="Rectangle 8"/>
          <p:cNvSpPr>
            <a:spLocks noChangeArrowheads="1"/>
          </p:cNvSpPr>
          <p:nvPr/>
        </p:nvSpPr>
        <p:spPr bwMode="auto">
          <a:xfrm>
            <a:off x="4376738" y="3429000"/>
            <a:ext cx="1511300" cy="360363"/>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b)</a:t>
            </a:r>
          </a:p>
        </p:txBody>
      </p:sp>
      <p:sp>
        <p:nvSpPr>
          <p:cNvPr id="1967113" name="Rectangle 9"/>
          <p:cNvSpPr>
            <a:spLocks noChangeArrowheads="1"/>
          </p:cNvSpPr>
          <p:nvPr/>
        </p:nvSpPr>
        <p:spPr bwMode="auto">
          <a:xfrm>
            <a:off x="4448175" y="5734050"/>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x3</a:t>
            </a:r>
          </a:p>
        </p:txBody>
      </p:sp>
      <p:sp>
        <p:nvSpPr>
          <p:cNvPr id="1967114" name="Rectangle 10"/>
          <p:cNvSpPr>
            <a:spLocks noChangeArrowheads="1"/>
          </p:cNvSpPr>
          <p:nvPr/>
        </p:nvSpPr>
        <p:spPr bwMode="auto">
          <a:xfrm>
            <a:off x="4448175" y="5373688"/>
            <a:ext cx="1511300" cy="360362"/>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c)</a:t>
            </a:r>
          </a:p>
        </p:txBody>
      </p:sp>
      <p:grpSp>
        <p:nvGrpSpPr>
          <p:cNvPr id="2" name="Group 11"/>
          <p:cNvGrpSpPr>
            <a:grpSpLocks/>
          </p:cNvGrpSpPr>
          <p:nvPr/>
        </p:nvGrpSpPr>
        <p:grpSpPr bwMode="auto">
          <a:xfrm>
            <a:off x="4448175" y="1341438"/>
            <a:ext cx="1512888" cy="1006475"/>
            <a:chOff x="2621" y="2115"/>
            <a:chExt cx="998" cy="1678"/>
          </a:xfrm>
        </p:grpSpPr>
        <p:sp>
          <p:nvSpPr>
            <p:cNvPr id="19482" name="Line 12"/>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19483" name="Line 13"/>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19484" name="Line 14"/>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grpSp>
        <p:nvGrpSpPr>
          <p:cNvPr id="3" name="Group 15"/>
          <p:cNvGrpSpPr>
            <a:grpSpLocks/>
          </p:cNvGrpSpPr>
          <p:nvPr/>
        </p:nvGrpSpPr>
        <p:grpSpPr bwMode="auto">
          <a:xfrm>
            <a:off x="4376738" y="3141663"/>
            <a:ext cx="1512887" cy="1006475"/>
            <a:chOff x="2621" y="2115"/>
            <a:chExt cx="998" cy="1678"/>
          </a:xfrm>
        </p:grpSpPr>
        <p:sp>
          <p:nvSpPr>
            <p:cNvPr id="19479" name="Line 16"/>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19480" name="Line 17"/>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19481" name="Line 18"/>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grpSp>
        <p:nvGrpSpPr>
          <p:cNvPr id="4" name="Group 19"/>
          <p:cNvGrpSpPr>
            <a:grpSpLocks/>
          </p:cNvGrpSpPr>
          <p:nvPr/>
        </p:nvGrpSpPr>
        <p:grpSpPr bwMode="auto">
          <a:xfrm>
            <a:off x="4448175" y="5084763"/>
            <a:ext cx="1512888" cy="1006475"/>
            <a:chOff x="2621" y="2115"/>
            <a:chExt cx="998" cy="1678"/>
          </a:xfrm>
        </p:grpSpPr>
        <p:sp>
          <p:nvSpPr>
            <p:cNvPr id="19476" name="Line 20"/>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19477" name="Line 21"/>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19478" name="Line 22"/>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sp>
        <p:nvSpPr>
          <p:cNvPr id="1967127" name="Freeform 23"/>
          <p:cNvSpPr>
            <a:spLocks/>
          </p:cNvSpPr>
          <p:nvPr/>
        </p:nvSpPr>
        <p:spPr bwMode="auto">
          <a:xfrm>
            <a:off x="2000250" y="1436688"/>
            <a:ext cx="4681538" cy="1131887"/>
          </a:xfrm>
          <a:custGeom>
            <a:avLst/>
            <a:gdLst>
              <a:gd name="T0" fmla="*/ 0 w 2949"/>
              <a:gd name="T1" fmla="*/ 2147483647 h 713"/>
              <a:gd name="T2" fmla="*/ 2147483647 w 2949"/>
              <a:gd name="T3" fmla="*/ 2147483647 h 713"/>
              <a:gd name="T4" fmla="*/ 2147483647 w 2949"/>
              <a:gd name="T5" fmla="*/ 2147483647 h 713"/>
              <a:gd name="T6" fmla="*/ 2147483647 w 2949"/>
              <a:gd name="T7" fmla="*/ 2147483647 h 713"/>
              <a:gd name="T8" fmla="*/ 2147483647 w 2949"/>
              <a:gd name="T9" fmla="*/ 2147483647 h 713"/>
              <a:gd name="T10" fmla="*/ 0 60000 65536"/>
              <a:gd name="T11" fmla="*/ 0 60000 65536"/>
              <a:gd name="T12" fmla="*/ 0 60000 65536"/>
              <a:gd name="T13" fmla="*/ 0 60000 65536"/>
              <a:gd name="T14" fmla="*/ 0 60000 65536"/>
              <a:gd name="T15" fmla="*/ 0 w 2949"/>
              <a:gd name="T16" fmla="*/ 0 h 713"/>
              <a:gd name="T17" fmla="*/ 2949 w 2949"/>
              <a:gd name="T18" fmla="*/ 713 h 713"/>
            </a:gdLst>
            <a:ahLst/>
            <a:cxnLst>
              <a:cxn ang="T10">
                <a:pos x="T0" y="T1"/>
              </a:cxn>
              <a:cxn ang="T11">
                <a:pos x="T2" y="T3"/>
              </a:cxn>
              <a:cxn ang="T12">
                <a:pos x="T4" y="T5"/>
              </a:cxn>
              <a:cxn ang="T13">
                <a:pos x="T6" y="T7"/>
              </a:cxn>
              <a:cxn ang="T14">
                <a:pos x="T8" y="T9"/>
              </a:cxn>
            </a:cxnLst>
            <a:rect l="T15" t="T16" r="T17" b="T18"/>
            <a:pathLst>
              <a:path w="2949" h="713">
                <a:moveTo>
                  <a:pt x="0" y="713"/>
                </a:moveTo>
                <a:cubicBezTo>
                  <a:pt x="99" y="639"/>
                  <a:pt x="353" y="382"/>
                  <a:pt x="595" y="266"/>
                </a:cubicBezTo>
                <a:cubicBezTo>
                  <a:pt x="837" y="150"/>
                  <a:pt x="1137" y="21"/>
                  <a:pt x="1455" y="19"/>
                </a:cubicBezTo>
                <a:cubicBezTo>
                  <a:pt x="1917" y="0"/>
                  <a:pt x="2240" y="75"/>
                  <a:pt x="2506" y="253"/>
                </a:cubicBezTo>
                <a:cubicBezTo>
                  <a:pt x="2772" y="431"/>
                  <a:pt x="2857" y="617"/>
                  <a:pt x="2949" y="712"/>
                </a:cubicBezTo>
              </a:path>
            </a:pathLst>
          </a:custGeom>
          <a:noFill/>
          <a:ln w="76200">
            <a:solidFill>
              <a:srgbClr val="FF0000"/>
            </a:solidFill>
            <a:round/>
            <a:headEnd/>
            <a:tailEnd type="triangle" w="med" len="med"/>
          </a:ln>
        </p:spPr>
        <p:txBody>
          <a:bodyPr wrap="none" anchor="ctr"/>
          <a:lstStyle/>
          <a:p>
            <a:endParaRPr lang="hr-HR"/>
          </a:p>
        </p:txBody>
      </p:sp>
      <p:sp>
        <p:nvSpPr>
          <p:cNvPr id="1967128" name="Freeform 24"/>
          <p:cNvSpPr>
            <a:spLocks/>
          </p:cNvSpPr>
          <p:nvPr/>
        </p:nvSpPr>
        <p:spPr bwMode="auto">
          <a:xfrm>
            <a:off x="2576513" y="2160588"/>
            <a:ext cx="3967162" cy="1860550"/>
          </a:xfrm>
          <a:custGeom>
            <a:avLst/>
            <a:gdLst>
              <a:gd name="T0" fmla="*/ 2147483647 w 2499"/>
              <a:gd name="T1" fmla="*/ 2147483647 h 1172"/>
              <a:gd name="T2" fmla="*/ 2147483647 w 2499"/>
              <a:gd name="T3" fmla="*/ 2147483647 h 1172"/>
              <a:gd name="T4" fmla="*/ 2147483647 w 2499"/>
              <a:gd name="T5" fmla="*/ 2147483647 h 1172"/>
              <a:gd name="T6" fmla="*/ 2147483647 w 2499"/>
              <a:gd name="T7" fmla="*/ 2147483647 h 1172"/>
              <a:gd name="T8" fmla="*/ 0 w 2499"/>
              <a:gd name="T9" fmla="*/ 2147483647 h 1172"/>
              <a:gd name="T10" fmla="*/ 0 60000 65536"/>
              <a:gd name="T11" fmla="*/ 0 60000 65536"/>
              <a:gd name="T12" fmla="*/ 0 60000 65536"/>
              <a:gd name="T13" fmla="*/ 0 60000 65536"/>
              <a:gd name="T14" fmla="*/ 0 60000 65536"/>
              <a:gd name="T15" fmla="*/ 0 w 2499"/>
              <a:gd name="T16" fmla="*/ 0 h 1172"/>
              <a:gd name="T17" fmla="*/ 2499 w 2499"/>
              <a:gd name="T18" fmla="*/ 1172 h 1172"/>
            </a:gdLst>
            <a:ahLst/>
            <a:cxnLst>
              <a:cxn ang="T10">
                <a:pos x="T0" y="T1"/>
              </a:cxn>
              <a:cxn ang="T11">
                <a:pos x="T2" y="T3"/>
              </a:cxn>
              <a:cxn ang="T12">
                <a:pos x="T4" y="T5"/>
              </a:cxn>
              <a:cxn ang="T13">
                <a:pos x="T6" y="T7"/>
              </a:cxn>
              <a:cxn ang="T14">
                <a:pos x="T8" y="T9"/>
              </a:cxn>
            </a:cxnLst>
            <a:rect l="T15" t="T16" r="T17" b="T18"/>
            <a:pathLst>
              <a:path w="2499" h="1172">
                <a:moveTo>
                  <a:pt x="2499" y="1062"/>
                </a:moveTo>
                <a:cubicBezTo>
                  <a:pt x="2457" y="1047"/>
                  <a:pt x="2301" y="1172"/>
                  <a:pt x="2244" y="975"/>
                </a:cubicBezTo>
                <a:cubicBezTo>
                  <a:pt x="2187" y="778"/>
                  <a:pt x="2316" y="356"/>
                  <a:pt x="2029" y="209"/>
                </a:cubicBezTo>
                <a:cubicBezTo>
                  <a:pt x="1742" y="62"/>
                  <a:pt x="896" y="0"/>
                  <a:pt x="523" y="95"/>
                </a:cubicBezTo>
                <a:cubicBezTo>
                  <a:pt x="150" y="190"/>
                  <a:pt x="109" y="293"/>
                  <a:pt x="0" y="345"/>
                </a:cubicBezTo>
              </a:path>
            </a:pathLst>
          </a:custGeom>
          <a:noFill/>
          <a:ln w="76200">
            <a:solidFill>
              <a:srgbClr val="FF0000"/>
            </a:solidFill>
            <a:round/>
            <a:headEnd/>
            <a:tailEnd type="triangle" w="med" len="med"/>
          </a:ln>
        </p:spPr>
        <p:txBody>
          <a:bodyPr wrap="none" anchor="ctr"/>
          <a:lstStyle/>
          <a:p>
            <a:endParaRPr lang="hr-HR"/>
          </a:p>
        </p:txBody>
      </p:sp>
      <p:sp>
        <p:nvSpPr>
          <p:cNvPr id="1967129" name="Freeform 25"/>
          <p:cNvSpPr>
            <a:spLocks/>
          </p:cNvSpPr>
          <p:nvPr/>
        </p:nvSpPr>
        <p:spPr bwMode="auto">
          <a:xfrm>
            <a:off x="2000250" y="2754313"/>
            <a:ext cx="4537075" cy="604837"/>
          </a:xfrm>
          <a:custGeom>
            <a:avLst/>
            <a:gdLst>
              <a:gd name="T0" fmla="*/ 0 w 2858"/>
              <a:gd name="T1" fmla="*/ 2147483647 h 381"/>
              <a:gd name="T2" fmla="*/ 2147483647 w 2858"/>
              <a:gd name="T3" fmla="*/ 2147483647 h 381"/>
              <a:gd name="T4" fmla="*/ 2147483647 w 2858"/>
              <a:gd name="T5" fmla="*/ 2147483647 h 381"/>
              <a:gd name="T6" fmla="*/ 2147483647 w 2858"/>
              <a:gd name="T7" fmla="*/ 2147483647 h 381"/>
              <a:gd name="T8" fmla="*/ 0 60000 65536"/>
              <a:gd name="T9" fmla="*/ 0 60000 65536"/>
              <a:gd name="T10" fmla="*/ 0 60000 65536"/>
              <a:gd name="T11" fmla="*/ 0 60000 65536"/>
              <a:gd name="T12" fmla="*/ 0 w 2858"/>
              <a:gd name="T13" fmla="*/ 0 h 381"/>
              <a:gd name="T14" fmla="*/ 2858 w 2858"/>
              <a:gd name="T15" fmla="*/ 381 h 381"/>
            </a:gdLst>
            <a:ahLst/>
            <a:cxnLst>
              <a:cxn ang="T8">
                <a:pos x="T0" y="T1"/>
              </a:cxn>
              <a:cxn ang="T9">
                <a:pos x="T2" y="T3"/>
              </a:cxn>
              <a:cxn ang="T10">
                <a:pos x="T4" y="T5"/>
              </a:cxn>
              <a:cxn ang="T11">
                <a:pos x="T6" y="T7"/>
              </a:cxn>
            </a:cxnLst>
            <a:rect l="T12" t="T13" r="T14" b="T15"/>
            <a:pathLst>
              <a:path w="2858" h="381">
                <a:moveTo>
                  <a:pt x="0" y="381"/>
                </a:moveTo>
                <a:cubicBezTo>
                  <a:pt x="164" y="337"/>
                  <a:pt x="644" y="182"/>
                  <a:pt x="987" y="120"/>
                </a:cubicBezTo>
                <a:cubicBezTo>
                  <a:pt x="1304" y="37"/>
                  <a:pt x="1791" y="0"/>
                  <a:pt x="2057" y="6"/>
                </a:cubicBezTo>
                <a:cubicBezTo>
                  <a:pt x="2323" y="12"/>
                  <a:pt x="2691" y="16"/>
                  <a:pt x="2858" y="18"/>
                </a:cubicBezTo>
              </a:path>
            </a:pathLst>
          </a:custGeom>
          <a:noFill/>
          <a:ln w="76200">
            <a:solidFill>
              <a:schemeClr val="bg1"/>
            </a:solidFill>
            <a:round/>
            <a:headEnd/>
            <a:tailEnd type="triangle" w="med" len="med"/>
          </a:ln>
        </p:spPr>
        <p:txBody>
          <a:bodyPr wrap="none" anchor="ctr"/>
          <a:lstStyle/>
          <a:p>
            <a:endParaRPr lang="hr-HR"/>
          </a:p>
        </p:txBody>
      </p:sp>
      <p:sp>
        <p:nvSpPr>
          <p:cNvPr id="1967130" name="Freeform 26"/>
          <p:cNvSpPr>
            <a:spLocks/>
          </p:cNvSpPr>
          <p:nvPr/>
        </p:nvSpPr>
        <p:spPr bwMode="auto">
          <a:xfrm>
            <a:off x="2420938" y="3486150"/>
            <a:ext cx="4119562" cy="447675"/>
          </a:xfrm>
          <a:custGeom>
            <a:avLst/>
            <a:gdLst>
              <a:gd name="T0" fmla="*/ 2147483647 w 2595"/>
              <a:gd name="T1" fmla="*/ 2147483647 h 282"/>
              <a:gd name="T2" fmla="*/ 2147483647 w 2595"/>
              <a:gd name="T3" fmla="*/ 0 h 282"/>
              <a:gd name="T4" fmla="*/ 0 w 2595"/>
              <a:gd name="T5" fmla="*/ 2147483647 h 282"/>
              <a:gd name="T6" fmla="*/ 0 60000 65536"/>
              <a:gd name="T7" fmla="*/ 0 60000 65536"/>
              <a:gd name="T8" fmla="*/ 0 60000 65536"/>
              <a:gd name="T9" fmla="*/ 0 w 2595"/>
              <a:gd name="T10" fmla="*/ 0 h 282"/>
              <a:gd name="T11" fmla="*/ 2595 w 2595"/>
              <a:gd name="T12" fmla="*/ 282 h 282"/>
            </a:gdLst>
            <a:ahLst/>
            <a:cxnLst>
              <a:cxn ang="T6">
                <a:pos x="T0" y="T1"/>
              </a:cxn>
              <a:cxn ang="T7">
                <a:pos x="T2" y="T3"/>
              </a:cxn>
              <a:cxn ang="T8">
                <a:pos x="T4" y="T5"/>
              </a:cxn>
            </a:cxnLst>
            <a:rect l="T9" t="T10" r="T11" b="T12"/>
            <a:pathLst>
              <a:path w="2595" h="282">
                <a:moveTo>
                  <a:pt x="2595" y="282"/>
                </a:moveTo>
                <a:lnTo>
                  <a:pt x="108" y="0"/>
                </a:lnTo>
                <a:lnTo>
                  <a:pt x="0" y="38"/>
                </a:lnTo>
              </a:path>
            </a:pathLst>
          </a:custGeom>
          <a:noFill/>
          <a:ln w="76200">
            <a:solidFill>
              <a:schemeClr val="bg1"/>
            </a:solidFill>
            <a:round/>
            <a:headEnd/>
            <a:tailEnd type="triangle" w="med" len="med"/>
          </a:ln>
        </p:spPr>
        <p:txBody>
          <a:bodyPr wrap="none" anchor="ctr"/>
          <a:lstStyle/>
          <a:p>
            <a:endParaRPr lang="hr-HR"/>
          </a:p>
        </p:txBody>
      </p:sp>
      <p:sp>
        <p:nvSpPr>
          <p:cNvPr id="1967131" name="Freeform 27"/>
          <p:cNvSpPr>
            <a:spLocks/>
          </p:cNvSpPr>
          <p:nvPr/>
        </p:nvSpPr>
        <p:spPr bwMode="auto">
          <a:xfrm>
            <a:off x="1989138" y="2924175"/>
            <a:ext cx="4562475" cy="1909763"/>
          </a:xfrm>
          <a:custGeom>
            <a:avLst/>
            <a:gdLst>
              <a:gd name="T0" fmla="*/ 0 w 2874"/>
              <a:gd name="T1" fmla="*/ 2147483647 h 1203"/>
              <a:gd name="T2" fmla="*/ 2147483647 w 2874"/>
              <a:gd name="T3" fmla="*/ 2147483647 h 1203"/>
              <a:gd name="T4" fmla="*/ 2147483647 w 2874"/>
              <a:gd name="T5" fmla="*/ 2147483647 h 1203"/>
              <a:gd name="T6" fmla="*/ 2147483647 w 2874"/>
              <a:gd name="T7" fmla="*/ 2147483647 h 1203"/>
              <a:gd name="T8" fmla="*/ 2147483647 w 2874"/>
              <a:gd name="T9" fmla="*/ 0 h 1203"/>
              <a:gd name="T10" fmla="*/ 0 60000 65536"/>
              <a:gd name="T11" fmla="*/ 0 60000 65536"/>
              <a:gd name="T12" fmla="*/ 0 60000 65536"/>
              <a:gd name="T13" fmla="*/ 0 60000 65536"/>
              <a:gd name="T14" fmla="*/ 0 60000 65536"/>
              <a:gd name="T15" fmla="*/ 0 w 2874"/>
              <a:gd name="T16" fmla="*/ 0 h 1203"/>
              <a:gd name="T17" fmla="*/ 2874 w 2874"/>
              <a:gd name="T18" fmla="*/ 1203 h 1203"/>
            </a:gdLst>
            <a:ahLst/>
            <a:cxnLst>
              <a:cxn ang="T10">
                <a:pos x="T0" y="T1"/>
              </a:cxn>
              <a:cxn ang="T11">
                <a:pos x="T2" y="T3"/>
              </a:cxn>
              <a:cxn ang="T12">
                <a:pos x="T4" y="T5"/>
              </a:cxn>
              <a:cxn ang="T13">
                <a:pos x="T6" y="T7"/>
              </a:cxn>
              <a:cxn ang="T14">
                <a:pos x="T8" y="T9"/>
              </a:cxn>
            </a:cxnLst>
            <a:rect l="T15" t="T16" r="T17" b="T18"/>
            <a:pathLst>
              <a:path w="2874" h="1203">
                <a:moveTo>
                  <a:pt x="0" y="696"/>
                </a:moveTo>
                <a:cubicBezTo>
                  <a:pt x="67" y="692"/>
                  <a:pt x="202" y="599"/>
                  <a:pt x="399" y="671"/>
                </a:cubicBezTo>
                <a:cubicBezTo>
                  <a:pt x="596" y="743"/>
                  <a:pt x="864" y="1069"/>
                  <a:pt x="1184" y="1127"/>
                </a:cubicBezTo>
                <a:cubicBezTo>
                  <a:pt x="1539" y="1203"/>
                  <a:pt x="2076" y="1190"/>
                  <a:pt x="2317" y="1019"/>
                </a:cubicBezTo>
                <a:cubicBezTo>
                  <a:pt x="2558" y="848"/>
                  <a:pt x="2758" y="212"/>
                  <a:pt x="2874" y="0"/>
                </a:cubicBezTo>
              </a:path>
            </a:pathLst>
          </a:custGeom>
          <a:noFill/>
          <a:ln w="76200">
            <a:solidFill>
              <a:srgbClr val="006600"/>
            </a:solidFill>
            <a:round/>
            <a:headEnd/>
            <a:tailEnd type="triangle" w="med" len="med"/>
          </a:ln>
        </p:spPr>
        <p:txBody>
          <a:bodyPr wrap="none" anchor="ctr"/>
          <a:lstStyle/>
          <a:p>
            <a:endParaRPr lang="hr-HR"/>
          </a:p>
        </p:txBody>
      </p:sp>
      <p:sp>
        <p:nvSpPr>
          <p:cNvPr id="1967132" name="Freeform 28"/>
          <p:cNvSpPr>
            <a:spLocks/>
          </p:cNvSpPr>
          <p:nvPr/>
        </p:nvSpPr>
        <p:spPr bwMode="auto">
          <a:xfrm>
            <a:off x="2582863" y="3979863"/>
            <a:ext cx="3938587" cy="1093787"/>
          </a:xfrm>
          <a:custGeom>
            <a:avLst/>
            <a:gdLst>
              <a:gd name="T0" fmla="*/ 2147483647 w 2481"/>
              <a:gd name="T1" fmla="*/ 0 h 689"/>
              <a:gd name="T2" fmla="*/ 2147483647 w 2481"/>
              <a:gd name="T3" fmla="*/ 2147483647 h 689"/>
              <a:gd name="T4" fmla="*/ 2147483647 w 2481"/>
              <a:gd name="T5" fmla="*/ 2147483647 h 689"/>
              <a:gd name="T6" fmla="*/ 2147483647 w 2481"/>
              <a:gd name="T7" fmla="*/ 2147483647 h 689"/>
              <a:gd name="T8" fmla="*/ 0 w 2481"/>
              <a:gd name="T9" fmla="*/ 2147483647 h 689"/>
              <a:gd name="T10" fmla="*/ 0 60000 65536"/>
              <a:gd name="T11" fmla="*/ 0 60000 65536"/>
              <a:gd name="T12" fmla="*/ 0 60000 65536"/>
              <a:gd name="T13" fmla="*/ 0 60000 65536"/>
              <a:gd name="T14" fmla="*/ 0 60000 65536"/>
              <a:gd name="T15" fmla="*/ 0 w 2481"/>
              <a:gd name="T16" fmla="*/ 0 h 689"/>
              <a:gd name="T17" fmla="*/ 2481 w 2481"/>
              <a:gd name="T18" fmla="*/ 689 h 689"/>
            </a:gdLst>
            <a:ahLst/>
            <a:cxnLst>
              <a:cxn ang="T10">
                <a:pos x="T0" y="T1"/>
              </a:cxn>
              <a:cxn ang="T11">
                <a:pos x="T2" y="T3"/>
              </a:cxn>
              <a:cxn ang="T12">
                <a:pos x="T4" y="T5"/>
              </a:cxn>
              <a:cxn ang="T13">
                <a:pos x="T6" y="T7"/>
              </a:cxn>
              <a:cxn ang="T14">
                <a:pos x="T8" y="T9"/>
              </a:cxn>
            </a:cxnLst>
            <a:rect l="T15" t="T16" r="T17" b="T18"/>
            <a:pathLst>
              <a:path w="2481" h="689">
                <a:moveTo>
                  <a:pt x="2481" y="0"/>
                </a:moveTo>
                <a:cubicBezTo>
                  <a:pt x="2430" y="95"/>
                  <a:pt x="2428" y="457"/>
                  <a:pt x="2177" y="569"/>
                </a:cubicBezTo>
                <a:cubicBezTo>
                  <a:pt x="2025" y="689"/>
                  <a:pt x="1303" y="685"/>
                  <a:pt x="974" y="670"/>
                </a:cubicBezTo>
                <a:cubicBezTo>
                  <a:pt x="645" y="655"/>
                  <a:pt x="485" y="542"/>
                  <a:pt x="323" y="443"/>
                </a:cubicBezTo>
                <a:cubicBezTo>
                  <a:pt x="161" y="344"/>
                  <a:pt x="67" y="212"/>
                  <a:pt x="0" y="151"/>
                </a:cubicBezTo>
              </a:path>
            </a:pathLst>
          </a:custGeom>
          <a:noFill/>
          <a:ln w="76200">
            <a:solidFill>
              <a:srgbClr val="006600"/>
            </a:solidFill>
            <a:round/>
            <a:headEnd/>
            <a:tailEnd type="triangle" w="med" len="med"/>
          </a:ln>
        </p:spPr>
        <p:txBody>
          <a:bodyPr wrap="none" anchor="ctr"/>
          <a:lstStyle/>
          <a:p>
            <a:endParaRPr lang="hr-HR"/>
          </a:p>
        </p:txBody>
      </p:sp>
      <p:sp>
        <p:nvSpPr>
          <p:cNvPr id="6" name="Slide Number Placeholder 5"/>
          <p:cNvSpPr>
            <a:spLocks noGrp="1"/>
          </p:cNvSpPr>
          <p:nvPr>
            <p:ph type="sldNum" sz="quarter" idx="11"/>
          </p:nvPr>
        </p:nvSpPr>
        <p:spPr/>
        <p:txBody>
          <a:bodyPr/>
          <a:lstStyle/>
          <a:p>
            <a:fld id="{D4AD59E7-4515-4B34-A58D-745587B9CCB9}" type="slidenum">
              <a:rPr lang="hr-HR" smtClean="0"/>
              <a:pPr/>
              <a:t>32</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67127"/>
                                        </p:tgtEl>
                                        <p:attrNameLst>
                                          <p:attrName>style.visibility</p:attrName>
                                        </p:attrNameLst>
                                      </p:cBhvr>
                                      <p:to>
                                        <p:strVal val="visible"/>
                                      </p:to>
                                    </p:set>
                                    <p:animEffect transition="in" filter="wipe(left)">
                                      <p:cBhvr>
                                        <p:cTn id="12" dur="500"/>
                                        <p:tgtEl>
                                          <p:spTgt spid="196712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1967109"/>
                                        </p:tgtEl>
                                        <p:attrNameLst>
                                          <p:attrName>style.visibility</p:attrName>
                                        </p:attrNameLst>
                                      </p:cBhvr>
                                      <p:to>
                                        <p:strVal val="visible"/>
                                      </p:to>
                                    </p:set>
                                    <p:anim calcmode="lin" valueType="num">
                                      <p:cBhvr additive="base">
                                        <p:cTn id="17" dur="500" fill="hold"/>
                                        <p:tgtEl>
                                          <p:spTgt spid="1967109"/>
                                        </p:tgtEl>
                                        <p:attrNameLst>
                                          <p:attrName>ppt_x</p:attrName>
                                        </p:attrNameLst>
                                      </p:cBhvr>
                                      <p:tavLst>
                                        <p:tav tm="0">
                                          <p:val>
                                            <p:strVal val="#ppt_x"/>
                                          </p:val>
                                        </p:tav>
                                        <p:tav tm="100000">
                                          <p:val>
                                            <p:strVal val="#ppt_x"/>
                                          </p:val>
                                        </p:tav>
                                      </p:tavLst>
                                    </p:anim>
                                    <p:anim calcmode="lin" valueType="num">
                                      <p:cBhvr additive="base">
                                        <p:cTn id="18" dur="500" fill="hold"/>
                                        <p:tgtEl>
                                          <p:spTgt spid="1967109"/>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1967110"/>
                                        </p:tgtEl>
                                        <p:attrNameLst>
                                          <p:attrName>style.visibility</p:attrName>
                                        </p:attrNameLst>
                                      </p:cBhvr>
                                      <p:to>
                                        <p:strVal val="visible"/>
                                      </p:to>
                                    </p:set>
                                    <p:anim calcmode="lin" valueType="num">
                                      <p:cBhvr additive="base">
                                        <p:cTn id="23" dur="500" fill="hold"/>
                                        <p:tgtEl>
                                          <p:spTgt spid="1967110"/>
                                        </p:tgtEl>
                                        <p:attrNameLst>
                                          <p:attrName>ppt_x</p:attrName>
                                        </p:attrNameLst>
                                      </p:cBhvr>
                                      <p:tavLst>
                                        <p:tav tm="0">
                                          <p:val>
                                            <p:strVal val="#ppt_x"/>
                                          </p:val>
                                        </p:tav>
                                        <p:tav tm="100000">
                                          <p:val>
                                            <p:strVal val="#ppt_x"/>
                                          </p:val>
                                        </p:tav>
                                      </p:tavLst>
                                    </p:anim>
                                    <p:anim calcmode="lin" valueType="num">
                                      <p:cBhvr additive="base">
                                        <p:cTn id="24" dur="500" fill="hold"/>
                                        <p:tgtEl>
                                          <p:spTgt spid="1967110"/>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9" presetClass="emph" presetSubtype="0" fill="remove" grpId="0" nodeType="clickEffect">
                                  <p:stCondLst>
                                    <p:cond delay="0"/>
                                  </p:stCondLst>
                                  <p:childTnLst>
                                    <p:animClr clrSpc="rgb" dir="cw">
                                      <p:cBhvr override="childStyle">
                                        <p:cTn id="28" dur="2000" fill="hold"/>
                                        <p:tgtEl>
                                          <p:spTgt spid="1967108"/>
                                        </p:tgtEl>
                                        <p:attrNameLst>
                                          <p:attrName>style.color</p:attrName>
                                        </p:attrNameLst>
                                      </p:cBhvr>
                                      <p:to>
                                        <a:srgbClr val="FF0000"/>
                                      </p:to>
                                    </p:animClr>
                                    <p:animClr clrSpc="rgb" dir="cw">
                                      <p:cBhvr>
                                        <p:cTn id="29" dur="2000" fill="hold"/>
                                        <p:tgtEl>
                                          <p:spTgt spid="1967108"/>
                                        </p:tgtEl>
                                        <p:attrNameLst>
                                          <p:attrName>fillcolor</p:attrName>
                                        </p:attrNameLst>
                                      </p:cBhvr>
                                      <p:to>
                                        <a:srgbClr val="FF0000"/>
                                      </p:to>
                                    </p:animClr>
                                    <p:set>
                                      <p:cBhvr>
                                        <p:cTn id="30" dur="2000" fill="hold"/>
                                        <p:tgtEl>
                                          <p:spTgt spid="1967108"/>
                                        </p:tgtEl>
                                        <p:attrNameLst>
                                          <p:attrName>fill.type</p:attrName>
                                        </p:attrNameLst>
                                      </p:cBhvr>
                                      <p:to>
                                        <p:strVal val="solid"/>
                                      </p:to>
                                    </p:set>
                                    <p:set>
                                      <p:cBhvr>
                                        <p:cTn id="31" dur="2000" fill="hold"/>
                                        <p:tgtEl>
                                          <p:spTgt spid="1967108"/>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grpId="0" nodeType="clickEffect">
                                  <p:stCondLst>
                                    <p:cond delay="0"/>
                                  </p:stCondLst>
                                  <p:childTnLst>
                                    <p:set>
                                      <p:cBhvr>
                                        <p:cTn id="35" dur="1" fill="hold">
                                          <p:stCondLst>
                                            <p:cond delay="0"/>
                                          </p:stCondLst>
                                        </p:cTn>
                                        <p:tgtEl>
                                          <p:spTgt spid="1967128"/>
                                        </p:tgtEl>
                                        <p:attrNameLst>
                                          <p:attrName>style.visibility</p:attrName>
                                        </p:attrNameLst>
                                      </p:cBhvr>
                                      <p:to>
                                        <p:strVal val="visible"/>
                                      </p:to>
                                    </p:set>
                                    <p:animEffect transition="in" filter="wipe(right)">
                                      <p:cBhvr>
                                        <p:cTn id="36" dur="500"/>
                                        <p:tgtEl>
                                          <p:spTgt spid="1967128"/>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xit" presetSubtype="1" fill="hold" grpId="1" nodeType="clickEffect">
                                  <p:stCondLst>
                                    <p:cond delay="0"/>
                                  </p:stCondLst>
                                  <p:childTnLst>
                                    <p:anim calcmode="lin" valueType="num">
                                      <p:cBhvr additive="base">
                                        <p:cTn id="40" dur="500"/>
                                        <p:tgtEl>
                                          <p:spTgt spid="1967110"/>
                                        </p:tgtEl>
                                        <p:attrNameLst>
                                          <p:attrName>ppt_x</p:attrName>
                                        </p:attrNameLst>
                                      </p:cBhvr>
                                      <p:tavLst>
                                        <p:tav tm="0">
                                          <p:val>
                                            <p:strVal val="ppt_x"/>
                                          </p:val>
                                        </p:tav>
                                        <p:tav tm="100000">
                                          <p:val>
                                            <p:strVal val="ppt_x"/>
                                          </p:val>
                                        </p:tav>
                                      </p:tavLst>
                                    </p:anim>
                                    <p:anim calcmode="lin" valueType="num">
                                      <p:cBhvr additive="base">
                                        <p:cTn id="41" dur="500"/>
                                        <p:tgtEl>
                                          <p:spTgt spid="1967110"/>
                                        </p:tgtEl>
                                        <p:attrNameLst>
                                          <p:attrName>ppt_y</p:attrName>
                                        </p:attrNameLst>
                                      </p:cBhvr>
                                      <p:tavLst>
                                        <p:tav tm="0">
                                          <p:val>
                                            <p:strVal val="ppt_y"/>
                                          </p:val>
                                        </p:tav>
                                        <p:tav tm="100000">
                                          <p:val>
                                            <p:strVal val="0-ppt_h/2"/>
                                          </p:val>
                                        </p:tav>
                                      </p:tavLst>
                                    </p:anim>
                                    <p:set>
                                      <p:cBhvr>
                                        <p:cTn id="42" dur="1" fill="hold">
                                          <p:stCondLst>
                                            <p:cond delay="499"/>
                                          </p:stCondLst>
                                        </p:cTn>
                                        <p:tgtEl>
                                          <p:spTgt spid="19671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xit" presetSubtype="1" fill="hold" grpId="1" nodeType="clickEffect">
                                  <p:stCondLst>
                                    <p:cond delay="0"/>
                                  </p:stCondLst>
                                  <p:childTnLst>
                                    <p:anim calcmode="lin" valueType="num">
                                      <p:cBhvr additive="base">
                                        <p:cTn id="46" dur="500"/>
                                        <p:tgtEl>
                                          <p:spTgt spid="1967109"/>
                                        </p:tgtEl>
                                        <p:attrNameLst>
                                          <p:attrName>ppt_x</p:attrName>
                                        </p:attrNameLst>
                                      </p:cBhvr>
                                      <p:tavLst>
                                        <p:tav tm="0">
                                          <p:val>
                                            <p:strVal val="ppt_x"/>
                                          </p:val>
                                        </p:tav>
                                        <p:tav tm="100000">
                                          <p:val>
                                            <p:strVal val="ppt_x"/>
                                          </p:val>
                                        </p:tav>
                                      </p:tavLst>
                                    </p:anim>
                                    <p:anim calcmode="lin" valueType="num">
                                      <p:cBhvr additive="base">
                                        <p:cTn id="47" dur="500"/>
                                        <p:tgtEl>
                                          <p:spTgt spid="1967109"/>
                                        </p:tgtEl>
                                        <p:attrNameLst>
                                          <p:attrName>ppt_y</p:attrName>
                                        </p:attrNameLst>
                                      </p:cBhvr>
                                      <p:tavLst>
                                        <p:tav tm="0">
                                          <p:val>
                                            <p:strVal val="ppt_y"/>
                                          </p:val>
                                        </p:tav>
                                        <p:tav tm="100000">
                                          <p:val>
                                            <p:strVal val="0-ppt_h/2"/>
                                          </p:val>
                                        </p:tav>
                                      </p:tavLst>
                                    </p:anim>
                                    <p:set>
                                      <p:cBhvr>
                                        <p:cTn id="48" dur="1" fill="hold">
                                          <p:stCondLst>
                                            <p:cond delay="499"/>
                                          </p:stCondLst>
                                        </p:cTn>
                                        <p:tgtEl>
                                          <p:spTgt spid="1967109"/>
                                        </p:tgtEl>
                                        <p:attrNameLst>
                                          <p:attrName>style.visibility</p:attrName>
                                        </p:attrNameLst>
                                      </p:cBhvr>
                                      <p:to>
                                        <p:strVal val="hidden"/>
                                      </p:to>
                                    </p:set>
                                  </p:childTnLst>
                                </p:cTn>
                              </p:par>
                              <p:par>
                                <p:cTn id="49" presetID="18" presetClass="exit" presetSubtype="12" fill="hold" grpId="2" nodeType="withEffect">
                                  <p:stCondLst>
                                    <p:cond delay="0"/>
                                  </p:stCondLst>
                                  <p:childTnLst>
                                    <p:animEffect transition="out" filter="strips(downLeft)">
                                      <p:cBhvr>
                                        <p:cTn id="50" dur="500"/>
                                        <p:tgtEl>
                                          <p:spTgt spid="1967109"/>
                                        </p:tgtEl>
                                      </p:cBhvr>
                                    </p:animEffect>
                                    <p:set>
                                      <p:cBhvr>
                                        <p:cTn id="51" dur="1" fill="hold">
                                          <p:stCondLst>
                                            <p:cond delay="499"/>
                                          </p:stCondLst>
                                        </p:cTn>
                                        <p:tgtEl>
                                          <p:spTgt spid="1967109"/>
                                        </p:tgtEl>
                                        <p:attrNameLst>
                                          <p:attrName>style.visibility</p:attrName>
                                        </p:attrNameLst>
                                      </p:cBhvr>
                                      <p:to>
                                        <p:strVal val="hidden"/>
                                      </p:to>
                                    </p:set>
                                  </p:childTnLst>
                                </p:cTn>
                              </p:par>
                              <p:par>
                                <p:cTn id="52" presetID="18" presetClass="exit" presetSubtype="12" fill="hold" grpId="2" nodeType="withEffect">
                                  <p:stCondLst>
                                    <p:cond delay="0"/>
                                  </p:stCondLst>
                                  <p:childTnLst>
                                    <p:animEffect transition="out" filter="strips(downLeft)">
                                      <p:cBhvr>
                                        <p:cTn id="53" dur="500"/>
                                        <p:tgtEl>
                                          <p:spTgt spid="1967110"/>
                                        </p:tgtEl>
                                      </p:cBhvr>
                                    </p:animEffect>
                                    <p:set>
                                      <p:cBhvr>
                                        <p:cTn id="54" dur="1" fill="hold">
                                          <p:stCondLst>
                                            <p:cond delay="499"/>
                                          </p:stCondLst>
                                        </p:cTn>
                                        <p:tgtEl>
                                          <p:spTgt spid="1967110"/>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8" presetClass="exit" presetSubtype="12" fill="hold" nodeType="clickEffect">
                                  <p:stCondLst>
                                    <p:cond delay="0"/>
                                  </p:stCondLst>
                                  <p:childTnLst>
                                    <p:animEffect transition="out" filter="strips(downLeft)">
                                      <p:cBhvr>
                                        <p:cTn id="58" dur="500"/>
                                        <p:tgtEl>
                                          <p:spTgt spid="2"/>
                                        </p:tgtEl>
                                      </p:cBhvr>
                                    </p:animEffect>
                                    <p:set>
                                      <p:cBhvr>
                                        <p:cTn id="59" dur="1" fill="hold">
                                          <p:stCondLst>
                                            <p:cond delay="499"/>
                                          </p:stCondLst>
                                        </p:cTn>
                                        <p:tgtEl>
                                          <p:spTgt spid="2"/>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dissolve">
                                      <p:cBhvr>
                                        <p:cTn id="64" dur="500"/>
                                        <p:tgtEl>
                                          <p:spTgt spid="3"/>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1967129"/>
                                        </p:tgtEl>
                                        <p:attrNameLst>
                                          <p:attrName>style.visibility</p:attrName>
                                        </p:attrNameLst>
                                      </p:cBhvr>
                                      <p:to>
                                        <p:strVal val="visible"/>
                                      </p:to>
                                    </p:set>
                                    <p:animEffect transition="in" filter="wipe(left)">
                                      <p:cBhvr>
                                        <p:cTn id="67" dur="500"/>
                                        <p:tgtEl>
                                          <p:spTgt spid="1967129"/>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1" fill="hold" grpId="0" nodeType="clickEffect">
                                  <p:stCondLst>
                                    <p:cond delay="0"/>
                                  </p:stCondLst>
                                  <p:childTnLst>
                                    <p:set>
                                      <p:cBhvr>
                                        <p:cTn id="71" dur="1" fill="hold">
                                          <p:stCondLst>
                                            <p:cond delay="0"/>
                                          </p:stCondLst>
                                        </p:cTn>
                                        <p:tgtEl>
                                          <p:spTgt spid="1967111"/>
                                        </p:tgtEl>
                                        <p:attrNameLst>
                                          <p:attrName>style.visibility</p:attrName>
                                        </p:attrNameLst>
                                      </p:cBhvr>
                                      <p:to>
                                        <p:strVal val="visible"/>
                                      </p:to>
                                    </p:set>
                                    <p:anim calcmode="lin" valueType="num">
                                      <p:cBhvr additive="base">
                                        <p:cTn id="72" dur="500" fill="hold"/>
                                        <p:tgtEl>
                                          <p:spTgt spid="1967111"/>
                                        </p:tgtEl>
                                        <p:attrNameLst>
                                          <p:attrName>ppt_x</p:attrName>
                                        </p:attrNameLst>
                                      </p:cBhvr>
                                      <p:tavLst>
                                        <p:tav tm="0">
                                          <p:val>
                                            <p:strVal val="#ppt_x"/>
                                          </p:val>
                                        </p:tav>
                                        <p:tav tm="100000">
                                          <p:val>
                                            <p:strVal val="#ppt_x"/>
                                          </p:val>
                                        </p:tav>
                                      </p:tavLst>
                                    </p:anim>
                                    <p:anim calcmode="lin" valueType="num">
                                      <p:cBhvr additive="base">
                                        <p:cTn id="73" dur="500" fill="hold"/>
                                        <p:tgtEl>
                                          <p:spTgt spid="1967111"/>
                                        </p:tgtEl>
                                        <p:attrNameLst>
                                          <p:attrName>ppt_y</p:attrName>
                                        </p:attrNameLst>
                                      </p:cBhvr>
                                      <p:tavLst>
                                        <p:tav tm="0">
                                          <p:val>
                                            <p:strVal val="0-#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1" fill="hold" grpId="0" nodeType="clickEffect">
                                  <p:stCondLst>
                                    <p:cond delay="0"/>
                                  </p:stCondLst>
                                  <p:childTnLst>
                                    <p:set>
                                      <p:cBhvr>
                                        <p:cTn id="77" dur="1" fill="hold">
                                          <p:stCondLst>
                                            <p:cond delay="0"/>
                                          </p:stCondLst>
                                        </p:cTn>
                                        <p:tgtEl>
                                          <p:spTgt spid="1967112"/>
                                        </p:tgtEl>
                                        <p:attrNameLst>
                                          <p:attrName>style.visibility</p:attrName>
                                        </p:attrNameLst>
                                      </p:cBhvr>
                                      <p:to>
                                        <p:strVal val="visible"/>
                                      </p:to>
                                    </p:set>
                                    <p:anim calcmode="lin" valueType="num">
                                      <p:cBhvr additive="base">
                                        <p:cTn id="78" dur="500" fill="hold"/>
                                        <p:tgtEl>
                                          <p:spTgt spid="1967112"/>
                                        </p:tgtEl>
                                        <p:attrNameLst>
                                          <p:attrName>ppt_x</p:attrName>
                                        </p:attrNameLst>
                                      </p:cBhvr>
                                      <p:tavLst>
                                        <p:tav tm="0">
                                          <p:val>
                                            <p:strVal val="#ppt_x"/>
                                          </p:val>
                                        </p:tav>
                                        <p:tav tm="100000">
                                          <p:val>
                                            <p:strVal val="#ppt_x"/>
                                          </p:val>
                                        </p:tav>
                                      </p:tavLst>
                                    </p:anim>
                                    <p:anim calcmode="lin" valueType="num">
                                      <p:cBhvr additive="base">
                                        <p:cTn id="79" dur="500" fill="hold"/>
                                        <p:tgtEl>
                                          <p:spTgt spid="1967112"/>
                                        </p:tgtEl>
                                        <p:attrNameLst>
                                          <p:attrName>ppt_y</p:attrName>
                                        </p:attrNameLst>
                                      </p:cBhvr>
                                      <p:tavLst>
                                        <p:tav tm="0">
                                          <p:val>
                                            <p:strVal val="0-#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19" presetClass="emph" presetSubtype="0" fill="remove" grpId="1" nodeType="clickEffect">
                                  <p:stCondLst>
                                    <p:cond delay="0"/>
                                  </p:stCondLst>
                                  <p:childTnLst>
                                    <p:animClr clrSpc="rgb" dir="cw">
                                      <p:cBhvr override="childStyle">
                                        <p:cTn id="83" dur="2000" fill="hold"/>
                                        <p:tgtEl>
                                          <p:spTgt spid="1967108"/>
                                        </p:tgtEl>
                                        <p:attrNameLst>
                                          <p:attrName>style.color</p:attrName>
                                        </p:attrNameLst>
                                      </p:cBhvr>
                                      <p:to>
                                        <a:schemeClr val="bg1"/>
                                      </p:to>
                                    </p:animClr>
                                    <p:animClr clrSpc="rgb" dir="cw">
                                      <p:cBhvr>
                                        <p:cTn id="84" dur="2000" fill="hold"/>
                                        <p:tgtEl>
                                          <p:spTgt spid="1967108"/>
                                        </p:tgtEl>
                                        <p:attrNameLst>
                                          <p:attrName>fillcolor</p:attrName>
                                        </p:attrNameLst>
                                      </p:cBhvr>
                                      <p:to>
                                        <a:schemeClr val="bg1"/>
                                      </p:to>
                                    </p:animClr>
                                    <p:set>
                                      <p:cBhvr>
                                        <p:cTn id="85" dur="2000" fill="hold"/>
                                        <p:tgtEl>
                                          <p:spTgt spid="1967108"/>
                                        </p:tgtEl>
                                        <p:attrNameLst>
                                          <p:attrName>fill.type</p:attrName>
                                        </p:attrNameLst>
                                      </p:cBhvr>
                                      <p:to>
                                        <p:strVal val="solid"/>
                                      </p:to>
                                    </p:set>
                                    <p:set>
                                      <p:cBhvr>
                                        <p:cTn id="86" dur="2000" fill="hold"/>
                                        <p:tgtEl>
                                          <p:spTgt spid="1967108"/>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22" presetClass="entr" presetSubtype="2" fill="hold" grpId="0" nodeType="clickEffect">
                                  <p:stCondLst>
                                    <p:cond delay="0"/>
                                  </p:stCondLst>
                                  <p:childTnLst>
                                    <p:set>
                                      <p:cBhvr>
                                        <p:cTn id="90" dur="1" fill="hold">
                                          <p:stCondLst>
                                            <p:cond delay="0"/>
                                          </p:stCondLst>
                                        </p:cTn>
                                        <p:tgtEl>
                                          <p:spTgt spid="1967130"/>
                                        </p:tgtEl>
                                        <p:attrNameLst>
                                          <p:attrName>style.visibility</p:attrName>
                                        </p:attrNameLst>
                                      </p:cBhvr>
                                      <p:to>
                                        <p:strVal val="visible"/>
                                      </p:to>
                                    </p:set>
                                    <p:animEffect transition="in" filter="wipe(right)">
                                      <p:cBhvr>
                                        <p:cTn id="91" dur="500"/>
                                        <p:tgtEl>
                                          <p:spTgt spid="1967130"/>
                                        </p:tgtEl>
                                      </p:cBhvr>
                                    </p:animEffect>
                                  </p:childTnLst>
                                </p:cTn>
                              </p:par>
                            </p:childTnLst>
                          </p:cTn>
                        </p:par>
                      </p:childTnLst>
                    </p:cTn>
                  </p:par>
                  <p:par>
                    <p:cTn id="92" fill="hold">
                      <p:stCondLst>
                        <p:cond delay="indefinite"/>
                      </p:stCondLst>
                      <p:childTnLst>
                        <p:par>
                          <p:cTn id="93" fill="hold">
                            <p:stCondLst>
                              <p:cond delay="0"/>
                            </p:stCondLst>
                            <p:childTnLst>
                              <p:par>
                                <p:cTn id="94" presetID="2" presetClass="exit" presetSubtype="1" fill="hold" grpId="1" nodeType="clickEffect">
                                  <p:stCondLst>
                                    <p:cond delay="0"/>
                                  </p:stCondLst>
                                  <p:childTnLst>
                                    <p:anim calcmode="lin" valueType="num">
                                      <p:cBhvr additive="base">
                                        <p:cTn id="95" dur="500"/>
                                        <p:tgtEl>
                                          <p:spTgt spid="1967112"/>
                                        </p:tgtEl>
                                        <p:attrNameLst>
                                          <p:attrName>ppt_x</p:attrName>
                                        </p:attrNameLst>
                                      </p:cBhvr>
                                      <p:tavLst>
                                        <p:tav tm="0">
                                          <p:val>
                                            <p:strVal val="ppt_x"/>
                                          </p:val>
                                        </p:tav>
                                        <p:tav tm="100000">
                                          <p:val>
                                            <p:strVal val="ppt_x"/>
                                          </p:val>
                                        </p:tav>
                                      </p:tavLst>
                                    </p:anim>
                                    <p:anim calcmode="lin" valueType="num">
                                      <p:cBhvr additive="base">
                                        <p:cTn id="96" dur="500"/>
                                        <p:tgtEl>
                                          <p:spTgt spid="1967112"/>
                                        </p:tgtEl>
                                        <p:attrNameLst>
                                          <p:attrName>ppt_y</p:attrName>
                                        </p:attrNameLst>
                                      </p:cBhvr>
                                      <p:tavLst>
                                        <p:tav tm="0">
                                          <p:val>
                                            <p:strVal val="ppt_y"/>
                                          </p:val>
                                        </p:tav>
                                        <p:tav tm="100000">
                                          <p:val>
                                            <p:strVal val="0-ppt_h/2"/>
                                          </p:val>
                                        </p:tav>
                                      </p:tavLst>
                                    </p:anim>
                                    <p:set>
                                      <p:cBhvr>
                                        <p:cTn id="97" dur="1" fill="hold">
                                          <p:stCondLst>
                                            <p:cond delay="499"/>
                                          </p:stCondLst>
                                        </p:cTn>
                                        <p:tgtEl>
                                          <p:spTgt spid="1967112"/>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2" presetClass="exit" presetSubtype="1" fill="hold" grpId="1" nodeType="clickEffect">
                                  <p:stCondLst>
                                    <p:cond delay="0"/>
                                  </p:stCondLst>
                                  <p:childTnLst>
                                    <p:anim calcmode="lin" valueType="num">
                                      <p:cBhvr additive="base">
                                        <p:cTn id="101" dur="500"/>
                                        <p:tgtEl>
                                          <p:spTgt spid="1967111"/>
                                        </p:tgtEl>
                                        <p:attrNameLst>
                                          <p:attrName>ppt_x</p:attrName>
                                        </p:attrNameLst>
                                      </p:cBhvr>
                                      <p:tavLst>
                                        <p:tav tm="0">
                                          <p:val>
                                            <p:strVal val="ppt_x"/>
                                          </p:val>
                                        </p:tav>
                                        <p:tav tm="100000">
                                          <p:val>
                                            <p:strVal val="ppt_x"/>
                                          </p:val>
                                        </p:tav>
                                      </p:tavLst>
                                    </p:anim>
                                    <p:anim calcmode="lin" valueType="num">
                                      <p:cBhvr additive="base">
                                        <p:cTn id="102" dur="500"/>
                                        <p:tgtEl>
                                          <p:spTgt spid="1967111"/>
                                        </p:tgtEl>
                                        <p:attrNameLst>
                                          <p:attrName>ppt_y</p:attrName>
                                        </p:attrNameLst>
                                      </p:cBhvr>
                                      <p:tavLst>
                                        <p:tav tm="0">
                                          <p:val>
                                            <p:strVal val="ppt_y"/>
                                          </p:val>
                                        </p:tav>
                                        <p:tav tm="100000">
                                          <p:val>
                                            <p:strVal val="0-ppt_h/2"/>
                                          </p:val>
                                        </p:tav>
                                      </p:tavLst>
                                    </p:anim>
                                    <p:set>
                                      <p:cBhvr>
                                        <p:cTn id="103" dur="1" fill="hold">
                                          <p:stCondLst>
                                            <p:cond delay="499"/>
                                          </p:stCondLst>
                                        </p:cTn>
                                        <p:tgtEl>
                                          <p:spTgt spid="1967111"/>
                                        </p:tgtEl>
                                        <p:attrNameLst>
                                          <p:attrName>style.visibility</p:attrName>
                                        </p:attrNameLst>
                                      </p:cBhvr>
                                      <p:to>
                                        <p:strVal val="hidden"/>
                                      </p:to>
                                    </p:set>
                                  </p:childTnLst>
                                </p:cTn>
                              </p:par>
                              <p:par>
                                <p:cTn id="104" presetID="18" presetClass="exit" presetSubtype="12" fill="hold" grpId="2" nodeType="withEffect">
                                  <p:stCondLst>
                                    <p:cond delay="0"/>
                                  </p:stCondLst>
                                  <p:childTnLst>
                                    <p:animEffect transition="out" filter="strips(downLeft)">
                                      <p:cBhvr>
                                        <p:cTn id="105" dur="500"/>
                                        <p:tgtEl>
                                          <p:spTgt spid="1967111"/>
                                        </p:tgtEl>
                                      </p:cBhvr>
                                    </p:animEffect>
                                    <p:set>
                                      <p:cBhvr>
                                        <p:cTn id="106" dur="1" fill="hold">
                                          <p:stCondLst>
                                            <p:cond delay="499"/>
                                          </p:stCondLst>
                                        </p:cTn>
                                        <p:tgtEl>
                                          <p:spTgt spid="1967111"/>
                                        </p:tgtEl>
                                        <p:attrNameLst>
                                          <p:attrName>style.visibility</p:attrName>
                                        </p:attrNameLst>
                                      </p:cBhvr>
                                      <p:to>
                                        <p:strVal val="hidden"/>
                                      </p:to>
                                    </p:set>
                                  </p:childTnLst>
                                </p:cTn>
                              </p:par>
                              <p:par>
                                <p:cTn id="107" presetID="18" presetClass="exit" presetSubtype="12" fill="hold" grpId="2" nodeType="withEffect">
                                  <p:stCondLst>
                                    <p:cond delay="0"/>
                                  </p:stCondLst>
                                  <p:childTnLst>
                                    <p:animEffect transition="out" filter="strips(downLeft)">
                                      <p:cBhvr>
                                        <p:cTn id="108" dur="500"/>
                                        <p:tgtEl>
                                          <p:spTgt spid="1967112"/>
                                        </p:tgtEl>
                                      </p:cBhvr>
                                    </p:animEffect>
                                    <p:set>
                                      <p:cBhvr>
                                        <p:cTn id="109" dur="1" fill="hold">
                                          <p:stCondLst>
                                            <p:cond delay="499"/>
                                          </p:stCondLst>
                                        </p:cTn>
                                        <p:tgtEl>
                                          <p:spTgt spid="1967112"/>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18" presetClass="exit" presetSubtype="12" fill="hold" nodeType="clickEffect">
                                  <p:stCondLst>
                                    <p:cond delay="0"/>
                                  </p:stCondLst>
                                  <p:childTnLst>
                                    <p:animEffect transition="out" filter="strips(downLeft)">
                                      <p:cBhvr>
                                        <p:cTn id="113" dur="500"/>
                                        <p:tgtEl>
                                          <p:spTgt spid="3"/>
                                        </p:tgtEl>
                                      </p:cBhvr>
                                    </p:animEffect>
                                    <p:set>
                                      <p:cBhvr>
                                        <p:cTn id="114" dur="1" fill="hold">
                                          <p:stCondLst>
                                            <p:cond delay="499"/>
                                          </p:stCondLst>
                                        </p:cTn>
                                        <p:tgtEl>
                                          <p:spTgt spid="3"/>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nodeType="clickEffect">
                                  <p:stCondLst>
                                    <p:cond delay="0"/>
                                  </p:stCondLst>
                                  <p:childTnLst>
                                    <p:set>
                                      <p:cBhvr>
                                        <p:cTn id="118" dur="1" fill="hold">
                                          <p:stCondLst>
                                            <p:cond delay="0"/>
                                          </p:stCondLst>
                                        </p:cTn>
                                        <p:tgtEl>
                                          <p:spTgt spid="4"/>
                                        </p:tgtEl>
                                        <p:attrNameLst>
                                          <p:attrName>style.visibility</p:attrName>
                                        </p:attrNameLst>
                                      </p:cBhvr>
                                      <p:to>
                                        <p:strVal val="visible"/>
                                      </p:to>
                                    </p:set>
                                    <p:animEffect transition="in" filter="dissolve">
                                      <p:cBhvr>
                                        <p:cTn id="119" dur="500"/>
                                        <p:tgtEl>
                                          <p:spTgt spid="4"/>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1967131"/>
                                        </p:tgtEl>
                                        <p:attrNameLst>
                                          <p:attrName>style.visibility</p:attrName>
                                        </p:attrNameLst>
                                      </p:cBhvr>
                                      <p:to>
                                        <p:strVal val="visible"/>
                                      </p:to>
                                    </p:set>
                                    <p:animEffect transition="in" filter="wipe(left)">
                                      <p:cBhvr>
                                        <p:cTn id="124" dur="500"/>
                                        <p:tgtEl>
                                          <p:spTgt spid="1967131"/>
                                        </p:tgtEl>
                                      </p:cBhvr>
                                    </p:animEffect>
                                  </p:childTnLst>
                                </p:cTn>
                              </p:par>
                            </p:childTnLst>
                          </p:cTn>
                        </p:par>
                      </p:childTnLst>
                    </p:cTn>
                  </p:par>
                  <p:par>
                    <p:cTn id="125" fill="hold">
                      <p:stCondLst>
                        <p:cond delay="indefinite"/>
                      </p:stCondLst>
                      <p:childTnLst>
                        <p:par>
                          <p:cTn id="126" fill="hold">
                            <p:stCondLst>
                              <p:cond delay="0"/>
                            </p:stCondLst>
                            <p:childTnLst>
                              <p:par>
                                <p:cTn id="127" presetID="2" presetClass="entr" presetSubtype="1" fill="hold" grpId="0" nodeType="clickEffect">
                                  <p:stCondLst>
                                    <p:cond delay="0"/>
                                  </p:stCondLst>
                                  <p:childTnLst>
                                    <p:set>
                                      <p:cBhvr>
                                        <p:cTn id="128" dur="1" fill="hold">
                                          <p:stCondLst>
                                            <p:cond delay="0"/>
                                          </p:stCondLst>
                                        </p:cTn>
                                        <p:tgtEl>
                                          <p:spTgt spid="1967113"/>
                                        </p:tgtEl>
                                        <p:attrNameLst>
                                          <p:attrName>style.visibility</p:attrName>
                                        </p:attrNameLst>
                                      </p:cBhvr>
                                      <p:to>
                                        <p:strVal val="visible"/>
                                      </p:to>
                                    </p:set>
                                    <p:anim calcmode="lin" valueType="num">
                                      <p:cBhvr additive="base">
                                        <p:cTn id="129" dur="500" fill="hold"/>
                                        <p:tgtEl>
                                          <p:spTgt spid="1967113"/>
                                        </p:tgtEl>
                                        <p:attrNameLst>
                                          <p:attrName>ppt_x</p:attrName>
                                        </p:attrNameLst>
                                      </p:cBhvr>
                                      <p:tavLst>
                                        <p:tav tm="0">
                                          <p:val>
                                            <p:strVal val="#ppt_x"/>
                                          </p:val>
                                        </p:tav>
                                        <p:tav tm="100000">
                                          <p:val>
                                            <p:strVal val="#ppt_x"/>
                                          </p:val>
                                        </p:tav>
                                      </p:tavLst>
                                    </p:anim>
                                    <p:anim calcmode="lin" valueType="num">
                                      <p:cBhvr additive="base">
                                        <p:cTn id="130" dur="500" fill="hold"/>
                                        <p:tgtEl>
                                          <p:spTgt spid="1967113"/>
                                        </p:tgtEl>
                                        <p:attrNameLst>
                                          <p:attrName>ppt_y</p:attrName>
                                        </p:attrNameLst>
                                      </p:cBhvr>
                                      <p:tavLst>
                                        <p:tav tm="0">
                                          <p:val>
                                            <p:strVal val="0-#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1" fill="hold" grpId="0" nodeType="clickEffect">
                                  <p:stCondLst>
                                    <p:cond delay="0"/>
                                  </p:stCondLst>
                                  <p:childTnLst>
                                    <p:set>
                                      <p:cBhvr>
                                        <p:cTn id="134" dur="1" fill="hold">
                                          <p:stCondLst>
                                            <p:cond delay="0"/>
                                          </p:stCondLst>
                                        </p:cTn>
                                        <p:tgtEl>
                                          <p:spTgt spid="1967114"/>
                                        </p:tgtEl>
                                        <p:attrNameLst>
                                          <p:attrName>style.visibility</p:attrName>
                                        </p:attrNameLst>
                                      </p:cBhvr>
                                      <p:to>
                                        <p:strVal val="visible"/>
                                      </p:to>
                                    </p:set>
                                    <p:anim calcmode="lin" valueType="num">
                                      <p:cBhvr additive="base">
                                        <p:cTn id="135" dur="500" fill="hold"/>
                                        <p:tgtEl>
                                          <p:spTgt spid="1967114"/>
                                        </p:tgtEl>
                                        <p:attrNameLst>
                                          <p:attrName>ppt_x</p:attrName>
                                        </p:attrNameLst>
                                      </p:cBhvr>
                                      <p:tavLst>
                                        <p:tav tm="0">
                                          <p:val>
                                            <p:strVal val="#ppt_x"/>
                                          </p:val>
                                        </p:tav>
                                        <p:tav tm="100000">
                                          <p:val>
                                            <p:strVal val="#ppt_x"/>
                                          </p:val>
                                        </p:tav>
                                      </p:tavLst>
                                    </p:anim>
                                    <p:anim calcmode="lin" valueType="num">
                                      <p:cBhvr additive="base">
                                        <p:cTn id="136" dur="500" fill="hold"/>
                                        <p:tgtEl>
                                          <p:spTgt spid="1967114"/>
                                        </p:tgtEl>
                                        <p:attrNameLst>
                                          <p:attrName>ppt_y</p:attrName>
                                        </p:attrNameLst>
                                      </p:cBhvr>
                                      <p:tavLst>
                                        <p:tav tm="0">
                                          <p:val>
                                            <p:strVal val="0-#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19" presetClass="emph" presetSubtype="0" fill="remove" grpId="2" nodeType="clickEffect">
                                  <p:stCondLst>
                                    <p:cond delay="0"/>
                                  </p:stCondLst>
                                  <p:childTnLst>
                                    <p:animClr clrSpc="rgb" dir="cw">
                                      <p:cBhvr override="childStyle">
                                        <p:cTn id="140" dur="2000" fill="hold"/>
                                        <p:tgtEl>
                                          <p:spTgt spid="1967108"/>
                                        </p:tgtEl>
                                        <p:attrNameLst>
                                          <p:attrName>style.color</p:attrName>
                                        </p:attrNameLst>
                                      </p:cBhvr>
                                      <p:to>
                                        <a:srgbClr val="006600"/>
                                      </p:to>
                                    </p:animClr>
                                    <p:animClr clrSpc="rgb" dir="cw">
                                      <p:cBhvr>
                                        <p:cTn id="141" dur="2000" fill="hold"/>
                                        <p:tgtEl>
                                          <p:spTgt spid="1967108"/>
                                        </p:tgtEl>
                                        <p:attrNameLst>
                                          <p:attrName>fillcolor</p:attrName>
                                        </p:attrNameLst>
                                      </p:cBhvr>
                                      <p:to>
                                        <a:srgbClr val="006600"/>
                                      </p:to>
                                    </p:animClr>
                                    <p:set>
                                      <p:cBhvr>
                                        <p:cTn id="142" dur="2000" fill="hold"/>
                                        <p:tgtEl>
                                          <p:spTgt spid="1967108"/>
                                        </p:tgtEl>
                                        <p:attrNameLst>
                                          <p:attrName>fill.type</p:attrName>
                                        </p:attrNameLst>
                                      </p:cBhvr>
                                      <p:to>
                                        <p:strVal val="solid"/>
                                      </p:to>
                                    </p:set>
                                    <p:set>
                                      <p:cBhvr>
                                        <p:cTn id="143" dur="2000" fill="hold"/>
                                        <p:tgtEl>
                                          <p:spTgt spid="1967108"/>
                                        </p:tgtEl>
                                        <p:attrNameLst>
                                          <p:attrName>fill.on</p:attrName>
                                        </p:attrNameLst>
                                      </p:cBhvr>
                                      <p:to>
                                        <p:strVal val="true"/>
                                      </p:to>
                                    </p:set>
                                  </p:childTnLst>
                                </p:cTn>
                              </p:par>
                            </p:childTnLst>
                          </p:cTn>
                        </p:par>
                      </p:childTnLst>
                    </p:cTn>
                  </p:par>
                  <p:par>
                    <p:cTn id="144" fill="hold">
                      <p:stCondLst>
                        <p:cond delay="indefinite"/>
                      </p:stCondLst>
                      <p:childTnLst>
                        <p:par>
                          <p:cTn id="145" fill="hold">
                            <p:stCondLst>
                              <p:cond delay="0"/>
                            </p:stCondLst>
                            <p:childTnLst>
                              <p:par>
                                <p:cTn id="146" presetID="22" presetClass="entr" presetSubtype="2" fill="hold" grpId="0" nodeType="clickEffect">
                                  <p:stCondLst>
                                    <p:cond delay="0"/>
                                  </p:stCondLst>
                                  <p:childTnLst>
                                    <p:set>
                                      <p:cBhvr>
                                        <p:cTn id="147" dur="1" fill="hold">
                                          <p:stCondLst>
                                            <p:cond delay="0"/>
                                          </p:stCondLst>
                                        </p:cTn>
                                        <p:tgtEl>
                                          <p:spTgt spid="1967132"/>
                                        </p:tgtEl>
                                        <p:attrNameLst>
                                          <p:attrName>style.visibility</p:attrName>
                                        </p:attrNameLst>
                                      </p:cBhvr>
                                      <p:to>
                                        <p:strVal val="visible"/>
                                      </p:to>
                                    </p:set>
                                    <p:animEffect transition="in" filter="wipe(right)">
                                      <p:cBhvr>
                                        <p:cTn id="148" dur="500"/>
                                        <p:tgtEl>
                                          <p:spTgt spid="1967132"/>
                                        </p:tgtEl>
                                      </p:cBhvr>
                                    </p:animEffect>
                                  </p:childTnLst>
                                </p:cTn>
                              </p:par>
                            </p:childTnLst>
                          </p:cTn>
                        </p:par>
                      </p:childTnLst>
                    </p:cTn>
                  </p:par>
                  <p:par>
                    <p:cTn id="149" fill="hold">
                      <p:stCondLst>
                        <p:cond delay="indefinite"/>
                      </p:stCondLst>
                      <p:childTnLst>
                        <p:par>
                          <p:cTn id="150" fill="hold">
                            <p:stCondLst>
                              <p:cond delay="0"/>
                            </p:stCondLst>
                            <p:childTnLst>
                              <p:par>
                                <p:cTn id="151" presetID="2" presetClass="exit" presetSubtype="1" fill="hold" grpId="1" nodeType="clickEffect">
                                  <p:stCondLst>
                                    <p:cond delay="0"/>
                                  </p:stCondLst>
                                  <p:childTnLst>
                                    <p:anim calcmode="lin" valueType="num">
                                      <p:cBhvr additive="base">
                                        <p:cTn id="152" dur="500"/>
                                        <p:tgtEl>
                                          <p:spTgt spid="1967114"/>
                                        </p:tgtEl>
                                        <p:attrNameLst>
                                          <p:attrName>ppt_x</p:attrName>
                                        </p:attrNameLst>
                                      </p:cBhvr>
                                      <p:tavLst>
                                        <p:tav tm="0">
                                          <p:val>
                                            <p:strVal val="ppt_x"/>
                                          </p:val>
                                        </p:tav>
                                        <p:tav tm="100000">
                                          <p:val>
                                            <p:strVal val="ppt_x"/>
                                          </p:val>
                                        </p:tav>
                                      </p:tavLst>
                                    </p:anim>
                                    <p:anim calcmode="lin" valueType="num">
                                      <p:cBhvr additive="base">
                                        <p:cTn id="153" dur="500"/>
                                        <p:tgtEl>
                                          <p:spTgt spid="1967114"/>
                                        </p:tgtEl>
                                        <p:attrNameLst>
                                          <p:attrName>ppt_y</p:attrName>
                                        </p:attrNameLst>
                                      </p:cBhvr>
                                      <p:tavLst>
                                        <p:tav tm="0">
                                          <p:val>
                                            <p:strVal val="ppt_y"/>
                                          </p:val>
                                        </p:tav>
                                        <p:tav tm="100000">
                                          <p:val>
                                            <p:strVal val="0-ppt_h/2"/>
                                          </p:val>
                                        </p:tav>
                                      </p:tavLst>
                                    </p:anim>
                                    <p:set>
                                      <p:cBhvr>
                                        <p:cTn id="154" dur="1" fill="hold">
                                          <p:stCondLst>
                                            <p:cond delay="499"/>
                                          </p:stCondLst>
                                        </p:cTn>
                                        <p:tgtEl>
                                          <p:spTgt spid="1967114"/>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2" presetClass="exit" presetSubtype="1" fill="hold" grpId="1" nodeType="clickEffect">
                                  <p:stCondLst>
                                    <p:cond delay="0"/>
                                  </p:stCondLst>
                                  <p:childTnLst>
                                    <p:anim calcmode="lin" valueType="num">
                                      <p:cBhvr additive="base">
                                        <p:cTn id="158" dur="500"/>
                                        <p:tgtEl>
                                          <p:spTgt spid="1967113"/>
                                        </p:tgtEl>
                                        <p:attrNameLst>
                                          <p:attrName>ppt_x</p:attrName>
                                        </p:attrNameLst>
                                      </p:cBhvr>
                                      <p:tavLst>
                                        <p:tav tm="0">
                                          <p:val>
                                            <p:strVal val="ppt_x"/>
                                          </p:val>
                                        </p:tav>
                                        <p:tav tm="100000">
                                          <p:val>
                                            <p:strVal val="ppt_x"/>
                                          </p:val>
                                        </p:tav>
                                      </p:tavLst>
                                    </p:anim>
                                    <p:anim calcmode="lin" valueType="num">
                                      <p:cBhvr additive="base">
                                        <p:cTn id="159" dur="500"/>
                                        <p:tgtEl>
                                          <p:spTgt spid="1967113"/>
                                        </p:tgtEl>
                                        <p:attrNameLst>
                                          <p:attrName>ppt_y</p:attrName>
                                        </p:attrNameLst>
                                      </p:cBhvr>
                                      <p:tavLst>
                                        <p:tav tm="0">
                                          <p:val>
                                            <p:strVal val="ppt_y"/>
                                          </p:val>
                                        </p:tav>
                                        <p:tav tm="100000">
                                          <p:val>
                                            <p:strVal val="0-ppt_h/2"/>
                                          </p:val>
                                        </p:tav>
                                      </p:tavLst>
                                    </p:anim>
                                    <p:set>
                                      <p:cBhvr>
                                        <p:cTn id="160" dur="1" fill="hold">
                                          <p:stCondLst>
                                            <p:cond delay="499"/>
                                          </p:stCondLst>
                                        </p:cTn>
                                        <p:tgtEl>
                                          <p:spTgt spid="1967113"/>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8" presetClass="exit" presetSubtype="12" fill="hold" nodeType="clickEffect">
                                  <p:stCondLst>
                                    <p:cond delay="0"/>
                                  </p:stCondLst>
                                  <p:childTnLst>
                                    <p:animEffect transition="out" filter="strips(downLeft)">
                                      <p:cBhvr>
                                        <p:cTn id="164" dur="500"/>
                                        <p:tgtEl>
                                          <p:spTgt spid="4"/>
                                        </p:tgtEl>
                                      </p:cBhvr>
                                    </p:animEffect>
                                    <p:set>
                                      <p:cBhvr>
                                        <p:cTn id="165"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7108" grpId="0" animBg="1"/>
      <p:bldP spid="1967108" grpId="1" animBg="1"/>
      <p:bldP spid="1967108" grpId="2" animBg="1"/>
      <p:bldP spid="1967109" grpId="0" animBg="1"/>
      <p:bldP spid="1967109" grpId="1" animBg="1"/>
      <p:bldP spid="1967109" grpId="2" animBg="1"/>
      <p:bldP spid="1967110" grpId="0" animBg="1"/>
      <p:bldP spid="1967110" grpId="1" animBg="1"/>
      <p:bldP spid="1967110" grpId="2" animBg="1"/>
      <p:bldP spid="1967111" grpId="0" animBg="1"/>
      <p:bldP spid="1967111" grpId="1" animBg="1"/>
      <p:bldP spid="1967111" grpId="2" animBg="1"/>
      <p:bldP spid="1967112" grpId="0" animBg="1"/>
      <p:bldP spid="1967112" grpId="1" animBg="1"/>
      <p:bldP spid="1967112" grpId="2" animBg="1"/>
      <p:bldP spid="1967113" grpId="0" animBg="1"/>
      <p:bldP spid="1967113" grpId="1" animBg="1"/>
      <p:bldP spid="1967114" grpId="0" animBg="1"/>
      <p:bldP spid="1967114" grpId="1" animBg="1"/>
      <p:bldP spid="1967127" grpId="0" animBg="1"/>
      <p:bldP spid="1967128" grpId="0" animBg="1"/>
      <p:bldP spid="1967129" grpId="0" animBg="1"/>
      <p:bldP spid="1967130" grpId="0" animBg="1"/>
      <p:bldP spid="1967131" grpId="0" animBg="1"/>
      <p:bldP spid="196713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kumimoji="0" lang="hr-HR" smtClean="0">
                <a:effectLst/>
              </a:rPr>
              <a:t>Programski slijed i stog pri pozivu funkcije – složeniji primjer</a:t>
            </a:r>
            <a:endParaRPr kumimoji="0" lang="en-US" smtClean="0">
              <a:effectLst/>
            </a:endParaRPr>
          </a:p>
        </p:txBody>
      </p:sp>
      <p:sp>
        <p:nvSpPr>
          <p:cNvPr id="1969155" name="Rectangle 3"/>
          <p:cNvSpPr>
            <a:spLocks noChangeArrowheads="1"/>
          </p:cNvSpPr>
          <p:nvPr/>
        </p:nvSpPr>
        <p:spPr bwMode="auto">
          <a:xfrm>
            <a:off x="200025" y="1196975"/>
            <a:ext cx="2951163" cy="2592388"/>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kumimoji="0" lang="hr-HR"/>
              <a:t>int main () {</a:t>
            </a:r>
          </a:p>
          <a:p>
            <a:pPr>
              <a:defRPr/>
            </a:pPr>
            <a:r>
              <a:rPr kumimoji="0" lang="hr-HR"/>
              <a:t>  ...</a:t>
            </a:r>
          </a:p>
          <a:p>
            <a:pPr>
              <a:defRPr/>
            </a:pPr>
            <a:r>
              <a:rPr kumimoji="0" lang="hr-HR"/>
              <a:t>  y1 = f(x1); </a:t>
            </a:r>
            <a:r>
              <a:rPr kumimoji="0" lang="hr-HR">
                <a:solidFill>
                  <a:srgbClr val="FF0000"/>
                </a:solidFill>
              </a:rPr>
              <a:t>a)</a:t>
            </a:r>
            <a:r>
              <a:rPr kumimoji="0" lang="hr-HR"/>
              <a:t> </a:t>
            </a:r>
          </a:p>
          <a:p>
            <a:pPr>
              <a:defRPr/>
            </a:pPr>
            <a:r>
              <a:rPr kumimoji="0" lang="hr-HR"/>
              <a:t>  ...</a:t>
            </a:r>
          </a:p>
          <a:p>
            <a:pPr>
              <a:defRPr/>
            </a:pPr>
            <a:r>
              <a:rPr kumimoji="0" lang="hr-HR"/>
              <a:t>  y2 = g(x2); </a:t>
            </a:r>
            <a:r>
              <a:rPr kumimoji="0" lang="hr-HR">
                <a:solidFill>
                  <a:srgbClr val="FF0000"/>
                </a:solidFill>
              </a:rPr>
              <a:t>b)</a:t>
            </a:r>
          </a:p>
          <a:p>
            <a:pPr>
              <a:defRPr/>
            </a:pPr>
            <a:r>
              <a:rPr kumimoji="0" lang="hr-HR"/>
              <a:t>    ...</a:t>
            </a:r>
          </a:p>
          <a:p>
            <a:pPr>
              <a:defRPr/>
            </a:pPr>
            <a:r>
              <a:rPr kumimoji="0" lang="hr-HR"/>
              <a:t>}</a:t>
            </a:r>
            <a:endParaRPr lang="hr-HR">
              <a:solidFill>
                <a:schemeClr val="tx1"/>
              </a:solidFill>
              <a:effectLst>
                <a:outerShdw blurRad="38100" dist="38100" dir="2700000" algn="tl">
                  <a:srgbClr val="000000"/>
                </a:outerShdw>
              </a:effectLst>
            </a:endParaRPr>
          </a:p>
        </p:txBody>
      </p:sp>
      <p:sp>
        <p:nvSpPr>
          <p:cNvPr id="1969156" name="Rectangle 4"/>
          <p:cNvSpPr>
            <a:spLocks noChangeArrowheads="1"/>
          </p:cNvSpPr>
          <p:nvPr/>
        </p:nvSpPr>
        <p:spPr bwMode="auto">
          <a:xfrm>
            <a:off x="5816600" y="836613"/>
            <a:ext cx="3168650" cy="1800225"/>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kumimoji="0" lang="hr-HR" sz="1800"/>
              <a:t>float f (float x) {</a:t>
            </a:r>
          </a:p>
          <a:p>
            <a:pPr>
              <a:defRPr/>
            </a:pPr>
            <a:r>
              <a:rPr kumimoji="0" lang="hr-HR" sz="1800"/>
              <a:t>  ...</a:t>
            </a:r>
          </a:p>
          <a:p>
            <a:pPr>
              <a:defRPr/>
            </a:pPr>
            <a:r>
              <a:rPr kumimoji="0" lang="hr-HR" sz="1800"/>
              <a:t>  g(x); </a:t>
            </a:r>
            <a:r>
              <a:rPr kumimoji="0" lang="hr-HR" sz="1800">
                <a:solidFill>
                  <a:srgbClr val="FF0000"/>
                </a:solidFill>
              </a:rPr>
              <a:t>c)</a:t>
            </a:r>
          </a:p>
          <a:p>
            <a:pPr>
              <a:defRPr/>
            </a:pPr>
            <a:r>
              <a:rPr kumimoji="0" lang="hr-HR" sz="1800"/>
              <a:t>  return z*z;</a:t>
            </a:r>
          </a:p>
          <a:p>
            <a:pPr>
              <a:defRPr/>
            </a:pPr>
            <a:r>
              <a:rPr kumimoji="0" lang="hr-HR" sz="1800"/>
              <a:t>}</a:t>
            </a:r>
            <a:endParaRPr lang="hr-HR" sz="1800">
              <a:effectLst>
                <a:outerShdw blurRad="38100" dist="38100" dir="2700000" algn="tl">
                  <a:srgbClr val="FFFFFF"/>
                </a:outerShdw>
              </a:effectLst>
            </a:endParaRPr>
          </a:p>
        </p:txBody>
      </p:sp>
      <p:sp>
        <p:nvSpPr>
          <p:cNvPr id="1969157" name="Rectangle 5"/>
          <p:cNvSpPr>
            <a:spLocks noChangeArrowheads="1"/>
          </p:cNvSpPr>
          <p:nvPr/>
        </p:nvSpPr>
        <p:spPr bwMode="auto">
          <a:xfrm>
            <a:off x="4232275" y="4868863"/>
            <a:ext cx="3025775" cy="1368425"/>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kumimoji="0" lang="hr-HR" sz="1800"/>
              <a:t>void g (float x) {</a:t>
            </a:r>
          </a:p>
          <a:p>
            <a:pPr>
              <a:defRPr/>
            </a:pPr>
            <a:r>
              <a:rPr kumimoji="0" lang="hr-HR" sz="1800"/>
              <a:t>  ...</a:t>
            </a:r>
          </a:p>
          <a:p>
            <a:pPr>
              <a:defRPr/>
            </a:pPr>
            <a:r>
              <a:rPr kumimoji="0" lang="hr-HR" sz="1800"/>
              <a:t>  return;</a:t>
            </a:r>
          </a:p>
          <a:p>
            <a:pPr>
              <a:defRPr/>
            </a:pPr>
            <a:r>
              <a:rPr kumimoji="0" lang="hr-HR" sz="1800"/>
              <a:t>}</a:t>
            </a:r>
            <a:endParaRPr lang="hr-HR" sz="1800">
              <a:effectLst>
                <a:outerShdw blurRad="38100" dist="38100" dir="2700000" algn="tl">
                  <a:srgbClr val="FFFFFF"/>
                </a:outerShdw>
              </a:effectLst>
            </a:endParaRPr>
          </a:p>
        </p:txBody>
      </p:sp>
      <p:sp>
        <p:nvSpPr>
          <p:cNvPr id="1969158" name="Rectangle 6"/>
          <p:cNvSpPr>
            <a:spLocks noChangeArrowheads="1"/>
          </p:cNvSpPr>
          <p:nvPr/>
        </p:nvSpPr>
        <p:spPr bwMode="auto">
          <a:xfrm>
            <a:off x="8048625" y="5302250"/>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x1</a:t>
            </a:r>
          </a:p>
        </p:txBody>
      </p:sp>
      <p:sp>
        <p:nvSpPr>
          <p:cNvPr id="1969159" name="Rectangle 7"/>
          <p:cNvSpPr>
            <a:spLocks noChangeArrowheads="1"/>
          </p:cNvSpPr>
          <p:nvPr/>
        </p:nvSpPr>
        <p:spPr bwMode="auto">
          <a:xfrm>
            <a:off x="8048625" y="4941888"/>
            <a:ext cx="1511300" cy="360362"/>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a)</a:t>
            </a:r>
          </a:p>
        </p:txBody>
      </p:sp>
      <p:sp>
        <p:nvSpPr>
          <p:cNvPr id="1969160" name="Rectangle 8"/>
          <p:cNvSpPr>
            <a:spLocks noChangeArrowheads="1"/>
          </p:cNvSpPr>
          <p:nvPr/>
        </p:nvSpPr>
        <p:spPr bwMode="auto">
          <a:xfrm>
            <a:off x="8048625" y="4581525"/>
            <a:ext cx="1511300" cy="358775"/>
          </a:xfrm>
          <a:prstGeom prst="rect">
            <a:avLst/>
          </a:prstGeom>
          <a:solidFill>
            <a:srgbClr val="CCFF99">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x</a:t>
            </a:r>
          </a:p>
        </p:txBody>
      </p:sp>
      <p:sp>
        <p:nvSpPr>
          <p:cNvPr id="1969161" name="Rectangle 9"/>
          <p:cNvSpPr>
            <a:spLocks noChangeArrowheads="1"/>
          </p:cNvSpPr>
          <p:nvPr/>
        </p:nvSpPr>
        <p:spPr bwMode="auto">
          <a:xfrm>
            <a:off x="8048625" y="4221163"/>
            <a:ext cx="1511300" cy="360362"/>
          </a:xfrm>
          <a:prstGeom prst="rect">
            <a:avLst/>
          </a:prstGeom>
          <a:solidFill>
            <a:srgbClr val="CCFF99">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c)</a:t>
            </a:r>
          </a:p>
        </p:txBody>
      </p:sp>
      <p:sp>
        <p:nvSpPr>
          <p:cNvPr id="1969162" name="Rectangle 10"/>
          <p:cNvSpPr>
            <a:spLocks noChangeArrowheads="1"/>
          </p:cNvSpPr>
          <p:nvPr/>
        </p:nvSpPr>
        <p:spPr bwMode="auto">
          <a:xfrm>
            <a:off x="1857375" y="5516563"/>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x2</a:t>
            </a:r>
          </a:p>
        </p:txBody>
      </p:sp>
      <p:sp>
        <p:nvSpPr>
          <p:cNvPr id="1969163" name="Rectangle 11"/>
          <p:cNvSpPr>
            <a:spLocks noChangeArrowheads="1"/>
          </p:cNvSpPr>
          <p:nvPr/>
        </p:nvSpPr>
        <p:spPr bwMode="auto">
          <a:xfrm>
            <a:off x="1857375" y="5156200"/>
            <a:ext cx="1511300" cy="360363"/>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b)</a:t>
            </a:r>
          </a:p>
        </p:txBody>
      </p:sp>
      <p:sp>
        <p:nvSpPr>
          <p:cNvPr id="1969164" name="Freeform 12"/>
          <p:cNvSpPr>
            <a:spLocks/>
          </p:cNvSpPr>
          <p:nvPr/>
        </p:nvSpPr>
        <p:spPr bwMode="auto">
          <a:xfrm>
            <a:off x="2000250" y="825500"/>
            <a:ext cx="3917950" cy="1214438"/>
          </a:xfrm>
          <a:custGeom>
            <a:avLst/>
            <a:gdLst>
              <a:gd name="T0" fmla="*/ 0 w 2468"/>
              <a:gd name="T1" fmla="*/ 2147483647 h 765"/>
              <a:gd name="T2" fmla="*/ 2147483647 w 2468"/>
              <a:gd name="T3" fmla="*/ 2147483647 h 765"/>
              <a:gd name="T4" fmla="*/ 2147483647 w 2468"/>
              <a:gd name="T5" fmla="*/ 2147483647 h 765"/>
              <a:gd name="T6" fmla="*/ 2147483647 w 2468"/>
              <a:gd name="T7" fmla="*/ 2147483647 h 765"/>
              <a:gd name="T8" fmla="*/ 0 60000 65536"/>
              <a:gd name="T9" fmla="*/ 0 60000 65536"/>
              <a:gd name="T10" fmla="*/ 0 60000 65536"/>
              <a:gd name="T11" fmla="*/ 0 60000 65536"/>
              <a:gd name="T12" fmla="*/ 0 w 2468"/>
              <a:gd name="T13" fmla="*/ 0 h 765"/>
              <a:gd name="T14" fmla="*/ 2468 w 2468"/>
              <a:gd name="T15" fmla="*/ 765 h 765"/>
            </a:gdLst>
            <a:ahLst/>
            <a:cxnLst>
              <a:cxn ang="T8">
                <a:pos x="T0" y="T1"/>
              </a:cxn>
              <a:cxn ang="T9">
                <a:pos x="T2" y="T3"/>
              </a:cxn>
              <a:cxn ang="T10">
                <a:pos x="T4" y="T5"/>
              </a:cxn>
              <a:cxn ang="T11">
                <a:pos x="T6" y="T7"/>
              </a:cxn>
            </a:cxnLst>
            <a:rect l="T12" t="T13" r="T14" b="T15"/>
            <a:pathLst>
              <a:path w="2468" h="765">
                <a:moveTo>
                  <a:pt x="0" y="765"/>
                </a:moveTo>
                <a:cubicBezTo>
                  <a:pt x="103" y="685"/>
                  <a:pt x="368" y="407"/>
                  <a:pt x="620" y="284"/>
                </a:cubicBezTo>
                <a:cubicBezTo>
                  <a:pt x="872" y="161"/>
                  <a:pt x="1204" y="48"/>
                  <a:pt x="1512" y="24"/>
                </a:cubicBezTo>
                <a:cubicBezTo>
                  <a:pt x="1820" y="0"/>
                  <a:pt x="2269" y="114"/>
                  <a:pt x="2468" y="138"/>
                </a:cubicBezTo>
              </a:path>
            </a:pathLst>
          </a:custGeom>
          <a:noFill/>
          <a:ln w="76200">
            <a:solidFill>
              <a:srgbClr val="FF0000"/>
            </a:solidFill>
            <a:round/>
            <a:headEnd/>
            <a:tailEnd type="triangle" w="med" len="med"/>
          </a:ln>
        </p:spPr>
        <p:txBody>
          <a:bodyPr wrap="none" anchor="ctr"/>
          <a:lstStyle/>
          <a:p>
            <a:endParaRPr lang="hr-HR"/>
          </a:p>
        </p:txBody>
      </p:sp>
      <p:sp>
        <p:nvSpPr>
          <p:cNvPr id="1969165" name="Freeform 13"/>
          <p:cNvSpPr>
            <a:spLocks/>
          </p:cNvSpPr>
          <p:nvPr/>
        </p:nvSpPr>
        <p:spPr bwMode="auto">
          <a:xfrm>
            <a:off x="2649538" y="2205038"/>
            <a:ext cx="3154362" cy="396875"/>
          </a:xfrm>
          <a:custGeom>
            <a:avLst/>
            <a:gdLst>
              <a:gd name="T0" fmla="*/ 2147483647 w 1987"/>
              <a:gd name="T1" fmla="*/ 2147483647 h 250"/>
              <a:gd name="T2" fmla="*/ 2147483647 w 1987"/>
              <a:gd name="T3" fmla="*/ 2147483647 h 250"/>
              <a:gd name="T4" fmla="*/ 2147483647 w 1987"/>
              <a:gd name="T5" fmla="*/ 2147483647 h 250"/>
              <a:gd name="T6" fmla="*/ 0 w 1987"/>
              <a:gd name="T7" fmla="*/ 0 h 250"/>
              <a:gd name="T8" fmla="*/ 0 60000 65536"/>
              <a:gd name="T9" fmla="*/ 0 60000 65536"/>
              <a:gd name="T10" fmla="*/ 0 60000 65536"/>
              <a:gd name="T11" fmla="*/ 0 60000 65536"/>
              <a:gd name="T12" fmla="*/ 0 w 1987"/>
              <a:gd name="T13" fmla="*/ 0 h 250"/>
              <a:gd name="T14" fmla="*/ 1987 w 1987"/>
              <a:gd name="T15" fmla="*/ 250 h 250"/>
            </a:gdLst>
            <a:ahLst/>
            <a:cxnLst>
              <a:cxn ang="T8">
                <a:pos x="T0" y="T1"/>
              </a:cxn>
              <a:cxn ang="T9">
                <a:pos x="T2" y="T3"/>
              </a:cxn>
              <a:cxn ang="T10">
                <a:pos x="T4" y="T5"/>
              </a:cxn>
              <a:cxn ang="T11">
                <a:pos x="T6" y="T7"/>
              </a:cxn>
            </a:cxnLst>
            <a:rect l="T12" t="T13" r="T14" b="T15"/>
            <a:pathLst>
              <a:path w="1987" h="250">
                <a:moveTo>
                  <a:pt x="1987" y="158"/>
                </a:moveTo>
                <a:cubicBezTo>
                  <a:pt x="1885" y="171"/>
                  <a:pt x="1594" y="220"/>
                  <a:pt x="1373" y="228"/>
                </a:cubicBezTo>
                <a:cubicBezTo>
                  <a:pt x="1211" y="250"/>
                  <a:pt x="887" y="241"/>
                  <a:pt x="658" y="203"/>
                </a:cubicBezTo>
                <a:cubicBezTo>
                  <a:pt x="429" y="165"/>
                  <a:pt x="137" y="42"/>
                  <a:pt x="0" y="0"/>
                </a:cubicBezTo>
              </a:path>
            </a:pathLst>
          </a:custGeom>
          <a:noFill/>
          <a:ln w="76200">
            <a:solidFill>
              <a:srgbClr val="FF0000"/>
            </a:solidFill>
            <a:round/>
            <a:headEnd/>
            <a:tailEnd type="triangle" w="med" len="med"/>
          </a:ln>
        </p:spPr>
        <p:txBody>
          <a:bodyPr wrap="none" anchor="ctr"/>
          <a:lstStyle/>
          <a:p>
            <a:endParaRPr lang="hr-HR"/>
          </a:p>
        </p:txBody>
      </p:sp>
      <p:sp>
        <p:nvSpPr>
          <p:cNvPr id="1969166" name="Freeform 14"/>
          <p:cNvSpPr>
            <a:spLocks/>
          </p:cNvSpPr>
          <p:nvPr/>
        </p:nvSpPr>
        <p:spPr bwMode="auto">
          <a:xfrm>
            <a:off x="4521200" y="1868488"/>
            <a:ext cx="2663825" cy="3014662"/>
          </a:xfrm>
          <a:custGeom>
            <a:avLst/>
            <a:gdLst>
              <a:gd name="T0" fmla="*/ 2147483647 w 1678"/>
              <a:gd name="T1" fmla="*/ 0 h 1899"/>
              <a:gd name="T2" fmla="*/ 2147483647 w 1678"/>
              <a:gd name="T3" fmla="*/ 2147483647 h 1899"/>
              <a:gd name="T4" fmla="*/ 0 w 1678"/>
              <a:gd name="T5" fmla="*/ 2147483647 h 1899"/>
              <a:gd name="T6" fmla="*/ 0 60000 65536"/>
              <a:gd name="T7" fmla="*/ 0 60000 65536"/>
              <a:gd name="T8" fmla="*/ 0 60000 65536"/>
              <a:gd name="T9" fmla="*/ 0 w 1678"/>
              <a:gd name="T10" fmla="*/ 0 h 1899"/>
              <a:gd name="T11" fmla="*/ 1678 w 1678"/>
              <a:gd name="T12" fmla="*/ 1899 h 1899"/>
            </a:gdLst>
            <a:ahLst/>
            <a:cxnLst>
              <a:cxn ang="T6">
                <a:pos x="T0" y="T1"/>
              </a:cxn>
              <a:cxn ang="T7">
                <a:pos x="T2" y="T3"/>
              </a:cxn>
              <a:cxn ang="T8">
                <a:pos x="T4" y="T5"/>
              </a:cxn>
            </a:cxnLst>
            <a:rect l="T9" t="T10" r="T11" b="T12"/>
            <a:pathLst>
              <a:path w="1678" h="1899">
                <a:moveTo>
                  <a:pt x="1633" y="0"/>
                </a:moveTo>
                <a:cubicBezTo>
                  <a:pt x="1595" y="129"/>
                  <a:pt x="1678" y="456"/>
                  <a:pt x="1406" y="773"/>
                </a:cubicBezTo>
                <a:cubicBezTo>
                  <a:pt x="1126" y="1116"/>
                  <a:pt x="293" y="1665"/>
                  <a:pt x="0" y="1899"/>
                </a:cubicBezTo>
              </a:path>
            </a:pathLst>
          </a:custGeom>
          <a:noFill/>
          <a:ln w="76200">
            <a:solidFill>
              <a:schemeClr val="bg1"/>
            </a:solidFill>
            <a:round/>
            <a:headEnd/>
            <a:tailEnd type="triangle" w="med" len="med"/>
          </a:ln>
        </p:spPr>
        <p:txBody>
          <a:bodyPr wrap="none" anchor="ctr"/>
          <a:lstStyle/>
          <a:p>
            <a:endParaRPr lang="hr-HR"/>
          </a:p>
        </p:txBody>
      </p:sp>
      <p:sp>
        <p:nvSpPr>
          <p:cNvPr id="1969167" name="Freeform 15"/>
          <p:cNvSpPr>
            <a:spLocks/>
          </p:cNvSpPr>
          <p:nvPr/>
        </p:nvSpPr>
        <p:spPr bwMode="auto">
          <a:xfrm>
            <a:off x="4454525" y="1771650"/>
            <a:ext cx="3348038" cy="4433888"/>
          </a:xfrm>
          <a:custGeom>
            <a:avLst/>
            <a:gdLst>
              <a:gd name="T0" fmla="*/ 0 w 2109"/>
              <a:gd name="T1" fmla="*/ 2147483647 h 2793"/>
              <a:gd name="T2" fmla="*/ 2147483647 w 2109"/>
              <a:gd name="T3" fmla="*/ 2147483647 h 2793"/>
              <a:gd name="T4" fmla="*/ 2147483647 w 2109"/>
              <a:gd name="T5" fmla="*/ 2147483647 h 2793"/>
              <a:gd name="T6" fmla="*/ 2147483647 w 2109"/>
              <a:gd name="T7" fmla="*/ 0 h 2793"/>
              <a:gd name="T8" fmla="*/ 0 60000 65536"/>
              <a:gd name="T9" fmla="*/ 0 60000 65536"/>
              <a:gd name="T10" fmla="*/ 0 60000 65536"/>
              <a:gd name="T11" fmla="*/ 0 60000 65536"/>
              <a:gd name="T12" fmla="*/ 0 w 2109"/>
              <a:gd name="T13" fmla="*/ 0 h 2793"/>
              <a:gd name="T14" fmla="*/ 2109 w 2109"/>
              <a:gd name="T15" fmla="*/ 2793 h 2793"/>
            </a:gdLst>
            <a:ahLst/>
            <a:cxnLst>
              <a:cxn ang="T8">
                <a:pos x="T0" y="T1"/>
              </a:cxn>
              <a:cxn ang="T9">
                <a:pos x="T2" y="T3"/>
              </a:cxn>
              <a:cxn ang="T10">
                <a:pos x="T4" y="T5"/>
              </a:cxn>
              <a:cxn ang="T11">
                <a:pos x="T6" y="T7"/>
              </a:cxn>
            </a:cxnLst>
            <a:rect l="T12" t="T13" r="T14" b="T15"/>
            <a:pathLst>
              <a:path w="2109" h="2793">
                <a:moveTo>
                  <a:pt x="0" y="2793"/>
                </a:moveTo>
                <a:cubicBezTo>
                  <a:pt x="244" y="2717"/>
                  <a:pt x="1123" y="2637"/>
                  <a:pt x="1467" y="2334"/>
                </a:cubicBezTo>
                <a:cubicBezTo>
                  <a:pt x="1832" y="1939"/>
                  <a:pt x="2021" y="1361"/>
                  <a:pt x="2065" y="975"/>
                </a:cubicBezTo>
                <a:cubicBezTo>
                  <a:pt x="2109" y="589"/>
                  <a:pt x="1840" y="203"/>
                  <a:pt x="1781" y="0"/>
                </a:cubicBezTo>
              </a:path>
            </a:pathLst>
          </a:custGeom>
          <a:noFill/>
          <a:ln w="76200">
            <a:solidFill>
              <a:schemeClr val="bg1"/>
            </a:solidFill>
            <a:round/>
            <a:headEnd/>
            <a:tailEnd type="triangle" w="med" len="med"/>
          </a:ln>
        </p:spPr>
        <p:txBody>
          <a:bodyPr wrap="none" anchor="ctr"/>
          <a:lstStyle/>
          <a:p>
            <a:endParaRPr lang="hr-HR"/>
          </a:p>
        </p:txBody>
      </p:sp>
      <p:sp>
        <p:nvSpPr>
          <p:cNvPr id="1969168" name="Freeform 16"/>
          <p:cNvSpPr>
            <a:spLocks/>
          </p:cNvSpPr>
          <p:nvPr/>
        </p:nvSpPr>
        <p:spPr bwMode="auto">
          <a:xfrm>
            <a:off x="2030413" y="2500313"/>
            <a:ext cx="2449512" cy="2343150"/>
          </a:xfrm>
          <a:custGeom>
            <a:avLst/>
            <a:gdLst>
              <a:gd name="T0" fmla="*/ 0 w 1543"/>
              <a:gd name="T1" fmla="*/ 2147483647 h 1476"/>
              <a:gd name="T2" fmla="*/ 2147483647 w 1543"/>
              <a:gd name="T3" fmla="*/ 2147483647 h 1476"/>
              <a:gd name="T4" fmla="*/ 2147483647 w 1543"/>
              <a:gd name="T5" fmla="*/ 2147483647 h 1476"/>
              <a:gd name="T6" fmla="*/ 2147483647 w 1543"/>
              <a:gd name="T7" fmla="*/ 2147483647 h 1476"/>
              <a:gd name="T8" fmla="*/ 0 60000 65536"/>
              <a:gd name="T9" fmla="*/ 0 60000 65536"/>
              <a:gd name="T10" fmla="*/ 0 60000 65536"/>
              <a:gd name="T11" fmla="*/ 0 60000 65536"/>
              <a:gd name="T12" fmla="*/ 0 w 1543"/>
              <a:gd name="T13" fmla="*/ 0 h 1476"/>
              <a:gd name="T14" fmla="*/ 1543 w 1543"/>
              <a:gd name="T15" fmla="*/ 1476 h 1476"/>
            </a:gdLst>
            <a:ahLst/>
            <a:cxnLst>
              <a:cxn ang="T8">
                <a:pos x="T0" y="T1"/>
              </a:cxn>
              <a:cxn ang="T9">
                <a:pos x="T2" y="T3"/>
              </a:cxn>
              <a:cxn ang="T10">
                <a:pos x="T4" y="T5"/>
              </a:cxn>
              <a:cxn ang="T11">
                <a:pos x="T6" y="T7"/>
              </a:cxn>
            </a:cxnLst>
            <a:rect l="T12" t="T13" r="T14" b="T15"/>
            <a:pathLst>
              <a:path w="1543" h="1476">
                <a:moveTo>
                  <a:pt x="0" y="210"/>
                </a:moveTo>
                <a:cubicBezTo>
                  <a:pt x="115" y="181"/>
                  <a:pt x="456" y="0"/>
                  <a:pt x="690" y="33"/>
                </a:cubicBezTo>
                <a:cubicBezTo>
                  <a:pt x="918" y="78"/>
                  <a:pt x="1274" y="173"/>
                  <a:pt x="1405" y="406"/>
                </a:cubicBezTo>
                <a:cubicBezTo>
                  <a:pt x="1543" y="638"/>
                  <a:pt x="1475" y="1253"/>
                  <a:pt x="1493" y="1476"/>
                </a:cubicBezTo>
              </a:path>
            </a:pathLst>
          </a:custGeom>
          <a:noFill/>
          <a:ln w="76200">
            <a:solidFill>
              <a:srgbClr val="006600"/>
            </a:solidFill>
            <a:round/>
            <a:headEnd/>
            <a:tailEnd type="triangle" w="med" len="med"/>
          </a:ln>
        </p:spPr>
        <p:txBody>
          <a:bodyPr wrap="none" anchor="ctr"/>
          <a:lstStyle/>
          <a:p>
            <a:endParaRPr lang="hr-HR"/>
          </a:p>
        </p:txBody>
      </p:sp>
      <p:sp>
        <p:nvSpPr>
          <p:cNvPr id="1969169" name="Freeform 17"/>
          <p:cNvSpPr>
            <a:spLocks/>
          </p:cNvSpPr>
          <p:nvPr/>
        </p:nvSpPr>
        <p:spPr bwMode="auto">
          <a:xfrm>
            <a:off x="2552700" y="2994025"/>
            <a:ext cx="1757363" cy="3205163"/>
          </a:xfrm>
          <a:custGeom>
            <a:avLst/>
            <a:gdLst>
              <a:gd name="T0" fmla="*/ 2147483647 w 1107"/>
              <a:gd name="T1" fmla="*/ 2147483647 h 2019"/>
              <a:gd name="T2" fmla="*/ 2147483647 w 1107"/>
              <a:gd name="T3" fmla="*/ 2147483647 h 2019"/>
              <a:gd name="T4" fmla="*/ 2147483647 w 1107"/>
              <a:gd name="T5" fmla="*/ 2147483647 h 2019"/>
              <a:gd name="T6" fmla="*/ 2147483647 w 1107"/>
              <a:gd name="T7" fmla="*/ 2147483647 h 2019"/>
              <a:gd name="T8" fmla="*/ 0 w 1107"/>
              <a:gd name="T9" fmla="*/ 0 h 2019"/>
              <a:gd name="T10" fmla="*/ 0 60000 65536"/>
              <a:gd name="T11" fmla="*/ 0 60000 65536"/>
              <a:gd name="T12" fmla="*/ 0 60000 65536"/>
              <a:gd name="T13" fmla="*/ 0 60000 65536"/>
              <a:gd name="T14" fmla="*/ 0 60000 65536"/>
              <a:gd name="T15" fmla="*/ 0 w 1107"/>
              <a:gd name="T16" fmla="*/ 0 h 2019"/>
              <a:gd name="T17" fmla="*/ 1107 w 1107"/>
              <a:gd name="T18" fmla="*/ 2019 h 2019"/>
            </a:gdLst>
            <a:ahLst/>
            <a:cxnLst>
              <a:cxn ang="T10">
                <a:pos x="T0" y="T1"/>
              </a:cxn>
              <a:cxn ang="T11">
                <a:pos x="T2" y="T3"/>
              </a:cxn>
              <a:cxn ang="T12">
                <a:pos x="T4" y="T5"/>
              </a:cxn>
              <a:cxn ang="T13">
                <a:pos x="T6" y="T7"/>
              </a:cxn>
              <a:cxn ang="T14">
                <a:pos x="T8" y="T9"/>
              </a:cxn>
            </a:cxnLst>
            <a:rect l="T15" t="T16" r="T17" b="T18"/>
            <a:pathLst>
              <a:path w="1107" h="2019">
                <a:moveTo>
                  <a:pt x="1107" y="2007"/>
                </a:moveTo>
                <a:cubicBezTo>
                  <a:pt x="1072" y="1987"/>
                  <a:pt x="987" y="2019"/>
                  <a:pt x="899" y="1886"/>
                </a:cubicBezTo>
                <a:cubicBezTo>
                  <a:pt x="811" y="1753"/>
                  <a:pt x="806" y="1201"/>
                  <a:pt x="728" y="937"/>
                </a:cubicBezTo>
                <a:cubicBezTo>
                  <a:pt x="621" y="665"/>
                  <a:pt x="588" y="507"/>
                  <a:pt x="430" y="304"/>
                </a:cubicBezTo>
                <a:cubicBezTo>
                  <a:pt x="272" y="101"/>
                  <a:pt x="90" y="63"/>
                  <a:pt x="0" y="0"/>
                </a:cubicBezTo>
              </a:path>
            </a:pathLst>
          </a:custGeom>
          <a:noFill/>
          <a:ln w="76200">
            <a:solidFill>
              <a:srgbClr val="006600"/>
            </a:solidFill>
            <a:round/>
            <a:headEnd/>
            <a:tailEnd type="triangle" w="med" len="med"/>
          </a:ln>
        </p:spPr>
        <p:txBody>
          <a:bodyPr wrap="none" anchor="ctr"/>
          <a:lstStyle/>
          <a:p>
            <a:endParaRPr lang="hr-HR"/>
          </a:p>
        </p:txBody>
      </p:sp>
      <p:grpSp>
        <p:nvGrpSpPr>
          <p:cNvPr id="2" name="Group 18"/>
          <p:cNvGrpSpPr>
            <a:grpSpLocks/>
          </p:cNvGrpSpPr>
          <p:nvPr/>
        </p:nvGrpSpPr>
        <p:grpSpPr bwMode="auto">
          <a:xfrm>
            <a:off x="8048625" y="3573463"/>
            <a:ext cx="1512888" cy="2087562"/>
            <a:chOff x="2621" y="2115"/>
            <a:chExt cx="998" cy="1678"/>
          </a:xfrm>
        </p:grpSpPr>
        <p:sp>
          <p:nvSpPr>
            <p:cNvPr id="20503" name="Line 19"/>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20504" name="Line 20"/>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20505" name="Line 21"/>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grpSp>
        <p:nvGrpSpPr>
          <p:cNvPr id="3" name="Group 22"/>
          <p:cNvGrpSpPr>
            <a:grpSpLocks/>
          </p:cNvGrpSpPr>
          <p:nvPr/>
        </p:nvGrpSpPr>
        <p:grpSpPr bwMode="auto">
          <a:xfrm>
            <a:off x="1857375" y="4508500"/>
            <a:ext cx="1512888" cy="1368425"/>
            <a:chOff x="2621" y="2115"/>
            <a:chExt cx="998" cy="1678"/>
          </a:xfrm>
        </p:grpSpPr>
        <p:sp>
          <p:nvSpPr>
            <p:cNvPr id="20500" name="Line 23"/>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20501" name="Line 24"/>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20502" name="Line 25"/>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sp>
        <p:nvSpPr>
          <p:cNvPr id="5" name="Slide Number Placeholder 4"/>
          <p:cNvSpPr>
            <a:spLocks noGrp="1"/>
          </p:cNvSpPr>
          <p:nvPr>
            <p:ph type="sldNum" sz="quarter" idx="11"/>
          </p:nvPr>
        </p:nvSpPr>
        <p:spPr/>
        <p:txBody>
          <a:bodyPr/>
          <a:lstStyle/>
          <a:p>
            <a:fld id="{D4AD59E7-4515-4B34-A58D-745587B9CCB9}" type="slidenum">
              <a:rPr lang="hr-HR" smtClean="0"/>
              <a:pPr/>
              <a:t>33</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69164"/>
                                        </p:tgtEl>
                                        <p:attrNameLst>
                                          <p:attrName>style.visibility</p:attrName>
                                        </p:attrNameLst>
                                      </p:cBhvr>
                                      <p:to>
                                        <p:strVal val="visible"/>
                                      </p:to>
                                    </p:set>
                                    <p:animEffect transition="in" filter="wipe(left)">
                                      <p:cBhvr>
                                        <p:cTn id="12" dur="500"/>
                                        <p:tgtEl>
                                          <p:spTgt spid="196916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1969158"/>
                                        </p:tgtEl>
                                        <p:attrNameLst>
                                          <p:attrName>style.visibility</p:attrName>
                                        </p:attrNameLst>
                                      </p:cBhvr>
                                      <p:to>
                                        <p:strVal val="visible"/>
                                      </p:to>
                                    </p:set>
                                    <p:anim calcmode="lin" valueType="num">
                                      <p:cBhvr additive="base">
                                        <p:cTn id="17" dur="500" fill="hold"/>
                                        <p:tgtEl>
                                          <p:spTgt spid="1969158"/>
                                        </p:tgtEl>
                                        <p:attrNameLst>
                                          <p:attrName>ppt_x</p:attrName>
                                        </p:attrNameLst>
                                      </p:cBhvr>
                                      <p:tavLst>
                                        <p:tav tm="0">
                                          <p:val>
                                            <p:strVal val="#ppt_x"/>
                                          </p:val>
                                        </p:tav>
                                        <p:tav tm="100000">
                                          <p:val>
                                            <p:strVal val="#ppt_x"/>
                                          </p:val>
                                        </p:tav>
                                      </p:tavLst>
                                    </p:anim>
                                    <p:anim calcmode="lin" valueType="num">
                                      <p:cBhvr additive="base">
                                        <p:cTn id="18" dur="500" fill="hold"/>
                                        <p:tgtEl>
                                          <p:spTgt spid="1969158"/>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1969159"/>
                                        </p:tgtEl>
                                        <p:attrNameLst>
                                          <p:attrName>style.visibility</p:attrName>
                                        </p:attrNameLst>
                                      </p:cBhvr>
                                      <p:to>
                                        <p:strVal val="visible"/>
                                      </p:to>
                                    </p:set>
                                    <p:anim calcmode="lin" valueType="num">
                                      <p:cBhvr additive="base">
                                        <p:cTn id="23" dur="500" fill="hold"/>
                                        <p:tgtEl>
                                          <p:spTgt spid="1969159"/>
                                        </p:tgtEl>
                                        <p:attrNameLst>
                                          <p:attrName>ppt_x</p:attrName>
                                        </p:attrNameLst>
                                      </p:cBhvr>
                                      <p:tavLst>
                                        <p:tav tm="0">
                                          <p:val>
                                            <p:strVal val="#ppt_x"/>
                                          </p:val>
                                        </p:tav>
                                        <p:tav tm="100000">
                                          <p:val>
                                            <p:strVal val="#ppt_x"/>
                                          </p:val>
                                        </p:tav>
                                      </p:tavLst>
                                    </p:anim>
                                    <p:anim calcmode="lin" valueType="num">
                                      <p:cBhvr additive="base">
                                        <p:cTn id="24" dur="500" fill="hold"/>
                                        <p:tgtEl>
                                          <p:spTgt spid="1969159"/>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9" presetClass="emph" presetSubtype="0" fill="remove" grpId="0" nodeType="clickEffect">
                                  <p:stCondLst>
                                    <p:cond delay="0"/>
                                  </p:stCondLst>
                                  <p:childTnLst>
                                    <p:animClr clrSpc="rgb" dir="cw">
                                      <p:cBhvr override="childStyle">
                                        <p:cTn id="28" dur="2000" fill="hold"/>
                                        <p:tgtEl>
                                          <p:spTgt spid="1969156"/>
                                        </p:tgtEl>
                                        <p:attrNameLst>
                                          <p:attrName>style.color</p:attrName>
                                        </p:attrNameLst>
                                      </p:cBhvr>
                                      <p:to>
                                        <a:srgbClr val="FF0000"/>
                                      </p:to>
                                    </p:animClr>
                                    <p:animClr clrSpc="rgb" dir="cw">
                                      <p:cBhvr>
                                        <p:cTn id="29" dur="2000" fill="hold"/>
                                        <p:tgtEl>
                                          <p:spTgt spid="1969156"/>
                                        </p:tgtEl>
                                        <p:attrNameLst>
                                          <p:attrName>fillcolor</p:attrName>
                                        </p:attrNameLst>
                                      </p:cBhvr>
                                      <p:to>
                                        <a:srgbClr val="FF0000"/>
                                      </p:to>
                                    </p:animClr>
                                    <p:set>
                                      <p:cBhvr>
                                        <p:cTn id="30" dur="2000" fill="hold"/>
                                        <p:tgtEl>
                                          <p:spTgt spid="1969156"/>
                                        </p:tgtEl>
                                        <p:attrNameLst>
                                          <p:attrName>fill.type</p:attrName>
                                        </p:attrNameLst>
                                      </p:cBhvr>
                                      <p:to>
                                        <p:strVal val="solid"/>
                                      </p:to>
                                    </p:set>
                                    <p:set>
                                      <p:cBhvr>
                                        <p:cTn id="31" dur="2000" fill="hold"/>
                                        <p:tgtEl>
                                          <p:spTgt spid="1969156"/>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969166"/>
                                        </p:tgtEl>
                                        <p:attrNameLst>
                                          <p:attrName>style.visibility</p:attrName>
                                        </p:attrNameLst>
                                      </p:cBhvr>
                                      <p:to>
                                        <p:strVal val="visible"/>
                                      </p:to>
                                    </p:set>
                                    <p:animEffect transition="in" filter="wipe(up)">
                                      <p:cBhvr>
                                        <p:cTn id="36" dur="500"/>
                                        <p:tgtEl>
                                          <p:spTgt spid="1969166"/>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1" fill="hold" grpId="0" nodeType="clickEffect">
                                  <p:stCondLst>
                                    <p:cond delay="0"/>
                                  </p:stCondLst>
                                  <p:childTnLst>
                                    <p:set>
                                      <p:cBhvr>
                                        <p:cTn id="40" dur="1" fill="hold">
                                          <p:stCondLst>
                                            <p:cond delay="0"/>
                                          </p:stCondLst>
                                        </p:cTn>
                                        <p:tgtEl>
                                          <p:spTgt spid="1969160"/>
                                        </p:tgtEl>
                                        <p:attrNameLst>
                                          <p:attrName>style.visibility</p:attrName>
                                        </p:attrNameLst>
                                      </p:cBhvr>
                                      <p:to>
                                        <p:strVal val="visible"/>
                                      </p:to>
                                    </p:set>
                                    <p:anim calcmode="lin" valueType="num">
                                      <p:cBhvr additive="base">
                                        <p:cTn id="41" dur="500" fill="hold"/>
                                        <p:tgtEl>
                                          <p:spTgt spid="1969160"/>
                                        </p:tgtEl>
                                        <p:attrNameLst>
                                          <p:attrName>ppt_x</p:attrName>
                                        </p:attrNameLst>
                                      </p:cBhvr>
                                      <p:tavLst>
                                        <p:tav tm="0">
                                          <p:val>
                                            <p:strVal val="#ppt_x"/>
                                          </p:val>
                                        </p:tav>
                                        <p:tav tm="100000">
                                          <p:val>
                                            <p:strVal val="#ppt_x"/>
                                          </p:val>
                                        </p:tav>
                                      </p:tavLst>
                                    </p:anim>
                                    <p:anim calcmode="lin" valueType="num">
                                      <p:cBhvr additive="base">
                                        <p:cTn id="42" dur="500" fill="hold"/>
                                        <p:tgtEl>
                                          <p:spTgt spid="1969160"/>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1" fill="hold" grpId="0" nodeType="clickEffect">
                                  <p:stCondLst>
                                    <p:cond delay="0"/>
                                  </p:stCondLst>
                                  <p:childTnLst>
                                    <p:set>
                                      <p:cBhvr>
                                        <p:cTn id="46" dur="1" fill="hold">
                                          <p:stCondLst>
                                            <p:cond delay="0"/>
                                          </p:stCondLst>
                                        </p:cTn>
                                        <p:tgtEl>
                                          <p:spTgt spid="1969161"/>
                                        </p:tgtEl>
                                        <p:attrNameLst>
                                          <p:attrName>style.visibility</p:attrName>
                                        </p:attrNameLst>
                                      </p:cBhvr>
                                      <p:to>
                                        <p:strVal val="visible"/>
                                      </p:to>
                                    </p:set>
                                    <p:anim calcmode="lin" valueType="num">
                                      <p:cBhvr additive="base">
                                        <p:cTn id="47" dur="500" fill="hold"/>
                                        <p:tgtEl>
                                          <p:spTgt spid="1969161"/>
                                        </p:tgtEl>
                                        <p:attrNameLst>
                                          <p:attrName>ppt_x</p:attrName>
                                        </p:attrNameLst>
                                      </p:cBhvr>
                                      <p:tavLst>
                                        <p:tav tm="0">
                                          <p:val>
                                            <p:strVal val="#ppt_x"/>
                                          </p:val>
                                        </p:tav>
                                        <p:tav tm="100000">
                                          <p:val>
                                            <p:strVal val="#ppt_x"/>
                                          </p:val>
                                        </p:tav>
                                      </p:tavLst>
                                    </p:anim>
                                    <p:anim calcmode="lin" valueType="num">
                                      <p:cBhvr additive="base">
                                        <p:cTn id="48" dur="500" fill="hold"/>
                                        <p:tgtEl>
                                          <p:spTgt spid="1969161"/>
                                        </p:tgtEl>
                                        <p:attrNameLst>
                                          <p:attrName>ppt_y</p:attrName>
                                        </p:attrNameLst>
                                      </p:cBhvr>
                                      <p:tavLst>
                                        <p:tav tm="0">
                                          <p:val>
                                            <p:strVal val="0-#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9" presetClass="emph" presetSubtype="0" fill="remove" grpId="0" nodeType="clickEffect">
                                  <p:stCondLst>
                                    <p:cond delay="0"/>
                                  </p:stCondLst>
                                  <p:childTnLst>
                                    <p:animClr clrSpc="rgb" dir="cw">
                                      <p:cBhvr override="childStyle">
                                        <p:cTn id="52" dur="2000" fill="hold"/>
                                        <p:tgtEl>
                                          <p:spTgt spid="1969157"/>
                                        </p:tgtEl>
                                        <p:attrNameLst>
                                          <p:attrName>style.color</p:attrName>
                                        </p:attrNameLst>
                                      </p:cBhvr>
                                      <p:to>
                                        <a:schemeClr val="bg1"/>
                                      </p:to>
                                    </p:animClr>
                                    <p:animClr clrSpc="rgb" dir="cw">
                                      <p:cBhvr>
                                        <p:cTn id="53" dur="2000" fill="hold"/>
                                        <p:tgtEl>
                                          <p:spTgt spid="1969157"/>
                                        </p:tgtEl>
                                        <p:attrNameLst>
                                          <p:attrName>fillcolor</p:attrName>
                                        </p:attrNameLst>
                                      </p:cBhvr>
                                      <p:to>
                                        <a:schemeClr val="bg1"/>
                                      </p:to>
                                    </p:animClr>
                                    <p:set>
                                      <p:cBhvr>
                                        <p:cTn id="54" dur="2000" fill="hold"/>
                                        <p:tgtEl>
                                          <p:spTgt spid="1969157"/>
                                        </p:tgtEl>
                                        <p:attrNameLst>
                                          <p:attrName>fill.type</p:attrName>
                                        </p:attrNameLst>
                                      </p:cBhvr>
                                      <p:to>
                                        <p:strVal val="solid"/>
                                      </p:to>
                                    </p:set>
                                    <p:set>
                                      <p:cBhvr>
                                        <p:cTn id="55" dur="2000" fill="hold"/>
                                        <p:tgtEl>
                                          <p:spTgt spid="1969157"/>
                                        </p:tgtEl>
                                        <p:attrNameLst>
                                          <p:attrName>fill.on</p:attrName>
                                        </p:attrNameLst>
                                      </p:cBhvr>
                                      <p:to>
                                        <p:strVal val="tru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969167"/>
                                        </p:tgtEl>
                                        <p:attrNameLst>
                                          <p:attrName>style.visibility</p:attrName>
                                        </p:attrNameLst>
                                      </p:cBhvr>
                                      <p:to>
                                        <p:strVal val="visible"/>
                                      </p:to>
                                    </p:set>
                                    <p:animEffect transition="in" filter="wipe(down)">
                                      <p:cBhvr>
                                        <p:cTn id="60" dur="500"/>
                                        <p:tgtEl>
                                          <p:spTgt spid="1969167"/>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xit" presetSubtype="1" fill="hold" grpId="1" nodeType="clickEffect">
                                  <p:stCondLst>
                                    <p:cond delay="0"/>
                                  </p:stCondLst>
                                  <p:childTnLst>
                                    <p:anim calcmode="lin" valueType="num">
                                      <p:cBhvr additive="base">
                                        <p:cTn id="64" dur="500"/>
                                        <p:tgtEl>
                                          <p:spTgt spid="1969161"/>
                                        </p:tgtEl>
                                        <p:attrNameLst>
                                          <p:attrName>ppt_x</p:attrName>
                                        </p:attrNameLst>
                                      </p:cBhvr>
                                      <p:tavLst>
                                        <p:tav tm="0">
                                          <p:val>
                                            <p:strVal val="ppt_x"/>
                                          </p:val>
                                        </p:tav>
                                        <p:tav tm="100000">
                                          <p:val>
                                            <p:strVal val="ppt_x"/>
                                          </p:val>
                                        </p:tav>
                                      </p:tavLst>
                                    </p:anim>
                                    <p:anim calcmode="lin" valueType="num">
                                      <p:cBhvr additive="base">
                                        <p:cTn id="65" dur="500"/>
                                        <p:tgtEl>
                                          <p:spTgt spid="1969161"/>
                                        </p:tgtEl>
                                        <p:attrNameLst>
                                          <p:attrName>ppt_y</p:attrName>
                                        </p:attrNameLst>
                                      </p:cBhvr>
                                      <p:tavLst>
                                        <p:tav tm="0">
                                          <p:val>
                                            <p:strVal val="ppt_y"/>
                                          </p:val>
                                        </p:tav>
                                        <p:tav tm="100000">
                                          <p:val>
                                            <p:strVal val="0-ppt_h/2"/>
                                          </p:val>
                                        </p:tav>
                                      </p:tavLst>
                                    </p:anim>
                                    <p:set>
                                      <p:cBhvr>
                                        <p:cTn id="66" dur="1" fill="hold">
                                          <p:stCondLst>
                                            <p:cond delay="499"/>
                                          </p:stCondLst>
                                        </p:cTn>
                                        <p:tgtEl>
                                          <p:spTgt spid="1969161"/>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 presetClass="exit" presetSubtype="1" fill="hold" grpId="1" nodeType="clickEffect">
                                  <p:stCondLst>
                                    <p:cond delay="0"/>
                                  </p:stCondLst>
                                  <p:childTnLst>
                                    <p:anim calcmode="lin" valueType="num">
                                      <p:cBhvr additive="base">
                                        <p:cTn id="70" dur="500"/>
                                        <p:tgtEl>
                                          <p:spTgt spid="1969160"/>
                                        </p:tgtEl>
                                        <p:attrNameLst>
                                          <p:attrName>ppt_x</p:attrName>
                                        </p:attrNameLst>
                                      </p:cBhvr>
                                      <p:tavLst>
                                        <p:tav tm="0">
                                          <p:val>
                                            <p:strVal val="ppt_x"/>
                                          </p:val>
                                        </p:tav>
                                        <p:tav tm="100000">
                                          <p:val>
                                            <p:strVal val="ppt_x"/>
                                          </p:val>
                                        </p:tav>
                                      </p:tavLst>
                                    </p:anim>
                                    <p:anim calcmode="lin" valueType="num">
                                      <p:cBhvr additive="base">
                                        <p:cTn id="71" dur="500"/>
                                        <p:tgtEl>
                                          <p:spTgt spid="1969160"/>
                                        </p:tgtEl>
                                        <p:attrNameLst>
                                          <p:attrName>ppt_y</p:attrName>
                                        </p:attrNameLst>
                                      </p:cBhvr>
                                      <p:tavLst>
                                        <p:tav tm="0">
                                          <p:val>
                                            <p:strVal val="ppt_y"/>
                                          </p:val>
                                        </p:tav>
                                        <p:tav tm="100000">
                                          <p:val>
                                            <p:strVal val="0-ppt_h/2"/>
                                          </p:val>
                                        </p:tav>
                                      </p:tavLst>
                                    </p:anim>
                                    <p:set>
                                      <p:cBhvr>
                                        <p:cTn id="72" dur="1" fill="hold">
                                          <p:stCondLst>
                                            <p:cond delay="499"/>
                                          </p:stCondLst>
                                        </p:cTn>
                                        <p:tgtEl>
                                          <p:spTgt spid="1969160"/>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9" presetClass="emph" presetSubtype="0" fill="remove" grpId="1" nodeType="clickEffect">
                                  <p:stCondLst>
                                    <p:cond delay="0"/>
                                  </p:stCondLst>
                                  <p:childTnLst>
                                    <p:animClr clrSpc="rgb" dir="cw">
                                      <p:cBhvr override="childStyle">
                                        <p:cTn id="76" dur="2000" fill="hold"/>
                                        <p:tgtEl>
                                          <p:spTgt spid="1969156"/>
                                        </p:tgtEl>
                                        <p:attrNameLst>
                                          <p:attrName>style.color</p:attrName>
                                        </p:attrNameLst>
                                      </p:cBhvr>
                                      <p:to>
                                        <a:srgbClr val="FF0000"/>
                                      </p:to>
                                    </p:animClr>
                                    <p:animClr clrSpc="rgb" dir="cw">
                                      <p:cBhvr>
                                        <p:cTn id="77" dur="2000" fill="hold"/>
                                        <p:tgtEl>
                                          <p:spTgt spid="1969156"/>
                                        </p:tgtEl>
                                        <p:attrNameLst>
                                          <p:attrName>fillcolor</p:attrName>
                                        </p:attrNameLst>
                                      </p:cBhvr>
                                      <p:to>
                                        <a:srgbClr val="FF0000"/>
                                      </p:to>
                                    </p:animClr>
                                    <p:set>
                                      <p:cBhvr>
                                        <p:cTn id="78" dur="2000" fill="hold"/>
                                        <p:tgtEl>
                                          <p:spTgt spid="1969156"/>
                                        </p:tgtEl>
                                        <p:attrNameLst>
                                          <p:attrName>fill.type</p:attrName>
                                        </p:attrNameLst>
                                      </p:cBhvr>
                                      <p:to>
                                        <p:strVal val="solid"/>
                                      </p:to>
                                    </p:set>
                                    <p:set>
                                      <p:cBhvr>
                                        <p:cTn id="79" dur="2000" fill="hold"/>
                                        <p:tgtEl>
                                          <p:spTgt spid="1969156"/>
                                        </p:tgtEl>
                                        <p:attrNameLst>
                                          <p:attrName>fill.on</p:attrName>
                                        </p:attrNameLst>
                                      </p:cBhvr>
                                      <p:to>
                                        <p:strVal val="tru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2" fill="hold" grpId="0" nodeType="clickEffect">
                                  <p:stCondLst>
                                    <p:cond delay="0"/>
                                  </p:stCondLst>
                                  <p:childTnLst>
                                    <p:set>
                                      <p:cBhvr>
                                        <p:cTn id="83" dur="1" fill="hold">
                                          <p:stCondLst>
                                            <p:cond delay="0"/>
                                          </p:stCondLst>
                                        </p:cTn>
                                        <p:tgtEl>
                                          <p:spTgt spid="1969165"/>
                                        </p:tgtEl>
                                        <p:attrNameLst>
                                          <p:attrName>style.visibility</p:attrName>
                                        </p:attrNameLst>
                                      </p:cBhvr>
                                      <p:to>
                                        <p:strVal val="visible"/>
                                      </p:to>
                                    </p:set>
                                    <p:animEffect transition="in" filter="wipe(right)">
                                      <p:cBhvr>
                                        <p:cTn id="84" dur="500"/>
                                        <p:tgtEl>
                                          <p:spTgt spid="1969165"/>
                                        </p:tgtEl>
                                      </p:cBhvr>
                                    </p:animEffect>
                                  </p:childTnLst>
                                </p:cTn>
                              </p:par>
                            </p:childTnLst>
                          </p:cTn>
                        </p:par>
                      </p:childTnLst>
                    </p:cTn>
                  </p:par>
                  <p:par>
                    <p:cTn id="85" fill="hold">
                      <p:stCondLst>
                        <p:cond delay="indefinite"/>
                      </p:stCondLst>
                      <p:childTnLst>
                        <p:par>
                          <p:cTn id="86" fill="hold">
                            <p:stCondLst>
                              <p:cond delay="0"/>
                            </p:stCondLst>
                            <p:childTnLst>
                              <p:par>
                                <p:cTn id="87" presetID="2" presetClass="exit" presetSubtype="1" fill="hold" grpId="1" nodeType="clickEffect">
                                  <p:stCondLst>
                                    <p:cond delay="0"/>
                                  </p:stCondLst>
                                  <p:childTnLst>
                                    <p:anim calcmode="lin" valueType="num">
                                      <p:cBhvr additive="base">
                                        <p:cTn id="88" dur="500"/>
                                        <p:tgtEl>
                                          <p:spTgt spid="1969159"/>
                                        </p:tgtEl>
                                        <p:attrNameLst>
                                          <p:attrName>ppt_x</p:attrName>
                                        </p:attrNameLst>
                                      </p:cBhvr>
                                      <p:tavLst>
                                        <p:tav tm="0">
                                          <p:val>
                                            <p:strVal val="ppt_x"/>
                                          </p:val>
                                        </p:tav>
                                        <p:tav tm="100000">
                                          <p:val>
                                            <p:strVal val="ppt_x"/>
                                          </p:val>
                                        </p:tav>
                                      </p:tavLst>
                                    </p:anim>
                                    <p:anim calcmode="lin" valueType="num">
                                      <p:cBhvr additive="base">
                                        <p:cTn id="89" dur="500"/>
                                        <p:tgtEl>
                                          <p:spTgt spid="1969159"/>
                                        </p:tgtEl>
                                        <p:attrNameLst>
                                          <p:attrName>ppt_y</p:attrName>
                                        </p:attrNameLst>
                                      </p:cBhvr>
                                      <p:tavLst>
                                        <p:tav tm="0">
                                          <p:val>
                                            <p:strVal val="ppt_y"/>
                                          </p:val>
                                        </p:tav>
                                        <p:tav tm="100000">
                                          <p:val>
                                            <p:strVal val="0-ppt_h/2"/>
                                          </p:val>
                                        </p:tav>
                                      </p:tavLst>
                                    </p:anim>
                                    <p:set>
                                      <p:cBhvr>
                                        <p:cTn id="90" dur="1" fill="hold">
                                          <p:stCondLst>
                                            <p:cond delay="499"/>
                                          </p:stCondLst>
                                        </p:cTn>
                                        <p:tgtEl>
                                          <p:spTgt spid="1969159"/>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 presetClass="exit" presetSubtype="1" fill="hold" grpId="1" nodeType="clickEffect">
                                  <p:stCondLst>
                                    <p:cond delay="0"/>
                                  </p:stCondLst>
                                  <p:childTnLst>
                                    <p:anim calcmode="lin" valueType="num">
                                      <p:cBhvr additive="base">
                                        <p:cTn id="94" dur="500"/>
                                        <p:tgtEl>
                                          <p:spTgt spid="1969158"/>
                                        </p:tgtEl>
                                        <p:attrNameLst>
                                          <p:attrName>ppt_x</p:attrName>
                                        </p:attrNameLst>
                                      </p:cBhvr>
                                      <p:tavLst>
                                        <p:tav tm="0">
                                          <p:val>
                                            <p:strVal val="ppt_x"/>
                                          </p:val>
                                        </p:tav>
                                        <p:tav tm="100000">
                                          <p:val>
                                            <p:strVal val="ppt_x"/>
                                          </p:val>
                                        </p:tav>
                                      </p:tavLst>
                                    </p:anim>
                                    <p:anim calcmode="lin" valueType="num">
                                      <p:cBhvr additive="base">
                                        <p:cTn id="95" dur="500"/>
                                        <p:tgtEl>
                                          <p:spTgt spid="1969158"/>
                                        </p:tgtEl>
                                        <p:attrNameLst>
                                          <p:attrName>ppt_y</p:attrName>
                                        </p:attrNameLst>
                                      </p:cBhvr>
                                      <p:tavLst>
                                        <p:tav tm="0">
                                          <p:val>
                                            <p:strVal val="ppt_y"/>
                                          </p:val>
                                        </p:tav>
                                        <p:tav tm="100000">
                                          <p:val>
                                            <p:strVal val="0-ppt_h/2"/>
                                          </p:val>
                                        </p:tav>
                                      </p:tavLst>
                                    </p:anim>
                                    <p:set>
                                      <p:cBhvr>
                                        <p:cTn id="96" dur="1" fill="hold">
                                          <p:stCondLst>
                                            <p:cond delay="499"/>
                                          </p:stCondLst>
                                        </p:cTn>
                                        <p:tgtEl>
                                          <p:spTgt spid="1969158"/>
                                        </p:tgtEl>
                                        <p:attrNameLst>
                                          <p:attrName>style.visibility</p:attrName>
                                        </p:attrNameLst>
                                      </p:cBhvr>
                                      <p:to>
                                        <p:strVal val="hidden"/>
                                      </p:to>
                                    </p:set>
                                  </p:childTnLst>
                                </p:cTn>
                              </p:par>
                              <p:par>
                                <p:cTn id="97" presetID="2" presetClass="exit" presetSubtype="1" fill="hold" grpId="2" nodeType="withEffect">
                                  <p:stCondLst>
                                    <p:cond delay="0"/>
                                  </p:stCondLst>
                                  <p:childTnLst>
                                    <p:anim calcmode="lin" valueType="num">
                                      <p:cBhvr additive="base">
                                        <p:cTn id="98" dur="500"/>
                                        <p:tgtEl>
                                          <p:spTgt spid="1969158"/>
                                        </p:tgtEl>
                                        <p:attrNameLst>
                                          <p:attrName>ppt_x</p:attrName>
                                        </p:attrNameLst>
                                      </p:cBhvr>
                                      <p:tavLst>
                                        <p:tav tm="0">
                                          <p:val>
                                            <p:strVal val="ppt_x"/>
                                          </p:val>
                                        </p:tav>
                                        <p:tav tm="100000">
                                          <p:val>
                                            <p:strVal val="ppt_x"/>
                                          </p:val>
                                        </p:tav>
                                      </p:tavLst>
                                    </p:anim>
                                    <p:anim calcmode="lin" valueType="num">
                                      <p:cBhvr additive="base">
                                        <p:cTn id="99" dur="500"/>
                                        <p:tgtEl>
                                          <p:spTgt spid="1969158"/>
                                        </p:tgtEl>
                                        <p:attrNameLst>
                                          <p:attrName>ppt_y</p:attrName>
                                        </p:attrNameLst>
                                      </p:cBhvr>
                                      <p:tavLst>
                                        <p:tav tm="0">
                                          <p:val>
                                            <p:strVal val="ppt_y"/>
                                          </p:val>
                                        </p:tav>
                                        <p:tav tm="100000">
                                          <p:val>
                                            <p:strVal val="0-ppt_h/2"/>
                                          </p:val>
                                        </p:tav>
                                      </p:tavLst>
                                    </p:anim>
                                    <p:set>
                                      <p:cBhvr>
                                        <p:cTn id="100" dur="1" fill="hold">
                                          <p:stCondLst>
                                            <p:cond delay="499"/>
                                          </p:stCondLst>
                                        </p:cTn>
                                        <p:tgtEl>
                                          <p:spTgt spid="1969158"/>
                                        </p:tgtEl>
                                        <p:attrNameLst>
                                          <p:attrName>style.visibility</p:attrName>
                                        </p:attrNameLst>
                                      </p:cBhvr>
                                      <p:to>
                                        <p:strVal val="hidden"/>
                                      </p:to>
                                    </p:set>
                                  </p:childTnLst>
                                </p:cTn>
                              </p:par>
                              <p:par>
                                <p:cTn id="101" presetID="2" presetClass="exit" presetSubtype="1" fill="hold" grpId="2" nodeType="withEffect">
                                  <p:stCondLst>
                                    <p:cond delay="0"/>
                                  </p:stCondLst>
                                  <p:childTnLst>
                                    <p:anim calcmode="lin" valueType="num">
                                      <p:cBhvr additive="base">
                                        <p:cTn id="102" dur="500"/>
                                        <p:tgtEl>
                                          <p:spTgt spid="1969159"/>
                                        </p:tgtEl>
                                        <p:attrNameLst>
                                          <p:attrName>ppt_x</p:attrName>
                                        </p:attrNameLst>
                                      </p:cBhvr>
                                      <p:tavLst>
                                        <p:tav tm="0">
                                          <p:val>
                                            <p:strVal val="ppt_x"/>
                                          </p:val>
                                        </p:tav>
                                        <p:tav tm="100000">
                                          <p:val>
                                            <p:strVal val="ppt_x"/>
                                          </p:val>
                                        </p:tav>
                                      </p:tavLst>
                                    </p:anim>
                                    <p:anim calcmode="lin" valueType="num">
                                      <p:cBhvr additive="base">
                                        <p:cTn id="103" dur="500"/>
                                        <p:tgtEl>
                                          <p:spTgt spid="1969159"/>
                                        </p:tgtEl>
                                        <p:attrNameLst>
                                          <p:attrName>ppt_y</p:attrName>
                                        </p:attrNameLst>
                                      </p:cBhvr>
                                      <p:tavLst>
                                        <p:tav tm="0">
                                          <p:val>
                                            <p:strVal val="ppt_y"/>
                                          </p:val>
                                        </p:tav>
                                        <p:tav tm="100000">
                                          <p:val>
                                            <p:strVal val="0-ppt_h/2"/>
                                          </p:val>
                                        </p:tav>
                                      </p:tavLst>
                                    </p:anim>
                                    <p:set>
                                      <p:cBhvr>
                                        <p:cTn id="104" dur="1" fill="hold">
                                          <p:stCondLst>
                                            <p:cond delay="499"/>
                                          </p:stCondLst>
                                        </p:cTn>
                                        <p:tgtEl>
                                          <p:spTgt spid="1969159"/>
                                        </p:tgtEl>
                                        <p:attrNameLst>
                                          <p:attrName>style.visibility</p:attrName>
                                        </p:attrNameLst>
                                      </p:cBhvr>
                                      <p:to>
                                        <p:strVal val="hidden"/>
                                      </p:to>
                                    </p:set>
                                  </p:childTnLst>
                                </p:cTn>
                              </p:par>
                              <p:par>
                                <p:cTn id="105" presetID="2" presetClass="exit" presetSubtype="1" fill="hold" grpId="2" nodeType="withEffect">
                                  <p:stCondLst>
                                    <p:cond delay="0"/>
                                  </p:stCondLst>
                                  <p:childTnLst>
                                    <p:anim calcmode="lin" valueType="num">
                                      <p:cBhvr additive="base">
                                        <p:cTn id="106" dur="500"/>
                                        <p:tgtEl>
                                          <p:spTgt spid="1969160"/>
                                        </p:tgtEl>
                                        <p:attrNameLst>
                                          <p:attrName>ppt_x</p:attrName>
                                        </p:attrNameLst>
                                      </p:cBhvr>
                                      <p:tavLst>
                                        <p:tav tm="0">
                                          <p:val>
                                            <p:strVal val="ppt_x"/>
                                          </p:val>
                                        </p:tav>
                                        <p:tav tm="100000">
                                          <p:val>
                                            <p:strVal val="ppt_x"/>
                                          </p:val>
                                        </p:tav>
                                      </p:tavLst>
                                    </p:anim>
                                    <p:anim calcmode="lin" valueType="num">
                                      <p:cBhvr additive="base">
                                        <p:cTn id="107" dur="500"/>
                                        <p:tgtEl>
                                          <p:spTgt spid="1969160"/>
                                        </p:tgtEl>
                                        <p:attrNameLst>
                                          <p:attrName>ppt_y</p:attrName>
                                        </p:attrNameLst>
                                      </p:cBhvr>
                                      <p:tavLst>
                                        <p:tav tm="0">
                                          <p:val>
                                            <p:strVal val="ppt_y"/>
                                          </p:val>
                                        </p:tav>
                                        <p:tav tm="100000">
                                          <p:val>
                                            <p:strVal val="0-ppt_h/2"/>
                                          </p:val>
                                        </p:tav>
                                      </p:tavLst>
                                    </p:anim>
                                    <p:set>
                                      <p:cBhvr>
                                        <p:cTn id="108" dur="1" fill="hold">
                                          <p:stCondLst>
                                            <p:cond delay="499"/>
                                          </p:stCondLst>
                                        </p:cTn>
                                        <p:tgtEl>
                                          <p:spTgt spid="1969160"/>
                                        </p:tgtEl>
                                        <p:attrNameLst>
                                          <p:attrName>style.visibility</p:attrName>
                                        </p:attrNameLst>
                                      </p:cBhvr>
                                      <p:to>
                                        <p:strVal val="hidden"/>
                                      </p:to>
                                    </p:set>
                                  </p:childTnLst>
                                </p:cTn>
                              </p:par>
                              <p:par>
                                <p:cTn id="109" presetID="2" presetClass="exit" presetSubtype="1" fill="hold" grpId="2" nodeType="withEffect">
                                  <p:stCondLst>
                                    <p:cond delay="0"/>
                                  </p:stCondLst>
                                  <p:childTnLst>
                                    <p:anim calcmode="lin" valueType="num">
                                      <p:cBhvr additive="base">
                                        <p:cTn id="110" dur="500"/>
                                        <p:tgtEl>
                                          <p:spTgt spid="1969161"/>
                                        </p:tgtEl>
                                        <p:attrNameLst>
                                          <p:attrName>ppt_x</p:attrName>
                                        </p:attrNameLst>
                                      </p:cBhvr>
                                      <p:tavLst>
                                        <p:tav tm="0">
                                          <p:val>
                                            <p:strVal val="ppt_x"/>
                                          </p:val>
                                        </p:tav>
                                        <p:tav tm="100000">
                                          <p:val>
                                            <p:strVal val="ppt_x"/>
                                          </p:val>
                                        </p:tav>
                                      </p:tavLst>
                                    </p:anim>
                                    <p:anim calcmode="lin" valueType="num">
                                      <p:cBhvr additive="base">
                                        <p:cTn id="111" dur="500"/>
                                        <p:tgtEl>
                                          <p:spTgt spid="1969161"/>
                                        </p:tgtEl>
                                        <p:attrNameLst>
                                          <p:attrName>ppt_y</p:attrName>
                                        </p:attrNameLst>
                                      </p:cBhvr>
                                      <p:tavLst>
                                        <p:tav tm="0">
                                          <p:val>
                                            <p:strVal val="ppt_y"/>
                                          </p:val>
                                        </p:tav>
                                        <p:tav tm="100000">
                                          <p:val>
                                            <p:strVal val="0-ppt_h/2"/>
                                          </p:val>
                                        </p:tav>
                                      </p:tavLst>
                                    </p:anim>
                                    <p:set>
                                      <p:cBhvr>
                                        <p:cTn id="112" dur="1" fill="hold">
                                          <p:stCondLst>
                                            <p:cond delay="499"/>
                                          </p:stCondLst>
                                        </p:cTn>
                                        <p:tgtEl>
                                          <p:spTgt spid="1969161"/>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8" presetClass="exit" presetSubtype="12" fill="hold" nodeType="clickEffect">
                                  <p:stCondLst>
                                    <p:cond delay="0"/>
                                  </p:stCondLst>
                                  <p:childTnLst>
                                    <p:animEffect transition="out" filter="strips(downLeft)">
                                      <p:cBhvr>
                                        <p:cTn id="116" dur="500"/>
                                        <p:tgtEl>
                                          <p:spTgt spid="2"/>
                                        </p:tgtEl>
                                      </p:cBhvr>
                                    </p:animEffect>
                                    <p:set>
                                      <p:cBhvr>
                                        <p:cTn id="117" dur="1" fill="hold">
                                          <p:stCondLst>
                                            <p:cond delay="499"/>
                                          </p:stCondLst>
                                        </p:cTn>
                                        <p:tgtEl>
                                          <p:spTgt spid="2"/>
                                        </p:tgtEl>
                                        <p:attrNameLst>
                                          <p:attrName>style.visibility</p:attrName>
                                        </p:attrNameLst>
                                      </p:cBhvr>
                                      <p:to>
                                        <p:strVal val="hidden"/>
                                      </p:to>
                                    </p:set>
                                  </p:childTnLst>
                                </p:cTn>
                              </p:par>
                              <p:par>
                                <p:cTn id="118" presetID="9" presetClass="entr" presetSubtype="0" fill="hold" nodeType="withEffect">
                                  <p:stCondLst>
                                    <p:cond delay="0"/>
                                  </p:stCondLst>
                                  <p:childTnLst>
                                    <p:set>
                                      <p:cBhvr>
                                        <p:cTn id="119" dur="1" fill="hold">
                                          <p:stCondLst>
                                            <p:cond delay="0"/>
                                          </p:stCondLst>
                                        </p:cTn>
                                        <p:tgtEl>
                                          <p:spTgt spid="3"/>
                                        </p:tgtEl>
                                        <p:attrNameLst>
                                          <p:attrName>style.visibility</p:attrName>
                                        </p:attrNameLst>
                                      </p:cBhvr>
                                      <p:to>
                                        <p:strVal val="visible"/>
                                      </p:to>
                                    </p:set>
                                    <p:animEffect transition="in" filter="dissolve">
                                      <p:cBhvr>
                                        <p:cTn id="120" dur="500"/>
                                        <p:tgtEl>
                                          <p:spTgt spid="3"/>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1969168"/>
                                        </p:tgtEl>
                                        <p:attrNameLst>
                                          <p:attrName>style.visibility</p:attrName>
                                        </p:attrNameLst>
                                      </p:cBhvr>
                                      <p:to>
                                        <p:strVal val="visible"/>
                                      </p:to>
                                    </p:set>
                                    <p:animEffect transition="in" filter="wipe(left)">
                                      <p:cBhvr>
                                        <p:cTn id="125" dur="500"/>
                                        <p:tgtEl>
                                          <p:spTgt spid="1969168"/>
                                        </p:tgtEl>
                                      </p:cBhvr>
                                    </p:animEffect>
                                  </p:childTnLst>
                                </p:cTn>
                              </p:par>
                            </p:childTnLst>
                          </p:cTn>
                        </p:par>
                      </p:childTnLst>
                    </p:cTn>
                  </p:par>
                  <p:par>
                    <p:cTn id="126" fill="hold">
                      <p:stCondLst>
                        <p:cond delay="indefinite"/>
                      </p:stCondLst>
                      <p:childTnLst>
                        <p:par>
                          <p:cTn id="127" fill="hold">
                            <p:stCondLst>
                              <p:cond delay="0"/>
                            </p:stCondLst>
                            <p:childTnLst>
                              <p:par>
                                <p:cTn id="128" presetID="2" presetClass="entr" presetSubtype="1" fill="hold" grpId="0" nodeType="clickEffect">
                                  <p:stCondLst>
                                    <p:cond delay="0"/>
                                  </p:stCondLst>
                                  <p:childTnLst>
                                    <p:set>
                                      <p:cBhvr>
                                        <p:cTn id="129" dur="1" fill="hold">
                                          <p:stCondLst>
                                            <p:cond delay="0"/>
                                          </p:stCondLst>
                                        </p:cTn>
                                        <p:tgtEl>
                                          <p:spTgt spid="1969162"/>
                                        </p:tgtEl>
                                        <p:attrNameLst>
                                          <p:attrName>style.visibility</p:attrName>
                                        </p:attrNameLst>
                                      </p:cBhvr>
                                      <p:to>
                                        <p:strVal val="visible"/>
                                      </p:to>
                                    </p:set>
                                    <p:anim calcmode="lin" valueType="num">
                                      <p:cBhvr additive="base">
                                        <p:cTn id="130" dur="500" fill="hold"/>
                                        <p:tgtEl>
                                          <p:spTgt spid="1969162"/>
                                        </p:tgtEl>
                                        <p:attrNameLst>
                                          <p:attrName>ppt_x</p:attrName>
                                        </p:attrNameLst>
                                      </p:cBhvr>
                                      <p:tavLst>
                                        <p:tav tm="0">
                                          <p:val>
                                            <p:strVal val="#ppt_x"/>
                                          </p:val>
                                        </p:tav>
                                        <p:tav tm="100000">
                                          <p:val>
                                            <p:strVal val="#ppt_x"/>
                                          </p:val>
                                        </p:tav>
                                      </p:tavLst>
                                    </p:anim>
                                    <p:anim calcmode="lin" valueType="num">
                                      <p:cBhvr additive="base">
                                        <p:cTn id="131" dur="500" fill="hold"/>
                                        <p:tgtEl>
                                          <p:spTgt spid="1969162"/>
                                        </p:tgtEl>
                                        <p:attrNameLst>
                                          <p:attrName>ppt_y</p:attrName>
                                        </p:attrNameLst>
                                      </p:cBhvr>
                                      <p:tavLst>
                                        <p:tav tm="0">
                                          <p:val>
                                            <p:strVal val="0-#ppt_h/2"/>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2" presetClass="entr" presetSubtype="1" fill="hold" grpId="0" nodeType="clickEffect">
                                  <p:stCondLst>
                                    <p:cond delay="0"/>
                                  </p:stCondLst>
                                  <p:childTnLst>
                                    <p:set>
                                      <p:cBhvr>
                                        <p:cTn id="135" dur="1" fill="hold">
                                          <p:stCondLst>
                                            <p:cond delay="0"/>
                                          </p:stCondLst>
                                        </p:cTn>
                                        <p:tgtEl>
                                          <p:spTgt spid="1969163"/>
                                        </p:tgtEl>
                                        <p:attrNameLst>
                                          <p:attrName>style.visibility</p:attrName>
                                        </p:attrNameLst>
                                      </p:cBhvr>
                                      <p:to>
                                        <p:strVal val="visible"/>
                                      </p:to>
                                    </p:set>
                                    <p:anim calcmode="lin" valueType="num">
                                      <p:cBhvr additive="base">
                                        <p:cTn id="136" dur="500" fill="hold"/>
                                        <p:tgtEl>
                                          <p:spTgt spid="1969163"/>
                                        </p:tgtEl>
                                        <p:attrNameLst>
                                          <p:attrName>ppt_x</p:attrName>
                                        </p:attrNameLst>
                                      </p:cBhvr>
                                      <p:tavLst>
                                        <p:tav tm="0">
                                          <p:val>
                                            <p:strVal val="#ppt_x"/>
                                          </p:val>
                                        </p:tav>
                                        <p:tav tm="100000">
                                          <p:val>
                                            <p:strVal val="#ppt_x"/>
                                          </p:val>
                                        </p:tav>
                                      </p:tavLst>
                                    </p:anim>
                                    <p:anim calcmode="lin" valueType="num">
                                      <p:cBhvr additive="base">
                                        <p:cTn id="137" dur="500" fill="hold"/>
                                        <p:tgtEl>
                                          <p:spTgt spid="1969163"/>
                                        </p:tgtEl>
                                        <p:attrNameLst>
                                          <p:attrName>ppt_y</p:attrName>
                                        </p:attrNameLst>
                                      </p:cBhvr>
                                      <p:tavLst>
                                        <p:tav tm="0">
                                          <p:val>
                                            <p:strVal val="0-#ppt_h/2"/>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19" presetClass="emph" presetSubtype="0" fill="remove" grpId="1" nodeType="clickEffect">
                                  <p:stCondLst>
                                    <p:cond delay="0"/>
                                  </p:stCondLst>
                                  <p:childTnLst>
                                    <p:animClr clrSpc="rgb" dir="cw">
                                      <p:cBhvr override="childStyle">
                                        <p:cTn id="141" dur="2000" fill="hold"/>
                                        <p:tgtEl>
                                          <p:spTgt spid="1969157"/>
                                        </p:tgtEl>
                                        <p:attrNameLst>
                                          <p:attrName>style.color</p:attrName>
                                        </p:attrNameLst>
                                      </p:cBhvr>
                                      <p:to>
                                        <a:srgbClr val="006600"/>
                                      </p:to>
                                    </p:animClr>
                                    <p:animClr clrSpc="rgb" dir="cw">
                                      <p:cBhvr>
                                        <p:cTn id="142" dur="2000" fill="hold"/>
                                        <p:tgtEl>
                                          <p:spTgt spid="1969157"/>
                                        </p:tgtEl>
                                        <p:attrNameLst>
                                          <p:attrName>fillcolor</p:attrName>
                                        </p:attrNameLst>
                                      </p:cBhvr>
                                      <p:to>
                                        <a:srgbClr val="006600"/>
                                      </p:to>
                                    </p:animClr>
                                    <p:set>
                                      <p:cBhvr>
                                        <p:cTn id="143" dur="2000" fill="hold"/>
                                        <p:tgtEl>
                                          <p:spTgt spid="1969157"/>
                                        </p:tgtEl>
                                        <p:attrNameLst>
                                          <p:attrName>fill.type</p:attrName>
                                        </p:attrNameLst>
                                      </p:cBhvr>
                                      <p:to>
                                        <p:strVal val="solid"/>
                                      </p:to>
                                    </p:set>
                                    <p:set>
                                      <p:cBhvr>
                                        <p:cTn id="144" dur="2000" fill="hold"/>
                                        <p:tgtEl>
                                          <p:spTgt spid="1969157"/>
                                        </p:tgtEl>
                                        <p:attrNameLst>
                                          <p:attrName>fill.on</p:attrName>
                                        </p:attrNameLst>
                                      </p:cBhvr>
                                      <p:to>
                                        <p:strVal val="true"/>
                                      </p:to>
                                    </p:set>
                                  </p:childTnLst>
                                </p:cTn>
                              </p:par>
                            </p:childTnLst>
                          </p:cTn>
                        </p:par>
                      </p:childTnLst>
                    </p:cTn>
                  </p:par>
                  <p:par>
                    <p:cTn id="145" fill="hold">
                      <p:stCondLst>
                        <p:cond delay="indefinite"/>
                      </p:stCondLst>
                      <p:childTnLst>
                        <p:par>
                          <p:cTn id="146" fill="hold">
                            <p:stCondLst>
                              <p:cond delay="0"/>
                            </p:stCondLst>
                            <p:childTnLst>
                              <p:par>
                                <p:cTn id="147" presetID="22" presetClass="entr" presetSubtype="4" fill="hold" grpId="0" nodeType="clickEffect">
                                  <p:stCondLst>
                                    <p:cond delay="0"/>
                                  </p:stCondLst>
                                  <p:childTnLst>
                                    <p:set>
                                      <p:cBhvr>
                                        <p:cTn id="148" dur="1" fill="hold">
                                          <p:stCondLst>
                                            <p:cond delay="0"/>
                                          </p:stCondLst>
                                        </p:cTn>
                                        <p:tgtEl>
                                          <p:spTgt spid="1969169"/>
                                        </p:tgtEl>
                                        <p:attrNameLst>
                                          <p:attrName>style.visibility</p:attrName>
                                        </p:attrNameLst>
                                      </p:cBhvr>
                                      <p:to>
                                        <p:strVal val="visible"/>
                                      </p:to>
                                    </p:set>
                                    <p:animEffect transition="in" filter="wipe(down)">
                                      <p:cBhvr>
                                        <p:cTn id="149" dur="500"/>
                                        <p:tgtEl>
                                          <p:spTgt spid="1969169"/>
                                        </p:tgtEl>
                                      </p:cBhvr>
                                    </p:animEffect>
                                  </p:childTnLst>
                                </p:cTn>
                              </p:par>
                            </p:childTnLst>
                          </p:cTn>
                        </p:par>
                      </p:childTnLst>
                    </p:cTn>
                  </p:par>
                  <p:par>
                    <p:cTn id="150" fill="hold">
                      <p:stCondLst>
                        <p:cond delay="indefinite"/>
                      </p:stCondLst>
                      <p:childTnLst>
                        <p:par>
                          <p:cTn id="151" fill="hold">
                            <p:stCondLst>
                              <p:cond delay="0"/>
                            </p:stCondLst>
                            <p:childTnLst>
                              <p:par>
                                <p:cTn id="152" presetID="2" presetClass="exit" presetSubtype="1" fill="hold" grpId="1" nodeType="clickEffect">
                                  <p:stCondLst>
                                    <p:cond delay="0"/>
                                  </p:stCondLst>
                                  <p:childTnLst>
                                    <p:anim calcmode="lin" valueType="num">
                                      <p:cBhvr additive="base">
                                        <p:cTn id="153" dur="500"/>
                                        <p:tgtEl>
                                          <p:spTgt spid="1969163"/>
                                        </p:tgtEl>
                                        <p:attrNameLst>
                                          <p:attrName>ppt_x</p:attrName>
                                        </p:attrNameLst>
                                      </p:cBhvr>
                                      <p:tavLst>
                                        <p:tav tm="0">
                                          <p:val>
                                            <p:strVal val="ppt_x"/>
                                          </p:val>
                                        </p:tav>
                                        <p:tav tm="100000">
                                          <p:val>
                                            <p:strVal val="ppt_x"/>
                                          </p:val>
                                        </p:tav>
                                      </p:tavLst>
                                    </p:anim>
                                    <p:anim calcmode="lin" valueType="num">
                                      <p:cBhvr additive="base">
                                        <p:cTn id="154" dur="500"/>
                                        <p:tgtEl>
                                          <p:spTgt spid="1969163"/>
                                        </p:tgtEl>
                                        <p:attrNameLst>
                                          <p:attrName>ppt_y</p:attrName>
                                        </p:attrNameLst>
                                      </p:cBhvr>
                                      <p:tavLst>
                                        <p:tav tm="0">
                                          <p:val>
                                            <p:strVal val="ppt_y"/>
                                          </p:val>
                                        </p:tav>
                                        <p:tav tm="100000">
                                          <p:val>
                                            <p:strVal val="0-ppt_h/2"/>
                                          </p:val>
                                        </p:tav>
                                      </p:tavLst>
                                    </p:anim>
                                    <p:set>
                                      <p:cBhvr>
                                        <p:cTn id="155" dur="1" fill="hold">
                                          <p:stCondLst>
                                            <p:cond delay="499"/>
                                          </p:stCondLst>
                                        </p:cTn>
                                        <p:tgtEl>
                                          <p:spTgt spid="1969163"/>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2" presetClass="exit" presetSubtype="1" fill="hold" grpId="1" nodeType="clickEffect">
                                  <p:stCondLst>
                                    <p:cond delay="0"/>
                                  </p:stCondLst>
                                  <p:childTnLst>
                                    <p:anim calcmode="lin" valueType="num">
                                      <p:cBhvr additive="base">
                                        <p:cTn id="159" dur="500"/>
                                        <p:tgtEl>
                                          <p:spTgt spid="1969162"/>
                                        </p:tgtEl>
                                        <p:attrNameLst>
                                          <p:attrName>ppt_x</p:attrName>
                                        </p:attrNameLst>
                                      </p:cBhvr>
                                      <p:tavLst>
                                        <p:tav tm="0">
                                          <p:val>
                                            <p:strVal val="ppt_x"/>
                                          </p:val>
                                        </p:tav>
                                        <p:tav tm="100000">
                                          <p:val>
                                            <p:strVal val="ppt_x"/>
                                          </p:val>
                                        </p:tav>
                                      </p:tavLst>
                                    </p:anim>
                                    <p:anim calcmode="lin" valueType="num">
                                      <p:cBhvr additive="base">
                                        <p:cTn id="160" dur="500"/>
                                        <p:tgtEl>
                                          <p:spTgt spid="1969162"/>
                                        </p:tgtEl>
                                        <p:attrNameLst>
                                          <p:attrName>ppt_y</p:attrName>
                                        </p:attrNameLst>
                                      </p:cBhvr>
                                      <p:tavLst>
                                        <p:tav tm="0">
                                          <p:val>
                                            <p:strVal val="ppt_y"/>
                                          </p:val>
                                        </p:tav>
                                        <p:tav tm="100000">
                                          <p:val>
                                            <p:strVal val="0-ppt_h/2"/>
                                          </p:val>
                                        </p:tav>
                                      </p:tavLst>
                                    </p:anim>
                                    <p:set>
                                      <p:cBhvr>
                                        <p:cTn id="161" dur="1" fill="hold">
                                          <p:stCondLst>
                                            <p:cond delay="499"/>
                                          </p:stCondLst>
                                        </p:cTn>
                                        <p:tgtEl>
                                          <p:spTgt spid="1969162"/>
                                        </p:tgtEl>
                                        <p:attrNameLst>
                                          <p:attrName>style.visibility</p:attrName>
                                        </p:attrNameLst>
                                      </p:cBhvr>
                                      <p:to>
                                        <p:strVal val="hidden"/>
                                      </p:to>
                                    </p:set>
                                  </p:childTnLst>
                                </p:cTn>
                              </p:par>
                              <p:par>
                                <p:cTn id="162" presetID="18" presetClass="exit" presetSubtype="12" fill="hold" grpId="2" nodeType="withEffect">
                                  <p:stCondLst>
                                    <p:cond delay="0"/>
                                  </p:stCondLst>
                                  <p:childTnLst>
                                    <p:animEffect transition="out" filter="strips(downLeft)">
                                      <p:cBhvr>
                                        <p:cTn id="163" dur="500"/>
                                        <p:tgtEl>
                                          <p:spTgt spid="1969162"/>
                                        </p:tgtEl>
                                      </p:cBhvr>
                                    </p:animEffect>
                                    <p:set>
                                      <p:cBhvr>
                                        <p:cTn id="164" dur="1" fill="hold">
                                          <p:stCondLst>
                                            <p:cond delay="499"/>
                                          </p:stCondLst>
                                        </p:cTn>
                                        <p:tgtEl>
                                          <p:spTgt spid="1969162"/>
                                        </p:tgtEl>
                                        <p:attrNameLst>
                                          <p:attrName>style.visibility</p:attrName>
                                        </p:attrNameLst>
                                      </p:cBhvr>
                                      <p:to>
                                        <p:strVal val="hidden"/>
                                      </p:to>
                                    </p:set>
                                  </p:childTnLst>
                                </p:cTn>
                              </p:par>
                              <p:par>
                                <p:cTn id="165" presetID="18" presetClass="exit" presetSubtype="12" fill="hold" grpId="2" nodeType="withEffect">
                                  <p:stCondLst>
                                    <p:cond delay="0"/>
                                  </p:stCondLst>
                                  <p:childTnLst>
                                    <p:animEffect transition="out" filter="strips(downLeft)">
                                      <p:cBhvr>
                                        <p:cTn id="166" dur="500"/>
                                        <p:tgtEl>
                                          <p:spTgt spid="1969163"/>
                                        </p:tgtEl>
                                      </p:cBhvr>
                                    </p:animEffect>
                                    <p:set>
                                      <p:cBhvr>
                                        <p:cTn id="167" dur="1" fill="hold">
                                          <p:stCondLst>
                                            <p:cond delay="499"/>
                                          </p:stCondLst>
                                        </p:cTn>
                                        <p:tgtEl>
                                          <p:spTgt spid="1969163"/>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8" presetClass="exit" presetSubtype="12" fill="hold" nodeType="clickEffect">
                                  <p:stCondLst>
                                    <p:cond delay="0"/>
                                  </p:stCondLst>
                                  <p:childTnLst>
                                    <p:animEffect transition="out" filter="strips(downLeft)">
                                      <p:cBhvr>
                                        <p:cTn id="171" dur="500"/>
                                        <p:tgtEl>
                                          <p:spTgt spid="3"/>
                                        </p:tgtEl>
                                      </p:cBhvr>
                                    </p:animEffect>
                                    <p:set>
                                      <p:cBhvr>
                                        <p:cTn id="172"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9156" grpId="0" animBg="1"/>
      <p:bldP spid="1969156" grpId="1" animBg="1"/>
      <p:bldP spid="1969157" grpId="0" animBg="1"/>
      <p:bldP spid="1969157" grpId="1" animBg="1"/>
      <p:bldP spid="1969158" grpId="0" animBg="1"/>
      <p:bldP spid="1969158" grpId="1" animBg="1"/>
      <p:bldP spid="1969158" grpId="2" animBg="1"/>
      <p:bldP spid="1969159" grpId="0" animBg="1"/>
      <p:bldP spid="1969159" grpId="1" animBg="1"/>
      <p:bldP spid="1969159" grpId="2" animBg="1"/>
      <p:bldP spid="1969160" grpId="0" animBg="1"/>
      <p:bldP spid="1969160" grpId="1" animBg="1"/>
      <p:bldP spid="1969160" grpId="2" animBg="1"/>
      <p:bldP spid="1969161" grpId="0" animBg="1"/>
      <p:bldP spid="1969161" grpId="1" animBg="1"/>
      <p:bldP spid="1969161" grpId="2" animBg="1"/>
      <p:bldP spid="1969162" grpId="0" animBg="1"/>
      <p:bldP spid="1969162" grpId="1" animBg="1"/>
      <p:bldP spid="1969162" grpId="2" animBg="1"/>
      <p:bldP spid="1969163" grpId="0" animBg="1"/>
      <p:bldP spid="1969163" grpId="1" animBg="1"/>
      <p:bldP spid="1969163" grpId="2" animBg="1"/>
      <p:bldP spid="1969164" grpId="0" animBg="1"/>
      <p:bldP spid="1969165" grpId="0" animBg="1"/>
      <p:bldP spid="1969166" grpId="0" animBg="1"/>
      <p:bldP spid="1969167" grpId="0" animBg="1"/>
      <p:bldP spid="1969168" grpId="0" animBg="1"/>
      <p:bldP spid="1969169"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kumimoji="0" lang="hr-HR" smtClean="0">
                <a:effectLst/>
              </a:rPr>
              <a:t>Programski slijed i stog pri pozivu funkcije – još složeniji primjer</a:t>
            </a:r>
            <a:endParaRPr kumimoji="0" lang="en-US" smtClean="0">
              <a:effectLst/>
            </a:endParaRPr>
          </a:p>
        </p:txBody>
      </p:sp>
      <p:sp>
        <p:nvSpPr>
          <p:cNvPr id="1971203" name="Rectangle 3"/>
          <p:cNvSpPr>
            <a:spLocks noChangeArrowheads="1"/>
          </p:cNvSpPr>
          <p:nvPr/>
        </p:nvSpPr>
        <p:spPr bwMode="auto">
          <a:xfrm>
            <a:off x="134938" y="1989138"/>
            <a:ext cx="2009775" cy="2808287"/>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kumimoji="0" lang="hr-HR" sz="1800"/>
              <a:t>int main () {</a:t>
            </a:r>
          </a:p>
          <a:p>
            <a:pPr>
              <a:defRPr/>
            </a:pPr>
            <a:r>
              <a:rPr kumimoji="0" lang="hr-HR" sz="1800"/>
              <a:t>  ...</a:t>
            </a:r>
          </a:p>
          <a:p>
            <a:pPr>
              <a:defRPr/>
            </a:pPr>
            <a:r>
              <a:rPr kumimoji="0" lang="hr-HR" sz="1800"/>
              <a:t>  y1 = f(x1);</a:t>
            </a:r>
          </a:p>
          <a:p>
            <a:pPr>
              <a:defRPr/>
            </a:pPr>
            <a:r>
              <a:rPr kumimoji="0" lang="hr-HR" sz="1800"/>
              <a:t>  ...</a:t>
            </a:r>
          </a:p>
          <a:p>
            <a:pPr>
              <a:defRPr/>
            </a:pPr>
            <a:r>
              <a:rPr kumimoji="0" lang="hr-HR" sz="1800"/>
              <a:t>  y2 = g(x2);</a:t>
            </a:r>
          </a:p>
          <a:p>
            <a:pPr>
              <a:defRPr/>
            </a:pPr>
            <a:r>
              <a:rPr kumimoji="0" lang="hr-HR" sz="1800"/>
              <a:t>    ...</a:t>
            </a:r>
          </a:p>
          <a:p>
            <a:pPr>
              <a:defRPr/>
            </a:pPr>
            <a:r>
              <a:rPr kumimoji="0" lang="hr-HR" sz="1800"/>
              <a:t>}</a:t>
            </a:r>
            <a:endParaRPr lang="hr-HR" sz="1800">
              <a:effectLst>
                <a:outerShdw blurRad="38100" dist="38100" dir="2700000" algn="tl">
                  <a:srgbClr val="FFFFFF"/>
                </a:outerShdw>
              </a:effectLst>
            </a:endParaRPr>
          </a:p>
        </p:txBody>
      </p:sp>
      <p:sp>
        <p:nvSpPr>
          <p:cNvPr id="1971204" name="Rectangle 4"/>
          <p:cNvSpPr>
            <a:spLocks noChangeArrowheads="1"/>
          </p:cNvSpPr>
          <p:nvPr/>
        </p:nvSpPr>
        <p:spPr bwMode="auto">
          <a:xfrm>
            <a:off x="2289175" y="836613"/>
            <a:ext cx="2376488" cy="2159000"/>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kumimoji="0" lang="hr-HR" sz="1500"/>
              <a:t>float f (float x) {</a:t>
            </a:r>
          </a:p>
          <a:p>
            <a:pPr>
              <a:defRPr/>
            </a:pPr>
            <a:r>
              <a:rPr kumimoji="0" lang="hr-HR" sz="1500"/>
              <a:t>  float z;</a:t>
            </a:r>
          </a:p>
          <a:p>
            <a:pPr>
              <a:defRPr/>
            </a:pPr>
            <a:r>
              <a:rPr kumimoji="0" lang="hr-HR" sz="1500"/>
              <a:t>  ...</a:t>
            </a:r>
          </a:p>
          <a:p>
            <a:pPr>
              <a:defRPr/>
            </a:pPr>
            <a:r>
              <a:rPr kumimoji="0" lang="hr-HR" sz="1500"/>
              <a:t>  z = g(x);</a:t>
            </a:r>
          </a:p>
          <a:p>
            <a:pPr>
              <a:defRPr/>
            </a:pPr>
            <a:r>
              <a:rPr kumimoji="0" lang="hr-HR" sz="1500"/>
              <a:t>  return z*z;</a:t>
            </a:r>
          </a:p>
          <a:p>
            <a:pPr>
              <a:defRPr/>
            </a:pPr>
            <a:r>
              <a:rPr kumimoji="0" lang="hr-HR" sz="1500"/>
              <a:t>}</a:t>
            </a:r>
            <a:endParaRPr lang="hr-HR" sz="1500">
              <a:solidFill>
                <a:schemeClr val="tx1"/>
              </a:solidFill>
              <a:effectLst>
                <a:outerShdw blurRad="38100" dist="38100" dir="2700000" algn="tl">
                  <a:srgbClr val="000000"/>
                </a:outerShdw>
              </a:effectLst>
            </a:endParaRPr>
          </a:p>
        </p:txBody>
      </p:sp>
      <p:sp>
        <p:nvSpPr>
          <p:cNvPr id="1971205" name="Rectangle 5"/>
          <p:cNvSpPr>
            <a:spLocks noChangeArrowheads="1"/>
          </p:cNvSpPr>
          <p:nvPr/>
        </p:nvSpPr>
        <p:spPr bwMode="auto">
          <a:xfrm>
            <a:off x="7329488" y="836613"/>
            <a:ext cx="2376487" cy="2159000"/>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kumimoji="0" lang="hr-HR" sz="1500"/>
              <a:t>float f (float x) {</a:t>
            </a:r>
          </a:p>
          <a:p>
            <a:pPr>
              <a:defRPr/>
            </a:pPr>
            <a:r>
              <a:rPr kumimoji="0" lang="hr-HR" sz="1500"/>
              <a:t>  float z;</a:t>
            </a:r>
          </a:p>
          <a:p>
            <a:pPr>
              <a:defRPr/>
            </a:pPr>
            <a:r>
              <a:rPr kumimoji="0" lang="hr-HR" sz="1500"/>
              <a:t>  ...</a:t>
            </a:r>
          </a:p>
          <a:p>
            <a:pPr>
              <a:defRPr/>
            </a:pPr>
            <a:r>
              <a:rPr kumimoji="0" lang="hr-HR" sz="1500"/>
              <a:t>  z = g(x);</a:t>
            </a:r>
          </a:p>
          <a:p>
            <a:pPr>
              <a:defRPr/>
            </a:pPr>
            <a:r>
              <a:rPr kumimoji="0" lang="hr-HR" sz="1500"/>
              <a:t>  return z*z;</a:t>
            </a:r>
          </a:p>
          <a:p>
            <a:pPr>
              <a:defRPr/>
            </a:pPr>
            <a:r>
              <a:rPr kumimoji="0" lang="hr-HR" sz="1500"/>
              <a:t>}</a:t>
            </a:r>
            <a:endParaRPr lang="hr-HR" sz="1500">
              <a:solidFill>
                <a:schemeClr val="tx1"/>
              </a:solidFill>
              <a:effectLst>
                <a:outerShdw blurRad="38100" dist="38100" dir="2700000" algn="tl">
                  <a:srgbClr val="000000"/>
                </a:outerShdw>
              </a:effectLst>
            </a:endParaRPr>
          </a:p>
        </p:txBody>
      </p:sp>
      <p:sp>
        <p:nvSpPr>
          <p:cNvPr id="1971206" name="Rectangle 6"/>
          <p:cNvSpPr>
            <a:spLocks noChangeArrowheads="1"/>
          </p:cNvSpPr>
          <p:nvPr/>
        </p:nvSpPr>
        <p:spPr bwMode="auto">
          <a:xfrm>
            <a:off x="4808538" y="836613"/>
            <a:ext cx="2376487" cy="2160587"/>
          </a:xfrm>
          <a:prstGeom prst="rect">
            <a:avLst/>
          </a:prstGeom>
          <a:solidFill>
            <a:schemeClr val="hlink">
              <a:alpha val="39999"/>
            </a:schemeClr>
          </a:solidFill>
          <a:ln w="9525" algn="ctr">
            <a:solidFill>
              <a:srgbClr val="FF9900"/>
            </a:solidFill>
            <a:miter lim="800000"/>
            <a:headEnd/>
            <a:tailEnd/>
          </a:ln>
          <a:effectLst/>
        </p:spPr>
        <p:txBody>
          <a:bodyPr wrap="none" anchor="ctr"/>
          <a:lstStyle/>
          <a:p>
            <a:pPr>
              <a:defRPr/>
            </a:pPr>
            <a:r>
              <a:rPr kumimoji="0" lang="hr-HR" sz="1500"/>
              <a:t>float g (float w) {</a:t>
            </a:r>
          </a:p>
          <a:p>
            <a:pPr>
              <a:defRPr/>
            </a:pPr>
            <a:r>
              <a:rPr kumimoji="0" lang="hr-HR" sz="1500"/>
              <a:t>  float y;</a:t>
            </a:r>
          </a:p>
          <a:p>
            <a:pPr>
              <a:defRPr/>
            </a:pPr>
            <a:r>
              <a:rPr kumimoji="0" lang="hr-HR" sz="1500"/>
              <a:t>  ...</a:t>
            </a:r>
          </a:p>
          <a:p>
            <a:pPr>
              <a:defRPr/>
            </a:pPr>
            <a:r>
              <a:rPr kumimoji="0" lang="hr-HR" sz="1500"/>
              <a:t>  return y;</a:t>
            </a:r>
          </a:p>
          <a:p>
            <a:pPr>
              <a:defRPr/>
            </a:pPr>
            <a:r>
              <a:rPr kumimoji="0" lang="hr-HR" sz="1500"/>
              <a:t>}</a:t>
            </a:r>
            <a:endParaRPr lang="en-US" sz="1500"/>
          </a:p>
          <a:p>
            <a:pPr>
              <a:defRPr/>
            </a:pPr>
            <a:endParaRPr lang="hr-HR" sz="1500">
              <a:solidFill>
                <a:schemeClr val="tx1"/>
              </a:solidFill>
              <a:effectLst>
                <a:outerShdw blurRad="38100" dist="38100" dir="2700000" algn="tl">
                  <a:srgbClr val="000000"/>
                </a:outerShdw>
              </a:effectLst>
            </a:endParaRPr>
          </a:p>
        </p:txBody>
      </p:sp>
      <p:sp>
        <p:nvSpPr>
          <p:cNvPr id="1971207" name="Rectangle 7"/>
          <p:cNvSpPr>
            <a:spLocks noChangeArrowheads="1"/>
          </p:cNvSpPr>
          <p:nvPr/>
        </p:nvSpPr>
        <p:spPr bwMode="auto">
          <a:xfrm>
            <a:off x="2720975" y="5949950"/>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x</a:t>
            </a:r>
          </a:p>
        </p:txBody>
      </p:sp>
      <p:sp>
        <p:nvSpPr>
          <p:cNvPr id="1971208" name="Rectangle 8"/>
          <p:cNvSpPr>
            <a:spLocks noChangeArrowheads="1"/>
          </p:cNvSpPr>
          <p:nvPr/>
        </p:nvSpPr>
        <p:spPr bwMode="auto">
          <a:xfrm>
            <a:off x="2720975" y="5589588"/>
            <a:ext cx="1511300" cy="360362"/>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pov.adr.</a:t>
            </a:r>
          </a:p>
        </p:txBody>
      </p:sp>
      <p:sp>
        <p:nvSpPr>
          <p:cNvPr id="1971209" name="Rectangle 9"/>
          <p:cNvSpPr>
            <a:spLocks noChangeArrowheads="1"/>
          </p:cNvSpPr>
          <p:nvPr/>
        </p:nvSpPr>
        <p:spPr bwMode="auto">
          <a:xfrm>
            <a:off x="2720975" y="5229225"/>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z</a:t>
            </a:r>
          </a:p>
        </p:txBody>
      </p:sp>
      <p:grpSp>
        <p:nvGrpSpPr>
          <p:cNvPr id="2" name="Group 10"/>
          <p:cNvGrpSpPr>
            <a:grpSpLocks/>
          </p:cNvGrpSpPr>
          <p:nvPr/>
        </p:nvGrpSpPr>
        <p:grpSpPr bwMode="auto">
          <a:xfrm>
            <a:off x="2720975" y="4941888"/>
            <a:ext cx="1512888" cy="1368425"/>
            <a:chOff x="2621" y="2115"/>
            <a:chExt cx="998" cy="1678"/>
          </a:xfrm>
        </p:grpSpPr>
        <p:sp>
          <p:nvSpPr>
            <p:cNvPr id="21535" name="Line 11"/>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21536" name="Line 12"/>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21537" name="Line 13"/>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sp>
        <p:nvSpPr>
          <p:cNvPr id="1971214" name="Rectangle 14"/>
          <p:cNvSpPr>
            <a:spLocks noChangeArrowheads="1"/>
          </p:cNvSpPr>
          <p:nvPr/>
        </p:nvSpPr>
        <p:spPr bwMode="auto">
          <a:xfrm>
            <a:off x="5384800" y="5949950"/>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x</a:t>
            </a:r>
          </a:p>
        </p:txBody>
      </p:sp>
      <p:sp>
        <p:nvSpPr>
          <p:cNvPr id="1971215" name="Rectangle 15"/>
          <p:cNvSpPr>
            <a:spLocks noChangeArrowheads="1"/>
          </p:cNvSpPr>
          <p:nvPr/>
        </p:nvSpPr>
        <p:spPr bwMode="auto">
          <a:xfrm>
            <a:off x="5384800" y="5589588"/>
            <a:ext cx="1511300" cy="360362"/>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pov.adr.</a:t>
            </a:r>
          </a:p>
        </p:txBody>
      </p:sp>
      <p:sp>
        <p:nvSpPr>
          <p:cNvPr id="1971216" name="Rectangle 16"/>
          <p:cNvSpPr>
            <a:spLocks noChangeArrowheads="1"/>
          </p:cNvSpPr>
          <p:nvPr/>
        </p:nvSpPr>
        <p:spPr bwMode="auto">
          <a:xfrm>
            <a:off x="5384800" y="5229225"/>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z</a:t>
            </a:r>
          </a:p>
        </p:txBody>
      </p:sp>
      <p:sp>
        <p:nvSpPr>
          <p:cNvPr id="1971217" name="Rectangle 17"/>
          <p:cNvSpPr>
            <a:spLocks noChangeArrowheads="1"/>
          </p:cNvSpPr>
          <p:nvPr/>
        </p:nvSpPr>
        <p:spPr bwMode="auto">
          <a:xfrm>
            <a:off x="5384800" y="4868863"/>
            <a:ext cx="1511300" cy="358775"/>
          </a:xfrm>
          <a:prstGeom prst="rect">
            <a:avLst/>
          </a:prstGeom>
          <a:solidFill>
            <a:schemeClr val="tx2">
              <a:alpha val="80000"/>
            </a:scheme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w</a:t>
            </a:r>
          </a:p>
        </p:txBody>
      </p:sp>
      <p:sp>
        <p:nvSpPr>
          <p:cNvPr id="1971218" name="Rectangle 18"/>
          <p:cNvSpPr>
            <a:spLocks noChangeArrowheads="1"/>
          </p:cNvSpPr>
          <p:nvPr/>
        </p:nvSpPr>
        <p:spPr bwMode="auto">
          <a:xfrm>
            <a:off x="5384800" y="4508500"/>
            <a:ext cx="1511300" cy="360363"/>
          </a:xfrm>
          <a:prstGeom prst="rect">
            <a:avLst/>
          </a:prstGeom>
          <a:solidFill>
            <a:schemeClr val="tx2">
              <a:alpha val="80000"/>
            </a:scheme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pov.adr.</a:t>
            </a:r>
          </a:p>
        </p:txBody>
      </p:sp>
      <p:sp>
        <p:nvSpPr>
          <p:cNvPr id="1971219" name="Rectangle 19"/>
          <p:cNvSpPr>
            <a:spLocks noChangeArrowheads="1"/>
          </p:cNvSpPr>
          <p:nvPr/>
        </p:nvSpPr>
        <p:spPr bwMode="auto">
          <a:xfrm>
            <a:off x="5384800" y="4148138"/>
            <a:ext cx="1511300" cy="358775"/>
          </a:xfrm>
          <a:prstGeom prst="rect">
            <a:avLst/>
          </a:prstGeom>
          <a:solidFill>
            <a:schemeClr val="tx2">
              <a:alpha val="80000"/>
            </a:scheme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y</a:t>
            </a:r>
          </a:p>
        </p:txBody>
      </p:sp>
      <p:grpSp>
        <p:nvGrpSpPr>
          <p:cNvPr id="3" name="Group 20"/>
          <p:cNvGrpSpPr>
            <a:grpSpLocks/>
          </p:cNvGrpSpPr>
          <p:nvPr/>
        </p:nvGrpSpPr>
        <p:grpSpPr bwMode="auto">
          <a:xfrm>
            <a:off x="5384800" y="3716338"/>
            <a:ext cx="1512888" cy="2593975"/>
            <a:chOff x="2621" y="2115"/>
            <a:chExt cx="998" cy="1678"/>
          </a:xfrm>
        </p:grpSpPr>
        <p:sp>
          <p:nvSpPr>
            <p:cNvPr id="21532" name="Line 21"/>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21533" name="Line 22"/>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21534" name="Line 23"/>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sp>
        <p:nvSpPr>
          <p:cNvPr id="1971224" name="Rectangle 24"/>
          <p:cNvSpPr>
            <a:spLocks noChangeArrowheads="1"/>
          </p:cNvSpPr>
          <p:nvPr/>
        </p:nvSpPr>
        <p:spPr bwMode="auto">
          <a:xfrm>
            <a:off x="7761288" y="5949950"/>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x</a:t>
            </a:r>
          </a:p>
        </p:txBody>
      </p:sp>
      <p:sp>
        <p:nvSpPr>
          <p:cNvPr id="1971225" name="Rectangle 25"/>
          <p:cNvSpPr>
            <a:spLocks noChangeArrowheads="1"/>
          </p:cNvSpPr>
          <p:nvPr/>
        </p:nvSpPr>
        <p:spPr bwMode="auto">
          <a:xfrm>
            <a:off x="7761288" y="5589588"/>
            <a:ext cx="1511300" cy="360362"/>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pov.adr.</a:t>
            </a:r>
          </a:p>
        </p:txBody>
      </p:sp>
      <p:sp>
        <p:nvSpPr>
          <p:cNvPr id="1971226" name="Rectangle 26"/>
          <p:cNvSpPr>
            <a:spLocks noChangeArrowheads="1"/>
          </p:cNvSpPr>
          <p:nvPr/>
        </p:nvSpPr>
        <p:spPr bwMode="auto">
          <a:xfrm>
            <a:off x="7761288" y="5229225"/>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z</a:t>
            </a:r>
          </a:p>
        </p:txBody>
      </p:sp>
      <p:grpSp>
        <p:nvGrpSpPr>
          <p:cNvPr id="4" name="Group 27"/>
          <p:cNvGrpSpPr>
            <a:grpSpLocks/>
          </p:cNvGrpSpPr>
          <p:nvPr/>
        </p:nvGrpSpPr>
        <p:grpSpPr bwMode="auto">
          <a:xfrm>
            <a:off x="7761288" y="4941888"/>
            <a:ext cx="1512887" cy="1368425"/>
            <a:chOff x="2621" y="2115"/>
            <a:chExt cx="998" cy="1678"/>
          </a:xfrm>
        </p:grpSpPr>
        <p:sp>
          <p:nvSpPr>
            <p:cNvPr id="21529" name="Line 28"/>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21530" name="Line 29"/>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21531" name="Line 30"/>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sp>
        <p:nvSpPr>
          <p:cNvPr id="1971231" name="Line 31"/>
          <p:cNvSpPr>
            <a:spLocks noChangeShapeType="1"/>
          </p:cNvSpPr>
          <p:nvPr/>
        </p:nvSpPr>
        <p:spPr bwMode="auto">
          <a:xfrm flipV="1">
            <a:off x="1352550" y="1341438"/>
            <a:ext cx="1152525" cy="1655762"/>
          </a:xfrm>
          <a:prstGeom prst="line">
            <a:avLst/>
          </a:prstGeom>
          <a:noFill/>
          <a:ln w="57150">
            <a:solidFill>
              <a:srgbClr val="FF0000"/>
            </a:solidFill>
            <a:round/>
            <a:headEnd/>
            <a:tailEnd type="triangle" w="med" len="med"/>
          </a:ln>
        </p:spPr>
        <p:txBody>
          <a:bodyPr wrap="none" anchor="ctr"/>
          <a:lstStyle/>
          <a:p>
            <a:endParaRPr lang="en-US"/>
          </a:p>
        </p:txBody>
      </p:sp>
      <p:sp>
        <p:nvSpPr>
          <p:cNvPr id="1971232" name="Line 32"/>
          <p:cNvSpPr>
            <a:spLocks noChangeShapeType="1"/>
          </p:cNvSpPr>
          <p:nvPr/>
        </p:nvSpPr>
        <p:spPr bwMode="auto">
          <a:xfrm flipV="1">
            <a:off x="3657600" y="1341438"/>
            <a:ext cx="1295400" cy="719137"/>
          </a:xfrm>
          <a:prstGeom prst="line">
            <a:avLst/>
          </a:prstGeom>
          <a:noFill/>
          <a:ln w="57150">
            <a:solidFill>
              <a:srgbClr val="FF0000"/>
            </a:solidFill>
            <a:round/>
            <a:headEnd/>
            <a:tailEnd type="triangle" w="med" len="med"/>
          </a:ln>
        </p:spPr>
        <p:txBody>
          <a:bodyPr wrap="none" anchor="ctr"/>
          <a:lstStyle/>
          <a:p>
            <a:endParaRPr lang="en-US"/>
          </a:p>
        </p:txBody>
      </p:sp>
      <p:sp>
        <p:nvSpPr>
          <p:cNvPr id="1971233" name="Line 33"/>
          <p:cNvSpPr>
            <a:spLocks noChangeShapeType="1"/>
          </p:cNvSpPr>
          <p:nvPr/>
        </p:nvSpPr>
        <p:spPr bwMode="auto">
          <a:xfrm flipV="1">
            <a:off x="5024438" y="2276475"/>
            <a:ext cx="2592387" cy="71438"/>
          </a:xfrm>
          <a:prstGeom prst="line">
            <a:avLst/>
          </a:prstGeom>
          <a:noFill/>
          <a:ln w="57150">
            <a:solidFill>
              <a:srgbClr val="FF0000"/>
            </a:solidFill>
            <a:round/>
            <a:headEnd/>
            <a:tailEnd type="triangle" w="med" len="med"/>
          </a:ln>
        </p:spPr>
        <p:txBody>
          <a:bodyPr wrap="none" anchor="ctr"/>
          <a:lstStyle/>
          <a:p>
            <a:endParaRPr lang="en-US"/>
          </a:p>
        </p:txBody>
      </p:sp>
      <p:sp>
        <p:nvSpPr>
          <p:cNvPr id="6" name="Slide Number Placeholder 5"/>
          <p:cNvSpPr>
            <a:spLocks noGrp="1"/>
          </p:cNvSpPr>
          <p:nvPr>
            <p:ph type="sldNum" sz="quarter" idx="11"/>
          </p:nvPr>
        </p:nvSpPr>
        <p:spPr/>
        <p:txBody>
          <a:bodyPr/>
          <a:lstStyle/>
          <a:p>
            <a:fld id="{5F9D75C9-088C-4096-84EB-B6A11491922A}" type="slidenum">
              <a:rPr lang="hr-HR" smtClean="0"/>
              <a:pPr/>
              <a:t>34</a:t>
            </a:fld>
            <a:r>
              <a:rPr lang="hr-HR" dirty="0" smtClean="0"/>
              <a:t>.  2012/13.</a:t>
            </a:r>
            <a:endParaRPr lang="hr-HR"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71231"/>
                                        </p:tgtEl>
                                        <p:attrNameLst>
                                          <p:attrName>style.visibility</p:attrName>
                                        </p:attrNameLst>
                                      </p:cBhvr>
                                      <p:to>
                                        <p:strVal val="visible"/>
                                      </p:to>
                                    </p:set>
                                    <p:animEffect transition="in" filter="wipe(left)">
                                      <p:cBhvr>
                                        <p:cTn id="12" dur="500"/>
                                        <p:tgtEl>
                                          <p:spTgt spid="197123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1971207"/>
                                        </p:tgtEl>
                                        <p:attrNameLst>
                                          <p:attrName>style.visibility</p:attrName>
                                        </p:attrNameLst>
                                      </p:cBhvr>
                                      <p:to>
                                        <p:strVal val="visible"/>
                                      </p:to>
                                    </p:set>
                                    <p:anim calcmode="lin" valueType="num">
                                      <p:cBhvr additive="base">
                                        <p:cTn id="17" dur="500" fill="hold"/>
                                        <p:tgtEl>
                                          <p:spTgt spid="1971207"/>
                                        </p:tgtEl>
                                        <p:attrNameLst>
                                          <p:attrName>ppt_x</p:attrName>
                                        </p:attrNameLst>
                                      </p:cBhvr>
                                      <p:tavLst>
                                        <p:tav tm="0">
                                          <p:val>
                                            <p:strVal val="#ppt_x"/>
                                          </p:val>
                                        </p:tav>
                                        <p:tav tm="100000">
                                          <p:val>
                                            <p:strVal val="#ppt_x"/>
                                          </p:val>
                                        </p:tav>
                                      </p:tavLst>
                                    </p:anim>
                                    <p:anim calcmode="lin" valueType="num">
                                      <p:cBhvr additive="base">
                                        <p:cTn id="18" dur="500" fill="hold"/>
                                        <p:tgtEl>
                                          <p:spTgt spid="1971207"/>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1971208"/>
                                        </p:tgtEl>
                                        <p:attrNameLst>
                                          <p:attrName>style.visibility</p:attrName>
                                        </p:attrNameLst>
                                      </p:cBhvr>
                                      <p:to>
                                        <p:strVal val="visible"/>
                                      </p:to>
                                    </p:set>
                                    <p:anim calcmode="lin" valueType="num">
                                      <p:cBhvr additive="base">
                                        <p:cTn id="23" dur="500" fill="hold"/>
                                        <p:tgtEl>
                                          <p:spTgt spid="1971208"/>
                                        </p:tgtEl>
                                        <p:attrNameLst>
                                          <p:attrName>ppt_x</p:attrName>
                                        </p:attrNameLst>
                                      </p:cBhvr>
                                      <p:tavLst>
                                        <p:tav tm="0">
                                          <p:val>
                                            <p:strVal val="#ppt_x"/>
                                          </p:val>
                                        </p:tav>
                                        <p:tav tm="100000">
                                          <p:val>
                                            <p:strVal val="#ppt_x"/>
                                          </p:val>
                                        </p:tav>
                                      </p:tavLst>
                                    </p:anim>
                                    <p:anim calcmode="lin" valueType="num">
                                      <p:cBhvr additive="base">
                                        <p:cTn id="24" dur="500" fill="hold"/>
                                        <p:tgtEl>
                                          <p:spTgt spid="1971208"/>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2000" fill="hold"/>
                                        <p:tgtEl>
                                          <p:spTgt spid="1971204"/>
                                        </p:tgtEl>
                                        <p:attrNameLst>
                                          <p:attrName>fillcolor</p:attrName>
                                        </p:attrNameLst>
                                      </p:cBhvr>
                                      <p:to>
                                        <a:srgbClr val="FF6600"/>
                                      </p:to>
                                    </p:animClr>
                                    <p:set>
                                      <p:cBhvr>
                                        <p:cTn id="29" dur="2000" fill="hold"/>
                                        <p:tgtEl>
                                          <p:spTgt spid="1971204"/>
                                        </p:tgtEl>
                                        <p:attrNameLst>
                                          <p:attrName>fill.type</p:attrName>
                                        </p:attrNameLst>
                                      </p:cBhvr>
                                      <p:to>
                                        <p:strVal val="solid"/>
                                      </p:to>
                                    </p:set>
                                    <p:set>
                                      <p:cBhvr>
                                        <p:cTn id="30" dur="2000" fill="hold"/>
                                        <p:tgtEl>
                                          <p:spTgt spid="1971204"/>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grpId="0" nodeType="clickEffect">
                                  <p:stCondLst>
                                    <p:cond delay="0"/>
                                  </p:stCondLst>
                                  <p:childTnLst>
                                    <p:set>
                                      <p:cBhvr>
                                        <p:cTn id="34" dur="1" fill="hold">
                                          <p:stCondLst>
                                            <p:cond delay="0"/>
                                          </p:stCondLst>
                                        </p:cTn>
                                        <p:tgtEl>
                                          <p:spTgt spid="1971209"/>
                                        </p:tgtEl>
                                        <p:attrNameLst>
                                          <p:attrName>style.visibility</p:attrName>
                                        </p:attrNameLst>
                                      </p:cBhvr>
                                      <p:to>
                                        <p:strVal val="visible"/>
                                      </p:to>
                                    </p:set>
                                    <p:anim calcmode="lin" valueType="num">
                                      <p:cBhvr additive="base">
                                        <p:cTn id="35" dur="500" fill="hold"/>
                                        <p:tgtEl>
                                          <p:spTgt spid="1971209"/>
                                        </p:tgtEl>
                                        <p:attrNameLst>
                                          <p:attrName>ppt_x</p:attrName>
                                        </p:attrNameLst>
                                      </p:cBhvr>
                                      <p:tavLst>
                                        <p:tav tm="0">
                                          <p:val>
                                            <p:strVal val="#ppt_x"/>
                                          </p:val>
                                        </p:tav>
                                        <p:tav tm="100000">
                                          <p:val>
                                            <p:strVal val="#ppt_x"/>
                                          </p:val>
                                        </p:tav>
                                      </p:tavLst>
                                    </p:anim>
                                    <p:anim calcmode="lin" valueType="num">
                                      <p:cBhvr additive="base">
                                        <p:cTn id="36" dur="500" fill="hold"/>
                                        <p:tgtEl>
                                          <p:spTgt spid="1971209"/>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971232"/>
                                        </p:tgtEl>
                                        <p:attrNameLst>
                                          <p:attrName>style.visibility</p:attrName>
                                        </p:attrNameLst>
                                      </p:cBhvr>
                                      <p:to>
                                        <p:strVal val="visible"/>
                                      </p:to>
                                    </p:set>
                                    <p:animEffect transition="in" filter="wipe(left)">
                                      <p:cBhvr>
                                        <p:cTn id="41" dur="500"/>
                                        <p:tgtEl>
                                          <p:spTgt spid="1971232"/>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xit" presetSubtype="0" fill="hold" grpId="1" nodeType="clickEffect">
                                  <p:stCondLst>
                                    <p:cond delay="0"/>
                                  </p:stCondLst>
                                  <p:childTnLst>
                                    <p:animEffect transition="out" filter="dissolve">
                                      <p:cBhvr>
                                        <p:cTn id="45" dur="500"/>
                                        <p:tgtEl>
                                          <p:spTgt spid="1971207"/>
                                        </p:tgtEl>
                                      </p:cBhvr>
                                    </p:animEffect>
                                    <p:set>
                                      <p:cBhvr>
                                        <p:cTn id="46" dur="1" fill="hold">
                                          <p:stCondLst>
                                            <p:cond delay="499"/>
                                          </p:stCondLst>
                                        </p:cTn>
                                        <p:tgtEl>
                                          <p:spTgt spid="1971207"/>
                                        </p:tgtEl>
                                        <p:attrNameLst>
                                          <p:attrName>style.visibility</p:attrName>
                                        </p:attrNameLst>
                                      </p:cBhvr>
                                      <p:to>
                                        <p:strVal val="hidden"/>
                                      </p:to>
                                    </p:set>
                                  </p:childTnLst>
                                </p:cTn>
                              </p:par>
                              <p:par>
                                <p:cTn id="47" presetID="9" presetClass="exit" presetSubtype="0" fill="hold" grpId="1" nodeType="withEffect">
                                  <p:stCondLst>
                                    <p:cond delay="0"/>
                                  </p:stCondLst>
                                  <p:childTnLst>
                                    <p:animEffect transition="out" filter="dissolve">
                                      <p:cBhvr>
                                        <p:cTn id="48" dur="500"/>
                                        <p:tgtEl>
                                          <p:spTgt spid="1971208"/>
                                        </p:tgtEl>
                                      </p:cBhvr>
                                    </p:animEffect>
                                    <p:set>
                                      <p:cBhvr>
                                        <p:cTn id="49" dur="1" fill="hold">
                                          <p:stCondLst>
                                            <p:cond delay="499"/>
                                          </p:stCondLst>
                                        </p:cTn>
                                        <p:tgtEl>
                                          <p:spTgt spid="1971208"/>
                                        </p:tgtEl>
                                        <p:attrNameLst>
                                          <p:attrName>style.visibility</p:attrName>
                                        </p:attrNameLst>
                                      </p:cBhvr>
                                      <p:to>
                                        <p:strVal val="hidden"/>
                                      </p:to>
                                    </p:set>
                                  </p:childTnLst>
                                </p:cTn>
                              </p:par>
                              <p:par>
                                <p:cTn id="50" presetID="9" presetClass="exit" presetSubtype="0" fill="hold" grpId="1" nodeType="withEffect">
                                  <p:stCondLst>
                                    <p:cond delay="0"/>
                                  </p:stCondLst>
                                  <p:childTnLst>
                                    <p:animEffect transition="out" filter="dissolve">
                                      <p:cBhvr>
                                        <p:cTn id="51" dur="500"/>
                                        <p:tgtEl>
                                          <p:spTgt spid="1971209"/>
                                        </p:tgtEl>
                                      </p:cBhvr>
                                    </p:animEffect>
                                    <p:set>
                                      <p:cBhvr>
                                        <p:cTn id="52" dur="1" fill="hold">
                                          <p:stCondLst>
                                            <p:cond delay="499"/>
                                          </p:stCondLst>
                                        </p:cTn>
                                        <p:tgtEl>
                                          <p:spTgt spid="1971209"/>
                                        </p:tgtEl>
                                        <p:attrNameLst>
                                          <p:attrName>style.visibility</p:attrName>
                                        </p:attrNameLst>
                                      </p:cBhvr>
                                      <p:to>
                                        <p:strVal val="hidden"/>
                                      </p:to>
                                    </p:set>
                                  </p:childTnLst>
                                </p:cTn>
                              </p:par>
                              <p:par>
                                <p:cTn id="53" presetID="9" presetClass="exit" presetSubtype="0" fill="hold" nodeType="withEffect">
                                  <p:stCondLst>
                                    <p:cond delay="0"/>
                                  </p:stCondLst>
                                  <p:childTnLst>
                                    <p:animEffect transition="out" filter="dissolve">
                                      <p:cBhvr>
                                        <p:cTn id="54" dur="500"/>
                                        <p:tgtEl>
                                          <p:spTgt spid="2"/>
                                        </p:tgtEl>
                                      </p:cBhvr>
                                    </p:animEffect>
                                    <p:set>
                                      <p:cBhvr>
                                        <p:cTn id="55" dur="1" fill="hold">
                                          <p:stCondLst>
                                            <p:cond delay="499"/>
                                          </p:stCondLst>
                                        </p:cTn>
                                        <p:tgtEl>
                                          <p:spTgt spid="2"/>
                                        </p:tgtEl>
                                        <p:attrNameLst>
                                          <p:attrName>style.visibility</p:attrName>
                                        </p:attrNameLst>
                                      </p:cBhvr>
                                      <p:to>
                                        <p:strVal val="hidden"/>
                                      </p:to>
                                    </p:set>
                                  </p:childTnLst>
                                </p:cTn>
                              </p:par>
                              <p:par>
                                <p:cTn id="56" presetID="9" presetClass="entr" presetSubtype="0" fill="hold" nodeType="with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dissolve">
                                      <p:cBhvr>
                                        <p:cTn id="58" dur="500"/>
                                        <p:tgtEl>
                                          <p:spTgt spid="3"/>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971216"/>
                                        </p:tgtEl>
                                        <p:attrNameLst>
                                          <p:attrName>style.visibility</p:attrName>
                                        </p:attrNameLst>
                                      </p:cBhvr>
                                      <p:to>
                                        <p:strVal val="visible"/>
                                      </p:to>
                                    </p:set>
                                    <p:animEffect transition="in" filter="dissolve">
                                      <p:cBhvr>
                                        <p:cTn id="61" dur="500"/>
                                        <p:tgtEl>
                                          <p:spTgt spid="1971216"/>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971215"/>
                                        </p:tgtEl>
                                        <p:attrNameLst>
                                          <p:attrName>style.visibility</p:attrName>
                                        </p:attrNameLst>
                                      </p:cBhvr>
                                      <p:to>
                                        <p:strVal val="visible"/>
                                      </p:to>
                                    </p:set>
                                    <p:animEffect transition="in" filter="dissolve">
                                      <p:cBhvr>
                                        <p:cTn id="64" dur="500"/>
                                        <p:tgtEl>
                                          <p:spTgt spid="1971215"/>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1971214"/>
                                        </p:tgtEl>
                                        <p:attrNameLst>
                                          <p:attrName>style.visibility</p:attrName>
                                        </p:attrNameLst>
                                      </p:cBhvr>
                                      <p:to>
                                        <p:strVal val="visible"/>
                                      </p:to>
                                    </p:set>
                                    <p:animEffect transition="in" filter="dissolve">
                                      <p:cBhvr>
                                        <p:cTn id="67" dur="500"/>
                                        <p:tgtEl>
                                          <p:spTgt spid="1971214"/>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1" fill="hold" grpId="0" nodeType="clickEffect">
                                  <p:stCondLst>
                                    <p:cond delay="0"/>
                                  </p:stCondLst>
                                  <p:childTnLst>
                                    <p:set>
                                      <p:cBhvr>
                                        <p:cTn id="71" dur="1" fill="hold">
                                          <p:stCondLst>
                                            <p:cond delay="0"/>
                                          </p:stCondLst>
                                        </p:cTn>
                                        <p:tgtEl>
                                          <p:spTgt spid="1971217"/>
                                        </p:tgtEl>
                                        <p:attrNameLst>
                                          <p:attrName>style.visibility</p:attrName>
                                        </p:attrNameLst>
                                      </p:cBhvr>
                                      <p:to>
                                        <p:strVal val="visible"/>
                                      </p:to>
                                    </p:set>
                                    <p:anim calcmode="lin" valueType="num">
                                      <p:cBhvr additive="base">
                                        <p:cTn id="72" dur="500" fill="hold"/>
                                        <p:tgtEl>
                                          <p:spTgt spid="1971217"/>
                                        </p:tgtEl>
                                        <p:attrNameLst>
                                          <p:attrName>ppt_x</p:attrName>
                                        </p:attrNameLst>
                                      </p:cBhvr>
                                      <p:tavLst>
                                        <p:tav tm="0">
                                          <p:val>
                                            <p:strVal val="#ppt_x"/>
                                          </p:val>
                                        </p:tav>
                                        <p:tav tm="100000">
                                          <p:val>
                                            <p:strVal val="#ppt_x"/>
                                          </p:val>
                                        </p:tav>
                                      </p:tavLst>
                                    </p:anim>
                                    <p:anim calcmode="lin" valueType="num">
                                      <p:cBhvr additive="base">
                                        <p:cTn id="73" dur="500" fill="hold"/>
                                        <p:tgtEl>
                                          <p:spTgt spid="1971217"/>
                                        </p:tgtEl>
                                        <p:attrNameLst>
                                          <p:attrName>ppt_y</p:attrName>
                                        </p:attrNameLst>
                                      </p:cBhvr>
                                      <p:tavLst>
                                        <p:tav tm="0">
                                          <p:val>
                                            <p:strVal val="0-#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1" fill="hold" grpId="0" nodeType="clickEffect">
                                  <p:stCondLst>
                                    <p:cond delay="0"/>
                                  </p:stCondLst>
                                  <p:childTnLst>
                                    <p:set>
                                      <p:cBhvr>
                                        <p:cTn id="77" dur="1" fill="hold">
                                          <p:stCondLst>
                                            <p:cond delay="0"/>
                                          </p:stCondLst>
                                        </p:cTn>
                                        <p:tgtEl>
                                          <p:spTgt spid="1971218"/>
                                        </p:tgtEl>
                                        <p:attrNameLst>
                                          <p:attrName>style.visibility</p:attrName>
                                        </p:attrNameLst>
                                      </p:cBhvr>
                                      <p:to>
                                        <p:strVal val="visible"/>
                                      </p:to>
                                    </p:set>
                                    <p:anim calcmode="lin" valueType="num">
                                      <p:cBhvr additive="base">
                                        <p:cTn id="78" dur="500" fill="hold"/>
                                        <p:tgtEl>
                                          <p:spTgt spid="1971218"/>
                                        </p:tgtEl>
                                        <p:attrNameLst>
                                          <p:attrName>ppt_x</p:attrName>
                                        </p:attrNameLst>
                                      </p:cBhvr>
                                      <p:tavLst>
                                        <p:tav tm="0">
                                          <p:val>
                                            <p:strVal val="#ppt_x"/>
                                          </p:val>
                                        </p:tav>
                                        <p:tav tm="100000">
                                          <p:val>
                                            <p:strVal val="#ppt_x"/>
                                          </p:val>
                                        </p:tav>
                                      </p:tavLst>
                                    </p:anim>
                                    <p:anim calcmode="lin" valueType="num">
                                      <p:cBhvr additive="base">
                                        <p:cTn id="79" dur="500" fill="hold"/>
                                        <p:tgtEl>
                                          <p:spTgt spid="1971218"/>
                                        </p:tgtEl>
                                        <p:attrNameLst>
                                          <p:attrName>ppt_y</p:attrName>
                                        </p:attrNameLst>
                                      </p:cBhvr>
                                      <p:tavLst>
                                        <p:tav tm="0">
                                          <p:val>
                                            <p:strVal val="0-#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1" presetClass="emph" presetSubtype="2" fill="hold" nodeType="clickEffect">
                                  <p:stCondLst>
                                    <p:cond delay="0"/>
                                  </p:stCondLst>
                                  <p:childTnLst>
                                    <p:animClr clrSpc="rgb" dir="cw">
                                      <p:cBhvr>
                                        <p:cTn id="83" dur="2000" fill="hold"/>
                                        <p:tgtEl>
                                          <p:spTgt spid="1971206"/>
                                        </p:tgtEl>
                                        <p:attrNameLst>
                                          <p:attrName>fillcolor</p:attrName>
                                        </p:attrNameLst>
                                      </p:cBhvr>
                                      <p:to>
                                        <a:schemeClr val="hlink"/>
                                      </p:to>
                                    </p:animClr>
                                    <p:set>
                                      <p:cBhvr>
                                        <p:cTn id="84" dur="2000" fill="hold"/>
                                        <p:tgtEl>
                                          <p:spTgt spid="1971206"/>
                                        </p:tgtEl>
                                        <p:attrNameLst>
                                          <p:attrName>fill.type</p:attrName>
                                        </p:attrNameLst>
                                      </p:cBhvr>
                                      <p:to>
                                        <p:strVal val="solid"/>
                                      </p:to>
                                    </p:set>
                                    <p:set>
                                      <p:cBhvr>
                                        <p:cTn id="85" dur="2000" fill="hold"/>
                                        <p:tgtEl>
                                          <p:spTgt spid="1971206"/>
                                        </p:tgtEl>
                                        <p:attrNameLst>
                                          <p:attrName>fill.on</p:attrName>
                                        </p:attrNameLst>
                                      </p:cBhvr>
                                      <p:to>
                                        <p:strVal val="true"/>
                                      </p:to>
                                    </p:set>
                                  </p:childTnLst>
                                </p:cTn>
                              </p:par>
                            </p:childTnLst>
                          </p:cTn>
                        </p:par>
                      </p:childTnLst>
                    </p:cTn>
                  </p:par>
                  <p:par>
                    <p:cTn id="86" fill="hold">
                      <p:stCondLst>
                        <p:cond delay="indefinite"/>
                      </p:stCondLst>
                      <p:childTnLst>
                        <p:par>
                          <p:cTn id="87" fill="hold">
                            <p:stCondLst>
                              <p:cond delay="0"/>
                            </p:stCondLst>
                            <p:childTnLst>
                              <p:par>
                                <p:cTn id="88" presetID="2" presetClass="entr" presetSubtype="1" fill="hold" grpId="0" nodeType="clickEffect">
                                  <p:stCondLst>
                                    <p:cond delay="0"/>
                                  </p:stCondLst>
                                  <p:childTnLst>
                                    <p:set>
                                      <p:cBhvr>
                                        <p:cTn id="89" dur="1" fill="hold">
                                          <p:stCondLst>
                                            <p:cond delay="0"/>
                                          </p:stCondLst>
                                        </p:cTn>
                                        <p:tgtEl>
                                          <p:spTgt spid="1971219"/>
                                        </p:tgtEl>
                                        <p:attrNameLst>
                                          <p:attrName>style.visibility</p:attrName>
                                        </p:attrNameLst>
                                      </p:cBhvr>
                                      <p:to>
                                        <p:strVal val="visible"/>
                                      </p:to>
                                    </p:set>
                                    <p:anim calcmode="lin" valueType="num">
                                      <p:cBhvr additive="base">
                                        <p:cTn id="90" dur="500" fill="hold"/>
                                        <p:tgtEl>
                                          <p:spTgt spid="1971219"/>
                                        </p:tgtEl>
                                        <p:attrNameLst>
                                          <p:attrName>ppt_x</p:attrName>
                                        </p:attrNameLst>
                                      </p:cBhvr>
                                      <p:tavLst>
                                        <p:tav tm="0">
                                          <p:val>
                                            <p:strVal val="#ppt_x"/>
                                          </p:val>
                                        </p:tav>
                                        <p:tav tm="100000">
                                          <p:val>
                                            <p:strVal val="#ppt_x"/>
                                          </p:val>
                                        </p:tav>
                                      </p:tavLst>
                                    </p:anim>
                                    <p:anim calcmode="lin" valueType="num">
                                      <p:cBhvr additive="base">
                                        <p:cTn id="91" dur="500" fill="hold"/>
                                        <p:tgtEl>
                                          <p:spTgt spid="1971219"/>
                                        </p:tgtEl>
                                        <p:attrNameLst>
                                          <p:attrName>ppt_y</p:attrName>
                                        </p:attrNameLst>
                                      </p:cBhvr>
                                      <p:tavLst>
                                        <p:tav tm="0">
                                          <p:val>
                                            <p:strVal val="0-#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9" presetClass="exit" presetSubtype="0" fill="hold" grpId="0" nodeType="clickEffect">
                                  <p:stCondLst>
                                    <p:cond delay="0"/>
                                  </p:stCondLst>
                                  <p:childTnLst>
                                    <p:animEffect transition="out" filter="dissolve">
                                      <p:cBhvr>
                                        <p:cTn id="95" dur="500"/>
                                        <p:tgtEl>
                                          <p:spTgt spid="1971204"/>
                                        </p:tgtEl>
                                      </p:cBhvr>
                                    </p:animEffect>
                                    <p:set>
                                      <p:cBhvr>
                                        <p:cTn id="96" dur="1" fill="hold">
                                          <p:stCondLst>
                                            <p:cond delay="499"/>
                                          </p:stCondLst>
                                        </p:cTn>
                                        <p:tgtEl>
                                          <p:spTgt spid="1971204"/>
                                        </p:tgtEl>
                                        <p:attrNameLst>
                                          <p:attrName>style.visibility</p:attrName>
                                        </p:attrNameLst>
                                      </p:cBhvr>
                                      <p:to>
                                        <p:strVal val="hidden"/>
                                      </p:to>
                                    </p:set>
                                  </p:childTnLst>
                                </p:cTn>
                              </p:par>
                              <p:par>
                                <p:cTn id="97" presetID="9" presetClass="exit" presetSubtype="0" fill="hold" grpId="1" nodeType="withEffect">
                                  <p:stCondLst>
                                    <p:cond delay="0"/>
                                  </p:stCondLst>
                                  <p:childTnLst>
                                    <p:animEffect transition="out" filter="dissolve">
                                      <p:cBhvr>
                                        <p:cTn id="98" dur="500"/>
                                        <p:tgtEl>
                                          <p:spTgt spid="1971232"/>
                                        </p:tgtEl>
                                      </p:cBhvr>
                                    </p:animEffect>
                                    <p:set>
                                      <p:cBhvr>
                                        <p:cTn id="99" dur="1" fill="hold">
                                          <p:stCondLst>
                                            <p:cond delay="499"/>
                                          </p:stCondLst>
                                        </p:cTn>
                                        <p:tgtEl>
                                          <p:spTgt spid="1971232"/>
                                        </p:tgtEl>
                                        <p:attrNameLst>
                                          <p:attrName>style.visibility</p:attrName>
                                        </p:attrNameLst>
                                      </p:cBhvr>
                                      <p:to>
                                        <p:strVal val="hidden"/>
                                      </p:to>
                                    </p:set>
                                  </p:childTnLst>
                                </p:cTn>
                              </p:par>
                              <p:par>
                                <p:cTn id="100" presetID="9" presetClass="exit" presetSubtype="0" fill="hold" grpId="1" nodeType="withEffect">
                                  <p:stCondLst>
                                    <p:cond delay="0"/>
                                  </p:stCondLst>
                                  <p:childTnLst>
                                    <p:animEffect transition="out" filter="dissolve">
                                      <p:cBhvr>
                                        <p:cTn id="101" dur="500"/>
                                        <p:tgtEl>
                                          <p:spTgt spid="1971231"/>
                                        </p:tgtEl>
                                      </p:cBhvr>
                                    </p:animEffect>
                                    <p:set>
                                      <p:cBhvr>
                                        <p:cTn id="102" dur="1" fill="hold">
                                          <p:stCondLst>
                                            <p:cond delay="499"/>
                                          </p:stCondLst>
                                        </p:cTn>
                                        <p:tgtEl>
                                          <p:spTgt spid="1971231"/>
                                        </p:tgtEl>
                                        <p:attrNameLst>
                                          <p:attrName>style.visibility</p:attrName>
                                        </p:attrNameLst>
                                      </p:cBhvr>
                                      <p:to>
                                        <p:strVal val="hidden"/>
                                      </p:to>
                                    </p:set>
                                  </p:childTnLst>
                                </p:cTn>
                              </p:par>
                              <p:par>
                                <p:cTn id="103" presetID="9" presetClass="entr" presetSubtype="0" fill="hold" grpId="0" nodeType="withEffect">
                                  <p:stCondLst>
                                    <p:cond delay="0"/>
                                  </p:stCondLst>
                                  <p:childTnLst>
                                    <p:set>
                                      <p:cBhvr>
                                        <p:cTn id="104" dur="1" fill="hold">
                                          <p:stCondLst>
                                            <p:cond delay="0"/>
                                          </p:stCondLst>
                                        </p:cTn>
                                        <p:tgtEl>
                                          <p:spTgt spid="1971205"/>
                                        </p:tgtEl>
                                        <p:attrNameLst>
                                          <p:attrName>style.visibility</p:attrName>
                                        </p:attrNameLst>
                                      </p:cBhvr>
                                      <p:to>
                                        <p:strVal val="visible"/>
                                      </p:to>
                                    </p:set>
                                    <p:animEffect transition="in" filter="dissolve">
                                      <p:cBhvr>
                                        <p:cTn id="105" dur="500"/>
                                        <p:tgtEl>
                                          <p:spTgt spid="1971205"/>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1971233"/>
                                        </p:tgtEl>
                                        <p:attrNameLst>
                                          <p:attrName>style.visibility</p:attrName>
                                        </p:attrNameLst>
                                      </p:cBhvr>
                                      <p:to>
                                        <p:strVal val="visible"/>
                                      </p:to>
                                    </p:set>
                                    <p:animEffect transition="in" filter="wipe(left)">
                                      <p:cBhvr>
                                        <p:cTn id="108" dur="500"/>
                                        <p:tgtEl>
                                          <p:spTgt spid="1971233"/>
                                        </p:tgtEl>
                                      </p:cBhvr>
                                    </p:animEffect>
                                  </p:childTnLst>
                                </p:cTn>
                              </p:par>
                            </p:childTnLst>
                          </p:cTn>
                        </p:par>
                      </p:childTnLst>
                    </p:cTn>
                  </p:par>
                  <p:par>
                    <p:cTn id="109" fill="hold">
                      <p:stCondLst>
                        <p:cond delay="indefinite"/>
                      </p:stCondLst>
                      <p:childTnLst>
                        <p:par>
                          <p:cTn id="110" fill="hold">
                            <p:stCondLst>
                              <p:cond delay="0"/>
                            </p:stCondLst>
                            <p:childTnLst>
                              <p:par>
                                <p:cTn id="111" presetID="2" presetClass="exit" presetSubtype="1" fill="hold" grpId="1" nodeType="clickEffect">
                                  <p:stCondLst>
                                    <p:cond delay="0"/>
                                  </p:stCondLst>
                                  <p:childTnLst>
                                    <p:anim calcmode="lin" valueType="num">
                                      <p:cBhvr additive="base">
                                        <p:cTn id="112" dur="500"/>
                                        <p:tgtEl>
                                          <p:spTgt spid="1971219"/>
                                        </p:tgtEl>
                                        <p:attrNameLst>
                                          <p:attrName>ppt_x</p:attrName>
                                        </p:attrNameLst>
                                      </p:cBhvr>
                                      <p:tavLst>
                                        <p:tav tm="0">
                                          <p:val>
                                            <p:strVal val="ppt_x"/>
                                          </p:val>
                                        </p:tav>
                                        <p:tav tm="100000">
                                          <p:val>
                                            <p:strVal val="ppt_x"/>
                                          </p:val>
                                        </p:tav>
                                      </p:tavLst>
                                    </p:anim>
                                    <p:anim calcmode="lin" valueType="num">
                                      <p:cBhvr additive="base">
                                        <p:cTn id="113" dur="500"/>
                                        <p:tgtEl>
                                          <p:spTgt spid="1971219"/>
                                        </p:tgtEl>
                                        <p:attrNameLst>
                                          <p:attrName>ppt_y</p:attrName>
                                        </p:attrNameLst>
                                      </p:cBhvr>
                                      <p:tavLst>
                                        <p:tav tm="0">
                                          <p:val>
                                            <p:strVal val="ppt_y"/>
                                          </p:val>
                                        </p:tav>
                                        <p:tav tm="100000">
                                          <p:val>
                                            <p:strVal val="0-ppt_h/2"/>
                                          </p:val>
                                        </p:tav>
                                      </p:tavLst>
                                    </p:anim>
                                    <p:set>
                                      <p:cBhvr>
                                        <p:cTn id="114" dur="1" fill="hold">
                                          <p:stCondLst>
                                            <p:cond delay="499"/>
                                          </p:stCondLst>
                                        </p:cTn>
                                        <p:tgtEl>
                                          <p:spTgt spid="1971219"/>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2" presetClass="exit" presetSubtype="1" fill="hold" grpId="1" nodeType="clickEffect">
                                  <p:stCondLst>
                                    <p:cond delay="0"/>
                                  </p:stCondLst>
                                  <p:childTnLst>
                                    <p:anim calcmode="lin" valueType="num">
                                      <p:cBhvr additive="base">
                                        <p:cTn id="118" dur="500"/>
                                        <p:tgtEl>
                                          <p:spTgt spid="1971218"/>
                                        </p:tgtEl>
                                        <p:attrNameLst>
                                          <p:attrName>ppt_x</p:attrName>
                                        </p:attrNameLst>
                                      </p:cBhvr>
                                      <p:tavLst>
                                        <p:tav tm="0">
                                          <p:val>
                                            <p:strVal val="ppt_x"/>
                                          </p:val>
                                        </p:tav>
                                        <p:tav tm="100000">
                                          <p:val>
                                            <p:strVal val="ppt_x"/>
                                          </p:val>
                                        </p:tav>
                                      </p:tavLst>
                                    </p:anim>
                                    <p:anim calcmode="lin" valueType="num">
                                      <p:cBhvr additive="base">
                                        <p:cTn id="119" dur="500"/>
                                        <p:tgtEl>
                                          <p:spTgt spid="1971218"/>
                                        </p:tgtEl>
                                        <p:attrNameLst>
                                          <p:attrName>ppt_y</p:attrName>
                                        </p:attrNameLst>
                                      </p:cBhvr>
                                      <p:tavLst>
                                        <p:tav tm="0">
                                          <p:val>
                                            <p:strVal val="ppt_y"/>
                                          </p:val>
                                        </p:tav>
                                        <p:tav tm="100000">
                                          <p:val>
                                            <p:strVal val="0-ppt_h/2"/>
                                          </p:val>
                                        </p:tav>
                                      </p:tavLst>
                                    </p:anim>
                                    <p:set>
                                      <p:cBhvr>
                                        <p:cTn id="120" dur="1" fill="hold">
                                          <p:stCondLst>
                                            <p:cond delay="499"/>
                                          </p:stCondLst>
                                        </p:cTn>
                                        <p:tgtEl>
                                          <p:spTgt spid="1971218"/>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2" presetClass="exit" presetSubtype="1" fill="hold" grpId="1" nodeType="clickEffect">
                                  <p:stCondLst>
                                    <p:cond delay="0"/>
                                  </p:stCondLst>
                                  <p:childTnLst>
                                    <p:anim calcmode="lin" valueType="num">
                                      <p:cBhvr additive="base">
                                        <p:cTn id="124" dur="500"/>
                                        <p:tgtEl>
                                          <p:spTgt spid="1971217"/>
                                        </p:tgtEl>
                                        <p:attrNameLst>
                                          <p:attrName>ppt_x</p:attrName>
                                        </p:attrNameLst>
                                      </p:cBhvr>
                                      <p:tavLst>
                                        <p:tav tm="0">
                                          <p:val>
                                            <p:strVal val="ppt_x"/>
                                          </p:val>
                                        </p:tav>
                                        <p:tav tm="100000">
                                          <p:val>
                                            <p:strVal val="ppt_x"/>
                                          </p:val>
                                        </p:tav>
                                      </p:tavLst>
                                    </p:anim>
                                    <p:anim calcmode="lin" valueType="num">
                                      <p:cBhvr additive="base">
                                        <p:cTn id="125" dur="500"/>
                                        <p:tgtEl>
                                          <p:spTgt spid="1971217"/>
                                        </p:tgtEl>
                                        <p:attrNameLst>
                                          <p:attrName>ppt_y</p:attrName>
                                        </p:attrNameLst>
                                      </p:cBhvr>
                                      <p:tavLst>
                                        <p:tav tm="0">
                                          <p:val>
                                            <p:strVal val="ppt_y"/>
                                          </p:val>
                                        </p:tav>
                                        <p:tav tm="100000">
                                          <p:val>
                                            <p:strVal val="0-ppt_h/2"/>
                                          </p:val>
                                        </p:tav>
                                      </p:tavLst>
                                    </p:anim>
                                    <p:set>
                                      <p:cBhvr>
                                        <p:cTn id="126" dur="1" fill="hold">
                                          <p:stCondLst>
                                            <p:cond delay="499"/>
                                          </p:stCondLst>
                                        </p:cTn>
                                        <p:tgtEl>
                                          <p:spTgt spid="1971217"/>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9" presetClass="exit" presetSubtype="0" fill="hold" grpId="1" nodeType="clickEffect">
                                  <p:stCondLst>
                                    <p:cond delay="0"/>
                                  </p:stCondLst>
                                  <p:childTnLst>
                                    <p:animEffect transition="out" filter="dissolve">
                                      <p:cBhvr>
                                        <p:cTn id="130" dur="500"/>
                                        <p:tgtEl>
                                          <p:spTgt spid="1971214"/>
                                        </p:tgtEl>
                                      </p:cBhvr>
                                    </p:animEffect>
                                    <p:set>
                                      <p:cBhvr>
                                        <p:cTn id="131" dur="1" fill="hold">
                                          <p:stCondLst>
                                            <p:cond delay="499"/>
                                          </p:stCondLst>
                                        </p:cTn>
                                        <p:tgtEl>
                                          <p:spTgt spid="1971214"/>
                                        </p:tgtEl>
                                        <p:attrNameLst>
                                          <p:attrName>style.visibility</p:attrName>
                                        </p:attrNameLst>
                                      </p:cBhvr>
                                      <p:to>
                                        <p:strVal val="hidden"/>
                                      </p:to>
                                    </p:set>
                                  </p:childTnLst>
                                </p:cTn>
                              </p:par>
                              <p:par>
                                <p:cTn id="132" presetID="9" presetClass="exit" presetSubtype="0" fill="hold" grpId="1" nodeType="withEffect">
                                  <p:stCondLst>
                                    <p:cond delay="0"/>
                                  </p:stCondLst>
                                  <p:childTnLst>
                                    <p:animEffect transition="out" filter="dissolve">
                                      <p:cBhvr>
                                        <p:cTn id="133" dur="500"/>
                                        <p:tgtEl>
                                          <p:spTgt spid="1971215"/>
                                        </p:tgtEl>
                                      </p:cBhvr>
                                    </p:animEffect>
                                    <p:set>
                                      <p:cBhvr>
                                        <p:cTn id="134" dur="1" fill="hold">
                                          <p:stCondLst>
                                            <p:cond delay="499"/>
                                          </p:stCondLst>
                                        </p:cTn>
                                        <p:tgtEl>
                                          <p:spTgt spid="1971215"/>
                                        </p:tgtEl>
                                        <p:attrNameLst>
                                          <p:attrName>style.visibility</p:attrName>
                                        </p:attrNameLst>
                                      </p:cBhvr>
                                      <p:to>
                                        <p:strVal val="hidden"/>
                                      </p:to>
                                    </p:set>
                                  </p:childTnLst>
                                </p:cTn>
                              </p:par>
                              <p:par>
                                <p:cTn id="135" presetID="9" presetClass="exit" presetSubtype="0" fill="hold" grpId="1" nodeType="withEffect">
                                  <p:stCondLst>
                                    <p:cond delay="0"/>
                                  </p:stCondLst>
                                  <p:childTnLst>
                                    <p:animEffect transition="out" filter="dissolve">
                                      <p:cBhvr>
                                        <p:cTn id="136" dur="500"/>
                                        <p:tgtEl>
                                          <p:spTgt spid="1971216"/>
                                        </p:tgtEl>
                                      </p:cBhvr>
                                    </p:animEffect>
                                    <p:set>
                                      <p:cBhvr>
                                        <p:cTn id="137" dur="1" fill="hold">
                                          <p:stCondLst>
                                            <p:cond delay="499"/>
                                          </p:stCondLst>
                                        </p:cTn>
                                        <p:tgtEl>
                                          <p:spTgt spid="1971216"/>
                                        </p:tgtEl>
                                        <p:attrNameLst>
                                          <p:attrName>style.visibility</p:attrName>
                                        </p:attrNameLst>
                                      </p:cBhvr>
                                      <p:to>
                                        <p:strVal val="hidden"/>
                                      </p:to>
                                    </p:set>
                                  </p:childTnLst>
                                </p:cTn>
                              </p:par>
                              <p:par>
                                <p:cTn id="138" presetID="9" presetClass="exit" presetSubtype="0" fill="hold" grpId="2" nodeType="withEffect">
                                  <p:stCondLst>
                                    <p:cond delay="0"/>
                                  </p:stCondLst>
                                  <p:childTnLst>
                                    <p:animEffect transition="out" filter="dissolve">
                                      <p:cBhvr>
                                        <p:cTn id="139" dur="500"/>
                                        <p:tgtEl>
                                          <p:spTgt spid="1971217"/>
                                        </p:tgtEl>
                                      </p:cBhvr>
                                    </p:animEffect>
                                    <p:set>
                                      <p:cBhvr>
                                        <p:cTn id="140" dur="1" fill="hold">
                                          <p:stCondLst>
                                            <p:cond delay="499"/>
                                          </p:stCondLst>
                                        </p:cTn>
                                        <p:tgtEl>
                                          <p:spTgt spid="1971217"/>
                                        </p:tgtEl>
                                        <p:attrNameLst>
                                          <p:attrName>style.visibility</p:attrName>
                                        </p:attrNameLst>
                                      </p:cBhvr>
                                      <p:to>
                                        <p:strVal val="hidden"/>
                                      </p:to>
                                    </p:set>
                                  </p:childTnLst>
                                </p:cTn>
                              </p:par>
                              <p:par>
                                <p:cTn id="141" presetID="9" presetClass="exit" presetSubtype="0" fill="hold" grpId="2" nodeType="withEffect">
                                  <p:stCondLst>
                                    <p:cond delay="0"/>
                                  </p:stCondLst>
                                  <p:childTnLst>
                                    <p:animEffect transition="out" filter="dissolve">
                                      <p:cBhvr>
                                        <p:cTn id="142" dur="500"/>
                                        <p:tgtEl>
                                          <p:spTgt spid="1971218"/>
                                        </p:tgtEl>
                                      </p:cBhvr>
                                    </p:animEffect>
                                    <p:set>
                                      <p:cBhvr>
                                        <p:cTn id="143" dur="1" fill="hold">
                                          <p:stCondLst>
                                            <p:cond delay="499"/>
                                          </p:stCondLst>
                                        </p:cTn>
                                        <p:tgtEl>
                                          <p:spTgt spid="1971218"/>
                                        </p:tgtEl>
                                        <p:attrNameLst>
                                          <p:attrName>style.visibility</p:attrName>
                                        </p:attrNameLst>
                                      </p:cBhvr>
                                      <p:to>
                                        <p:strVal val="hidden"/>
                                      </p:to>
                                    </p:set>
                                  </p:childTnLst>
                                </p:cTn>
                              </p:par>
                              <p:par>
                                <p:cTn id="144" presetID="9" presetClass="exit" presetSubtype="0" fill="hold" grpId="2" nodeType="withEffect">
                                  <p:stCondLst>
                                    <p:cond delay="0"/>
                                  </p:stCondLst>
                                  <p:childTnLst>
                                    <p:animEffect transition="out" filter="dissolve">
                                      <p:cBhvr>
                                        <p:cTn id="145" dur="500"/>
                                        <p:tgtEl>
                                          <p:spTgt spid="1971219"/>
                                        </p:tgtEl>
                                      </p:cBhvr>
                                    </p:animEffect>
                                    <p:set>
                                      <p:cBhvr>
                                        <p:cTn id="146" dur="1" fill="hold">
                                          <p:stCondLst>
                                            <p:cond delay="499"/>
                                          </p:stCondLst>
                                        </p:cTn>
                                        <p:tgtEl>
                                          <p:spTgt spid="1971219"/>
                                        </p:tgtEl>
                                        <p:attrNameLst>
                                          <p:attrName>style.visibility</p:attrName>
                                        </p:attrNameLst>
                                      </p:cBhvr>
                                      <p:to>
                                        <p:strVal val="hidden"/>
                                      </p:to>
                                    </p:set>
                                  </p:childTnLst>
                                </p:cTn>
                              </p:par>
                              <p:par>
                                <p:cTn id="147" presetID="9" presetClass="exit" presetSubtype="0" fill="hold" nodeType="withEffect">
                                  <p:stCondLst>
                                    <p:cond delay="0"/>
                                  </p:stCondLst>
                                  <p:childTnLst>
                                    <p:animEffect transition="out" filter="dissolve">
                                      <p:cBhvr>
                                        <p:cTn id="148" dur="500"/>
                                        <p:tgtEl>
                                          <p:spTgt spid="3"/>
                                        </p:tgtEl>
                                      </p:cBhvr>
                                    </p:animEffect>
                                    <p:set>
                                      <p:cBhvr>
                                        <p:cTn id="149" dur="1" fill="hold">
                                          <p:stCondLst>
                                            <p:cond delay="499"/>
                                          </p:stCondLst>
                                        </p:cTn>
                                        <p:tgtEl>
                                          <p:spTgt spid="3"/>
                                        </p:tgtEl>
                                        <p:attrNameLst>
                                          <p:attrName>style.visibility</p:attrName>
                                        </p:attrNameLst>
                                      </p:cBhvr>
                                      <p:to>
                                        <p:strVal val="hidden"/>
                                      </p:to>
                                    </p:set>
                                  </p:childTnLst>
                                </p:cTn>
                              </p:par>
                              <p:par>
                                <p:cTn id="150" presetID="9" presetClass="entr" presetSubtype="0" fill="hold" grpId="0" nodeType="withEffect">
                                  <p:stCondLst>
                                    <p:cond delay="0"/>
                                  </p:stCondLst>
                                  <p:childTnLst>
                                    <p:set>
                                      <p:cBhvr>
                                        <p:cTn id="151" dur="1" fill="hold">
                                          <p:stCondLst>
                                            <p:cond delay="0"/>
                                          </p:stCondLst>
                                        </p:cTn>
                                        <p:tgtEl>
                                          <p:spTgt spid="1971224"/>
                                        </p:tgtEl>
                                        <p:attrNameLst>
                                          <p:attrName>style.visibility</p:attrName>
                                        </p:attrNameLst>
                                      </p:cBhvr>
                                      <p:to>
                                        <p:strVal val="visible"/>
                                      </p:to>
                                    </p:set>
                                    <p:animEffect transition="in" filter="dissolve">
                                      <p:cBhvr>
                                        <p:cTn id="152" dur="500"/>
                                        <p:tgtEl>
                                          <p:spTgt spid="1971224"/>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1971225"/>
                                        </p:tgtEl>
                                        <p:attrNameLst>
                                          <p:attrName>style.visibility</p:attrName>
                                        </p:attrNameLst>
                                      </p:cBhvr>
                                      <p:to>
                                        <p:strVal val="visible"/>
                                      </p:to>
                                    </p:set>
                                    <p:animEffect transition="in" filter="dissolve">
                                      <p:cBhvr>
                                        <p:cTn id="155" dur="500"/>
                                        <p:tgtEl>
                                          <p:spTgt spid="1971225"/>
                                        </p:tgtEl>
                                      </p:cBhvr>
                                    </p:animEffect>
                                  </p:childTnLst>
                                </p:cTn>
                              </p:par>
                              <p:par>
                                <p:cTn id="156" presetID="9" presetClass="entr" presetSubtype="0" fill="hold" grpId="0" nodeType="withEffect">
                                  <p:stCondLst>
                                    <p:cond delay="0"/>
                                  </p:stCondLst>
                                  <p:childTnLst>
                                    <p:set>
                                      <p:cBhvr>
                                        <p:cTn id="157" dur="1" fill="hold">
                                          <p:stCondLst>
                                            <p:cond delay="0"/>
                                          </p:stCondLst>
                                        </p:cTn>
                                        <p:tgtEl>
                                          <p:spTgt spid="1971226"/>
                                        </p:tgtEl>
                                        <p:attrNameLst>
                                          <p:attrName>style.visibility</p:attrName>
                                        </p:attrNameLst>
                                      </p:cBhvr>
                                      <p:to>
                                        <p:strVal val="visible"/>
                                      </p:to>
                                    </p:set>
                                    <p:animEffect transition="in" filter="dissolve">
                                      <p:cBhvr>
                                        <p:cTn id="158" dur="500"/>
                                        <p:tgtEl>
                                          <p:spTgt spid="1971226"/>
                                        </p:tgtEl>
                                      </p:cBhvr>
                                    </p:animEffect>
                                  </p:childTnLst>
                                </p:cTn>
                              </p:par>
                              <p:par>
                                <p:cTn id="159" presetID="9" presetClass="entr" presetSubtype="0" fill="hold" nodeType="withEffect">
                                  <p:stCondLst>
                                    <p:cond delay="0"/>
                                  </p:stCondLst>
                                  <p:childTnLst>
                                    <p:set>
                                      <p:cBhvr>
                                        <p:cTn id="160" dur="1" fill="hold">
                                          <p:stCondLst>
                                            <p:cond delay="0"/>
                                          </p:stCondLst>
                                        </p:cTn>
                                        <p:tgtEl>
                                          <p:spTgt spid="4"/>
                                        </p:tgtEl>
                                        <p:attrNameLst>
                                          <p:attrName>style.visibility</p:attrName>
                                        </p:attrNameLst>
                                      </p:cBhvr>
                                      <p:to>
                                        <p:strVal val="visible"/>
                                      </p:to>
                                    </p:set>
                                    <p:animEffect transition="in" filter="dissolve">
                                      <p:cBhvr>
                                        <p:cTn id="16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1204" grpId="0" animBg="1"/>
      <p:bldP spid="1971205" grpId="0" animBg="1"/>
      <p:bldP spid="1971207" grpId="0" animBg="1"/>
      <p:bldP spid="1971207" grpId="1" animBg="1"/>
      <p:bldP spid="1971208" grpId="0" animBg="1"/>
      <p:bldP spid="1971208" grpId="1" animBg="1"/>
      <p:bldP spid="1971209" grpId="0" animBg="1"/>
      <p:bldP spid="1971209" grpId="1" animBg="1"/>
      <p:bldP spid="1971214" grpId="0" animBg="1"/>
      <p:bldP spid="1971214" grpId="1" animBg="1"/>
      <p:bldP spid="1971215" grpId="0" animBg="1"/>
      <p:bldP spid="1971215" grpId="1" animBg="1"/>
      <p:bldP spid="1971216" grpId="0" animBg="1"/>
      <p:bldP spid="1971216" grpId="1" animBg="1"/>
      <p:bldP spid="1971217" grpId="0" animBg="1"/>
      <p:bldP spid="1971217" grpId="1" animBg="1"/>
      <p:bldP spid="1971217" grpId="2" animBg="1"/>
      <p:bldP spid="1971218" grpId="0" animBg="1"/>
      <p:bldP spid="1971218" grpId="1" animBg="1"/>
      <p:bldP spid="1971218" grpId="2" animBg="1"/>
      <p:bldP spid="1971219" grpId="0" animBg="1"/>
      <p:bldP spid="1971219" grpId="1" animBg="1"/>
      <p:bldP spid="1971219" grpId="2" animBg="1"/>
      <p:bldP spid="1971224" grpId="0" animBg="1"/>
      <p:bldP spid="1971225" grpId="0" animBg="1"/>
      <p:bldP spid="1971226" grpId="0" animBg="1"/>
      <p:bldP spid="1971231" grpId="0" animBg="1"/>
      <p:bldP spid="1971231" grpId="1" animBg="1"/>
      <p:bldP spid="1971232" grpId="0" animBg="1"/>
      <p:bldP spid="1971232" grpId="1" animBg="1"/>
      <p:bldP spid="197123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kumimoji="0" lang="hr-HR" smtClean="0">
                <a:effectLst/>
              </a:rPr>
              <a:t>Programski slijed i stog pri pozivu funkcije – složeniji primjer</a:t>
            </a:r>
            <a:endParaRPr kumimoji="0" lang="en-US" smtClean="0">
              <a:effectLst/>
            </a:endParaRPr>
          </a:p>
        </p:txBody>
      </p:sp>
      <p:sp>
        <p:nvSpPr>
          <p:cNvPr id="1973251" name="Rectangle 3"/>
          <p:cNvSpPr>
            <a:spLocks noChangeArrowheads="1"/>
          </p:cNvSpPr>
          <p:nvPr/>
        </p:nvSpPr>
        <p:spPr bwMode="auto">
          <a:xfrm>
            <a:off x="200025" y="836613"/>
            <a:ext cx="2376488" cy="2159000"/>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kumimoji="0" lang="hr-HR" sz="1500"/>
              <a:t>float f (float x) {</a:t>
            </a:r>
          </a:p>
          <a:p>
            <a:pPr>
              <a:defRPr/>
            </a:pPr>
            <a:r>
              <a:rPr kumimoji="0" lang="hr-HR" sz="1500"/>
              <a:t>  float z;</a:t>
            </a:r>
          </a:p>
          <a:p>
            <a:pPr>
              <a:defRPr/>
            </a:pPr>
            <a:r>
              <a:rPr kumimoji="0" lang="hr-HR" sz="1500"/>
              <a:t>  ...</a:t>
            </a:r>
          </a:p>
          <a:p>
            <a:pPr>
              <a:defRPr/>
            </a:pPr>
            <a:r>
              <a:rPr kumimoji="0" lang="hr-HR" sz="1500"/>
              <a:t>  z = g(x);</a:t>
            </a:r>
          </a:p>
          <a:p>
            <a:pPr>
              <a:defRPr/>
            </a:pPr>
            <a:r>
              <a:rPr kumimoji="0" lang="hr-HR" sz="1500"/>
              <a:t>  return z*z;</a:t>
            </a:r>
          </a:p>
          <a:p>
            <a:pPr>
              <a:defRPr/>
            </a:pPr>
            <a:r>
              <a:rPr kumimoji="0" lang="hr-HR" sz="1500"/>
              <a:t>}</a:t>
            </a:r>
            <a:endParaRPr lang="hr-HR" sz="1500">
              <a:solidFill>
                <a:schemeClr val="tx1"/>
              </a:solidFill>
              <a:effectLst>
                <a:outerShdw blurRad="38100" dist="38100" dir="2700000" algn="tl">
                  <a:srgbClr val="000000"/>
                </a:outerShdw>
              </a:effectLst>
            </a:endParaRPr>
          </a:p>
        </p:txBody>
      </p:sp>
      <p:sp>
        <p:nvSpPr>
          <p:cNvPr id="1973252" name="Rectangle 4"/>
          <p:cNvSpPr>
            <a:spLocks noChangeArrowheads="1"/>
          </p:cNvSpPr>
          <p:nvPr/>
        </p:nvSpPr>
        <p:spPr bwMode="auto">
          <a:xfrm>
            <a:off x="4910138" y="836613"/>
            <a:ext cx="2376487" cy="2160587"/>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kumimoji="0" lang="hr-HR" sz="1500"/>
              <a:t>float g (float w) {</a:t>
            </a:r>
          </a:p>
          <a:p>
            <a:pPr>
              <a:defRPr/>
            </a:pPr>
            <a:r>
              <a:rPr kumimoji="0" lang="hr-HR" sz="1500"/>
              <a:t>  float y;</a:t>
            </a:r>
          </a:p>
          <a:p>
            <a:pPr>
              <a:defRPr/>
            </a:pPr>
            <a:r>
              <a:rPr kumimoji="0" lang="hr-HR" sz="1500"/>
              <a:t>  ...</a:t>
            </a:r>
          </a:p>
          <a:p>
            <a:pPr>
              <a:defRPr/>
            </a:pPr>
            <a:r>
              <a:rPr kumimoji="0" lang="hr-HR" sz="1500"/>
              <a:t>  return y;</a:t>
            </a:r>
          </a:p>
          <a:p>
            <a:pPr>
              <a:defRPr/>
            </a:pPr>
            <a:r>
              <a:rPr kumimoji="0" lang="hr-HR" sz="1500"/>
              <a:t>}</a:t>
            </a:r>
            <a:endParaRPr lang="en-US" sz="1500"/>
          </a:p>
          <a:p>
            <a:pPr>
              <a:defRPr/>
            </a:pPr>
            <a:endParaRPr lang="hr-HR" sz="1500">
              <a:solidFill>
                <a:schemeClr val="tx1"/>
              </a:solidFill>
              <a:effectLst>
                <a:outerShdw blurRad="38100" dist="38100" dir="2700000" algn="tl">
                  <a:srgbClr val="000000"/>
                </a:outerShdw>
              </a:effectLst>
            </a:endParaRPr>
          </a:p>
        </p:txBody>
      </p:sp>
      <p:grpSp>
        <p:nvGrpSpPr>
          <p:cNvPr id="2" name="Group 5"/>
          <p:cNvGrpSpPr>
            <a:grpSpLocks/>
          </p:cNvGrpSpPr>
          <p:nvPr/>
        </p:nvGrpSpPr>
        <p:grpSpPr bwMode="auto">
          <a:xfrm>
            <a:off x="3008313" y="4868863"/>
            <a:ext cx="1512887" cy="1368425"/>
            <a:chOff x="2621" y="2115"/>
            <a:chExt cx="998" cy="1678"/>
          </a:xfrm>
        </p:grpSpPr>
        <p:sp>
          <p:nvSpPr>
            <p:cNvPr id="22557" name="Line 6"/>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22558" name="Line 7"/>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22559" name="Line 8"/>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sp>
        <p:nvSpPr>
          <p:cNvPr id="1973257" name="Rectangle 9"/>
          <p:cNvSpPr>
            <a:spLocks noChangeArrowheads="1"/>
          </p:cNvSpPr>
          <p:nvPr/>
        </p:nvSpPr>
        <p:spPr bwMode="auto">
          <a:xfrm>
            <a:off x="5457825" y="5876925"/>
            <a:ext cx="1511300" cy="358775"/>
          </a:xfrm>
          <a:prstGeom prst="rect">
            <a:avLst/>
          </a:prstGeom>
          <a:solidFill>
            <a:schemeClr val="tx2">
              <a:alpha val="80000"/>
            </a:scheme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w</a:t>
            </a:r>
          </a:p>
        </p:txBody>
      </p:sp>
      <p:sp>
        <p:nvSpPr>
          <p:cNvPr id="1973258" name="Rectangle 10"/>
          <p:cNvSpPr>
            <a:spLocks noChangeArrowheads="1"/>
          </p:cNvSpPr>
          <p:nvPr/>
        </p:nvSpPr>
        <p:spPr bwMode="auto">
          <a:xfrm>
            <a:off x="5457825" y="5516563"/>
            <a:ext cx="1511300" cy="360362"/>
          </a:xfrm>
          <a:prstGeom prst="rect">
            <a:avLst/>
          </a:prstGeom>
          <a:solidFill>
            <a:schemeClr val="tx2">
              <a:alpha val="80000"/>
            </a:scheme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pov.adr.</a:t>
            </a:r>
          </a:p>
        </p:txBody>
      </p:sp>
      <p:sp>
        <p:nvSpPr>
          <p:cNvPr id="1973259" name="Rectangle 11"/>
          <p:cNvSpPr>
            <a:spLocks noChangeArrowheads="1"/>
          </p:cNvSpPr>
          <p:nvPr/>
        </p:nvSpPr>
        <p:spPr bwMode="auto">
          <a:xfrm>
            <a:off x="5457825" y="5156200"/>
            <a:ext cx="1511300" cy="358775"/>
          </a:xfrm>
          <a:prstGeom prst="rect">
            <a:avLst/>
          </a:prstGeom>
          <a:solidFill>
            <a:schemeClr val="tx2">
              <a:alpha val="80000"/>
            </a:scheme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y</a:t>
            </a:r>
          </a:p>
        </p:txBody>
      </p:sp>
      <p:grpSp>
        <p:nvGrpSpPr>
          <p:cNvPr id="3" name="Group 12"/>
          <p:cNvGrpSpPr>
            <a:grpSpLocks/>
          </p:cNvGrpSpPr>
          <p:nvPr/>
        </p:nvGrpSpPr>
        <p:grpSpPr bwMode="auto">
          <a:xfrm>
            <a:off x="5457825" y="4868863"/>
            <a:ext cx="1512888" cy="1368425"/>
            <a:chOff x="2621" y="2115"/>
            <a:chExt cx="998" cy="1678"/>
          </a:xfrm>
        </p:grpSpPr>
        <p:sp>
          <p:nvSpPr>
            <p:cNvPr id="22554" name="Line 13"/>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22555" name="Line 14"/>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22556" name="Line 15"/>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sp>
        <p:nvSpPr>
          <p:cNvPr id="1973264" name="Rectangle 16"/>
          <p:cNvSpPr>
            <a:spLocks noChangeArrowheads="1"/>
          </p:cNvSpPr>
          <p:nvPr/>
        </p:nvSpPr>
        <p:spPr bwMode="auto">
          <a:xfrm>
            <a:off x="2663825" y="836613"/>
            <a:ext cx="2144713" cy="2808287"/>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kumimoji="0" lang="hr-HR" sz="1800"/>
              <a:t>int main () {</a:t>
            </a:r>
          </a:p>
          <a:p>
            <a:pPr>
              <a:defRPr/>
            </a:pPr>
            <a:r>
              <a:rPr kumimoji="0" lang="hr-HR" sz="1800"/>
              <a:t>  ...</a:t>
            </a:r>
          </a:p>
          <a:p>
            <a:pPr>
              <a:defRPr/>
            </a:pPr>
            <a:r>
              <a:rPr kumimoji="0" lang="hr-HR" sz="1800"/>
              <a:t>  y1 = f(x1);</a:t>
            </a:r>
          </a:p>
          <a:p>
            <a:pPr>
              <a:defRPr/>
            </a:pPr>
            <a:r>
              <a:rPr kumimoji="0" lang="hr-HR" sz="1800"/>
              <a:t>  ...</a:t>
            </a:r>
          </a:p>
          <a:p>
            <a:pPr>
              <a:defRPr/>
            </a:pPr>
            <a:r>
              <a:rPr kumimoji="0" lang="hr-HR" sz="1800"/>
              <a:t>  y2 = g(x2);</a:t>
            </a:r>
          </a:p>
          <a:p>
            <a:pPr>
              <a:defRPr/>
            </a:pPr>
            <a:r>
              <a:rPr kumimoji="0" lang="hr-HR" sz="1800"/>
              <a:t>    ...</a:t>
            </a:r>
          </a:p>
          <a:p>
            <a:pPr>
              <a:defRPr/>
            </a:pPr>
            <a:r>
              <a:rPr kumimoji="0" lang="hr-HR" sz="1800"/>
              <a:t>}</a:t>
            </a:r>
            <a:endParaRPr lang="hr-HR" sz="1800">
              <a:effectLst>
                <a:outerShdw blurRad="38100" dist="38100" dir="2700000" algn="tl">
                  <a:srgbClr val="FFFFFF"/>
                </a:outerShdw>
              </a:effectLst>
            </a:endParaRPr>
          </a:p>
        </p:txBody>
      </p:sp>
      <p:sp>
        <p:nvSpPr>
          <p:cNvPr id="1973265" name="Rectangle 17"/>
          <p:cNvSpPr>
            <a:spLocks noChangeArrowheads="1"/>
          </p:cNvSpPr>
          <p:nvPr/>
        </p:nvSpPr>
        <p:spPr bwMode="auto">
          <a:xfrm>
            <a:off x="7400925" y="836613"/>
            <a:ext cx="2144713" cy="2808287"/>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kumimoji="0" lang="hr-HR" sz="1800"/>
              <a:t>int main () {</a:t>
            </a:r>
          </a:p>
          <a:p>
            <a:pPr>
              <a:defRPr/>
            </a:pPr>
            <a:r>
              <a:rPr kumimoji="0" lang="hr-HR" sz="1800"/>
              <a:t>  ...</a:t>
            </a:r>
          </a:p>
          <a:p>
            <a:pPr>
              <a:defRPr/>
            </a:pPr>
            <a:r>
              <a:rPr kumimoji="0" lang="hr-HR" sz="1800"/>
              <a:t>  y1 = f(x1);</a:t>
            </a:r>
          </a:p>
          <a:p>
            <a:pPr>
              <a:defRPr/>
            </a:pPr>
            <a:r>
              <a:rPr kumimoji="0" lang="hr-HR" sz="1800"/>
              <a:t>  ...</a:t>
            </a:r>
          </a:p>
          <a:p>
            <a:pPr>
              <a:defRPr/>
            </a:pPr>
            <a:r>
              <a:rPr kumimoji="0" lang="hr-HR" sz="1800"/>
              <a:t>  y2 = g(x2);</a:t>
            </a:r>
          </a:p>
          <a:p>
            <a:pPr>
              <a:defRPr/>
            </a:pPr>
            <a:r>
              <a:rPr kumimoji="0" lang="hr-HR" sz="1800"/>
              <a:t>    ...</a:t>
            </a:r>
          </a:p>
          <a:p>
            <a:pPr>
              <a:defRPr/>
            </a:pPr>
            <a:r>
              <a:rPr kumimoji="0" lang="hr-HR" sz="1800"/>
              <a:t>}</a:t>
            </a:r>
            <a:endParaRPr lang="hr-HR" sz="1800">
              <a:effectLst>
                <a:outerShdw blurRad="38100" dist="38100" dir="2700000" algn="tl">
                  <a:srgbClr val="FFFFFF"/>
                </a:outerShdw>
              </a:effectLst>
            </a:endParaRPr>
          </a:p>
        </p:txBody>
      </p:sp>
      <p:sp>
        <p:nvSpPr>
          <p:cNvPr id="1973266" name="Line 18"/>
          <p:cNvSpPr>
            <a:spLocks noChangeShapeType="1"/>
          </p:cNvSpPr>
          <p:nvPr/>
        </p:nvSpPr>
        <p:spPr bwMode="auto">
          <a:xfrm flipV="1">
            <a:off x="1712913" y="2133600"/>
            <a:ext cx="1295400" cy="214313"/>
          </a:xfrm>
          <a:prstGeom prst="line">
            <a:avLst/>
          </a:prstGeom>
          <a:noFill/>
          <a:ln w="57150">
            <a:solidFill>
              <a:srgbClr val="FF0000"/>
            </a:solidFill>
            <a:round/>
            <a:headEnd/>
            <a:tailEnd type="triangle" w="med" len="med"/>
          </a:ln>
        </p:spPr>
        <p:txBody>
          <a:bodyPr wrap="none" anchor="ctr"/>
          <a:lstStyle/>
          <a:p>
            <a:endParaRPr lang="en-US"/>
          </a:p>
        </p:txBody>
      </p:sp>
      <p:sp>
        <p:nvSpPr>
          <p:cNvPr id="1973267" name="Line 19"/>
          <p:cNvSpPr>
            <a:spLocks noChangeShapeType="1"/>
          </p:cNvSpPr>
          <p:nvPr/>
        </p:nvSpPr>
        <p:spPr bwMode="auto">
          <a:xfrm flipV="1">
            <a:off x="4016375" y="1341438"/>
            <a:ext cx="1081088" cy="1150937"/>
          </a:xfrm>
          <a:prstGeom prst="line">
            <a:avLst/>
          </a:prstGeom>
          <a:noFill/>
          <a:ln w="57150">
            <a:solidFill>
              <a:srgbClr val="FF0000"/>
            </a:solidFill>
            <a:round/>
            <a:headEnd/>
            <a:tailEnd type="triangle" w="med" len="med"/>
          </a:ln>
        </p:spPr>
        <p:txBody>
          <a:bodyPr wrap="none" anchor="ctr"/>
          <a:lstStyle/>
          <a:p>
            <a:endParaRPr lang="en-US"/>
          </a:p>
        </p:txBody>
      </p:sp>
      <p:sp>
        <p:nvSpPr>
          <p:cNvPr id="1973268" name="Line 20"/>
          <p:cNvSpPr>
            <a:spLocks noChangeShapeType="1"/>
          </p:cNvSpPr>
          <p:nvPr/>
        </p:nvSpPr>
        <p:spPr bwMode="auto">
          <a:xfrm>
            <a:off x="5168900" y="2347913"/>
            <a:ext cx="2663825" cy="360362"/>
          </a:xfrm>
          <a:prstGeom prst="line">
            <a:avLst/>
          </a:prstGeom>
          <a:noFill/>
          <a:ln w="57150">
            <a:solidFill>
              <a:srgbClr val="FF0000"/>
            </a:solidFill>
            <a:round/>
            <a:headEnd/>
            <a:tailEnd type="triangle" w="med" len="med"/>
          </a:ln>
        </p:spPr>
        <p:txBody>
          <a:bodyPr wrap="none" anchor="ctr"/>
          <a:lstStyle/>
          <a:p>
            <a:endParaRPr lang="en-US"/>
          </a:p>
        </p:txBody>
      </p:sp>
      <p:sp>
        <p:nvSpPr>
          <p:cNvPr id="1973269" name="Rectangle 21"/>
          <p:cNvSpPr>
            <a:spLocks noChangeArrowheads="1"/>
          </p:cNvSpPr>
          <p:nvPr/>
        </p:nvSpPr>
        <p:spPr bwMode="auto">
          <a:xfrm>
            <a:off x="631825" y="5876925"/>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x</a:t>
            </a:r>
          </a:p>
        </p:txBody>
      </p:sp>
      <p:sp>
        <p:nvSpPr>
          <p:cNvPr id="1973270" name="Rectangle 22"/>
          <p:cNvSpPr>
            <a:spLocks noChangeArrowheads="1"/>
          </p:cNvSpPr>
          <p:nvPr/>
        </p:nvSpPr>
        <p:spPr bwMode="auto">
          <a:xfrm>
            <a:off x="631825" y="5516563"/>
            <a:ext cx="1511300" cy="360362"/>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a:effectLst>
                  <a:outerShdw blurRad="38100" dist="38100" dir="2700000" algn="tl">
                    <a:srgbClr val="FFFFFF"/>
                  </a:outerShdw>
                </a:effectLst>
              </a:rPr>
              <a:t>pov.adr.</a:t>
            </a:r>
          </a:p>
        </p:txBody>
      </p:sp>
      <p:sp>
        <p:nvSpPr>
          <p:cNvPr id="1973271" name="Rectangle 23"/>
          <p:cNvSpPr>
            <a:spLocks noChangeArrowheads="1"/>
          </p:cNvSpPr>
          <p:nvPr/>
        </p:nvSpPr>
        <p:spPr bwMode="auto">
          <a:xfrm>
            <a:off x="631825" y="5157788"/>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z</a:t>
            </a:r>
          </a:p>
        </p:txBody>
      </p:sp>
      <p:grpSp>
        <p:nvGrpSpPr>
          <p:cNvPr id="4" name="Group 24"/>
          <p:cNvGrpSpPr>
            <a:grpSpLocks/>
          </p:cNvGrpSpPr>
          <p:nvPr/>
        </p:nvGrpSpPr>
        <p:grpSpPr bwMode="auto">
          <a:xfrm>
            <a:off x="631825" y="4868863"/>
            <a:ext cx="1512888" cy="1368425"/>
            <a:chOff x="2621" y="2115"/>
            <a:chExt cx="998" cy="1678"/>
          </a:xfrm>
        </p:grpSpPr>
        <p:sp>
          <p:nvSpPr>
            <p:cNvPr id="22551" name="Line 25"/>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22552" name="Line 26"/>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22553" name="Line 27"/>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grpSp>
        <p:nvGrpSpPr>
          <p:cNvPr id="5" name="Group 28"/>
          <p:cNvGrpSpPr>
            <a:grpSpLocks/>
          </p:cNvGrpSpPr>
          <p:nvPr/>
        </p:nvGrpSpPr>
        <p:grpSpPr bwMode="auto">
          <a:xfrm>
            <a:off x="7761288" y="4868863"/>
            <a:ext cx="1512887" cy="1368425"/>
            <a:chOff x="2621" y="2115"/>
            <a:chExt cx="998" cy="1678"/>
          </a:xfrm>
        </p:grpSpPr>
        <p:sp>
          <p:nvSpPr>
            <p:cNvPr id="22548" name="Line 29"/>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22549" name="Line 30"/>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22550" name="Line 31"/>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sp>
        <p:nvSpPr>
          <p:cNvPr id="7" name="Slide Number Placeholder 6"/>
          <p:cNvSpPr>
            <a:spLocks noGrp="1"/>
          </p:cNvSpPr>
          <p:nvPr>
            <p:ph type="sldNum" sz="quarter" idx="11"/>
          </p:nvPr>
        </p:nvSpPr>
        <p:spPr/>
        <p:txBody>
          <a:bodyPr/>
          <a:lstStyle/>
          <a:p>
            <a:fld id="{5F9D75C9-088C-4096-84EB-B6A11491922A}" type="slidenum">
              <a:rPr lang="hr-HR" smtClean="0"/>
              <a:pPr/>
              <a:t>35</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73264"/>
                                        </p:tgtEl>
                                        <p:attrNameLst>
                                          <p:attrName>style.visibility</p:attrName>
                                        </p:attrNameLst>
                                      </p:cBhvr>
                                      <p:to>
                                        <p:strVal val="visible"/>
                                      </p:to>
                                    </p:set>
                                    <p:animEffect transition="in" filter="dissolve">
                                      <p:cBhvr>
                                        <p:cTn id="7" dur="500"/>
                                        <p:tgtEl>
                                          <p:spTgt spid="19732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73266"/>
                                        </p:tgtEl>
                                        <p:attrNameLst>
                                          <p:attrName>style.visibility</p:attrName>
                                        </p:attrNameLst>
                                      </p:cBhvr>
                                      <p:to>
                                        <p:strVal val="visible"/>
                                      </p:to>
                                    </p:set>
                                    <p:animEffect transition="in" filter="wipe(left)">
                                      <p:cBhvr>
                                        <p:cTn id="12" dur="500"/>
                                        <p:tgtEl>
                                          <p:spTgt spid="197326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1" fill="hold" grpId="0" nodeType="clickEffect">
                                  <p:stCondLst>
                                    <p:cond delay="0"/>
                                  </p:stCondLst>
                                  <p:childTnLst>
                                    <p:anim calcmode="lin" valueType="num">
                                      <p:cBhvr additive="base">
                                        <p:cTn id="16" dur="500"/>
                                        <p:tgtEl>
                                          <p:spTgt spid="1973271"/>
                                        </p:tgtEl>
                                        <p:attrNameLst>
                                          <p:attrName>ppt_x</p:attrName>
                                        </p:attrNameLst>
                                      </p:cBhvr>
                                      <p:tavLst>
                                        <p:tav tm="0">
                                          <p:val>
                                            <p:strVal val="ppt_x"/>
                                          </p:val>
                                        </p:tav>
                                        <p:tav tm="100000">
                                          <p:val>
                                            <p:strVal val="ppt_x"/>
                                          </p:val>
                                        </p:tav>
                                      </p:tavLst>
                                    </p:anim>
                                    <p:anim calcmode="lin" valueType="num">
                                      <p:cBhvr additive="base">
                                        <p:cTn id="17" dur="500"/>
                                        <p:tgtEl>
                                          <p:spTgt spid="1973271"/>
                                        </p:tgtEl>
                                        <p:attrNameLst>
                                          <p:attrName>ppt_y</p:attrName>
                                        </p:attrNameLst>
                                      </p:cBhvr>
                                      <p:tavLst>
                                        <p:tav tm="0">
                                          <p:val>
                                            <p:strVal val="ppt_y"/>
                                          </p:val>
                                        </p:tav>
                                        <p:tav tm="100000">
                                          <p:val>
                                            <p:strVal val="0-ppt_h/2"/>
                                          </p:val>
                                        </p:tav>
                                      </p:tavLst>
                                    </p:anim>
                                    <p:set>
                                      <p:cBhvr>
                                        <p:cTn id="18" dur="1" fill="hold">
                                          <p:stCondLst>
                                            <p:cond delay="499"/>
                                          </p:stCondLst>
                                        </p:cTn>
                                        <p:tgtEl>
                                          <p:spTgt spid="197327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xit" presetSubtype="1" fill="hold" grpId="0" nodeType="clickEffect">
                                  <p:stCondLst>
                                    <p:cond delay="0"/>
                                  </p:stCondLst>
                                  <p:childTnLst>
                                    <p:anim calcmode="lin" valueType="num">
                                      <p:cBhvr additive="base">
                                        <p:cTn id="22" dur="500"/>
                                        <p:tgtEl>
                                          <p:spTgt spid="1973270"/>
                                        </p:tgtEl>
                                        <p:attrNameLst>
                                          <p:attrName>ppt_x</p:attrName>
                                        </p:attrNameLst>
                                      </p:cBhvr>
                                      <p:tavLst>
                                        <p:tav tm="0">
                                          <p:val>
                                            <p:strVal val="ppt_x"/>
                                          </p:val>
                                        </p:tav>
                                        <p:tav tm="100000">
                                          <p:val>
                                            <p:strVal val="ppt_x"/>
                                          </p:val>
                                        </p:tav>
                                      </p:tavLst>
                                    </p:anim>
                                    <p:anim calcmode="lin" valueType="num">
                                      <p:cBhvr additive="base">
                                        <p:cTn id="23" dur="500"/>
                                        <p:tgtEl>
                                          <p:spTgt spid="1973270"/>
                                        </p:tgtEl>
                                        <p:attrNameLst>
                                          <p:attrName>ppt_y</p:attrName>
                                        </p:attrNameLst>
                                      </p:cBhvr>
                                      <p:tavLst>
                                        <p:tav tm="0">
                                          <p:val>
                                            <p:strVal val="ppt_y"/>
                                          </p:val>
                                        </p:tav>
                                        <p:tav tm="100000">
                                          <p:val>
                                            <p:strVal val="0-ppt_h/2"/>
                                          </p:val>
                                        </p:tav>
                                      </p:tavLst>
                                    </p:anim>
                                    <p:set>
                                      <p:cBhvr>
                                        <p:cTn id="24" dur="1" fill="hold">
                                          <p:stCondLst>
                                            <p:cond delay="499"/>
                                          </p:stCondLst>
                                        </p:cTn>
                                        <p:tgtEl>
                                          <p:spTgt spid="197327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xit" presetSubtype="1" fill="hold" grpId="0" nodeType="clickEffect">
                                  <p:stCondLst>
                                    <p:cond delay="0"/>
                                  </p:stCondLst>
                                  <p:childTnLst>
                                    <p:anim calcmode="lin" valueType="num">
                                      <p:cBhvr additive="base">
                                        <p:cTn id="28" dur="500"/>
                                        <p:tgtEl>
                                          <p:spTgt spid="1973269"/>
                                        </p:tgtEl>
                                        <p:attrNameLst>
                                          <p:attrName>ppt_x</p:attrName>
                                        </p:attrNameLst>
                                      </p:cBhvr>
                                      <p:tavLst>
                                        <p:tav tm="0">
                                          <p:val>
                                            <p:strVal val="ppt_x"/>
                                          </p:val>
                                        </p:tav>
                                        <p:tav tm="100000">
                                          <p:val>
                                            <p:strVal val="ppt_x"/>
                                          </p:val>
                                        </p:tav>
                                      </p:tavLst>
                                    </p:anim>
                                    <p:anim calcmode="lin" valueType="num">
                                      <p:cBhvr additive="base">
                                        <p:cTn id="29" dur="500"/>
                                        <p:tgtEl>
                                          <p:spTgt spid="1973269"/>
                                        </p:tgtEl>
                                        <p:attrNameLst>
                                          <p:attrName>ppt_y</p:attrName>
                                        </p:attrNameLst>
                                      </p:cBhvr>
                                      <p:tavLst>
                                        <p:tav tm="0">
                                          <p:val>
                                            <p:strVal val="ppt_y"/>
                                          </p:val>
                                        </p:tav>
                                        <p:tav tm="100000">
                                          <p:val>
                                            <p:strVal val="0-ppt_h/2"/>
                                          </p:val>
                                        </p:tav>
                                      </p:tavLst>
                                    </p:anim>
                                    <p:set>
                                      <p:cBhvr>
                                        <p:cTn id="30" dur="1" fill="hold">
                                          <p:stCondLst>
                                            <p:cond delay="499"/>
                                          </p:stCondLst>
                                        </p:cTn>
                                        <p:tgtEl>
                                          <p:spTgt spid="197326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9" presetClass="exit" presetSubtype="0" fill="hold" grpId="1" nodeType="clickEffect">
                                  <p:stCondLst>
                                    <p:cond delay="0"/>
                                  </p:stCondLst>
                                  <p:childTnLst>
                                    <p:animEffect transition="out" filter="dissolve">
                                      <p:cBhvr>
                                        <p:cTn id="34" dur="500"/>
                                        <p:tgtEl>
                                          <p:spTgt spid="1973269"/>
                                        </p:tgtEl>
                                      </p:cBhvr>
                                    </p:animEffect>
                                    <p:set>
                                      <p:cBhvr>
                                        <p:cTn id="35" dur="1" fill="hold">
                                          <p:stCondLst>
                                            <p:cond delay="499"/>
                                          </p:stCondLst>
                                        </p:cTn>
                                        <p:tgtEl>
                                          <p:spTgt spid="1973269"/>
                                        </p:tgtEl>
                                        <p:attrNameLst>
                                          <p:attrName>style.visibility</p:attrName>
                                        </p:attrNameLst>
                                      </p:cBhvr>
                                      <p:to>
                                        <p:strVal val="hidden"/>
                                      </p:to>
                                    </p:set>
                                  </p:childTnLst>
                                </p:cTn>
                              </p:par>
                              <p:par>
                                <p:cTn id="36" presetID="9" presetClass="exit" presetSubtype="0" fill="hold" grpId="1" nodeType="withEffect">
                                  <p:stCondLst>
                                    <p:cond delay="0"/>
                                  </p:stCondLst>
                                  <p:childTnLst>
                                    <p:animEffect transition="out" filter="dissolve">
                                      <p:cBhvr>
                                        <p:cTn id="37" dur="500"/>
                                        <p:tgtEl>
                                          <p:spTgt spid="1973270"/>
                                        </p:tgtEl>
                                      </p:cBhvr>
                                    </p:animEffect>
                                    <p:set>
                                      <p:cBhvr>
                                        <p:cTn id="38" dur="1" fill="hold">
                                          <p:stCondLst>
                                            <p:cond delay="499"/>
                                          </p:stCondLst>
                                        </p:cTn>
                                        <p:tgtEl>
                                          <p:spTgt spid="1973270"/>
                                        </p:tgtEl>
                                        <p:attrNameLst>
                                          <p:attrName>style.visibility</p:attrName>
                                        </p:attrNameLst>
                                      </p:cBhvr>
                                      <p:to>
                                        <p:strVal val="hidden"/>
                                      </p:to>
                                    </p:set>
                                  </p:childTnLst>
                                </p:cTn>
                              </p:par>
                              <p:par>
                                <p:cTn id="39" presetID="9" presetClass="exit" presetSubtype="0" fill="hold" grpId="1" nodeType="withEffect">
                                  <p:stCondLst>
                                    <p:cond delay="0"/>
                                  </p:stCondLst>
                                  <p:childTnLst>
                                    <p:animEffect transition="out" filter="dissolve">
                                      <p:cBhvr>
                                        <p:cTn id="40" dur="500"/>
                                        <p:tgtEl>
                                          <p:spTgt spid="1973271"/>
                                        </p:tgtEl>
                                      </p:cBhvr>
                                    </p:animEffect>
                                    <p:set>
                                      <p:cBhvr>
                                        <p:cTn id="41" dur="1" fill="hold">
                                          <p:stCondLst>
                                            <p:cond delay="499"/>
                                          </p:stCondLst>
                                        </p:cTn>
                                        <p:tgtEl>
                                          <p:spTgt spid="1973271"/>
                                        </p:tgtEl>
                                        <p:attrNameLst>
                                          <p:attrName>style.visibility</p:attrName>
                                        </p:attrNameLst>
                                      </p:cBhvr>
                                      <p:to>
                                        <p:strVal val="hidden"/>
                                      </p:to>
                                    </p:set>
                                  </p:childTnLst>
                                </p:cTn>
                              </p:par>
                              <p:par>
                                <p:cTn id="42" presetID="9" presetClass="exit" presetSubtype="0" fill="hold" nodeType="withEffect">
                                  <p:stCondLst>
                                    <p:cond delay="0"/>
                                  </p:stCondLst>
                                  <p:childTnLst>
                                    <p:animEffect transition="out" filter="dissolve">
                                      <p:cBhvr>
                                        <p:cTn id="43" dur="500"/>
                                        <p:tgtEl>
                                          <p:spTgt spid="4"/>
                                        </p:tgtEl>
                                      </p:cBhvr>
                                    </p:animEffect>
                                    <p:set>
                                      <p:cBhvr>
                                        <p:cTn id="44" dur="1" fill="hold">
                                          <p:stCondLst>
                                            <p:cond delay="499"/>
                                          </p:stCondLst>
                                        </p:cTn>
                                        <p:tgtEl>
                                          <p:spTgt spid="4"/>
                                        </p:tgtEl>
                                        <p:attrNameLst>
                                          <p:attrName>style.visibility</p:attrName>
                                        </p:attrNameLst>
                                      </p:cBhvr>
                                      <p:to>
                                        <p:strVal val="hidden"/>
                                      </p:to>
                                    </p:set>
                                  </p:childTnLst>
                                </p:cTn>
                              </p:par>
                              <p:par>
                                <p:cTn id="45" presetID="9" presetClass="entr" presetSubtype="0" fill="hold" nodeType="with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dissolve">
                                      <p:cBhvr>
                                        <p:cTn id="47" dur="5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973252"/>
                                        </p:tgtEl>
                                        <p:attrNameLst>
                                          <p:attrName>style.visibility</p:attrName>
                                        </p:attrNameLst>
                                      </p:cBhvr>
                                      <p:to>
                                        <p:strVal val="visible"/>
                                      </p:to>
                                    </p:set>
                                    <p:animEffect transition="in" filter="dissolve">
                                      <p:cBhvr>
                                        <p:cTn id="52" dur="500"/>
                                        <p:tgtEl>
                                          <p:spTgt spid="1973252"/>
                                        </p:tgtEl>
                                      </p:cBhvr>
                                    </p:animEffect>
                                  </p:childTnLst>
                                </p:cTn>
                              </p:par>
                              <p:par>
                                <p:cTn id="53" presetID="9" presetClass="exit" presetSubtype="0" fill="hold" grpId="0" nodeType="withEffect">
                                  <p:stCondLst>
                                    <p:cond delay="0"/>
                                  </p:stCondLst>
                                  <p:childTnLst>
                                    <p:animEffect transition="out" filter="dissolve">
                                      <p:cBhvr>
                                        <p:cTn id="54" dur="500"/>
                                        <p:tgtEl>
                                          <p:spTgt spid="1973251"/>
                                        </p:tgtEl>
                                      </p:cBhvr>
                                    </p:animEffect>
                                    <p:set>
                                      <p:cBhvr>
                                        <p:cTn id="55" dur="1" fill="hold">
                                          <p:stCondLst>
                                            <p:cond delay="499"/>
                                          </p:stCondLst>
                                        </p:cTn>
                                        <p:tgtEl>
                                          <p:spTgt spid="1973251"/>
                                        </p:tgtEl>
                                        <p:attrNameLst>
                                          <p:attrName>style.visibility</p:attrName>
                                        </p:attrNameLst>
                                      </p:cBhvr>
                                      <p:to>
                                        <p:strVal val="hidden"/>
                                      </p:to>
                                    </p:set>
                                  </p:childTnLst>
                                </p:cTn>
                              </p:par>
                              <p:par>
                                <p:cTn id="56" presetID="9" presetClass="exit" presetSubtype="0" fill="hold" grpId="1" nodeType="withEffect">
                                  <p:stCondLst>
                                    <p:cond delay="0"/>
                                  </p:stCondLst>
                                  <p:childTnLst>
                                    <p:animEffect transition="out" filter="dissolve">
                                      <p:cBhvr>
                                        <p:cTn id="57" dur="500"/>
                                        <p:tgtEl>
                                          <p:spTgt spid="1973266"/>
                                        </p:tgtEl>
                                      </p:cBhvr>
                                    </p:animEffect>
                                    <p:set>
                                      <p:cBhvr>
                                        <p:cTn id="58" dur="1" fill="hold">
                                          <p:stCondLst>
                                            <p:cond delay="499"/>
                                          </p:stCondLst>
                                        </p:cTn>
                                        <p:tgtEl>
                                          <p:spTgt spid="197326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973267"/>
                                        </p:tgtEl>
                                        <p:attrNameLst>
                                          <p:attrName>style.visibility</p:attrName>
                                        </p:attrNameLst>
                                      </p:cBhvr>
                                      <p:to>
                                        <p:strVal val="visible"/>
                                      </p:to>
                                    </p:set>
                                    <p:animEffect transition="in" filter="wipe(left)">
                                      <p:cBhvr>
                                        <p:cTn id="63" dur="500"/>
                                        <p:tgtEl>
                                          <p:spTgt spid="1973267"/>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xit" presetSubtype="0" fill="hold" nodeType="clickEffect">
                                  <p:stCondLst>
                                    <p:cond delay="0"/>
                                  </p:stCondLst>
                                  <p:childTnLst>
                                    <p:animEffect transition="out" filter="dissolve">
                                      <p:cBhvr>
                                        <p:cTn id="67" dur="500"/>
                                        <p:tgtEl>
                                          <p:spTgt spid="2"/>
                                        </p:tgtEl>
                                      </p:cBhvr>
                                    </p:animEffect>
                                    <p:set>
                                      <p:cBhvr>
                                        <p:cTn id="68" dur="1" fill="hold">
                                          <p:stCondLst>
                                            <p:cond delay="499"/>
                                          </p:stCondLst>
                                        </p:cTn>
                                        <p:tgtEl>
                                          <p:spTgt spid="2"/>
                                        </p:tgtEl>
                                        <p:attrNameLst>
                                          <p:attrName>style.visibility</p:attrName>
                                        </p:attrNameLst>
                                      </p:cBhvr>
                                      <p:to>
                                        <p:strVal val="hidden"/>
                                      </p:to>
                                    </p:set>
                                  </p:childTnLst>
                                </p:cTn>
                              </p:par>
                              <p:par>
                                <p:cTn id="69" presetID="9" presetClass="entr" presetSubtype="0" fill="hold" nodeType="with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dissolve">
                                      <p:cBhvr>
                                        <p:cTn id="71" dur="500"/>
                                        <p:tgtEl>
                                          <p:spTgt spid="3"/>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1" fill="hold" grpId="0" nodeType="clickEffect">
                                  <p:stCondLst>
                                    <p:cond delay="0"/>
                                  </p:stCondLst>
                                  <p:childTnLst>
                                    <p:set>
                                      <p:cBhvr>
                                        <p:cTn id="75" dur="1" fill="hold">
                                          <p:stCondLst>
                                            <p:cond delay="0"/>
                                          </p:stCondLst>
                                        </p:cTn>
                                        <p:tgtEl>
                                          <p:spTgt spid="1973257"/>
                                        </p:tgtEl>
                                        <p:attrNameLst>
                                          <p:attrName>style.visibility</p:attrName>
                                        </p:attrNameLst>
                                      </p:cBhvr>
                                      <p:to>
                                        <p:strVal val="visible"/>
                                      </p:to>
                                    </p:set>
                                    <p:anim calcmode="lin" valueType="num">
                                      <p:cBhvr additive="base">
                                        <p:cTn id="76" dur="500" fill="hold"/>
                                        <p:tgtEl>
                                          <p:spTgt spid="1973257"/>
                                        </p:tgtEl>
                                        <p:attrNameLst>
                                          <p:attrName>ppt_x</p:attrName>
                                        </p:attrNameLst>
                                      </p:cBhvr>
                                      <p:tavLst>
                                        <p:tav tm="0">
                                          <p:val>
                                            <p:strVal val="#ppt_x"/>
                                          </p:val>
                                        </p:tav>
                                        <p:tav tm="100000">
                                          <p:val>
                                            <p:strVal val="#ppt_x"/>
                                          </p:val>
                                        </p:tav>
                                      </p:tavLst>
                                    </p:anim>
                                    <p:anim calcmode="lin" valueType="num">
                                      <p:cBhvr additive="base">
                                        <p:cTn id="77" dur="500" fill="hold"/>
                                        <p:tgtEl>
                                          <p:spTgt spid="1973257"/>
                                        </p:tgtEl>
                                        <p:attrNameLst>
                                          <p:attrName>ppt_y</p:attrName>
                                        </p:attrNameLst>
                                      </p:cBhvr>
                                      <p:tavLst>
                                        <p:tav tm="0">
                                          <p:val>
                                            <p:strVal val="0-#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1" fill="hold" grpId="0" nodeType="clickEffect">
                                  <p:stCondLst>
                                    <p:cond delay="0"/>
                                  </p:stCondLst>
                                  <p:childTnLst>
                                    <p:set>
                                      <p:cBhvr>
                                        <p:cTn id="81" dur="1" fill="hold">
                                          <p:stCondLst>
                                            <p:cond delay="0"/>
                                          </p:stCondLst>
                                        </p:cTn>
                                        <p:tgtEl>
                                          <p:spTgt spid="1973258"/>
                                        </p:tgtEl>
                                        <p:attrNameLst>
                                          <p:attrName>style.visibility</p:attrName>
                                        </p:attrNameLst>
                                      </p:cBhvr>
                                      <p:to>
                                        <p:strVal val="visible"/>
                                      </p:to>
                                    </p:set>
                                    <p:anim calcmode="lin" valueType="num">
                                      <p:cBhvr additive="base">
                                        <p:cTn id="82" dur="500" fill="hold"/>
                                        <p:tgtEl>
                                          <p:spTgt spid="1973258"/>
                                        </p:tgtEl>
                                        <p:attrNameLst>
                                          <p:attrName>ppt_x</p:attrName>
                                        </p:attrNameLst>
                                      </p:cBhvr>
                                      <p:tavLst>
                                        <p:tav tm="0">
                                          <p:val>
                                            <p:strVal val="#ppt_x"/>
                                          </p:val>
                                        </p:tav>
                                        <p:tav tm="100000">
                                          <p:val>
                                            <p:strVal val="#ppt_x"/>
                                          </p:val>
                                        </p:tav>
                                      </p:tavLst>
                                    </p:anim>
                                    <p:anim calcmode="lin" valueType="num">
                                      <p:cBhvr additive="base">
                                        <p:cTn id="83" dur="500" fill="hold"/>
                                        <p:tgtEl>
                                          <p:spTgt spid="1973258"/>
                                        </p:tgtEl>
                                        <p:attrNameLst>
                                          <p:attrName>ppt_y</p:attrName>
                                        </p:attrNameLst>
                                      </p:cBhvr>
                                      <p:tavLst>
                                        <p:tav tm="0">
                                          <p:val>
                                            <p:strVal val="0-#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1" presetClass="emph" presetSubtype="2" fill="hold" nodeType="clickEffect">
                                  <p:stCondLst>
                                    <p:cond delay="0"/>
                                  </p:stCondLst>
                                  <p:childTnLst>
                                    <p:animClr clrSpc="rgb" dir="cw">
                                      <p:cBhvr>
                                        <p:cTn id="87" dur="2000" fill="hold"/>
                                        <p:tgtEl>
                                          <p:spTgt spid="1973252"/>
                                        </p:tgtEl>
                                        <p:attrNameLst>
                                          <p:attrName>fillcolor</p:attrName>
                                        </p:attrNameLst>
                                      </p:cBhvr>
                                      <p:to>
                                        <a:schemeClr val="hlink"/>
                                      </p:to>
                                    </p:animClr>
                                    <p:set>
                                      <p:cBhvr>
                                        <p:cTn id="88" dur="2000" fill="hold"/>
                                        <p:tgtEl>
                                          <p:spTgt spid="1973252"/>
                                        </p:tgtEl>
                                        <p:attrNameLst>
                                          <p:attrName>fill.type</p:attrName>
                                        </p:attrNameLst>
                                      </p:cBhvr>
                                      <p:to>
                                        <p:strVal val="solid"/>
                                      </p:to>
                                    </p:set>
                                    <p:set>
                                      <p:cBhvr>
                                        <p:cTn id="89" dur="2000" fill="hold"/>
                                        <p:tgtEl>
                                          <p:spTgt spid="1973252"/>
                                        </p:tgtEl>
                                        <p:attrNameLst>
                                          <p:attrName>fill.on</p:attrName>
                                        </p:attrNameLst>
                                      </p:cBhvr>
                                      <p:to>
                                        <p:strVal val="true"/>
                                      </p:to>
                                    </p:set>
                                  </p:childTnLst>
                                </p:cTn>
                              </p:par>
                            </p:childTnLst>
                          </p:cTn>
                        </p:par>
                      </p:childTnLst>
                    </p:cTn>
                  </p:par>
                  <p:par>
                    <p:cTn id="90" fill="hold">
                      <p:stCondLst>
                        <p:cond delay="indefinite"/>
                      </p:stCondLst>
                      <p:childTnLst>
                        <p:par>
                          <p:cTn id="91" fill="hold">
                            <p:stCondLst>
                              <p:cond delay="0"/>
                            </p:stCondLst>
                            <p:childTnLst>
                              <p:par>
                                <p:cTn id="92" presetID="2" presetClass="entr" presetSubtype="1" fill="hold" grpId="0" nodeType="clickEffect">
                                  <p:stCondLst>
                                    <p:cond delay="0"/>
                                  </p:stCondLst>
                                  <p:childTnLst>
                                    <p:set>
                                      <p:cBhvr>
                                        <p:cTn id="93" dur="1" fill="hold">
                                          <p:stCondLst>
                                            <p:cond delay="0"/>
                                          </p:stCondLst>
                                        </p:cTn>
                                        <p:tgtEl>
                                          <p:spTgt spid="1973259"/>
                                        </p:tgtEl>
                                        <p:attrNameLst>
                                          <p:attrName>style.visibility</p:attrName>
                                        </p:attrNameLst>
                                      </p:cBhvr>
                                      <p:to>
                                        <p:strVal val="visible"/>
                                      </p:to>
                                    </p:set>
                                    <p:anim calcmode="lin" valueType="num">
                                      <p:cBhvr additive="base">
                                        <p:cTn id="94" dur="500" fill="hold"/>
                                        <p:tgtEl>
                                          <p:spTgt spid="1973259"/>
                                        </p:tgtEl>
                                        <p:attrNameLst>
                                          <p:attrName>ppt_x</p:attrName>
                                        </p:attrNameLst>
                                      </p:cBhvr>
                                      <p:tavLst>
                                        <p:tav tm="0">
                                          <p:val>
                                            <p:strVal val="#ppt_x"/>
                                          </p:val>
                                        </p:tav>
                                        <p:tav tm="100000">
                                          <p:val>
                                            <p:strVal val="#ppt_x"/>
                                          </p:val>
                                        </p:tav>
                                      </p:tavLst>
                                    </p:anim>
                                    <p:anim calcmode="lin" valueType="num">
                                      <p:cBhvr additive="base">
                                        <p:cTn id="95" dur="500" fill="hold"/>
                                        <p:tgtEl>
                                          <p:spTgt spid="1973259"/>
                                        </p:tgtEl>
                                        <p:attrNameLst>
                                          <p:attrName>ppt_y</p:attrName>
                                        </p:attrNameLst>
                                      </p:cBhvr>
                                      <p:tavLst>
                                        <p:tav tm="0">
                                          <p:val>
                                            <p:strVal val="0-#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1973265"/>
                                        </p:tgtEl>
                                        <p:attrNameLst>
                                          <p:attrName>style.visibility</p:attrName>
                                        </p:attrNameLst>
                                      </p:cBhvr>
                                      <p:to>
                                        <p:strVal val="visible"/>
                                      </p:to>
                                    </p:set>
                                    <p:animEffect transition="in" filter="dissolve">
                                      <p:cBhvr>
                                        <p:cTn id="100" dur="500"/>
                                        <p:tgtEl>
                                          <p:spTgt spid="1973265"/>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xit" presetSubtype="0" fill="hold" grpId="1" nodeType="clickEffect">
                                  <p:stCondLst>
                                    <p:cond delay="0"/>
                                  </p:stCondLst>
                                  <p:childTnLst>
                                    <p:animEffect transition="out" filter="dissolve">
                                      <p:cBhvr>
                                        <p:cTn id="104" dur="500"/>
                                        <p:tgtEl>
                                          <p:spTgt spid="1973264"/>
                                        </p:tgtEl>
                                      </p:cBhvr>
                                    </p:animEffect>
                                    <p:set>
                                      <p:cBhvr>
                                        <p:cTn id="105" dur="1" fill="hold">
                                          <p:stCondLst>
                                            <p:cond delay="499"/>
                                          </p:stCondLst>
                                        </p:cTn>
                                        <p:tgtEl>
                                          <p:spTgt spid="1973264"/>
                                        </p:tgtEl>
                                        <p:attrNameLst>
                                          <p:attrName>style.visibility</p:attrName>
                                        </p:attrNameLst>
                                      </p:cBhvr>
                                      <p:to>
                                        <p:strVal val="hidden"/>
                                      </p:to>
                                    </p:set>
                                  </p:childTnLst>
                                </p:cTn>
                              </p:par>
                              <p:par>
                                <p:cTn id="106" presetID="9" presetClass="exit" presetSubtype="0" fill="hold" grpId="1" nodeType="withEffect">
                                  <p:stCondLst>
                                    <p:cond delay="0"/>
                                  </p:stCondLst>
                                  <p:childTnLst>
                                    <p:animEffect transition="out" filter="dissolve">
                                      <p:cBhvr>
                                        <p:cTn id="107" dur="500"/>
                                        <p:tgtEl>
                                          <p:spTgt spid="1973267"/>
                                        </p:tgtEl>
                                      </p:cBhvr>
                                    </p:animEffect>
                                    <p:set>
                                      <p:cBhvr>
                                        <p:cTn id="108" dur="1" fill="hold">
                                          <p:stCondLst>
                                            <p:cond delay="499"/>
                                          </p:stCondLst>
                                        </p:cTn>
                                        <p:tgtEl>
                                          <p:spTgt spid="1973267"/>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1973268"/>
                                        </p:tgtEl>
                                        <p:attrNameLst>
                                          <p:attrName>style.visibility</p:attrName>
                                        </p:attrNameLst>
                                      </p:cBhvr>
                                      <p:to>
                                        <p:strVal val="visible"/>
                                      </p:to>
                                    </p:set>
                                    <p:animEffect transition="in" filter="wipe(left)">
                                      <p:cBhvr>
                                        <p:cTn id="113" dur="500"/>
                                        <p:tgtEl>
                                          <p:spTgt spid="1973268"/>
                                        </p:tgtEl>
                                      </p:cBhvr>
                                    </p:animEffect>
                                  </p:childTnLst>
                                </p:cTn>
                              </p:par>
                            </p:childTnLst>
                          </p:cTn>
                        </p:par>
                      </p:childTnLst>
                    </p:cTn>
                  </p:par>
                  <p:par>
                    <p:cTn id="114" fill="hold">
                      <p:stCondLst>
                        <p:cond delay="indefinite"/>
                      </p:stCondLst>
                      <p:childTnLst>
                        <p:par>
                          <p:cTn id="115" fill="hold">
                            <p:stCondLst>
                              <p:cond delay="0"/>
                            </p:stCondLst>
                            <p:childTnLst>
                              <p:par>
                                <p:cTn id="116" presetID="2" presetClass="exit" presetSubtype="1" fill="hold" grpId="1" nodeType="clickEffect">
                                  <p:stCondLst>
                                    <p:cond delay="0"/>
                                  </p:stCondLst>
                                  <p:childTnLst>
                                    <p:anim calcmode="lin" valueType="num">
                                      <p:cBhvr additive="base">
                                        <p:cTn id="117" dur="500"/>
                                        <p:tgtEl>
                                          <p:spTgt spid="1973259"/>
                                        </p:tgtEl>
                                        <p:attrNameLst>
                                          <p:attrName>ppt_x</p:attrName>
                                        </p:attrNameLst>
                                      </p:cBhvr>
                                      <p:tavLst>
                                        <p:tav tm="0">
                                          <p:val>
                                            <p:strVal val="ppt_x"/>
                                          </p:val>
                                        </p:tav>
                                        <p:tav tm="100000">
                                          <p:val>
                                            <p:strVal val="ppt_x"/>
                                          </p:val>
                                        </p:tav>
                                      </p:tavLst>
                                    </p:anim>
                                    <p:anim calcmode="lin" valueType="num">
                                      <p:cBhvr additive="base">
                                        <p:cTn id="118" dur="500"/>
                                        <p:tgtEl>
                                          <p:spTgt spid="1973259"/>
                                        </p:tgtEl>
                                        <p:attrNameLst>
                                          <p:attrName>ppt_y</p:attrName>
                                        </p:attrNameLst>
                                      </p:cBhvr>
                                      <p:tavLst>
                                        <p:tav tm="0">
                                          <p:val>
                                            <p:strVal val="ppt_y"/>
                                          </p:val>
                                        </p:tav>
                                        <p:tav tm="100000">
                                          <p:val>
                                            <p:strVal val="0-ppt_h/2"/>
                                          </p:val>
                                        </p:tav>
                                      </p:tavLst>
                                    </p:anim>
                                    <p:set>
                                      <p:cBhvr>
                                        <p:cTn id="119" dur="1" fill="hold">
                                          <p:stCondLst>
                                            <p:cond delay="499"/>
                                          </p:stCondLst>
                                        </p:cTn>
                                        <p:tgtEl>
                                          <p:spTgt spid="1973259"/>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2" presetClass="exit" presetSubtype="1" fill="hold" grpId="1" nodeType="clickEffect">
                                  <p:stCondLst>
                                    <p:cond delay="0"/>
                                  </p:stCondLst>
                                  <p:childTnLst>
                                    <p:anim calcmode="lin" valueType="num">
                                      <p:cBhvr additive="base">
                                        <p:cTn id="123" dur="500"/>
                                        <p:tgtEl>
                                          <p:spTgt spid="1973258"/>
                                        </p:tgtEl>
                                        <p:attrNameLst>
                                          <p:attrName>ppt_x</p:attrName>
                                        </p:attrNameLst>
                                      </p:cBhvr>
                                      <p:tavLst>
                                        <p:tav tm="0">
                                          <p:val>
                                            <p:strVal val="ppt_x"/>
                                          </p:val>
                                        </p:tav>
                                        <p:tav tm="100000">
                                          <p:val>
                                            <p:strVal val="ppt_x"/>
                                          </p:val>
                                        </p:tav>
                                      </p:tavLst>
                                    </p:anim>
                                    <p:anim calcmode="lin" valueType="num">
                                      <p:cBhvr additive="base">
                                        <p:cTn id="124" dur="500"/>
                                        <p:tgtEl>
                                          <p:spTgt spid="1973258"/>
                                        </p:tgtEl>
                                        <p:attrNameLst>
                                          <p:attrName>ppt_y</p:attrName>
                                        </p:attrNameLst>
                                      </p:cBhvr>
                                      <p:tavLst>
                                        <p:tav tm="0">
                                          <p:val>
                                            <p:strVal val="ppt_y"/>
                                          </p:val>
                                        </p:tav>
                                        <p:tav tm="100000">
                                          <p:val>
                                            <p:strVal val="0-ppt_h/2"/>
                                          </p:val>
                                        </p:tav>
                                      </p:tavLst>
                                    </p:anim>
                                    <p:set>
                                      <p:cBhvr>
                                        <p:cTn id="125" dur="1" fill="hold">
                                          <p:stCondLst>
                                            <p:cond delay="499"/>
                                          </p:stCondLst>
                                        </p:cTn>
                                        <p:tgtEl>
                                          <p:spTgt spid="1973258"/>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2" presetClass="exit" presetSubtype="1" fill="hold" grpId="1" nodeType="clickEffect">
                                  <p:stCondLst>
                                    <p:cond delay="0"/>
                                  </p:stCondLst>
                                  <p:childTnLst>
                                    <p:anim calcmode="lin" valueType="num">
                                      <p:cBhvr additive="base">
                                        <p:cTn id="129" dur="500"/>
                                        <p:tgtEl>
                                          <p:spTgt spid="1973257"/>
                                        </p:tgtEl>
                                        <p:attrNameLst>
                                          <p:attrName>ppt_x</p:attrName>
                                        </p:attrNameLst>
                                      </p:cBhvr>
                                      <p:tavLst>
                                        <p:tav tm="0">
                                          <p:val>
                                            <p:strVal val="ppt_x"/>
                                          </p:val>
                                        </p:tav>
                                        <p:tav tm="100000">
                                          <p:val>
                                            <p:strVal val="ppt_x"/>
                                          </p:val>
                                        </p:tav>
                                      </p:tavLst>
                                    </p:anim>
                                    <p:anim calcmode="lin" valueType="num">
                                      <p:cBhvr additive="base">
                                        <p:cTn id="130" dur="500"/>
                                        <p:tgtEl>
                                          <p:spTgt spid="1973257"/>
                                        </p:tgtEl>
                                        <p:attrNameLst>
                                          <p:attrName>ppt_y</p:attrName>
                                        </p:attrNameLst>
                                      </p:cBhvr>
                                      <p:tavLst>
                                        <p:tav tm="0">
                                          <p:val>
                                            <p:strVal val="ppt_y"/>
                                          </p:val>
                                        </p:tav>
                                        <p:tav tm="100000">
                                          <p:val>
                                            <p:strVal val="0-ppt_h/2"/>
                                          </p:val>
                                        </p:tav>
                                      </p:tavLst>
                                    </p:anim>
                                    <p:set>
                                      <p:cBhvr>
                                        <p:cTn id="131" dur="1" fill="hold">
                                          <p:stCondLst>
                                            <p:cond delay="499"/>
                                          </p:stCondLst>
                                        </p:cTn>
                                        <p:tgtEl>
                                          <p:spTgt spid="1973257"/>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9" presetClass="exit" presetSubtype="0" fill="hold" nodeType="clickEffect">
                                  <p:stCondLst>
                                    <p:cond delay="0"/>
                                  </p:stCondLst>
                                  <p:childTnLst>
                                    <p:animEffect transition="out" filter="dissolve">
                                      <p:cBhvr>
                                        <p:cTn id="135" dur="500"/>
                                        <p:tgtEl>
                                          <p:spTgt spid="3"/>
                                        </p:tgtEl>
                                      </p:cBhvr>
                                    </p:animEffect>
                                    <p:set>
                                      <p:cBhvr>
                                        <p:cTn id="136" dur="1" fill="hold">
                                          <p:stCondLst>
                                            <p:cond delay="499"/>
                                          </p:stCondLst>
                                        </p:cTn>
                                        <p:tgtEl>
                                          <p:spTgt spid="3"/>
                                        </p:tgtEl>
                                        <p:attrNameLst>
                                          <p:attrName>style.visibility</p:attrName>
                                        </p:attrNameLst>
                                      </p:cBhvr>
                                      <p:to>
                                        <p:strVal val="hidden"/>
                                      </p:to>
                                    </p:set>
                                  </p:childTnLst>
                                </p:cTn>
                              </p:par>
                              <p:par>
                                <p:cTn id="137" presetID="9" presetClass="entr" presetSubtype="0" fill="hold" nodeType="withEffect">
                                  <p:stCondLst>
                                    <p:cond delay="0"/>
                                  </p:stCondLst>
                                  <p:childTnLst>
                                    <p:set>
                                      <p:cBhvr>
                                        <p:cTn id="138" dur="1" fill="hold">
                                          <p:stCondLst>
                                            <p:cond delay="0"/>
                                          </p:stCondLst>
                                        </p:cTn>
                                        <p:tgtEl>
                                          <p:spTgt spid="5"/>
                                        </p:tgtEl>
                                        <p:attrNameLst>
                                          <p:attrName>style.visibility</p:attrName>
                                        </p:attrNameLst>
                                      </p:cBhvr>
                                      <p:to>
                                        <p:strVal val="visible"/>
                                      </p:to>
                                    </p:set>
                                    <p:animEffect transition="in" filter="dissolve">
                                      <p:cBhvr>
                                        <p:cTn id="139" dur="500"/>
                                        <p:tgtEl>
                                          <p:spTgt spid="5"/>
                                        </p:tgtEl>
                                      </p:cBhvr>
                                    </p:animEffect>
                                  </p:childTnLst>
                                </p:cTn>
                              </p:par>
                              <p:par>
                                <p:cTn id="140" presetID="9" presetClass="exit" presetSubtype="0" fill="hold" grpId="1" nodeType="withEffect">
                                  <p:stCondLst>
                                    <p:cond delay="0"/>
                                  </p:stCondLst>
                                  <p:childTnLst>
                                    <p:animEffect transition="out" filter="dissolve">
                                      <p:cBhvr>
                                        <p:cTn id="141" dur="500"/>
                                        <p:tgtEl>
                                          <p:spTgt spid="1973268"/>
                                        </p:tgtEl>
                                      </p:cBhvr>
                                    </p:animEffect>
                                    <p:set>
                                      <p:cBhvr>
                                        <p:cTn id="142" dur="1" fill="hold">
                                          <p:stCondLst>
                                            <p:cond delay="499"/>
                                          </p:stCondLst>
                                        </p:cTn>
                                        <p:tgtEl>
                                          <p:spTgt spid="1973268"/>
                                        </p:tgtEl>
                                        <p:attrNameLst>
                                          <p:attrName>style.visibility</p:attrName>
                                        </p:attrNameLst>
                                      </p:cBhvr>
                                      <p:to>
                                        <p:strVal val="hidden"/>
                                      </p:to>
                                    </p:set>
                                  </p:childTnLst>
                                </p:cTn>
                              </p:par>
                              <p:par>
                                <p:cTn id="143" presetID="9" presetClass="exit" presetSubtype="0" fill="hold" grpId="1" nodeType="withEffect">
                                  <p:stCondLst>
                                    <p:cond delay="0"/>
                                  </p:stCondLst>
                                  <p:childTnLst>
                                    <p:animEffect transition="out" filter="dissolve">
                                      <p:cBhvr>
                                        <p:cTn id="144" dur="500"/>
                                        <p:tgtEl>
                                          <p:spTgt spid="1973252"/>
                                        </p:tgtEl>
                                      </p:cBhvr>
                                    </p:animEffect>
                                    <p:set>
                                      <p:cBhvr>
                                        <p:cTn id="145" dur="1" fill="hold">
                                          <p:stCondLst>
                                            <p:cond delay="499"/>
                                          </p:stCondLst>
                                        </p:cTn>
                                        <p:tgtEl>
                                          <p:spTgt spid="19732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3251" grpId="0" animBg="1"/>
      <p:bldP spid="1973252" grpId="0" animBg="1"/>
      <p:bldP spid="1973252" grpId="1" animBg="1"/>
      <p:bldP spid="1973257" grpId="0" animBg="1"/>
      <p:bldP spid="1973257" grpId="1" animBg="1"/>
      <p:bldP spid="1973258" grpId="0" animBg="1"/>
      <p:bldP spid="1973258" grpId="1" animBg="1"/>
      <p:bldP spid="1973259" grpId="0" animBg="1"/>
      <p:bldP spid="1973259" grpId="1" animBg="1"/>
      <p:bldP spid="1973264" grpId="0" animBg="1"/>
      <p:bldP spid="1973264" grpId="1" animBg="1"/>
      <p:bldP spid="1973265" grpId="0" animBg="1"/>
      <p:bldP spid="1973266" grpId="0" animBg="1"/>
      <p:bldP spid="1973266" grpId="1" animBg="1"/>
      <p:bldP spid="1973267" grpId="0" animBg="1"/>
      <p:bldP spid="1973267" grpId="1" animBg="1"/>
      <p:bldP spid="1973268" grpId="0" animBg="1"/>
      <p:bldP spid="1973268" grpId="1" animBg="1"/>
      <p:bldP spid="1973269" grpId="0" animBg="1"/>
      <p:bldP spid="1973269" grpId="1" animBg="1"/>
      <p:bldP spid="1973270" grpId="0" animBg="1"/>
      <p:bldP spid="1973270" grpId="1" animBg="1"/>
      <p:bldP spid="1973271" grpId="0" animBg="1"/>
      <p:bldP spid="1973271"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6537325" y="1341438"/>
            <a:ext cx="2663825" cy="4895850"/>
          </a:xfrm>
          <a:prstGeom prst="rect">
            <a:avLst/>
          </a:prstGeom>
          <a:solidFill>
            <a:srgbClr val="99CC00">
              <a:alpha val="59999"/>
            </a:srgbClr>
          </a:solidFill>
          <a:ln w="9525" algn="ctr">
            <a:solidFill>
              <a:srgbClr val="99CC00"/>
            </a:solidFill>
            <a:miter lim="800000"/>
            <a:headEnd/>
            <a:tailEnd/>
          </a:ln>
        </p:spPr>
        <p:txBody>
          <a:bodyPr wrap="none" anchor="ctr"/>
          <a:lstStyle/>
          <a:p>
            <a:endParaRPr lang="hr-HR"/>
          </a:p>
        </p:txBody>
      </p:sp>
      <p:sp>
        <p:nvSpPr>
          <p:cNvPr id="23555" name="Rectangle 3"/>
          <p:cNvSpPr>
            <a:spLocks noChangeArrowheads="1"/>
          </p:cNvSpPr>
          <p:nvPr/>
        </p:nvSpPr>
        <p:spPr bwMode="auto">
          <a:xfrm>
            <a:off x="3873500" y="1341438"/>
            <a:ext cx="2663825" cy="4895850"/>
          </a:xfrm>
          <a:prstGeom prst="rect">
            <a:avLst/>
          </a:prstGeom>
          <a:solidFill>
            <a:srgbClr val="3399FF">
              <a:alpha val="59999"/>
            </a:srgbClr>
          </a:solidFill>
          <a:ln w="9525" algn="ctr">
            <a:solidFill>
              <a:srgbClr val="3399FF"/>
            </a:solidFill>
            <a:miter lim="800000"/>
            <a:headEnd/>
            <a:tailEnd/>
          </a:ln>
        </p:spPr>
        <p:txBody>
          <a:bodyPr wrap="none" anchor="ctr"/>
          <a:lstStyle/>
          <a:p>
            <a:endParaRPr lang="hr-HR"/>
          </a:p>
        </p:txBody>
      </p:sp>
      <p:sp>
        <p:nvSpPr>
          <p:cNvPr id="1975300" name="Rectangle 4"/>
          <p:cNvSpPr>
            <a:spLocks noGrp="1" noChangeArrowheads="1"/>
          </p:cNvSpPr>
          <p:nvPr>
            <p:ph type="title"/>
          </p:nvPr>
        </p:nvSpPr>
        <p:spPr/>
        <p:txBody>
          <a:bodyPr/>
          <a:lstStyle/>
          <a:p>
            <a:pPr>
              <a:defRPr/>
            </a:pPr>
            <a:r>
              <a:rPr lang="hr-HR" smtClean="0"/>
              <a:t>Poziv funkcije predavanjem argumenata po vrijednosti</a:t>
            </a:r>
            <a:endParaRPr lang="en-US" smtClean="0"/>
          </a:p>
        </p:txBody>
      </p:sp>
      <p:sp>
        <p:nvSpPr>
          <p:cNvPr id="1975301" name="Rectangle 5"/>
          <p:cNvSpPr>
            <a:spLocks noChangeArrowheads="1"/>
          </p:cNvSpPr>
          <p:nvPr/>
        </p:nvSpPr>
        <p:spPr bwMode="auto">
          <a:xfrm>
            <a:off x="488950" y="908050"/>
            <a:ext cx="3168650" cy="5329238"/>
          </a:xfrm>
          <a:prstGeom prst="rect">
            <a:avLst/>
          </a:prstGeom>
          <a:solidFill>
            <a:srgbClr val="FFCC99">
              <a:alpha val="39999"/>
            </a:srgbClr>
          </a:solidFill>
          <a:ln w="9525" algn="ctr">
            <a:solidFill>
              <a:srgbClr val="FF9900"/>
            </a:solidFill>
            <a:miter lim="800000"/>
            <a:headEnd/>
            <a:tailEnd/>
          </a:ln>
          <a:effectLst/>
        </p:spPr>
        <p:txBody>
          <a:bodyPr wrap="none" anchor="ctr"/>
          <a:lstStyle/>
          <a:p>
            <a:pPr>
              <a:defRPr/>
            </a:pPr>
            <a:r>
              <a:rPr lang="en-GB">
                <a:effectLst>
                  <a:outerShdw blurRad="38100" dist="38100" dir="2700000" algn="tl">
                    <a:srgbClr val="FFFFFF"/>
                  </a:outerShdw>
                </a:effectLst>
              </a:rPr>
              <a:t>#include &lt;stdio.h&gt;</a:t>
            </a:r>
            <a:endParaRPr lang="hr-HR">
              <a:effectLst>
                <a:outerShdw blurRad="38100" dist="38100" dir="2700000" algn="tl">
                  <a:srgbClr val="FFFFFF"/>
                </a:outerShdw>
              </a:effectLst>
            </a:endParaRPr>
          </a:p>
          <a:p>
            <a:pPr>
              <a:defRPr/>
            </a:pPr>
            <a:r>
              <a:rPr lang="hr-HR">
                <a:effectLst>
                  <a:outerShdw blurRad="38100" dist="38100" dir="2700000" algn="tl">
                    <a:srgbClr val="FFFFFF"/>
                  </a:outerShdw>
                </a:effectLst>
              </a:rPr>
              <a:t>int x;</a:t>
            </a:r>
          </a:p>
          <a:p>
            <a:pPr>
              <a:defRPr/>
            </a:pPr>
            <a:r>
              <a:rPr lang="en-GB">
                <a:effectLst>
                  <a:outerShdw blurRad="38100" dist="38100" dir="2700000" algn="tl">
                    <a:srgbClr val="FFFFFF"/>
                  </a:outerShdw>
                </a:effectLst>
              </a:rPr>
              <a:t>void f (int y) {</a:t>
            </a:r>
          </a:p>
          <a:p>
            <a:pPr>
              <a:defRPr/>
            </a:pPr>
            <a:r>
              <a:rPr lang="hr-HR">
                <a:effectLst>
                  <a:outerShdw blurRad="38100" dist="38100" dir="2700000" algn="tl">
                    <a:srgbClr val="FFFFFF"/>
                  </a:outerShdw>
                </a:effectLst>
              </a:rPr>
              <a:t>	</a:t>
            </a:r>
            <a:r>
              <a:rPr lang="en-GB">
                <a:effectLst>
                  <a:outerShdw blurRad="38100" dist="38100" dir="2700000" algn="tl">
                    <a:srgbClr val="FFFFFF"/>
                  </a:outerShdw>
                </a:effectLst>
              </a:rPr>
              <a:t>y = 2;</a:t>
            </a:r>
          </a:p>
          <a:p>
            <a:pPr>
              <a:defRPr/>
            </a:pPr>
            <a:r>
              <a:rPr lang="en-GB">
                <a:effectLst>
                  <a:outerShdw blurRad="38100" dist="38100" dir="2700000" algn="tl">
                    <a:srgbClr val="FFFFFF"/>
                  </a:outerShdw>
                </a:effectLst>
              </a:rPr>
              <a:t>}</a:t>
            </a:r>
          </a:p>
          <a:p>
            <a:pPr>
              <a:defRPr/>
            </a:pPr>
            <a:endParaRPr lang="hr-HR">
              <a:effectLst>
                <a:outerShdw blurRad="38100" dist="38100" dir="2700000" algn="tl">
                  <a:srgbClr val="FFFFFF"/>
                </a:outerShdw>
              </a:effectLst>
            </a:endParaRPr>
          </a:p>
          <a:p>
            <a:pPr>
              <a:defRPr/>
            </a:pPr>
            <a:r>
              <a:rPr lang="hr-HR">
                <a:effectLst>
                  <a:outerShdw blurRad="38100" dist="38100" dir="2700000" algn="tl">
                    <a:srgbClr val="FFFFFF"/>
                  </a:outerShdw>
                </a:effectLst>
              </a:rPr>
              <a:t>int</a:t>
            </a:r>
            <a:r>
              <a:rPr lang="en-GB">
                <a:effectLst>
                  <a:outerShdw blurRad="38100" dist="38100" dir="2700000" algn="tl">
                    <a:srgbClr val="FFFFFF"/>
                  </a:outerShdw>
                </a:effectLst>
              </a:rPr>
              <a:t> main () {</a:t>
            </a:r>
          </a:p>
          <a:p>
            <a:pPr>
              <a:defRPr/>
            </a:pPr>
            <a:r>
              <a:rPr lang="hr-HR">
                <a:effectLst>
                  <a:outerShdw blurRad="38100" dist="38100" dir="2700000" algn="tl">
                    <a:srgbClr val="FFFFFF"/>
                  </a:outerShdw>
                </a:effectLst>
              </a:rPr>
              <a:t>  </a:t>
            </a:r>
            <a:r>
              <a:rPr lang="en-GB">
                <a:effectLst>
                  <a:outerShdw blurRad="38100" dist="38100" dir="2700000" algn="tl">
                    <a:srgbClr val="FFFFFF"/>
                  </a:outerShdw>
                </a:effectLst>
              </a:rPr>
              <a:t>x</a:t>
            </a:r>
            <a:r>
              <a:rPr lang="hr-HR">
                <a:effectLst>
                  <a:outerShdw blurRad="38100" dist="38100" dir="2700000" algn="tl">
                    <a:srgbClr val="FFFFFF"/>
                  </a:outerShdw>
                </a:effectLst>
              </a:rPr>
              <a:t> = 1</a:t>
            </a:r>
            <a:r>
              <a:rPr lang="en-GB">
                <a:effectLst>
                  <a:outerShdw blurRad="38100" dist="38100" dir="2700000" algn="tl">
                    <a:srgbClr val="FFFFFF"/>
                  </a:outerShdw>
                </a:effectLst>
              </a:rPr>
              <a:t>;</a:t>
            </a:r>
          </a:p>
          <a:p>
            <a:pPr>
              <a:defRPr/>
            </a:pPr>
            <a:r>
              <a:rPr lang="en-GB">
                <a:effectLst>
                  <a:outerShdw blurRad="38100" dist="38100" dir="2700000" algn="tl">
                    <a:srgbClr val="FFFFFF"/>
                  </a:outerShdw>
                </a:effectLst>
              </a:rPr>
              <a:t>  </a:t>
            </a:r>
          </a:p>
          <a:p>
            <a:pPr>
              <a:defRPr/>
            </a:pPr>
            <a:r>
              <a:rPr lang="en-GB">
                <a:effectLst>
                  <a:outerShdw blurRad="38100" dist="38100" dir="2700000" algn="tl">
                    <a:srgbClr val="FFFFFF"/>
                  </a:outerShdw>
                </a:effectLst>
              </a:rPr>
              <a:t>  f(x);</a:t>
            </a:r>
          </a:p>
          <a:p>
            <a:pPr>
              <a:defRPr/>
            </a:pPr>
            <a:r>
              <a:rPr lang="hr-HR">
                <a:effectLst>
                  <a:outerShdw blurRad="38100" dist="38100" dir="2700000" algn="tl">
                    <a:srgbClr val="FFFFFF"/>
                  </a:outerShdw>
                </a:effectLst>
              </a:rPr>
              <a:t>  ...</a:t>
            </a:r>
          </a:p>
          <a:p>
            <a:pPr>
              <a:defRPr/>
            </a:pPr>
            <a:r>
              <a:rPr lang="hr-HR">
                <a:effectLst>
                  <a:outerShdw blurRad="38100" dist="38100" dir="2700000" algn="tl">
                    <a:srgbClr val="FFFFFF"/>
                  </a:outerShdw>
                </a:effectLst>
              </a:rPr>
              <a:t>  return 0;</a:t>
            </a:r>
          </a:p>
          <a:p>
            <a:pPr>
              <a:defRPr/>
            </a:pPr>
            <a:r>
              <a:rPr lang="en-GB">
                <a:effectLst>
                  <a:outerShdw blurRad="38100" dist="38100" dir="2700000" algn="tl">
                    <a:srgbClr val="FFFFFF"/>
                  </a:outerShdw>
                </a:effectLst>
              </a:rPr>
              <a:t>}</a:t>
            </a:r>
            <a:endParaRPr lang="hr-HR">
              <a:effectLst>
                <a:outerShdw blurRad="38100" dist="38100" dir="2700000" algn="tl">
                  <a:srgbClr val="FFFFFF"/>
                </a:outerShdw>
              </a:effectLst>
            </a:endParaRPr>
          </a:p>
        </p:txBody>
      </p:sp>
      <p:sp>
        <p:nvSpPr>
          <p:cNvPr id="23558" name="Rectangle 6"/>
          <p:cNvSpPr>
            <a:spLocks noChangeArrowheads="1"/>
          </p:cNvSpPr>
          <p:nvPr/>
        </p:nvSpPr>
        <p:spPr bwMode="auto">
          <a:xfrm>
            <a:off x="3873500" y="908050"/>
            <a:ext cx="2663825" cy="433388"/>
          </a:xfrm>
          <a:prstGeom prst="rect">
            <a:avLst/>
          </a:prstGeom>
          <a:solidFill>
            <a:srgbClr val="6600FF"/>
          </a:solidFill>
          <a:ln w="9525">
            <a:noFill/>
            <a:miter lim="800000"/>
            <a:headEnd/>
            <a:tailEnd/>
          </a:ln>
        </p:spPr>
        <p:txBody>
          <a:bodyPr wrap="none" anchor="ctr"/>
          <a:lstStyle/>
          <a:p>
            <a:pPr algn="ctr">
              <a:spcBef>
                <a:spcPct val="0"/>
              </a:spcBef>
              <a:buClrTx/>
              <a:buFontTx/>
              <a:buNone/>
            </a:pPr>
            <a:r>
              <a:rPr kumimoji="0" lang="hr-HR">
                <a:solidFill>
                  <a:srgbClr val="FFFFFF"/>
                </a:solidFill>
                <a:latin typeface="Arial Narrow" pitchFamily="34" charset="0"/>
              </a:rPr>
              <a:t>Glavni program</a:t>
            </a:r>
            <a:endParaRPr kumimoji="0" lang="en-GB">
              <a:solidFill>
                <a:srgbClr val="FFFFFF"/>
              </a:solidFill>
              <a:latin typeface="Arial Narrow" pitchFamily="34" charset="0"/>
            </a:endParaRPr>
          </a:p>
        </p:txBody>
      </p:sp>
      <p:sp>
        <p:nvSpPr>
          <p:cNvPr id="23559" name="Rectangle 7"/>
          <p:cNvSpPr>
            <a:spLocks noChangeArrowheads="1"/>
          </p:cNvSpPr>
          <p:nvPr/>
        </p:nvSpPr>
        <p:spPr bwMode="auto">
          <a:xfrm>
            <a:off x="6537325" y="908050"/>
            <a:ext cx="2671763" cy="433388"/>
          </a:xfrm>
          <a:prstGeom prst="rect">
            <a:avLst/>
          </a:prstGeom>
          <a:solidFill>
            <a:srgbClr val="008000"/>
          </a:solidFill>
          <a:ln w="9525">
            <a:noFill/>
            <a:miter lim="800000"/>
            <a:headEnd/>
            <a:tailEnd/>
          </a:ln>
        </p:spPr>
        <p:txBody>
          <a:bodyPr wrap="none" anchor="ctr"/>
          <a:lstStyle/>
          <a:p>
            <a:pPr algn="ctr">
              <a:spcBef>
                <a:spcPct val="0"/>
              </a:spcBef>
              <a:buClrTx/>
              <a:buFontTx/>
              <a:buNone/>
            </a:pPr>
            <a:r>
              <a:rPr kumimoji="0" lang="hr-HR">
                <a:solidFill>
                  <a:srgbClr val="FFFFFF"/>
                </a:solidFill>
                <a:latin typeface="Arial Narrow" pitchFamily="34" charset="0"/>
              </a:rPr>
              <a:t>Stog</a:t>
            </a:r>
            <a:endParaRPr kumimoji="0" lang="en-GB">
              <a:solidFill>
                <a:srgbClr val="FFFFFF"/>
              </a:solidFill>
              <a:latin typeface="Arial Narrow" pitchFamily="34" charset="0"/>
            </a:endParaRPr>
          </a:p>
        </p:txBody>
      </p:sp>
      <p:sp>
        <p:nvSpPr>
          <p:cNvPr id="1975304" name="Rectangle 8"/>
          <p:cNvSpPr>
            <a:spLocks noChangeArrowheads="1"/>
          </p:cNvSpPr>
          <p:nvPr/>
        </p:nvSpPr>
        <p:spPr bwMode="auto">
          <a:xfrm>
            <a:off x="7258050" y="2420938"/>
            <a:ext cx="1511300" cy="358775"/>
          </a:xfrm>
          <a:prstGeom prst="rect">
            <a:avLst/>
          </a:prstGeom>
          <a:solidFill>
            <a:srgbClr val="FFFF66">
              <a:alpha val="80000"/>
            </a:srgbClr>
          </a:solidFill>
          <a:ln w="9525" algn="ctr">
            <a:solidFill>
              <a:srgbClr val="CC6600"/>
            </a:solidFill>
            <a:miter lim="800000"/>
            <a:headEnd/>
            <a:tailEnd/>
          </a:ln>
          <a:effectLst/>
        </p:spPr>
        <p:txBody>
          <a:bodyPr wrap="none" anchor="ctr"/>
          <a:lstStyle/>
          <a:p>
            <a:pPr algn="ctr">
              <a:defRPr/>
            </a:pPr>
            <a:r>
              <a:rPr lang="hr-HR" sz="2400">
                <a:effectLst>
                  <a:outerShdw blurRad="38100" dist="38100" dir="2700000" algn="tl">
                    <a:srgbClr val="FFFFFF"/>
                  </a:outerShdw>
                </a:effectLst>
              </a:rPr>
              <a:t>1</a:t>
            </a:r>
          </a:p>
        </p:txBody>
      </p:sp>
      <p:sp>
        <p:nvSpPr>
          <p:cNvPr id="1975305" name="Rectangle 9"/>
          <p:cNvSpPr>
            <a:spLocks noChangeArrowheads="1"/>
          </p:cNvSpPr>
          <p:nvPr/>
        </p:nvSpPr>
        <p:spPr bwMode="auto">
          <a:xfrm>
            <a:off x="6897688" y="2420938"/>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y</a:t>
            </a:r>
            <a:endParaRPr kumimoji="0" lang="en-GB" sz="2400"/>
          </a:p>
        </p:txBody>
      </p:sp>
      <p:sp>
        <p:nvSpPr>
          <p:cNvPr id="1975306" name="Rectangle 10"/>
          <p:cNvSpPr>
            <a:spLocks noChangeArrowheads="1"/>
          </p:cNvSpPr>
          <p:nvPr/>
        </p:nvSpPr>
        <p:spPr bwMode="auto">
          <a:xfrm>
            <a:off x="7258050" y="2060575"/>
            <a:ext cx="1511300" cy="358775"/>
          </a:xfrm>
          <a:prstGeom prst="rect">
            <a:avLst/>
          </a:prstGeom>
          <a:solidFill>
            <a:srgbClr val="FFFF66">
              <a:alpha val="80000"/>
            </a:srgbClr>
          </a:solidFill>
          <a:ln w="9525" algn="ctr">
            <a:solidFill>
              <a:srgbClr val="CC6600"/>
            </a:solidFill>
            <a:miter lim="800000"/>
            <a:headEnd/>
            <a:tailEnd/>
          </a:ln>
          <a:effectLst/>
        </p:spPr>
        <p:txBody>
          <a:bodyPr wrap="none" anchor="ctr"/>
          <a:lstStyle/>
          <a:p>
            <a:pPr algn="ctr">
              <a:defRPr/>
            </a:pPr>
            <a:r>
              <a:rPr lang="hr-HR" sz="1800">
                <a:effectLst>
                  <a:outerShdw blurRad="38100" dist="38100" dir="2700000" algn="tl">
                    <a:srgbClr val="FFFFFF"/>
                  </a:outerShdw>
                </a:effectLst>
              </a:rPr>
              <a:t>pov.adr.</a:t>
            </a:r>
          </a:p>
        </p:txBody>
      </p:sp>
      <p:sp>
        <p:nvSpPr>
          <p:cNvPr id="1975307" name="Rectangle 11"/>
          <p:cNvSpPr>
            <a:spLocks noChangeArrowheads="1"/>
          </p:cNvSpPr>
          <p:nvPr/>
        </p:nvSpPr>
        <p:spPr bwMode="auto">
          <a:xfrm>
            <a:off x="7258050" y="4076700"/>
            <a:ext cx="1511300" cy="358775"/>
          </a:xfrm>
          <a:prstGeom prst="rect">
            <a:avLst/>
          </a:prstGeom>
          <a:solidFill>
            <a:srgbClr val="FFFF66">
              <a:alpha val="80000"/>
            </a:srgbClr>
          </a:solidFill>
          <a:ln w="9525" algn="ctr">
            <a:solidFill>
              <a:srgbClr val="CC6600"/>
            </a:solidFill>
            <a:miter lim="800000"/>
            <a:headEnd/>
            <a:tailEnd/>
          </a:ln>
          <a:effectLst/>
        </p:spPr>
        <p:txBody>
          <a:bodyPr wrap="none" anchor="ctr"/>
          <a:lstStyle/>
          <a:p>
            <a:pPr algn="ctr">
              <a:defRPr/>
            </a:pPr>
            <a:r>
              <a:rPr lang="hr-HR" sz="2400">
                <a:effectLst>
                  <a:outerShdw blurRad="38100" dist="38100" dir="2700000" algn="tl">
                    <a:srgbClr val="FFFFFF"/>
                  </a:outerShdw>
                </a:effectLst>
              </a:rPr>
              <a:t>1</a:t>
            </a:r>
          </a:p>
        </p:txBody>
      </p:sp>
      <p:sp>
        <p:nvSpPr>
          <p:cNvPr id="1975308" name="Rectangle 12"/>
          <p:cNvSpPr>
            <a:spLocks noChangeArrowheads="1"/>
          </p:cNvSpPr>
          <p:nvPr/>
        </p:nvSpPr>
        <p:spPr bwMode="auto">
          <a:xfrm>
            <a:off x="7258050" y="3716338"/>
            <a:ext cx="1511300" cy="358775"/>
          </a:xfrm>
          <a:prstGeom prst="rect">
            <a:avLst/>
          </a:prstGeom>
          <a:solidFill>
            <a:srgbClr val="FFFF66">
              <a:alpha val="80000"/>
            </a:srgbClr>
          </a:solidFill>
          <a:ln w="9525" algn="ctr">
            <a:solidFill>
              <a:srgbClr val="CC6600"/>
            </a:solidFill>
            <a:miter lim="800000"/>
            <a:headEnd/>
            <a:tailEnd/>
          </a:ln>
          <a:effectLst/>
        </p:spPr>
        <p:txBody>
          <a:bodyPr wrap="none" anchor="ctr"/>
          <a:lstStyle/>
          <a:p>
            <a:pPr algn="ctr">
              <a:defRPr/>
            </a:pPr>
            <a:r>
              <a:rPr lang="hr-HR" sz="1800">
                <a:effectLst>
                  <a:outerShdw blurRad="38100" dist="38100" dir="2700000" algn="tl">
                    <a:srgbClr val="FFFFFF"/>
                  </a:outerShdw>
                </a:effectLst>
              </a:rPr>
              <a:t>pov.adr.</a:t>
            </a:r>
          </a:p>
        </p:txBody>
      </p:sp>
      <p:sp>
        <p:nvSpPr>
          <p:cNvPr id="1975309" name="Rectangle 13"/>
          <p:cNvSpPr>
            <a:spLocks noChangeArrowheads="1"/>
          </p:cNvSpPr>
          <p:nvPr/>
        </p:nvSpPr>
        <p:spPr bwMode="auto">
          <a:xfrm>
            <a:off x="6826250" y="4076700"/>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y</a:t>
            </a:r>
            <a:endParaRPr kumimoji="0" lang="en-GB" sz="2400"/>
          </a:p>
        </p:txBody>
      </p:sp>
      <p:grpSp>
        <p:nvGrpSpPr>
          <p:cNvPr id="2" name="Group 14"/>
          <p:cNvGrpSpPr>
            <a:grpSpLocks/>
          </p:cNvGrpSpPr>
          <p:nvPr/>
        </p:nvGrpSpPr>
        <p:grpSpPr bwMode="auto">
          <a:xfrm>
            <a:off x="7905750" y="4087813"/>
            <a:ext cx="215900" cy="288925"/>
            <a:chOff x="4889" y="3339"/>
            <a:chExt cx="136" cy="182"/>
          </a:xfrm>
        </p:grpSpPr>
        <p:sp>
          <p:nvSpPr>
            <p:cNvPr id="23592" name="Line 15"/>
            <p:cNvSpPr>
              <a:spLocks noChangeShapeType="1"/>
            </p:cNvSpPr>
            <p:nvPr/>
          </p:nvSpPr>
          <p:spPr bwMode="auto">
            <a:xfrm flipV="1">
              <a:off x="4889" y="3339"/>
              <a:ext cx="136" cy="182"/>
            </a:xfrm>
            <a:prstGeom prst="line">
              <a:avLst/>
            </a:prstGeom>
            <a:noFill/>
            <a:ln w="38100">
              <a:solidFill>
                <a:srgbClr val="FF0000"/>
              </a:solidFill>
              <a:round/>
              <a:headEnd/>
              <a:tailEnd/>
            </a:ln>
          </p:spPr>
          <p:txBody>
            <a:bodyPr wrap="none" anchor="ctr"/>
            <a:lstStyle/>
            <a:p>
              <a:endParaRPr lang="en-US"/>
            </a:p>
          </p:txBody>
        </p:sp>
        <p:sp>
          <p:nvSpPr>
            <p:cNvPr id="23593" name="Line 16"/>
            <p:cNvSpPr>
              <a:spLocks noChangeShapeType="1"/>
            </p:cNvSpPr>
            <p:nvPr/>
          </p:nvSpPr>
          <p:spPr bwMode="auto">
            <a:xfrm>
              <a:off x="4889" y="3339"/>
              <a:ext cx="136" cy="182"/>
            </a:xfrm>
            <a:prstGeom prst="line">
              <a:avLst/>
            </a:prstGeom>
            <a:noFill/>
            <a:ln w="38100">
              <a:solidFill>
                <a:srgbClr val="FF0000"/>
              </a:solidFill>
              <a:round/>
              <a:headEnd/>
              <a:tailEnd/>
            </a:ln>
          </p:spPr>
          <p:txBody>
            <a:bodyPr wrap="none" anchor="ctr"/>
            <a:lstStyle/>
            <a:p>
              <a:endParaRPr lang="en-US"/>
            </a:p>
          </p:txBody>
        </p:sp>
      </p:grpSp>
      <p:sp>
        <p:nvSpPr>
          <p:cNvPr id="1975313" name="Rectangle 17"/>
          <p:cNvSpPr>
            <a:spLocks noChangeArrowheads="1"/>
          </p:cNvSpPr>
          <p:nvPr/>
        </p:nvSpPr>
        <p:spPr bwMode="auto">
          <a:xfrm>
            <a:off x="4808538" y="3573463"/>
            <a:ext cx="1155700" cy="381000"/>
          </a:xfrm>
          <a:prstGeom prst="rect">
            <a:avLst/>
          </a:prstGeom>
          <a:noFill/>
          <a:ln w="9525">
            <a:solidFill>
              <a:srgbClr val="FFFF00"/>
            </a:solidFill>
            <a:miter lim="800000"/>
            <a:headEnd/>
            <a:tailEnd/>
          </a:ln>
        </p:spPr>
        <p:txBody>
          <a:bodyPr wrap="none" anchor="ctr"/>
          <a:lstStyle/>
          <a:p>
            <a:pPr algn="ctr">
              <a:spcBef>
                <a:spcPct val="0"/>
              </a:spcBef>
              <a:buClrTx/>
              <a:buFontTx/>
              <a:buNone/>
            </a:pPr>
            <a:r>
              <a:rPr kumimoji="0" lang="hr-HR" sz="2400"/>
              <a:t>1</a:t>
            </a:r>
            <a:endParaRPr kumimoji="0" lang="en-GB" sz="2400"/>
          </a:p>
        </p:txBody>
      </p:sp>
      <p:sp>
        <p:nvSpPr>
          <p:cNvPr id="1975314" name="Rectangle 18"/>
          <p:cNvSpPr>
            <a:spLocks noChangeArrowheads="1"/>
          </p:cNvSpPr>
          <p:nvPr/>
        </p:nvSpPr>
        <p:spPr bwMode="auto">
          <a:xfrm>
            <a:off x="4395788" y="3608388"/>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x</a:t>
            </a:r>
            <a:endParaRPr kumimoji="0" lang="en-GB" sz="2400"/>
          </a:p>
        </p:txBody>
      </p:sp>
      <p:sp>
        <p:nvSpPr>
          <p:cNvPr id="1975315" name="Rectangle 19"/>
          <p:cNvSpPr>
            <a:spLocks noChangeArrowheads="1"/>
          </p:cNvSpPr>
          <p:nvPr/>
        </p:nvSpPr>
        <p:spPr bwMode="auto">
          <a:xfrm>
            <a:off x="4808538" y="2206625"/>
            <a:ext cx="1155700" cy="381000"/>
          </a:xfrm>
          <a:prstGeom prst="rect">
            <a:avLst/>
          </a:prstGeom>
          <a:noFill/>
          <a:ln w="9525">
            <a:solidFill>
              <a:srgbClr val="FFFF00"/>
            </a:solidFill>
            <a:miter lim="800000"/>
            <a:headEnd/>
            <a:tailEnd/>
          </a:ln>
        </p:spPr>
        <p:txBody>
          <a:bodyPr wrap="none" anchor="ctr"/>
          <a:lstStyle/>
          <a:p>
            <a:pPr algn="ctr">
              <a:spcBef>
                <a:spcPct val="0"/>
              </a:spcBef>
              <a:buClrTx/>
              <a:buFontTx/>
              <a:buNone/>
            </a:pPr>
            <a:endParaRPr kumimoji="0" lang="en-GB" sz="2400"/>
          </a:p>
        </p:txBody>
      </p:sp>
      <p:sp>
        <p:nvSpPr>
          <p:cNvPr id="1975316" name="Rectangle 20"/>
          <p:cNvSpPr>
            <a:spLocks noChangeArrowheads="1"/>
          </p:cNvSpPr>
          <p:nvPr/>
        </p:nvSpPr>
        <p:spPr bwMode="auto">
          <a:xfrm>
            <a:off x="4395788" y="2241550"/>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x</a:t>
            </a:r>
            <a:endParaRPr kumimoji="0" lang="en-GB" sz="2400"/>
          </a:p>
        </p:txBody>
      </p:sp>
      <p:sp>
        <p:nvSpPr>
          <p:cNvPr id="1975317" name="Rectangle 21"/>
          <p:cNvSpPr>
            <a:spLocks noChangeArrowheads="1"/>
          </p:cNvSpPr>
          <p:nvPr/>
        </p:nvSpPr>
        <p:spPr bwMode="auto">
          <a:xfrm>
            <a:off x="4881563" y="1485900"/>
            <a:ext cx="1873250" cy="360363"/>
          </a:xfrm>
          <a:prstGeom prst="rect">
            <a:avLst/>
          </a:prstGeom>
          <a:solidFill>
            <a:srgbClr val="FF0000"/>
          </a:solidFill>
          <a:ln w="9525" algn="ctr">
            <a:solidFill>
              <a:srgbClr val="FF0000"/>
            </a:solidFill>
            <a:miter lim="800000"/>
            <a:headEnd/>
            <a:tailEnd/>
          </a:ln>
          <a:effectLst/>
        </p:spPr>
        <p:txBody>
          <a:bodyPr wrap="none" anchor="ctr"/>
          <a:lstStyle/>
          <a:p>
            <a:pPr algn="ctr">
              <a:defRPr/>
            </a:pPr>
            <a:r>
              <a:rPr lang="hr-HR" sz="1800">
                <a:solidFill>
                  <a:srgbClr val="FFFFFF"/>
                </a:solidFill>
                <a:effectLst>
                  <a:outerShdw blurRad="38100" dist="38100" dir="2700000" algn="tl">
                    <a:srgbClr val="000000"/>
                  </a:outerShdw>
                </a:effectLst>
                <a:latin typeface="Arial Narrow" pitchFamily="34" charset="0"/>
              </a:rPr>
              <a:t>poziv funkcije</a:t>
            </a:r>
          </a:p>
        </p:txBody>
      </p:sp>
      <p:sp>
        <p:nvSpPr>
          <p:cNvPr id="1975318" name="Rectangle 22"/>
          <p:cNvSpPr>
            <a:spLocks noChangeArrowheads="1"/>
          </p:cNvSpPr>
          <p:nvPr/>
        </p:nvSpPr>
        <p:spPr bwMode="auto">
          <a:xfrm>
            <a:off x="4881563" y="2924175"/>
            <a:ext cx="1873250" cy="360363"/>
          </a:xfrm>
          <a:prstGeom prst="rect">
            <a:avLst/>
          </a:prstGeom>
          <a:solidFill>
            <a:srgbClr val="FF0000"/>
          </a:solidFill>
          <a:ln w="9525" algn="ctr">
            <a:solidFill>
              <a:srgbClr val="FF0000"/>
            </a:solidFill>
            <a:miter lim="800000"/>
            <a:headEnd/>
            <a:tailEnd/>
          </a:ln>
          <a:effectLst/>
        </p:spPr>
        <p:txBody>
          <a:bodyPr wrap="none" anchor="ctr"/>
          <a:lstStyle/>
          <a:p>
            <a:pPr algn="ctr"/>
            <a:r>
              <a:rPr lang="hr-HR" sz="1800">
                <a:solidFill>
                  <a:srgbClr val="FFFFFF"/>
                </a:solidFill>
                <a:effectLst>
                  <a:outerShdw blurRad="38100" dist="38100" dir="2700000" algn="tl">
                    <a:srgbClr val="000000"/>
                  </a:outerShdw>
                </a:effectLst>
                <a:latin typeface="Arial Narrow" pitchFamily="34" charset="0"/>
              </a:rPr>
              <a:t>izvođenje </a:t>
            </a:r>
            <a:r>
              <a:rPr lang="hr-HR" sz="1800">
                <a:solidFill>
                  <a:srgbClr val="FFFFFF"/>
                </a:solidFill>
                <a:effectLst>
                  <a:outerShdw blurRad="38100" dist="38100" dir="2700000" algn="tl">
                    <a:srgbClr val="000000"/>
                  </a:outerShdw>
                </a:effectLst>
              </a:rPr>
              <a:t>y=2</a:t>
            </a:r>
          </a:p>
        </p:txBody>
      </p:sp>
      <p:sp>
        <p:nvSpPr>
          <p:cNvPr id="1975319" name="Line 23"/>
          <p:cNvSpPr>
            <a:spLocks noChangeShapeType="1"/>
          </p:cNvSpPr>
          <p:nvPr/>
        </p:nvSpPr>
        <p:spPr bwMode="auto">
          <a:xfrm>
            <a:off x="5816600" y="2422525"/>
            <a:ext cx="1441450" cy="142875"/>
          </a:xfrm>
          <a:prstGeom prst="line">
            <a:avLst/>
          </a:prstGeom>
          <a:noFill/>
          <a:ln w="38100">
            <a:solidFill>
              <a:srgbClr val="FF0000"/>
            </a:solidFill>
            <a:round/>
            <a:headEnd/>
            <a:tailEnd type="triangle" w="med" len="med"/>
          </a:ln>
        </p:spPr>
        <p:txBody>
          <a:bodyPr wrap="none" anchor="ctr"/>
          <a:lstStyle/>
          <a:p>
            <a:endParaRPr lang="en-US"/>
          </a:p>
        </p:txBody>
      </p:sp>
      <p:sp>
        <p:nvSpPr>
          <p:cNvPr id="1975320" name="Rectangle 24"/>
          <p:cNvSpPr>
            <a:spLocks noChangeArrowheads="1"/>
          </p:cNvSpPr>
          <p:nvPr/>
        </p:nvSpPr>
        <p:spPr bwMode="auto">
          <a:xfrm>
            <a:off x="4808538" y="5230813"/>
            <a:ext cx="1155700" cy="381000"/>
          </a:xfrm>
          <a:prstGeom prst="rect">
            <a:avLst/>
          </a:prstGeom>
          <a:noFill/>
          <a:ln w="9525">
            <a:solidFill>
              <a:srgbClr val="FFFF00"/>
            </a:solidFill>
            <a:miter lim="800000"/>
            <a:headEnd/>
            <a:tailEnd/>
          </a:ln>
        </p:spPr>
        <p:txBody>
          <a:bodyPr wrap="none" anchor="ctr"/>
          <a:lstStyle/>
          <a:p>
            <a:pPr algn="ctr">
              <a:spcBef>
                <a:spcPct val="0"/>
              </a:spcBef>
              <a:buClrTx/>
              <a:buFontTx/>
              <a:buNone/>
            </a:pPr>
            <a:r>
              <a:rPr kumimoji="0" lang="hr-HR" sz="2400"/>
              <a:t>1</a:t>
            </a:r>
            <a:endParaRPr kumimoji="0" lang="en-GB" sz="2400"/>
          </a:p>
        </p:txBody>
      </p:sp>
      <p:sp>
        <p:nvSpPr>
          <p:cNvPr id="1975321" name="Rectangle 25"/>
          <p:cNvSpPr>
            <a:spLocks noChangeArrowheads="1"/>
          </p:cNvSpPr>
          <p:nvPr/>
        </p:nvSpPr>
        <p:spPr bwMode="auto">
          <a:xfrm>
            <a:off x="4395788" y="5265738"/>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x</a:t>
            </a:r>
            <a:endParaRPr kumimoji="0" lang="en-GB" sz="2400"/>
          </a:p>
        </p:txBody>
      </p:sp>
      <p:sp>
        <p:nvSpPr>
          <p:cNvPr id="1975322" name="Rectangle 26"/>
          <p:cNvSpPr>
            <a:spLocks noChangeArrowheads="1"/>
          </p:cNvSpPr>
          <p:nvPr/>
        </p:nvSpPr>
        <p:spPr bwMode="auto">
          <a:xfrm>
            <a:off x="4881563" y="4581525"/>
            <a:ext cx="1873250" cy="360363"/>
          </a:xfrm>
          <a:prstGeom prst="rect">
            <a:avLst/>
          </a:prstGeom>
          <a:solidFill>
            <a:srgbClr val="FF0000"/>
          </a:solidFill>
          <a:ln w="9525" algn="ctr">
            <a:solidFill>
              <a:srgbClr val="FF0000"/>
            </a:solidFill>
            <a:miter lim="800000"/>
            <a:headEnd/>
            <a:tailEnd/>
          </a:ln>
          <a:effectLst/>
        </p:spPr>
        <p:txBody>
          <a:bodyPr wrap="none" anchor="ctr"/>
          <a:lstStyle/>
          <a:p>
            <a:pPr algn="ctr">
              <a:defRPr/>
            </a:pPr>
            <a:r>
              <a:rPr lang="hr-HR" sz="1800">
                <a:solidFill>
                  <a:srgbClr val="FFFFFF"/>
                </a:solidFill>
                <a:effectLst>
                  <a:outerShdw blurRad="38100" dist="38100" dir="2700000" algn="tl">
                    <a:srgbClr val="000000"/>
                  </a:outerShdw>
                </a:effectLst>
                <a:latin typeface="Arial Narrow" pitchFamily="34" charset="0"/>
              </a:rPr>
              <a:t>nakon povratka</a:t>
            </a:r>
            <a:endParaRPr lang="hr-HR" sz="1800">
              <a:solidFill>
                <a:srgbClr val="FFFFFF"/>
              </a:solidFill>
              <a:effectLst>
                <a:outerShdw blurRad="38100" dist="38100" dir="2700000" algn="tl">
                  <a:srgbClr val="000000"/>
                </a:outerShdw>
              </a:effectLst>
            </a:endParaRPr>
          </a:p>
        </p:txBody>
      </p:sp>
      <p:grpSp>
        <p:nvGrpSpPr>
          <p:cNvPr id="3" name="Group 27"/>
          <p:cNvGrpSpPr>
            <a:grpSpLocks/>
          </p:cNvGrpSpPr>
          <p:nvPr/>
        </p:nvGrpSpPr>
        <p:grpSpPr bwMode="auto">
          <a:xfrm>
            <a:off x="7258050" y="1557338"/>
            <a:ext cx="1511300" cy="1222375"/>
            <a:chOff x="2621" y="2115"/>
            <a:chExt cx="998" cy="1678"/>
          </a:xfrm>
        </p:grpSpPr>
        <p:sp>
          <p:nvSpPr>
            <p:cNvPr id="23589" name="Line 28"/>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23590" name="Line 29"/>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23591" name="Line 30"/>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grpSp>
        <p:nvGrpSpPr>
          <p:cNvPr id="4" name="Group 31"/>
          <p:cNvGrpSpPr>
            <a:grpSpLocks/>
          </p:cNvGrpSpPr>
          <p:nvPr/>
        </p:nvGrpSpPr>
        <p:grpSpPr bwMode="auto">
          <a:xfrm>
            <a:off x="7258050" y="3213100"/>
            <a:ext cx="1511300" cy="1222375"/>
            <a:chOff x="2621" y="2115"/>
            <a:chExt cx="998" cy="1678"/>
          </a:xfrm>
        </p:grpSpPr>
        <p:sp>
          <p:nvSpPr>
            <p:cNvPr id="23586" name="Line 32"/>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23587" name="Line 33"/>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23588" name="Line 34"/>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grpSp>
        <p:nvGrpSpPr>
          <p:cNvPr id="5" name="Group 35"/>
          <p:cNvGrpSpPr>
            <a:grpSpLocks/>
          </p:cNvGrpSpPr>
          <p:nvPr/>
        </p:nvGrpSpPr>
        <p:grpSpPr bwMode="auto">
          <a:xfrm>
            <a:off x="7258050" y="4868863"/>
            <a:ext cx="1511300" cy="1222375"/>
            <a:chOff x="2621" y="2115"/>
            <a:chExt cx="998" cy="1678"/>
          </a:xfrm>
        </p:grpSpPr>
        <p:sp>
          <p:nvSpPr>
            <p:cNvPr id="23583" name="Line 36"/>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23584" name="Line 37"/>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23585" name="Line 38"/>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sp>
        <p:nvSpPr>
          <p:cNvPr id="1975335" name="Rectangle 39"/>
          <p:cNvSpPr>
            <a:spLocks noChangeArrowheads="1"/>
          </p:cNvSpPr>
          <p:nvPr/>
        </p:nvSpPr>
        <p:spPr bwMode="auto">
          <a:xfrm>
            <a:off x="488950" y="1557338"/>
            <a:ext cx="3168650" cy="431800"/>
          </a:xfrm>
          <a:prstGeom prst="rect">
            <a:avLst/>
          </a:prstGeom>
          <a:noFill/>
          <a:ln w="38100" algn="ctr">
            <a:solidFill>
              <a:srgbClr val="FF3300"/>
            </a:solidFill>
            <a:miter lim="800000"/>
            <a:headEnd/>
            <a:tailEnd/>
          </a:ln>
        </p:spPr>
        <p:txBody>
          <a:bodyPr wrap="none" anchor="ctr"/>
          <a:lstStyle/>
          <a:p>
            <a:endParaRPr lang="hr-HR"/>
          </a:p>
        </p:txBody>
      </p:sp>
      <p:sp>
        <p:nvSpPr>
          <p:cNvPr id="1975336" name="Text Box 40"/>
          <p:cNvSpPr txBox="1">
            <a:spLocks noChangeArrowheads="1"/>
          </p:cNvSpPr>
          <p:nvPr/>
        </p:nvSpPr>
        <p:spPr bwMode="auto">
          <a:xfrm>
            <a:off x="8088313" y="4029075"/>
            <a:ext cx="366712" cy="457200"/>
          </a:xfrm>
          <a:prstGeom prst="rect">
            <a:avLst/>
          </a:prstGeom>
          <a:noFill/>
          <a:ln w="9525" algn="ctr">
            <a:noFill/>
            <a:miter lim="800000"/>
            <a:headEnd/>
            <a:tailEnd/>
          </a:ln>
          <a:effectLst/>
        </p:spPr>
        <p:txBody>
          <a:bodyPr wrap="none">
            <a:spAutoFit/>
          </a:bodyPr>
          <a:lstStyle/>
          <a:p>
            <a:pPr>
              <a:defRPr/>
            </a:pPr>
            <a:r>
              <a:rPr lang="hr-HR" sz="2400">
                <a:effectLst>
                  <a:outerShdw blurRad="38100" dist="38100" dir="2700000" algn="tl">
                    <a:srgbClr val="C0C0C0"/>
                  </a:outerShdw>
                </a:effectLst>
              </a:rPr>
              <a:t>2</a:t>
            </a:r>
          </a:p>
        </p:txBody>
      </p:sp>
      <p:sp>
        <p:nvSpPr>
          <p:cNvPr id="1975337" name="Text Box 41"/>
          <p:cNvSpPr txBox="1">
            <a:spLocks noChangeArrowheads="1"/>
          </p:cNvSpPr>
          <p:nvPr/>
        </p:nvSpPr>
        <p:spPr bwMode="auto">
          <a:xfrm>
            <a:off x="5208588" y="2181225"/>
            <a:ext cx="366712" cy="457200"/>
          </a:xfrm>
          <a:prstGeom prst="rect">
            <a:avLst/>
          </a:prstGeom>
          <a:noFill/>
          <a:ln w="9525" algn="ctr">
            <a:noFill/>
            <a:miter lim="800000"/>
            <a:headEnd/>
            <a:tailEnd/>
          </a:ln>
          <a:effectLst/>
        </p:spPr>
        <p:txBody>
          <a:bodyPr wrap="none">
            <a:spAutoFit/>
          </a:bodyPr>
          <a:lstStyle/>
          <a:p>
            <a:pPr>
              <a:defRPr/>
            </a:pPr>
            <a:r>
              <a:rPr lang="hr-HR" sz="2400">
                <a:solidFill>
                  <a:schemeClr val="bg2"/>
                </a:solidFill>
                <a:effectLst>
                  <a:outerShdw blurRad="38100" dist="38100" dir="2700000" algn="tl">
                    <a:srgbClr val="C0C0C0"/>
                  </a:outerShdw>
                </a:effectLst>
              </a:rPr>
              <a:t>1</a:t>
            </a:r>
          </a:p>
        </p:txBody>
      </p:sp>
      <p:sp>
        <p:nvSpPr>
          <p:cNvPr id="7" name="Slide Number Placeholder 6"/>
          <p:cNvSpPr>
            <a:spLocks noGrp="1"/>
          </p:cNvSpPr>
          <p:nvPr>
            <p:ph type="sldNum" sz="quarter" idx="11"/>
          </p:nvPr>
        </p:nvSpPr>
        <p:spPr/>
        <p:txBody>
          <a:bodyPr/>
          <a:lstStyle/>
          <a:p>
            <a:fld id="{745713BE-29BA-419A-94CF-E246D26E1442}" type="slidenum">
              <a:rPr lang="hr-HR" smtClean="0"/>
              <a:pPr/>
              <a:t>36</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75335"/>
                                        </p:tgtEl>
                                        <p:attrNameLst>
                                          <p:attrName>style.visibility</p:attrName>
                                        </p:attrNameLst>
                                      </p:cBhvr>
                                      <p:to>
                                        <p:strVal val="visible"/>
                                      </p:to>
                                    </p:set>
                                    <p:animEffect transition="in" filter="dissolve">
                                      <p:cBhvr>
                                        <p:cTn id="7" dur="500"/>
                                        <p:tgtEl>
                                          <p:spTgt spid="197533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975315"/>
                                        </p:tgtEl>
                                        <p:attrNameLst>
                                          <p:attrName>style.visibility</p:attrName>
                                        </p:attrNameLst>
                                      </p:cBhvr>
                                      <p:to>
                                        <p:strVal val="visible"/>
                                      </p:to>
                                    </p:set>
                                    <p:animEffect transition="in" filter="dissolve">
                                      <p:cBhvr>
                                        <p:cTn id="12" dur="500"/>
                                        <p:tgtEl>
                                          <p:spTgt spid="1975315"/>
                                        </p:tgtEl>
                                      </p:cBhvr>
                                    </p:animEffect>
                                  </p:childTnLst>
                                </p:cTn>
                              </p:par>
                              <p:par>
                                <p:cTn id="13" presetID="9" presetClass="entr" presetSubtype="0" fill="hold" nodeType="withEffect">
                                  <p:stCondLst>
                                    <p:cond delay="0"/>
                                  </p:stCondLst>
                                  <p:childTnLst>
                                    <p:set>
                                      <p:cBhvr>
                                        <p:cTn id="14" dur="1" fill="hold">
                                          <p:stCondLst>
                                            <p:cond delay="0"/>
                                          </p:stCondLst>
                                        </p:cTn>
                                        <p:tgtEl>
                                          <p:spTgt spid="1975316"/>
                                        </p:tgtEl>
                                        <p:attrNameLst>
                                          <p:attrName>style.visibility</p:attrName>
                                        </p:attrNameLst>
                                      </p:cBhvr>
                                      <p:to>
                                        <p:strVal val="visible"/>
                                      </p:to>
                                    </p:set>
                                    <p:animEffect transition="in" filter="dissolve">
                                      <p:cBhvr>
                                        <p:cTn id="15" dur="500"/>
                                        <p:tgtEl>
                                          <p:spTgt spid="1975316"/>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grpId="1" nodeType="clickEffect">
                                  <p:stCondLst>
                                    <p:cond delay="0"/>
                                  </p:stCondLst>
                                  <p:childTnLst>
                                    <p:animMotion origin="layout" path="M -1.97499E-6 -4.81481E-6 L -1.97499E-6 0.2625 " pathEditMode="relative" rAng="0" ptsTypes="AA">
                                      <p:cBhvr>
                                        <p:cTn id="19" dur="2000" fill="hold"/>
                                        <p:tgtEl>
                                          <p:spTgt spid="1975335"/>
                                        </p:tgtEl>
                                        <p:attrNameLst>
                                          <p:attrName>ppt_x</p:attrName>
                                          <p:attrName>ppt_y</p:attrName>
                                        </p:attrNameLst>
                                      </p:cBhvr>
                                      <p:rCtr x="0" y="131"/>
                                    </p:animMotion>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grpId="2" nodeType="clickEffect">
                                  <p:stCondLst>
                                    <p:cond delay="0"/>
                                  </p:stCondLst>
                                  <p:childTnLst>
                                    <p:animMotion origin="layout" path="M -1.97499E-6 0.2625 L -1.97499E-6 0.31505 " pathEditMode="relative" rAng="0" ptsTypes="AA">
                                      <p:cBhvr>
                                        <p:cTn id="23" dur="2000" fill="hold"/>
                                        <p:tgtEl>
                                          <p:spTgt spid="1975335"/>
                                        </p:tgtEl>
                                        <p:attrNameLst>
                                          <p:attrName>ppt_x</p:attrName>
                                          <p:attrName>ppt_y</p:attrName>
                                        </p:attrNameLst>
                                      </p:cBhvr>
                                      <p:rCtr x="0" y="26"/>
                                    </p:animMotion>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975337"/>
                                        </p:tgtEl>
                                        <p:attrNameLst>
                                          <p:attrName>style.visibility</p:attrName>
                                        </p:attrNameLst>
                                      </p:cBhvr>
                                      <p:to>
                                        <p:strVal val="visible"/>
                                      </p:to>
                                    </p:set>
                                    <p:animEffect transition="in" filter="dissolve">
                                      <p:cBhvr>
                                        <p:cTn id="28" dur="500"/>
                                        <p:tgtEl>
                                          <p:spTgt spid="1975337"/>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3" nodeType="clickEffect">
                                  <p:stCondLst>
                                    <p:cond delay="0"/>
                                  </p:stCondLst>
                                  <p:childTnLst>
                                    <p:animMotion origin="layout" path="M -1.97499E-6 0.31505 L -1.97499E-6 0.41991 " pathEditMode="relative" rAng="0" ptsTypes="AA">
                                      <p:cBhvr>
                                        <p:cTn id="32" dur="2000" fill="hold"/>
                                        <p:tgtEl>
                                          <p:spTgt spid="1975335"/>
                                        </p:tgtEl>
                                        <p:attrNameLst>
                                          <p:attrName>ppt_x</p:attrName>
                                          <p:attrName>ppt_y</p:attrName>
                                        </p:attrNameLst>
                                      </p:cBhvr>
                                      <p:rCtr x="0" y="52"/>
                                    </p:animMotion>
                                  </p:childTnLst>
                                </p:cTn>
                              </p:par>
                            </p:childTnLst>
                          </p:cTn>
                        </p:par>
                        <p:par>
                          <p:cTn id="33" fill="hold">
                            <p:stCondLst>
                              <p:cond delay="2000"/>
                            </p:stCondLst>
                            <p:childTnLst>
                              <p:par>
                                <p:cTn id="34" presetID="9" presetClass="entr" presetSubtype="0" fill="hold" grpId="0" nodeType="afterEffect">
                                  <p:stCondLst>
                                    <p:cond delay="0"/>
                                  </p:stCondLst>
                                  <p:childTnLst>
                                    <p:set>
                                      <p:cBhvr>
                                        <p:cTn id="35" dur="1" fill="hold">
                                          <p:stCondLst>
                                            <p:cond delay="0"/>
                                          </p:stCondLst>
                                        </p:cTn>
                                        <p:tgtEl>
                                          <p:spTgt spid="1975317"/>
                                        </p:tgtEl>
                                        <p:attrNameLst>
                                          <p:attrName>style.visibility</p:attrName>
                                        </p:attrNameLst>
                                      </p:cBhvr>
                                      <p:to>
                                        <p:strVal val="visible"/>
                                      </p:to>
                                    </p:set>
                                    <p:animEffect transition="in" filter="dissolve">
                                      <p:cBhvr>
                                        <p:cTn id="36" dur="500"/>
                                        <p:tgtEl>
                                          <p:spTgt spid="1975317"/>
                                        </p:tgtEl>
                                      </p:cBhvr>
                                    </p:animEffect>
                                  </p:childTnLst>
                                </p:cTn>
                              </p:par>
                              <p:par>
                                <p:cTn id="37" presetID="9" presetClass="entr" presetSubtype="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dissolve">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64" presetClass="path" presetSubtype="0" accel="50000" decel="50000" fill="hold" grpId="4" nodeType="clickEffect">
                                  <p:stCondLst>
                                    <p:cond delay="0"/>
                                  </p:stCondLst>
                                  <p:childTnLst>
                                    <p:animMotion origin="layout" path="M -1.97499E-6 0.41991 L -1.97499E-6 0.04723 " pathEditMode="relative" rAng="0" ptsTypes="AA">
                                      <p:cBhvr>
                                        <p:cTn id="43" dur="2000" fill="hold"/>
                                        <p:tgtEl>
                                          <p:spTgt spid="1975335"/>
                                        </p:tgtEl>
                                        <p:attrNameLst>
                                          <p:attrName>ppt_x</p:attrName>
                                          <p:attrName>ppt_y</p:attrName>
                                        </p:attrNameLst>
                                      </p:cBhvr>
                                      <p:rCtr x="0" y="-186"/>
                                    </p:animMotion>
                                  </p:childTnLst>
                                </p:cTn>
                              </p:par>
                            </p:childTnLst>
                          </p:cTn>
                        </p:par>
                        <p:par>
                          <p:cTn id="44" fill="hold">
                            <p:stCondLst>
                              <p:cond delay="2000"/>
                            </p:stCondLst>
                            <p:childTnLst>
                              <p:par>
                                <p:cTn id="45" presetID="22" presetClass="entr" presetSubtype="8" fill="hold" grpId="0" nodeType="afterEffect">
                                  <p:stCondLst>
                                    <p:cond delay="0"/>
                                  </p:stCondLst>
                                  <p:childTnLst>
                                    <p:set>
                                      <p:cBhvr>
                                        <p:cTn id="46" dur="1" fill="hold">
                                          <p:stCondLst>
                                            <p:cond delay="0"/>
                                          </p:stCondLst>
                                        </p:cTn>
                                        <p:tgtEl>
                                          <p:spTgt spid="1975319"/>
                                        </p:tgtEl>
                                        <p:attrNameLst>
                                          <p:attrName>style.visibility</p:attrName>
                                        </p:attrNameLst>
                                      </p:cBhvr>
                                      <p:to>
                                        <p:strVal val="visible"/>
                                      </p:to>
                                    </p:set>
                                    <p:animEffect transition="in" filter="wipe(left)">
                                      <p:cBhvr>
                                        <p:cTn id="47" dur="500"/>
                                        <p:tgtEl>
                                          <p:spTgt spid="1975319"/>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975305"/>
                                        </p:tgtEl>
                                        <p:attrNameLst>
                                          <p:attrName>style.visibility</p:attrName>
                                        </p:attrNameLst>
                                      </p:cBhvr>
                                      <p:to>
                                        <p:strVal val="visible"/>
                                      </p:to>
                                    </p:set>
                                    <p:animEffect transition="in" filter="dissolve">
                                      <p:cBhvr>
                                        <p:cTn id="50" dur="500"/>
                                        <p:tgtEl>
                                          <p:spTgt spid="1975305"/>
                                        </p:tgtEl>
                                      </p:cBhvr>
                                    </p:animEffect>
                                  </p:childTnLst>
                                </p:cTn>
                              </p:par>
                              <p:par>
                                <p:cTn id="51" presetID="2" presetClass="entr" presetSubtype="1" fill="hold" grpId="0" nodeType="withEffect">
                                  <p:stCondLst>
                                    <p:cond delay="0"/>
                                  </p:stCondLst>
                                  <p:childTnLst>
                                    <p:set>
                                      <p:cBhvr>
                                        <p:cTn id="52" dur="1" fill="hold">
                                          <p:stCondLst>
                                            <p:cond delay="0"/>
                                          </p:stCondLst>
                                        </p:cTn>
                                        <p:tgtEl>
                                          <p:spTgt spid="1975304"/>
                                        </p:tgtEl>
                                        <p:attrNameLst>
                                          <p:attrName>style.visibility</p:attrName>
                                        </p:attrNameLst>
                                      </p:cBhvr>
                                      <p:to>
                                        <p:strVal val="visible"/>
                                      </p:to>
                                    </p:set>
                                    <p:anim calcmode="lin" valueType="num">
                                      <p:cBhvr additive="base">
                                        <p:cTn id="53" dur="500" fill="hold"/>
                                        <p:tgtEl>
                                          <p:spTgt spid="1975304"/>
                                        </p:tgtEl>
                                        <p:attrNameLst>
                                          <p:attrName>ppt_x</p:attrName>
                                        </p:attrNameLst>
                                      </p:cBhvr>
                                      <p:tavLst>
                                        <p:tav tm="0">
                                          <p:val>
                                            <p:strVal val="#ppt_x"/>
                                          </p:val>
                                        </p:tav>
                                        <p:tav tm="100000">
                                          <p:val>
                                            <p:strVal val="#ppt_x"/>
                                          </p:val>
                                        </p:tav>
                                      </p:tavLst>
                                    </p:anim>
                                    <p:anim calcmode="lin" valueType="num">
                                      <p:cBhvr additive="base">
                                        <p:cTn id="54" dur="500" fill="hold"/>
                                        <p:tgtEl>
                                          <p:spTgt spid="1975304"/>
                                        </p:tgtEl>
                                        <p:attrNameLst>
                                          <p:attrName>ppt_y</p:attrName>
                                        </p:attrNameLst>
                                      </p:cBhvr>
                                      <p:tavLst>
                                        <p:tav tm="0">
                                          <p:val>
                                            <p:strVal val="0-#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1" fill="hold" grpId="0" nodeType="clickEffect">
                                  <p:stCondLst>
                                    <p:cond delay="0"/>
                                  </p:stCondLst>
                                  <p:childTnLst>
                                    <p:set>
                                      <p:cBhvr>
                                        <p:cTn id="58" dur="1" fill="hold">
                                          <p:stCondLst>
                                            <p:cond delay="0"/>
                                          </p:stCondLst>
                                        </p:cTn>
                                        <p:tgtEl>
                                          <p:spTgt spid="1975306"/>
                                        </p:tgtEl>
                                        <p:attrNameLst>
                                          <p:attrName>style.visibility</p:attrName>
                                        </p:attrNameLst>
                                      </p:cBhvr>
                                      <p:to>
                                        <p:strVal val="visible"/>
                                      </p:to>
                                    </p:set>
                                    <p:anim calcmode="lin" valueType="num">
                                      <p:cBhvr additive="base">
                                        <p:cTn id="59" dur="500" fill="hold"/>
                                        <p:tgtEl>
                                          <p:spTgt spid="1975306"/>
                                        </p:tgtEl>
                                        <p:attrNameLst>
                                          <p:attrName>ppt_x</p:attrName>
                                        </p:attrNameLst>
                                      </p:cBhvr>
                                      <p:tavLst>
                                        <p:tav tm="0">
                                          <p:val>
                                            <p:strVal val="#ppt_x"/>
                                          </p:val>
                                        </p:tav>
                                        <p:tav tm="100000">
                                          <p:val>
                                            <p:strVal val="#ppt_x"/>
                                          </p:val>
                                        </p:tav>
                                      </p:tavLst>
                                    </p:anim>
                                    <p:anim calcmode="lin" valueType="num">
                                      <p:cBhvr additive="base">
                                        <p:cTn id="60" dur="500" fill="hold"/>
                                        <p:tgtEl>
                                          <p:spTgt spid="1975306"/>
                                        </p:tgtEl>
                                        <p:attrNameLst>
                                          <p:attrName>ppt_y</p:attrName>
                                        </p:attrNameLst>
                                      </p:cBhvr>
                                      <p:tavLst>
                                        <p:tav tm="0">
                                          <p:val>
                                            <p:strVal val="0-#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9" presetClass="exit" presetSubtype="0" fill="hold" grpId="1" nodeType="clickEffect">
                                  <p:stCondLst>
                                    <p:cond delay="0"/>
                                  </p:stCondLst>
                                  <p:childTnLst>
                                    <p:animEffect transition="out" filter="dissolve">
                                      <p:cBhvr>
                                        <p:cTn id="64" dur="500"/>
                                        <p:tgtEl>
                                          <p:spTgt spid="1975304"/>
                                        </p:tgtEl>
                                      </p:cBhvr>
                                    </p:animEffect>
                                    <p:set>
                                      <p:cBhvr>
                                        <p:cTn id="65" dur="1" fill="hold">
                                          <p:stCondLst>
                                            <p:cond delay="499"/>
                                          </p:stCondLst>
                                        </p:cTn>
                                        <p:tgtEl>
                                          <p:spTgt spid="1975304"/>
                                        </p:tgtEl>
                                        <p:attrNameLst>
                                          <p:attrName>style.visibility</p:attrName>
                                        </p:attrNameLst>
                                      </p:cBhvr>
                                      <p:to>
                                        <p:strVal val="hidden"/>
                                      </p:to>
                                    </p:set>
                                  </p:childTnLst>
                                </p:cTn>
                              </p:par>
                              <p:par>
                                <p:cTn id="66" presetID="9" presetClass="exit" presetSubtype="0" fill="hold" grpId="1" nodeType="withEffect">
                                  <p:stCondLst>
                                    <p:cond delay="0"/>
                                  </p:stCondLst>
                                  <p:childTnLst>
                                    <p:animEffect transition="out" filter="dissolve">
                                      <p:cBhvr>
                                        <p:cTn id="67" dur="500"/>
                                        <p:tgtEl>
                                          <p:spTgt spid="1975305"/>
                                        </p:tgtEl>
                                      </p:cBhvr>
                                    </p:animEffect>
                                    <p:set>
                                      <p:cBhvr>
                                        <p:cTn id="68" dur="1" fill="hold">
                                          <p:stCondLst>
                                            <p:cond delay="499"/>
                                          </p:stCondLst>
                                        </p:cTn>
                                        <p:tgtEl>
                                          <p:spTgt spid="1975305"/>
                                        </p:tgtEl>
                                        <p:attrNameLst>
                                          <p:attrName>style.visibility</p:attrName>
                                        </p:attrNameLst>
                                      </p:cBhvr>
                                      <p:to>
                                        <p:strVal val="hidden"/>
                                      </p:to>
                                    </p:set>
                                  </p:childTnLst>
                                </p:cTn>
                              </p:par>
                              <p:par>
                                <p:cTn id="69" presetID="9" presetClass="exit" presetSubtype="0" fill="hold" grpId="1" nodeType="withEffect">
                                  <p:stCondLst>
                                    <p:cond delay="0"/>
                                  </p:stCondLst>
                                  <p:childTnLst>
                                    <p:animEffect transition="out" filter="dissolve">
                                      <p:cBhvr>
                                        <p:cTn id="70" dur="500"/>
                                        <p:tgtEl>
                                          <p:spTgt spid="1975306"/>
                                        </p:tgtEl>
                                      </p:cBhvr>
                                    </p:animEffect>
                                    <p:set>
                                      <p:cBhvr>
                                        <p:cTn id="71" dur="1" fill="hold">
                                          <p:stCondLst>
                                            <p:cond delay="499"/>
                                          </p:stCondLst>
                                        </p:cTn>
                                        <p:tgtEl>
                                          <p:spTgt spid="1975306"/>
                                        </p:tgtEl>
                                        <p:attrNameLst>
                                          <p:attrName>style.visibility</p:attrName>
                                        </p:attrNameLst>
                                      </p:cBhvr>
                                      <p:to>
                                        <p:strVal val="hidden"/>
                                      </p:to>
                                    </p:set>
                                  </p:childTnLst>
                                </p:cTn>
                              </p:par>
                              <p:par>
                                <p:cTn id="72" presetID="9" presetClass="exit" presetSubtype="0" fill="hold" grpId="0" nodeType="withEffect">
                                  <p:stCondLst>
                                    <p:cond delay="0"/>
                                  </p:stCondLst>
                                  <p:childTnLst>
                                    <p:animEffect transition="out" filter="dissolve">
                                      <p:cBhvr>
                                        <p:cTn id="73" dur="500"/>
                                        <p:tgtEl>
                                          <p:spTgt spid="1975315"/>
                                        </p:tgtEl>
                                      </p:cBhvr>
                                    </p:animEffect>
                                    <p:set>
                                      <p:cBhvr>
                                        <p:cTn id="74" dur="1" fill="hold">
                                          <p:stCondLst>
                                            <p:cond delay="499"/>
                                          </p:stCondLst>
                                        </p:cTn>
                                        <p:tgtEl>
                                          <p:spTgt spid="1975315"/>
                                        </p:tgtEl>
                                        <p:attrNameLst>
                                          <p:attrName>style.visibility</p:attrName>
                                        </p:attrNameLst>
                                      </p:cBhvr>
                                      <p:to>
                                        <p:strVal val="hidden"/>
                                      </p:to>
                                    </p:set>
                                  </p:childTnLst>
                                </p:cTn>
                              </p:par>
                              <p:par>
                                <p:cTn id="75" presetID="9" presetClass="exit" presetSubtype="0" fill="hold" grpId="0" nodeType="withEffect">
                                  <p:stCondLst>
                                    <p:cond delay="0"/>
                                  </p:stCondLst>
                                  <p:childTnLst>
                                    <p:animEffect transition="out" filter="dissolve">
                                      <p:cBhvr>
                                        <p:cTn id="76" dur="500"/>
                                        <p:tgtEl>
                                          <p:spTgt spid="1975316"/>
                                        </p:tgtEl>
                                      </p:cBhvr>
                                    </p:animEffect>
                                    <p:set>
                                      <p:cBhvr>
                                        <p:cTn id="77" dur="1" fill="hold">
                                          <p:stCondLst>
                                            <p:cond delay="499"/>
                                          </p:stCondLst>
                                        </p:cTn>
                                        <p:tgtEl>
                                          <p:spTgt spid="1975316"/>
                                        </p:tgtEl>
                                        <p:attrNameLst>
                                          <p:attrName>style.visibility</p:attrName>
                                        </p:attrNameLst>
                                      </p:cBhvr>
                                      <p:to>
                                        <p:strVal val="hidden"/>
                                      </p:to>
                                    </p:set>
                                  </p:childTnLst>
                                </p:cTn>
                              </p:par>
                              <p:par>
                                <p:cTn id="78" presetID="9" presetClass="exit" presetSubtype="0" fill="hold" grpId="1" nodeType="withEffect">
                                  <p:stCondLst>
                                    <p:cond delay="0"/>
                                  </p:stCondLst>
                                  <p:childTnLst>
                                    <p:animEffect transition="out" filter="dissolve">
                                      <p:cBhvr>
                                        <p:cTn id="79" dur="500"/>
                                        <p:tgtEl>
                                          <p:spTgt spid="1975337"/>
                                        </p:tgtEl>
                                      </p:cBhvr>
                                    </p:animEffect>
                                    <p:set>
                                      <p:cBhvr>
                                        <p:cTn id="80" dur="1" fill="hold">
                                          <p:stCondLst>
                                            <p:cond delay="499"/>
                                          </p:stCondLst>
                                        </p:cTn>
                                        <p:tgtEl>
                                          <p:spTgt spid="1975337"/>
                                        </p:tgtEl>
                                        <p:attrNameLst>
                                          <p:attrName>style.visibility</p:attrName>
                                        </p:attrNameLst>
                                      </p:cBhvr>
                                      <p:to>
                                        <p:strVal val="hidden"/>
                                      </p:to>
                                    </p:set>
                                  </p:childTnLst>
                                </p:cTn>
                              </p:par>
                              <p:par>
                                <p:cTn id="81" presetID="9" presetClass="exit" presetSubtype="0" fill="hold" grpId="1" nodeType="withEffect">
                                  <p:stCondLst>
                                    <p:cond delay="0"/>
                                  </p:stCondLst>
                                  <p:childTnLst>
                                    <p:animEffect transition="out" filter="dissolve">
                                      <p:cBhvr>
                                        <p:cTn id="82" dur="500"/>
                                        <p:tgtEl>
                                          <p:spTgt spid="1975317"/>
                                        </p:tgtEl>
                                      </p:cBhvr>
                                    </p:animEffect>
                                    <p:set>
                                      <p:cBhvr>
                                        <p:cTn id="83" dur="1" fill="hold">
                                          <p:stCondLst>
                                            <p:cond delay="499"/>
                                          </p:stCondLst>
                                        </p:cTn>
                                        <p:tgtEl>
                                          <p:spTgt spid="1975317"/>
                                        </p:tgtEl>
                                        <p:attrNameLst>
                                          <p:attrName>style.visibility</p:attrName>
                                        </p:attrNameLst>
                                      </p:cBhvr>
                                      <p:to>
                                        <p:strVal val="hidden"/>
                                      </p:to>
                                    </p:set>
                                  </p:childTnLst>
                                </p:cTn>
                              </p:par>
                              <p:par>
                                <p:cTn id="84" presetID="9" presetClass="exit" presetSubtype="0" fill="hold" grpId="1" nodeType="withEffect">
                                  <p:stCondLst>
                                    <p:cond delay="0"/>
                                  </p:stCondLst>
                                  <p:childTnLst>
                                    <p:animEffect transition="out" filter="dissolve">
                                      <p:cBhvr>
                                        <p:cTn id="85" dur="500"/>
                                        <p:tgtEl>
                                          <p:spTgt spid="1975319"/>
                                        </p:tgtEl>
                                      </p:cBhvr>
                                    </p:animEffect>
                                    <p:set>
                                      <p:cBhvr>
                                        <p:cTn id="86" dur="1" fill="hold">
                                          <p:stCondLst>
                                            <p:cond delay="499"/>
                                          </p:stCondLst>
                                        </p:cTn>
                                        <p:tgtEl>
                                          <p:spTgt spid="1975319"/>
                                        </p:tgtEl>
                                        <p:attrNameLst>
                                          <p:attrName>style.visibility</p:attrName>
                                        </p:attrNameLst>
                                      </p:cBhvr>
                                      <p:to>
                                        <p:strVal val="hidden"/>
                                      </p:to>
                                    </p:set>
                                  </p:childTnLst>
                                </p:cTn>
                              </p:par>
                              <p:par>
                                <p:cTn id="87" presetID="9" presetClass="exit" presetSubtype="0" fill="hold" nodeType="withEffect">
                                  <p:stCondLst>
                                    <p:cond delay="0"/>
                                  </p:stCondLst>
                                  <p:childTnLst>
                                    <p:animEffect transition="out" filter="dissolve">
                                      <p:cBhvr>
                                        <p:cTn id="88" dur="500"/>
                                        <p:tgtEl>
                                          <p:spTgt spid="3"/>
                                        </p:tgtEl>
                                      </p:cBhvr>
                                    </p:animEffect>
                                    <p:set>
                                      <p:cBhvr>
                                        <p:cTn id="89" dur="1" fill="hold">
                                          <p:stCondLst>
                                            <p:cond delay="499"/>
                                          </p:stCondLst>
                                        </p:cTn>
                                        <p:tgtEl>
                                          <p:spTgt spid="3"/>
                                        </p:tgtEl>
                                        <p:attrNameLst>
                                          <p:attrName>style.visibility</p:attrName>
                                        </p:attrNameLst>
                                      </p:cBhvr>
                                      <p:to>
                                        <p:strVal val="hidden"/>
                                      </p:to>
                                    </p:set>
                                  </p:childTnLst>
                                </p:cTn>
                              </p:par>
                            </p:childTnLst>
                          </p:cTn>
                        </p:par>
                        <p:par>
                          <p:cTn id="90" fill="hold">
                            <p:stCondLst>
                              <p:cond delay="500"/>
                            </p:stCondLst>
                            <p:childTnLst>
                              <p:par>
                                <p:cTn id="91" presetID="42" presetClass="path" presetSubtype="0" accel="50000" decel="50000" fill="hold" grpId="5" nodeType="afterEffect">
                                  <p:stCondLst>
                                    <p:cond delay="0"/>
                                  </p:stCondLst>
                                  <p:childTnLst>
                                    <p:animMotion origin="layout" path="M -1.97499E-6 0.04723 L -1.97499E-6 0.10487 " pathEditMode="relative" rAng="0" ptsTypes="AA">
                                      <p:cBhvr>
                                        <p:cTn id="92" dur="2000" fill="hold"/>
                                        <p:tgtEl>
                                          <p:spTgt spid="1975335"/>
                                        </p:tgtEl>
                                        <p:attrNameLst>
                                          <p:attrName>ppt_x</p:attrName>
                                          <p:attrName>ppt_y</p:attrName>
                                        </p:attrNameLst>
                                      </p:cBhvr>
                                      <p:rCtr x="0" y="29"/>
                                    </p:animMotion>
                                  </p:childTnLst>
                                </p:cTn>
                              </p:par>
                              <p:par>
                                <p:cTn id="93" presetID="9" presetClass="entr" presetSubtype="0" fill="hold" nodeType="withEffect">
                                  <p:stCondLst>
                                    <p:cond delay="0"/>
                                  </p:stCondLst>
                                  <p:childTnLst>
                                    <p:set>
                                      <p:cBhvr>
                                        <p:cTn id="94" dur="1" fill="hold">
                                          <p:stCondLst>
                                            <p:cond delay="0"/>
                                          </p:stCondLst>
                                        </p:cTn>
                                        <p:tgtEl>
                                          <p:spTgt spid="1975318"/>
                                        </p:tgtEl>
                                        <p:attrNameLst>
                                          <p:attrName>style.visibility</p:attrName>
                                        </p:attrNameLst>
                                      </p:cBhvr>
                                      <p:to>
                                        <p:strVal val="visible"/>
                                      </p:to>
                                    </p:set>
                                    <p:animEffect transition="in" filter="dissolve">
                                      <p:cBhvr>
                                        <p:cTn id="95" dur="500"/>
                                        <p:tgtEl>
                                          <p:spTgt spid="1975318"/>
                                        </p:tgtEl>
                                      </p:cBhvr>
                                    </p:animEffect>
                                  </p:childTnLst>
                                </p:cTn>
                              </p:par>
                              <p:par>
                                <p:cTn id="96" presetID="9" presetClass="entr" presetSubtype="0" fill="hold" nodeType="withEffect">
                                  <p:stCondLst>
                                    <p:cond delay="0"/>
                                  </p:stCondLst>
                                  <p:childTnLst>
                                    <p:set>
                                      <p:cBhvr>
                                        <p:cTn id="97" dur="1" fill="hold">
                                          <p:stCondLst>
                                            <p:cond delay="0"/>
                                          </p:stCondLst>
                                        </p:cTn>
                                        <p:tgtEl>
                                          <p:spTgt spid="1975313"/>
                                        </p:tgtEl>
                                        <p:attrNameLst>
                                          <p:attrName>style.visibility</p:attrName>
                                        </p:attrNameLst>
                                      </p:cBhvr>
                                      <p:to>
                                        <p:strVal val="visible"/>
                                      </p:to>
                                    </p:set>
                                    <p:animEffect transition="in" filter="dissolve">
                                      <p:cBhvr>
                                        <p:cTn id="98" dur="500"/>
                                        <p:tgtEl>
                                          <p:spTgt spid="1975313"/>
                                        </p:tgtEl>
                                      </p:cBhvr>
                                    </p:animEffect>
                                  </p:childTnLst>
                                </p:cTn>
                              </p:par>
                              <p:par>
                                <p:cTn id="99" presetID="9" presetClass="entr" presetSubtype="0" fill="hold" nodeType="withEffect">
                                  <p:stCondLst>
                                    <p:cond delay="0"/>
                                  </p:stCondLst>
                                  <p:childTnLst>
                                    <p:set>
                                      <p:cBhvr>
                                        <p:cTn id="100" dur="1" fill="hold">
                                          <p:stCondLst>
                                            <p:cond delay="0"/>
                                          </p:stCondLst>
                                        </p:cTn>
                                        <p:tgtEl>
                                          <p:spTgt spid="1975314"/>
                                        </p:tgtEl>
                                        <p:attrNameLst>
                                          <p:attrName>style.visibility</p:attrName>
                                        </p:attrNameLst>
                                      </p:cBhvr>
                                      <p:to>
                                        <p:strVal val="visible"/>
                                      </p:to>
                                    </p:set>
                                    <p:animEffect transition="in" filter="dissolve">
                                      <p:cBhvr>
                                        <p:cTn id="101" dur="500"/>
                                        <p:tgtEl>
                                          <p:spTgt spid="1975314"/>
                                        </p:tgtEl>
                                      </p:cBhvr>
                                    </p:animEffect>
                                  </p:childTnLst>
                                </p:cTn>
                              </p:par>
                              <p:par>
                                <p:cTn id="102" presetID="9" presetClass="entr" presetSubtype="0" fill="hold" nodeType="withEffect">
                                  <p:stCondLst>
                                    <p:cond delay="0"/>
                                  </p:stCondLst>
                                  <p:childTnLst>
                                    <p:set>
                                      <p:cBhvr>
                                        <p:cTn id="103" dur="1" fill="hold">
                                          <p:stCondLst>
                                            <p:cond delay="0"/>
                                          </p:stCondLst>
                                        </p:cTn>
                                        <p:tgtEl>
                                          <p:spTgt spid="4"/>
                                        </p:tgtEl>
                                        <p:attrNameLst>
                                          <p:attrName>style.visibility</p:attrName>
                                        </p:attrNameLst>
                                      </p:cBhvr>
                                      <p:to>
                                        <p:strVal val="visible"/>
                                      </p:to>
                                    </p:set>
                                    <p:animEffect transition="in" filter="dissolve">
                                      <p:cBhvr>
                                        <p:cTn id="104" dur="500"/>
                                        <p:tgtEl>
                                          <p:spTgt spid="4"/>
                                        </p:tgtEl>
                                      </p:cBhvr>
                                    </p:animEffect>
                                  </p:childTnLst>
                                </p:cTn>
                              </p:par>
                              <p:par>
                                <p:cTn id="105" presetID="9" presetClass="entr" presetSubtype="0" fill="hold" nodeType="withEffect">
                                  <p:stCondLst>
                                    <p:cond delay="0"/>
                                  </p:stCondLst>
                                  <p:childTnLst>
                                    <p:set>
                                      <p:cBhvr>
                                        <p:cTn id="106" dur="1" fill="hold">
                                          <p:stCondLst>
                                            <p:cond delay="0"/>
                                          </p:stCondLst>
                                        </p:cTn>
                                        <p:tgtEl>
                                          <p:spTgt spid="1975308"/>
                                        </p:tgtEl>
                                        <p:attrNameLst>
                                          <p:attrName>style.visibility</p:attrName>
                                        </p:attrNameLst>
                                      </p:cBhvr>
                                      <p:to>
                                        <p:strVal val="visible"/>
                                      </p:to>
                                    </p:set>
                                    <p:animEffect transition="in" filter="dissolve">
                                      <p:cBhvr>
                                        <p:cTn id="107" dur="500"/>
                                        <p:tgtEl>
                                          <p:spTgt spid="1975308"/>
                                        </p:tgtEl>
                                      </p:cBhvr>
                                    </p:animEffect>
                                  </p:childTnLst>
                                </p:cTn>
                              </p:par>
                              <p:par>
                                <p:cTn id="108" presetID="9" presetClass="entr" presetSubtype="0" fill="hold" nodeType="withEffect">
                                  <p:stCondLst>
                                    <p:cond delay="0"/>
                                  </p:stCondLst>
                                  <p:childTnLst>
                                    <p:set>
                                      <p:cBhvr>
                                        <p:cTn id="109" dur="1" fill="hold">
                                          <p:stCondLst>
                                            <p:cond delay="0"/>
                                          </p:stCondLst>
                                        </p:cTn>
                                        <p:tgtEl>
                                          <p:spTgt spid="1975307"/>
                                        </p:tgtEl>
                                        <p:attrNameLst>
                                          <p:attrName>style.visibility</p:attrName>
                                        </p:attrNameLst>
                                      </p:cBhvr>
                                      <p:to>
                                        <p:strVal val="visible"/>
                                      </p:to>
                                    </p:set>
                                    <p:animEffect transition="in" filter="dissolve">
                                      <p:cBhvr>
                                        <p:cTn id="110" dur="500"/>
                                        <p:tgtEl>
                                          <p:spTgt spid="1975307"/>
                                        </p:tgtEl>
                                      </p:cBhvr>
                                    </p:animEffect>
                                  </p:childTnLst>
                                </p:cTn>
                              </p:par>
                              <p:par>
                                <p:cTn id="111" presetID="9" presetClass="entr" presetSubtype="0" fill="hold" nodeType="withEffect">
                                  <p:stCondLst>
                                    <p:cond delay="0"/>
                                  </p:stCondLst>
                                  <p:childTnLst>
                                    <p:set>
                                      <p:cBhvr>
                                        <p:cTn id="112" dur="1" fill="hold">
                                          <p:stCondLst>
                                            <p:cond delay="0"/>
                                          </p:stCondLst>
                                        </p:cTn>
                                        <p:tgtEl>
                                          <p:spTgt spid="1975309"/>
                                        </p:tgtEl>
                                        <p:attrNameLst>
                                          <p:attrName>style.visibility</p:attrName>
                                        </p:attrNameLst>
                                      </p:cBhvr>
                                      <p:to>
                                        <p:strVal val="visible"/>
                                      </p:to>
                                    </p:set>
                                    <p:animEffect transition="in" filter="dissolve">
                                      <p:cBhvr>
                                        <p:cTn id="113" dur="500"/>
                                        <p:tgtEl>
                                          <p:spTgt spid="1975309"/>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nodeType="clickEffect">
                                  <p:stCondLst>
                                    <p:cond delay="0"/>
                                  </p:stCondLst>
                                  <p:childTnLst>
                                    <p:set>
                                      <p:cBhvr>
                                        <p:cTn id="117" dur="1" fill="hold">
                                          <p:stCondLst>
                                            <p:cond delay="0"/>
                                          </p:stCondLst>
                                        </p:cTn>
                                        <p:tgtEl>
                                          <p:spTgt spid="2"/>
                                        </p:tgtEl>
                                        <p:attrNameLst>
                                          <p:attrName>style.visibility</p:attrName>
                                        </p:attrNameLst>
                                      </p:cBhvr>
                                      <p:to>
                                        <p:strVal val="visible"/>
                                      </p:to>
                                    </p:set>
                                    <p:animEffect transition="in" filter="dissolve">
                                      <p:cBhvr>
                                        <p:cTn id="118" dur="500"/>
                                        <p:tgtEl>
                                          <p:spTgt spid="2"/>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1975336"/>
                                        </p:tgtEl>
                                        <p:attrNameLst>
                                          <p:attrName>style.visibility</p:attrName>
                                        </p:attrNameLst>
                                      </p:cBhvr>
                                      <p:to>
                                        <p:strVal val="visible"/>
                                      </p:to>
                                    </p:set>
                                    <p:animEffect transition="in" filter="dissolve">
                                      <p:cBhvr>
                                        <p:cTn id="123" dur="500"/>
                                        <p:tgtEl>
                                          <p:spTgt spid="1975336"/>
                                        </p:tgtEl>
                                      </p:cBhvr>
                                    </p:animEffect>
                                  </p:childTnLst>
                                </p:cTn>
                              </p:par>
                            </p:childTnLst>
                          </p:cTn>
                        </p:par>
                      </p:childTnLst>
                    </p:cTn>
                  </p:par>
                  <p:par>
                    <p:cTn id="124" fill="hold">
                      <p:stCondLst>
                        <p:cond delay="indefinite"/>
                      </p:stCondLst>
                      <p:childTnLst>
                        <p:par>
                          <p:cTn id="125" fill="hold">
                            <p:stCondLst>
                              <p:cond delay="0"/>
                            </p:stCondLst>
                            <p:childTnLst>
                              <p:par>
                                <p:cTn id="126" presetID="42" presetClass="path" presetSubtype="0" accel="50000" decel="50000" fill="hold" grpId="6" nodeType="clickEffect">
                                  <p:stCondLst>
                                    <p:cond delay="0"/>
                                  </p:stCondLst>
                                  <p:childTnLst>
                                    <p:animMotion origin="layout" path="M -1.97499E-6 0.10487 L -1.97499E-6 0.46713 " pathEditMode="relative" rAng="0" ptsTypes="AA">
                                      <p:cBhvr>
                                        <p:cTn id="127" dur="2000" fill="hold"/>
                                        <p:tgtEl>
                                          <p:spTgt spid="1975335"/>
                                        </p:tgtEl>
                                        <p:attrNameLst>
                                          <p:attrName>ppt_x</p:attrName>
                                          <p:attrName>ppt_y</p:attrName>
                                        </p:attrNameLst>
                                      </p:cBhvr>
                                      <p:rCtr x="0" y="181"/>
                                    </p:animMotion>
                                  </p:childTnLst>
                                </p:cTn>
                              </p:par>
                            </p:childTnLst>
                          </p:cTn>
                        </p:par>
                      </p:childTnLst>
                    </p:cTn>
                  </p:par>
                  <p:par>
                    <p:cTn id="128" fill="hold">
                      <p:stCondLst>
                        <p:cond delay="indefinite"/>
                      </p:stCondLst>
                      <p:childTnLst>
                        <p:par>
                          <p:cTn id="129" fill="hold">
                            <p:stCondLst>
                              <p:cond delay="0"/>
                            </p:stCondLst>
                            <p:childTnLst>
                              <p:par>
                                <p:cTn id="130" presetID="2" presetClass="exit" presetSubtype="1" fill="hold" grpId="0" nodeType="clickEffect">
                                  <p:stCondLst>
                                    <p:cond delay="0"/>
                                  </p:stCondLst>
                                  <p:childTnLst>
                                    <p:anim calcmode="lin" valueType="num">
                                      <p:cBhvr additive="base">
                                        <p:cTn id="131" dur="500"/>
                                        <p:tgtEl>
                                          <p:spTgt spid="1975308"/>
                                        </p:tgtEl>
                                        <p:attrNameLst>
                                          <p:attrName>ppt_x</p:attrName>
                                        </p:attrNameLst>
                                      </p:cBhvr>
                                      <p:tavLst>
                                        <p:tav tm="0">
                                          <p:val>
                                            <p:strVal val="ppt_x"/>
                                          </p:val>
                                        </p:tav>
                                        <p:tav tm="100000">
                                          <p:val>
                                            <p:strVal val="ppt_x"/>
                                          </p:val>
                                        </p:tav>
                                      </p:tavLst>
                                    </p:anim>
                                    <p:anim calcmode="lin" valueType="num">
                                      <p:cBhvr additive="base">
                                        <p:cTn id="132" dur="500"/>
                                        <p:tgtEl>
                                          <p:spTgt spid="1975308"/>
                                        </p:tgtEl>
                                        <p:attrNameLst>
                                          <p:attrName>ppt_y</p:attrName>
                                        </p:attrNameLst>
                                      </p:cBhvr>
                                      <p:tavLst>
                                        <p:tav tm="0">
                                          <p:val>
                                            <p:strVal val="ppt_y"/>
                                          </p:val>
                                        </p:tav>
                                        <p:tav tm="100000">
                                          <p:val>
                                            <p:strVal val="0-ppt_h/2"/>
                                          </p:val>
                                        </p:tav>
                                      </p:tavLst>
                                    </p:anim>
                                    <p:set>
                                      <p:cBhvr>
                                        <p:cTn id="133" dur="1" fill="hold">
                                          <p:stCondLst>
                                            <p:cond delay="499"/>
                                          </p:stCondLst>
                                        </p:cTn>
                                        <p:tgtEl>
                                          <p:spTgt spid="1975308"/>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2" presetClass="exit" presetSubtype="1" fill="hold" nodeType="clickEffect">
                                  <p:stCondLst>
                                    <p:cond delay="0"/>
                                  </p:stCondLst>
                                  <p:childTnLst>
                                    <p:anim calcmode="lin" valueType="num">
                                      <p:cBhvr additive="base">
                                        <p:cTn id="137" dur="500"/>
                                        <p:tgtEl>
                                          <p:spTgt spid="2"/>
                                        </p:tgtEl>
                                        <p:attrNameLst>
                                          <p:attrName>ppt_x</p:attrName>
                                        </p:attrNameLst>
                                      </p:cBhvr>
                                      <p:tavLst>
                                        <p:tav tm="0">
                                          <p:val>
                                            <p:strVal val="ppt_x"/>
                                          </p:val>
                                        </p:tav>
                                        <p:tav tm="100000">
                                          <p:val>
                                            <p:strVal val="ppt_x"/>
                                          </p:val>
                                        </p:tav>
                                      </p:tavLst>
                                    </p:anim>
                                    <p:anim calcmode="lin" valueType="num">
                                      <p:cBhvr additive="base">
                                        <p:cTn id="138" dur="500"/>
                                        <p:tgtEl>
                                          <p:spTgt spid="2"/>
                                        </p:tgtEl>
                                        <p:attrNameLst>
                                          <p:attrName>ppt_y</p:attrName>
                                        </p:attrNameLst>
                                      </p:cBhvr>
                                      <p:tavLst>
                                        <p:tav tm="0">
                                          <p:val>
                                            <p:strVal val="ppt_y"/>
                                          </p:val>
                                        </p:tav>
                                        <p:tav tm="100000">
                                          <p:val>
                                            <p:strVal val="0-ppt_h/2"/>
                                          </p:val>
                                        </p:tav>
                                      </p:tavLst>
                                    </p:anim>
                                    <p:set>
                                      <p:cBhvr>
                                        <p:cTn id="139" dur="1" fill="hold">
                                          <p:stCondLst>
                                            <p:cond delay="499"/>
                                          </p:stCondLst>
                                        </p:cTn>
                                        <p:tgtEl>
                                          <p:spTgt spid="2"/>
                                        </p:tgtEl>
                                        <p:attrNameLst>
                                          <p:attrName>style.visibility</p:attrName>
                                        </p:attrNameLst>
                                      </p:cBhvr>
                                      <p:to>
                                        <p:strVal val="hidden"/>
                                      </p:to>
                                    </p:set>
                                  </p:childTnLst>
                                </p:cTn>
                              </p:par>
                              <p:par>
                                <p:cTn id="140" presetID="2" presetClass="exit" presetSubtype="1" fill="hold" grpId="1" nodeType="withEffect">
                                  <p:stCondLst>
                                    <p:cond delay="0"/>
                                  </p:stCondLst>
                                  <p:childTnLst>
                                    <p:anim calcmode="lin" valueType="num">
                                      <p:cBhvr additive="base">
                                        <p:cTn id="141" dur="500"/>
                                        <p:tgtEl>
                                          <p:spTgt spid="1975336"/>
                                        </p:tgtEl>
                                        <p:attrNameLst>
                                          <p:attrName>ppt_x</p:attrName>
                                        </p:attrNameLst>
                                      </p:cBhvr>
                                      <p:tavLst>
                                        <p:tav tm="0">
                                          <p:val>
                                            <p:strVal val="ppt_x"/>
                                          </p:val>
                                        </p:tav>
                                        <p:tav tm="100000">
                                          <p:val>
                                            <p:strVal val="ppt_x"/>
                                          </p:val>
                                        </p:tav>
                                      </p:tavLst>
                                    </p:anim>
                                    <p:anim calcmode="lin" valueType="num">
                                      <p:cBhvr additive="base">
                                        <p:cTn id="142" dur="500"/>
                                        <p:tgtEl>
                                          <p:spTgt spid="1975336"/>
                                        </p:tgtEl>
                                        <p:attrNameLst>
                                          <p:attrName>ppt_y</p:attrName>
                                        </p:attrNameLst>
                                      </p:cBhvr>
                                      <p:tavLst>
                                        <p:tav tm="0">
                                          <p:val>
                                            <p:strVal val="ppt_y"/>
                                          </p:val>
                                        </p:tav>
                                        <p:tav tm="100000">
                                          <p:val>
                                            <p:strVal val="0-ppt_h/2"/>
                                          </p:val>
                                        </p:tav>
                                      </p:tavLst>
                                    </p:anim>
                                    <p:set>
                                      <p:cBhvr>
                                        <p:cTn id="143" dur="1" fill="hold">
                                          <p:stCondLst>
                                            <p:cond delay="499"/>
                                          </p:stCondLst>
                                        </p:cTn>
                                        <p:tgtEl>
                                          <p:spTgt spid="1975336"/>
                                        </p:tgtEl>
                                        <p:attrNameLst>
                                          <p:attrName>style.visibility</p:attrName>
                                        </p:attrNameLst>
                                      </p:cBhvr>
                                      <p:to>
                                        <p:strVal val="hidden"/>
                                      </p:to>
                                    </p:set>
                                  </p:childTnLst>
                                </p:cTn>
                              </p:par>
                              <p:par>
                                <p:cTn id="144" presetID="2" presetClass="exit" presetSubtype="1" fill="hold" grpId="0" nodeType="withEffect">
                                  <p:stCondLst>
                                    <p:cond delay="0"/>
                                  </p:stCondLst>
                                  <p:childTnLst>
                                    <p:anim calcmode="lin" valueType="num">
                                      <p:cBhvr additive="base">
                                        <p:cTn id="145" dur="500"/>
                                        <p:tgtEl>
                                          <p:spTgt spid="1975307"/>
                                        </p:tgtEl>
                                        <p:attrNameLst>
                                          <p:attrName>ppt_x</p:attrName>
                                        </p:attrNameLst>
                                      </p:cBhvr>
                                      <p:tavLst>
                                        <p:tav tm="0">
                                          <p:val>
                                            <p:strVal val="ppt_x"/>
                                          </p:val>
                                        </p:tav>
                                        <p:tav tm="100000">
                                          <p:val>
                                            <p:strVal val="ppt_x"/>
                                          </p:val>
                                        </p:tav>
                                      </p:tavLst>
                                    </p:anim>
                                    <p:anim calcmode="lin" valueType="num">
                                      <p:cBhvr additive="base">
                                        <p:cTn id="146" dur="500"/>
                                        <p:tgtEl>
                                          <p:spTgt spid="1975307"/>
                                        </p:tgtEl>
                                        <p:attrNameLst>
                                          <p:attrName>ppt_y</p:attrName>
                                        </p:attrNameLst>
                                      </p:cBhvr>
                                      <p:tavLst>
                                        <p:tav tm="0">
                                          <p:val>
                                            <p:strVal val="ppt_y"/>
                                          </p:val>
                                        </p:tav>
                                        <p:tav tm="100000">
                                          <p:val>
                                            <p:strVal val="0-ppt_h/2"/>
                                          </p:val>
                                        </p:tav>
                                      </p:tavLst>
                                    </p:anim>
                                    <p:set>
                                      <p:cBhvr>
                                        <p:cTn id="147" dur="1" fill="hold">
                                          <p:stCondLst>
                                            <p:cond delay="499"/>
                                          </p:stCondLst>
                                        </p:cTn>
                                        <p:tgtEl>
                                          <p:spTgt spid="1975307"/>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9" presetClass="exit" presetSubtype="0" fill="hold" grpId="1" nodeType="clickEffect">
                                  <p:stCondLst>
                                    <p:cond delay="0"/>
                                  </p:stCondLst>
                                  <p:childTnLst>
                                    <p:animEffect transition="out" filter="dissolve">
                                      <p:cBhvr>
                                        <p:cTn id="151" dur="500"/>
                                        <p:tgtEl>
                                          <p:spTgt spid="1975307"/>
                                        </p:tgtEl>
                                      </p:cBhvr>
                                    </p:animEffect>
                                    <p:set>
                                      <p:cBhvr>
                                        <p:cTn id="152" dur="1" fill="hold">
                                          <p:stCondLst>
                                            <p:cond delay="499"/>
                                          </p:stCondLst>
                                        </p:cTn>
                                        <p:tgtEl>
                                          <p:spTgt spid="1975307"/>
                                        </p:tgtEl>
                                        <p:attrNameLst>
                                          <p:attrName>style.visibility</p:attrName>
                                        </p:attrNameLst>
                                      </p:cBhvr>
                                      <p:to>
                                        <p:strVal val="hidden"/>
                                      </p:to>
                                    </p:set>
                                  </p:childTnLst>
                                </p:cTn>
                              </p:par>
                              <p:par>
                                <p:cTn id="153" presetID="9" presetClass="exit" presetSubtype="0" fill="hold" grpId="1" nodeType="withEffect">
                                  <p:stCondLst>
                                    <p:cond delay="0"/>
                                  </p:stCondLst>
                                  <p:childTnLst>
                                    <p:animEffect transition="out" filter="dissolve">
                                      <p:cBhvr>
                                        <p:cTn id="154" dur="500"/>
                                        <p:tgtEl>
                                          <p:spTgt spid="1975308"/>
                                        </p:tgtEl>
                                      </p:cBhvr>
                                    </p:animEffect>
                                    <p:set>
                                      <p:cBhvr>
                                        <p:cTn id="155" dur="1" fill="hold">
                                          <p:stCondLst>
                                            <p:cond delay="499"/>
                                          </p:stCondLst>
                                        </p:cTn>
                                        <p:tgtEl>
                                          <p:spTgt spid="1975308"/>
                                        </p:tgtEl>
                                        <p:attrNameLst>
                                          <p:attrName>style.visibility</p:attrName>
                                        </p:attrNameLst>
                                      </p:cBhvr>
                                      <p:to>
                                        <p:strVal val="hidden"/>
                                      </p:to>
                                    </p:set>
                                  </p:childTnLst>
                                </p:cTn>
                              </p:par>
                              <p:par>
                                <p:cTn id="156" presetID="9" presetClass="exit" presetSubtype="0" fill="hold" grpId="0" nodeType="withEffect">
                                  <p:stCondLst>
                                    <p:cond delay="0"/>
                                  </p:stCondLst>
                                  <p:childTnLst>
                                    <p:animEffect transition="out" filter="dissolve">
                                      <p:cBhvr>
                                        <p:cTn id="157" dur="500"/>
                                        <p:tgtEl>
                                          <p:spTgt spid="1975309"/>
                                        </p:tgtEl>
                                      </p:cBhvr>
                                    </p:animEffect>
                                    <p:set>
                                      <p:cBhvr>
                                        <p:cTn id="158" dur="1" fill="hold">
                                          <p:stCondLst>
                                            <p:cond delay="499"/>
                                          </p:stCondLst>
                                        </p:cTn>
                                        <p:tgtEl>
                                          <p:spTgt spid="1975309"/>
                                        </p:tgtEl>
                                        <p:attrNameLst>
                                          <p:attrName>style.visibility</p:attrName>
                                        </p:attrNameLst>
                                      </p:cBhvr>
                                      <p:to>
                                        <p:strVal val="hidden"/>
                                      </p:to>
                                    </p:set>
                                  </p:childTnLst>
                                </p:cTn>
                              </p:par>
                              <p:par>
                                <p:cTn id="159" presetID="9" presetClass="exit" presetSubtype="0" fill="hold" nodeType="withEffect">
                                  <p:stCondLst>
                                    <p:cond delay="0"/>
                                  </p:stCondLst>
                                  <p:childTnLst>
                                    <p:animEffect transition="out" filter="dissolve">
                                      <p:cBhvr>
                                        <p:cTn id="160" dur="500"/>
                                        <p:tgtEl>
                                          <p:spTgt spid="2"/>
                                        </p:tgtEl>
                                      </p:cBhvr>
                                    </p:animEffect>
                                    <p:set>
                                      <p:cBhvr>
                                        <p:cTn id="161" dur="1" fill="hold">
                                          <p:stCondLst>
                                            <p:cond delay="499"/>
                                          </p:stCondLst>
                                        </p:cTn>
                                        <p:tgtEl>
                                          <p:spTgt spid="2"/>
                                        </p:tgtEl>
                                        <p:attrNameLst>
                                          <p:attrName>style.visibility</p:attrName>
                                        </p:attrNameLst>
                                      </p:cBhvr>
                                      <p:to>
                                        <p:strVal val="hidden"/>
                                      </p:to>
                                    </p:set>
                                  </p:childTnLst>
                                </p:cTn>
                              </p:par>
                              <p:par>
                                <p:cTn id="162" presetID="9" presetClass="exit" presetSubtype="0" fill="hold" grpId="0" nodeType="withEffect">
                                  <p:stCondLst>
                                    <p:cond delay="0"/>
                                  </p:stCondLst>
                                  <p:childTnLst>
                                    <p:animEffect transition="out" filter="dissolve">
                                      <p:cBhvr>
                                        <p:cTn id="163" dur="500"/>
                                        <p:tgtEl>
                                          <p:spTgt spid="1975313"/>
                                        </p:tgtEl>
                                      </p:cBhvr>
                                    </p:animEffect>
                                    <p:set>
                                      <p:cBhvr>
                                        <p:cTn id="164" dur="1" fill="hold">
                                          <p:stCondLst>
                                            <p:cond delay="499"/>
                                          </p:stCondLst>
                                        </p:cTn>
                                        <p:tgtEl>
                                          <p:spTgt spid="1975313"/>
                                        </p:tgtEl>
                                        <p:attrNameLst>
                                          <p:attrName>style.visibility</p:attrName>
                                        </p:attrNameLst>
                                      </p:cBhvr>
                                      <p:to>
                                        <p:strVal val="hidden"/>
                                      </p:to>
                                    </p:set>
                                  </p:childTnLst>
                                </p:cTn>
                              </p:par>
                              <p:par>
                                <p:cTn id="165" presetID="9" presetClass="exit" presetSubtype="0" fill="hold" grpId="0" nodeType="withEffect">
                                  <p:stCondLst>
                                    <p:cond delay="0"/>
                                  </p:stCondLst>
                                  <p:childTnLst>
                                    <p:animEffect transition="out" filter="dissolve">
                                      <p:cBhvr>
                                        <p:cTn id="166" dur="500"/>
                                        <p:tgtEl>
                                          <p:spTgt spid="1975314"/>
                                        </p:tgtEl>
                                      </p:cBhvr>
                                    </p:animEffect>
                                    <p:set>
                                      <p:cBhvr>
                                        <p:cTn id="167" dur="1" fill="hold">
                                          <p:stCondLst>
                                            <p:cond delay="499"/>
                                          </p:stCondLst>
                                        </p:cTn>
                                        <p:tgtEl>
                                          <p:spTgt spid="1975314"/>
                                        </p:tgtEl>
                                        <p:attrNameLst>
                                          <p:attrName>style.visibility</p:attrName>
                                        </p:attrNameLst>
                                      </p:cBhvr>
                                      <p:to>
                                        <p:strVal val="hidden"/>
                                      </p:to>
                                    </p:set>
                                  </p:childTnLst>
                                </p:cTn>
                              </p:par>
                              <p:par>
                                <p:cTn id="168" presetID="9" presetClass="exit" presetSubtype="0" fill="hold" grpId="0" nodeType="withEffect">
                                  <p:stCondLst>
                                    <p:cond delay="0"/>
                                  </p:stCondLst>
                                  <p:childTnLst>
                                    <p:animEffect transition="out" filter="dissolve">
                                      <p:cBhvr>
                                        <p:cTn id="169" dur="500"/>
                                        <p:tgtEl>
                                          <p:spTgt spid="1975318"/>
                                        </p:tgtEl>
                                      </p:cBhvr>
                                    </p:animEffect>
                                    <p:set>
                                      <p:cBhvr>
                                        <p:cTn id="170" dur="1" fill="hold">
                                          <p:stCondLst>
                                            <p:cond delay="499"/>
                                          </p:stCondLst>
                                        </p:cTn>
                                        <p:tgtEl>
                                          <p:spTgt spid="1975318"/>
                                        </p:tgtEl>
                                        <p:attrNameLst>
                                          <p:attrName>style.visibility</p:attrName>
                                        </p:attrNameLst>
                                      </p:cBhvr>
                                      <p:to>
                                        <p:strVal val="hidden"/>
                                      </p:to>
                                    </p:set>
                                  </p:childTnLst>
                                </p:cTn>
                              </p:par>
                              <p:par>
                                <p:cTn id="171" presetID="9" presetClass="exit" presetSubtype="0" fill="hold" nodeType="withEffect">
                                  <p:stCondLst>
                                    <p:cond delay="0"/>
                                  </p:stCondLst>
                                  <p:childTnLst>
                                    <p:animEffect transition="out" filter="dissolve">
                                      <p:cBhvr>
                                        <p:cTn id="172" dur="500"/>
                                        <p:tgtEl>
                                          <p:spTgt spid="4"/>
                                        </p:tgtEl>
                                      </p:cBhvr>
                                    </p:animEffect>
                                    <p:set>
                                      <p:cBhvr>
                                        <p:cTn id="173" dur="1" fill="hold">
                                          <p:stCondLst>
                                            <p:cond delay="499"/>
                                          </p:stCondLst>
                                        </p:cTn>
                                        <p:tgtEl>
                                          <p:spTgt spid="4"/>
                                        </p:tgtEl>
                                        <p:attrNameLst>
                                          <p:attrName>style.visibility</p:attrName>
                                        </p:attrNameLst>
                                      </p:cBhvr>
                                      <p:to>
                                        <p:strVal val="hidden"/>
                                      </p:to>
                                    </p:set>
                                  </p:childTnLst>
                                </p:cTn>
                              </p:par>
                              <p:par>
                                <p:cTn id="174" presetID="9" presetClass="exit" presetSubtype="0" fill="hold" grpId="2" nodeType="withEffect">
                                  <p:stCondLst>
                                    <p:cond delay="0"/>
                                  </p:stCondLst>
                                  <p:childTnLst>
                                    <p:animEffect transition="out" filter="dissolve">
                                      <p:cBhvr>
                                        <p:cTn id="175" dur="500"/>
                                        <p:tgtEl>
                                          <p:spTgt spid="1975336"/>
                                        </p:tgtEl>
                                      </p:cBhvr>
                                    </p:animEffect>
                                    <p:set>
                                      <p:cBhvr>
                                        <p:cTn id="176" dur="1" fill="hold">
                                          <p:stCondLst>
                                            <p:cond delay="499"/>
                                          </p:stCondLst>
                                        </p:cTn>
                                        <p:tgtEl>
                                          <p:spTgt spid="1975336"/>
                                        </p:tgtEl>
                                        <p:attrNameLst>
                                          <p:attrName>style.visibility</p:attrName>
                                        </p:attrNameLst>
                                      </p:cBhvr>
                                      <p:to>
                                        <p:strVal val="hidden"/>
                                      </p:to>
                                    </p:set>
                                  </p:childTnLst>
                                </p:cTn>
                              </p:par>
                            </p:childTnLst>
                          </p:cTn>
                        </p:par>
                        <p:par>
                          <p:cTn id="177" fill="hold">
                            <p:stCondLst>
                              <p:cond delay="500"/>
                            </p:stCondLst>
                            <p:childTnLst>
                              <p:par>
                                <p:cTn id="178" presetID="9" presetClass="entr" presetSubtype="0" fill="hold" grpId="0" nodeType="afterEffect">
                                  <p:stCondLst>
                                    <p:cond delay="0"/>
                                  </p:stCondLst>
                                  <p:childTnLst>
                                    <p:set>
                                      <p:cBhvr>
                                        <p:cTn id="179" dur="1" fill="hold">
                                          <p:stCondLst>
                                            <p:cond delay="0"/>
                                          </p:stCondLst>
                                        </p:cTn>
                                        <p:tgtEl>
                                          <p:spTgt spid="1975322"/>
                                        </p:tgtEl>
                                        <p:attrNameLst>
                                          <p:attrName>style.visibility</p:attrName>
                                        </p:attrNameLst>
                                      </p:cBhvr>
                                      <p:to>
                                        <p:strVal val="visible"/>
                                      </p:to>
                                    </p:set>
                                    <p:animEffect transition="in" filter="dissolve">
                                      <p:cBhvr>
                                        <p:cTn id="180" dur="500"/>
                                        <p:tgtEl>
                                          <p:spTgt spid="1975322"/>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1975321"/>
                                        </p:tgtEl>
                                        <p:attrNameLst>
                                          <p:attrName>style.visibility</p:attrName>
                                        </p:attrNameLst>
                                      </p:cBhvr>
                                      <p:to>
                                        <p:strVal val="visible"/>
                                      </p:to>
                                    </p:set>
                                    <p:animEffect transition="in" filter="dissolve">
                                      <p:cBhvr>
                                        <p:cTn id="185" dur="500"/>
                                        <p:tgtEl>
                                          <p:spTgt spid="1975321"/>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1975320"/>
                                        </p:tgtEl>
                                        <p:attrNameLst>
                                          <p:attrName>style.visibility</p:attrName>
                                        </p:attrNameLst>
                                      </p:cBhvr>
                                      <p:to>
                                        <p:strVal val="visible"/>
                                      </p:to>
                                    </p:set>
                                    <p:animEffect transition="in" filter="dissolve">
                                      <p:cBhvr>
                                        <p:cTn id="188" dur="500"/>
                                        <p:tgtEl>
                                          <p:spTgt spid="1975320"/>
                                        </p:tgtEl>
                                      </p:cBhvr>
                                    </p:animEffect>
                                  </p:childTnLst>
                                </p:cTn>
                              </p:par>
                              <p:par>
                                <p:cTn id="189" presetID="9" presetClass="entr" presetSubtype="0" fill="hold" nodeType="withEffect">
                                  <p:stCondLst>
                                    <p:cond delay="0"/>
                                  </p:stCondLst>
                                  <p:childTnLst>
                                    <p:set>
                                      <p:cBhvr>
                                        <p:cTn id="190" dur="1" fill="hold">
                                          <p:stCondLst>
                                            <p:cond delay="0"/>
                                          </p:stCondLst>
                                        </p:cTn>
                                        <p:tgtEl>
                                          <p:spTgt spid="5"/>
                                        </p:tgtEl>
                                        <p:attrNameLst>
                                          <p:attrName>style.visibility</p:attrName>
                                        </p:attrNameLst>
                                      </p:cBhvr>
                                      <p:to>
                                        <p:strVal val="visible"/>
                                      </p:to>
                                    </p:set>
                                    <p:animEffect transition="in" filter="dissolve">
                                      <p:cBhvr>
                                        <p:cTn id="19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5304" grpId="0" animBg="1"/>
      <p:bldP spid="1975304" grpId="1" animBg="1"/>
      <p:bldP spid="1975305" grpId="0"/>
      <p:bldP spid="1975305" grpId="1"/>
      <p:bldP spid="1975306" grpId="0" animBg="1"/>
      <p:bldP spid="1975306" grpId="1" animBg="1"/>
      <p:bldP spid="1975307" grpId="0" animBg="1"/>
      <p:bldP spid="1975307" grpId="1" animBg="1"/>
      <p:bldP spid="1975308" grpId="0" animBg="1"/>
      <p:bldP spid="1975308" grpId="1" animBg="1"/>
      <p:bldP spid="1975309" grpId="0"/>
      <p:bldP spid="1975313" grpId="0" animBg="1"/>
      <p:bldP spid="1975314" grpId="0"/>
      <p:bldP spid="1975315" grpId="0" animBg="1"/>
      <p:bldP spid="1975316" grpId="0"/>
      <p:bldP spid="1975317" grpId="0" animBg="1"/>
      <p:bldP spid="1975317" grpId="1" animBg="1"/>
      <p:bldP spid="1975318" grpId="0" animBg="1"/>
      <p:bldP spid="1975319" grpId="0" animBg="1"/>
      <p:bldP spid="1975319" grpId="1" animBg="1"/>
      <p:bldP spid="1975320" grpId="0" animBg="1"/>
      <p:bldP spid="1975321" grpId="0"/>
      <p:bldP spid="1975322" grpId="0" animBg="1"/>
      <p:bldP spid="1975335" grpId="0" animBg="1"/>
      <p:bldP spid="1975335" grpId="1" animBg="1"/>
      <p:bldP spid="1975335" grpId="2" animBg="1"/>
      <p:bldP spid="1975335" grpId="3" animBg="1"/>
      <p:bldP spid="1975335" grpId="4" animBg="1"/>
      <p:bldP spid="1975335" grpId="5" animBg="1"/>
      <p:bldP spid="1975335" grpId="6" animBg="1"/>
      <p:bldP spid="1975336" grpId="0"/>
      <p:bldP spid="1975336" grpId="1"/>
      <p:bldP spid="1975336" grpId="2"/>
      <p:bldP spid="1975337" grpId="0"/>
      <p:bldP spid="1975337"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kumimoji="0" lang="hr-HR" smtClean="0">
                <a:effectLst/>
              </a:rPr>
              <a:t>P</a:t>
            </a:r>
            <a:r>
              <a:rPr kumimoji="0" lang="en-GB" smtClean="0">
                <a:effectLst/>
              </a:rPr>
              <a:t>oziv funkcije </a:t>
            </a:r>
            <a:r>
              <a:rPr kumimoji="0" lang="hr-HR" smtClean="0">
                <a:effectLst/>
              </a:rPr>
              <a:t>predavanjem adresa argumenata – 1 </a:t>
            </a:r>
            <a:endParaRPr kumimoji="0" lang="en-US" i="1" smtClean="0">
              <a:effectLst/>
            </a:endParaRPr>
          </a:p>
        </p:txBody>
      </p:sp>
      <p:sp>
        <p:nvSpPr>
          <p:cNvPr id="24579" name="Rectangle 3"/>
          <p:cNvSpPr>
            <a:spLocks noChangeArrowheads="1"/>
          </p:cNvSpPr>
          <p:nvPr/>
        </p:nvSpPr>
        <p:spPr bwMode="auto">
          <a:xfrm>
            <a:off x="207963" y="908050"/>
            <a:ext cx="3887787" cy="5400675"/>
          </a:xfrm>
          <a:prstGeom prst="rect">
            <a:avLst/>
          </a:prstGeom>
          <a:solidFill>
            <a:srgbClr val="FFCC99">
              <a:alpha val="39999"/>
            </a:srgbClr>
          </a:solidFill>
          <a:ln w="9525" algn="ctr">
            <a:solidFill>
              <a:srgbClr val="FF9900"/>
            </a:solidFill>
            <a:miter lim="800000"/>
            <a:headEnd/>
            <a:tailEnd/>
          </a:ln>
        </p:spPr>
        <p:txBody>
          <a:bodyPr wrap="none" anchor="ctr"/>
          <a:lstStyle/>
          <a:p>
            <a:r>
              <a:rPr kumimoji="0" lang="en-GB" sz="1800"/>
              <a:t>#include &lt;stdio.h&gt;</a:t>
            </a:r>
          </a:p>
          <a:p>
            <a:r>
              <a:rPr kumimoji="0" lang="en-GB" sz="1800"/>
              <a:t>void zamijeni</a:t>
            </a:r>
            <a:r>
              <a:rPr kumimoji="0" lang="hr-HR" sz="1800"/>
              <a:t/>
            </a:r>
            <a:br>
              <a:rPr kumimoji="0" lang="hr-HR" sz="1800"/>
            </a:br>
            <a:r>
              <a:rPr kumimoji="0" lang="hr-HR" sz="1800"/>
              <a:t>    </a:t>
            </a:r>
            <a:r>
              <a:rPr kumimoji="0" lang="en-GB" sz="1800"/>
              <a:t> (short *x, short *y) {</a:t>
            </a:r>
          </a:p>
          <a:p>
            <a:r>
              <a:rPr kumimoji="0" lang="en-GB" sz="1800"/>
              <a:t>  short pom;</a:t>
            </a:r>
          </a:p>
          <a:p>
            <a:r>
              <a:rPr kumimoji="0" lang="en-GB" sz="1800"/>
              <a:t>  pom = *x;</a:t>
            </a:r>
          </a:p>
          <a:p>
            <a:r>
              <a:rPr kumimoji="0" lang="en-GB" sz="1800"/>
              <a:t>  *x = *y;</a:t>
            </a:r>
          </a:p>
          <a:p>
            <a:r>
              <a:rPr kumimoji="0" lang="en-GB" sz="1800"/>
              <a:t>  *y = pom;</a:t>
            </a:r>
          </a:p>
          <a:p>
            <a:r>
              <a:rPr kumimoji="0" lang="en-GB" sz="1800"/>
              <a:t>}</a:t>
            </a:r>
            <a:endParaRPr kumimoji="0" lang="hr-HR" sz="1800"/>
          </a:p>
          <a:p>
            <a:r>
              <a:rPr kumimoji="0" lang="en-GB" sz="1800"/>
              <a:t>short a, b;</a:t>
            </a:r>
          </a:p>
          <a:p>
            <a:r>
              <a:rPr kumimoji="0" lang="hr-HR" sz="1800"/>
              <a:t>int </a:t>
            </a:r>
            <a:r>
              <a:rPr kumimoji="0" lang="en-GB" sz="1800"/>
              <a:t>main () {</a:t>
            </a:r>
          </a:p>
          <a:p>
            <a:r>
              <a:rPr kumimoji="0" lang="hr-HR" sz="1800"/>
              <a:t>  </a:t>
            </a:r>
            <a:r>
              <a:rPr kumimoji="0" lang="en-GB" sz="1800"/>
              <a:t>a = 3;</a:t>
            </a:r>
          </a:p>
          <a:p>
            <a:r>
              <a:rPr kumimoji="0" lang="en-GB" sz="1800"/>
              <a:t>  b = 5;</a:t>
            </a:r>
          </a:p>
          <a:p>
            <a:r>
              <a:rPr kumimoji="0" lang="hr-HR" sz="1800"/>
              <a:t>  </a:t>
            </a:r>
            <a:r>
              <a:rPr kumimoji="0" lang="en-GB" sz="1800"/>
              <a:t>zamijeni (&amp;a, &amp;b);</a:t>
            </a:r>
          </a:p>
          <a:p>
            <a:r>
              <a:rPr kumimoji="0" lang="hr-HR" sz="1800"/>
              <a:t>  return 0;</a:t>
            </a:r>
          </a:p>
          <a:p>
            <a:r>
              <a:rPr kumimoji="0" lang="en-GB" sz="1800"/>
              <a:t>}</a:t>
            </a:r>
            <a:endParaRPr kumimoji="0" lang="hr-HR" sz="1800"/>
          </a:p>
        </p:txBody>
      </p:sp>
      <p:sp>
        <p:nvSpPr>
          <p:cNvPr id="24580" name="Rectangle 4"/>
          <p:cNvSpPr>
            <a:spLocks noChangeArrowheads="1"/>
          </p:cNvSpPr>
          <p:nvPr/>
        </p:nvSpPr>
        <p:spPr bwMode="auto">
          <a:xfrm>
            <a:off x="6969125" y="1341438"/>
            <a:ext cx="2663825" cy="4895850"/>
          </a:xfrm>
          <a:prstGeom prst="rect">
            <a:avLst/>
          </a:prstGeom>
          <a:solidFill>
            <a:srgbClr val="99CC00">
              <a:alpha val="59999"/>
            </a:srgbClr>
          </a:solidFill>
          <a:ln w="9525" algn="ctr">
            <a:solidFill>
              <a:srgbClr val="99CC00"/>
            </a:solidFill>
            <a:miter lim="800000"/>
            <a:headEnd/>
            <a:tailEnd/>
          </a:ln>
        </p:spPr>
        <p:txBody>
          <a:bodyPr wrap="none" anchor="ctr"/>
          <a:lstStyle/>
          <a:p>
            <a:endParaRPr lang="hr-HR"/>
          </a:p>
        </p:txBody>
      </p:sp>
      <p:sp>
        <p:nvSpPr>
          <p:cNvPr id="24581" name="Rectangle 5"/>
          <p:cNvSpPr>
            <a:spLocks noChangeArrowheads="1"/>
          </p:cNvSpPr>
          <p:nvPr/>
        </p:nvSpPr>
        <p:spPr bwMode="auto">
          <a:xfrm>
            <a:off x="4305300" y="1341438"/>
            <a:ext cx="2663825" cy="4895850"/>
          </a:xfrm>
          <a:prstGeom prst="rect">
            <a:avLst/>
          </a:prstGeom>
          <a:solidFill>
            <a:srgbClr val="3399FF">
              <a:alpha val="59999"/>
            </a:srgbClr>
          </a:solidFill>
          <a:ln w="9525" algn="ctr">
            <a:solidFill>
              <a:srgbClr val="3399FF"/>
            </a:solidFill>
            <a:miter lim="800000"/>
            <a:headEnd/>
            <a:tailEnd/>
          </a:ln>
        </p:spPr>
        <p:txBody>
          <a:bodyPr wrap="none" anchor="ctr"/>
          <a:lstStyle/>
          <a:p>
            <a:endParaRPr lang="hr-HR"/>
          </a:p>
        </p:txBody>
      </p:sp>
      <p:sp>
        <p:nvSpPr>
          <p:cNvPr id="24582" name="Rectangle 6"/>
          <p:cNvSpPr>
            <a:spLocks noChangeArrowheads="1"/>
          </p:cNvSpPr>
          <p:nvPr/>
        </p:nvSpPr>
        <p:spPr bwMode="auto">
          <a:xfrm>
            <a:off x="4305300" y="908050"/>
            <a:ext cx="2663825" cy="433388"/>
          </a:xfrm>
          <a:prstGeom prst="rect">
            <a:avLst/>
          </a:prstGeom>
          <a:solidFill>
            <a:srgbClr val="6600FF"/>
          </a:solidFill>
          <a:ln w="9525">
            <a:noFill/>
            <a:miter lim="800000"/>
            <a:headEnd/>
            <a:tailEnd/>
          </a:ln>
        </p:spPr>
        <p:txBody>
          <a:bodyPr wrap="none" anchor="ctr"/>
          <a:lstStyle/>
          <a:p>
            <a:pPr algn="ctr">
              <a:spcBef>
                <a:spcPct val="0"/>
              </a:spcBef>
              <a:buClrTx/>
              <a:buFontTx/>
              <a:buNone/>
            </a:pPr>
            <a:r>
              <a:rPr kumimoji="0" lang="hr-HR">
                <a:solidFill>
                  <a:srgbClr val="FFFFFF"/>
                </a:solidFill>
                <a:latin typeface="Arial Narrow" pitchFamily="34" charset="0"/>
              </a:rPr>
              <a:t>Glavni program</a:t>
            </a:r>
            <a:endParaRPr kumimoji="0" lang="en-GB">
              <a:solidFill>
                <a:srgbClr val="FFFFFF"/>
              </a:solidFill>
              <a:latin typeface="Arial Narrow" pitchFamily="34" charset="0"/>
            </a:endParaRPr>
          </a:p>
        </p:txBody>
      </p:sp>
      <p:sp>
        <p:nvSpPr>
          <p:cNvPr id="24583" name="Rectangle 7"/>
          <p:cNvSpPr>
            <a:spLocks noChangeArrowheads="1"/>
          </p:cNvSpPr>
          <p:nvPr/>
        </p:nvSpPr>
        <p:spPr bwMode="auto">
          <a:xfrm>
            <a:off x="6969125" y="908050"/>
            <a:ext cx="2671763" cy="433388"/>
          </a:xfrm>
          <a:prstGeom prst="rect">
            <a:avLst/>
          </a:prstGeom>
          <a:solidFill>
            <a:srgbClr val="008000"/>
          </a:solidFill>
          <a:ln w="9525">
            <a:noFill/>
            <a:miter lim="800000"/>
            <a:headEnd/>
            <a:tailEnd/>
          </a:ln>
        </p:spPr>
        <p:txBody>
          <a:bodyPr wrap="none" anchor="ctr"/>
          <a:lstStyle/>
          <a:p>
            <a:pPr algn="ctr">
              <a:spcBef>
                <a:spcPct val="0"/>
              </a:spcBef>
              <a:buClrTx/>
              <a:buFontTx/>
              <a:buNone/>
            </a:pPr>
            <a:r>
              <a:rPr kumimoji="0" lang="hr-HR">
                <a:solidFill>
                  <a:srgbClr val="FFFFFF"/>
                </a:solidFill>
                <a:latin typeface="Arial Narrow" pitchFamily="34" charset="0"/>
              </a:rPr>
              <a:t>Stog</a:t>
            </a:r>
            <a:endParaRPr kumimoji="0" lang="en-GB">
              <a:solidFill>
                <a:srgbClr val="FFFFFF"/>
              </a:solidFill>
              <a:latin typeface="Arial Narrow" pitchFamily="34" charset="0"/>
            </a:endParaRPr>
          </a:p>
        </p:txBody>
      </p:sp>
      <p:sp>
        <p:nvSpPr>
          <p:cNvPr id="1977352" name="Rectangle 8"/>
          <p:cNvSpPr>
            <a:spLocks noChangeArrowheads="1"/>
          </p:cNvSpPr>
          <p:nvPr/>
        </p:nvSpPr>
        <p:spPr bwMode="auto">
          <a:xfrm>
            <a:off x="7769225" y="3284538"/>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0x100</a:t>
            </a:r>
          </a:p>
        </p:txBody>
      </p:sp>
      <p:sp>
        <p:nvSpPr>
          <p:cNvPr id="1977353" name="Rectangle 9"/>
          <p:cNvSpPr>
            <a:spLocks noChangeArrowheads="1"/>
          </p:cNvSpPr>
          <p:nvPr/>
        </p:nvSpPr>
        <p:spPr bwMode="auto">
          <a:xfrm>
            <a:off x="7337425" y="3284538"/>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y</a:t>
            </a:r>
            <a:endParaRPr kumimoji="0" lang="en-GB" sz="2400"/>
          </a:p>
        </p:txBody>
      </p:sp>
      <p:sp>
        <p:nvSpPr>
          <p:cNvPr id="1977354" name="Rectangle 10"/>
          <p:cNvSpPr>
            <a:spLocks noChangeArrowheads="1"/>
          </p:cNvSpPr>
          <p:nvPr/>
        </p:nvSpPr>
        <p:spPr bwMode="auto">
          <a:xfrm>
            <a:off x="7769225" y="2924175"/>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0x102</a:t>
            </a:r>
          </a:p>
        </p:txBody>
      </p:sp>
      <p:sp>
        <p:nvSpPr>
          <p:cNvPr id="1977355" name="Rectangle 11"/>
          <p:cNvSpPr>
            <a:spLocks noChangeArrowheads="1"/>
          </p:cNvSpPr>
          <p:nvPr/>
        </p:nvSpPr>
        <p:spPr bwMode="auto">
          <a:xfrm>
            <a:off x="6040438" y="2565400"/>
            <a:ext cx="720725" cy="381000"/>
          </a:xfrm>
          <a:prstGeom prst="rect">
            <a:avLst/>
          </a:prstGeom>
          <a:noFill/>
          <a:ln w="9525">
            <a:solidFill>
              <a:srgbClr val="FFFF00"/>
            </a:solidFill>
            <a:miter lim="800000"/>
            <a:headEnd/>
            <a:tailEnd/>
          </a:ln>
        </p:spPr>
        <p:txBody>
          <a:bodyPr wrap="none" anchor="ctr"/>
          <a:lstStyle/>
          <a:p>
            <a:pPr algn="ctr">
              <a:spcBef>
                <a:spcPct val="0"/>
              </a:spcBef>
              <a:buClrTx/>
              <a:buFontTx/>
              <a:buNone/>
            </a:pPr>
            <a:endParaRPr kumimoji="0" lang="en-GB" sz="2400"/>
          </a:p>
        </p:txBody>
      </p:sp>
      <p:sp>
        <p:nvSpPr>
          <p:cNvPr id="1977356" name="Rectangle 12"/>
          <p:cNvSpPr>
            <a:spLocks noChangeArrowheads="1"/>
          </p:cNvSpPr>
          <p:nvPr/>
        </p:nvSpPr>
        <p:spPr bwMode="auto">
          <a:xfrm>
            <a:off x="5608638" y="2641600"/>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a</a:t>
            </a:r>
            <a:endParaRPr kumimoji="0" lang="en-GB" sz="2400"/>
          </a:p>
        </p:txBody>
      </p:sp>
      <p:sp>
        <p:nvSpPr>
          <p:cNvPr id="1977357" name="Rectangle 13"/>
          <p:cNvSpPr>
            <a:spLocks noChangeArrowheads="1"/>
          </p:cNvSpPr>
          <p:nvPr/>
        </p:nvSpPr>
        <p:spPr bwMode="auto">
          <a:xfrm>
            <a:off x="5319713" y="1484313"/>
            <a:ext cx="1873250" cy="360362"/>
          </a:xfrm>
          <a:prstGeom prst="rect">
            <a:avLst/>
          </a:prstGeom>
          <a:solidFill>
            <a:srgbClr val="FF0000"/>
          </a:solidFill>
          <a:ln w="9525" algn="ctr">
            <a:solidFill>
              <a:srgbClr val="FF0000"/>
            </a:solidFill>
            <a:miter lim="800000"/>
            <a:headEnd/>
            <a:tailEnd/>
          </a:ln>
          <a:effectLst/>
        </p:spPr>
        <p:txBody>
          <a:bodyPr wrap="none" anchor="ctr"/>
          <a:lstStyle/>
          <a:p>
            <a:pPr algn="ctr">
              <a:defRPr/>
            </a:pPr>
            <a:r>
              <a:rPr lang="hr-HR" sz="1800">
                <a:solidFill>
                  <a:srgbClr val="FFFFFF"/>
                </a:solidFill>
                <a:effectLst>
                  <a:outerShdw blurRad="38100" dist="38100" dir="2700000" algn="tl">
                    <a:srgbClr val="000000"/>
                  </a:outerShdw>
                </a:effectLst>
                <a:latin typeface="Arial Narrow" pitchFamily="34" charset="0"/>
              </a:rPr>
              <a:t>poziv funkcije</a:t>
            </a:r>
          </a:p>
        </p:txBody>
      </p:sp>
      <p:sp>
        <p:nvSpPr>
          <p:cNvPr id="1977358" name="Rectangle 14"/>
          <p:cNvSpPr>
            <a:spLocks noChangeArrowheads="1"/>
          </p:cNvSpPr>
          <p:nvPr/>
        </p:nvSpPr>
        <p:spPr bwMode="auto">
          <a:xfrm>
            <a:off x="5319713" y="3860800"/>
            <a:ext cx="1873250" cy="360363"/>
          </a:xfrm>
          <a:prstGeom prst="rect">
            <a:avLst/>
          </a:prstGeom>
          <a:solidFill>
            <a:srgbClr val="FF0000"/>
          </a:solidFill>
          <a:ln w="9525" algn="ctr">
            <a:solidFill>
              <a:srgbClr val="FF0000"/>
            </a:solidFill>
            <a:miter lim="800000"/>
            <a:headEnd/>
            <a:tailEnd/>
          </a:ln>
          <a:effectLst/>
        </p:spPr>
        <p:txBody>
          <a:bodyPr wrap="none" anchor="ctr"/>
          <a:lstStyle/>
          <a:p>
            <a:pPr algn="ctr"/>
            <a:r>
              <a:rPr lang="hr-HR" sz="1800">
                <a:solidFill>
                  <a:srgbClr val="FFFFFF"/>
                </a:solidFill>
                <a:effectLst>
                  <a:outerShdw blurRad="38100" dist="38100" dir="2700000" algn="tl">
                    <a:srgbClr val="000000"/>
                  </a:outerShdw>
                </a:effectLst>
                <a:latin typeface="Arial Narrow" pitchFamily="34" charset="0"/>
              </a:rPr>
              <a:t>izvođenje </a:t>
            </a:r>
            <a:r>
              <a:rPr lang="hr-HR" sz="1800">
                <a:solidFill>
                  <a:srgbClr val="FFFFFF"/>
                </a:solidFill>
                <a:effectLst>
                  <a:outerShdw blurRad="38100" dist="38100" dir="2700000" algn="tl">
                    <a:srgbClr val="000000"/>
                  </a:outerShdw>
                </a:effectLst>
              </a:rPr>
              <a:t>pom=*x</a:t>
            </a:r>
          </a:p>
        </p:txBody>
      </p:sp>
      <p:sp>
        <p:nvSpPr>
          <p:cNvPr id="1977359" name="Rectangle 15"/>
          <p:cNvSpPr>
            <a:spLocks noChangeArrowheads="1"/>
          </p:cNvSpPr>
          <p:nvPr/>
        </p:nvSpPr>
        <p:spPr bwMode="auto">
          <a:xfrm>
            <a:off x="6040438" y="2976563"/>
            <a:ext cx="720725" cy="381000"/>
          </a:xfrm>
          <a:prstGeom prst="rect">
            <a:avLst/>
          </a:prstGeom>
          <a:noFill/>
          <a:ln w="9525">
            <a:solidFill>
              <a:srgbClr val="FFFF00"/>
            </a:solidFill>
            <a:miter lim="800000"/>
            <a:headEnd/>
            <a:tailEnd/>
          </a:ln>
        </p:spPr>
        <p:txBody>
          <a:bodyPr wrap="none" anchor="ctr"/>
          <a:lstStyle/>
          <a:p>
            <a:pPr algn="ctr">
              <a:spcBef>
                <a:spcPct val="0"/>
              </a:spcBef>
              <a:buClrTx/>
              <a:buFontTx/>
              <a:buNone/>
            </a:pPr>
            <a:endParaRPr kumimoji="0" lang="en-GB" sz="2400"/>
          </a:p>
        </p:txBody>
      </p:sp>
      <p:sp>
        <p:nvSpPr>
          <p:cNvPr id="1977360" name="Rectangle 16"/>
          <p:cNvSpPr>
            <a:spLocks noChangeArrowheads="1"/>
          </p:cNvSpPr>
          <p:nvPr/>
        </p:nvSpPr>
        <p:spPr bwMode="auto">
          <a:xfrm>
            <a:off x="5627688" y="3052763"/>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b</a:t>
            </a:r>
            <a:endParaRPr kumimoji="0" lang="en-GB" sz="2400"/>
          </a:p>
        </p:txBody>
      </p:sp>
      <p:sp>
        <p:nvSpPr>
          <p:cNvPr id="1977361" name="Rectangle 17"/>
          <p:cNvSpPr>
            <a:spLocks noChangeArrowheads="1"/>
          </p:cNvSpPr>
          <p:nvPr/>
        </p:nvSpPr>
        <p:spPr bwMode="auto">
          <a:xfrm>
            <a:off x="4456113" y="2641600"/>
            <a:ext cx="936625"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0x102</a:t>
            </a:r>
            <a:endParaRPr kumimoji="0" lang="en-GB" sz="2400"/>
          </a:p>
        </p:txBody>
      </p:sp>
      <p:sp>
        <p:nvSpPr>
          <p:cNvPr id="1977362" name="Rectangle 18"/>
          <p:cNvSpPr>
            <a:spLocks noChangeArrowheads="1"/>
          </p:cNvSpPr>
          <p:nvPr/>
        </p:nvSpPr>
        <p:spPr bwMode="auto">
          <a:xfrm>
            <a:off x="4462463" y="3052763"/>
            <a:ext cx="936625"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0x100</a:t>
            </a:r>
            <a:endParaRPr kumimoji="0" lang="en-GB" sz="2400"/>
          </a:p>
        </p:txBody>
      </p:sp>
      <p:sp>
        <p:nvSpPr>
          <p:cNvPr id="1977363" name="Rectangle 19"/>
          <p:cNvSpPr>
            <a:spLocks noChangeArrowheads="1"/>
          </p:cNvSpPr>
          <p:nvPr/>
        </p:nvSpPr>
        <p:spPr bwMode="auto">
          <a:xfrm>
            <a:off x="7769225" y="2565400"/>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1800">
                <a:effectLst>
                  <a:outerShdw blurRad="38100" dist="38100" dir="2700000" algn="tl">
                    <a:srgbClr val="FFFFFF"/>
                  </a:outerShdw>
                </a:effectLst>
              </a:rPr>
              <a:t>pov.adr.</a:t>
            </a:r>
          </a:p>
        </p:txBody>
      </p:sp>
      <p:sp>
        <p:nvSpPr>
          <p:cNvPr id="1977364" name="Rectangle 20"/>
          <p:cNvSpPr>
            <a:spLocks noChangeArrowheads="1"/>
          </p:cNvSpPr>
          <p:nvPr/>
        </p:nvSpPr>
        <p:spPr bwMode="auto">
          <a:xfrm>
            <a:off x="7769225" y="2205038"/>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a:t>
            </a:r>
          </a:p>
        </p:txBody>
      </p:sp>
      <p:sp>
        <p:nvSpPr>
          <p:cNvPr id="1977365" name="Rectangle 21"/>
          <p:cNvSpPr>
            <a:spLocks noChangeArrowheads="1"/>
          </p:cNvSpPr>
          <p:nvPr/>
        </p:nvSpPr>
        <p:spPr bwMode="auto">
          <a:xfrm>
            <a:off x="7337425" y="2924175"/>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x</a:t>
            </a:r>
            <a:endParaRPr kumimoji="0" lang="en-GB" sz="2400"/>
          </a:p>
        </p:txBody>
      </p:sp>
      <p:sp>
        <p:nvSpPr>
          <p:cNvPr id="1977366" name="Rectangle 22"/>
          <p:cNvSpPr>
            <a:spLocks noChangeArrowheads="1"/>
          </p:cNvSpPr>
          <p:nvPr/>
        </p:nvSpPr>
        <p:spPr bwMode="auto">
          <a:xfrm>
            <a:off x="7192963" y="2205038"/>
            <a:ext cx="474662"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pom</a:t>
            </a:r>
            <a:endParaRPr kumimoji="0" lang="en-GB" sz="2400"/>
          </a:p>
        </p:txBody>
      </p:sp>
      <p:sp>
        <p:nvSpPr>
          <p:cNvPr id="1977367" name="Rectangle 23"/>
          <p:cNvSpPr>
            <a:spLocks noChangeArrowheads="1"/>
          </p:cNvSpPr>
          <p:nvPr/>
        </p:nvSpPr>
        <p:spPr bwMode="auto">
          <a:xfrm>
            <a:off x="7769225" y="5732463"/>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0x100</a:t>
            </a:r>
          </a:p>
        </p:txBody>
      </p:sp>
      <p:sp>
        <p:nvSpPr>
          <p:cNvPr id="1977368" name="Rectangle 24"/>
          <p:cNvSpPr>
            <a:spLocks noChangeArrowheads="1"/>
          </p:cNvSpPr>
          <p:nvPr/>
        </p:nvSpPr>
        <p:spPr bwMode="auto">
          <a:xfrm>
            <a:off x="7337425" y="5732463"/>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y</a:t>
            </a:r>
            <a:endParaRPr kumimoji="0" lang="en-GB" sz="2400"/>
          </a:p>
        </p:txBody>
      </p:sp>
      <p:sp>
        <p:nvSpPr>
          <p:cNvPr id="1977369" name="Rectangle 25"/>
          <p:cNvSpPr>
            <a:spLocks noChangeArrowheads="1"/>
          </p:cNvSpPr>
          <p:nvPr/>
        </p:nvSpPr>
        <p:spPr bwMode="auto">
          <a:xfrm>
            <a:off x="7769225" y="5372100"/>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0x102</a:t>
            </a:r>
          </a:p>
        </p:txBody>
      </p:sp>
      <p:sp>
        <p:nvSpPr>
          <p:cNvPr id="1977370" name="Rectangle 26"/>
          <p:cNvSpPr>
            <a:spLocks noChangeArrowheads="1"/>
          </p:cNvSpPr>
          <p:nvPr/>
        </p:nvSpPr>
        <p:spPr bwMode="auto">
          <a:xfrm>
            <a:off x="6040438" y="5013325"/>
            <a:ext cx="720725" cy="381000"/>
          </a:xfrm>
          <a:prstGeom prst="rect">
            <a:avLst/>
          </a:prstGeom>
          <a:noFill/>
          <a:ln w="9525">
            <a:solidFill>
              <a:srgbClr val="FFFF00"/>
            </a:solidFill>
            <a:miter lim="800000"/>
            <a:headEnd/>
            <a:tailEnd/>
          </a:ln>
        </p:spPr>
        <p:txBody>
          <a:bodyPr wrap="none" anchor="ctr"/>
          <a:lstStyle/>
          <a:p>
            <a:pPr algn="ctr">
              <a:spcBef>
                <a:spcPct val="0"/>
              </a:spcBef>
              <a:buClrTx/>
              <a:buFontTx/>
              <a:buNone/>
            </a:pPr>
            <a:r>
              <a:rPr kumimoji="0" lang="hr-HR" sz="2400"/>
              <a:t>3</a:t>
            </a:r>
            <a:endParaRPr kumimoji="0" lang="en-GB" sz="2400"/>
          </a:p>
        </p:txBody>
      </p:sp>
      <p:sp>
        <p:nvSpPr>
          <p:cNvPr id="1977371" name="Rectangle 27"/>
          <p:cNvSpPr>
            <a:spLocks noChangeArrowheads="1"/>
          </p:cNvSpPr>
          <p:nvPr/>
        </p:nvSpPr>
        <p:spPr bwMode="auto">
          <a:xfrm>
            <a:off x="5608638" y="5089525"/>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a</a:t>
            </a:r>
            <a:endParaRPr kumimoji="0" lang="en-GB" sz="2400"/>
          </a:p>
        </p:txBody>
      </p:sp>
      <p:sp>
        <p:nvSpPr>
          <p:cNvPr id="1977372" name="Rectangle 28"/>
          <p:cNvSpPr>
            <a:spLocks noChangeArrowheads="1"/>
          </p:cNvSpPr>
          <p:nvPr/>
        </p:nvSpPr>
        <p:spPr bwMode="auto">
          <a:xfrm>
            <a:off x="6040438" y="5424488"/>
            <a:ext cx="720725" cy="381000"/>
          </a:xfrm>
          <a:prstGeom prst="rect">
            <a:avLst/>
          </a:prstGeom>
          <a:noFill/>
          <a:ln w="9525">
            <a:solidFill>
              <a:srgbClr val="FFFF00"/>
            </a:solidFill>
            <a:miter lim="800000"/>
            <a:headEnd/>
            <a:tailEnd/>
          </a:ln>
        </p:spPr>
        <p:txBody>
          <a:bodyPr wrap="none" anchor="ctr"/>
          <a:lstStyle/>
          <a:p>
            <a:pPr algn="ctr">
              <a:spcBef>
                <a:spcPct val="0"/>
              </a:spcBef>
              <a:buClrTx/>
              <a:buFontTx/>
              <a:buNone/>
            </a:pPr>
            <a:r>
              <a:rPr kumimoji="0" lang="hr-HR" sz="2400"/>
              <a:t>5</a:t>
            </a:r>
            <a:endParaRPr kumimoji="0" lang="en-GB" sz="2400"/>
          </a:p>
        </p:txBody>
      </p:sp>
      <p:sp>
        <p:nvSpPr>
          <p:cNvPr id="1977373" name="Rectangle 29"/>
          <p:cNvSpPr>
            <a:spLocks noChangeArrowheads="1"/>
          </p:cNvSpPr>
          <p:nvPr/>
        </p:nvSpPr>
        <p:spPr bwMode="auto">
          <a:xfrm>
            <a:off x="5627688" y="5500688"/>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b</a:t>
            </a:r>
            <a:endParaRPr kumimoji="0" lang="en-GB" sz="2400"/>
          </a:p>
        </p:txBody>
      </p:sp>
      <p:sp>
        <p:nvSpPr>
          <p:cNvPr id="1977374" name="Rectangle 30"/>
          <p:cNvSpPr>
            <a:spLocks noChangeArrowheads="1"/>
          </p:cNvSpPr>
          <p:nvPr/>
        </p:nvSpPr>
        <p:spPr bwMode="auto">
          <a:xfrm>
            <a:off x="4456113" y="5089525"/>
            <a:ext cx="936625"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0x102</a:t>
            </a:r>
            <a:endParaRPr kumimoji="0" lang="en-GB" sz="2400"/>
          </a:p>
        </p:txBody>
      </p:sp>
      <p:sp>
        <p:nvSpPr>
          <p:cNvPr id="1977375" name="Rectangle 31"/>
          <p:cNvSpPr>
            <a:spLocks noChangeArrowheads="1"/>
          </p:cNvSpPr>
          <p:nvPr/>
        </p:nvSpPr>
        <p:spPr bwMode="auto">
          <a:xfrm>
            <a:off x="4462463" y="5500688"/>
            <a:ext cx="936625"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0x100</a:t>
            </a:r>
            <a:endParaRPr kumimoji="0" lang="en-GB" sz="2400"/>
          </a:p>
        </p:txBody>
      </p:sp>
      <p:sp>
        <p:nvSpPr>
          <p:cNvPr id="1977376" name="Rectangle 32"/>
          <p:cNvSpPr>
            <a:spLocks noChangeArrowheads="1"/>
          </p:cNvSpPr>
          <p:nvPr/>
        </p:nvSpPr>
        <p:spPr bwMode="auto">
          <a:xfrm>
            <a:off x="7769225" y="5013325"/>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1800">
                <a:effectLst>
                  <a:outerShdw blurRad="38100" dist="38100" dir="2700000" algn="tl">
                    <a:srgbClr val="FFFFFF"/>
                  </a:outerShdw>
                </a:effectLst>
              </a:rPr>
              <a:t>pov.adr.</a:t>
            </a:r>
          </a:p>
        </p:txBody>
      </p:sp>
      <p:sp>
        <p:nvSpPr>
          <p:cNvPr id="1977377" name="Rectangle 33"/>
          <p:cNvSpPr>
            <a:spLocks noChangeArrowheads="1"/>
          </p:cNvSpPr>
          <p:nvPr/>
        </p:nvSpPr>
        <p:spPr bwMode="auto">
          <a:xfrm>
            <a:off x="7769225" y="4652963"/>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a:t>
            </a:r>
          </a:p>
        </p:txBody>
      </p:sp>
      <p:sp>
        <p:nvSpPr>
          <p:cNvPr id="1977378" name="Rectangle 34"/>
          <p:cNvSpPr>
            <a:spLocks noChangeArrowheads="1"/>
          </p:cNvSpPr>
          <p:nvPr/>
        </p:nvSpPr>
        <p:spPr bwMode="auto">
          <a:xfrm>
            <a:off x="7337425" y="5372100"/>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x</a:t>
            </a:r>
            <a:endParaRPr kumimoji="0" lang="en-GB" sz="2400"/>
          </a:p>
        </p:txBody>
      </p:sp>
      <p:sp>
        <p:nvSpPr>
          <p:cNvPr id="1977379" name="Rectangle 35"/>
          <p:cNvSpPr>
            <a:spLocks noChangeArrowheads="1"/>
          </p:cNvSpPr>
          <p:nvPr/>
        </p:nvSpPr>
        <p:spPr bwMode="auto">
          <a:xfrm>
            <a:off x="7192963" y="4652963"/>
            <a:ext cx="474662"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pom</a:t>
            </a:r>
            <a:endParaRPr kumimoji="0" lang="en-GB" sz="2400"/>
          </a:p>
        </p:txBody>
      </p:sp>
      <p:grpSp>
        <p:nvGrpSpPr>
          <p:cNvPr id="2" name="Group 36"/>
          <p:cNvGrpSpPr>
            <a:grpSpLocks/>
          </p:cNvGrpSpPr>
          <p:nvPr/>
        </p:nvGrpSpPr>
        <p:grpSpPr bwMode="auto">
          <a:xfrm>
            <a:off x="8416925" y="4686300"/>
            <a:ext cx="215900" cy="288925"/>
            <a:chOff x="4889" y="3339"/>
            <a:chExt cx="136" cy="182"/>
          </a:xfrm>
        </p:grpSpPr>
        <p:sp>
          <p:nvSpPr>
            <p:cNvPr id="24629" name="Line 37"/>
            <p:cNvSpPr>
              <a:spLocks noChangeShapeType="1"/>
            </p:cNvSpPr>
            <p:nvPr/>
          </p:nvSpPr>
          <p:spPr bwMode="auto">
            <a:xfrm flipV="1">
              <a:off x="4889" y="3339"/>
              <a:ext cx="136" cy="182"/>
            </a:xfrm>
            <a:prstGeom prst="line">
              <a:avLst/>
            </a:prstGeom>
            <a:noFill/>
            <a:ln w="38100">
              <a:solidFill>
                <a:srgbClr val="FF0000"/>
              </a:solidFill>
              <a:round/>
              <a:headEnd/>
              <a:tailEnd/>
            </a:ln>
          </p:spPr>
          <p:txBody>
            <a:bodyPr wrap="none" anchor="ctr"/>
            <a:lstStyle/>
            <a:p>
              <a:endParaRPr lang="en-US"/>
            </a:p>
          </p:txBody>
        </p:sp>
        <p:sp>
          <p:nvSpPr>
            <p:cNvPr id="24630" name="Line 38"/>
            <p:cNvSpPr>
              <a:spLocks noChangeShapeType="1"/>
            </p:cNvSpPr>
            <p:nvPr/>
          </p:nvSpPr>
          <p:spPr bwMode="auto">
            <a:xfrm>
              <a:off x="4889" y="3339"/>
              <a:ext cx="136" cy="182"/>
            </a:xfrm>
            <a:prstGeom prst="line">
              <a:avLst/>
            </a:prstGeom>
            <a:noFill/>
            <a:ln w="38100">
              <a:solidFill>
                <a:srgbClr val="FF0000"/>
              </a:solidFill>
              <a:round/>
              <a:headEnd/>
              <a:tailEnd/>
            </a:ln>
          </p:spPr>
          <p:txBody>
            <a:bodyPr wrap="none" anchor="ctr"/>
            <a:lstStyle/>
            <a:p>
              <a:endParaRPr lang="en-US"/>
            </a:p>
          </p:txBody>
        </p:sp>
      </p:grpSp>
      <p:sp>
        <p:nvSpPr>
          <p:cNvPr id="1977383" name="Line 39"/>
          <p:cNvSpPr>
            <a:spLocks noChangeShapeType="1"/>
          </p:cNvSpPr>
          <p:nvPr/>
        </p:nvSpPr>
        <p:spPr bwMode="auto">
          <a:xfrm>
            <a:off x="5392738" y="2852738"/>
            <a:ext cx="2376487" cy="287337"/>
          </a:xfrm>
          <a:prstGeom prst="line">
            <a:avLst/>
          </a:prstGeom>
          <a:noFill/>
          <a:ln w="38100">
            <a:solidFill>
              <a:srgbClr val="FF0000"/>
            </a:solidFill>
            <a:round/>
            <a:headEnd/>
            <a:tailEnd type="triangle" w="med" len="med"/>
          </a:ln>
        </p:spPr>
        <p:txBody>
          <a:bodyPr wrap="none" anchor="ctr"/>
          <a:lstStyle/>
          <a:p>
            <a:endParaRPr lang="en-US"/>
          </a:p>
        </p:txBody>
      </p:sp>
      <p:sp>
        <p:nvSpPr>
          <p:cNvPr id="1977384" name="Line 40"/>
          <p:cNvSpPr>
            <a:spLocks noChangeShapeType="1"/>
          </p:cNvSpPr>
          <p:nvPr/>
        </p:nvSpPr>
        <p:spPr bwMode="auto">
          <a:xfrm>
            <a:off x="5392738" y="3213100"/>
            <a:ext cx="2376487" cy="215900"/>
          </a:xfrm>
          <a:prstGeom prst="line">
            <a:avLst/>
          </a:prstGeom>
          <a:noFill/>
          <a:ln w="38100">
            <a:solidFill>
              <a:srgbClr val="FF0000"/>
            </a:solidFill>
            <a:round/>
            <a:headEnd/>
            <a:tailEnd type="triangle" w="med" len="med"/>
          </a:ln>
        </p:spPr>
        <p:txBody>
          <a:bodyPr wrap="none" anchor="ctr"/>
          <a:lstStyle/>
          <a:p>
            <a:endParaRPr lang="en-US"/>
          </a:p>
        </p:txBody>
      </p:sp>
      <p:grpSp>
        <p:nvGrpSpPr>
          <p:cNvPr id="3" name="Group 41"/>
          <p:cNvGrpSpPr>
            <a:grpSpLocks/>
          </p:cNvGrpSpPr>
          <p:nvPr/>
        </p:nvGrpSpPr>
        <p:grpSpPr bwMode="auto">
          <a:xfrm>
            <a:off x="7769225" y="1773238"/>
            <a:ext cx="1511300" cy="1870075"/>
            <a:chOff x="2621" y="2115"/>
            <a:chExt cx="998" cy="1678"/>
          </a:xfrm>
        </p:grpSpPr>
        <p:sp>
          <p:nvSpPr>
            <p:cNvPr id="24626" name="Line 42"/>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24627" name="Line 43"/>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24628" name="Line 44"/>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grpSp>
        <p:nvGrpSpPr>
          <p:cNvPr id="4" name="Group 45"/>
          <p:cNvGrpSpPr>
            <a:grpSpLocks/>
          </p:cNvGrpSpPr>
          <p:nvPr/>
        </p:nvGrpSpPr>
        <p:grpSpPr bwMode="auto">
          <a:xfrm>
            <a:off x="7769225" y="4221163"/>
            <a:ext cx="1511300" cy="1870075"/>
            <a:chOff x="2621" y="2115"/>
            <a:chExt cx="998" cy="1678"/>
          </a:xfrm>
        </p:grpSpPr>
        <p:sp>
          <p:nvSpPr>
            <p:cNvPr id="24623" name="Line 46"/>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24624" name="Line 47"/>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24625" name="Line 48"/>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sp>
        <p:nvSpPr>
          <p:cNvPr id="1977393" name="Text Box 49"/>
          <p:cNvSpPr txBox="1">
            <a:spLocks noChangeArrowheads="1"/>
          </p:cNvSpPr>
          <p:nvPr/>
        </p:nvSpPr>
        <p:spPr bwMode="auto">
          <a:xfrm>
            <a:off x="8648700" y="4619625"/>
            <a:ext cx="366713" cy="457200"/>
          </a:xfrm>
          <a:prstGeom prst="rect">
            <a:avLst/>
          </a:prstGeom>
          <a:noFill/>
          <a:ln w="9525" algn="ctr">
            <a:noFill/>
            <a:miter lim="800000"/>
            <a:headEnd/>
            <a:tailEnd/>
          </a:ln>
          <a:effectLst/>
        </p:spPr>
        <p:txBody>
          <a:bodyPr>
            <a:spAutoFit/>
          </a:bodyPr>
          <a:lstStyle/>
          <a:p>
            <a:pPr>
              <a:defRPr/>
            </a:pPr>
            <a:r>
              <a:rPr lang="hr-HR" sz="2400">
                <a:effectLst>
                  <a:outerShdw blurRad="38100" dist="38100" dir="2700000" algn="tl">
                    <a:srgbClr val="C0C0C0"/>
                  </a:outerShdw>
                </a:effectLst>
              </a:rPr>
              <a:t>3</a:t>
            </a:r>
          </a:p>
        </p:txBody>
      </p:sp>
      <p:sp>
        <p:nvSpPr>
          <p:cNvPr id="1977394" name="Rectangle 50"/>
          <p:cNvSpPr>
            <a:spLocks noChangeArrowheads="1"/>
          </p:cNvSpPr>
          <p:nvPr/>
        </p:nvSpPr>
        <p:spPr bwMode="auto">
          <a:xfrm>
            <a:off x="207963" y="3752850"/>
            <a:ext cx="3887787" cy="360363"/>
          </a:xfrm>
          <a:prstGeom prst="rect">
            <a:avLst/>
          </a:prstGeom>
          <a:noFill/>
          <a:ln w="38100" algn="ctr">
            <a:solidFill>
              <a:srgbClr val="FF3300"/>
            </a:solidFill>
            <a:miter lim="800000"/>
            <a:headEnd/>
            <a:tailEnd/>
          </a:ln>
        </p:spPr>
        <p:txBody>
          <a:bodyPr wrap="none" anchor="ctr"/>
          <a:lstStyle/>
          <a:p>
            <a:endParaRPr lang="hr-HR"/>
          </a:p>
        </p:txBody>
      </p:sp>
      <p:sp>
        <p:nvSpPr>
          <p:cNvPr id="1977395" name="Text Box 51"/>
          <p:cNvSpPr txBox="1">
            <a:spLocks noChangeArrowheads="1"/>
          </p:cNvSpPr>
          <p:nvPr/>
        </p:nvSpPr>
        <p:spPr bwMode="auto">
          <a:xfrm>
            <a:off x="6213475" y="2565400"/>
            <a:ext cx="366713" cy="457200"/>
          </a:xfrm>
          <a:prstGeom prst="rect">
            <a:avLst/>
          </a:prstGeom>
          <a:noFill/>
          <a:ln w="9525" algn="ctr">
            <a:noFill/>
            <a:miter lim="800000"/>
            <a:headEnd/>
            <a:tailEnd/>
          </a:ln>
          <a:effectLst/>
        </p:spPr>
        <p:txBody>
          <a:bodyPr wrap="none">
            <a:spAutoFit/>
          </a:bodyPr>
          <a:lstStyle/>
          <a:p>
            <a:pPr>
              <a:defRPr/>
            </a:pPr>
            <a:r>
              <a:rPr lang="hr-HR" sz="2400">
                <a:solidFill>
                  <a:schemeClr val="bg2"/>
                </a:solidFill>
                <a:effectLst>
                  <a:outerShdw blurRad="38100" dist="38100" dir="2700000" algn="tl">
                    <a:srgbClr val="C0C0C0"/>
                  </a:outerShdw>
                </a:effectLst>
              </a:rPr>
              <a:t>3</a:t>
            </a:r>
          </a:p>
        </p:txBody>
      </p:sp>
      <p:sp>
        <p:nvSpPr>
          <p:cNvPr id="1977396" name="Text Box 52"/>
          <p:cNvSpPr txBox="1">
            <a:spLocks noChangeArrowheads="1"/>
          </p:cNvSpPr>
          <p:nvPr/>
        </p:nvSpPr>
        <p:spPr bwMode="auto">
          <a:xfrm>
            <a:off x="6211888" y="2924175"/>
            <a:ext cx="366712" cy="457200"/>
          </a:xfrm>
          <a:prstGeom prst="rect">
            <a:avLst/>
          </a:prstGeom>
          <a:noFill/>
          <a:ln w="9525" algn="ctr">
            <a:noFill/>
            <a:miter lim="800000"/>
            <a:headEnd/>
            <a:tailEnd/>
          </a:ln>
          <a:effectLst/>
        </p:spPr>
        <p:txBody>
          <a:bodyPr wrap="none">
            <a:spAutoFit/>
          </a:bodyPr>
          <a:lstStyle/>
          <a:p>
            <a:pPr>
              <a:defRPr/>
            </a:pPr>
            <a:r>
              <a:rPr lang="hr-HR" sz="2400">
                <a:solidFill>
                  <a:schemeClr val="bg2"/>
                </a:solidFill>
                <a:effectLst>
                  <a:outerShdw blurRad="38100" dist="38100" dir="2700000" algn="tl">
                    <a:srgbClr val="C0C0C0"/>
                  </a:outerShdw>
                </a:effectLst>
              </a:rPr>
              <a:t>5</a:t>
            </a:r>
          </a:p>
        </p:txBody>
      </p:sp>
      <p:sp>
        <p:nvSpPr>
          <p:cNvPr id="1977397" name="Line 53"/>
          <p:cNvSpPr>
            <a:spLocks noChangeShapeType="1"/>
          </p:cNvSpPr>
          <p:nvPr/>
        </p:nvSpPr>
        <p:spPr bwMode="auto">
          <a:xfrm flipH="1" flipV="1">
            <a:off x="6545263" y="5300663"/>
            <a:ext cx="1366837" cy="288925"/>
          </a:xfrm>
          <a:prstGeom prst="line">
            <a:avLst/>
          </a:prstGeom>
          <a:noFill/>
          <a:ln w="38100">
            <a:solidFill>
              <a:srgbClr val="FF0000"/>
            </a:solidFill>
            <a:prstDash val="sysDot"/>
            <a:round/>
            <a:headEnd/>
            <a:tailEnd type="triangle" w="med" len="med"/>
          </a:ln>
        </p:spPr>
        <p:txBody>
          <a:bodyPr wrap="none" anchor="ctr"/>
          <a:lstStyle/>
          <a:p>
            <a:endParaRPr lang="en-US"/>
          </a:p>
        </p:txBody>
      </p:sp>
      <p:sp>
        <p:nvSpPr>
          <p:cNvPr id="1977398" name="Line 54"/>
          <p:cNvSpPr>
            <a:spLocks noChangeShapeType="1"/>
          </p:cNvSpPr>
          <p:nvPr/>
        </p:nvSpPr>
        <p:spPr bwMode="auto">
          <a:xfrm flipV="1">
            <a:off x="6545263" y="4868863"/>
            <a:ext cx="1582737" cy="360362"/>
          </a:xfrm>
          <a:prstGeom prst="line">
            <a:avLst/>
          </a:prstGeom>
          <a:noFill/>
          <a:ln w="38100">
            <a:solidFill>
              <a:srgbClr val="FF0000"/>
            </a:solidFill>
            <a:round/>
            <a:headEnd/>
            <a:tailEnd type="triangle" w="med" len="med"/>
          </a:ln>
        </p:spPr>
        <p:txBody>
          <a:bodyPr wrap="none" anchor="ctr"/>
          <a:lstStyle/>
          <a:p>
            <a:endParaRPr lang="en-US"/>
          </a:p>
        </p:txBody>
      </p:sp>
      <p:sp>
        <p:nvSpPr>
          <p:cNvPr id="6" name="Slide Number Placeholder 5"/>
          <p:cNvSpPr>
            <a:spLocks noGrp="1"/>
          </p:cNvSpPr>
          <p:nvPr>
            <p:ph type="sldNum" sz="quarter" idx="11"/>
          </p:nvPr>
        </p:nvSpPr>
        <p:spPr/>
        <p:txBody>
          <a:bodyPr/>
          <a:lstStyle/>
          <a:p>
            <a:fld id="{745713BE-29BA-419A-94CF-E246D26E1442}" type="slidenum">
              <a:rPr lang="hr-HR" smtClean="0"/>
              <a:pPr/>
              <a:t>37</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77356"/>
                                        </p:tgtEl>
                                        <p:attrNameLst>
                                          <p:attrName>style.visibility</p:attrName>
                                        </p:attrNameLst>
                                      </p:cBhvr>
                                      <p:to>
                                        <p:strVal val="visible"/>
                                      </p:to>
                                    </p:set>
                                    <p:animEffect transition="in" filter="dissolve">
                                      <p:cBhvr>
                                        <p:cTn id="7" dur="500"/>
                                        <p:tgtEl>
                                          <p:spTgt spid="197735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977361"/>
                                        </p:tgtEl>
                                        <p:attrNameLst>
                                          <p:attrName>style.visibility</p:attrName>
                                        </p:attrNameLst>
                                      </p:cBhvr>
                                      <p:to>
                                        <p:strVal val="visible"/>
                                      </p:to>
                                    </p:set>
                                    <p:animEffect transition="in" filter="dissolve">
                                      <p:cBhvr>
                                        <p:cTn id="10" dur="500"/>
                                        <p:tgtEl>
                                          <p:spTgt spid="197736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977355"/>
                                        </p:tgtEl>
                                        <p:attrNameLst>
                                          <p:attrName>style.visibility</p:attrName>
                                        </p:attrNameLst>
                                      </p:cBhvr>
                                      <p:to>
                                        <p:strVal val="visible"/>
                                      </p:to>
                                    </p:set>
                                    <p:animEffect transition="in" filter="dissolve">
                                      <p:cBhvr>
                                        <p:cTn id="13" dur="500"/>
                                        <p:tgtEl>
                                          <p:spTgt spid="1977355"/>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1977362"/>
                                        </p:tgtEl>
                                        <p:attrNameLst>
                                          <p:attrName>style.visibility</p:attrName>
                                        </p:attrNameLst>
                                      </p:cBhvr>
                                      <p:to>
                                        <p:strVal val="visible"/>
                                      </p:to>
                                    </p:set>
                                    <p:animEffect transition="in" filter="dissolve">
                                      <p:cBhvr>
                                        <p:cTn id="17" dur="500"/>
                                        <p:tgtEl>
                                          <p:spTgt spid="1977362"/>
                                        </p:tgtEl>
                                      </p:cBhvr>
                                    </p:animEffect>
                                  </p:childTnLst>
                                </p:cTn>
                              </p:par>
                            </p:childTnLst>
                          </p:cTn>
                        </p:par>
                        <p:par>
                          <p:cTn id="18" fill="hold">
                            <p:stCondLst>
                              <p:cond delay="1000"/>
                            </p:stCondLst>
                            <p:childTnLst>
                              <p:par>
                                <p:cTn id="19" presetID="9" presetClass="entr" presetSubtype="0" fill="hold" grpId="0" nodeType="afterEffect">
                                  <p:stCondLst>
                                    <p:cond delay="0"/>
                                  </p:stCondLst>
                                  <p:childTnLst>
                                    <p:set>
                                      <p:cBhvr>
                                        <p:cTn id="20" dur="1" fill="hold">
                                          <p:stCondLst>
                                            <p:cond delay="0"/>
                                          </p:stCondLst>
                                        </p:cTn>
                                        <p:tgtEl>
                                          <p:spTgt spid="1977360"/>
                                        </p:tgtEl>
                                        <p:attrNameLst>
                                          <p:attrName>style.visibility</p:attrName>
                                        </p:attrNameLst>
                                      </p:cBhvr>
                                      <p:to>
                                        <p:strVal val="visible"/>
                                      </p:to>
                                    </p:set>
                                    <p:animEffect transition="in" filter="dissolve">
                                      <p:cBhvr>
                                        <p:cTn id="21" dur="500"/>
                                        <p:tgtEl>
                                          <p:spTgt spid="1977360"/>
                                        </p:tgtEl>
                                      </p:cBhvr>
                                    </p:animEffect>
                                  </p:childTnLst>
                                </p:cTn>
                              </p:par>
                            </p:childTnLst>
                          </p:cTn>
                        </p:par>
                        <p:par>
                          <p:cTn id="22" fill="hold">
                            <p:stCondLst>
                              <p:cond delay="1500"/>
                            </p:stCondLst>
                            <p:childTnLst>
                              <p:par>
                                <p:cTn id="23" presetID="9" presetClass="entr" presetSubtype="0" fill="hold" grpId="0" nodeType="afterEffect">
                                  <p:stCondLst>
                                    <p:cond delay="0"/>
                                  </p:stCondLst>
                                  <p:childTnLst>
                                    <p:set>
                                      <p:cBhvr>
                                        <p:cTn id="24" dur="1" fill="hold">
                                          <p:stCondLst>
                                            <p:cond delay="0"/>
                                          </p:stCondLst>
                                        </p:cTn>
                                        <p:tgtEl>
                                          <p:spTgt spid="1977359"/>
                                        </p:tgtEl>
                                        <p:attrNameLst>
                                          <p:attrName>style.visibility</p:attrName>
                                        </p:attrNameLst>
                                      </p:cBhvr>
                                      <p:to>
                                        <p:strVal val="visible"/>
                                      </p:to>
                                    </p:set>
                                    <p:animEffect transition="in" filter="dissolve">
                                      <p:cBhvr>
                                        <p:cTn id="25" dur="500"/>
                                        <p:tgtEl>
                                          <p:spTgt spid="1977359"/>
                                        </p:tgtEl>
                                      </p:cBhvr>
                                    </p:animEffect>
                                  </p:childTnLst>
                                </p:cTn>
                              </p:par>
                            </p:childTnLst>
                          </p:cTn>
                        </p:par>
                        <p:par>
                          <p:cTn id="26" fill="hold">
                            <p:stCondLst>
                              <p:cond delay="2000"/>
                            </p:stCondLst>
                            <p:childTnLst>
                              <p:par>
                                <p:cTn id="27" presetID="42" presetClass="path" presetSubtype="0" accel="50000" decel="50000" fill="hold" grpId="0" nodeType="afterEffect">
                                  <p:stCondLst>
                                    <p:cond delay="0"/>
                                  </p:stCondLst>
                                  <p:childTnLst>
                                    <p:animMotion origin="layout" path="M 1.86408E-6 -1.34629E-6 L 0.00016 0.04742 " pathEditMode="relative" rAng="0" ptsTypes="AA">
                                      <p:cBhvr>
                                        <p:cTn id="28" dur="2000" fill="hold"/>
                                        <p:tgtEl>
                                          <p:spTgt spid="1977394"/>
                                        </p:tgtEl>
                                        <p:attrNameLst>
                                          <p:attrName>ppt_x</p:attrName>
                                          <p:attrName>ppt_y</p:attrName>
                                        </p:attrNameLst>
                                      </p:cBhvr>
                                      <p:rCtr x="0" y="24"/>
                                    </p:animMotion>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0.00016 0.04746 L 0.00016 0.09584 " pathEditMode="relative" rAng="0" ptsTypes="AA">
                                      <p:cBhvr>
                                        <p:cTn id="32" dur="2000" fill="hold"/>
                                        <p:tgtEl>
                                          <p:spTgt spid="1977394"/>
                                        </p:tgtEl>
                                        <p:attrNameLst>
                                          <p:attrName>ppt_x</p:attrName>
                                          <p:attrName>ppt_y</p:attrName>
                                        </p:attrNameLst>
                                      </p:cBhvr>
                                      <p:rCtr x="0" y="24"/>
                                    </p:animMotion>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977395"/>
                                        </p:tgtEl>
                                        <p:attrNameLst>
                                          <p:attrName>style.visibility</p:attrName>
                                        </p:attrNameLst>
                                      </p:cBhvr>
                                      <p:to>
                                        <p:strVal val="visible"/>
                                      </p:to>
                                    </p:set>
                                    <p:animEffect transition="in" filter="dissolve">
                                      <p:cBhvr>
                                        <p:cTn id="37" dur="500"/>
                                        <p:tgtEl>
                                          <p:spTgt spid="1977395"/>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grpId="2" nodeType="clickEffect">
                                  <p:stCondLst>
                                    <p:cond delay="0"/>
                                  </p:stCondLst>
                                  <p:childTnLst>
                                    <p:animMotion origin="layout" path="M 0.00016 0.09993 L 0.00016 0.1418 " pathEditMode="relative" rAng="0" ptsTypes="AA">
                                      <p:cBhvr>
                                        <p:cTn id="41" dur="2000" fill="hold"/>
                                        <p:tgtEl>
                                          <p:spTgt spid="1977394"/>
                                        </p:tgtEl>
                                        <p:attrNameLst>
                                          <p:attrName>ppt_x</p:attrName>
                                          <p:attrName>ppt_y</p:attrName>
                                        </p:attrNameLst>
                                      </p:cBhvr>
                                      <p:rCtr x="0" y="21"/>
                                    </p:animMotion>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977396"/>
                                        </p:tgtEl>
                                        <p:attrNameLst>
                                          <p:attrName>style.visibility</p:attrName>
                                        </p:attrNameLst>
                                      </p:cBhvr>
                                      <p:to>
                                        <p:strVal val="visible"/>
                                      </p:to>
                                    </p:set>
                                    <p:animEffect transition="in" filter="dissolve">
                                      <p:cBhvr>
                                        <p:cTn id="46" dur="500"/>
                                        <p:tgtEl>
                                          <p:spTgt spid="1977396"/>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3" nodeType="clickEffect">
                                  <p:stCondLst>
                                    <p:cond delay="0"/>
                                  </p:stCondLst>
                                  <p:childTnLst>
                                    <p:animMotion origin="layout" path="M 0.00016 0.1419 L 0.00016 0.19027 " pathEditMode="relative" rAng="0" ptsTypes="AA">
                                      <p:cBhvr>
                                        <p:cTn id="50" dur="2000" fill="hold"/>
                                        <p:tgtEl>
                                          <p:spTgt spid="1977394"/>
                                        </p:tgtEl>
                                        <p:attrNameLst>
                                          <p:attrName>ppt_x</p:attrName>
                                          <p:attrName>ppt_y</p:attrName>
                                        </p:attrNameLst>
                                      </p:cBhvr>
                                      <p:rCtr x="0" y="24"/>
                                    </p:animMotion>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1977357"/>
                                        </p:tgtEl>
                                        <p:attrNameLst>
                                          <p:attrName>style.visibility</p:attrName>
                                        </p:attrNameLst>
                                      </p:cBhvr>
                                      <p:to>
                                        <p:strVal val="visible"/>
                                      </p:to>
                                    </p:set>
                                    <p:animEffect transition="in" filter="dissolve">
                                      <p:cBhvr>
                                        <p:cTn id="55" dur="500"/>
                                        <p:tgtEl>
                                          <p:spTgt spid="1977357"/>
                                        </p:tgtEl>
                                      </p:cBhvr>
                                    </p:animEffect>
                                  </p:childTnLst>
                                </p:cTn>
                              </p:par>
                              <p:par>
                                <p:cTn id="56" presetID="9" presetClass="entr" presetSubtype="0" fill="hold" nodeType="with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dissolve">
                                      <p:cBhvr>
                                        <p:cTn id="58" dur="500"/>
                                        <p:tgtEl>
                                          <p:spTgt spid="3"/>
                                        </p:tgtEl>
                                      </p:cBhvr>
                                    </p:animEffect>
                                  </p:childTnLst>
                                </p:cTn>
                              </p:par>
                            </p:childTnLst>
                          </p:cTn>
                        </p:par>
                      </p:childTnLst>
                    </p:cTn>
                  </p:par>
                  <p:par>
                    <p:cTn id="59" fill="hold">
                      <p:stCondLst>
                        <p:cond delay="indefinite"/>
                      </p:stCondLst>
                      <p:childTnLst>
                        <p:par>
                          <p:cTn id="60" fill="hold">
                            <p:stCondLst>
                              <p:cond delay="0"/>
                            </p:stCondLst>
                            <p:childTnLst>
                              <p:par>
                                <p:cTn id="61" presetID="64" presetClass="path" presetSubtype="0" accel="50000" decel="50000" fill="hold" grpId="4" nodeType="clickEffect">
                                  <p:stCondLst>
                                    <p:cond delay="0"/>
                                  </p:stCondLst>
                                  <p:childTnLst>
                                    <p:animMotion origin="layout" path="M 0.00016 0.19028 L -1.6672E-6 -0.3294 " pathEditMode="relative" rAng="0" ptsTypes="AA">
                                      <p:cBhvr>
                                        <p:cTn id="62" dur="2000" fill="hold"/>
                                        <p:tgtEl>
                                          <p:spTgt spid="1977394"/>
                                        </p:tgtEl>
                                        <p:attrNameLst>
                                          <p:attrName>ppt_x</p:attrName>
                                          <p:attrName>ppt_y</p:attrName>
                                        </p:attrNameLst>
                                      </p:cBhvr>
                                      <p:rCtr x="0" y="-260"/>
                                    </p:animMotion>
                                  </p:childTnLst>
                                </p:cTn>
                              </p:par>
                            </p:childTnLst>
                          </p:cTn>
                        </p:par>
                        <p:par>
                          <p:cTn id="63" fill="hold">
                            <p:stCondLst>
                              <p:cond delay="2000"/>
                            </p:stCondLst>
                            <p:childTnLst>
                              <p:par>
                                <p:cTn id="64" presetID="42" presetClass="path" presetSubtype="0" accel="50000" decel="50000" fill="hold" grpId="5" nodeType="afterEffect">
                                  <p:stCondLst>
                                    <p:cond delay="0"/>
                                  </p:stCondLst>
                                  <p:childTnLst>
                                    <p:animMotion origin="layout" path="M -1.6672E-6 -0.3294 L -1.6672E-6 -0.29282 " pathEditMode="relative" rAng="0" ptsTypes="AA">
                                      <p:cBhvr>
                                        <p:cTn id="65" dur="2000" fill="hold"/>
                                        <p:tgtEl>
                                          <p:spTgt spid="1977394"/>
                                        </p:tgtEl>
                                        <p:attrNameLst>
                                          <p:attrName>ppt_x</p:attrName>
                                          <p:attrName>ppt_y</p:attrName>
                                        </p:attrNameLst>
                                      </p:cBhvr>
                                      <p:rCtr x="0" y="18"/>
                                    </p:animMotion>
                                  </p:childTnLst>
                                </p:cTn>
                              </p:par>
                            </p:childTnLst>
                          </p:cTn>
                        </p:par>
                      </p:childTnLst>
                    </p:cTn>
                  </p:par>
                  <p:par>
                    <p:cTn id="66" fill="hold">
                      <p:stCondLst>
                        <p:cond delay="indefinite"/>
                      </p:stCondLst>
                      <p:childTnLst>
                        <p:par>
                          <p:cTn id="67" fill="hold">
                            <p:stCondLst>
                              <p:cond delay="0"/>
                            </p:stCondLst>
                            <p:childTnLst>
                              <p:par>
                                <p:cTn id="68" presetID="2" presetClass="entr" presetSubtype="1" fill="hold" grpId="0" nodeType="clickEffect">
                                  <p:stCondLst>
                                    <p:cond delay="0"/>
                                  </p:stCondLst>
                                  <p:childTnLst>
                                    <p:set>
                                      <p:cBhvr>
                                        <p:cTn id="69" dur="1" fill="hold">
                                          <p:stCondLst>
                                            <p:cond delay="0"/>
                                          </p:stCondLst>
                                        </p:cTn>
                                        <p:tgtEl>
                                          <p:spTgt spid="1977353"/>
                                        </p:tgtEl>
                                        <p:attrNameLst>
                                          <p:attrName>style.visibility</p:attrName>
                                        </p:attrNameLst>
                                      </p:cBhvr>
                                      <p:to>
                                        <p:strVal val="visible"/>
                                      </p:to>
                                    </p:set>
                                    <p:anim calcmode="lin" valueType="num">
                                      <p:cBhvr additive="base">
                                        <p:cTn id="70" dur="500" fill="hold"/>
                                        <p:tgtEl>
                                          <p:spTgt spid="1977353"/>
                                        </p:tgtEl>
                                        <p:attrNameLst>
                                          <p:attrName>ppt_x</p:attrName>
                                        </p:attrNameLst>
                                      </p:cBhvr>
                                      <p:tavLst>
                                        <p:tav tm="0">
                                          <p:val>
                                            <p:strVal val="#ppt_x"/>
                                          </p:val>
                                        </p:tav>
                                        <p:tav tm="100000">
                                          <p:val>
                                            <p:strVal val="#ppt_x"/>
                                          </p:val>
                                        </p:tav>
                                      </p:tavLst>
                                    </p:anim>
                                    <p:anim calcmode="lin" valueType="num">
                                      <p:cBhvr additive="base">
                                        <p:cTn id="71" dur="500" fill="hold"/>
                                        <p:tgtEl>
                                          <p:spTgt spid="1977353"/>
                                        </p:tgtEl>
                                        <p:attrNameLst>
                                          <p:attrName>ppt_y</p:attrName>
                                        </p:attrNameLst>
                                      </p:cBhvr>
                                      <p:tavLst>
                                        <p:tav tm="0">
                                          <p:val>
                                            <p:strVal val="0-#ppt_h/2"/>
                                          </p:val>
                                        </p:tav>
                                        <p:tav tm="100000">
                                          <p:val>
                                            <p:strVal val="#ppt_y"/>
                                          </p:val>
                                        </p:tav>
                                      </p:tavLst>
                                    </p:anim>
                                  </p:childTnLst>
                                </p:cTn>
                              </p:par>
                              <p:par>
                                <p:cTn id="72" presetID="2" presetClass="entr" presetSubtype="1" fill="hold" grpId="0" nodeType="withEffect">
                                  <p:stCondLst>
                                    <p:cond delay="0"/>
                                  </p:stCondLst>
                                  <p:childTnLst>
                                    <p:set>
                                      <p:cBhvr>
                                        <p:cTn id="73" dur="1" fill="hold">
                                          <p:stCondLst>
                                            <p:cond delay="0"/>
                                          </p:stCondLst>
                                        </p:cTn>
                                        <p:tgtEl>
                                          <p:spTgt spid="1977352"/>
                                        </p:tgtEl>
                                        <p:attrNameLst>
                                          <p:attrName>style.visibility</p:attrName>
                                        </p:attrNameLst>
                                      </p:cBhvr>
                                      <p:to>
                                        <p:strVal val="visible"/>
                                      </p:to>
                                    </p:set>
                                    <p:anim calcmode="lin" valueType="num">
                                      <p:cBhvr additive="base">
                                        <p:cTn id="74" dur="500" fill="hold"/>
                                        <p:tgtEl>
                                          <p:spTgt spid="1977352"/>
                                        </p:tgtEl>
                                        <p:attrNameLst>
                                          <p:attrName>ppt_x</p:attrName>
                                        </p:attrNameLst>
                                      </p:cBhvr>
                                      <p:tavLst>
                                        <p:tav tm="0">
                                          <p:val>
                                            <p:strVal val="#ppt_x"/>
                                          </p:val>
                                        </p:tav>
                                        <p:tav tm="100000">
                                          <p:val>
                                            <p:strVal val="#ppt_x"/>
                                          </p:val>
                                        </p:tav>
                                      </p:tavLst>
                                    </p:anim>
                                    <p:anim calcmode="lin" valueType="num">
                                      <p:cBhvr additive="base">
                                        <p:cTn id="75" dur="500" fill="hold"/>
                                        <p:tgtEl>
                                          <p:spTgt spid="1977352"/>
                                        </p:tgtEl>
                                        <p:attrNameLst>
                                          <p:attrName>ppt_y</p:attrName>
                                        </p:attrNameLst>
                                      </p:cBhvr>
                                      <p:tavLst>
                                        <p:tav tm="0">
                                          <p:val>
                                            <p:strVal val="0-#ppt_h/2"/>
                                          </p:val>
                                        </p:tav>
                                        <p:tav tm="100000">
                                          <p:val>
                                            <p:strVal val="#ppt_y"/>
                                          </p:val>
                                        </p:tav>
                                      </p:tavLst>
                                    </p:anim>
                                  </p:childTnLst>
                                </p:cTn>
                              </p:par>
                              <p:par>
                                <p:cTn id="76" presetID="22" presetClass="entr" presetSubtype="8" fill="hold" grpId="0" nodeType="withEffect">
                                  <p:stCondLst>
                                    <p:cond delay="0"/>
                                  </p:stCondLst>
                                  <p:childTnLst>
                                    <p:set>
                                      <p:cBhvr>
                                        <p:cTn id="77" dur="1" fill="hold">
                                          <p:stCondLst>
                                            <p:cond delay="0"/>
                                          </p:stCondLst>
                                        </p:cTn>
                                        <p:tgtEl>
                                          <p:spTgt spid="1977384"/>
                                        </p:tgtEl>
                                        <p:attrNameLst>
                                          <p:attrName>style.visibility</p:attrName>
                                        </p:attrNameLst>
                                      </p:cBhvr>
                                      <p:to>
                                        <p:strVal val="visible"/>
                                      </p:to>
                                    </p:set>
                                    <p:animEffect transition="in" filter="wipe(left)">
                                      <p:cBhvr>
                                        <p:cTn id="78" dur="500"/>
                                        <p:tgtEl>
                                          <p:spTgt spid="1977384"/>
                                        </p:tgtEl>
                                      </p:cBhvr>
                                    </p:animEffect>
                                  </p:childTnLst>
                                </p:cTn>
                              </p:par>
                            </p:childTnLst>
                          </p:cTn>
                        </p:par>
                        <p:par>
                          <p:cTn id="79" fill="hold">
                            <p:stCondLst>
                              <p:cond delay="500"/>
                            </p:stCondLst>
                            <p:childTnLst>
                              <p:par>
                                <p:cTn id="80" presetID="2" presetClass="entr" presetSubtype="1" fill="hold" grpId="0" nodeType="afterEffect">
                                  <p:stCondLst>
                                    <p:cond delay="0"/>
                                  </p:stCondLst>
                                  <p:childTnLst>
                                    <p:set>
                                      <p:cBhvr>
                                        <p:cTn id="81" dur="1" fill="hold">
                                          <p:stCondLst>
                                            <p:cond delay="0"/>
                                          </p:stCondLst>
                                        </p:cTn>
                                        <p:tgtEl>
                                          <p:spTgt spid="1977365"/>
                                        </p:tgtEl>
                                        <p:attrNameLst>
                                          <p:attrName>style.visibility</p:attrName>
                                        </p:attrNameLst>
                                      </p:cBhvr>
                                      <p:to>
                                        <p:strVal val="visible"/>
                                      </p:to>
                                    </p:set>
                                    <p:anim calcmode="lin" valueType="num">
                                      <p:cBhvr additive="base">
                                        <p:cTn id="82" dur="500" fill="hold"/>
                                        <p:tgtEl>
                                          <p:spTgt spid="1977365"/>
                                        </p:tgtEl>
                                        <p:attrNameLst>
                                          <p:attrName>ppt_x</p:attrName>
                                        </p:attrNameLst>
                                      </p:cBhvr>
                                      <p:tavLst>
                                        <p:tav tm="0">
                                          <p:val>
                                            <p:strVal val="#ppt_x"/>
                                          </p:val>
                                        </p:tav>
                                        <p:tav tm="100000">
                                          <p:val>
                                            <p:strVal val="#ppt_x"/>
                                          </p:val>
                                        </p:tav>
                                      </p:tavLst>
                                    </p:anim>
                                    <p:anim calcmode="lin" valueType="num">
                                      <p:cBhvr additive="base">
                                        <p:cTn id="83" dur="500" fill="hold"/>
                                        <p:tgtEl>
                                          <p:spTgt spid="1977365"/>
                                        </p:tgtEl>
                                        <p:attrNameLst>
                                          <p:attrName>ppt_y</p:attrName>
                                        </p:attrNameLst>
                                      </p:cBhvr>
                                      <p:tavLst>
                                        <p:tav tm="0">
                                          <p:val>
                                            <p:strVal val="0-#ppt_h/2"/>
                                          </p:val>
                                        </p:tav>
                                        <p:tav tm="100000">
                                          <p:val>
                                            <p:strVal val="#ppt_y"/>
                                          </p:val>
                                        </p:tav>
                                      </p:tavLst>
                                    </p:anim>
                                  </p:childTnLst>
                                </p:cTn>
                              </p:par>
                            </p:childTnLst>
                          </p:cTn>
                        </p:par>
                        <p:par>
                          <p:cTn id="84" fill="hold">
                            <p:stCondLst>
                              <p:cond delay="1000"/>
                            </p:stCondLst>
                            <p:childTnLst>
                              <p:par>
                                <p:cTn id="85" presetID="2" presetClass="entr" presetSubtype="1" fill="hold" grpId="0" nodeType="afterEffect">
                                  <p:stCondLst>
                                    <p:cond delay="0"/>
                                  </p:stCondLst>
                                  <p:childTnLst>
                                    <p:set>
                                      <p:cBhvr>
                                        <p:cTn id="86" dur="1" fill="hold">
                                          <p:stCondLst>
                                            <p:cond delay="0"/>
                                          </p:stCondLst>
                                        </p:cTn>
                                        <p:tgtEl>
                                          <p:spTgt spid="1977354"/>
                                        </p:tgtEl>
                                        <p:attrNameLst>
                                          <p:attrName>style.visibility</p:attrName>
                                        </p:attrNameLst>
                                      </p:cBhvr>
                                      <p:to>
                                        <p:strVal val="visible"/>
                                      </p:to>
                                    </p:set>
                                    <p:anim calcmode="lin" valueType="num">
                                      <p:cBhvr additive="base">
                                        <p:cTn id="87" dur="500" fill="hold"/>
                                        <p:tgtEl>
                                          <p:spTgt spid="1977354"/>
                                        </p:tgtEl>
                                        <p:attrNameLst>
                                          <p:attrName>ppt_x</p:attrName>
                                        </p:attrNameLst>
                                      </p:cBhvr>
                                      <p:tavLst>
                                        <p:tav tm="0">
                                          <p:val>
                                            <p:strVal val="#ppt_x"/>
                                          </p:val>
                                        </p:tav>
                                        <p:tav tm="100000">
                                          <p:val>
                                            <p:strVal val="#ppt_x"/>
                                          </p:val>
                                        </p:tav>
                                      </p:tavLst>
                                    </p:anim>
                                    <p:anim calcmode="lin" valueType="num">
                                      <p:cBhvr additive="base">
                                        <p:cTn id="88" dur="500" fill="hold"/>
                                        <p:tgtEl>
                                          <p:spTgt spid="1977354"/>
                                        </p:tgtEl>
                                        <p:attrNameLst>
                                          <p:attrName>ppt_y</p:attrName>
                                        </p:attrNameLst>
                                      </p:cBhvr>
                                      <p:tavLst>
                                        <p:tav tm="0">
                                          <p:val>
                                            <p:strVal val="0-#ppt_h/2"/>
                                          </p:val>
                                        </p:tav>
                                        <p:tav tm="100000">
                                          <p:val>
                                            <p:strVal val="#ppt_y"/>
                                          </p:val>
                                        </p:tav>
                                      </p:tavLst>
                                    </p:anim>
                                  </p:childTnLst>
                                </p:cTn>
                              </p:par>
                              <p:par>
                                <p:cTn id="89" presetID="22" presetClass="entr" presetSubtype="8" fill="hold" grpId="0" nodeType="withEffect">
                                  <p:stCondLst>
                                    <p:cond delay="0"/>
                                  </p:stCondLst>
                                  <p:childTnLst>
                                    <p:set>
                                      <p:cBhvr>
                                        <p:cTn id="90" dur="1" fill="hold">
                                          <p:stCondLst>
                                            <p:cond delay="0"/>
                                          </p:stCondLst>
                                        </p:cTn>
                                        <p:tgtEl>
                                          <p:spTgt spid="1977383"/>
                                        </p:tgtEl>
                                        <p:attrNameLst>
                                          <p:attrName>style.visibility</p:attrName>
                                        </p:attrNameLst>
                                      </p:cBhvr>
                                      <p:to>
                                        <p:strVal val="visible"/>
                                      </p:to>
                                    </p:set>
                                    <p:animEffect transition="in" filter="wipe(left)">
                                      <p:cBhvr>
                                        <p:cTn id="91" dur="500"/>
                                        <p:tgtEl>
                                          <p:spTgt spid="1977383"/>
                                        </p:tgtEl>
                                      </p:cBhvr>
                                    </p:animEffect>
                                  </p:childTnLst>
                                </p:cTn>
                              </p:par>
                            </p:childTnLst>
                          </p:cTn>
                        </p:par>
                      </p:childTnLst>
                    </p:cTn>
                  </p:par>
                  <p:par>
                    <p:cTn id="92" fill="hold">
                      <p:stCondLst>
                        <p:cond delay="indefinite"/>
                      </p:stCondLst>
                      <p:childTnLst>
                        <p:par>
                          <p:cTn id="93" fill="hold">
                            <p:stCondLst>
                              <p:cond delay="0"/>
                            </p:stCondLst>
                            <p:childTnLst>
                              <p:par>
                                <p:cTn id="94" presetID="2" presetClass="entr" presetSubtype="1" fill="hold" grpId="0" nodeType="clickEffect">
                                  <p:stCondLst>
                                    <p:cond delay="0"/>
                                  </p:stCondLst>
                                  <p:childTnLst>
                                    <p:set>
                                      <p:cBhvr>
                                        <p:cTn id="95" dur="1" fill="hold">
                                          <p:stCondLst>
                                            <p:cond delay="0"/>
                                          </p:stCondLst>
                                        </p:cTn>
                                        <p:tgtEl>
                                          <p:spTgt spid="1977363"/>
                                        </p:tgtEl>
                                        <p:attrNameLst>
                                          <p:attrName>style.visibility</p:attrName>
                                        </p:attrNameLst>
                                      </p:cBhvr>
                                      <p:to>
                                        <p:strVal val="visible"/>
                                      </p:to>
                                    </p:set>
                                    <p:anim calcmode="lin" valueType="num">
                                      <p:cBhvr additive="base">
                                        <p:cTn id="96" dur="500" fill="hold"/>
                                        <p:tgtEl>
                                          <p:spTgt spid="1977363"/>
                                        </p:tgtEl>
                                        <p:attrNameLst>
                                          <p:attrName>ppt_x</p:attrName>
                                        </p:attrNameLst>
                                      </p:cBhvr>
                                      <p:tavLst>
                                        <p:tav tm="0">
                                          <p:val>
                                            <p:strVal val="#ppt_x"/>
                                          </p:val>
                                        </p:tav>
                                        <p:tav tm="100000">
                                          <p:val>
                                            <p:strVal val="#ppt_x"/>
                                          </p:val>
                                        </p:tav>
                                      </p:tavLst>
                                    </p:anim>
                                    <p:anim calcmode="lin" valueType="num">
                                      <p:cBhvr additive="base">
                                        <p:cTn id="97" dur="500" fill="hold"/>
                                        <p:tgtEl>
                                          <p:spTgt spid="1977363"/>
                                        </p:tgtEl>
                                        <p:attrNameLst>
                                          <p:attrName>ppt_y</p:attrName>
                                        </p:attrNameLst>
                                      </p:cBhvr>
                                      <p:tavLst>
                                        <p:tav tm="0">
                                          <p:val>
                                            <p:strVal val="0-#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2" presetClass="path" presetSubtype="0" accel="50000" decel="50000" fill="hold" grpId="6" nodeType="clickEffect">
                                  <p:stCondLst>
                                    <p:cond delay="0"/>
                                  </p:stCondLst>
                                  <p:childTnLst>
                                    <p:animMotion origin="layout" path="M 1.86408E-6 -0.29282 L 0.00016 -0.24028 " pathEditMode="relative" rAng="0" ptsTypes="AA">
                                      <p:cBhvr>
                                        <p:cTn id="101" dur="2000" fill="hold"/>
                                        <p:tgtEl>
                                          <p:spTgt spid="1977394"/>
                                        </p:tgtEl>
                                        <p:attrNameLst>
                                          <p:attrName>ppt_x</p:attrName>
                                          <p:attrName>ppt_y</p:attrName>
                                        </p:attrNameLst>
                                      </p:cBhvr>
                                      <p:rCtr x="0" y="26"/>
                                    </p:animMotion>
                                  </p:childTnLst>
                                </p:cTn>
                              </p:par>
                            </p:childTnLst>
                          </p:cTn>
                        </p:par>
                      </p:childTnLst>
                    </p:cTn>
                  </p:par>
                  <p:par>
                    <p:cTn id="102" fill="hold">
                      <p:stCondLst>
                        <p:cond delay="indefinite"/>
                      </p:stCondLst>
                      <p:childTnLst>
                        <p:par>
                          <p:cTn id="103" fill="hold">
                            <p:stCondLst>
                              <p:cond delay="0"/>
                            </p:stCondLst>
                            <p:childTnLst>
                              <p:par>
                                <p:cTn id="104" presetID="2" presetClass="entr" presetSubtype="1" fill="hold" grpId="0" nodeType="clickEffect">
                                  <p:stCondLst>
                                    <p:cond delay="0"/>
                                  </p:stCondLst>
                                  <p:childTnLst>
                                    <p:set>
                                      <p:cBhvr>
                                        <p:cTn id="105" dur="1" fill="hold">
                                          <p:stCondLst>
                                            <p:cond delay="0"/>
                                          </p:stCondLst>
                                        </p:cTn>
                                        <p:tgtEl>
                                          <p:spTgt spid="1977364"/>
                                        </p:tgtEl>
                                        <p:attrNameLst>
                                          <p:attrName>style.visibility</p:attrName>
                                        </p:attrNameLst>
                                      </p:cBhvr>
                                      <p:to>
                                        <p:strVal val="visible"/>
                                      </p:to>
                                    </p:set>
                                    <p:anim calcmode="lin" valueType="num">
                                      <p:cBhvr additive="base">
                                        <p:cTn id="106" dur="500" fill="hold"/>
                                        <p:tgtEl>
                                          <p:spTgt spid="1977364"/>
                                        </p:tgtEl>
                                        <p:attrNameLst>
                                          <p:attrName>ppt_x</p:attrName>
                                        </p:attrNameLst>
                                      </p:cBhvr>
                                      <p:tavLst>
                                        <p:tav tm="0">
                                          <p:val>
                                            <p:strVal val="#ppt_x"/>
                                          </p:val>
                                        </p:tav>
                                        <p:tav tm="100000">
                                          <p:val>
                                            <p:strVal val="#ppt_x"/>
                                          </p:val>
                                        </p:tav>
                                      </p:tavLst>
                                    </p:anim>
                                    <p:anim calcmode="lin" valueType="num">
                                      <p:cBhvr additive="base">
                                        <p:cTn id="107" dur="500" fill="hold"/>
                                        <p:tgtEl>
                                          <p:spTgt spid="1977364"/>
                                        </p:tgtEl>
                                        <p:attrNameLst>
                                          <p:attrName>ppt_y</p:attrName>
                                        </p:attrNameLst>
                                      </p:cBhvr>
                                      <p:tavLst>
                                        <p:tav tm="0">
                                          <p:val>
                                            <p:strVal val="0-#ppt_h/2"/>
                                          </p:val>
                                        </p:tav>
                                        <p:tav tm="100000">
                                          <p:val>
                                            <p:strVal val="#ppt_y"/>
                                          </p:val>
                                        </p:tav>
                                      </p:tavLst>
                                    </p:anim>
                                  </p:childTnLst>
                                </p:cTn>
                              </p:par>
                              <p:par>
                                <p:cTn id="108" presetID="2" presetClass="entr" presetSubtype="1" fill="hold" grpId="0" nodeType="withEffect">
                                  <p:stCondLst>
                                    <p:cond delay="0"/>
                                  </p:stCondLst>
                                  <p:childTnLst>
                                    <p:set>
                                      <p:cBhvr>
                                        <p:cTn id="109" dur="1" fill="hold">
                                          <p:stCondLst>
                                            <p:cond delay="0"/>
                                          </p:stCondLst>
                                        </p:cTn>
                                        <p:tgtEl>
                                          <p:spTgt spid="1977366"/>
                                        </p:tgtEl>
                                        <p:attrNameLst>
                                          <p:attrName>style.visibility</p:attrName>
                                        </p:attrNameLst>
                                      </p:cBhvr>
                                      <p:to>
                                        <p:strVal val="visible"/>
                                      </p:to>
                                    </p:set>
                                    <p:anim calcmode="lin" valueType="num">
                                      <p:cBhvr additive="base">
                                        <p:cTn id="110" dur="500" fill="hold"/>
                                        <p:tgtEl>
                                          <p:spTgt spid="1977366"/>
                                        </p:tgtEl>
                                        <p:attrNameLst>
                                          <p:attrName>ppt_x</p:attrName>
                                        </p:attrNameLst>
                                      </p:cBhvr>
                                      <p:tavLst>
                                        <p:tav tm="0">
                                          <p:val>
                                            <p:strVal val="#ppt_x"/>
                                          </p:val>
                                        </p:tav>
                                        <p:tav tm="100000">
                                          <p:val>
                                            <p:strVal val="#ppt_x"/>
                                          </p:val>
                                        </p:tav>
                                      </p:tavLst>
                                    </p:anim>
                                    <p:anim calcmode="lin" valueType="num">
                                      <p:cBhvr additive="base">
                                        <p:cTn id="111" dur="500" fill="hold"/>
                                        <p:tgtEl>
                                          <p:spTgt spid="1977366"/>
                                        </p:tgtEl>
                                        <p:attrNameLst>
                                          <p:attrName>ppt_y</p:attrName>
                                        </p:attrNameLst>
                                      </p:cBhvr>
                                      <p:tavLst>
                                        <p:tav tm="0">
                                          <p:val>
                                            <p:strVal val="0-#ppt_h/2"/>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42" presetClass="path" presetSubtype="0" accel="50000" decel="50000" fill="hold" grpId="7" nodeType="clickEffect">
                                  <p:stCondLst>
                                    <p:cond delay="0"/>
                                  </p:stCondLst>
                                  <p:childTnLst>
                                    <p:animMotion origin="layout" path="M -1.6672E-6 -0.24028 L -1.6672E-6 -0.19815 " pathEditMode="relative" rAng="0" ptsTypes="AA">
                                      <p:cBhvr>
                                        <p:cTn id="115" dur="2000" fill="hold"/>
                                        <p:tgtEl>
                                          <p:spTgt spid="1977394"/>
                                        </p:tgtEl>
                                        <p:attrNameLst>
                                          <p:attrName>ppt_x</p:attrName>
                                          <p:attrName>ppt_y</p:attrName>
                                        </p:attrNameLst>
                                      </p:cBhvr>
                                      <p:rCtr x="0" y="21"/>
                                    </p:animMotion>
                                  </p:childTnLst>
                                </p:cTn>
                              </p:par>
                            </p:childTnLst>
                          </p:cTn>
                        </p:par>
                      </p:childTnLst>
                    </p:cTn>
                  </p:par>
                  <p:par>
                    <p:cTn id="116" fill="hold">
                      <p:stCondLst>
                        <p:cond delay="indefinite"/>
                      </p:stCondLst>
                      <p:childTnLst>
                        <p:par>
                          <p:cTn id="117" fill="hold">
                            <p:stCondLst>
                              <p:cond delay="0"/>
                            </p:stCondLst>
                            <p:childTnLst>
                              <p:par>
                                <p:cTn id="118" presetID="9" presetClass="exit" presetSubtype="0" fill="hold" grpId="1" nodeType="clickEffect">
                                  <p:stCondLst>
                                    <p:cond delay="0"/>
                                  </p:stCondLst>
                                  <p:childTnLst>
                                    <p:animEffect transition="out" filter="dissolve">
                                      <p:cBhvr>
                                        <p:cTn id="119" dur="500"/>
                                        <p:tgtEl>
                                          <p:spTgt spid="1977352"/>
                                        </p:tgtEl>
                                      </p:cBhvr>
                                    </p:animEffect>
                                    <p:set>
                                      <p:cBhvr>
                                        <p:cTn id="120" dur="1" fill="hold">
                                          <p:stCondLst>
                                            <p:cond delay="499"/>
                                          </p:stCondLst>
                                        </p:cTn>
                                        <p:tgtEl>
                                          <p:spTgt spid="1977352"/>
                                        </p:tgtEl>
                                        <p:attrNameLst>
                                          <p:attrName>style.visibility</p:attrName>
                                        </p:attrNameLst>
                                      </p:cBhvr>
                                      <p:to>
                                        <p:strVal val="hidden"/>
                                      </p:to>
                                    </p:set>
                                  </p:childTnLst>
                                </p:cTn>
                              </p:par>
                              <p:par>
                                <p:cTn id="121" presetID="9" presetClass="exit" presetSubtype="0" fill="hold" grpId="1" nodeType="withEffect">
                                  <p:stCondLst>
                                    <p:cond delay="0"/>
                                  </p:stCondLst>
                                  <p:childTnLst>
                                    <p:animEffect transition="out" filter="dissolve">
                                      <p:cBhvr>
                                        <p:cTn id="122" dur="500"/>
                                        <p:tgtEl>
                                          <p:spTgt spid="1977353"/>
                                        </p:tgtEl>
                                      </p:cBhvr>
                                    </p:animEffect>
                                    <p:set>
                                      <p:cBhvr>
                                        <p:cTn id="123" dur="1" fill="hold">
                                          <p:stCondLst>
                                            <p:cond delay="499"/>
                                          </p:stCondLst>
                                        </p:cTn>
                                        <p:tgtEl>
                                          <p:spTgt spid="1977353"/>
                                        </p:tgtEl>
                                        <p:attrNameLst>
                                          <p:attrName>style.visibility</p:attrName>
                                        </p:attrNameLst>
                                      </p:cBhvr>
                                      <p:to>
                                        <p:strVal val="hidden"/>
                                      </p:to>
                                    </p:set>
                                  </p:childTnLst>
                                </p:cTn>
                              </p:par>
                              <p:par>
                                <p:cTn id="124" presetID="9" presetClass="exit" presetSubtype="0" fill="hold" grpId="1" nodeType="withEffect">
                                  <p:stCondLst>
                                    <p:cond delay="0"/>
                                  </p:stCondLst>
                                  <p:childTnLst>
                                    <p:animEffect transition="out" filter="dissolve">
                                      <p:cBhvr>
                                        <p:cTn id="125" dur="500"/>
                                        <p:tgtEl>
                                          <p:spTgt spid="1977354"/>
                                        </p:tgtEl>
                                      </p:cBhvr>
                                    </p:animEffect>
                                    <p:set>
                                      <p:cBhvr>
                                        <p:cTn id="126" dur="1" fill="hold">
                                          <p:stCondLst>
                                            <p:cond delay="499"/>
                                          </p:stCondLst>
                                        </p:cTn>
                                        <p:tgtEl>
                                          <p:spTgt spid="1977354"/>
                                        </p:tgtEl>
                                        <p:attrNameLst>
                                          <p:attrName>style.visibility</p:attrName>
                                        </p:attrNameLst>
                                      </p:cBhvr>
                                      <p:to>
                                        <p:strVal val="hidden"/>
                                      </p:to>
                                    </p:set>
                                  </p:childTnLst>
                                </p:cTn>
                              </p:par>
                              <p:par>
                                <p:cTn id="127" presetID="9" presetClass="exit" presetSubtype="0" fill="hold" grpId="1" nodeType="withEffect">
                                  <p:stCondLst>
                                    <p:cond delay="0"/>
                                  </p:stCondLst>
                                  <p:childTnLst>
                                    <p:animEffect transition="out" filter="dissolve">
                                      <p:cBhvr>
                                        <p:cTn id="128" dur="500"/>
                                        <p:tgtEl>
                                          <p:spTgt spid="1977355"/>
                                        </p:tgtEl>
                                      </p:cBhvr>
                                    </p:animEffect>
                                    <p:set>
                                      <p:cBhvr>
                                        <p:cTn id="129" dur="1" fill="hold">
                                          <p:stCondLst>
                                            <p:cond delay="499"/>
                                          </p:stCondLst>
                                        </p:cTn>
                                        <p:tgtEl>
                                          <p:spTgt spid="1977355"/>
                                        </p:tgtEl>
                                        <p:attrNameLst>
                                          <p:attrName>style.visibility</p:attrName>
                                        </p:attrNameLst>
                                      </p:cBhvr>
                                      <p:to>
                                        <p:strVal val="hidden"/>
                                      </p:to>
                                    </p:set>
                                  </p:childTnLst>
                                </p:cTn>
                              </p:par>
                              <p:par>
                                <p:cTn id="130" presetID="9" presetClass="exit" presetSubtype="0" fill="hold" grpId="1" nodeType="withEffect">
                                  <p:stCondLst>
                                    <p:cond delay="0"/>
                                  </p:stCondLst>
                                  <p:childTnLst>
                                    <p:animEffect transition="out" filter="dissolve">
                                      <p:cBhvr>
                                        <p:cTn id="131" dur="500"/>
                                        <p:tgtEl>
                                          <p:spTgt spid="1977356"/>
                                        </p:tgtEl>
                                      </p:cBhvr>
                                    </p:animEffect>
                                    <p:set>
                                      <p:cBhvr>
                                        <p:cTn id="132" dur="1" fill="hold">
                                          <p:stCondLst>
                                            <p:cond delay="499"/>
                                          </p:stCondLst>
                                        </p:cTn>
                                        <p:tgtEl>
                                          <p:spTgt spid="1977356"/>
                                        </p:tgtEl>
                                        <p:attrNameLst>
                                          <p:attrName>style.visibility</p:attrName>
                                        </p:attrNameLst>
                                      </p:cBhvr>
                                      <p:to>
                                        <p:strVal val="hidden"/>
                                      </p:to>
                                    </p:set>
                                  </p:childTnLst>
                                </p:cTn>
                              </p:par>
                              <p:par>
                                <p:cTn id="133" presetID="9" presetClass="exit" presetSubtype="0" fill="hold" grpId="1" nodeType="withEffect">
                                  <p:stCondLst>
                                    <p:cond delay="0"/>
                                  </p:stCondLst>
                                  <p:childTnLst>
                                    <p:animEffect transition="out" filter="dissolve">
                                      <p:cBhvr>
                                        <p:cTn id="134" dur="500"/>
                                        <p:tgtEl>
                                          <p:spTgt spid="1977357"/>
                                        </p:tgtEl>
                                      </p:cBhvr>
                                    </p:animEffect>
                                    <p:set>
                                      <p:cBhvr>
                                        <p:cTn id="135" dur="1" fill="hold">
                                          <p:stCondLst>
                                            <p:cond delay="499"/>
                                          </p:stCondLst>
                                        </p:cTn>
                                        <p:tgtEl>
                                          <p:spTgt spid="1977357"/>
                                        </p:tgtEl>
                                        <p:attrNameLst>
                                          <p:attrName>style.visibility</p:attrName>
                                        </p:attrNameLst>
                                      </p:cBhvr>
                                      <p:to>
                                        <p:strVal val="hidden"/>
                                      </p:to>
                                    </p:set>
                                  </p:childTnLst>
                                </p:cTn>
                              </p:par>
                              <p:par>
                                <p:cTn id="136" presetID="9" presetClass="exit" presetSubtype="0" fill="hold" grpId="1" nodeType="withEffect">
                                  <p:stCondLst>
                                    <p:cond delay="0"/>
                                  </p:stCondLst>
                                  <p:childTnLst>
                                    <p:animEffect transition="out" filter="dissolve">
                                      <p:cBhvr>
                                        <p:cTn id="137" dur="500"/>
                                        <p:tgtEl>
                                          <p:spTgt spid="1977359"/>
                                        </p:tgtEl>
                                      </p:cBhvr>
                                    </p:animEffect>
                                    <p:set>
                                      <p:cBhvr>
                                        <p:cTn id="138" dur="1" fill="hold">
                                          <p:stCondLst>
                                            <p:cond delay="499"/>
                                          </p:stCondLst>
                                        </p:cTn>
                                        <p:tgtEl>
                                          <p:spTgt spid="1977359"/>
                                        </p:tgtEl>
                                        <p:attrNameLst>
                                          <p:attrName>style.visibility</p:attrName>
                                        </p:attrNameLst>
                                      </p:cBhvr>
                                      <p:to>
                                        <p:strVal val="hidden"/>
                                      </p:to>
                                    </p:set>
                                  </p:childTnLst>
                                </p:cTn>
                              </p:par>
                              <p:par>
                                <p:cTn id="139" presetID="9" presetClass="exit" presetSubtype="0" fill="hold" grpId="1" nodeType="withEffect">
                                  <p:stCondLst>
                                    <p:cond delay="0"/>
                                  </p:stCondLst>
                                  <p:childTnLst>
                                    <p:animEffect transition="out" filter="dissolve">
                                      <p:cBhvr>
                                        <p:cTn id="140" dur="500"/>
                                        <p:tgtEl>
                                          <p:spTgt spid="1977360"/>
                                        </p:tgtEl>
                                      </p:cBhvr>
                                    </p:animEffect>
                                    <p:set>
                                      <p:cBhvr>
                                        <p:cTn id="141" dur="1" fill="hold">
                                          <p:stCondLst>
                                            <p:cond delay="499"/>
                                          </p:stCondLst>
                                        </p:cTn>
                                        <p:tgtEl>
                                          <p:spTgt spid="1977360"/>
                                        </p:tgtEl>
                                        <p:attrNameLst>
                                          <p:attrName>style.visibility</p:attrName>
                                        </p:attrNameLst>
                                      </p:cBhvr>
                                      <p:to>
                                        <p:strVal val="hidden"/>
                                      </p:to>
                                    </p:set>
                                  </p:childTnLst>
                                </p:cTn>
                              </p:par>
                              <p:par>
                                <p:cTn id="142" presetID="9" presetClass="exit" presetSubtype="0" fill="hold" grpId="1" nodeType="withEffect">
                                  <p:stCondLst>
                                    <p:cond delay="0"/>
                                  </p:stCondLst>
                                  <p:childTnLst>
                                    <p:animEffect transition="out" filter="dissolve">
                                      <p:cBhvr>
                                        <p:cTn id="143" dur="500"/>
                                        <p:tgtEl>
                                          <p:spTgt spid="1977361"/>
                                        </p:tgtEl>
                                      </p:cBhvr>
                                    </p:animEffect>
                                    <p:set>
                                      <p:cBhvr>
                                        <p:cTn id="144" dur="1" fill="hold">
                                          <p:stCondLst>
                                            <p:cond delay="499"/>
                                          </p:stCondLst>
                                        </p:cTn>
                                        <p:tgtEl>
                                          <p:spTgt spid="1977361"/>
                                        </p:tgtEl>
                                        <p:attrNameLst>
                                          <p:attrName>style.visibility</p:attrName>
                                        </p:attrNameLst>
                                      </p:cBhvr>
                                      <p:to>
                                        <p:strVal val="hidden"/>
                                      </p:to>
                                    </p:set>
                                  </p:childTnLst>
                                </p:cTn>
                              </p:par>
                              <p:par>
                                <p:cTn id="145" presetID="9" presetClass="exit" presetSubtype="0" fill="hold" grpId="1" nodeType="withEffect">
                                  <p:stCondLst>
                                    <p:cond delay="0"/>
                                  </p:stCondLst>
                                  <p:childTnLst>
                                    <p:animEffect transition="out" filter="dissolve">
                                      <p:cBhvr>
                                        <p:cTn id="146" dur="500"/>
                                        <p:tgtEl>
                                          <p:spTgt spid="1977362"/>
                                        </p:tgtEl>
                                      </p:cBhvr>
                                    </p:animEffect>
                                    <p:set>
                                      <p:cBhvr>
                                        <p:cTn id="147" dur="1" fill="hold">
                                          <p:stCondLst>
                                            <p:cond delay="499"/>
                                          </p:stCondLst>
                                        </p:cTn>
                                        <p:tgtEl>
                                          <p:spTgt spid="1977362"/>
                                        </p:tgtEl>
                                        <p:attrNameLst>
                                          <p:attrName>style.visibility</p:attrName>
                                        </p:attrNameLst>
                                      </p:cBhvr>
                                      <p:to>
                                        <p:strVal val="hidden"/>
                                      </p:to>
                                    </p:set>
                                  </p:childTnLst>
                                </p:cTn>
                              </p:par>
                              <p:par>
                                <p:cTn id="148" presetID="9" presetClass="exit" presetSubtype="0" fill="hold" grpId="1" nodeType="withEffect">
                                  <p:stCondLst>
                                    <p:cond delay="0"/>
                                  </p:stCondLst>
                                  <p:childTnLst>
                                    <p:animEffect transition="out" filter="dissolve">
                                      <p:cBhvr>
                                        <p:cTn id="149" dur="500"/>
                                        <p:tgtEl>
                                          <p:spTgt spid="1977363"/>
                                        </p:tgtEl>
                                      </p:cBhvr>
                                    </p:animEffect>
                                    <p:set>
                                      <p:cBhvr>
                                        <p:cTn id="150" dur="1" fill="hold">
                                          <p:stCondLst>
                                            <p:cond delay="499"/>
                                          </p:stCondLst>
                                        </p:cTn>
                                        <p:tgtEl>
                                          <p:spTgt spid="1977363"/>
                                        </p:tgtEl>
                                        <p:attrNameLst>
                                          <p:attrName>style.visibility</p:attrName>
                                        </p:attrNameLst>
                                      </p:cBhvr>
                                      <p:to>
                                        <p:strVal val="hidden"/>
                                      </p:to>
                                    </p:set>
                                  </p:childTnLst>
                                </p:cTn>
                              </p:par>
                              <p:par>
                                <p:cTn id="151" presetID="9" presetClass="exit" presetSubtype="0" fill="hold" grpId="1" nodeType="withEffect">
                                  <p:stCondLst>
                                    <p:cond delay="0"/>
                                  </p:stCondLst>
                                  <p:childTnLst>
                                    <p:animEffect transition="out" filter="dissolve">
                                      <p:cBhvr>
                                        <p:cTn id="152" dur="500"/>
                                        <p:tgtEl>
                                          <p:spTgt spid="1977364"/>
                                        </p:tgtEl>
                                      </p:cBhvr>
                                    </p:animEffect>
                                    <p:set>
                                      <p:cBhvr>
                                        <p:cTn id="153" dur="1" fill="hold">
                                          <p:stCondLst>
                                            <p:cond delay="499"/>
                                          </p:stCondLst>
                                        </p:cTn>
                                        <p:tgtEl>
                                          <p:spTgt spid="1977364"/>
                                        </p:tgtEl>
                                        <p:attrNameLst>
                                          <p:attrName>style.visibility</p:attrName>
                                        </p:attrNameLst>
                                      </p:cBhvr>
                                      <p:to>
                                        <p:strVal val="hidden"/>
                                      </p:to>
                                    </p:set>
                                  </p:childTnLst>
                                </p:cTn>
                              </p:par>
                              <p:par>
                                <p:cTn id="154" presetID="9" presetClass="exit" presetSubtype="0" fill="hold" grpId="1" nodeType="withEffect">
                                  <p:stCondLst>
                                    <p:cond delay="0"/>
                                  </p:stCondLst>
                                  <p:childTnLst>
                                    <p:animEffect transition="out" filter="dissolve">
                                      <p:cBhvr>
                                        <p:cTn id="155" dur="500"/>
                                        <p:tgtEl>
                                          <p:spTgt spid="1977365"/>
                                        </p:tgtEl>
                                      </p:cBhvr>
                                    </p:animEffect>
                                    <p:set>
                                      <p:cBhvr>
                                        <p:cTn id="156" dur="1" fill="hold">
                                          <p:stCondLst>
                                            <p:cond delay="499"/>
                                          </p:stCondLst>
                                        </p:cTn>
                                        <p:tgtEl>
                                          <p:spTgt spid="1977365"/>
                                        </p:tgtEl>
                                        <p:attrNameLst>
                                          <p:attrName>style.visibility</p:attrName>
                                        </p:attrNameLst>
                                      </p:cBhvr>
                                      <p:to>
                                        <p:strVal val="hidden"/>
                                      </p:to>
                                    </p:set>
                                  </p:childTnLst>
                                </p:cTn>
                              </p:par>
                              <p:par>
                                <p:cTn id="157" presetID="9" presetClass="exit" presetSubtype="0" fill="hold" grpId="1" nodeType="withEffect">
                                  <p:stCondLst>
                                    <p:cond delay="0"/>
                                  </p:stCondLst>
                                  <p:childTnLst>
                                    <p:animEffect transition="out" filter="dissolve">
                                      <p:cBhvr>
                                        <p:cTn id="158" dur="500"/>
                                        <p:tgtEl>
                                          <p:spTgt spid="1977366"/>
                                        </p:tgtEl>
                                      </p:cBhvr>
                                    </p:animEffect>
                                    <p:set>
                                      <p:cBhvr>
                                        <p:cTn id="159" dur="1" fill="hold">
                                          <p:stCondLst>
                                            <p:cond delay="499"/>
                                          </p:stCondLst>
                                        </p:cTn>
                                        <p:tgtEl>
                                          <p:spTgt spid="1977366"/>
                                        </p:tgtEl>
                                        <p:attrNameLst>
                                          <p:attrName>style.visibility</p:attrName>
                                        </p:attrNameLst>
                                      </p:cBhvr>
                                      <p:to>
                                        <p:strVal val="hidden"/>
                                      </p:to>
                                    </p:set>
                                  </p:childTnLst>
                                </p:cTn>
                              </p:par>
                              <p:par>
                                <p:cTn id="160" presetID="9" presetClass="exit" presetSubtype="0" fill="hold" grpId="1" nodeType="withEffect">
                                  <p:stCondLst>
                                    <p:cond delay="0"/>
                                  </p:stCondLst>
                                  <p:childTnLst>
                                    <p:animEffect transition="out" filter="dissolve">
                                      <p:cBhvr>
                                        <p:cTn id="161" dur="500"/>
                                        <p:tgtEl>
                                          <p:spTgt spid="1977383"/>
                                        </p:tgtEl>
                                      </p:cBhvr>
                                    </p:animEffect>
                                    <p:set>
                                      <p:cBhvr>
                                        <p:cTn id="162" dur="1" fill="hold">
                                          <p:stCondLst>
                                            <p:cond delay="499"/>
                                          </p:stCondLst>
                                        </p:cTn>
                                        <p:tgtEl>
                                          <p:spTgt spid="1977383"/>
                                        </p:tgtEl>
                                        <p:attrNameLst>
                                          <p:attrName>style.visibility</p:attrName>
                                        </p:attrNameLst>
                                      </p:cBhvr>
                                      <p:to>
                                        <p:strVal val="hidden"/>
                                      </p:to>
                                    </p:set>
                                  </p:childTnLst>
                                </p:cTn>
                              </p:par>
                              <p:par>
                                <p:cTn id="163" presetID="9" presetClass="exit" presetSubtype="0" fill="hold" grpId="1" nodeType="withEffect">
                                  <p:stCondLst>
                                    <p:cond delay="0"/>
                                  </p:stCondLst>
                                  <p:childTnLst>
                                    <p:animEffect transition="out" filter="dissolve">
                                      <p:cBhvr>
                                        <p:cTn id="164" dur="500"/>
                                        <p:tgtEl>
                                          <p:spTgt spid="1977384"/>
                                        </p:tgtEl>
                                      </p:cBhvr>
                                    </p:animEffect>
                                    <p:set>
                                      <p:cBhvr>
                                        <p:cTn id="165" dur="1" fill="hold">
                                          <p:stCondLst>
                                            <p:cond delay="499"/>
                                          </p:stCondLst>
                                        </p:cTn>
                                        <p:tgtEl>
                                          <p:spTgt spid="1977384"/>
                                        </p:tgtEl>
                                        <p:attrNameLst>
                                          <p:attrName>style.visibility</p:attrName>
                                        </p:attrNameLst>
                                      </p:cBhvr>
                                      <p:to>
                                        <p:strVal val="hidden"/>
                                      </p:to>
                                    </p:set>
                                  </p:childTnLst>
                                </p:cTn>
                              </p:par>
                              <p:par>
                                <p:cTn id="166" presetID="9" presetClass="exit" presetSubtype="0" fill="hold" nodeType="withEffect">
                                  <p:stCondLst>
                                    <p:cond delay="0"/>
                                  </p:stCondLst>
                                  <p:childTnLst>
                                    <p:animEffect transition="out" filter="dissolve">
                                      <p:cBhvr>
                                        <p:cTn id="167" dur="500"/>
                                        <p:tgtEl>
                                          <p:spTgt spid="3"/>
                                        </p:tgtEl>
                                      </p:cBhvr>
                                    </p:animEffect>
                                    <p:set>
                                      <p:cBhvr>
                                        <p:cTn id="168" dur="1" fill="hold">
                                          <p:stCondLst>
                                            <p:cond delay="499"/>
                                          </p:stCondLst>
                                        </p:cTn>
                                        <p:tgtEl>
                                          <p:spTgt spid="3"/>
                                        </p:tgtEl>
                                        <p:attrNameLst>
                                          <p:attrName>style.visibility</p:attrName>
                                        </p:attrNameLst>
                                      </p:cBhvr>
                                      <p:to>
                                        <p:strVal val="hidden"/>
                                      </p:to>
                                    </p:set>
                                  </p:childTnLst>
                                </p:cTn>
                              </p:par>
                              <p:par>
                                <p:cTn id="169" presetID="9" presetClass="exit" presetSubtype="0" fill="hold" grpId="1" nodeType="withEffect">
                                  <p:stCondLst>
                                    <p:cond delay="0"/>
                                  </p:stCondLst>
                                  <p:childTnLst>
                                    <p:animEffect transition="out" filter="dissolve">
                                      <p:cBhvr>
                                        <p:cTn id="170" dur="500"/>
                                        <p:tgtEl>
                                          <p:spTgt spid="1977395"/>
                                        </p:tgtEl>
                                      </p:cBhvr>
                                    </p:animEffect>
                                    <p:set>
                                      <p:cBhvr>
                                        <p:cTn id="171" dur="1" fill="hold">
                                          <p:stCondLst>
                                            <p:cond delay="499"/>
                                          </p:stCondLst>
                                        </p:cTn>
                                        <p:tgtEl>
                                          <p:spTgt spid="1977395"/>
                                        </p:tgtEl>
                                        <p:attrNameLst>
                                          <p:attrName>style.visibility</p:attrName>
                                        </p:attrNameLst>
                                      </p:cBhvr>
                                      <p:to>
                                        <p:strVal val="hidden"/>
                                      </p:to>
                                    </p:set>
                                  </p:childTnLst>
                                </p:cTn>
                              </p:par>
                              <p:par>
                                <p:cTn id="172" presetID="9" presetClass="exit" presetSubtype="0" fill="hold" grpId="1" nodeType="withEffect">
                                  <p:stCondLst>
                                    <p:cond delay="0"/>
                                  </p:stCondLst>
                                  <p:childTnLst>
                                    <p:animEffect transition="out" filter="dissolve">
                                      <p:cBhvr>
                                        <p:cTn id="173" dur="500"/>
                                        <p:tgtEl>
                                          <p:spTgt spid="1977396"/>
                                        </p:tgtEl>
                                      </p:cBhvr>
                                    </p:animEffect>
                                    <p:set>
                                      <p:cBhvr>
                                        <p:cTn id="174" dur="1" fill="hold">
                                          <p:stCondLst>
                                            <p:cond delay="499"/>
                                          </p:stCondLst>
                                        </p:cTn>
                                        <p:tgtEl>
                                          <p:spTgt spid="1977396"/>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9" presetClass="entr" presetSubtype="0" fill="hold" grpId="0" nodeType="clickEffect">
                                  <p:stCondLst>
                                    <p:cond delay="0"/>
                                  </p:stCondLst>
                                  <p:childTnLst>
                                    <p:set>
                                      <p:cBhvr>
                                        <p:cTn id="178" dur="1" fill="hold">
                                          <p:stCondLst>
                                            <p:cond delay="0"/>
                                          </p:stCondLst>
                                        </p:cTn>
                                        <p:tgtEl>
                                          <p:spTgt spid="1977358"/>
                                        </p:tgtEl>
                                        <p:attrNameLst>
                                          <p:attrName>style.visibility</p:attrName>
                                        </p:attrNameLst>
                                      </p:cBhvr>
                                      <p:to>
                                        <p:strVal val="visible"/>
                                      </p:to>
                                    </p:set>
                                    <p:animEffect transition="in" filter="dissolve">
                                      <p:cBhvr>
                                        <p:cTn id="179" dur="500"/>
                                        <p:tgtEl>
                                          <p:spTgt spid="1977358"/>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1977374"/>
                                        </p:tgtEl>
                                        <p:attrNameLst>
                                          <p:attrName>style.visibility</p:attrName>
                                        </p:attrNameLst>
                                      </p:cBhvr>
                                      <p:to>
                                        <p:strVal val="visible"/>
                                      </p:to>
                                    </p:set>
                                    <p:animEffect transition="in" filter="dissolve">
                                      <p:cBhvr>
                                        <p:cTn id="182" dur="500"/>
                                        <p:tgtEl>
                                          <p:spTgt spid="1977374"/>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1977375"/>
                                        </p:tgtEl>
                                        <p:attrNameLst>
                                          <p:attrName>style.visibility</p:attrName>
                                        </p:attrNameLst>
                                      </p:cBhvr>
                                      <p:to>
                                        <p:strVal val="visible"/>
                                      </p:to>
                                    </p:set>
                                    <p:animEffect transition="in" filter="dissolve">
                                      <p:cBhvr>
                                        <p:cTn id="185" dur="500"/>
                                        <p:tgtEl>
                                          <p:spTgt spid="1977375"/>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1977371"/>
                                        </p:tgtEl>
                                        <p:attrNameLst>
                                          <p:attrName>style.visibility</p:attrName>
                                        </p:attrNameLst>
                                      </p:cBhvr>
                                      <p:to>
                                        <p:strVal val="visible"/>
                                      </p:to>
                                    </p:set>
                                    <p:animEffect transition="in" filter="dissolve">
                                      <p:cBhvr>
                                        <p:cTn id="188" dur="500"/>
                                        <p:tgtEl>
                                          <p:spTgt spid="1977371"/>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1977373"/>
                                        </p:tgtEl>
                                        <p:attrNameLst>
                                          <p:attrName>style.visibility</p:attrName>
                                        </p:attrNameLst>
                                      </p:cBhvr>
                                      <p:to>
                                        <p:strVal val="visible"/>
                                      </p:to>
                                    </p:set>
                                    <p:animEffect transition="in" filter="dissolve">
                                      <p:cBhvr>
                                        <p:cTn id="191" dur="500"/>
                                        <p:tgtEl>
                                          <p:spTgt spid="1977373"/>
                                        </p:tgtEl>
                                      </p:cBhvr>
                                    </p:animEffect>
                                  </p:childTnLst>
                                </p:cTn>
                              </p:par>
                              <p:par>
                                <p:cTn id="192" presetID="9" presetClass="entr" presetSubtype="0" fill="hold" grpId="0" nodeType="withEffect">
                                  <p:stCondLst>
                                    <p:cond delay="0"/>
                                  </p:stCondLst>
                                  <p:childTnLst>
                                    <p:set>
                                      <p:cBhvr>
                                        <p:cTn id="193" dur="1" fill="hold">
                                          <p:stCondLst>
                                            <p:cond delay="0"/>
                                          </p:stCondLst>
                                        </p:cTn>
                                        <p:tgtEl>
                                          <p:spTgt spid="1977370"/>
                                        </p:tgtEl>
                                        <p:attrNameLst>
                                          <p:attrName>style.visibility</p:attrName>
                                        </p:attrNameLst>
                                      </p:cBhvr>
                                      <p:to>
                                        <p:strVal val="visible"/>
                                      </p:to>
                                    </p:set>
                                    <p:animEffect transition="in" filter="dissolve">
                                      <p:cBhvr>
                                        <p:cTn id="194" dur="500"/>
                                        <p:tgtEl>
                                          <p:spTgt spid="1977370"/>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1977372"/>
                                        </p:tgtEl>
                                        <p:attrNameLst>
                                          <p:attrName>style.visibility</p:attrName>
                                        </p:attrNameLst>
                                      </p:cBhvr>
                                      <p:to>
                                        <p:strVal val="visible"/>
                                      </p:to>
                                    </p:set>
                                    <p:animEffect transition="in" filter="dissolve">
                                      <p:cBhvr>
                                        <p:cTn id="197" dur="500"/>
                                        <p:tgtEl>
                                          <p:spTgt spid="1977372"/>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1977367"/>
                                        </p:tgtEl>
                                        <p:attrNameLst>
                                          <p:attrName>style.visibility</p:attrName>
                                        </p:attrNameLst>
                                      </p:cBhvr>
                                      <p:to>
                                        <p:strVal val="visible"/>
                                      </p:to>
                                    </p:set>
                                    <p:animEffect transition="in" filter="dissolve">
                                      <p:cBhvr>
                                        <p:cTn id="200" dur="500"/>
                                        <p:tgtEl>
                                          <p:spTgt spid="1977367"/>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1977369"/>
                                        </p:tgtEl>
                                        <p:attrNameLst>
                                          <p:attrName>style.visibility</p:attrName>
                                        </p:attrNameLst>
                                      </p:cBhvr>
                                      <p:to>
                                        <p:strVal val="visible"/>
                                      </p:to>
                                    </p:set>
                                    <p:animEffect transition="in" filter="dissolve">
                                      <p:cBhvr>
                                        <p:cTn id="203" dur="500"/>
                                        <p:tgtEl>
                                          <p:spTgt spid="1977369"/>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1977376"/>
                                        </p:tgtEl>
                                        <p:attrNameLst>
                                          <p:attrName>style.visibility</p:attrName>
                                        </p:attrNameLst>
                                      </p:cBhvr>
                                      <p:to>
                                        <p:strVal val="visible"/>
                                      </p:to>
                                    </p:set>
                                    <p:animEffect transition="in" filter="dissolve">
                                      <p:cBhvr>
                                        <p:cTn id="206" dur="500"/>
                                        <p:tgtEl>
                                          <p:spTgt spid="1977376"/>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1977377"/>
                                        </p:tgtEl>
                                        <p:attrNameLst>
                                          <p:attrName>style.visibility</p:attrName>
                                        </p:attrNameLst>
                                      </p:cBhvr>
                                      <p:to>
                                        <p:strVal val="visible"/>
                                      </p:to>
                                    </p:set>
                                    <p:animEffect transition="in" filter="dissolve">
                                      <p:cBhvr>
                                        <p:cTn id="209" dur="500"/>
                                        <p:tgtEl>
                                          <p:spTgt spid="1977377"/>
                                        </p:tgtEl>
                                      </p:cBhvr>
                                    </p:animEffect>
                                  </p:childTnLst>
                                </p:cTn>
                              </p:par>
                              <p:par>
                                <p:cTn id="210" presetID="9" presetClass="entr" presetSubtype="0" fill="hold" grpId="0" nodeType="withEffect">
                                  <p:stCondLst>
                                    <p:cond delay="0"/>
                                  </p:stCondLst>
                                  <p:childTnLst>
                                    <p:set>
                                      <p:cBhvr>
                                        <p:cTn id="211" dur="1" fill="hold">
                                          <p:stCondLst>
                                            <p:cond delay="0"/>
                                          </p:stCondLst>
                                        </p:cTn>
                                        <p:tgtEl>
                                          <p:spTgt spid="1977379"/>
                                        </p:tgtEl>
                                        <p:attrNameLst>
                                          <p:attrName>style.visibility</p:attrName>
                                        </p:attrNameLst>
                                      </p:cBhvr>
                                      <p:to>
                                        <p:strVal val="visible"/>
                                      </p:to>
                                    </p:set>
                                    <p:animEffect transition="in" filter="dissolve">
                                      <p:cBhvr>
                                        <p:cTn id="212" dur="500"/>
                                        <p:tgtEl>
                                          <p:spTgt spid="1977379"/>
                                        </p:tgtEl>
                                      </p:cBhvr>
                                    </p:animEffect>
                                  </p:childTnLst>
                                </p:cTn>
                              </p:par>
                              <p:par>
                                <p:cTn id="213" presetID="9" presetClass="entr" presetSubtype="0" fill="hold" grpId="0" nodeType="withEffect">
                                  <p:stCondLst>
                                    <p:cond delay="0"/>
                                  </p:stCondLst>
                                  <p:childTnLst>
                                    <p:set>
                                      <p:cBhvr>
                                        <p:cTn id="214" dur="1" fill="hold">
                                          <p:stCondLst>
                                            <p:cond delay="0"/>
                                          </p:stCondLst>
                                        </p:cTn>
                                        <p:tgtEl>
                                          <p:spTgt spid="1977378"/>
                                        </p:tgtEl>
                                        <p:attrNameLst>
                                          <p:attrName>style.visibility</p:attrName>
                                        </p:attrNameLst>
                                      </p:cBhvr>
                                      <p:to>
                                        <p:strVal val="visible"/>
                                      </p:to>
                                    </p:set>
                                    <p:animEffect transition="in" filter="dissolve">
                                      <p:cBhvr>
                                        <p:cTn id="215" dur="500"/>
                                        <p:tgtEl>
                                          <p:spTgt spid="1977378"/>
                                        </p:tgtEl>
                                      </p:cBhvr>
                                    </p:animEffect>
                                  </p:childTnLst>
                                </p:cTn>
                              </p:par>
                              <p:par>
                                <p:cTn id="216" presetID="9" presetClass="entr" presetSubtype="0" fill="hold" grpId="0" nodeType="withEffect">
                                  <p:stCondLst>
                                    <p:cond delay="0"/>
                                  </p:stCondLst>
                                  <p:childTnLst>
                                    <p:set>
                                      <p:cBhvr>
                                        <p:cTn id="217" dur="1" fill="hold">
                                          <p:stCondLst>
                                            <p:cond delay="0"/>
                                          </p:stCondLst>
                                        </p:cTn>
                                        <p:tgtEl>
                                          <p:spTgt spid="1977368"/>
                                        </p:tgtEl>
                                        <p:attrNameLst>
                                          <p:attrName>style.visibility</p:attrName>
                                        </p:attrNameLst>
                                      </p:cBhvr>
                                      <p:to>
                                        <p:strVal val="visible"/>
                                      </p:to>
                                    </p:set>
                                    <p:animEffect transition="in" filter="dissolve">
                                      <p:cBhvr>
                                        <p:cTn id="218" dur="500"/>
                                        <p:tgtEl>
                                          <p:spTgt spid="1977368"/>
                                        </p:tgtEl>
                                      </p:cBhvr>
                                    </p:animEffect>
                                  </p:childTnLst>
                                </p:cTn>
                              </p:par>
                              <p:par>
                                <p:cTn id="219" presetID="9" presetClass="entr" presetSubtype="0" fill="hold" nodeType="withEffect">
                                  <p:stCondLst>
                                    <p:cond delay="0"/>
                                  </p:stCondLst>
                                  <p:childTnLst>
                                    <p:set>
                                      <p:cBhvr>
                                        <p:cTn id="220" dur="1" fill="hold">
                                          <p:stCondLst>
                                            <p:cond delay="0"/>
                                          </p:stCondLst>
                                        </p:cTn>
                                        <p:tgtEl>
                                          <p:spTgt spid="4"/>
                                        </p:tgtEl>
                                        <p:attrNameLst>
                                          <p:attrName>style.visibility</p:attrName>
                                        </p:attrNameLst>
                                      </p:cBhvr>
                                      <p:to>
                                        <p:strVal val="visible"/>
                                      </p:to>
                                    </p:set>
                                    <p:animEffect transition="in" filter="dissolve">
                                      <p:cBhvr>
                                        <p:cTn id="221" dur="500"/>
                                        <p:tgtEl>
                                          <p:spTgt spid="4"/>
                                        </p:tgtEl>
                                      </p:cBhvr>
                                    </p:animEffect>
                                  </p:childTnLst>
                                </p:cTn>
                              </p:par>
                            </p:childTnLst>
                          </p:cTn>
                        </p:par>
                      </p:childTnLst>
                    </p:cTn>
                  </p:par>
                  <p:par>
                    <p:cTn id="222" fill="hold">
                      <p:stCondLst>
                        <p:cond delay="indefinite"/>
                      </p:stCondLst>
                      <p:childTnLst>
                        <p:par>
                          <p:cTn id="223" fill="hold">
                            <p:stCondLst>
                              <p:cond delay="0"/>
                            </p:stCondLst>
                            <p:childTnLst>
                              <p:par>
                                <p:cTn id="224" presetID="22" presetClass="entr" presetSubtype="2" fill="hold" grpId="0" nodeType="clickEffect">
                                  <p:stCondLst>
                                    <p:cond delay="0"/>
                                  </p:stCondLst>
                                  <p:childTnLst>
                                    <p:set>
                                      <p:cBhvr>
                                        <p:cTn id="225" dur="1" fill="hold">
                                          <p:stCondLst>
                                            <p:cond delay="0"/>
                                          </p:stCondLst>
                                        </p:cTn>
                                        <p:tgtEl>
                                          <p:spTgt spid="1977397"/>
                                        </p:tgtEl>
                                        <p:attrNameLst>
                                          <p:attrName>style.visibility</p:attrName>
                                        </p:attrNameLst>
                                      </p:cBhvr>
                                      <p:to>
                                        <p:strVal val="visible"/>
                                      </p:to>
                                    </p:set>
                                    <p:animEffect transition="in" filter="wipe(right)">
                                      <p:cBhvr>
                                        <p:cTn id="226" dur="2000"/>
                                        <p:tgtEl>
                                          <p:spTgt spid="1977397"/>
                                        </p:tgtEl>
                                      </p:cBhvr>
                                    </p:animEffect>
                                  </p:childTnLst>
                                </p:cTn>
                              </p:par>
                            </p:childTnLst>
                          </p:cTn>
                        </p:par>
                      </p:childTnLst>
                    </p:cTn>
                  </p:par>
                  <p:par>
                    <p:cTn id="227" fill="hold">
                      <p:stCondLst>
                        <p:cond delay="indefinite"/>
                      </p:stCondLst>
                      <p:childTnLst>
                        <p:par>
                          <p:cTn id="228" fill="hold">
                            <p:stCondLst>
                              <p:cond delay="0"/>
                            </p:stCondLst>
                            <p:childTnLst>
                              <p:par>
                                <p:cTn id="229" presetID="22" presetClass="entr" presetSubtype="8" fill="hold" grpId="0" nodeType="clickEffect">
                                  <p:stCondLst>
                                    <p:cond delay="0"/>
                                  </p:stCondLst>
                                  <p:childTnLst>
                                    <p:set>
                                      <p:cBhvr>
                                        <p:cTn id="230" dur="1" fill="hold">
                                          <p:stCondLst>
                                            <p:cond delay="0"/>
                                          </p:stCondLst>
                                        </p:cTn>
                                        <p:tgtEl>
                                          <p:spTgt spid="1977398"/>
                                        </p:tgtEl>
                                        <p:attrNameLst>
                                          <p:attrName>style.visibility</p:attrName>
                                        </p:attrNameLst>
                                      </p:cBhvr>
                                      <p:to>
                                        <p:strVal val="visible"/>
                                      </p:to>
                                    </p:set>
                                    <p:animEffect transition="in" filter="wipe(left)">
                                      <p:cBhvr>
                                        <p:cTn id="231" dur="2000"/>
                                        <p:tgtEl>
                                          <p:spTgt spid="1977398"/>
                                        </p:tgtEl>
                                      </p:cBhvr>
                                    </p:animEffect>
                                  </p:childTnLst>
                                </p:cTn>
                              </p:par>
                            </p:childTnLst>
                          </p:cTn>
                        </p:par>
                      </p:childTnLst>
                    </p:cTn>
                  </p:par>
                  <p:par>
                    <p:cTn id="232" fill="hold">
                      <p:stCondLst>
                        <p:cond delay="indefinite"/>
                      </p:stCondLst>
                      <p:childTnLst>
                        <p:par>
                          <p:cTn id="233" fill="hold">
                            <p:stCondLst>
                              <p:cond delay="0"/>
                            </p:stCondLst>
                            <p:childTnLst>
                              <p:par>
                                <p:cTn id="234" presetID="9" presetClass="entr" presetSubtype="0" fill="hold" nodeType="clickEffect">
                                  <p:stCondLst>
                                    <p:cond delay="0"/>
                                  </p:stCondLst>
                                  <p:childTnLst>
                                    <p:set>
                                      <p:cBhvr>
                                        <p:cTn id="235" dur="1" fill="hold">
                                          <p:stCondLst>
                                            <p:cond delay="0"/>
                                          </p:stCondLst>
                                        </p:cTn>
                                        <p:tgtEl>
                                          <p:spTgt spid="2"/>
                                        </p:tgtEl>
                                        <p:attrNameLst>
                                          <p:attrName>style.visibility</p:attrName>
                                        </p:attrNameLst>
                                      </p:cBhvr>
                                      <p:to>
                                        <p:strVal val="visible"/>
                                      </p:to>
                                    </p:set>
                                    <p:animEffect transition="in" filter="dissolve">
                                      <p:cBhvr>
                                        <p:cTn id="236" dur="500"/>
                                        <p:tgtEl>
                                          <p:spTgt spid="2"/>
                                        </p:tgtEl>
                                      </p:cBhvr>
                                    </p:animEffect>
                                  </p:childTnLst>
                                </p:cTn>
                              </p:par>
                            </p:childTnLst>
                          </p:cTn>
                        </p:par>
                        <p:par>
                          <p:cTn id="237" fill="hold">
                            <p:stCondLst>
                              <p:cond delay="500"/>
                            </p:stCondLst>
                            <p:childTnLst>
                              <p:par>
                                <p:cTn id="238" presetID="9" presetClass="entr" presetSubtype="0" fill="hold" grpId="0" nodeType="afterEffect">
                                  <p:stCondLst>
                                    <p:cond delay="0"/>
                                  </p:stCondLst>
                                  <p:childTnLst>
                                    <p:set>
                                      <p:cBhvr>
                                        <p:cTn id="239" dur="1" fill="hold">
                                          <p:stCondLst>
                                            <p:cond delay="0"/>
                                          </p:stCondLst>
                                        </p:cTn>
                                        <p:tgtEl>
                                          <p:spTgt spid="1977393"/>
                                        </p:tgtEl>
                                        <p:attrNameLst>
                                          <p:attrName>style.visibility</p:attrName>
                                        </p:attrNameLst>
                                      </p:cBhvr>
                                      <p:to>
                                        <p:strVal val="visible"/>
                                      </p:to>
                                    </p:set>
                                    <p:animEffect transition="in" filter="dissolve">
                                      <p:cBhvr>
                                        <p:cTn id="240" dur="500"/>
                                        <p:tgtEl>
                                          <p:spTgt spid="1977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7352" grpId="0" animBg="1"/>
      <p:bldP spid="1977352" grpId="1" animBg="1"/>
      <p:bldP spid="1977353" grpId="0"/>
      <p:bldP spid="1977353" grpId="1"/>
      <p:bldP spid="1977354" grpId="0" animBg="1"/>
      <p:bldP spid="1977354" grpId="1" animBg="1"/>
      <p:bldP spid="1977355" grpId="0" animBg="1"/>
      <p:bldP spid="1977355" grpId="1" animBg="1"/>
      <p:bldP spid="1977356" grpId="0"/>
      <p:bldP spid="1977356" grpId="1"/>
      <p:bldP spid="1977357" grpId="0" animBg="1"/>
      <p:bldP spid="1977357" grpId="1" animBg="1"/>
      <p:bldP spid="1977358" grpId="0" animBg="1"/>
      <p:bldP spid="1977359" grpId="0" animBg="1"/>
      <p:bldP spid="1977359" grpId="1" animBg="1"/>
      <p:bldP spid="1977360" grpId="0"/>
      <p:bldP spid="1977360" grpId="1"/>
      <p:bldP spid="1977361" grpId="0"/>
      <p:bldP spid="1977361" grpId="1"/>
      <p:bldP spid="1977362" grpId="0"/>
      <p:bldP spid="1977362" grpId="1"/>
      <p:bldP spid="1977363" grpId="0" animBg="1"/>
      <p:bldP spid="1977363" grpId="1" animBg="1"/>
      <p:bldP spid="1977364" grpId="0" animBg="1"/>
      <p:bldP spid="1977364" grpId="1" animBg="1"/>
      <p:bldP spid="1977365" grpId="0"/>
      <p:bldP spid="1977365" grpId="1"/>
      <p:bldP spid="1977366" grpId="0"/>
      <p:bldP spid="1977366" grpId="1"/>
      <p:bldP spid="1977367" grpId="0" animBg="1"/>
      <p:bldP spid="1977368" grpId="0"/>
      <p:bldP spid="1977369" grpId="0" animBg="1"/>
      <p:bldP spid="1977370" grpId="0" animBg="1"/>
      <p:bldP spid="1977371" grpId="0"/>
      <p:bldP spid="1977372" grpId="0" animBg="1"/>
      <p:bldP spid="1977373" grpId="0"/>
      <p:bldP spid="1977374" grpId="0"/>
      <p:bldP spid="1977375" grpId="0"/>
      <p:bldP spid="1977376" grpId="0" animBg="1"/>
      <p:bldP spid="1977377" grpId="0" animBg="1"/>
      <p:bldP spid="1977378" grpId="0"/>
      <p:bldP spid="1977379" grpId="0"/>
      <p:bldP spid="1977383" grpId="0" animBg="1"/>
      <p:bldP spid="1977383" grpId="1" animBg="1"/>
      <p:bldP spid="1977384" grpId="0" animBg="1"/>
      <p:bldP spid="1977384" grpId="1" animBg="1"/>
      <p:bldP spid="1977393" grpId="0"/>
      <p:bldP spid="1977394" grpId="0" animBg="1"/>
      <p:bldP spid="1977394" grpId="1" animBg="1"/>
      <p:bldP spid="1977394" grpId="2" animBg="1"/>
      <p:bldP spid="1977394" grpId="3" animBg="1"/>
      <p:bldP spid="1977394" grpId="4" animBg="1"/>
      <p:bldP spid="1977394" grpId="5" animBg="1"/>
      <p:bldP spid="1977394" grpId="6" animBg="1"/>
      <p:bldP spid="1977394" grpId="7" animBg="1"/>
      <p:bldP spid="1977395" grpId="0"/>
      <p:bldP spid="1977395" grpId="1"/>
      <p:bldP spid="1977396" grpId="0"/>
      <p:bldP spid="1977396" grpId="1"/>
      <p:bldP spid="1977397" grpId="0" animBg="1"/>
      <p:bldP spid="197739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kumimoji="0" lang="hr-HR" smtClean="0">
                <a:effectLst/>
              </a:rPr>
              <a:t>P</a:t>
            </a:r>
            <a:r>
              <a:rPr kumimoji="0" lang="en-GB" smtClean="0">
                <a:effectLst/>
              </a:rPr>
              <a:t>oziv funkcije </a:t>
            </a:r>
            <a:r>
              <a:rPr kumimoji="0" lang="hr-HR" smtClean="0">
                <a:effectLst/>
              </a:rPr>
              <a:t>predavanjem adresa argumenata – 2 </a:t>
            </a:r>
          </a:p>
        </p:txBody>
      </p:sp>
      <p:sp>
        <p:nvSpPr>
          <p:cNvPr id="25603" name="Rectangle 3"/>
          <p:cNvSpPr>
            <a:spLocks noChangeArrowheads="1"/>
          </p:cNvSpPr>
          <p:nvPr/>
        </p:nvSpPr>
        <p:spPr bwMode="auto">
          <a:xfrm>
            <a:off x="207963" y="908050"/>
            <a:ext cx="3887787" cy="5400675"/>
          </a:xfrm>
          <a:prstGeom prst="rect">
            <a:avLst/>
          </a:prstGeom>
          <a:solidFill>
            <a:srgbClr val="FFCC99">
              <a:alpha val="39999"/>
            </a:srgbClr>
          </a:solidFill>
          <a:ln w="9525" algn="ctr">
            <a:solidFill>
              <a:srgbClr val="FF9900"/>
            </a:solidFill>
            <a:miter lim="800000"/>
            <a:headEnd/>
            <a:tailEnd/>
          </a:ln>
        </p:spPr>
        <p:txBody>
          <a:bodyPr wrap="none" anchor="ctr"/>
          <a:lstStyle/>
          <a:p>
            <a:r>
              <a:rPr kumimoji="0" lang="en-GB" sz="1800"/>
              <a:t>#include &lt;stdio.h&gt;</a:t>
            </a:r>
          </a:p>
          <a:p>
            <a:r>
              <a:rPr kumimoji="0" lang="en-GB" sz="1800"/>
              <a:t>void zamijeni</a:t>
            </a:r>
            <a:r>
              <a:rPr kumimoji="0" lang="hr-HR" sz="1800"/>
              <a:t/>
            </a:r>
            <a:br>
              <a:rPr kumimoji="0" lang="hr-HR" sz="1800"/>
            </a:br>
            <a:r>
              <a:rPr kumimoji="0" lang="hr-HR" sz="1800"/>
              <a:t>    </a:t>
            </a:r>
            <a:r>
              <a:rPr kumimoji="0" lang="en-GB" sz="1800"/>
              <a:t> (short *x, short *y) {</a:t>
            </a:r>
          </a:p>
          <a:p>
            <a:r>
              <a:rPr kumimoji="0" lang="en-GB" sz="1800"/>
              <a:t>  short pom;</a:t>
            </a:r>
          </a:p>
          <a:p>
            <a:r>
              <a:rPr kumimoji="0" lang="en-GB" sz="1800"/>
              <a:t>  pom = *x;</a:t>
            </a:r>
          </a:p>
          <a:p>
            <a:r>
              <a:rPr kumimoji="0" lang="en-GB" sz="1800"/>
              <a:t>  *x = *y;</a:t>
            </a:r>
          </a:p>
          <a:p>
            <a:r>
              <a:rPr kumimoji="0" lang="en-GB" sz="1800"/>
              <a:t>  *y = pom;</a:t>
            </a:r>
          </a:p>
          <a:p>
            <a:r>
              <a:rPr kumimoji="0" lang="en-GB" sz="1800"/>
              <a:t>}</a:t>
            </a:r>
            <a:endParaRPr kumimoji="0" lang="hr-HR" sz="1800"/>
          </a:p>
          <a:p>
            <a:r>
              <a:rPr kumimoji="0" lang="en-GB" sz="1800"/>
              <a:t>short a, b;</a:t>
            </a:r>
          </a:p>
          <a:p>
            <a:r>
              <a:rPr kumimoji="0" lang="hr-HR" sz="1800"/>
              <a:t>int </a:t>
            </a:r>
            <a:r>
              <a:rPr kumimoji="0" lang="en-GB" sz="1800"/>
              <a:t>main () {</a:t>
            </a:r>
          </a:p>
          <a:p>
            <a:r>
              <a:rPr kumimoji="0" lang="hr-HR" sz="1800"/>
              <a:t>  </a:t>
            </a:r>
            <a:r>
              <a:rPr kumimoji="0" lang="en-GB" sz="1800"/>
              <a:t>a = 3;</a:t>
            </a:r>
          </a:p>
          <a:p>
            <a:r>
              <a:rPr kumimoji="0" lang="en-GB" sz="1800"/>
              <a:t>  b = 5;</a:t>
            </a:r>
          </a:p>
          <a:p>
            <a:r>
              <a:rPr kumimoji="0" lang="hr-HR" sz="1800"/>
              <a:t>  </a:t>
            </a:r>
            <a:r>
              <a:rPr kumimoji="0" lang="en-GB" sz="1800"/>
              <a:t>zamijeni (&amp;a, &amp;b);</a:t>
            </a:r>
          </a:p>
          <a:p>
            <a:r>
              <a:rPr kumimoji="0" lang="hr-HR" sz="1800"/>
              <a:t>  return 0;</a:t>
            </a:r>
          </a:p>
          <a:p>
            <a:r>
              <a:rPr kumimoji="0" lang="en-GB" sz="1800"/>
              <a:t>}</a:t>
            </a:r>
            <a:endParaRPr kumimoji="0" lang="hr-HR" sz="1800"/>
          </a:p>
        </p:txBody>
      </p:sp>
      <p:sp>
        <p:nvSpPr>
          <p:cNvPr id="25604" name="Rectangle 4"/>
          <p:cNvSpPr>
            <a:spLocks noChangeArrowheads="1"/>
          </p:cNvSpPr>
          <p:nvPr/>
        </p:nvSpPr>
        <p:spPr bwMode="auto">
          <a:xfrm>
            <a:off x="6969125" y="1335088"/>
            <a:ext cx="2663825" cy="4895850"/>
          </a:xfrm>
          <a:prstGeom prst="rect">
            <a:avLst/>
          </a:prstGeom>
          <a:solidFill>
            <a:srgbClr val="99CC00">
              <a:alpha val="59999"/>
            </a:srgbClr>
          </a:solidFill>
          <a:ln w="9525" algn="ctr">
            <a:solidFill>
              <a:srgbClr val="99CC00"/>
            </a:solidFill>
            <a:miter lim="800000"/>
            <a:headEnd/>
            <a:tailEnd/>
          </a:ln>
        </p:spPr>
        <p:txBody>
          <a:bodyPr wrap="none" anchor="ctr"/>
          <a:lstStyle/>
          <a:p>
            <a:endParaRPr lang="hr-HR"/>
          </a:p>
        </p:txBody>
      </p:sp>
      <p:sp>
        <p:nvSpPr>
          <p:cNvPr id="25605" name="Rectangle 5"/>
          <p:cNvSpPr>
            <a:spLocks noChangeArrowheads="1"/>
          </p:cNvSpPr>
          <p:nvPr/>
        </p:nvSpPr>
        <p:spPr bwMode="auto">
          <a:xfrm>
            <a:off x="4305300" y="1341438"/>
            <a:ext cx="2663825" cy="4895850"/>
          </a:xfrm>
          <a:prstGeom prst="rect">
            <a:avLst/>
          </a:prstGeom>
          <a:solidFill>
            <a:srgbClr val="3399FF">
              <a:alpha val="59999"/>
            </a:srgbClr>
          </a:solidFill>
          <a:ln w="9525" algn="ctr">
            <a:solidFill>
              <a:srgbClr val="3399FF"/>
            </a:solidFill>
            <a:miter lim="800000"/>
            <a:headEnd/>
            <a:tailEnd/>
          </a:ln>
        </p:spPr>
        <p:txBody>
          <a:bodyPr wrap="none" anchor="ctr"/>
          <a:lstStyle/>
          <a:p>
            <a:endParaRPr lang="hr-HR"/>
          </a:p>
        </p:txBody>
      </p:sp>
      <p:sp>
        <p:nvSpPr>
          <p:cNvPr id="25606" name="Rectangle 6"/>
          <p:cNvSpPr>
            <a:spLocks noChangeArrowheads="1"/>
          </p:cNvSpPr>
          <p:nvPr/>
        </p:nvSpPr>
        <p:spPr bwMode="auto">
          <a:xfrm>
            <a:off x="4305300" y="908050"/>
            <a:ext cx="2663825" cy="433388"/>
          </a:xfrm>
          <a:prstGeom prst="rect">
            <a:avLst/>
          </a:prstGeom>
          <a:solidFill>
            <a:srgbClr val="6600FF"/>
          </a:solidFill>
          <a:ln w="9525">
            <a:noFill/>
            <a:miter lim="800000"/>
            <a:headEnd/>
            <a:tailEnd/>
          </a:ln>
        </p:spPr>
        <p:txBody>
          <a:bodyPr wrap="none" anchor="ctr"/>
          <a:lstStyle/>
          <a:p>
            <a:pPr algn="ctr">
              <a:spcBef>
                <a:spcPct val="0"/>
              </a:spcBef>
              <a:buClrTx/>
              <a:buFontTx/>
              <a:buNone/>
            </a:pPr>
            <a:r>
              <a:rPr kumimoji="0" lang="hr-HR">
                <a:solidFill>
                  <a:srgbClr val="FFFFFF"/>
                </a:solidFill>
                <a:latin typeface="Arial Narrow" pitchFamily="34" charset="0"/>
              </a:rPr>
              <a:t>Glavni program</a:t>
            </a:r>
            <a:endParaRPr kumimoji="0" lang="en-GB">
              <a:solidFill>
                <a:srgbClr val="FFFFFF"/>
              </a:solidFill>
              <a:latin typeface="Arial Narrow" pitchFamily="34" charset="0"/>
            </a:endParaRPr>
          </a:p>
        </p:txBody>
      </p:sp>
      <p:sp>
        <p:nvSpPr>
          <p:cNvPr id="25607" name="Rectangle 7"/>
          <p:cNvSpPr>
            <a:spLocks noChangeArrowheads="1"/>
          </p:cNvSpPr>
          <p:nvPr/>
        </p:nvSpPr>
        <p:spPr bwMode="auto">
          <a:xfrm>
            <a:off x="6969125" y="908050"/>
            <a:ext cx="2671763" cy="433388"/>
          </a:xfrm>
          <a:prstGeom prst="rect">
            <a:avLst/>
          </a:prstGeom>
          <a:solidFill>
            <a:srgbClr val="008000"/>
          </a:solidFill>
          <a:ln w="9525">
            <a:noFill/>
            <a:miter lim="800000"/>
            <a:headEnd/>
            <a:tailEnd/>
          </a:ln>
        </p:spPr>
        <p:txBody>
          <a:bodyPr wrap="none" anchor="ctr"/>
          <a:lstStyle/>
          <a:p>
            <a:pPr algn="ctr">
              <a:spcBef>
                <a:spcPct val="0"/>
              </a:spcBef>
              <a:buClrTx/>
              <a:buFontTx/>
              <a:buNone/>
            </a:pPr>
            <a:r>
              <a:rPr kumimoji="0" lang="hr-HR">
                <a:solidFill>
                  <a:srgbClr val="FFFFFF"/>
                </a:solidFill>
                <a:latin typeface="Arial Narrow" pitchFamily="34" charset="0"/>
              </a:rPr>
              <a:t>Stog</a:t>
            </a:r>
            <a:endParaRPr kumimoji="0" lang="en-GB">
              <a:solidFill>
                <a:srgbClr val="FFFFFF"/>
              </a:solidFill>
              <a:latin typeface="Arial Narrow" pitchFamily="34" charset="0"/>
            </a:endParaRPr>
          </a:p>
        </p:txBody>
      </p:sp>
      <p:sp>
        <p:nvSpPr>
          <p:cNvPr id="1979400" name="Rectangle 8"/>
          <p:cNvSpPr>
            <a:spLocks noChangeArrowheads="1"/>
          </p:cNvSpPr>
          <p:nvPr/>
        </p:nvSpPr>
        <p:spPr bwMode="auto">
          <a:xfrm>
            <a:off x="7769225" y="3132138"/>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0x100</a:t>
            </a:r>
          </a:p>
        </p:txBody>
      </p:sp>
      <p:sp>
        <p:nvSpPr>
          <p:cNvPr id="1979401" name="Rectangle 9"/>
          <p:cNvSpPr>
            <a:spLocks noChangeArrowheads="1"/>
          </p:cNvSpPr>
          <p:nvPr/>
        </p:nvSpPr>
        <p:spPr bwMode="auto">
          <a:xfrm>
            <a:off x="7337425" y="3138488"/>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y</a:t>
            </a:r>
            <a:endParaRPr kumimoji="0" lang="en-GB" sz="2400"/>
          </a:p>
        </p:txBody>
      </p:sp>
      <p:sp>
        <p:nvSpPr>
          <p:cNvPr id="1979402" name="Rectangle 10"/>
          <p:cNvSpPr>
            <a:spLocks noChangeArrowheads="1"/>
          </p:cNvSpPr>
          <p:nvPr/>
        </p:nvSpPr>
        <p:spPr bwMode="auto">
          <a:xfrm>
            <a:off x="7769225" y="2778125"/>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0x102</a:t>
            </a:r>
          </a:p>
        </p:txBody>
      </p:sp>
      <p:sp>
        <p:nvSpPr>
          <p:cNvPr id="1979403" name="Rectangle 11"/>
          <p:cNvSpPr>
            <a:spLocks noChangeArrowheads="1"/>
          </p:cNvSpPr>
          <p:nvPr/>
        </p:nvSpPr>
        <p:spPr bwMode="auto">
          <a:xfrm>
            <a:off x="6040438" y="2419350"/>
            <a:ext cx="720725" cy="381000"/>
          </a:xfrm>
          <a:prstGeom prst="rect">
            <a:avLst/>
          </a:prstGeom>
          <a:noFill/>
          <a:ln w="9525">
            <a:solidFill>
              <a:srgbClr val="FFFF00"/>
            </a:solidFill>
            <a:miter lim="800000"/>
            <a:headEnd/>
            <a:tailEnd/>
          </a:ln>
        </p:spPr>
        <p:txBody>
          <a:bodyPr wrap="none" anchor="ctr"/>
          <a:lstStyle/>
          <a:p>
            <a:pPr algn="ctr">
              <a:spcBef>
                <a:spcPct val="0"/>
              </a:spcBef>
              <a:buClrTx/>
              <a:buFontTx/>
              <a:buNone/>
            </a:pPr>
            <a:r>
              <a:rPr kumimoji="0" lang="hr-HR" sz="2400"/>
              <a:t>3</a:t>
            </a:r>
            <a:endParaRPr kumimoji="0" lang="en-GB" sz="2400"/>
          </a:p>
        </p:txBody>
      </p:sp>
      <p:sp>
        <p:nvSpPr>
          <p:cNvPr id="1979404" name="Rectangle 12"/>
          <p:cNvSpPr>
            <a:spLocks noChangeArrowheads="1"/>
          </p:cNvSpPr>
          <p:nvPr/>
        </p:nvSpPr>
        <p:spPr bwMode="auto">
          <a:xfrm>
            <a:off x="5608638" y="2495550"/>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a</a:t>
            </a:r>
            <a:endParaRPr kumimoji="0" lang="en-GB" sz="2400"/>
          </a:p>
        </p:txBody>
      </p:sp>
      <p:sp>
        <p:nvSpPr>
          <p:cNvPr id="1979405" name="Rectangle 13"/>
          <p:cNvSpPr>
            <a:spLocks noChangeArrowheads="1"/>
          </p:cNvSpPr>
          <p:nvPr/>
        </p:nvSpPr>
        <p:spPr bwMode="auto">
          <a:xfrm>
            <a:off x="5319713" y="3860800"/>
            <a:ext cx="1873250" cy="360363"/>
          </a:xfrm>
          <a:prstGeom prst="rect">
            <a:avLst/>
          </a:prstGeom>
          <a:solidFill>
            <a:srgbClr val="FF0000"/>
          </a:solidFill>
          <a:ln w="9525" algn="ctr">
            <a:solidFill>
              <a:srgbClr val="FF0000"/>
            </a:solidFill>
            <a:miter lim="800000"/>
            <a:headEnd/>
            <a:tailEnd/>
          </a:ln>
          <a:effectLst/>
        </p:spPr>
        <p:txBody>
          <a:bodyPr wrap="none" anchor="ctr"/>
          <a:lstStyle/>
          <a:p>
            <a:pPr algn="ctr"/>
            <a:r>
              <a:rPr lang="hr-HR" sz="1800">
                <a:solidFill>
                  <a:srgbClr val="FFFFFF"/>
                </a:solidFill>
                <a:effectLst>
                  <a:outerShdw blurRad="38100" dist="38100" dir="2700000" algn="tl">
                    <a:srgbClr val="000000"/>
                  </a:outerShdw>
                </a:effectLst>
                <a:latin typeface="Arial Narrow" pitchFamily="34" charset="0"/>
              </a:rPr>
              <a:t>izvođenje </a:t>
            </a:r>
            <a:r>
              <a:rPr lang="hr-HR" sz="1800">
                <a:solidFill>
                  <a:srgbClr val="FFFFFF"/>
                </a:solidFill>
                <a:effectLst>
                  <a:outerShdw blurRad="38100" dist="38100" dir="2700000" algn="tl">
                    <a:srgbClr val="000000"/>
                  </a:outerShdw>
                </a:effectLst>
              </a:rPr>
              <a:t>*y=pom</a:t>
            </a:r>
          </a:p>
        </p:txBody>
      </p:sp>
      <p:sp>
        <p:nvSpPr>
          <p:cNvPr id="1979406" name="Rectangle 14"/>
          <p:cNvSpPr>
            <a:spLocks noChangeArrowheads="1"/>
          </p:cNvSpPr>
          <p:nvPr/>
        </p:nvSpPr>
        <p:spPr bwMode="auto">
          <a:xfrm>
            <a:off x="6040438" y="2830513"/>
            <a:ext cx="720725" cy="381000"/>
          </a:xfrm>
          <a:prstGeom prst="rect">
            <a:avLst/>
          </a:prstGeom>
          <a:noFill/>
          <a:ln w="9525">
            <a:solidFill>
              <a:srgbClr val="FFFF00"/>
            </a:solidFill>
            <a:miter lim="800000"/>
            <a:headEnd/>
            <a:tailEnd/>
          </a:ln>
        </p:spPr>
        <p:txBody>
          <a:bodyPr wrap="none" anchor="ctr"/>
          <a:lstStyle/>
          <a:p>
            <a:pPr algn="ctr">
              <a:spcBef>
                <a:spcPct val="0"/>
              </a:spcBef>
              <a:buClrTx/>
              <a:buFontTx/>
              <a:buNone/>
            </a:pPr>
            <a:r>
              <a:rPr kumimoji="0" lang="hr-HR" sz="2400"/>
              <a:t>5</a:t>
            </a:r>
            <a:endParaRPr kumimoji="0" lang="en-GB" sz="2400"/>
          </a:p>
        </p:txBody>
      </p:sp>
      <p:sp>
        <p:nvSpPr>
          <p:cNvPr id="1979407" name="Rectangle 15"/>
          <p:cNvSpPr>
            <a:spLocks noChangeArrowheads="1"/>
          </p:cNvSpPr>
          <p:nvPr/>
        </p:nvSpPr>
        <p:spPr bwMode="auto">
          <a:xfrm>
            <a:off x="5627688" y="2906713"/>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b</a:t>
            </a:r>
            <a:endParaRPr kumimoji="0" lang="en-GB" sz="2400"/>
          </a:p>
        </p:txBody>
      </p:sp>
      <p:sp>
        <p:nvSpPr>
          <p:cNvPr id="1979408" name="Rectangle 16"/>
          <p:cNvSpPr>
            <a:spLocks noChangeArrowheads="1"/>
          </p:cNvSpPr>
          <p:nvPr/>
        </p:nvSpPr>
        <p:spPr bwMode="auto">
          <a:xfrm>
            <a:off x="4456113" y="2495550"/>
            <a:ext cx="936625"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0x102</a:t>
            </a:r>
            <a:endParaRPr kumimoji="0" lang="en-GB" sz="2400"/>
          </a:p>
        </p:txBody>
      </p:sp>
      <p:sp>
        <p:nvSpPr>
          <p:cNvPr id="1979409" name="Rectangle 17"/>
          <p:cNvSpPr>
            <a:spLocks noChangeArrowheads="1"/>
          </p:cNvSpPr>
          <p:nvPr/>
        </p:nvSpPr>
        <p:spPr bwMode="auto">
          <a:xfrm>
            <a:off x="4462463" y="2906713"/>
            <a:ext cx="936625"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0x100</a:t>
            </a:r>
            <a:endParaRPr kumimoji="0" lang="en-GB" sz="2400"/>
          </a:p>
        </p:txBody>
      </p:sp>
      <p:sp>
        <p:nvSpPr>
          <p:cNvPr id="1979410" name="Rectangle 18"/>
          <p:cNvSpPr>
            <a:spLocks noChangeArrowheads="1"/>
          </p:cNvSpPr>
          <p:nvPr/>
        </p:nvSpPr>
        <p:spPr bwMode="auto">
          <a:xfrm>
            <a:off x="7769225" y="2419350"/>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1800">
                <a:effectLst>
                  <a:outerShdw blurRad="38100" dist="38100" dir="2700000" algn="tl">
                    <a:srgbClr val="FFFFFF"/>
                  </a:outerShdw>
                </a:effectLst>
              </a:rPr>
              <a:t>pov.adr.</a:t>
            </a:r>
          </a:p>
        </p:txBody>
      </p:sp>
      <p:sp>
        <p:nvSpPr>
          <p:cNvPr id="1979411" name="Rectangle 19"/>
          <p:cNvSpPr>
            <a:spLocks noChangeArrowheads="1"/>
          </p:cNvSpPr>
          <p:nvPr/>
        </p:nvSpPr>
        <p:spPr bwMode="auto">
          <a:xfrm>
            <a:off x="7769225" y="2058988"/>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3</a:t>
            </a:r>
          </a:p>
        </p:txBody>
      </p:sp>
      <p:sp>
        <p:nvSpPr>
          <p:cNvPr id="1979412" name="Rectangle 20"/>
          <p:cNvSpPr>
            <a:spLocks noChangeArrowheads="1"/>
          </p:cNvSpPr>
          <p:nvPr/>
        </p:nvSpPr>
        <p:spPr bwMode="auto">
          <a:xfrm>
            <a:off x="7337425" y="2778125"/>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x</a:t>
            </a:r>
            <a:endParaRPr kumimoji="0" lang="en-GB" sz="2400"/>
          </a:p>
        </p:txBody>
      </p:sp>
      <p:sp>
        <p:nvSpPr>
          <p:cNvPr id="1979413" name="Rectangle 21"/>
          <p:cNvSpPr>
            <a:spLocks noChangeArrowheads="1"/>
          </p:cNvSpPr>
          <p:nvPr/>
        </p:nvSpPr>
        <p:spPr bwMode="auto">
          <a:xfrm>
            <a:off x="7192963" y="2058988"/>
            <a:ext cx="474662"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pom</a:t>
            </a:r>
            <a:endParaRPr kumimoji="0" lang="en-GB" sz="2400"/>
          </a:p>
        </p:txBody>
      </p:sp>
      <p:sp>
        <p:nvSpPr>
          <p:cNvPr id="1979414" name="Rectangle 22"/>
          <p:cNvSpPr>
            <a:spLocks noChangeArrowheads="1"/>
          </p:cNvSpPr>
          <p:nvPr/>
        </p:nvSpPr>
        <p:spPr bwMode="auto">
          <a:xfrm>
            <a:off x="7769225" y="5732463"/>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0x100</a:t>
            </a:r>
          </a:p>
        </p:txBody>
      </p:sp>
      <p:sp>
        <p:nvSpPr>
          <p:cNvPr id="1979415" name="Rectangle 23"/>
          <p:cNvSpPr>
            <a:spLocks noChangeArrowheads="1"/>
          </p:cNvSpPr>
          <p:nvPr/>
        </p:nvSpPr>
        <p:spPr bwMode="auto">
          <a:xfrm>
            <a:off x="7337425" y="5732463"/>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y</a:t>
            </a:r>
            <a:endParaRPr kumimoji="0" lang="en-GB" sz="2400"/>
          </a:p>
        </p:txBody>
      </p:sp>
      <p:sp>
        <p:nvSpPr>
          <p:cNvPr id="1979416" name="Rectangle 24"/>
          <p:cNvSpPr>
            <a:spLocks noChangeArrowheads="1"/>
          </p:cNvSpPr>
          <p:nvPr/>
        </p:nvSpPr>
        <p:spPr bwMode="auto">
          <a:xfrm>
            <a:off x="7769225" y="5372100"/>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0x102</a:t>
            </a:r>
          </a:p>
        </p:txBody>
      </p:sp>
      <p:sp>
        <p:nvSpPr>
          <p:cNvPr id="1979417" name="Rectangle 25"/>
          <p:cNvSpPr>
            <a:spLocks noChangeArrowheads="1"/>
          </p:cNvSpPr>
          <p:nvPr/>
        </p:nvSpPr>
        <p:spPr bwMode="auto">
          <a:xfrm>
            <a:off x="6040438" y="5013325"/>
            <a:ext cx="720725" cy="381000"/>
          </a:xfrm>
          <a:prstGeom prst="rect">
            <a:avLst/>
          </a:prstGeom>
          <a:noFill/>
          <a:ln w="9525">
            <a:solidFill>
              <a:srgbClr val="FFFF00"/>
            </a:solidFill>
            <a:miter lim="800000"/>
            <a:headEnd/>
            <a:tailEnd/>
          </a:ln>
        </p:spPr>
        <p:txBody>
          <a:bodyPr wrap="none" anchor="ctr"/>
          <a:lstStyle/>
          <a:p>
            <a:pPr algn="ctr">
              <a:spcBef>
                <a:spcPct val="0"/>
              </a:spcBef>
              <a:buClrTx/>
              <a:buFontTx/>
              <a:buNone/>
            </a:pPr>
            <a:r>
              <a:rPr kumimoji="0" lang="hr-HR" sz="2400"/>
              <a:t>5</a:t>
            </a:r>
            <a:endParaRPr kumimoji="0" lang="en-GB" sz="2400"/>
          </a:p>
        </p:txBody>
      </p:sp>
      <p:sp>
        <p:nvSpPr>
          <p:cNvPr id="1979418" name="Rectangle 26"/>
          <p:cNvSpPr>
            <a:spLocks noChangeArrowheads="1"/>
          </p:cNvSpPr>
          <p:nvPr/>
        </p:nvSpPr>
        <p:spPr bwMode="auto">
          <a:xfrm>
            <a:off x="5608638" y="5089525"/>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a</a:t>
            </a:r>
            <a:endParaRPr kumimoji="0" lang="en-GB" sz="2400"/>
          </a:p>
        </p:txBody>
      </p:sp>
      <p:sp>
        <p:nvSpPr>
          <p:cNvPr id="1979419" name="Rectangle 27"/>
          <p:cNvSpPr>
            <a:spLocks noChangeArrowheads="1"/>
          </p:cNvSpPr>
          <p:nvPr/>
        </p:nvSpPr>
        <p:spPr bwMode="auto">
          <a:xfrm>
            <a:off x="6040438" y="5424488"/>
            <a:ext cx="720725" cy="381000"/>
          </a:xfrm>
          <a:prstGeom prst="rect">
            <a:avLst/>
          </a:prstGeom>
          <a:noFill/>
          <a:ln w="9525">
            <a:solidFill>
              <a:srgbClr val="FFFF00"/>
            </a:solidFill>
            <a:miter lim="800000"/>
            <a:headEnd/>
            <a:tailEnd/>
          </a:ln>
        </p:spPr>
        <p:txBody>
          <a:bodyPr wrap="none" anchor="ctr"/>
          <a:lstStyle/>
          <a:p>
            <a:pPr algn="ctr">
              <a:spcBef>
                <a:spcPct val="0"/>
              </a:spcBef>
              <a:buClrTx/>
              <a:buFontTx/>
              <a:buNone/>
            </a:pPr>
            <a:r>
              <a:rPr kumimoji="0" lang="hr-HR" sz="2400"/>
              <a:t>5</a:t>
            </a:r>
            <a:endParaRPr kumimoji="0" lang="en-GB" sz="2400"/>
          </a:p>
        </p:txBody>
      </p:sp>
      <p:sp>
        <p:nvSpPr>
          <p:cNvPr id="1979420" name="Rectangle 28"/>
          <p:cNvSpPr>
            <a:spLocks noChangeArrowheads="1"/>
          </p:cNvSpPr>
          <p:nvPr/>
        </p:nvSpPr>
        <p:spPr bwMode="auto">
          <a:xfrm>
            <a:off x="5627688" y="5500688"/>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b</a:t>
            </a:r>
            <a:endParaRPr kumimoji="0" lang="en-GB" sz="2400"/>
          </a:p>
        </p:txBody>
      </p:sp>
      <p:sp>
        <p:nvSpPr>
          <p:cNvPr id="1979421" name="Rectangle 29"/>
          <p:cNvSpPr>
            <a:spLocks noChangeArrowheads="1"/>
          </p:cNvSpPr>
          <p:nvPr/>
        </p:nvSpPr>
        <p:spPr bwMode="auto">
          <a:xfrm>
            <a:off x="4456113" y="5089525"/>
            <a:ext cx="936625"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0x102</a:t>
            </a:r>
            <a:endParaRPr kumimoji="0" lang="en-GB" sz="2400"/>
          </a:p>
        </p:txBody>
      </p:sp>
      <p:sp>
        <p:nvSpPr>
          <p:cNvPr id="1979422" name="Rectangle 30"/>
          <p:cNvSpPr>
            <a:spLocks noChangeArrowheads="1"/>
          </p:cNvSpPr>
          <p:nvPr/>
        </p:nvSpPr>
        <p:spPr bwMode="auto">
          <a:xfrm>
            <a:off x="4462463" y="5500688"/>
            <a:ext cx="936625"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0x100</a:t>
            </a:r>
            <a:endParaRPr kumimoji="0" lang="en-GB" sz="2400"/>
          </a:p>
        </p:txBody>
      </p:sp>
      <p:sp>
        <p:nvSpPr>
          <p:cNvPr id="1979423" name="Rectangle 31"/>
          <p:cNvSpPr>
            <a:spLocks noChangeArrowheads="1"/>
          </p:cNvSpPr>
          <p:nvPr/>
        </p:nvSpPr>
        <p:spPr bwMode="auto">
          <a:xfrm>
            <a:off x="7769225" y="5013325"/>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1800">
                <a:effectLst>
                  <a:outerShdw blurRad="38100" dist="38100" dir="2700000" algn="tl">
                    <a:srgbClr val="FFFFFF"/>
                  </a:outerShdw>
                </a:effectLst>
              </a:rPr>
              <a:t>pov.adr.</a:t>
            </a:r>
          </a:p>
        </p:txBody>
      </p:sp>
      <p:sp>
        <p:nvSpPr>
          <p:cNvPr id="1979424" name="Rectangle 32"/>
          <p:cNvSpPr>
            <a:spLocks noChangeArrowheads="1"/>
          </p:cNvSpPr>
          <p:nvPr/>
        </p:nvSpPr>
        <p:spPr bwMode="auto">
          <a:xfrm>
            <a:off x="7769225" y="4652963"/>
            <a:ext cx="1511300" cy="358775"/>
          </a:xfrm>
          <a:prstGeom prst="rect">
            <a:avLst/>
          </a:prstGeom>
          <a:solidFill>
            <a:srgbClr val="FFFF66">
              <a:alpha val="8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3</a:t>
            </a:r>
          </a:p>
        </p:txBody>
      </p:sp>
      <p:sp>
        <p:nvSpPr>
          <p:cNvPr id="1979425" name="Rectangle 33"/>
          <p:cNvSpPr>
            <a:spLocks noChangeArrowheads="1"/>
          </p:cNvSpPr>
          <p:nvPr/>
        </p:nvSpPr>
        <p:spPr bwMode="auto">
          <a:xfrm>
            <a:off x="7337425" y="5372100"/>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x</a:t>
            </a:r>
            <a:endParaRPr kumimoji="0" lang="en-GB" sz="2400"/>
          </a:p>
        </p:txBody>
      </p:sp>
      <p:sp>
        <p:nvSpPr>
          <p:cNvPr id="1979426" name="Rectangle 34"/>
          <p:cNvSpPr>
            <a:spLocks noChangeArrowheads="1"/>
          </p:cNvSpPr>
          <p:nvPr/>
        </p:nvSpPr>
        <p:spPr bwMode="auto">
          <a:xfrm>
            <a:off x="7192963" y="4652963"/>
            <a:ext cx="474662"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pom</a:t>
            </a:r>
            <a:endParaRPr kumimoji="0" lang="en-GB" sz="2400"/>
          </a:p>
        </p:txBody>
      </p:sp>
      <p:grpSp>
        <p:nvGrpSpPr>
          <p:cNvPr id="2" name="Group 35"/>
          <p:cNvGrpSpPr>
            <a:grpSpLocks/>
          </p:cNvGrpSpPr>
          <p:nvPr/>
        </p:nvGrpSpPr>
        <p:grpSpPr bwMode="auto">
          <a:xfrm>
            <a:off x="6294438" y="5454650"/>
            <a:ext cx="215900" cy="288925"/>
            <a:chOff x="4889" y="3339"/>
            <a:chExt cx="136" cy="182"/>
          </a:xfrm>
        </p:grpSpPr>
        <p:sp>
          <p:nvSpPr>
            <p:cNvPr id="25656" name="Line 36"/>
            <p:cNvSpPr>
              <a:spLocks noChangeShapeType="1"/>
            </p:cNvSpPr>
            <p:nvPr/>
          </p:nvSpPr>
          <p:spPr bwMode="auto">
            <a:xfrm flipV="1">
              <a:off x="4889" y="3339"/>
              <a:ext cx="136" cy="182"/>
            </a:xfrm>
            <a:prstGeom prst="line">
              <a:avLst/>
            </a:prstGeom>
            <a:noFill/>
            <a:ln w="38100">
              <a:solidFill>
                <a:srgbClr val="FF0000"/>
              </a:solidFill>
              <a:round/>
              <a:headEnd/>
              <a:tailEnd/>
            </a:ln>
          </p:spPr>
          <p:txBody>
            <a:bodyPr wrap="none" anchor="ctr"/>
            <a:lstStyle/>
            <a:p>
              <a:endParaRPr lang="en-US"/>
            </a:p>
          </p:txBody>
        </p:sp>
        <p:sp>
          <p:nvSpPr>
            <p:cNvPr id="25657" name="Line 37"/>
            <p:cNvSpPr>
              <a:spLocks noChangeShapeType="1"/>
            </p:cNvSpPr>
            <p:nvPr/>
          </p:nvSpPr>
          <p:spPr bwMode="auto">
            <a:xfrm>
              <a:off x="4889" y="3339"/>
              <a:ext cx="136" cy="182"/>
            </a:xfrm>
            <a:prstGeom prst="line">
              <a:avLst/>
            </a:prstGeom>
            <a:noFill/>
            <a:ln w="38100">
              <a:solidFill>
                <a:srgbClr val="FF0000"/>
              </a:solidFill>
              <a:round/>
              <a:headEnd/>
              <a:tailEnd/>
            </a:ln>
          </p:spPr>
          <p:txBody>
            <a:bodyPr wrap="none" anchor="ctr"/>
            <a:lstStyle/>
            <a:p>
              <a:endParaRPr lang="en-US"/>
            </a:p>
          </p:txBody>
        </p:sp>
      </p:grpSp>
      <p:sp>
        <p:nvSpPr>
          <p:cNvPr id="1979430" name="Rectangle 38"/>
          <p:cNvSpPr>
            <a:spLocks noChangeArrowheads="1"/>
          </p:cNvSpPr>
          <p:nvPr/>
        </p:nvSpPr>
        <p:spPr bwMode="auto">
          <a:xfrm>
            <a:off x="5319713" y="1484313"/>
            <a:ext cx="1873250" cy="360362"/>
          </a:xfrm>
          <a:prstGeom prst="rect">
            <a:avLst/>
          </a:prstGeom>
          <a:solidFill>
            <a:srgbClr val="FF0000"/>
          </a:solidFill>
          <a:ln w="9525" algn="ctr">
            <a:solidFill>
              <a:srgbClr val="FF0000"/>
            </a:solidFill>
            <a:miter lim="800000"/>
            <a:headEnd/>
            <a:tailEnd/>
          </a:ln>
          <a:effectLst/>
        </p:spPr>
        <p:txBody>
          <a:bodyPr wrap="none" anchor="ctr"/>
          <a:lstStyle/>
          <a:p>
            <a:pPr algn="ctr"/>
            <a:r>
              <a:rPr lang="hr-HR" sz="1800">
                <a:solidFill>
                  <a:srgbClr val="FFFFFF"/>
                </a:solidFill>
                <a:effectLst>
                  <a:outerShdw blurRad="38100" dist="38100" dir="2700000" algn="tl">
                    <a:srgbClr val="000000"/>
                  </a:outerShdw>
                </a:effectLst>
                <a:latin typeface="Arial Narrow" pitchFamily="34" charset="0"/>
              </a:rPr>
              <a:t>izvođenje </a:t>
            </a:r>
            <a:r>
              <a:rPr lang="hr-HR" sz="1800">
                <a:solidFill>
                  <a:srgbClr val="FFFFFF"/>
                </a:solidFill>
                <a:effectLst>
                  <a:outerShdw blurRad="38100" dist="38100" dir="2700000" algn="tl">
                    <a:srgbClr val="000000"/>
                  </a:outerShdw>
                </a:effectLst>
              </a:rPr>
              <a:t>*x=*y</a:t>
            </a:r>
          </a:p>
        </p:txBody>
      </p:sp>
      <p:grpSp>
        <p:nvGrpSpPr>
          <p:cNvPr id="3" name="Group 39"/>
          <p:cNvGrpSpPr>
            <a:grpSpLocks/>
          </p:cNvGrpSpPr>
          <p:nvPr/>
        </p:nvGrpSpPr>
        <p:grpSpPr bwMode="auto">
          <a:xfrm>
            <a:off x="6296025" y="2462213"/>
            <a:ext cx="215900" cy="288925"/>
            <a:chOff x="4889" y="3339"/>
            <a:chExt cx="136" cy="182"/>
          </a:xfrm>
        </p:grpSpPr>
        <p:sp>
          <p:nvSpPr>
            <p:cNvPr id="25654" name="Line 40"/>
            <p:cNvSpPr>
              <a:spLocks noChangeShapeType="1"/>
            </p:cNvSpPr>
            <p:nvPr/>
          </p:nvSpPr>
          <p:spPr bwMode="auto">
            <a:xfrm flipV="1">
              <a:off x="4889" y="3339"/>
              <a:ext cx="136" cy="182"/>
            </a:xfrm>
            <a:prstGeom prst="line">
              <a:avLst/>
            </a:prstGeom>
            <a:noFill/>
            <a:ln w="38100">
              <a:solidFill>
                <a:srgbClr val="FF0000"/>
              </a:solidFill>
              <a:round/>
              <a:headEnd/>
              <a:tailEnd/>
            </a:ln>
          </p:spPr>
          <p:txBody>
            <a:bodyPr wrap="none" anchor="ctr"/>
            <a:lstStyle/>
            <a:p>
              <a:endParaRPr lang="en-US"/>
            </a:p>
          </p:txBody>
        </p:sp>
        <p:sp>
          <p:nvSpPr>
            <p:cNvPr id="25655" name="Line 41"/>
            <p:cNvSpPr>
              <a:spLocks noChangeShapeType="1"/>
            </p:cNvSpPr>
            <p:nvPr/>
          </p:nvSpPr>
          <p:spPr bwMode="auto">
            <a:xfrm>
              <a:off x="4889" y="3339"/>
              <a:ext cx="136" cy="182"/>
            </a:xfrm>
            <a:prstGeom prst="line">
              <a:avLst/>
            </a:prstGeom>
            <a:noFill/>
            <a:ln w="38100">
              <a:solidFill>
                <a:srgbClr val="FF0000"/>
              </a:solidFill>
              <a:round/>
              <a:headEnd/>
              <a:tailEnd/>
            </a:ln>
          </p:spPr>
          <p:txBody>
            <a:bodyPr wrap="none" anchor="ctr"/>
            <a:lstStyle/>
            <a:p>
              <a:endParaRPr lang="en-US"/>
            </a:p>
          </p:txBody>
        </p:sp>
      </p:grpSp>
      <p:sp>
        <p:nvSpPr>
          <p:cNvPr id="1979434" name="Line 42"/>
          <p:cNvSpPr>
            <a:spLocks noChangeShapeType="1"/>
          </p:cNvSpPr>
          <p:nvPr/>
        </p:nvSpPr>
        <p:spPr bwMode="auto">
          <a:xfrm flipV="1">
            <a:off x="6461125" y="2705100"/>
            <a:ext cx="84138" cy="277813"/>
          </a:xfrm>
          <a:prstGeom prst="line">
            <a:avLst/>
          </a:prstGeom>
          <a:noFill/>
          <a:ln w="38100">
            <a:solidFill>
              <a:srgbClr val="FF0000"/>
            </a:solidFill>
            <a:round/>
            <a:headEnd/>
            <a:tailEnd type="triangle" w="med" len="med"/>
          </a:ln>
        </p:spPr>
        <p:txBody>
          <a:bodyPr wrap="none" anchor="ctr"/>
          <a:lstStyle/>
          <a:p>
            <a:endParaRPr lang="en-US"/>
          </a:p>
        </p:txBody>
      </p:sp>
      <p:grpSp>
        <p:nvGrpSpPr>
          <p:cNvPr id="4" name="Group 43"/>
          <p:cNvGrpSpPr>
            <a:grpSpLocks/>
          </p:cNvGrpSpPr>
          <p:nvPr/>
        </p:nvGrpSpPr>
        <p:grpSpPr bwMode="auto">
          <a:xfrm>
            <a:off x="7769225" y="1836738"/>
            <a:ext cx="1511300" cy="1654175"/>
            <a:chOff x="2621" y="2115"/>
            <a:chExt cx="998" cy="1678"/>
          </a:xfrm>
        </p:grpSpPr>
        <p:sp>
          <p:nvSpPr>
            <p:cNvPr id="25651" name="Line 44"/>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25652" name="Line 45"/>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25653" name="Line 46"/>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grpSp>
        <p:nvGrpSpPr>
          <p:cNvPr id="5" name="Group 47"/>
          <p:cNvGrpSpPr>
            <a:grpSpLocks/>
          </p:cNvGrpSpPr>
          <p:nvPr/>
        </p:nvGrpSpPr>
        <p:grpSpPr bwMode="auto">
          <a:xfrm>
            <a:off x="7769225" y="4437063"/>
            <a:ext cx="1511300" cy="1654175"/>
            <a:chOff x="2621" y="2115"/>
            <a:chExt cx="998" cy="1678"/>
          </a:xfrm>
        </p:grpSpPr>
        <p:sp>
          <p:nvSpPr>
            <p:cNvPr id="25648" name="Line 48"/>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25649" name="Line 49"/>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25650" name="Line 50"/>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sp>
        <p:nvSpPr>
          <p:cNvPr id="1979443" name="Text Box 51"/>
          <p:cNvSpPr txBox="1">
            <a:spLocks noChangeArrowheads="1"/>
          </p:cNvSpPr>
          <p:nvPr/>
        </p:nvSpPr>
        <p:spPr bwMode="auto">
          <a:xfrm>
            <a:off x="5983288" y="2411413"/>
            <a:ext cx="366712" cy="457200"/>
          </a:xfrm>
          <a:prstGeom prst="rect">
            <a:avLst/>
          </a:prstGeom>
          <a:noFill/>
          <a:ln w="9525" algn="ctr">
            <a:noFill/>
            <a:miter lim="800000"/>
            <a:headEnd/>
            <a:tailEnd/>
          </a:ln>
          <a:effectLst/>
        </p:spPr>
        <p:txBody>
          <a:bodyPr>
            <a:spAutoFit/>
          </a:bodyPr>
          <a:lstStyle/>
          <a:p>
            <a:pPr>
              <a:defRPr/>
            </a:pPr>
            <a:r>
              <a:rPr lang="hr-HR" sz="2400">
                <a:effectLst>
                  <a:outerShdw blurRad="38100" dist="38100" dir="2700000" algn="tl">
                    <a:srgbClr val="C0C0C0"/>
                  </a:outerShdw>
                </a:effectLst>
              </a:rPr>
              <a:t>5</a:t>
            </a:r>
          </a:p>
        </p:txBody>
      </p:sp>
      <p:sp>
        <p:nvSpPr>
          <p:cNvPr id="1979444" name="Text Box 52"/>
          <p:cNvSpPr txBox="1">
            <a:spLocks noChangeArrowheads="1"/>
          </p:cNvSpPr>
          <p:nvPr/>
        </p:nvSpPr>
        <p:spPr bwMode="auto">
          <a:xfrm>
            <a:off x="6003925" y="5397500"/>
            <a:ext cx="366713" cy="457200"/>
          </a:xfrm>
          <a:prstGeom prst="rect">
            <a:avLst/>
          </a:prstGeom>
          <a:noFill/>
          <a:ln w="9525" algn="ctr">
            <a:noFill/>
            <a:miter lim="800000"/>
            <a:headEnd/>
            <a:tailEnd/>
          </a:ln>
          <a:effectLst/>
        </p:spPr>
        <p:txBody>
          <a:bodyPr>
            <a:spAutoFit/>
          </a:bodyPr>
          <a:lstStyle/>
          <a:p>
            <a:pPr>
              <a:defRPr/>
            </a:pPr>
            <a:r>
              <a:rPr lang="hr-HR" sz="2400">
                <a:effectLst>
                  <a:outerShdw blurRad="38100" dist="38100" dir="2700000" algn="tl">
                    <a:srgbClr val="C0C0C0"/>
                  </a:outerShdw>
                </a:effectLst>
              </a:rPr>
              <a:t>3</a:t>
            </a:r>
          </a:p>
        </p:txBody>
      </p:sp>
      <p:sp>
        <p:nvSpPr>
          <p:cNvPr id="1979445" name="Rectangle 53"/>
          <p:cNvSpPr>
            <a:spLocks noChangeArrowheads="1"/>
          </p:cNvSpPr>
          <p:nvPr/>
        </p:nvSpPr>
        <p:spPr bwMode="auto">
          <a:xfrm>
            <a:off x="207963" y="2420938"/>
            <a:ext cx="3887787" cy="360362"/>
          </a:xfrm>
          <a:prstGeom prst="rect">
            <a:avLst/>
          </a:prstGeom>
          <a:noFill/>
          <a:ln w="38100" algn="ctr">
            <a:solidFill>
              <a:srgbClr val="FF3300"/>
            </a:solidFill>
            <a:miter lim="800000"/>
            <a:headEnd/>
            <a:tailEnd/>
          </a:ln>
        </p:spPr>
        <p:txBody>
          <a:bodyPr wrap="none" anchor="ctr"/>
          <a:lstStyle/>
          <a:p>
            <a:endParaRPr lang="hr-HR"/>
          </a:p>
        </p:txBody>
      </p:sp>
      <p:sp>
        <p:nvSpPr>
          <p:cNvPr id="1979446" name="Line 54"/>
          <p:cNvSpPr>
            <a:spLocks noChangeShapeType="1"/>
          </p:cNvSpPr>
          <p:nvPr/>
        </p:nvSpPr>
        <p:spPr bwMode="auto">
          <a:xfrm flipH="1" flipV="1">
            <a:off x="6616700" y="5661025"/>
            <a:ext cx="1366838" cy="215900"/>
          </a:xfrm>
          <a:prstGeom prst="line">
            <a:avLst/>
          </a:prstGeom>
          <a:noFill/>
          <a:ln w="38100">
            <a:solidFill>
              <a:srgbClr val="FF0000"/>
            </a:solidFill>
            <a:prstDash val="sysDot"/>
            <a:round/>
            <a:headEnd/>
            <a:tailEnd type="triangle" w="med" len="med"/>
          </a:ln>
        </p:spPr>
        <p:txBody>
          <a:bodyPr wrap="none" anchor="ctr"/>
          <a:lstStyle/>
          <a:p>
            <a:endParaRPr lang="en-US"/>
          </a:p>
        </p:txBody>
      </p:sp>
      <p:sp>
        <p:nvSpPr>
          <p:cNvPr id="1979447" name="Line 55"/>
          <p:cNvSpPr>
            <a:spLocks noChangeShapeType="1"/>
          </p:cNvSpPr>
          <p:nvPr/>
        </p:nvSpPr>
        <p:spPr bwMode="auto">
          <a:xfrm flipH="1">
            <a:off x="6616700" y="4868863"/>
            <a:ext cx="1584325" cy="647700"/>
          </a:xfrm>
          <a:prstGeom prst="line">
            <a:avLst/>
          </a:prstGeom>
          <a:noFill/>
          <a:ln w="38100">
            <a:solidFill>
              <a:srgbClr val="FF0000"/>
            </a:solidFill>
            <a:round/>
            <a:headEnd/>
            <a:tailEnd type="triangle" w="med" len="med"/>
          </a:ln>
        </p:spPr>
        <p:txBody>
          <a:bodyPr wrap="none" anchor="ctr"/>
          <a:lstStyle/>
          <a:p>
            <a:endParaRPr lang="en-US"/>
          </a:p>
        </p:txBody>
      </p:sp>
      <p:sp>
        <p:nvSpPr>
          <p:cNvPr id="1979448" name="Line 56"/>
          <p:cNvSpPr>
            <a:spLocks noChangeShapeType="1"/>
          </p:cNvSpPr>
          <p:nvPr/>
        </p:nvSpPr>
        <p:spPr bwMode="auto">
          <a:xfrm flipH="1" flipV="1">
            <a:off x="6545263" y="3098800"/>
            <a:ext cx="1366837" cy="217488"/>
          </a:xfrm>
          <a:prstGeom prst="line">
            <a:avLst/>
          </a:prstGeom>
          <a:noFill/>
          <a:ln w="38100">
            <a:solidFill>
              <a:srgbClr val="FF0000"/>
            </a:solidFill>
            <a:prstDash val="sysDot"/>
            <a:round/>
            <a:headEnd/>
            <a:tailEnd type="triangle" w="med" len="med"/>
          </a:ln>
        </p:spPr>
        <p:txBody>
          <a:bodyPr wrap="none" anchor="ctr"/>
          <a:lstStyle/>
          <a:p>
            <a:endParaRPr lang="en-US"/>
          </a:p>
        </p:txBody>
      </p:sp>
      <p:sp>
        <p:nvSpPr>
          <p:cNvPr id="1979449" name="Line 57"/>
          <p:cNvSpPr>
            <a:spLocks noChangeShapeType="1"/>
          </p:cNvSpPr>
          <p:nvPr/>
        </p:nvSpPr>
        <p:spPr bwMode="auto">
          <a:xfrm flipH="1" flipV="1">
            <a:off x="6616700" y="2667000"/>
            <a:ext cx="1295400" cy="217488"/>
          </a:xfrm>
          <a:prstGeom prst="line">
            <a:avLst/>
          </a:prstGeom>
          <a:noFill/>
          <a:ln w="38100">
            <a:solidFill>
              <a:srgbClr val="FF0000"/>
            </a:solidFill>
            <a:prstDash val="sysDot"/>
            <a:round/>
            <a:headEnd/>
            <a:tailEnd type="triangle" w="med" len="med"/>
          </a:ln>
        </p:spPr>
        <p:txBody>
          <a:bodyPr wrap="none" anchor="ctr"/>
          <a:lstStyle/>
          <a:p>
            <a:endParaRPr lang="en-US"/>
          </a:p>
        </p:txBody>
      </p:sp>
      <p:sp>
        <p:nvSpPr>
          <p:cNvPr id="7" name="Slide Number Placeholder 6"/>
          <p:cNvSpPr>
            <a:spLocks noGrp="1"/>
          </p:cNvSpPr>
          <p:nvPr>
            <p:ph type="sldNum" sz="quarter" idx="11"/>
          </p:nvPr>
        </p:nvSpPr>
        <p:spPr/>
        <p:txBody>
          <a:bodyPr/>
          <a:lstStyle/>
          <a:p>
            <a:fld id="{745713BE-29BA-419A-94CF-E246D26E1442}" type="slidenum">
              <a:rPr lang="hr-HR" smtClean="0"/>
              <a:pPr/>
              <a:t>38</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979408"/>
                                        </p:tgtEl>
                                        <p:attrNameLst>
                                          <p:attrName>style.visibility</p:attrName>
                                        </p:attrNameLst>
                                      </p:cBhvr>
                                      <p:to>
                                        <p:strVal val="visible"/>
                                      </p:to>
                                    </p:set>
                                    <p:animEffect transition="in" filter="dissolve">
                                      <p:cBhvr>
                                        <p:cTn id="7" dur="500"/>
                                        <p:tgtEl>
                                          <p:spTgt spid="197940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979404"/>
                                        </p:tgtEl>
                                        <p:attrNameLst>
                                          <p:attrName>style.visibility</p:attrName>
                                        </p:attrNameLst>
                                      </p:cBhvr>
                                      <p:to>
                                        <p:strVal val="visible"/>
                                      </p:to>
                                    </p:set>
                                    <p:animEffect transition="in" filter="dissolve">
                                      <p:cBhvr>
                                        <p:cTn id="10" dur="500"/>
                                        <p:tgtEl>
                                          <p:spTgt spid="197940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979403"/>
                                        </p:tgtEl>
                                        <p:attrNameLst>
                                          <p:attrName>style.visibility</p:attrName>
                                        </p:attrNameLst>
                                      </p:cBhvr>
                                      <p:to>
                                        <p:strVal val="visible"/>
                                      </p:to>
                                    </p:set>
                                    <p:animEffect transition="in" filter="dissolve">
                                      <p:cBhvr>
                                        <p:cTn id="13" dur="500"/>
                                        <p:tgtEl>
                                          <p:spTgt spid="197940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979406"/>
                                        </p:tgtEl>
                                        <p:attrNameLst>
                                          <p:attrName>style.visibility</p:attrName>
                                        </p:attrNameLst>
                                      </p:cBhvr>
                                      <p:to>
                                        <p:strVal val="visible"/>
                                      </p:to>
                                    </p:set>
                                    <p:animEffect transition="in" filter="dissolve">
                                      <p:cBhvr>
                                        <p:cTn id="16" dur="500"/>
                                        <p:tgtEl>
                                          <p:spTgt spid="197940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979407"/>
                                        </p:tgtEl>
                                        <p:attrNameLst>
                                          <p:attrName>style.visibility</p:attrName>
                                        </p:attrNameLst>
                                      </p:cBhvr>
                                      <p:to>
                                        <p:strVal val="visible"/>
                                      </p:to>
                                    </p:set>
                                    <p:animEffect transition="in" filter="dissolve">
                                      <p:cBhvr>
                                        <p:cTn id="19" dur="500"/>
                                        <p:tgtEl>
                                          <p:spTgt spid="197940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979409"/>
                                        </p:tgtEl>
                                        <p:attrNameLst>
                                          <p:attrName>style.visibility</p:attrName>
                                        </p:attrNameLst>
                                      </p:cBhvr>
                                      <p:to>
                                        <p:strVal val="visible"/>
                                      </p:to>
                                    </p:set>
                                    <p:animEffect transition="in" filter="dissolve">
                                      <p:cBhvr>
                                        <p:cTn id="22" dur="500"/>
                                        <p:tgtEl>
                                          <p:spTgt spid="197940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979401"/>
                                        </p:tgtEl>
                                        <p:attrNameLst>
                                          <p:attrName>style.visibility</p:attrName>
                                        </p:attrNameLst>
                                      </p:cBhvr>
                                      <p:to>
                                        <p:strVal val="visible"/>
                                      </p:to>
                                    </p:set>
                                    <p:animEffect transition="in" filter="dissolve">
                                      <p:cBhvr>
                                        <p:cTn id="25" dur="500"/>
                                        <p:tgtEl>
                                          <p:spTgt spid="197940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979413"/>
                                        </p:tgtEl>
                                        <p:attrNameLst>
                                          <p:attrName>style.visibility</p:attrName>
                                        </p:attrNameLst>
                                      </p:cBhvr>
                                      <p:to>
                                        <p:strVal val="visible"/>
                                      </p:to>
                                    </p:set>
                                    <p:animEffect transition="in" filter="dissolve">
                                      <p:cBhvr>
                                        <p:cTn id="28" dur="500"/>
                                        <p:tgtEl>
                                          <p:spTgt spid="197941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979412"/>
                                        </p:tgtEl>
                                        <p:attrNameLst>
                                          <p:attrName>style.visibility</p:attrName>
                                        </p:attrNameLst>
                                      </p:cBhvr>
                                      <p:to>
                                        <p:strVal val="visible"/>
                                      </p:to>
                                    </p:set>
                                    <p:animEffect transition="in" filter="dissolve">
                                      <p:cBhvr>
                                        <p:cTn id="31" dur="500"/>
                                        <p:tgtEl>
                                          <p:spTgt spid="19794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979411"/>
                                        </p:tgtEl>
                                        <p:attrNameLst>
                                          <p:attrName>style.visibility</p:attrName>
                                        </p:attrNameLst>
                                      </p:cBhvr>
                                      <p:to>
                                        <p:strVal val="visible"/>
                                      </p:to>
                                    </p:set>
                                    <p:animEffect transition="in" filter="dissolve">
                                      <p:cBhvr>
                                        <p:cTn id="34" dur="500"/>
                                        <p:tgtEl>
                                          <p:spTgt spid="197941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979410"/>
                                        </p:tgtEl>
                                        <p:attrNameLst>
                                          <p:attrName>style.visibility</p:attrName>
                                        </p:attrNameLst>
                                      </p:cBhvr>
                                      <p:to>
                                        <p:strVal val="visible"/>
                                      </p:to>
                                    </p:set>
                                    <p:animEffect transition="in" filter="dissolve">
                                      <p:cBhvr>
                                        <p:cTn id="37" dur="500"/>
                                        <p:tgtEl>
                                          <p:spTgt spid="197941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979402"/>
                                        </p:tgtEl>
                                        <p:attrNameLst>
                                          <p:attrName>style.visibility</p:attrName>
                                        </p:attrNameLst>
                                      </p:cBhvr>
                                      <p:to>
                                        <p:strVal val="visible"/>
                                      </p:to>
                                    </p:set>
                                    <p:animEffect transition="in" filter="dissolve">
                                      <p:cBhvr>
                                        <p:cTn id="40" dur="500"/>
                                        <p:tgtEl>
                                          <p:spTgt spid="1979402"/>
                                        </p:tgtEl>
                                      </p:cBhvr>
                                    </p:animEffect>
                                  </p:childTnLst>
                                </p:cTn>
                              </p:par>
                              <p:par>
                                <p:cTn id="41" presetID="9" presetClass="entr" presetSubtype="0" fill="hold" nodeType="with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dissolve">
                                      <p:cBhvr>
                                        <p:cTn id="43" dur="500"/>
                                        <p:tgtEl>
                                          <p:spTgt spid="4"/>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79400"/>
                                        </p:tgtEl>
                                        <p:attrNameLst>
                                          <p:attrName>style.visibility</p:attrName>
                                        </p:attrNameLst>
                                      </p:cBhvr>
                                      <p:to>
                                        <p:strVal val="visible"/>
                                      </p:to>
                                    </p:set>
                                    <p:animEffect transition="in" filter="dissolve">
                                      <p:cBhvr>
                                        <p:cTn id="46" dur="500"/>
                                        <p:tgtEl>
                                          <p:spTgt spid="1979400"/>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0" nodeType="clickEffect">
                                  <p:stCondLst>
                                    <p:cond delay="0"/>
                                  </p:stCondLst>
                                  <p:childTnLst>
                                    <p:animMotion origin="layout" path="M 0.00048 0.00347 L 0.00048 0.04583 " pathEditMode="relative" rAng="0" ptsTypes="AA">
                                      <p:cBhvr>
                                        <p:cTn id="50" dur="2000" fill="hold"/>
                                        <p:tgtEl>
                                          <p:spTgt spid="1979445"/>
                                        </p:tgtEl>
                                        <p:attrNameLst>
                                          <p:attrName>ppt_x</p:attrName>
                                          <p:attrName>ppt_y</p:attrName>
                                        </p:attrNameLst>
                                      </p:cBhvr>
                                      <p:rCtr x="0" y="21"/>
                                    </p:animMotion>
                                  </p:childTnLst>
                                </p:cTn>
                              </p:par>
                              <p:par>
                                <p:cTn id="51" presetID="9" presetClass="entr" presetSubtype="0" fill="hold" grpId="0" nodeType="withEffect">
                                  <p:stCondLst>
                                    <p:cond delay="0"/>
                                  </p:stCondLst>
                                  <p:childTnLst>
                                    <p:set>
                                      <p:cBhvr>
                                        <p:cTn id="52" dur="1" fill="hold">
                                          <p:stCondLst>
                                            <p:cond delay="0"/>
                                          </p:stCondLst>
                                        </p:cTn>
                                        <p:tgtEl>
                                          <p:spTgt spid="1979430"/>
                                        </p:tgtEl>
                                        <p:attrNameLst>
                                          <p:attrName>style.visibility</p:attrName>
                                        </p:attrNameLst>
                                      </p:cBhvr>
                                      <p:to>
                                        <p:strVal val="visible"/>
                                      </p:to>
                                    </p:set>
                                    <p:animEffect transition="in" filter="dissolve">
                                      <p:cBhvr>
                                        <p:cTn id="53" dur="500"/>
                                        <p:tgtEl>
                                          <p:spTgt spid="197943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grpId="0" nodeType="clickEffect">
                                  <p:stCondLst>
                                    <p:cond delay="0"/>
                                  </p:stCondLst>
                                  <p:childTnLst>
                                    <p:set>
                                      <p:cBhvr>
                                        <p:cTn id="57" dur="1" fill="hold">
                                          <p:stCondLst>
                                            <p:cond delay="0"/>
                                          </p:stCondLst>
                                        </p:cTn>
                                        <p:tgtEl>
                                          <p:spTgt spid="1979448"/>
                                        </p:tgtEl>
                                        <p:attrNameLst>
                                          <p:attrName>style.visibility</p:attrName>
                                        </p:attrNameLst>
                                      </p:cBhvr>
                                      <p:to>
                                        <p:strVal val="visible"/>
                                      </p:to>
                                    </p:set>
                                    <p:animEffect transition="in" filter="wipe(right)">
                                      <p:cBhvr>
                                        <p:cTn id="58" dur="2000"/>
                                        <p:tgtEl>
                                          <p:spTgt spid="1979448"/>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2" fill="hold" grpId="0" nodeType="clickEffect">
                                  <p:stCondLst>
                                    <p:cond delay="0"/>
                                  </p:stCondLst>
                                  <p:childTnLst>
                                    <p:set>
                                      <p:cBhvr>
                                        <p:cTn id="62" dur="1" fill="hold">
                                          <p:stCondLst>
                                            <p:cond delay="0"/>
                                          </p:stCondLst>
                                        </p:cTn>
                                        <p:tgtEl>
                                          <p:spTgt spid="1979449"/>
                                        </p:tgtEl>
                                        <p:attrNameLst>
                                          <p:attrName>style.visibility</p:attrName>
                                        </p:attrNameLst>
                                      </p:cBhvr>
                                      <p:to>
                                        <p:strVal val="visible"/>
                                      </p:to>
                                    </p:set>
                                    <p:animEffect transition="in" filter="wipe(right)">
                                      <p:cBhvr>
                                        <p:cTn id="63" dur="2000"/>
                                        <p:tgtEl>
                                          <p:spTgt spid="197944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979434"/>
                                        </p:tgtEl>
                                        <p:attrNameLst>
                                          <p:attrName>style.visibility</p:attrName>
                                        </p:attrNameLst>
                                      </p:cBhvr>
                                      <p:to>
                                        <p:strVal val="visible"/>
                                      </p:to>
                                    </p:set>
                                    <p:animEffect transition="in" filter="wipe(down)">
                                      <p:cBhvr>
                                        <p:cTn id="68" dur="3000"/>
                                        <p:tgtEl>
                                          <p:spTgt spid="1979434"/>
                                        </p:tgtEl>
                                      </p:cBhvr>
                                    </p:animEffect>
                                  </p:childTnLst>
                                </p:cTn>
                              </p:par>
                            </p:childTnLst>
                          </p:cTn>
                        </p:par>
                        <p:par>
                          <p:cTn id="69" fill="hold">
                            <p:stCondLst>
                              <p:cond delay="3000"/>
                            </p:stCondLst>
                            <p:childTnLst>
                              <p:par>
                                <p:cTn id="70" presetID="9" presetClass="entr" presetSubtype="0" fill="hold" nodeType="after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dissolve">
                                      <p:cBhvr>
                                        <p:cTn id="72" dur="500"/>
                                        <p:tgtEl>
                                          <p:spTgt spid="3"/>
                                        </p:tgtEl>
                                      </p:cBhvr>
                                    </p:animEffect>
                                  </p:childTnLst>
                                </p:cTn>
                              </p:par>
                            </p:childTnLst>
                          </p:cTn>
                        </p:par>
                        <p:par>
                          <p:cTn id="73" fill="hold">
                            <p:stCondLst>
                              <p:cond delay="3500"/>
                            </p:stCondLst>
                            <p:childTnLst>
                              <p:par>
                                <p:cTn id="74" presetID="9" presetClass="entr" presetSubtype="0" fill="hold" grpId="0" nodeType="afterEffect">
                                  <p:stCondLst>
                                    <p:cond delay="0"/>
                                  </p:stCondLst>
                                  <p:childTnLst>
                                    <p:set>
                                      <p:cBhvr>
                                        <p:cTn id="75" dur="1" fill="hold">
                                          <p:stCondLst>
                                            <p:cond delay="0"/>
                                          </p:stCondLst>
                                        </p:cTn>
                                        <p:tgtEl>
                                          <p:spTgt spid="1979443"/>
                                        </p:tgtEl>
                                        <p:attrNameLst>
                                          <p:attrName>style.visibility</p:attrName>
                                        </p:attrNameLst>
                                      </p:cBhvr>
                                      <p:to>
                                        <p:strVal val="visible"/>
                                      </p:to>
                                    </p:set>
                                    <p:animEffect transition="in" filter="dissolve">
                                      <p:cBhvr>
                                        <p:cTn id="76" dur="500"/>
                                        <p:tgtEl>
                                          <p:spTgt spid="1979443"/>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grpId="1" nodeType="clickEffect">
                                  <p:stCondLst>
                                    <p:cond delay="0"/>
                                  </p:stCondLst>
                                  <p:childTnLst>
                                    <p:animMotion origin="layout" path="M -4.11821E-6 0.04259 L -4.11821E-6 0.09143 " pathEditMode="relative" rAng="0" ptsTypes="AA">
                                      <p:cBhvr>
                                        <p:cTn id="80" dur="2000" fill="hold"/>
                                        <p:tgtEl>
                                          <p:spTgt spid="1979445"/>
                                        </p:tgtEl>
                                        <p:attrNameLst>
                                          <p:attrName>ppt_x</p:attrName>
                                          <p:attrName>ppt_y</p:attrName>
                                        </p:attrNameLst>
                                      </p:cBhvr>
                                      <p:rCtr x="0" y="24"/>
                                    </p:animMotion>
                                  </p:childTnLst>
                                </p:cTn>
                              </p:par>
                            </p:childTnLst>
                          </p:cTn>
                        </p:par>
                      </p:childTnLst>
                    </p:cTn>
                  </p:par>
                  <p:par>
                    <p:cTn id="81" fill="hold">
                      <p:stCondLst>
                        <p:cond delay="indefinite"/>
                      </p:stCondLst>
                      <p:childTnLst>
                        <p:par>
                          <p:cTn id="82" fill="hold">
                            <p:stCondLst>
                              <p:cond delay="0"/>
                            </p:stCondLst>
                            <p:childTnLst>
                              <p:par>
                                <p:cTn id="83" presetID="9" presetClass="exit" presetSubtype="0" fill="hold" grpId="1" nodeType="clickEffect">
                                  <p:stCondLst>
                                    <p:cond delay="0"/>
                                  </p:stCondLst>
                                  <p:childTnLst>
                                    <p:animEffect transition="out" filter="dissolve">
                                      <p:cBhvr>
                                        <p:cTn id="84" dur="500"/>
                                        <p:tgtEl>
                                          <p:spTgt spid="1979400"/>
                                        </p:tgtEl>
                                      </p:cBhvr>
                                    </p:animEffect>
                                    <p:set>
                                      <p:cBhvr>
                                        <p:cTn id="85" dur="1" fill="hold">
                                          <p:stCondLst>
                                            <p:cond delay="499"/>
                                          </p:stCondLst>
                                        </p:cTn>
                                        <p:tgtEl>
                                          <p:spTgt spid="1979400"/>
                                        </p:tgtEl>
                                        <p:attrNameLst>
                                          <p:attrName>style.visibility</p:attrName>
                                        </p:attrNameLst>
                                      </p:cBhvr>
                                      <p:to>
                                        <p:strVal val="hidden"/>
                                      </p:to>
                                    </p:set>
                                  </p:childTnLst>
                                </p:cTn>
                              </p:par>
                              <p:par>
                                <p:cTn id="86" presetID="9" presetClass="exit" presetSubtype="0" fill="hold" grpId="1" nodeType="withEffect">
                                  <p:stCondLst>
                                    <p:cond delay="0"/>
                                  </p:stCondLst>
                                  <p:childTnLst>
                                    <p:animEffect transition="out" filter="dissolve">
                                      <p:cBhvr>
                                        <p:cTn id="87" dur="500"/>
                                        <p:tgtEl>
                                          <p:spTgt spid="1979430"/>
                                        </p:tgtEl>
                                      </p:cBhvr>
                                    </p:animEffect>
                                    <p:set>
                                      <p:cBhvr>
                                        <p:cTn id="88" dur="1" fill="hold">
                                          <p:stCondLst>
                                            <p:cond delay="499"/>
                                          </p:stCondLst>
                                        </p:cTn>
                                        <p:tgtEl>
                                          <p:spTgt spid="1979430"/>
                                        </p:tgtEl>
                                        <p:attrNameLst>
                                          <p:attrName>style.visibility</p:attrName>
                                        </p:attrNameLst>
                                      </p:cBhvr>
                                      <p:to>
                                        <p:strVal val="hidden"/>
                                      </p:to>
                                    </p:set>
                                  </p:childTnLst>
                                </p:cTn>
                              </p:par>
                              <p:par>
                                <p:cTn id="89" presetID="9" presetClass="exit" presetSubtype="0" fill="hold" grpId="1" nodeType="withEffect">
                                  <p:stCondLst>
                                    <p:cond delay="0"/>
                                  </p:stCondLst>
                                  <p:childTnLst>
                                    <p:animEffect transition="out" filter="dissolve">
                                      <p:cBhvr>
                                        <p:cTn id="90" dur="500"/>
                                        <p:tgtEl>
                                          <p:spTgt spid="1979401"/>
                                        </p:tgtEl>
                                      </p:cBhvr>
                                    </p:animEffect>
                                    <p:set>
                                      <p:cBhvr>
                                        <p:cTn id="91" dur="1" fill="hold">
                                          <p:stCondLst>
                                            <p:cond delay="499"/>
                                          </p:stCondLst>
                                        </p:cTn>
                                        <p:tgtEl>
                                          <p:spTgt spid="1979401"/>
                                        </p:tgtEl>
                                        <p:attrNameLst>
                                          <p:attrName>style.visibility</p:attrName>
                                        </p:attrNameLst>
                                      </p:cBhvr>
                                      <p:to>
                                        <p:strVal val="hidden"/>
                                      </p:to>
                                    </p:set>
                                  </p:childTnLst>
                                </p:cTn>
                              </p:par>
                              <p:par>
                                <p:cTn id="92" presetID="9" presetClass="exit" presetSubtype="0" fill="hold" grpId="1" nodeType="withEffect">
                                  <p:stCondLst>
                                    <p:cond delay="0"/>
                                  </p:stCondLst>
                                  <p:childTnLst>
                                    <p:animEffect transition="out" filter="dissolve">
                                      <p:cBhvr>
                                        <p:cTn id="93" dur="500"/>
                                        <p:tgtEl>
                                          <p:spTgt spid="1979402"/>
                                        </p:tgtEl>
                                      </p:cBhvr>
                                    </p:animEffect>
                                    <p:set>
                                      <p:cBhvr>
                                        <p:cTn id="94" dur="1" fill="hold">
                                          <p:stCondLst>
                                            <p:cond delay="499"/>
                                          </p:stCondLst>
                                        </p:cTn>
                                        <p:tgtEl>
                                          <p:spTgt spid="1979402"/>
                                        </p:tgtEl>
                                        <p:attrNameLst>
                                          <p:attrName>style.visibility</p:attrName>
                                        </p:attrNameLst>
                                      </p:cBhvr>
                                      <p:to>
                                        <p:strVal val="hidden"/>
                                      </p:to>
                                    </p:set>
                                  </p:childTnLst>
                                </p:cTn>
                              </p:par>
                              <p:par>
                                <p:cTn id="95" presetID="9" presetClass="exit" presetSubtype="0" fill="hold" grpId="1" nodeType="withEffect">
                                  <p:stCondLst>
                                    <p:cond delay="0"/>
                                  </p:stCondLst>
                                  <p:childTnLst>
                                    <p:animEffect transition="out" filter="dissolve">
                                      <p:cBhvr>
                                        <p:cTn id="96" dur="500"/>
                                        <p:tgtEl>
                                          <p:spTgt spid="1979403"/>
                                        </p:tgtEl>
                                      </p:cBhvr>
                                    </p:animEffect>
                                    <p:set>
                                      <p:cBhvr>
                                        <p:cTn id="97" dur="1" fill="hold">
                                          <p:stCondLst>
                                            <p:cond delay="499"/>
                                          </p:stCondLst>
                                        </p:cTn>
                                        <p:tgtEl>
                                          <p:spTgt spid="1979403"/>
                                        </p:tgtEl>
                                        <p:attrNameLst>
                                          <p:attrName>style.visibility</p:attrName>
                                        </p:attrNameLst>
                                      </p:cBhvr>
                                      <p:to>
                                        <p:strVal val="hidden"/>
                                      </p:to>
                                    </p:set>
                                  </p:childTnLst>
                                </p:cTn>
                              </p:par>
                              <p:par>
                                <p:cTn id="98" presetID="9" presetClass="exit" presetSubtype="0" fill="hold" grpId="1" nodeType="withEffect">
                                  <p:stCondLst>
                                    <p:cond delay="0"/>
                                  </p:stCondLst>
                                  <p:childTnLst>
                                    <p:animEffect transition="out" filter="dissolve">
                                      <p:cBhvr>
                                        <p:cTn id="99" dur="500"/>
                                        <p:tgtEl>
                                          <p:spTgt spid="1979404"/>
                                        </p:tgtEl>
                                      </p:cBhvr>
                                    </p:animEffect>
                                    <p:set>
                                      <p:cBhvr>
                                        <p:cTn id="100" dur="1" fill="hold">
                                          <p:stCondLst>
                                            <p:cond delay="499"/>
                                          </p:stCondLst>
                                        </p:cTn>
                                        <p:tgtEl>
                                          <p:spTgt spid="1979404"/>
                                        </p:tgtEl>
                                        <p:attrNameLst>
                                          <p:attrName>style.visibility</p:attrName>
                                        </p:attrNameLst>
                                      </p:cBhvr>
                                      <p:to>
                                        <p:strVal val="hidden"/>
                                      </p:to>
                                    </p:set>
                                  </p:childTnLst>
                                </p:cTn>
                              </p:par>
                              <p:par>
                                <p:cTn id="101" presetID="9" presetClass="exit" presetSubtype="0" fill="hold" grpId="1" nodeType="withEffect">
                                  <p:stCondLst>
                                    <p:cond delay="0"/>
                                  </p:stCondLst>
                                  <p:childTnLst>
                                    <p:animEffect transition="out" filter="dissolve">
                                      <p:cBhvr>
                                        <p:cTn id="102" dur="500"/>
                                        <p:tgtEl>
                                          <p:spTgt spid="1979406"/>
                                        </p:tgtEl>
                                      </p:cBhvr>
                                    </p:animEffect>
                                    <p:set>
                                      <p:cBhvr>
                                        <p:cTn id="103" dur="1" fill="hold">
                                          <p:stCondLst>
                                            <p:cond delay="499"/>
                                          </p:stCondLst>
                                        </p:cTn>
                                        <p:tgtEl>
                                          <p:spTgt spid="1979406"/>
                                        </p:tgtEl>
                                        <p:attrNameLst>
                                          <p:attrName>style.visibility</p:attrName>
                                        </p:attrNameLst>
                                      </p:cBhvr>
                                      <p:to>
                                        <p:strVal val="hidden"/>
                                      </p:to>
                                    </p:set>
                                  </p:childTnLst>
                                </p:cTn>
                              </p:par>
                              <p:par>
                                <p:cTn id="104" presetID="9" presetClass="exit" presetSubtype="0" fill="hold" grpId="1" nodeType="withEffect">
                                  <p:stCondLst>
                                    <p:cond delay="0"/>
                                  </p:stCondLst>
                                  <p:childTnLst>
                                    <p:animEffect transition="out" filter="dissolve">
                                      <p:cBhvr>
                                        <p:cTn id="105" dur="500"/>
                                        <p:tgtEl>
                                          <p:spTgt spid="1979407"/>
                                        </p:tgtEl>
                                      </p:cBhvr>
                                    </p:animEffect>
                                    <p:set>
                                      <p:cBhvr>
                                        <p:cTn id="106" dur="1" fill="hold">
                                          <p:stCondLst>
                                            <p:cond delay="499"/>
                                          </p:stCondLst>
                                        </p:cTn>
                                        <p:tgtEl>
                                          <p:spTgt spid="1979407"/>
                                        </p:tgtEl>
                                        <p:attrNameLst>
                                          <p:attrName>style.visibility</p:attrName>
                                        </p:attrNameLst>
                                      </p:cBhvr>
                                      <p:to>
                                        <p:strVal val="hidden"/>
                                      </p:to>
                                    </p:set>
                                  </p:childTnLst>
                                </p:cTn>
                              </p:par>
                              <p:par>
                                <p:cTn id="107" presetID="9" presetClass="exit" presetSubtype="0" fill="hold" grpId="1" nodeType="withEffect">
                                  <p:stCondLst>
                                    <p:cond delay="0"/>
                                  </p:stCondLst>
                                  <p:childTnLst>
                                    <p:animEffect transition="out" filter="dissolve">
                                      <p:cBhvr>
                                        <p:cTn id="108" dur="500"/>
                                        <p:tgtEl>
                                          <p:spTgt spid="1979408"/>
                                        </p:tgtEl>
                                      </p:cBhvr>
                                    </p:animEffect>
                                    <p:set>
                                      <p:cBhvr>
                                        <p:cTn id="109" dur="1" fill="hold">
                                          <p:stCondLst>
                                            <p:cond delay="499"/>
                                          </p:stCondLst>
                                        </p:cTn>
                                        <p:tgtEl>
                                          <p:spTgt spid="1979408"/>
                                        </p:tgtEl>
                                        <p:attrNameLst>
                                          <p:attrName>style.visibility</p:attrName>
                                        </p:attrNameLst>
                                      </p:cBhvr>
                                      <p:to>
                                        <p:strVal val="hidden"/>
                                      </p:to>
                                    </p:set>
                                  </p:childTnLst>
                                </p:cTn>
                              </p:par>
                              <p:par>
                                <p:cTn id="110" presetID="9" presetClass="exit" presetSubtype="0" fill="hold" grpId="1" nodeType="withEffect">
                                  <p:stCondLst>
                                    <p:cond delay="0"/>
                                  </p:stCondLst>
                                  <p:childTnLst>
                                    <p:animEffect transition="out" filter="dissolve">
                                      <p:cBhvr>
                                        <p:cTn id="111" dur="500"/>
                                        <p:tgtEl>
                                          <p:spTgt spid="1979409"/>
                                        </p:tgtEl>
                                      </p:cBhvr>
                                    </p:animEffect>
                                    <p:set>
                                      <p:cBhvr>
                                        <p:cTn id="112" dur="1" fill="hold">
                                          <p:stCondLst>
                                            <p:cond delay="499"/>
                                          </p:stCondLst>
                                        </p:cTn>
                                        <p:tgtEl>
                                          <p:spTgt spid="1979409"/>
                                        </p:tgtEl>
                                        <p:attrNameLst>
                                          <p:attrName>style.visibility</p:attrName>
                                        </p:attrNameLst>
                                      </p:cBhvr>
                                      <p:to>
                                        <p:strVal val="hidden"/>
                                      </p:to>
                                    </p:set>
                                  </p:childTnLst>
                                </p:cTn>
                              </p:par>
                              <p:par>
                                <p:cTn id="113" presetID="9" presetClass="exit" presetSubtype="0" fill="hold" grpId="1" nodeType="withEffect">
                                  <p:stCondLst>
                                    <p:cond delay="0"/>
                                  </p:stCondLst>
                                  <p:childTnLst>
                                    <p:animEffect transition="out" filter="dissolve">
                                      <p:cBhvr>
                                        <p:cTn id="114" dur="500"/>
                                        <p:tgtEl>
                                          <p:spTgt spid="1979410"/>
                                        </p:tgtEl>
                                      </p:cBhvr>
                                    </p:animEffect>
                                    <p:set>
                                      <p:cBhvr>
                                        <p:cTn id="115" dur="1" fill="hold">
                                          <p:stCondLst>
                                            <p:cond delay="499"/>
                                          </p:stCondLst>
                                        </p:cTn>
                                        <p:tgtEl>
                                          <p:spTgt spid="1979410"/>
                                        </p:tgtEl>
                                        <p:attrNameLst>
                                          <p:attrName>style.visibility</p:attrName>
                                        </p:attrNameLst>
                                      </p:cBhvr>
                                      <p:to>
                                        <p:strVal val="hidden"/>
                                      </p:to>
                                    </p:set>
                                  </p:childTnLst>
                                </p:cTn>
                              </p:par>
                              <p:par>
                                <p:cTn id="116" presetID="9" presetClass="exit" presetSubtype="0" fill="hold" grpId="1" nodeType="withEffect">
                                  <p:stCondLst>
                                    <p:cond delay="0"/>
                                  </p:stCondLst>
                                  <p:childTnLst>
                                    <p:animEffect transition="out" filter="dissolve">
                                      <p:cBhvr>
                                        <p:cTn id="117" dur="500"/>
                                        <p:tgtEl>
                                          <p:spTgt spid="1979411"/>
                                        </p:tgtEl>
                                      </p:cBhvr>
                                    </p:animEffect>
                                    <p:set>
                                      <p:cBhvr>
                                        <p:cTn id="118" dur="1" fill="hold">
                                          <p:stCondLst>
                                            <p:cond delay="499"/>
                                          </p:stCondLst>
                                        </p:cTn>
                                        <p:tgtEl>
                                          <p:spTgt spid="1979411"/>
                                        </p:tgtEl>
                                        <p:attrNameLst>
                                          <p:attrName>style.visibility</p:attrName>
                                        </p:attrNameLst>
                                      </p:cBhvr>
                                      <p:to>
                                        <p:strVal val="hidden"/>
                                      </p:to>
                                    </p:set>
                                  </p:childTnLst>
                                </p:cTn>
                              </p:par>
                              <p:par>
                                <p:cTn id="119" presetID="9" presetClass="exit" presetSubtype="0" fill="hold" grpId="1" nodeType="withEffect">
                                  <p:stCondLst>
                                    <p:cond delay="0"/>
                                  </p:stCondLst>
                                  <p:childTnLst>
                                    <p:animEffect transition="out" filter="dissolve">
                                      <p:cBhvr>
                                        <p:cTn id="120" dur="500"/>
                                        <p:tgtEl>
                                          <p:spTgt spid="1979412"/>
                                        </p:tgtEl>
                                      </p:cBhvr>
                                    </p:animEffect>
                                    <p:set>
                                      <p:cBhvr>
                                        <p:cTn id="121" dur="1" fill="hold">
                                          <p:stCondLst>
                                            <p:cond delay="499"/>
                                          </p:stCondLst>
                                        </p:cTn>
                                        <p:tgtEl>
                                          <p:spTgt spid="1979412"/>
                                        </p:tgtEl>
                                        <p:attrNameLst>
                                          <p:attrName>style.visibility</p:attrName>
                                        </p:attrNameLst>
                                      </p:cBhvr>
                                      <p:to>
                                        <p:strVal val="hidden"/>
                                      </p:to>
                                    </p:set>
                                  </p:childTnLst>
                                </p:cTn>
                              </p:par>
                              <p:par>
                                <p:cTn id="122" presetID="9" presetClass="exit" presetSubtype="0" fill="hold" grpId="1" nodeType="withEffect">
                                  <p:stCondLst>
                                    <p:cond delay="0"/>
                                  </p:stCondLst>
                                  <p:childTnLst>
                                    <p:animEffect transition="out" filter="dissolve">
                                      <p:cBhvr>
                                        <p:cTn id="123" dur="500"/>
                                        <p:tgtEl>
                                          <p:spTgt spid="1979413"/>
                                        </p:tgtEl>
                                      </p:cBhvr>
                                    </p:animEffect>
                                    <p:set>
                                      <p:cBhvr>
                                        <p:cTn id="124" dur="1" fill="hold">
                                          <p:stCondLst>
                                            <p:cond delay="499"/>
                                          </p:stCondLst>
                                        </p:cTn>
                                        <p:tgtEl>
                                          <p:spTgt spid="1979413"/>
                                        </p:tgtEl>
                                        <p:attrNameLst>
                                          <p:attrName>style.visibility</p:attrName>
                                        </p:attrNameLst>
                                      </p:cBhvr>
                                      <p:to>
                                        <p:strVal val="hidden"/>
                                      </p:to>
                                    </p:set>
                                  </p:childTnLst>
                                </p:cTn>
                              </p:par>
                              <p:par>
                                <p:cTn id="125" presetID="9" presetClass="exit" presetSubtype="0" fill="hold" grpId="1" nodeType="withEffect">
                                  <p:stCondLst>
                                    <p:cond delay="0"/>
                                  </p:stCondLst>
                                  <p:childTnLst>
                                    <p:animEffect transition="out" filter="dissolve">
                                      <p:cBhvr>
                                        <p:cTn id="126" dur="2000"/>
                                        <p:tgtEl>
                                          <p:spTgt spid="1979448"/>
                                        </p:tgtEl>
                                      </p:cBhvr>
                                    </p:animEffect>
                                    <p:set>
                                      <p:cBhvr>
                                        <p:cTn id="127" dur="1" fill="hold">
                                          <p:stCondLst>
                                            <p:cond delay="1999"/>
                                          </p:stCondLst>
                                        </p:cTn>
                                        <p:tgtEl>
                                          <p:spTgt spid="1979448"/>
                                        </p:tgtEl>
                                        <p:attrNameLst>
                                          <p:attrName>style.visibility</p:attrName>
                                        </p:attrNameLst>
                                      </p:cBhvr>
                                      <p:to>
                                        <p:strVal val="hidden"/>
                                      </p:to>
                                    </p:set>
                                  </p:childTnLst>
                                </p:cTn>
                              </p:par>
                              <p:par>
                                <p:cTn id="128" presetID="9" presetClass="exit" presetSubtype="0" fill="hold" nodeType="withEffect">
                                  <p:stCondLst>
                                    <p:cond delay="0"/>
                                  </p:stCondLst>
                                  <p:childTnLst>
                                    <p:animEffect transition="out" filter="dissolve">
                                      <p:cBhvr>
                                        <p:cTn id="129" dur="500"/>
                                        <p:tgtEl>
                                          <p:spTgt spid="3"/>
                                        </p:tgtEl>
                                      </p:cBhvr>
                                    </p:animEffect>
                                    <p:set>
                                      <p:cBhvr>
                                        <p:cTn id="130" dur="1" fill="hold">
                                          <p:stCondLst>
                                            <p:cond delay="499"/>
                                          </p:stCondLst>
                                        </p:cTn>
                                        <p:tgtEl>
                                          <p:spTgt spid="3"/>
                                        </p:tgtEl>
                                        <p:attrNameLst>
                                          <p:attrName>style.visibility</p:attrName>
                                        </p:attrNameLst>
                                      </p:cBhvr>
                                      <p:to>
                                        <p:strVal val="hidden"/>
                                      </p:to>
                                    </p:set>
                                  </p:childTnLst>
                                </p:cTn>
                              </p:par>
                              <p:par>
                                <p:cTn id="131" presetID="9" presetClass="exit" presetSubtype="0" fill="hold" grpId="1" nodeType="withEffect">
                                  <p:stCondLst>
                                    <p:cond delay="0"/>
                                  </p:stCondLst>
                                  <p:childTnLst>
                                    <p:animEffect transition="out" filter="dissolve">
                                      <p:cBhvr>
                                        <p:cTn id="132" dur="2000"/>
                                        <p:tgtEl>
                                          <p:spTgt spid="1979449"/>
                                        </p:tgtEl>
                                      </p:cBhvr>
                                    </p:animEffect>
                                    <p:set>
                                      <p:cBhvr>
                                        <p:cTn id="133" dur="1" fill="hold">
                                          <p:stCondLst>
                                            <p:cond delay="1999"/>
                                          </p:stCondLst>
                                        </p:cTn>
                                        <p:tgtEl>
                                          <p:spTgt spid="1979449"/>
                                        </p:tgtEl>
                                        <p:attrNameLst>
                                          <p:attrName>style.visibility</p:attrName>
                                        </p:attrNameLst>
                                      </p:cBhvr>
                                      <p:to>
                                        <p:strVal val="hidden"/>
                                      </p:to>
                                    </p:set>
                                  </p:childTnLst>
                                </p:cTn>
                              </p:par>
                              <p:par>
                                <p:cTn id="134" presetID="9" presetClass="exit" presetSubtype="0" fill="hold" grpId="1" nodeType="withEffect">
                                  <p:stCondLst>
                                    <p:cond delay="0"/>
                                  </p:stCondLst>
                                  <p:childTnLst>
                                    <p:animEffect transition="out" filter="dissolve">
                                      <p:cBhvr>
                                        <p:cTn id="135" dur="500"/>
                                        <p:tgtEl>
                                          <p:spTgt spid="1979434"/>
                                        </p:tgtEl>
                                      </p:cBhvr>
                                    </p:animEffect>
                                    <p:set>
                                      <p:cBhvr>
                                        <p:cTn id="136" dur="1" fill="hold">
                                          <p:stCondLst>
                                            <p:cond delay="499"/>
                                          </p:stCondLst>
                                        </p:cTn>
                                        <p:tgtEl>
                                          <p:spTgt spid="1979434"/>
                                        </p:tgtEl>
                                        <p:attrNameLst>
                                          <p:attrName>style.visibility</p:attrName>
                                        </p:attrNameLst>
                                      </p:cBhvr>
                                      <p:to>
                                        <p:strVal val="hidden"/>
                                      </p:to>
                                    </p:set>
                                  </p:childTnLst>
                                </p:cTn>
                              </p:par>
                              <p:par>
                                <p:cTn id="137" presetID="9" presetClass="exit" presetSubtype="0" fill="hold" nodeType="withEffect">
                                  <p:stCondLst>
                                    <p:cond delay="0"/>
                                  </p:stCondLst>
                                  <p:childTnLst>
                                    <p:animEffect transition="out" filter="dissolve">
                                      <p:cBhvr>
                                        <p:cTn id="138" dur="500"/>
                                        <p:tgtEl>
                                          <p:spTgt spid="4"/>
                                        </p:tgtEl>
                                      </p:cBhvr>
                                    </p:animEffect>
                                    <p:set>
                                      <p:cBhvr>
                                        <p:cTn id="139" dur="1" fill="hold">
                                          <p:stCondLst>
                                            <p:cond delay="499"/>
                                          </p:stCondLst>
                                        </p:cTn>
                                        <p:tgtEl>
                                          <p:spTgt spid="4"/>
                                        </p:tgtEl>
                                        <p:attrNameLst>
                                          <p:attrName>style.visibility</p:attrName>
                                        </p:attrNameLst>
                                      </p:cBhvr>
                                      <p:to>
                                        <p:strVal val="hidden"/>
                                      </p:to>
                                    </p:set>
                                  </p:childTnLst>
                                </p:cTn>
                              </p:par>
                              <p:par>
                                <p:cTn id="140" presetID="9" presetClass="exit" presetSubtype="0" fill="hold" grpId="1" nodeType="withEffect">
                                  <p:stCondLst>
                                    <p:cond delay="0"/>
                                  </p:stCondLst>
                                  <p:childTnLst>
                                    <p:animEffect transition="out" filter="dissolve">
                                      <p:cBhvr>
                                        <p:cTn id="141" dur="500"/>
                                        <p:tgtEl>
                                          <p:spTgt spid="1979443"/>
                                        </p:tgtEl>
                                      </p:cBhvr>
                                    </p:animEffect>
                                    <p:set>
                                      <p:cBhvr>
                                        <p:cTn id="142" dur="1" fill="hold">
                                          <p:stCondLst>
                                            <p:cond delay="499"/>
                                          </p:stCondLst>
                                        </p:cTn>
                                        <p:tgtEl>
                                          <p:spTgt spid="1979443"/>
                                        </p:tgtEl>
                                        <p:attrNameLst>
                                          <p:attrName>style.visibility</p:attrName>
                                        </p:attrNameLst>
                                      </p:cBhvr>
                                      <p:to>
                                        <p:strVal val="hidden"/>
                                      </p:to>
                                    </p:set>
                                  </p:childTnLst>
                                </p:cTn>
                              </p:par>
                              <p:par>
                                <p:cTn id="143" presetID="9" presetClass="entr" presetSubtype="0" fill="hold" grpId="0" nodeType="withEffect">
                                  <p:stCondLst>
                                    <p:cond delay="0"/>
                                  </p:stCondLst>
                                  <p:childTnLst>
                                    <p:set>
                                      <p:cBhvr>
                                        <p:cTn id="144" dur="1" fill="hold">
                                          <p:stCondLst>
                                            <p:cond delay="0"/>
                                          </p:stCondLst>
                                        </p:cTn>
                                        <p:tgtEl>
                                          <p:spTgt spid="1979422"/>
                                        </p:tgtEl>
                                        <p:attrNameLst>
                                          <p:attrName>style.visibility</p:attrName>
                                        </p:attrNameLst>
                                      </p:cBhvr>
                                      <p:to>
                                        <p:strVal val="visible"/>
                                      </p:to>
                                    </p:set>
                                    <p:animEffect transition="in" filter="dissolve">
                                      <p:cBhvr>
                                        <p:cTn id="145" dur="500"/>
                                        <p:tgtEl>
                                          <p:spTgt spid="1979422"/>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1979421"/>
                                        </p:tgtEl>
                                        <p:attrNameLst>
                                          <p:attrName>style.visibility</p:attrName>
                                        </p:attrNameLst>
                                      </p:cBhvr>
                                      <p:to>
                                        <p:strVal val="visible"/>
                                      </p:to>
                                    </p:set>
                                    <p:animEffect transition="in" filter="dissolve">
                                      <p:cBhvr>
                                        <p:cTn id="148" dur="500"/>
                                        <p:tgtEl>
                                          <p:spTgt spid="1979421"/>
                                        </p:tgtEl>
                                      </p:cBhvr>
                                    </p:animEffect>
                                  </p:childTnLst>
                                </p:cTn>
                              </p:par>
                              <p:par>
                                <p:cTn id="149" presetID="9" presetClass="entr" presetSubtype="0" fill="hold" grpId="0" nodeType="withEffect">
                                  <p:stCondLst>
                                    <p:cond delay="0"/>
                                  </p:stCondLst>
                                  <p:childTnLst>
                                    <p:set>
                                      <p:cBhvr>
                                        <p:cTn id="150" dur="1" fill="hold">
                                          <p:stCondLst>
                                            <p:cond delay="0"/>
                                          </p:stCondLst>
                                        </p:cTn>
                                        <p:tgtEl>
                                          <p:spTgt spid="1979418"/>
                                        </p:tgtEl>
                                        <p:attrNameLst>
                                          <p:attrName>style.visibility</p:attrName>
                                        </p:attrNameLst>
                                      </p:cBhvr>
                                      <p:to>
                                        <p:strVal val="visible"/>
                                      </p:to>
                                    </p:set>
                                    <p:animEffect transition="in" filter="dissolve">
                                      <p:cBhvr>
                                        <p:cTn id="151" dur="500"/>
                                        <p:tgtEl>
                                          <p:spTgt spid="1979418"/>
                                        </p:tgtEl>
                                      </p:cBhvr>
                                    </p:animEffect>
                                  </p:childTnLst>
                                </p:cTn>
                              </p:par>
                              <p:par>
                                <p:cTn id="152" presetID="9" presetClass="entr" presetSubtype="0" fill="hold" grpId="0" nodeType="withEffect">
                                  <p:stCondLst>
                                    <p:cond delay="0"/>
                                  </p:stCondLst>
                                  <p:childTnLst>
                                    <p:set>
                                      <p:cBhvr>
                                        <p:cTn id="153" dur="1" fill="hold">
                                          <p:stCondLst>
                                            <p:cond delay="0"/>
                                          </p:stCondLst>
                                        </p:cTn>
                                        <p:tgtEl>
                                          <p:spTgt spid="1979420"/>
                                        </p:tgtEl>
                                        <p:attrNameLst>
                                          <p:attrName>style.visibility</p:attrName>
                                        </p:attrNameLst>
                                      </p:cBhvr>
                                      <p:to>
                                        <p:strVal val="visible"/>
                                      </p:to>
                                    </p:set>
                                    <p:animEffect transition="in" filter="dissolve">
                                      <p:cBhvr>
                                        <p:cTn id="154" dur="500"/>
                                        <p:tgtEl>
                                          <p:spTgt spid="1979420"/>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1979417"/>
                                        </p:tgtEl>
                                        <p:attrNameLst>
                                          <p:attrName>style.visibility</p:attrName>
                                        </p:attrNameLst>
                                      </p:cBhvr>
                                      <p:to>
                                        <p:strVal val="visible"/>
                                      </p:to>
                                    </p:set>
                                    <p:animEffect transition="in" filter="dissolve">
                                      <p:cBhvr>
                                        <p:cTn id="157" dur="500"/>
                                        <p:tgtEl>
                                          <p:spTgt spid="1979417"/>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1979419"/>
                                        </p:tgtEl>
                                        <p:attrNameLst>
                                          <p:attrName>style.visibility</p:attrName>
                                        </p:attrNameLst>
                                      </p:cBhvr>
                                      <p:to>
                                        <p:strVal val="visible"/>
                                      </p:to>
                                    </p:set>
                                    <p:animEffect transition="in" filter="dissolve">
                                      <p:cBhvr>
                                        <p:cTn id="160" dur="500"/>
                                        <p:tgtEl>
                                          <p:spTgt spid="1979419"/>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1979415"/>
                                        </p:tgtEl>
                                        <p:attrNameLst>
                                          <p:attrName>style.visibility</p:attrName>
                                        </p:attrNameLst>
                                      </p:cBhvr>
                                      <p:to>
                                        <p:strVal val="visible"/>
                                      </p:to>
                                    </p:set>
                                    <p:animEffect transition="in" filter="dissolve">
                                      <p:cBhvr>
                                        <p:cTn id="163" dur="500"/>
                                        <p:tgtEl>
                                          <p:spTgt spid="1979415"/>
                                        </p:tgtEl>
                                      </p:cBhvr>
                                    </p:animEffect>
                                  </p:childTnLst>
                                </p:cTn>
                              </p:par>
                              <p:par>
                                <p:cTn id="164" presetID="9" presetClass="entr" presetSubtype="0" fill="hold" grpId="0" nodeType="withEffect">
                                  <p:stCondLst>
                                    <p:cond delay="0"/>
                                  </p:stCondLst>
                                  <p:childTnLst>
                                    <p:set>
                                      <p:cBhvr>
                                        <p:cTn id="165" dur="1" fill="hold">
                                          <p:stCondLst>
                                            <p:cond delay="0"/>
                                          </p:stCondLst>
                                        </p:cTn>
                                        <p:tgtEl>
                                          <p:spTgt spid="1979425"/>
                                        </p:tgtEl>
                                        <p:attrNameLst>
                                          <p:attrName>style.visibility</p:attrName>
                                        </p:attrNameLst>
                                      </p:cBhvr>
                                      <p:to>
                                        <p:strVal val="visible"/>
                                      </p:to>
                                    </p:set>
                                    <p:animEffect transition="in" filter="dissolve">
                                      <p:cBhvr>
                                        <p:cTn id="166" dur="500"/>
                                        <p:tgtEl>
                                          <p:spTgt spid="1979425"/>
                                        </p:tgtEl>
                                      </p:cBhvr>
                                    </p:animEffect>
                                  </p:childTnLst>
                                </p:cTn>
                              </p:par>
                              <p:par>
                                <p:cTn id="167" presetID="9" presetClass="entr" presetSubtype="0" fill="hold" grpId="0" nodeType="withEffect">
                                  <p:stCondLst>
                                    <p:cond delay="0"/>
                                  </p:stCondLst>
                                  <p:childTnLst>
                                    <p:set>
                                      <p:cBhvr>
                                        <p:cTn id="168" dur="1" fill="hold">
                                          <p:stCondLst>
                                            <p:cond delay="0"/>
                                          </p:stCondLst>
                                        </p:cTn>
                                        <p:tgtEl>
                                          <p:spTgt spid="1979426"/>
                                        </p:tgtEl>
                                        <p:attrNameLst>
                                          <p:attrName>style.visibility</p:attrName>
                                        </p:attrNameLst>
                                      </p:cBhvr>
                                      <p:to>
                                        <p:strVal val="visible"/>
                                      </p:to>
                                    </p:set>
                                    <p:animEffect transition="in" filter="dissolve">
                                      <p:cBhvr>
                                        <p:cTn id="169" dur="500"/>
                                        <p:tgtEl>
                                          <p:spTgt spid="1979426"/>
                                        </p:tgtEl>
                                      </p:cBhvr>
                                    </p:animEffect>
                                  </p:childTnLst>
                                </p:cTn>
                              </p:par>
                              <p:par>
                                <p:cTn id="170" presetID="9" presetClass="entr" presetSubtype="0" fill="hold" grpId="0" nodeType="withEffect">
                                  <p:stCondLst>
                                    <p:cond delay="0"/>
                                  </p:stCondLst>
                                  <p:childTnLst>
                                    <p:set>
                                      <p:cBhvr>
                                        <p:cTn id="171" dur="1" fill="hold">
                                          <p:stCondLst>
                                            <p:cond delay="0"/>
                                          </p:stCondLst>
                                        </p:cTn>
                                        <p:tgtEl>
                                          <p:spTgt spid="1979424"/>
                                        </p:tgtEl>
                                        <p:attrNameLst>
                                          <p:attrName>style.visibility</p:attrName>
                                        </p:attrNameLst>
                                      </p:cBhvr>
                                      <p:to>
                                        <p:strVal val="visible"/>
                                      </p:to>
                                    </p:set>
                                    <p:animEffect transition="in" filter="dissolve">
                                      <p:cBhvr>
                                        <p:cTn id="172" dur="500"/>
                                        <p:tgtEl>
                                          <p:spTgt spid="1979424"/>
                                        </p:tgtEl>
                                      </p:cBhvr>
                                    </p:animEffect>
                                  </p:childTnLst>
                                </p:cTn>
                              </p:par>
                              <p:par>
                                <p:cTn id="173" presetID="9" presetClass="entr" presetSubtype="0" fill="hold" nodeType="withEffect">
                                  <p:stCondLst>
                                    <p:cond delay="0"/>
                                  </p:stCondLst>
                                  <p:childTnLst>
                                    <p:set>
                                      <p:cBhvr>
                                        <p:cTn id="174" dur="1" fill="hold">
                                          <p:stCondLst>
                                            <p:cond delay="0"/>
                                          </p:stCondLst>
                                        </p:cTn>
                                        <p:tgtEl>
                                          <p:spTgt spid="5"/>
                                        </p:tgtEl>
                                        <p:attrNameLst>
                                          <p:attrName>style.visibility</p:attrName>
                                        </p:attrNameLst>
                                      </p:cBhvr>
                                      <p:to>
                                        <p:strVal val="visible"/>
                                      </p:to>
                                    </p:set>
                                    <p:animEffect transition="in" filter="dissolve">
                                      <p:cBhvr>
                                        <p:cTn id="175" dur="500"/>
                                        <p:tgtEl>
                                          <p:spTgt spid="5"/>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1979423"/>
                                        </p:tgtEl>
                                        <p:attrNameLst>
                                          <p:attrName>style.visibility</p:attrName>
                                        </p:attrNameLst>
                                      </p:cBhvr>
                                      <p:to>
                                        <p:strVal val="visible"/>
                                      </p:to>
                                    </p:set>
                                    <p:animEffect transition="in" filter="dissolve">
                                      <p:cBhvr>
                                        <p:cTn id="178" dur="500"/>
                                        <p:tgtEl>
                                          <p:spTgt spid="1979423"/>
                                        </p:tgtEl>
                                      </p:cBhvr>
                                    </p:animEffect>
                                  </p:childTnLst>
                                </p:cTn>
                              </p:par>
                              <p:par>
                                <p:cTn id="179" presetID="9" presetClass="entr" presetSubtype="0" fill="hold" grpId="0" nodeType="withEffect">
                                  <p:stCondLst>
                                    <p:cond delay="0"/>
                                  </p:stCondLst>
                                  <p:childTnLst>
                                    <p:set>
                                      <p:cBhvr>
                                        <p:cTn id="180" dur="1" fill="hold">
                                          <p:stCondLst>
                                            <p:cond delay="0"/>
                                          </p:stCondLst>
                                        </p:cTn>
                                        <p:tgtEl>
                                          <p:spTgt spid="1979416"/>
                                        </p:tgtEl>
                                        <p:attrNameLst>
                                          <p:attrName>style.visibility</p:attrName>
                                        </p:attrNameLst>
                                      </p:cBhvr>
                                      <p:to>
                                        <p:strVal val="visible"/>
                                      </p:to>
                                    </p:set>
                                    <p:animEffect transition="in" filter="dissolve">
                                      <p:cBhvr>
                                        <p:cTn id="181" dur="500"/>
                                        <p:tgtEl>
                                          <p:spTgt spid="1979416"/>
                                        </p:tgtEl>
                                      </p:cBhvr>
                                    </p:animEffect>
                                  </p:childTnLst>
                                </p:cTn>
                              </p:par>
                              <p:par>
                                <p:cTn id="182" presetID="9" presetClass="entr" presetSubtype="0" fill="hold" grpId="0" nodeType="withEffect">
                                  <p:stCondLst>
                                    <p:cond delay="0"/>
                                  </p:stCondLst>
                                  <p:childTnLst>
                                    <p:set>
                                      <p:cBhvr>
                                        <p:cTn id="183" dur="1" fill="hold">
                                          <p:stCondLst>
                                            <p:cond delay="0"/>
                                          </p:stCondLst>
                                        </p:cTn>
                                        <p:tgtEl>
                                          <p:spTgt spid="1979414"/>
                                        </p:tgtEl>
                                        <p:attrNameLst>
                                          <p:attrName>style.visibility</p:attrName>
                                        </p:attrNameLst>
                                      </p:cBhvr>
                                      <p:to>
                                        <p:strVal val="visible"/>
                                      </p:to>
                                    </p:set>
                                    <p:animEffect transition="in" filter="dissolve">
                                      <p:cBhvr>
                                        <p:cTn id="184" dur="500"/>
                                        <p:tgtEl>
                                          <p:spTgt spid="1979414"/>
                                        </p:tgtEl>
                                      </p:cBhvr>
                                    </p:animEffect>
                                  </p:childTnLst>
                                </p:cTn>
                              </p:par>
                              <p:par>
                                <p:cTn id="185" presetID="9" presetClass="entr" presetSubtype="0" fill="hold" grpId="0" nodeType="withEffect">
                                  <p:stCondLst>
                                    <p:cond delay="0"/>
                                  </p:stCondLst>
                                  <p:childTnLst>
                                    <p:set>
                                      <p:cBhvr>
                                        <p:cTn id="186" dur="1" fill="hold">
                                          <p:stCondLst>
                                            <p:cond delay="0"/>
                                          </p:stCondLst>
                                        </p:cTn>
                                        <p:tgtEl>
                                          <p:spTgt spid="1979405"/>
                                        </p:tgtEl>
                                        <p:attrNameLst>
                                          <p:attrName>style.visibility</p:attrName>
                                        </p:attrNameLst>
                                      </p:cBhvr>
                                      <p:to>
                                        <p:strVal val="visible"/>
                                      </p:to>
                                    </p:set>
                                    <p:animEffect transition="in" filter="dissolve">
                                      <p:cBhvr>
                                        <p:cTn id="187" dur="500"/>
                                        <p:tgtEl>
                                          <p:spTgt spid="1979405"/>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ntr" presetSubtype="2" fill="hold" grpId="0" nodeType="clickEffect">
                                  <p:stCondLst>
                                    <p:cond delay="0"/>
                                  </p:stCondLst>
                                  <p:childTnLst>
                                    <p:set>
                                      <p:cBhvr>
                                        <p:cTn id="191" dur="1" fill="hold">
                                          <p:stCondLst>
                                            <p:cond delay="0"/>
                                          </p:stCondLst>
                                        </p:cTn>
                                        <p:tgtEl>
                                          <p:spTgt spid="1979446"/>
                                        </p:tgtEl>
                                        <p:attrNameLst>
                                          <p:attrName>style.visibility</p:attrName>
                                        </p:attrNameLst>
                                      </p:cBhvr>
                                      <p:to>
                                        <p:strVal val="visible"/>
                                      </p:to>
                                    </p:set>
                                    <p:animEffect transition="in" filter="wipe(right)">
                                      <p:cBhvr>
                                        <p:cTn id="192" dur="2000"/>
                                        <p:tgtEl>
                                          <p:spTgt spid="1979446"/>
                                        </p:tgtEl>
                                      </p:cBhvr>
                                    </p:animEffect>
                                  </p:childTnLst>
                                </p:cTn>
                              </p:par>
                            </p:childTnLst>
                          </p:cTn>
                        </p:par>
                      </p:childTnLst>
                    </p:cTn>
                  </p:par>
                  <p:par>
                    <p:cTn id="193" fill="hold">
                      <p:stCondLst>
                        <p:cond delay="indefinite"/>
                      </p:stCondLst>
                      <p:childTnLst>
                        <p:par>
                          <p:cTn id="194" fill="hold">
                            <p:stCondLst>
                              <p:cond delay="0"/>
                            </p:stCondLst>
                            <p:childTnLst>
                              <p:par>
                                <p:cTn id="195" presetID="22" presetClass="entr" presetSubtype="2" fill="hold" grpId="0" nodeType="clickEffect">
                                  <p:stCondLst>
                                    <p:cond delay="0"/>
                                  </p:stCondLst>
                                  <p:childTnLst>
                                    <p:set>
                                      <p:cBhvr>
                                        <p:cTn id="196" dur="1" fill="hold">
                                          <p:stCondLst>
                                            <p:cond delay="0"/>
                                          </p:stCondLst>
                                        </p:cTn>
                                        <p:tgtEl>
                                          <p:spTgt spid="1979447"/>
                                        </p:tgtEl>
                                        <p:attrNameLst>
                                          <p:attrName>style.visibility</p:attrName>
                                        </p:attrNameLst>
                                      </p:cBhvr>
                                      <p:to>
                                        <p:strVal val="visible"/>
                                      </p:to>
                                    </p:set>
                                    <p:animEffect transition="in" filter="wipe(right)">
                                      <p:cBhvr>
                                        <p:cTn id="197" dur="2000"/>
                                        <p:tgtEl>
                                          <p:spTgt spid="1979447"/>
                                        </p:tgtEl>
                                      </p:cBhvr>
                                    </p:animEffect>
                                  </p:childTnLst>
                                </p:cTn>
                              </p:par>
                            </p:childTnLst>
                          </p:cTn>
                        </p:par>
                      </p:childTnLst>
                    </p:cTn>
                  </p:par>
                  <p:par>
                    <p:cTn id="198" fill="hold">
                      <p:stCondLst>
                        <p:cond delay="indefinite"/>
                      </p:stCondLst>
                      <p:childTnLst>
                        <p:par>
                          <p:cTn id="199" fill="hold">
                            <p:stCondLst>
                              <p:cond delay="0"/>
                            </p:stCondLst>
                            <p:childTnLst>
                              <p:par>
                                <p:cTn id="200" presetID="9" presetClass="entr" presetSubtype="0" fill="hold" nodeType="clickEffect">
                                  <p:stCondLst>
                                    <p:cond delay="0"/>
                                  </p:stCondLst>
                                  <p:childTnLst>
                                    <p:set>
                                      <p:cBhvr>
                                        <p:cTn id="201" dur="1" fill="hold">
                                          <p:stCondLst>
                                            <p:cond delay="0"/>
                                          </p:stCondLst>
                                        </p:cTn>
                                        <p:tgtEl>
                                          <p:spTgt spid="2"/>
                                        </p:tgtEl>
                                        <p:attrNameLst>
                                          <p:attrName>style.visibility</p:attrName>
                                        </p:attrNameLst>
                                      </p:cBhvr>
                                      <p:to>
                                        <p:strVal val="visible"/>
                                      </p:to>
                                    </p:set>
                                    <p:animEffect transition="in" filter="dissolve">
                                      <p:cBhvr>
                                        <p:cTn id="202" dur="500"/>
                                        <p:tgtEl>
                                          <p:spTgt spid="2"/>
                                        </p:tgtEl>
                                      </p:cBhvr>
                                    </p:animEffect>
                                  </p:childTnLst>
                                </p:cTn>
                              </p:par>
                            </p:childTnLst>
                          </p:cTn>
                        </p:par>
                        <p:par>
                          <p:cTn id="203" fill="hold">
                            <p:stCondLst>
                              <p:cond delay="500"/>
                            </p:stCondLst>
                            <p:childTnLst>
                              <p:par>
                                <p:cTn id="204" presetID="9" presetClass="entr" presetSubtype="0" fill="hold" grpId="0" nodeType="afterEffect">
                                  <p:stCondLst>
                                    <p:cond delay="0"/>
                                  </p:stCondLst>
                                  <p:childTnLst>
                                    <p:set>
                                      <p:cBhvr>
                                        <p:cTn id="205" dur="1" fill="hold">
                                          <p:stCondLst>
                                            <p:cond delay="0"/>
                                          </p:stCondLst>
                                        </p:cTn>
                                        <p:tgtEl>
                                          <p:spTgt spid="1979444"/>
                                        </p:tgtEl>
                                        <p:attrNameLst>
                                          <p:attrName>style.visibility</p:attrName>
                                        </p:attrNameLst>
                                      </p:cBhvr>
                                      <p:to>
                                        <p:strVal val="visible"/>
                                      </p:to>
                                    </p:set>
                                    <p:animEffect transition="in" filter="dissolve">
                                      <p:cBhvr>
                                        <p:cTn id="206" dur="500"/>
                                        <p:tgtEl>
                                          <p:spTgt spid="1979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9400" grpId="0" animBg="1"/>
      <p:bldP spid="1979400" grpId="1" animBg="1"/>
      <p:bldP spid="1979401" grpId="0"/>
      <p:bldP spid="1979401" grpId="1"/>
      <p:bldP spid="1979402" grpId="0" animBg="1"/>
      <p:bldP spid="1979402" grpId="1" animBg="1"/>
      <p:bldP spid="1979403" grpId="0" animBg="1"/>
      <p:bldP spid="1979403" grpId="1" animBg="1"/>
      <p:bldP spid="1979404" grpId="0"/>
      <p:bldP spid="1979404" grpId="1"/>
      <p:bldP spid="1979405" grpId="0" animBg="1"/>
      <p:bldP spid="1979406" grpId="0" animBg="1"/>
      <p:bldP spid="1979406" grpId="1" animBg="1"/>
      <p:bldP spid="1979407" grpId="0"/>
      <p:bldP spid="1979407" grpId="1"/>
      <p:bldP spid="1979408" grpId="0"/>
      <p:bldP spid="1979408" grpId="1"/>
      <p:bldP spid="1979409" grpId="0"/>
      <p:bldP spid="1979409" grpId="1"/>
      <p:bldP spid="1979410" grpId="0" animBg="1"/>
      <p:bldP spid="1979410" grpId="1" animBg="1"/>
      <p:bldP spid="1979411" grpId="0" animBg="1"/>
      <p:bldP spid="1979411" grpId="1" animBg="1"/>
      <p:bldP spid="1979412" grpId="0"/>
      <p:bldP spid="1979412" grpId="1"/>
      <p:bldP spid="1979413" grpId="0"/>
      <p:bldP spid="1979413" grpId="1"/>
      <p:bldP spid="1979414" grpId="0" animBg="1"/>
      <p:bldP spid="1979415" grpId="0"/>
      <p:bldP spid="1979416" grpId="0" animBg="1"/>
      <p:bldP spid="1979417" grpId="0" animBg="1"/>
      <p:bldP spid="1979418" grpId="0"/>
      <p:bldP spid="1979419" grpId="0" animBg="1"/>
      <p:bldP spid="1979420" grpId="0"/>
      <p:bldP spid="1979421" grpId="0"/>
      <p:bldP spid="1979422" grpId="0"/>
      <p:bldP spid="1979423" grpId="0" animBg="1"/>
      <p:bldP spid="1979424" grpId="0" animBg="1"/>
      <p:bldP spid="1979425" grpId="0"/>
      <p:bldP spid="1979426" grpId="0"/>
      <p:bldP spid="1979430" grpId="0" animBg="1"/>
      <p:bldP spid="1979430" grpId="1" animBg="1"/>
      <p:bldP spid="1979434" grpId="0" animBg="1"/>
      <p:bldP spid="1979434" grpId="1" animBg="1"/>
      <p:bldP spid="1979443" grpId="0"/>
      <p:bldP spid="1979443" grpId="1"/>
      <p:bldP spid="1979444" grpId="0"/>
      <p:bldP spid="1979445" grpId="0" animBg="1"/>
      <p:bldP spid="1979445" grpId="1" animBg="1"/>
      <p:bldP spid="1979446" grpId="0" animBg="1"/>
      <p:bldP spid="1979447" grpId="0" animBg="1"/>
      <p:bldP spid="1979448" grpId="0" animBg="1"/>
      <p:bldP spid="1979448" grpId="1" animBg="1"/>
      <p:bldP spid="1979449" grpId="0" animBg="1"/>
      <p:bldP spid="1979449"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kumimoji="0" lang="hr-HR" smtClean="0">
                <a:effectLst/>
              </a:rPr>
              <a:t>P</a:t>
            </a:r>
            <a:r>
              <a:rPr kumimoji="0" lang="en-GB" smtClean="0">
                <a:effectLst/>
              </a:rPr>
              <a:t>oziv funkcije </a:t>
            </a:r>
            <a:r>
              <a:rPr kumimoji="0" lang="hr-HR" smtClean="0">
                <a:effectLst/>
              </a:rPr>
              <a:t>predavanjem adresa argumenata – 3 </a:t>
            </a:r>
          </a:p>
        </p:txBody>
      </p:sp>
      <p:sp>
        <p:nvSpPr>
          <p:cNvPr id="26627" name="Rectangle 3"/>
          <p:cNvSpPr>
            <a:spLocks noChangeArrowheads="1"/>
          </p:cNvSpPr>
          <p:nvPr/>
        </p:nvSpPr>
        <p:spPr bwMode="auto">
          <a:xfrm>
            <a:off x="207963" y="908050"/>
            <a:ext cx="3887787" cy="5400675"/>
          </a:xfrm>
          <a:prstGeom prst="rect">
            <a:avLst/>
          </a:prstGeom>
          <a:solidFill>
            <a:srgbClr val="FFCC99">
              <a:alpha val="39999"/>
            </a:srgbClr>
          </a:solidFill>
          <a:ln w="9525" algn="ctr">
            <a:solidFill>
              <a:srgbClr val="FF9900"/>
            </a:solidFill>
            <a:miter lim="800000"/>
            <a:headEnd/>
            <a:tailEnd/>
          </a:ln>
        </p:spPr>
        <p:txBody>
          <a:bodyPr wrap="none" anchor="ctr"/>
          <a:lstStyle/>
          <a:p>
            <a:r>
              <a:rPr kumimoji="0" lang="en-GB" sz="1800"/>
              <a:t>#include &lt;stdio.h&gt;</a:t>
            </a:r>
          </a:p>
          <a:p>
            <a:r>
              <a:rPr kumimoji="0" lang="en-GB" sz="1800"/>
              <a:t>void zamijeni</a:t>
            </a:r>
            <a:r>
              <a:rPr kumimoji="0" lang="hr-HR" sz="1800"/>
              <a:t/>
            </a:r>
            <a:br>
              <a:rPr kumimoji="0" lang="hr-HR" sz="1800"/>
            </a:br>
            <a:r>
              <a:rPr kumimoji="0" lang="hr-HR" sz="1800"/>
              <a:t>    </a:t>
            </a:r>
            <a:r>
              <a:rPr kumimoji="0" lang="en-GB" sz="1800"/>
              <a:t> (short *x, short *y) {</a:t>
            </a:r>
          </a:p>
          <a:p>
            <a:r>
              <a:rPr kumimoji="0" lang="en-GB" sz="1800"/>
              <a:t>  short pom;</a:t>
            </a:r>
          </a:p>
          <a:p>
            <a:r>
              <a:rPr kumimoji="0" lang="en-GB" sz="1800"/>
              <a:t>  pom = *x;</a:t>
            </a:r>
          </a:p>
          <a:p>
            <a:r>
              <a:rPr kumimoji="0" lang="en-GB" sz="1800"/>
              <a:t>  *x = *y;</a:t>
            </a:r>
          </a:p>
          <a:p>
            <a:r>
              <a:rPr kumimoji="0" lang="en-GB" sz="1800"/>
              <a:t>  *y = pom;</a:t>
            </a:r>
          </a:p>
          <a:p>
            <a:r>
              <a:rPr kumimoji="0" lang="en-GB" sz="1800"/>
              <a:t>}</a:t>
            </a:r>
            <a:endParaRPr kumimoji="0" lang="hr-HR" sz="1800"/>
          </a:p>
          <a:p>
            <a:r>
              <a:rPr kumimoji="0" lang="en-GB" sz="1800"/>
              <a:t>short a, b;</a:t>
            </a:r>
          </a:p>
          <a:p>
            <a:r>
              <a:rPr kumimoji="0" lang="hr-HR" sz="1800"/>
              <a:t>int </a:t>
            </a:r>
            <a:r>
              <a:rPr kumimoji="0" lang="en-GB" sz="1800"/>
              <a:t>main () {</a:t>
            </a:r>
          </a:p>
          <a:p>
            <a:r>
              <a:rPr kumimoji="0" lang="hr-HR" sz="1800"/>
              <a:t>  </a:t>
            </a:r>
            <a:r>
              <a:rPr kumimoji="0" lang="en-GB" sz="1800"/>
              <a:t>a = 3;</a:t>
            </a:r>
          </a:p>
          <a:p>
            <a:r>
              <a:rPr kumimoji="0" lang="en-GB" sz="1800"/>
              <a:t>  b = 5;</a:t>
            </a:r>
          </a:p>
          <a:p>
            <a:r>
              <a:rPr kumimoji="0" lang="hr-HR" sz="1800"/>
              <a:t>  </a:t>
            </a:r>
            <a:r>
              <a:rPr kumimoji="0" lang="en-GB" sz="1800"/>
              <a:t>zamijeni (&amp;a, &amp;b);</a:t>
            </a:r>
          </a:p>
          <a:p>
            <a:r>
              <a:rPr kumimoji="0" lang="hr-HR" sz="1800"/>
              <a:t>  return 0;</a:t>
            </a:r>
          </a:p>
          <a:p>
            <a:r>
              <a:rPr kumimoji="0" lang="en-GB" sz="1800"/>
              <a:t>}</a:t>
            </a:r>
            <a:endParaRPr kumimoji="0" lang="hr-HR" sz="1800"/>
          </a:p>
        </p:txBody>
      </p:sp>
      <p:sp>
        <p:nvSpPr>
          <p:cNvPr id="26628" name="Rectangle 4"/>
          <p:cNvSpPr>
            <a:spLocks noChangeArrowheads="1"/>
          </p:cNvSpPr>
          <p:nvPr/>
        </p:nvSpPr>
        <p:spPr bwMode="auto">
          <a:xfrm>
            <a:off x="6969125" y="1341438"/>
            <a:ext cx="2663825" cy="4895850"/>
          </a:xfrm>
          <a:prstGeom prst="rect">
            <a:avLst/>
          </a:prstGeom>
          <a:solidFill>
            <a:srgbClr val="99CC00">
              <a:alpha val="59999"/>
            </a:srgbClr>
          </a:solidFill>
          <a:ln w="9525" algn="ctr">
            <a:solidFill>
              <a:srgbClr val="99CC00"/>
            </a:solidFill>
            <a:miter lim="800000"/>
            <a:headEnd/>
            <a:tailEnd/>
          </a:ln>
        </p:spPr>
        <p:txBody>
          <a:bodyPr wrap="none" anchor="ctr"/>
          <a:lstStyle/>
          <a:p>
            <a:endParaRPr lang="hr-HR"/>
          </a:p>
        </p:txBody>
      </p:sp>
      <p:sp>
        <p:nvSpPr>
          <p:cNvPr id="26629" name="Rectangle 5"/>
          <p:cNvSpPr>
            <a:spLocks noChangeArrowheads="1"/>
          </p:cNvSpPr>
          <p:nvPr/>
        </p:nvSpPr>
        <p:spPr bwMode="auto">
          <a:xfrm>
            <a:off x="4305300" y="1341438"/>
            <a:ext cx="2663825" cy="4895850"/>
          </a:xfrm>
          <a:prstGeom prst="rect">
            <a:avLst/>
          </a:prstGeom>
          <a:solidFill>
            <a:srgbClr val="3399FF">
              <a:alpha val="59999"/>
            </a:srgbClr>
          </a:solidFill>
          <a:ln w="9525" algn="ctr">
            <a:solidFill>
              <a:srgbClr val="3399FF"/>
            </a:solidFill>
            <a:miter lim="800000"/>
            <a:headEnd/>
            <a:tailEnd/>
          </a:ln>
        </p:spPr>
        <p:txBody>
          <a:bodyPr wrap="none" anchor="ctr"/>
          <a:lstStyle/>
          <a:p>
            <a:endParaRPr lang="hr-HR"/>
          </a:p>
        </p:txBody>
      </p:sp>
      <p:sp>
        <p:nvSpPr>
          <p:cNvPr id="26630" name="Rectangle 6"/>
          <p:cNvSpPr>
            <a:spLocks noChangeArrowheads="1"/>
          </p:cNvSpPr>
          <p:nvPr/>
        </p:nvSpPr>
        <p:spPr bwMode="auto">
          <a:xfrm>
            <a:off x="4305300" y="908050"/>
            <a:ext cx="2663825" cy="433388"/>
          </a:xfrm>
          <a:prstGeom prst="rect">
            <a:avLst/>
          </a:prstGeom>
          <a:solidFill>
            <a:srgbClr val="6600FF"/>
          </a:solidFill>
          <a:ln w="9525">
            <a:noFill/>
            <a:miter lim="800000"/>
            <a:headEnd/>
            <a:tailEnd/>
          </a:ln>
        </p:spPr>
        <p:txBody>
          <a:bodyPr wrap="none" anchor="ctr"/>
          <a:lstStyle/>
          <a:p>
            <a:pPr algn="ctr">
              <a:spcBef>
                <a:spcPct val="0"/>
              </a:spcBef>
              <a:buClrTx/>
              <a:buFontTx/>
              <a:buNone/>
            </a:pPr>
            <a:r>
              <a:rPr kumimoji="0" lang="hr-HR">
                <a:solidFill>
                  <a:srgbClr val="FFFFFF"/>
                </a:solidFill>
                <a:latin typeface="Arial Narrow" pitchFamily="34" charset="0"/>
              </a:rPr>
              <a:t>Glavni program</a:t>
            </a:r>
            <a:endParaRPr kumimoji="0" lang="en-GB">
              <a:solidFill>
                <a:srgbClr val="FFFFFF"/>
              </a:solidFill>
              <a:latin typeface="Arial Narrow" pitchFamily="34" charset="0"/>
            </a:endParaRPr>
          </a:p>
        </p:txBody>
      </p:sp>
      <p:sp>
        <p:nvSpPr>
          <p:cNvPr id="26631" name="Rectangle 7"/>
          <p:cNvSpPr>
            <a:spLocks noChangeArrowheads="1"/>
          </p:cNvSpPr>
          <p:nvPr/>
        </p:nvSpPr>
        <p:spPr bwMode="auto">
          <a:xfrm>
            <a:off x="6969125" y="908050"/>
            <a:ext cx="2671763" cy="433388"/>
          </a:xfrm>
          <a:prstGeom prst="rect">
            <a:avLst/>
          </a:prstGeom>
          <a:solidFill>
            <a:srgbClr val="008000"/>
          </a:solidFill>
          <a:ln w="9525">
            <a:noFill/>
            <a:miter lim="800000"/>
            <a:headEnd/>
            <a:tailEnd/>
          </a:ln>
        </p:spPr>
        <p:txBody>
          <a:bodyPr wrap="none" anchor="ctr"/>
          <a:lstStyle/>
          <a:p>
            <a:pPr algn="ctr">
              <a:spcBef>
                <a:spcPct val="0"/>
              </a:spcBef>
              <a:buClrTx/>
              <a:buFontTx/>
              <a:buNone/>
            </a:pPr>
            <a:r>
              <a:rPr kumimoji="0" lang="hr-HR">
                <a:solidFill>
                  <a:srgbClr val="FFFFFF"/>
                </a:solidFill>
                <a:latin typeface="Arial Narrow" pitchFamily="34" charset="0"/>
              </a:rPr>
              <a:t>Stog</a:t>
            </a:r>
            <a:endParaRPr kumimoji="0" lang="en-GB">
              <a:solidFill>
                <a:srgbClr val="FFFFFF"/>
              </a:solidFill>
              <a:latin typeface="Arial Narrow" pitchFamily="34" charset="0"/>
            </a:endParaRPr>
          </a:p>
        </p:txBody>
      </p:sp>
      <p:sp>
        <p:nvSpPr>
          <p:cNvPr id="1981448" name="Rectangle 8"/>
          <p:cNvSpPr>
            <a:spLocks noChangeArrowheads="1"/>
          </p:cNvSpPr>
          <p:nvPr/>
        </p:nvSpPr>
        <p:spPr bwMode="auto">
          <a:xfrm>
            <a:off x="7769225" y="3284538"/>
            <a:ext cx="1511300" cy="358775"/>
          </a:xfrm>
          <a:prstGeom prst="rect">
            <a:avLst/>
          </a:prstGeom>
          <a:solidFill>
            <a:srgbClr val="FFFF66">
              <a:alpha val="7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0x100</a:t>
            </a:r>
          </a:p>
        </p:txBody>
      </p:sp>
      <p:sp>
        <p:nvSpPr>
          <p:cNvPr id="1981449" name="Rectangle 9"/>
          <p:cNvSpPr>
            <a:spLocks noChangeArrowheads="1"/>
          </p:cNvSpPr>
          <p:nvPr/>
        </p:nvSpPr>
        <p:spPr bwMode="auto">
          <a:xfrm>
            <a:off x="7337425" y="3284538"/>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y</a:t>
            </a:r>
            <a:endParaRPr kumimoji="0" lang="en-GB" sz="2400"/>
          </a:p>
        </p:txBody>
      </p:sp>
      <p:sp>
        <p:nvSpPr>
          <p:cNvPr id="1981450" name="Rectangle 10"/>
          <p:cNvSpPr>
            <a:spLocks noChangeArrowheads="1"/>
          </p:cNvSpPr>
          <p:nvPr/>
        </p:nvSpPr>
        <p:spPr bwMode="auto">
          <a:xfrm>
            <a:off x="7769225" y="2924175"/>
            <a:ext cx="1511300" cy="358775"/>
          </a:xfrm>
          <a:prstGeom prst="rect">
            <a:avLst/>
          </a:prstGeom>
          <a:solidFill>
            <a:srgbClr val="FFFF66">
              <a:alpha val="7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0x102</a:t>
            </a:r>
          </a:p>
        </p:txBody>
      </p:sp>
      <p:sp>
        <p:nvSpPr>
          <p:cNvPr id="1981451" name="Rectangle 11"/>
          <p:cNvSpPr>
            <a:spLocks noChangeArrowheads="1"/>
          </p:cNvSpPr>
          <p:nvPr/>
        </p:nvSpPr>
        <p:spPr bwMode="auto">
          <a:xfrm>
            <a:off x="6040438" y="2565400"/>
            <a:ext cx="684212" cy="381000"/>
          </a:xfrm>
          <a:prstGeom prst="rect">
            <a:avLst/>
          </a:prstGeom>
          <a:noFill/>
          <a:ln w="9525">
            <a:solidFill>
              <a:srgbClr val="FFFF00"/>
            </a:solidFill>
            <a:miter lim="800000"/>
            <a:headEnd/>
            <a:tailEnd/>
          </a:ln>
        </p:spPr>
        <p:txBody>
          <a:bodyPr wrap="none" anchor="ctr"/>
          <a:lstStyle/>
          <a:p>
            <a:pPr algn="ctr">
              <a:spcBef>
                <a:spcPct val="0"/>
              </a:spcBef>
              <a:buClrTx/>
              <a:buFontTx/>
              <a:buNone/>
            </a:pPr>
            <a:r>
              <a:rPr kumimoji="0" lang="hr-HR" sz="2400"/>
              <a:t>5</a:t>
            </a:r>
            <a:endParaRPr kumimoji="0" lang="en-GB" sz="2400"/>
          </a:p>
        </p:txBody>
      </p:sp>
      <p:sp>
        <p:nvSpPr>
          <p:cNvPr id="1981452" name="Rectangle 12"/>
          <p:cNvSpPr>
            <a:spLocks noChangeArrowheads="1"/>
          </p:cNvSpPr>
          <p:nvPr/>
        </p:nvSpPr>
        <p:spPr bwMode="auto">
          <a:xfrm>
            <a:off x="5608638" y="2641600"/>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a</a:t>
            </a:r>
            <a:endParaRPr kumimoji="0" lang="en-GB" sz="2400"/>
          </a:p>
        </p:txBody>
      </p:sp>
      <p:sp>
        <p:nvSpPr>
          <p:cNvPr id="1981453" name="Rectangle 13"/>
          <p:cNvSpPr>
            <a:spLocks noChangeArrowheads="1"/>
          </p:cNvSpPr>
          <p:nvPr/>
        </p:nvSpPr>
        <p:spPr bwMode="auto">
          <a:xfrm>
            <a:off x="6040438" y="2976563"/>
            <a:ext cx="684212" cy="381000"/>
          </a:xfrm>
          <a:prstGeom prst="rect">
            <a:avLst/>
          </a:prstGeom>
          <a:noFill/>
          <a:ln w="9525">
            <a:solidFill>
              <a:srgbClr val="FFFF00"/>
            </a:solidFill>
            <a:miter lim="800000"/>
            <a:headEnd/>
            <a:tailEnd/>
          </a:ln>
        </p:spPr>
        <p:txBody>
          <a:bodyPr wrap="none" anchor="ctr"/>
          <a:lstStyle/>
          <a:p>
            <a:pPr algn="ctr">
              <a:spcBef>
                <a:spcPct val="0"/>
              </a:spcBef>
              <a:buClrTx/>
              <a:buFontTx/>
              <a:buNone/>
            </a:pPr>
            <a:r>
              <a:rPr kumimoji="0" lang="hr-HR" sz="2400"/>
              <a:t>3</a:t>
            </a:r>
            <a:endParaRPr kumimoji="0" lang="en-GB" sz="2400"/>
          </a:p>
        </p:txBody>
      </p:sp>
      <p:sp>
        <p:nvSpPr>
          <p:cNvPr id="1981454" name="Rectangle 14"/>
          <p:cNvSpPr>
            <a:spLocks noChangeArrowheads="1"/>
          </p:cNvSpPr>
          <p:nvPr/>
        </p:nvSpPr>
        <p:spPr bwMode="auto">
          <a:xfrm>
            <a:off x="5627688" y="3052763"/>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b</a:t>
            </a:r>
            <a:endParaRPr kumimoji="0" lang="en-GB" sz="2400"/>
          </a:p>
        </p:txBody>
      </p:sp>
      <p:sp>
        <p:nvSpPr>
          <p:cNvPr id="1981455" name="Rectangle 15"/>
          <p:cNvSpPr>
            <a:spLocks noChangeArrowheads="1"/>
          </p:cNvSpPr>
          <p:nvPr/>
        </p:nvSpPr>
        <p:spPr bwMode="auto">
          <a:xfrm>
            <a:off x="4456113" y="2641600"/>
            <a:ext cx="936625"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0x102</a:t>
            </a:r>
            <a:endParaRPr kumimoji="0" lang="en-GB" sz="2400"/>
          </a:p>
        </p:txBody>
      </p:sp>
      <p:sp>
        <p:nvSpPr>
          <p:cNvPr id="1981456" name="Rectangle 16"/>
          <p:cNvSpPr>
            <a:spLocks noChangeArrowheads="1"/>
          </p:cNvSpPr>
          <p:nvPr/>
        </p:nvSpPr>
        <p:spPr bwMode="auto">
          <a:xfrm>
            <a:off x="4462463" y="3052763"/>
            <a:ext cx="936625"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0x100</a:t>
            </a:r>
            <a:endParaRPr kumimoji="0" lang="en-GB" sz="2400"/>
          </a:p>
        </p:txBody>
      </p:sp>
      <p:sp>
        <p:nvSpPr>
          <p:cNvPr id="1981457" name="Rectangle 17"/>
          <p:cNvSpPr>
            <a:spLocks noChangeArrowheads="1"/>
          </p:cNvSpPr>
          <p:nvPr/>
        </p:nvSpPr>
        <p:spPr bwMode="auto">
          <a:xfrm>
            <a:off x="7769225" y="2565400"/>
            <a:ext cx="1511300" cy="358775"/>
          </a:xfrm>
          <a:prstGeom prst="rect">
            <a:avLst/>
          </a:prstGeom>
          <a:solidFill>
            <a:srgbClr val="FFFF66">
              <a:alpha val="70000"/>
            </a:srgbClr>
          </a:solidFill>
          <a:ln w="9525" algn="ctr">
            <a:solidFill>
              <a:srgbClr val="FF3300"/>
            </a:solidFill>
            <a:miter lim="800000"/>
            <a:headEnd/>
            <a:tailEnd/>
          </a:ln>
          <a:effectLst/>
        </p:spPr>
        <p:txBody>
          <a:bodyPr wrap="none" anchor="ctr"/>
          <a:lstStyle/>
          <a:p>
            <a:pPr algn="ctr">
              <a:defRPr/>
            </a:pPr>
            <a:r>
              <a:rPr lang="hr-HR" sz="1800">
                <a:effectLst>
                  <a:outerShdw blurRad="38100" dist="38100" dir="2700000" algn="tl">
                    <a:srgbClr val="FFFFFF"/>
                  </a:outerShdw>
                </a:effectLst>
              </a:rPr>
              <a:t>pov.adr.</a:t>
            </a:r>
          </a:p>
        </p:txBody>
      </p:sp>
      <p:sp>
        <p:nvSpPr>
          <p:cNvPr id="1981458" name="Rectangle 18"/>
          <p:cNvSpPr>
            <a:spLocks noChangeArrowheads="1"/>
          </p:cNvSpPr>
          <p:nvPr/>
        </p:nvSpPr>
        <p:spPr bwMode="auto">
          <a:xfrm>
            <a:off x="7769225" y="2205038"/>
            <a:ext cx="1511300" cy="358775"/>
          </a:xfrm>
          <a:prstGeom prst="rect">
            <a:avLst/>
          </a:prstGeom>
          <a:solidFill>
            <a:srgbClr val="FFFF66">
              <a:alpha val="70000"/>
            </a:srgbClr>
          </a:solidFill>
          <a:ln w="9525" algn="ctr">
            <a:solidFill>
              <a:srgbClr val="FF3300"/>
            </a:solidFill>
            <a:miter lim="800000"/>
            <a:headEnd/>
            <a:tailEnd/>
          </a:ln>
          <a:effectLst/>
        </p:spPr>
        <p:txBody>
          <a:bodyPr wrap="none" anchor="ctr"/>
          <a:lstStyle/>
          <a:p>
            <a:pPr algn="ctr">
              <a:defRPr/>
            </a:pPr>
            <a:r>
              <a:rPr lang="hr-HR" sz="2400">
                <a:effectLst>
                  <a:outerShdw blurRad="38100" dist="38100" dir="2700000" algn="tl">
                    <a:srgbClr val="FFFFFF"/>
                  </a:outerShdw>
                </a:effectLst>
              </a:rPr>
              <a:t>3</a:t>
            </a:r>
          </a:p>
        </p:txBody>
      </p:sp>
      <p:sp>
        <p:nvSpPr>
          <p:cNvPr id="1981459" name="Rectangle 19"/>
          <p:cNvSpPr>
            <a:spLocks noChangeArrowheads="1"/>
          </p:cNvSpPr>
          <p:nvPr/>
        </p:nvSpPr>
        <p:spPr bwMode="auto">
          <a:xfrm>
            <a:off x="7337425" y="2924175"/>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x</a:t>
            </a:r>
            <a:endParaRPr kumimoji="0" lang="en-GB" sz="2400"/>
          </a:p>
        </p:txBody>
      </p:sp>
      <p:sp>
        <p:nvSpPr>
          <p:cNvPr id="1981460" name="Rectangle 20"/>
          <p:cNvSpPr>
            <a:spLocks noChangeArrowheads="1"/>
          </p:cNvSpPr>
          <p:nvPr/>
        </p:nvSpPr>
        <p:spPr bwMode="auto">
          <a:xfrm>
            <a:off x="7192963" y="2205038"/>
            <a:ext cx="474662"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pom</a:t>
            </a:r>
            <a:endParaRPr kumimoji="0" lang="en-GB" sz="2400"/>
          </a:p>
        </p:txBody>
      </p:sp>
      <p:sp>
        <p:nvSpPr>
          <p:cNvPr id="1981461" name="Rectangle 21"/>
          <p:cNvSpPr>
            <a:spLocks noChangeArrowheads="1"/>
          </p:cNvSpPr>
          <p:nvPr/>
        </p:nvSpPr>
        <p:spPr bwMode="auto">
          <a:xfrm>
            <a:off x="5319713" y="1484313"/>
            <a:ext cx="1873250" cy="360362"/>
          </a:xfrm>
          <a:prstGeom prst="rect">
            <a:avLst/>
          </a:prstGeom>
          <a:solidFill>
            <a:srgbClr val="FF0000"/>
          </a:solidFill>
          <a:ln w="9525" algn="ctr">
            <a:solidFill>
              <a:srgbClr val="FF0000"/>
            </a:solidFill>
            <a:miter lim="800000"/>
            <a:headEnd/>
            <a:tailEnd/>
          </a:ln>
          <a:effectLst/>
        </p:spPr>
        <p:txBody>
          <a:bodyPr wrap="none" anchor="ctr"/>
          <a:lstStyle/>
          <a:p>
            <a:pPr algn="ctr">
              <a:defRPr/>
            </a:pPr>
            <a:r>
              <a:rPr lang="hr-HR" sz="1800">
                <a:solidFill>
                  <a:srgbClr val="FFFFFF"/>
                </a:solidFill>
                <a:effectLst>
                  <a:outerShdw blurRad="38100" dist="38100" dir="2700000" algn="tl">
                    <a:srgbClr val="000000"/>
                  </a:outerShdw>
                </a:effectLst>
                <a:latin typeface="Arial Narrow" pitchFamily="34" charset="0"/>
              </a:rPr>
              <a:t>povratak u glavni</a:t>
            </a:r>
            <a:endParaRPr lang="hr-HR" sz="1800">
              <a:solidFill>
                <a:srgbClr val="FFFFFF"/>
              </a:solidFill>
              <a:effectLst>
                <a:outerShdw blurRad="38100" dist="38100" dir="2700000" algn="tl">
                  <a:srgbClr val="000000"/>
                </a:outerShdw>
              </a:effectLst>
            </a:endParaRPr>
          </a:p>
        </p:txBody>
      </p:sp>
      <p:sp>
        <p:nvSpPr>
          <p:cNvPr id="1981462" name="Rectangle 22"/>
          <p:cNvSpPr>
            <a:spLocks noChangeArrowheads="1"/>
          </p:cNvSpPr>
          <p:nvPr/>
        </p:nvSpPr>
        <p:spPr bwMode="auto">
          <a:xfrm>
            <a:off x="6040438" y="4941888"/>
            <a:ext cx="684212" cy="381000"/>
          </a:xfrm>
          <a:prstGeom prst="rect">
            <a:avLst/>
          </a:prstGeom>
          <a:noFill/>
          <a:ln w="9525">
            <a:solidFill>
              <a:srgbClr val="FFFF00"/>
            </a:solidFill>
            <a:miter lim="800000"/>
            <a:headEnd/>
            <a:tailEnd/>
          </a:ln>
        </p:spPr>
        <p:txBody>
          <a:bodyPr wrap="none" anchor="ctr"/>
          <a:lstStyle/>
          <a:p>
            <a:pPr algn="ctr">
              <a:spcBef>
                <a:spcPct val="0"/>
              </a:spcBef>
              <a:buClrTx/>
              <a:buFontTx/>
              <a:buNone/>
            </a:pPr>
            <a:r>
              <a:rPr kumimoji="0" lang="hr-HR" sz="2400"/>
              <a:t>5</a:t>
            </a:r>
            <a:endParaRPr kumimoji="0" lang="en-GB" sz="2400"/>
          </a:p>
        </p:txBody>
      </p:sp>
      <p:sp>
        <p:nvSpPr>
          <p:cNvPr id="1981463" name="Rectangle 23"/>
          <p:cNvSpPr>
            <a:spLocks noChangeArrowheads="1"/>
          </p:cNvSpPr>
          <p:nvPr/>
        </p:nvSpPr>
        <p:spPr bwMode="auto">
          <a:xfrm>
            <a:off x="5608638" y="5018088"/>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a</a:t>
            </a:r>
            <a:endParaRPr kumimoji="0" lang="en-GB" sz="2400"/>
          </a:p>
        </p:txBody>
      </p:sp>
      <p:sp>
        <p:nvSpPr>
          <p:cNvPr id="1981464" name="Rectangle 24"/>
          <p:cNvSpPr>
            <a:spLocks noChangeArrowheads="1"/>
          </p:cNvSpPr>
          <p:nvPr/>
        </p:nvSpPr>
        <p:spPr bwMode="auto">
          <a:xfrm>
            <a:off x="6040438" y="5353050"/>
            <a:ext cx="684212" cy="381000"/>
          </a:xfrm>
          <a:prstGeom prst="rect">
            <a:avLst/>
          </a:prstGeom>
          <a:noFill/>
          <a:ln w="9525">
            <a:solidFill>
              <a:srgbClr val="FFFF00"/>
            </a:solidFill>
            <a:miter lim="800000"/>
            <a:headEnd/>
            <a:tailEnd/>
          </a:ln>
        </p:spPr>
        <p:txBody>
          <a:bodyPr wrap="none" anchor="ctr"/>
          <a:lstStyle/>
          <a:p>
            <a:pPr algn="ctr">
              <a:spcBef>
                <a:spcPct val="0"/>
              </a:spcBef>
              <a:buClrTx/>
              <a:buFontTx/>
              <a:buNone/>
            </a:pPr>
            <a:r>
              <a:rPr kumimoji="0" lang="hr-HR" sz="2400"/>
              <a:t>3</a:t>
            </a:r>
            <a:endParaRPr kumimoji="0" lang="en-GB" sz="2400"/>
          </a:p>
        </p:txBody>
      </p:sp>
      <p:sp>
        <p:nvSpPr>
          <p:cNvPr id="1981465" name="Rectangle 25"/>
          <p:cNvSpPr>
            <a:spLocks noChangeArrowheads="1"/>
          </p:cNvSpPr>
          <p:nvPr/>
        </p:nvSpPr>
        <p:spPr bwMode="auto">
          <a:xfrm>
            <a:off x="5627688" y="5429250"/>
            <a:ext cx="330200"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b</a:t>
            </a:r>
            <a:endParaRPr kumimoji="0" lang="en-GB" sz="2400"/>
          </a:p>
        </p:txBody>
      </p:sp>
      <p:sp>
        <p:nvSpPr>
          <p:cNvPr id="1981466" name="Rectangle 26"/>
          <p:cNvSpPr>
            <a:spLocks noChangeArrowheads="1"/>
          </p:cNvSpPr>
          <p:nvPr/>
        </p:nvSpPr>
        <p:spPr bwMode="auto">
          <a:xfrm>
            <a:off x="4456113" y="5018088"/>
            <a:ext cx="936625"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0x102</a:t>
            </a:r>
            <a:endParaRPr kumimoji="0" lang="en-GB" sz="2400"/>
          </a:p>
        </p:txBody>
      </p:sp>
      <p:sp>
        <p:nvSpPr>
          <p:cNvPr id="1981467" name="Rectangle 27"/>
          <p:cNvSpPr>
            <a:spLocks noChangeArrowheads="1"/>
          </p:cNvSpPr>
          <p:nvPr/>
        </p:nvSpPr>
        <p:spPr bwMode="auto">
          <a:xfrm>
            <a:off x="4462463" y="5429250"/>
            <a:ext cx="936625" cy="304800"/>
          </a:xfrm>
          <a:prstGeom prst="rect">
            <a:avLst/>
          </a:prstGeom>
          <a:noFill/>
          <a:ln w="9525">
            <a:noFill/>
            <a:miter lim="800000"/>
            <a:headEnd/>
            <a:tailEnd/>
          </a:ln>
        </p:spPr>
        <p:txBody>
          <a:bodyPr wrap="none" anchor="ctr"/>
          <a:lstStyle/>
          <a:p>
            <a:pPr algn="ctr">
              <a:spcBef>
                <a:spcPct val="0"/>
              </a:spcBef>
              <a:buClrTx/>
              <a:buFontTx/>
              <a:buNone/>
            </a:pPr>
            <a:r>
              <a:rPr kumimoji="0" lang="hr-HR" sz="2400"/>
              <a:t>0x100</a:t>
            </a:r>
            <a:endParaRPr kumimoji="0" lang="en-GB" sz="2400"/>
          </a:p>
        </p:txBody>
      </p:sp>
      <p:sp>
        <p:nvSpPr>
          <p:cNvPr id="1981468" name="Rectangle 28"/>
          <p:cNvSpPr>
            <a:spLocks noChangeArrowheads="1"/>
          </p:cNvSpPr>
          <p:nvPr/>
        </p:nvSpPr>
        <p:spPr bwMode="auto">
          <a:xfrm>
            <a:off x="5319713" y="3860800"/>
            <a:ext cx="1873250" cy="360363"/>
          </a:xfrm>
          <a:prstGeom prst="rect">
            <a:avLst/>
          </a:prstGeom>
          <a:solidFill>
            <a:srgbClr val="FF0000"/>
          </a:solidFill>
          <a:ln w="9525" algn="ctr">
            <a:solidFill>
              <a:srgbClr val="FF0000"/>
            </a:solidFill>
            <a:miter lim="800000"/>
            <a:headEnd/>
            <a:tailEnd/>
          </a:ln>
          <a:effectLst/>
        </p:spPr>
        <p:txBody>
          <a:bodyPr wrap="none" anchor="ctr"/>
          <a:lstStyle/>
          <a:p>
            <a:pPr algn="ctr">
              <a:defRPr/>
            </a:pPr>
            <a:r>
              <a:rPr lang="hr-HR" sz="1800">
                <a:solidFill>
                  <a:srgbClr val="FFFFFF"/>
                </a:solidFill>
                <a:effectLst>
                  <a:outerShdw blurRad="38100" dist="38100" dir="2700000" algn="tl">
                    <a:srgbClr val="000000"/>
                  </a:outerShdw>
                </a:effectLst>
                <a:latin typeface="Arial Narrow" pitchFamily="34" charset="0"/>
              </a:rPr>
              <a:t>nakon povratka</a:t>
            </a:r>
            <a:endParaRPr lang="hr-HR" sz="1800">
              <a:solidFill>
                <a:srgbClr val="FFFFFF"/>
              </a:solidFill>
              <a:effectLst>
                <a:outerShdw blurRad="38100" dist="38100" dir="2700000" algn="tl">
                  <a:srgbClr val="000000"/>
                </a:outerShdw>
              </a:effectLst>
            </a:endParaRPr>
          </a:p>
        </p:txBody>
      </p:sp>
      <p:grpSp>
        <p:nvGrpSpPr>
          <p:cNvPr id="2" name="Group 29"/>
          <p:cNvGrpSpPr>
            <a:grpSpLocks/>
          </p:cNvGrpSpPr>
          <p:nvPr/>
        </p:nvGrpSpPr>
        <p:grpSpPr bwMode="auto">
          <a:xfrm>
            <a:off x="7769225" y="1844675"/>
            <a:ext cx="1511300" cy="1798638"/>
            <a:chOff x="2621" y="2115"/>
            <a:chExt cx="998" cy="1678"/>
          </a:xfrm>
        </p:grpSpPr>
        <p:sp>
          <p:nvSpPr>
            <p:cNvPr id="26659" name="Line 30"/>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26660" name="Line 31"/>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26661" name="Line 32"/>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grpSp>
        <p:nvGrpSpPr>
          <p:cNvPr id="3" name="Group 33"/>
          <p:cNvGrpSpPr>
            <a:grpSpLocks/>
          </p:cNvGrpSpPr>
          <p:nvPr/>
        </p:nvGrpSpPr>
        <p:grpSpPr bwMode="auto">
          <a:xfrm>
            <a:off x="7769225" y="4221163"/>
            <a:ext cx="1511300" cy="1798637"/>
            <a:chOff x="2621" y="2115"/>
            <a:chExt cx="998" cy="1678"/>
          </a:xfrm>
        </p:grpSpPr>
        <p:sp>
          <p:nvSpPr>
            <p:cNvPr id="26656" name="Line 34"/>
            <p:cNvSpPr>
              <a:spLocks noChangeShapeType="1"/>
            </p:cNvSpPr>
            <p:nvPr/>
          </p:nvSpPr>
          <p:spPr bwMode="auto">
            <a:xfrm>
              <a:off x="2621" y="2115"/>
              <a:ext cx="0" cy="1678"/>
            </a:xfrm>
            <a:prstGeom prst="line">
              <a:avLst/>
            </a:prstGeom>
            <a:noFill/>
            <a:ln w="57150">
              <a:solidFill>
                <a:srgbClr val="CC6600"/>
              </a:solidFill>
              <a:round/>
              <a:headEnd/>
              <a:tailEnd/>
            </a:ln>
          </p:spPr>
          <p:txBody>
            <a:bodyPr wrap="none" anchor="ctr"/>
            <a:lstStyle/>
            <a:p>
              <a:endParaRPr lang="en-US"/>
            </a:p>
          </p:txBody>
        </p:sp>
        <p:sp>
          <p:nvSpPr>
            <p:cNvPr id="26657" name="Line 35"/>
            <p:cNvSpPr>
              <a:spLocks noChangeShapeType="1"/>
            </p:cNvSpPr>
            <p:nvPr/>
          </p:nvSpPr>
          <p:spPr bwMode="auto">
            <a:xfrm>
              <a:off x="3619" y="2115"/>
              <a:ext cx="0" cy="1678"/>
            </a:xfrm>
            <a:prstGeom prst="line">
              <a:avLst/>
            </a:prstGeom>
            <a:noFill/>
            <a:ln w="57150">
              <a:solidFill>
                <a:srgbClr val="CC6600"/>
              </a:solidFill>
              <a:round/>
              <a:headEnd/>
              <a:tailEnd/>
            </a:ln>
          </p:spPr>
          <p:txBody>
            <a:bodyPr wrap="none" anchor="ctr"/>
            <a:lstStyle/>
            <a:p>
              <a:endParaRPr lang="en-US"/>
            </a:p>
          </p:txBody>
        </p:sp>
        <p:sp>
          <p:nvSpPr>
            <p:cNvPr id="26658" name="Line 36"/>
            <p:cNvSpPr>
              <a:spLocks noChangeShapeType="1"/>
            </p:cNvSpPr>
            <p:nvPr/>
          </p:nvSpPr>
          <p:spPr bwMode="auto">
            <a:xfrm>
              <a:off x="2621" y="3793"/>
              <a:ext cx="998" cy="0"/>
            </a:xfrm>
            <a:prstGeom prst="line">
              <a:avLst/>
            </a:prstGeom>
            <a:noFill/>
            <a:ln w="57150">
              <a:solidFill>
                <a:srgbClr val="CC6600"/>
              </a:solidFill>
              <a:round/>
              <a:headEnd/>
              <a:tailEnd/>
            </a:ln>
          </p:spPr>
          <p:txBody>
            <a:bodyPr wrap="none" anchor="ctr"/>
            <a:lstStyle/>
            <a:p>
              <a:endParaRPr lang="en-US"/>
            </a:p>
          </p:txBody>
        </p:sp>
      </p:grpSp>
      <p:sp>
        <p:nvSpPr>
          <p:cNvPr id="1981477" name="Rectangle 37"/>
          <p:cNvSpPr>
            <a:spLocks noChangeArrowheads="1"/>
          </p:cNvSpPr>
          <p:nvPr/>
        </p:nvSpPr>
        <p:spPr bwMode="auto">
          <a:xfrm>
            <a:off x="207963" y="3048000"/>
            <a:ext cx="3887787" cy="360363"/>
          </a:xfrm>
          <a:prstGeom prst="rect">
            <a:avLst/>
          </a:prstGeom>
          <a:noFill/>
          <a:ln w="38100" algn="ctr">
            <a:solidFill>
              <a:srgbClr val="FF3300"/>
            </a:solidFill>
            <a:miter lim="800000"/>
            <a:headEnd/>
            <a:tailEnd/>
          </a:ln>
        </p:spPr>
        <p:txBody>
          <a:bodyPr wrap="none" anchor="ctr"/>
          <a:lstStyle/>
          <a:p>
            <a:endParaRPr lang="hr-HR"/>
          </a:p>
        </p:txBody>
      </p:sp>
      <p:sp>
        <p:nvSpPr>
          <p:cNvPr id="5" name="Slide Number Placeholder 4"/>
          <p:cNvSpPr>
            <a:spLocks noGrp="1"/>
          </p:cNvSpPr>
          <p:nvPr>
            <p:ph type="sldNum" sz="quarter" idx="11"/>
          </p:nvPr>
        </p:nvSpPr>
        <p:spPr/>
        <p:txBody>
          <a:bodyPr/>
          <a:lstStyle/>
          <a:p>
            <a:fld id="{745713BE-29BA-419A-94CF-E246D26E1442}" type="slidenum">
              <a:rPr lang="hr-HR" smtClean="0"/>
              <a:pPr/>
              <a:t>39</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81452"/>
                                        </p:tgtEl>
                                        <p:attrNameLst>
                                          <p:attrName>style.visibility</p:attrName>
                                        </p:attrNameLst>
                                      </p:cBhvr>
                                      <p:to>
                                        <p:strVal val="visible"/>
                                      </p:to>
                                    </p:set>
                                    <p:animEffect transition="in" filter="dissolve">
                                      <p:cBhvr>
                                        <p:cTn id="7" dur="500"/>
                                        <p:tgtEl>
                                          <p:spTgt spid="198145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981455"/>
                                        </p:tgtEl>
                                        <p:attrNameLst>
                                          <p:attrName>style.visibility</p:attrName>
                                        </p:attrNameLst>
                                      </p:cBhvr>
                                      <p:to>
                                        <p:strVal val="visible"/>
                                      </p:to>
                                    </p:set>
                                    <p:animEffect transition="in" filter="dissolve">
                                      <p:cBhvr>
                                        <p:cTn id="10" dur="500"/>
                                        <p:tgtEl>
                                          <p:spTgt spid="198145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981451"/>
                                        </p:tgtEl>
                                        <p:attrNameLst>
                                          <p:attrName>style.visibility</p:attrName>
                                        </p:attrNameLst>
                                      </p:cBhvr>
                                      <p:to>
                                        <p:strVal val="visible"/>
                                      </p:to>
                                    </p:set>
                                    <p:animEffect transition="in" filter="dissolve">
                                      <p:cBhvr>
                                        <p:cTn id="13" dur="500"/>
                                        <p:tgtEl>
                                          <p:spTgt spid="198145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981453"/>
                                        </p:tgtEl>
                                        <p:attrNameLst>
                                          <p:attrName>style.visibility</p:attrName>
                                        </p:attrNameLst>
                                      </p:cBhvr>
                                      <p:to>
                                        <p:strVal val="visible"/>
                                      </p:to>
                                    </p:set>
                                    <p:animEffect transition="in" filter="dissolve">
                                      <p:cBhvr>
                                        <p:cTn id="16" dur="500"/>
                                        <p:tgtEl>
                                          <p:spTgt spid="198145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981454"/>
                                        </p:tgtEl>
                                        <p:attrNameLst>
                                          <p:attrName>style.visibility</p:attrName>
                                        </p:attrNameLst>
                                      </p:cBhvr>
                                      <p:to>
                                        <p:strVal val="visible"/>
                                      </p:to>
                                    </p:set>
                                    <p:animEffect transition="in" filter="dissolve">
                                      <p:cBhvr>
                                        <p:cTn id="19" dur="500"/>
                                        <p:tgtEl>
                                          <p:spTgt spid="1981454"/>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981456"/>
                                        </p:tgtEl>
                                        <p:attrNameLst>
                                          <p:attrName>style.visibility</p:attrName>
                                        </p:attrNameLst>
                                      </p:cBhvr>
                                      <p:to>
                                        <p:strVal val="visible"/>
                                      </p:to>
                                    </p:set>
                                    <p:animEffect transition="in" filter="dissolve">
                                      <p:cBhvr>
                                        <p:cTn id="22" dur="500"/>
                                        <p:tgtEl>
                                          <p:spTgt spid="1981456"/>
                                        </p:tgtEl>
                                      </p:cBhvr>
                                    </p:animEffect>
                                  </p:childTnLst>
                                </p:cTn>
                              </p:par>
                              <p:par>
                                <p:cTn id="23" presetID="9"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dissolve">
                                      <p:cBhvr>
                                        <p:cTn id="25" dur="500"/>
                                        <p:tgtEl>
                                          <p:spTgt spid="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981460"/>
                                        </p:tgtEl>
                                        <p:attrNameLst>
                                          <p:attrName>style.visibility</p:attrName>
                                        </p:attrNameLst>
                                      </p:cBhvr>
                                      <p:to>
                                        <p:strVal val="visible"/>
                                      </p:to>
                                    </p:set>
                                    <p:animEffect transition="in" filter="dissolve">
                                      <p:cBhvr>
                                        <p:cTn id="28" dur="500"/>
                                        <p:tgtEl>
                                          <p:spTgt spid="198146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981458"/>
                                        </p:tgtEl>
                                        <p:attrNameLst>
                                          <p:attrName>style.visibility</p:attrName>
                                        </p:attrNameLst>
                                      </p:cBhvr>
                                      <p:to>
                                        <p:strVal val="visible"/>
                                      </p:to>
                                    </p:set>
                                    <p:animEffect transition="in" filter="dissolve">
                                      <p:cBhvr>
                                        <p:cTn id="31" dur="500"/>
                                        <p:tgtEl>
                                          <p:spTgt spid="198145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981457"/>
                                        </p:tgtEl>
                                        <p:attrNameLst>
                                          <p:attrName>style.visibility</p:attrName>
                                        </p:attrNameLst>
                                      </p:cBhvr>
                                      <p:to>
                                        <p:strVal val="visible"/>
                                      </p:to>
                                    </p:set>
                                    <p:animEffect transition="in" filter="dissolve">
                                      <p:cBhvr>
                                        <p:cTn id="34" dur="500"/>
                                        <p:tgtEl>
                                          <p:spTgt spid="198145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981450"/>
                                        </p:tgtEl>
                                        <p:attrNameLst>
                                          <p:attrName>style.visibility</p:attrName>
                                        </p:attrNameLst>
                                      </p:cBhvr>
                                      <p:to>
                                        <p:strVal val="visible"/>
                                      </p:to>
                                    </p:set>
                                    <p:animEffect transition="in" filter="dissolve">
                                      <p:cBhvr>
                                        <p:cTn id="37" dur="500"/>
                                        <p:tgtEl>
                                          <p:spTgt spid="198145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981448"/>
                                        </p:tgtEl>
                                        <p:attrNameLst>
                                          <p:attrName>style.visibility</p:attrName>
                                        </p:attrNameLst>
                                      </p:cBhvr>
                                      <p:to>
                                        <p:strVal val="visible"/>
                                      </p:to>
                                    </p:set>
                                    <p:animEffect transition="in" filter="dissolve">
                                      <p:cBhvr>
                                        <p:cTn id="40" dur="500"/>
                                        <p:tgtEl>
                                          <p:spTgt spid="1981448"/>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981449"/>
                                        </p:tgtEl>
                                        <p:attrNameLst>
                                          <p:attrName>style.visibility</p:attrName>
                                        </p:attrNameLst>
                                      </p:cBhvr>
                                      <p:to>
                                        <p:strVal val="visible"/>
                                      </p:to>
                                    </p:set>
                                    <p:animEffect transition="in" filter="dissolve">
                                      <p:cBhvr>
                                        <p:cTn id="43" dur="500"/>
                                        <p:tgtEl>
                                          <p:spTgt spid="1981449"/>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81459"/>
                                        </p:tgtEl>
                                        <p:attrNameLst>
                                          <p:attrName>style.visibility</p:attrName>
                                        </p:attrNameLst>
                                      </p:cBhvr>
                                      <p:to>
                                        <p:strVal val="visible"/>
                                      </p:to>
                                    </p:set>
                                    <p:animEffect transition="in" filter="dissolve">
                                      <p:cBhvr>
                                        <p:cTn id="46" dur="500"/>
                                        <p:tgtEl>
                                          <p:spTgt spid="1981459"/>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0" nodeType="clickEffect">
                                  <p:stCondLst>
                                    <p:cond delay="0"/>
                                  </p:stCondLst>
                                  <p:childTnLst>
                                    <p:animMotion origin="layout" path="M -4.11821E-6 -0.00023 L -4.11821E-6 0.04445 " pathEditMode="relative" rAng="0" ptsTypes="AA">
                                      <p:cBhvr>
                                        <p:cTn id="50" dur="2000" fill="hold"/>
                                        <p:tgtEl>
                                          <p:spTgt spid="1981477"/>
                                        </p:tgtEl>
                                        <p:attrNameLst>
                                          <p:attrName>ppt_x</p:attrName>
                                          <p:attrName>ppt_y</p:attrName>
                                        </p:attrNameLst>
                                      </p:cBhvr>
                                      <p:rCtr x="0" y="22"/>
                                    </p:animMotion>
                                  </p:childTnLst>
                                </p:cTn>
                              </p:par>
                            </p:childTnLst>
                          </p:cTn>
                        </p:par>
                        <p:par>
                          <p:cTn id="51" fill="hold">
                            <p:stCondLst>
                              <p:cond delay="2000"/>
                            </p:stCondLst>
                            <p:childTnLst>
                              <p:par>
                                <p:cTn id="52" presetID="42" presetClass="path" presetSubtype="0" accel="50000" decel="50000" fill="hold" grpId="1" nodeType="afterEffect">
                                  <p:stCondLst>
                                    <p:cond delay="0"/>
                                  </p:stCondLst>
                                  <p:childTnLst>
                                    <p:animMotion origin="layout" path="M -4.11821E-6 0.04445 L -4.11821E-6 0.3331 " pathEditMode="relative" rAng="0" ptsTypes="AA">
                                      <p:cBhvr>
                                        <p:cTn id="53" dur="2000" fill="hold"/>
                                        <p:tgtEl>
                                          <p:spTgt spid="1981477"/>
                                        </p:tgtEl>
                                        <p:attrNameLst>
                                          <p:attrName>ppt_x</p:attrName>
                                          <p:attrName>ppt_y</p:attrName>
                                        </p:attrNameLst>
                                      </p:cBhvr>
                                      <p:rCtr x="0" y="144"/>
                                    </p:animMotion>
                                  </p:childTnLst>
                                </p:cTn>
                              </p:par>
                              <p:par>
                                <p:cTn id="54" presetID="9" presetClass="entr" presetSubtype="0" fill="hold" grpId="0" nodeType="withEffect">
                                  <p:stCondLst>
                                    <p:cond delay="0"/>
                                  </p:stCondLst>
                                  <p:childTnLst>
                                    <p:set>
                                      <p:cBhvr>
                                        <p:cTn id="55" dur="1" fill="hold">
                                          <p:stCondLst>
                                            <p:cond delay="0"/>
                                          </p:stCondLst>
                                        </p:cTn>
                                        <p:tgtEl>
                                          <p:spTgt spid="1981461"/>
                                        </p:tgtEl>
                                        <p:attrNameLst>
                                          <p:attrName>style.visibility</p:attrName>
                                        </p:attrNameLst>
                                      </p:cBhvr>
                                      <p:to>
                                        <p:strVal val="visible"/>
                                      </p:to>
                                    </p:set>
                                    <p:animEffect transition="in" filter="dissolve">
                                      <p:cBhvr>
                                        <p:cTn id="56" dur="500"/>
                                        <p:tgtEl>
                                          <p:spTgt spid="1981461"/>
                                        </p:tgtEl>
                                      </p:cBhvr>
                                    </p:animEffect>
                                  </p:childTnLst>
                                </p:cTn>
                              </p:par>
                            </p:childTnLst>
                          </p:cTn>
                        </p:par>
                        <p:par>
                          <p:cTn id="57" fill="hold">
                            <p:stCondLst>
                              <p:cond delay="4000"/>
                            </p:stCondLst>
                            <p:childTnLst>
                              <p:par>
                                <p:cTn id="58" presetID="2" presetClass="exit" presetSubtype="1" fill="hold" grpId="1" nodeType="afterEffect">
                                  <p:stCondLst>
                                    <p:cond delay="0"/>
                                  </p:stCondLst>
                                  <p:childTnLst>
                                    <p:anim calcmode="lin" valueType="num">
                                      <p:cBhvr additive="base">
                                        <p:cTn id="59" dur="500"/>
                                        <p:tgtEl>
                                          <p:spTgt spid="1981460"/>
                                        </p:tgtEl>
                                        <p:attrNameLst>
                                          <p:attrName>ppt_x</p:attrName>
                                        </p:attrNameLst>
                                      </p:cBhvr>
                                      <p:tavLst>
                                        <p:tav tm="0">
                                          <p:val>
                                            <p:strVal val="ppt_x"/>
                                          </p:val>
                                        </p:tav>
                                        <p:tav tm="100000">
                                          <p:val>
                                            <p:strVal val="ppt_x"/>
                                          </p:val>
                                        </p:tav>
                                      </p:tavLst>
                                    </p:anim>
                                    <p:anim calcmode="lin" valueType="num">
                                      <p:cBhvr additive="base">
                                        <p:cTn id="60" dur="500"/>
                                        <p:tgtEl>
                                          <p:spTgt spid="1981460"/>
                                        </p:tgtEl>
                                        <p:attrNameLst>
                                          <p:attrName>ppt_y</p:attrName>
                                        </p:attrNameLst>
                                      </p:cBhvr>
                                      <p:tavLst>
                                        <p:tav tm="0">
                                          <p:val>
                                            <p:strVal val="ppt_y"/>
                                          </p:val>
                                        </p:tav>
                                        <p:tav tm="100000">
                                          <p:val>
                                            <p:strVal val="0-ppt_h/2"/>
                                          </p:val>
                                        </p:tav>
                                      </p:tavLst>
                                    </p:anim>
                                    <p:set>
                                      <p:cBhvr>
                                        <p:cTn id="61" dur="1" fill="hold">
                                          <p:stCondLst>
                                            <p:cond delay="499"/>
                                          </p:stCondLst>
                                        </p:cTn>
                                        <p:tgtEl>
                                          <p:spTgt spid="1981460"/>
                                        </p:tgtEl>
                                        <p:attrNameLst>
                                          <p:attrName>style.visibility</p:attrName>
                                        </p:attrNameLst>
                                      </p:cBhvr>
                                      <p:to>
                                        <p:strVal val="hidden"/>
                                      </p:to>
                                    </p:set>
                                  </p:childTnLst>
                                </p:cTn>
                              </p:par>
                              <p:par>
                                <p:cTn id="62" presetID="2" presetClass="exit" presetSubtype="1" fill="hold" grpId="1" nodeType="withEffect">
                                  <p:stCondLst>
                                    <p:cond delay="0"/>
                                  </p:stCondLst>
                                  <p:childTnLst>
                                    <p:anim calcmode="lin" valueType="num">
                                      <p:cBhvr additive="base">
                                        <p:cTn id="63" dur="500"/>
                                        <p:tgtEl>
                                          <p:spTgt spid="1981458"/>
                                        </p:tgtEl>
                                        <p:attrNameLst>
                                          <p:attrName>ppt_x</p:attrName>
                                        </p:attrNameLst>
                                      </p:cBhvr>
                                      <p:tavLst>
                                        <p:tav tm="0">
                                          <p:val>
                                            <p:strVal val="ppt_x"/>
                                          </p:val>
                                        </p:tav>
                                        <p:tav tm="100000">
                                          <p:val>
                                            <p:strVal val="ppt_x"/>
                                          </p:val>
                                        </p:tav>
                                      </p:tavLst>
                                    </p:anim>
                                    <p:anim calcmode="lin" valueType="num">
                                      <p:cBhvr additive="base">
                                        <p:cTn id="64" dur="500"/>
                                        <p:tgtEl>
                                          <p:spTgt spid="1981458"/>
                                        </p:tgtEl>
                                        <p:attrNameLst>
                                          <p:attrName>ppt_y</p:attrName>
                                        </p:attrNameLst>
                                      </p:cBhvr>
                                      <p:tavLst>
                                        <p:tav tm="0">
                                          <p:val>
                                            <p:strVal val="ppt_y"/>
                                          </p:val>
                                        </p:tav>
                                        <p:tav tm="100000">
                                          <p:val>
                                            <p:strVal val="0-ppt_h/2"/>
                                          </p:val>
                                        </p:tav>
                                      </p:tavLst>
                                    </p:anim>
                                    <p:set>
                                      <p:cBhvr>
                                        <p:cTn id="65" dur="1" fill="hold">
                                          <p:stCondLst>
                                            <p:cond delay="499"/>
                                          </p:stCondLst>
                                        </p:cTn>
                                        <p:tgtEl>
                                          <p:spTgt spid="1981458"/>
                                        </p:tgtEl>
                                        <p:attrNameLst>
                                          <p:attrName>style.visibility</p:attrName>
                                        </p:attrNameLst>
                                      </p:cBhvr>
                                      <p:to>
                                        <p:strVal val="hidden"/>
                                      </p:to>
                                    </p:set>
                                  </p:childTnLst>
                                </p:cTn>
                              </p:par>
                            </p:childTnLst>
                          </p:cTn>
                        </p:par>
                        <p:par>
                          <p:cTn id="66" fill="hold">
                            <p:stCondLst>
                              <p:cond delay="4500"/>
                            </p:stCondLst>
                            <p:childTnLst>
                              <p:par>
                                <p:cTn id="67" presetID="2" presetClass="exit" presetSubtype="1" fill="hold" grpId="1" nodeType="afterEffect">
                                  <p:stCondLst>
                                    <p:cond delay="0"/>
                                  </p:stCondLst>
                                  <p:childTnLst>
                                    <p:anim calcmode="lin" valueType="num">
                                      <p:cBhvr additive="base">
                                        <p:cTn id="68" dur="500"/>
                                        <p:tgtEl>
                                          <p:spTgt spid="1981457"/>
                                        </p:tgtEl>
                                        <p:attrNameLst>
                                          <p:attrName>ppt_x</p:attrName>
                                        </p:attrNameLst>
                                      </p:cBhvr>
                                      <p:tavLst>
                                        <p:tav tm="0">
                                          <p:val>
                                            <p:strVal val="ppt_x"/>
                                          </p:val>
                                        </p:tav>
                                        <p:tav tm="100000">
                                          <p:val>
                                            <p:strVal val="ppt_x"/>
                                          </p:val>
                                        </p:tav>
                                      </p:tavLst>
                                    </p:anim>
                                    <p:anim calcmode="lin" valueType="num">
                                      <p:cBhvr additive="base">
                                        <p:cTn id="69" dur="500"/>
                                        <p:tgtEl>
                                          <p:spTgt spid="1981457"/>
                                        </p:tgtEl>
                                        <p:attrNameLst>
                                          <p:attrName>ppt_y</p:attrName>
                                        </p:attrNameLst>
                                      </p:cBhvr>
                                      <p:tavLst>
                                        <p:tav tm="0">
                                          <p:val>
                                            <p:strVal val="ppt_y"/>
                                          </p:val>
                                        </p:tav>
                                        <p:tav tm="100000">
                                          <p:val>
                                            <p:strVal val="0-ppt_h/2"/>
                                          </p:val>
                                        </p:tav>
                                      </p:tavLst>
                                    </p:anim>
                                    <p:set>
                                      <p:cBhvr>
                                        <p:cTn id="70" dur="1" fill="hold">
                                          <p:stCondLst>
                                            <p:cond delay="499"/>
                                          </p:stCondLst>
                                        </p:cTn>
                                        <p:tgtEl>
                                          <p:spTgt spid="1981457"/>
                                        </p:tgtEl>
                                        <p:attrNameLst>
                                          <p:attrName>style.visibility</p:attrName>
                                        </p:attrNameLst>
                                      </p:cBhvr>
                                      <p:to>
                                        <p:strVal val="hidden"/>
                                      </p:to>
                                    </p:set>
                                  </p:childTnLst>
                                </p:cTn>
                              </p:par>
                            </p:childTnLst>
                          </p:cTn>
                        </p:par>
                        <p:par>
                          <p:cTn id="71" fill="hold">
                            <p:stCondLst>
                              <p:cond delay="5000"/>
                            </p:stCondLst>
                            <p:childTnLst>
                              <p:par>
                                <p:cTn id="72" presetID="2" presetClass="exit" presetSubtype="1" fill="hold" grpId="1" nodeType="afterEffect">
                                  <p:stCondLst>
                                    <p:cond delay="0"/>
                                  </p:stCondLst>
                                  <p:childTnLst>
                                    <p:anim calcmode="lin" valueType="num">
                                      <p:cBhvr additive="base">
                                        <p:cTn id="73" dur="500"/>
                                        <p:tgtEl>
                                          <p:spTgt spid="1981459"/>
                                        </p:tgtEl>
                                        <p:attrNameLst>
                                          <p:attrName>ppt_x</p:attrName>
                                        </p:attrNameLst>
                                      </p:cBhvr>
                                      <p:tavLst>
                                        <p:tav tm="0">
                                          <p:val>
                                            <p:strVal val="ppt_x"/>
                                          </p:val>
                                        </p:tav>
                                        <p:tav tm="100000">
                                          <p:val>
                                            <p:strVal val="ppt_x"/>
                                          </p:val>
                                        </p:tav>
                                      </p:tavLst>
                                    </p:anim>
                                    <p:anim calcmode="lin" valueType="num">
                                      <p:cBhvr additive="base">
                                        <p:cTn id="74" dur="500"/>
                                        <p:tgtEl>
                                          <p:spTgt spid="1981459"/>
                                        </p:tgtEl>
                                        <p:attrNameLst>
                                          <p:attrName>ppt_y</p:attrName>
                                        </p:attrNameLst>
                                      </p:cBhvr>
                                      <p:tavLst>
                                        <p:tav tm="0">
                                          <p:val>
                                            <p:strVal val="ppt_y"/>
                                          </p:val>
                                        </p:tav>
                                        <p:tav tm="100000">
                                          <p:val>
                                            <p:strVal val="0-ppt_h/2"/>
                                          </p:val>
                                        </p:tav>
                                      </p:tavLst>
                                    </p:anim>
                                    <p:set>
                                      <p:cBhvr>
                                        <p:cTn id="75" dur="1" fill="hold">
                                          <p:stCondLst>
                                            <p:cond delay="499"/>
                                          </p:stCondLst>
                                        </p:cTn>
                                        <p:tgtEl>
                                          <p:spTgt spid="1981459"/>
                                        </p:tgtEl>
                                        <p:attrNameLst>
                                          <p:attrName>style.visibility</p:attrName>
                                        </p:attrNameLst>
                                      </p:cBhvr>
                                      <p:to>
                                        <p:strVal val="hidden"/>
                                      </p:to>
                                    </p:set>
                                  </p:childTnLst>
                                </p:cTn>
                              </p:par>
                              <p:par>
                                <p:cTn id="76" presetID="2" presetClass="exit" presetSubtype="1" fill="hold" grpId="1" nodeType="withEffect">
                                  <p:stCondLst>
                                    <p:cond delay="0"/>
                                  </p:stCondLst>
                                  <p:childTnLst>
                                    <p:anim calcmode="lin" valueType="num">
                                      <p:cBhvr additive="base">
                                        <p:cTn id="77" dur="500"/>
                                        <p:tgtEl>
                                          <p:spTgt spid="1981450"/>
                                        </p:tgtEl>
                                        <p:attrNameLst>
                                          <p:attrName>ppt_x</p:attrName>
                                        </p:attrNameLst>
                                      </p:cBhvr>
                                      <p:tavLst>
                                        <p:tav tm="0">
                                          <p:val>
                                            <p:strVal val="ppt_x"/>
                                          </p:val>
                                        </p:tav>
                                        <p:tav tm="100000">
                                          <p:val>
                                            <p:strVal val="ppt_x"/>
                                          </p:val>
                                        </p:tav>
                                      </p:tavLst>
                                    </p:anim>
                                    <p:anim calcmode="lin" valueType="num">
                                      <p:cBhvr additive="base">
                                        <p:cTn id="78" dur="500"/>
                                        <p:tgtEl>
                                          <p:spTgt spid="1981450"/>
                                        </p:tgtEl>
                                        <p:attrNameLst>
                                          <p:attrName>ppt_y</p:attrName>
                                        </p:attrNameLst>
                                      </p:cBhvr>
                                      <p:tavLst>
                                        <p:tav tm="0">
                                          <p:val>
                                            <p:strVal val="ppt_y"/>
                                          </p:val>
                                        </p:tav>
                                        <p:tav tm="100000">
                                          <p:val>
                                            <p:strVal val="0-ppt_h/2"/>
                                          </p:val>
                                        </p:tav>
                                      </p:tavLst>
                                    </p:anim>
                                    <p:set>
                                      <p:cBhvr>
                                        <p:cTn id="79" dur="1" fill="hold">
                                          <p:stCondLst>
                                            <p:cond delay="499"/>
                                          </p:stCondLst>
                                        </p:cTn>
                                        <p:tgtEl>
                                          <p:spTgt spid="1981450"/>
                                        </p:tgtEl>
                                        <p:attrNameLst>
                                          <p:attrName>style.visibility</p:attrName>
                                        </p:attrNameLst>
                                      </p:cBhvr>
                                      <p:to>
                                        <p:strVal val="hidden"/>
                                      </p:to>
                                    </p:set>
                                  </p:childTnLst>
                                </p:cTn>
                              </p:par>
                            </p:childTnLst>
                          </p:cTn>
                        </p:par>
                        <p:par>
                          <p:cTn id="80" fill="hold">
                            <p:stCondLst>
                              <p:cond delay="5500"/>
                            </p:stCondLst>
                            <p:childTnLst>
                              <p:par>
                                <p:cTn id="81" presetID="2" presetClass="exit" presetSubtype="1" fill="hold" grpId="1" nodeType="afterEffect">
                                  <p:stCondLst>
                                    <p:cond delay="0"/>
                                  </p:stCondLst>
                                  <p:childTnLst>
                                    <p:anim calcmode="lin" valueType="num">
                                      <p:cBhvr additive="base">
                                        <p:cTn id="82" dur="500"/>
                                        <p:tgtEl>
                                          <p:spTgt spid="1981449"/>
                                        </p:tgtEl>
                                        <p:attrNameLst>
                                          <p:attrName>ppt_x</p:attrName>
                                        </p:attrNameLst>
                                      </p:cBhvr>
                                      <p:tavLst>
                                        <p:tav tm="0">
                                          <p:val>
                                            <p:strVal val="ppt_x"/>
                                          </p:val>
                                        </p:tav>
                                        <p:tav tm="100000">
                                          <p:val>
                                            <p:strVal val="ppt_x"/>
                                          </p:val>
                                        </p:tav>
                                      </p:tavLst>
                                    </p:anim>
                                    <p:anim calcmode="lin" valueType="num">
                                      <p:cBhvr additive="base">
                                        <p:cTn id="83" dur="500"/>
                                        <p:tgtEl>
                                          <p:spTgt spid="1981449"/>
                                        </p:tgtEl>
                                        <p:attrNameLst>
                                          <p:attrName>ppt_y</p:attrName>
                                        </p:attrNameLst>
                                      </p:cBhvr>
                                      <p:tavLst>
                                        <p:tav tm="0">
                                          <p:val>
                                            <p:strVal val="ppt_y"/>
                                          </p:val>
                                        </p:tav>
                                        <p:tav tm="100000">
                                          <p:val>
                                            <p:strVal val="0-ppt_h/2"/>
                                          </p:val>
                                        </p:tav>
                                      </p:tavLst>
                                    </p:anim>
                                    <p:set>
                                      <p:cBhvr>
                                        <p:cTn id="84" dur="1" fill="hold">
                                          <p:stCondLst>
                                            <p:cond delay="499"/>
                                          </p:stCondLst>
                                        </p:cTn>
                                        <p:tgtEl>
                                          <p:spTgt spid="1981449"/>
                                        </p:tgtEl>
                                        <p:attrNameLst>
                                          <p:attrName>style.visibility</p:attrName>
                                        </p:attrNameLst>
                                      </p:cBhvr>
                                      <p:to>
                                        <p:strVal val="hidden"/>
                                      </p:to>
                                    </p:set>
                                  </p:childTnLst>
                                </p:cTn>
                              </p:par>
                              <p:par>
                                <p:cTn id="85" presetID="2" presetClass="exit" presetSubtype="1" fill="hold" grpId="1" nodeType="withEffect">
                                  <p:stCondLst>
                                    <p:cond delay="0"/>
                                  </p:stCondLst>
                                  <p:childTnLst>
                                    <p:anim calcmode="lin" valueType="num">
                                      <p:cBhvr additive="base">
                                        <p:cTn id="86" dur="500"/>
                                        <p:tgtEl>
                                          <p:spTgt spid="1981448"/>
                                        </p:tgtEl>
                                        <p:attrNameLst>
                                          <p:attrName>ppt_x</p:attrName>
                                        </p:attrNameLst>
                                      </p:cBhvr>
                                      <p:tavLst>
                                        <p:tav tm="0">
                                          <p:val>
                                            <p:strVal val="ppt_x"/>
                                          </p:val>
                                        </p:tav>
                                        <p:tav tm="100000">
                                          <p:val>
                                            <p:strVal val="ppt_x"/>
                                          </p:val>
                                        </p:tav>
                                      </p:tavLst>
                                    </p:anim>
                                    <p:anim calcmode="lin" valueType="num">
                                      <p:cBhvr additive="base">
                                        <p:cTn id="87" dur="500"/>
                                        <p:tgtEl>
                                          <p:spTgt spid="1981448"/>
                                        </p:tgtEl>
                                        <p:attrNameLst>
                                          <p:attrName>ppt_y</p:attrName>
                                        </p:attrNameLst>
                                      </p:cBhvr>
                                      <p:tavLst>
                                        <p:tav tm="0">
                                          <p:val>
                                            <p:strVal val="ppt_y"/>
                                          </p:val>
                                        </p:tav>
                                        <p:tav tm="100000">
                                          <p:val>
                                            <p:strVal val="0-ppt_h/2"/>
                                          </p:val>
                                        </p:tav>
                                      </p:tavLst>
                                    </p:anim>
                                    <p:set>
                                      <p:cBhvr>
                                        <p:cTn id="88" dur="1" fill="hold">
                                          <p:stCondLst>
                                            <p:cond delay="499"/>
                                          </p:stCondLst>
                                        </p:cTn>
                                        <p:tgtEl>
                                          <p:spTgt spid="1981448"/>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9" presetClass="exit" presetSubtype="0" fill="hold" grpId="2" nodeType="clickEffect">
                                  <p:stCondLst>
                                    <p:cond delay="0"/>
                                  </p:stCondLst>
                                  <p:childTnLst>
                                    <p:animEffect transition="out" filter="dissolve">
                                      <p:cBhvr>
                                        <p:cTn id="92" dur="500"/>
                                        <p:tgtEl>
                                          <p:spTgt spid="1981448"/>
                                        </p:tgtEl>
                                      </p:cBhvr>
                                    </p:animEffect>
                                    <p:set>
                                      <p:cBhvr>
                                        <p:cTn id="93" dur="1" fill="hold">
                                          <p:stCondLst>
                                            <p:cond delay="499"/>
                                          </p:stCondLst>
                                        </p:cTn>
                                        <p:tgtEl>
                                          <p:spTgt spid="1981448"/>
                                        </p:tgtEl>
                                        <p:attrNameLst>
                                          <p:attrName>style.visibility</p:attrName>
                                        </p:attrNameLst>
                                      </p:cBhvr>
                                      <p:to>
                                        <p:strVal val="hidden"/>
                                      </p:to>
                                    </p:set>
                                  </p:childTnLst>
                                </p:cTn>
                              </p:par>
                              <p:par>
                                <p:cTn id="94" presetID="9" presetClass="exit" presetSubtype="0" fill="hold" grpId="2" nodeType="withEffect">
                                  <p:stCondLst>
                                    <p:cond delay="0"/>
                                  </p:stCondLst>
                                  <p:childTnLst>
                                    <p:animEffect transition="out" filter="dissolve">
                                      <p:cBhvr>
                                        <p:cTn id="95" dur="500"/>
                                        <p:tgtEl>
                                          <p:spTgt spid="1981449"/>
                                        </p:tgtEl>
                                      </p:cBhvr>
                                    </p:animEffect>
                                    <p:set>
                                      <p:cBhvr>
                                        <p:cTn id="96" dur="1" fill="hold">
                                          <p:stCondLst>
                                            <p:cond delay="499"/>
                                          </p:stCondLst>
                                        </p:cTn>
                                        <p:tgtEl>
                                          <p:spTgt spid="1981449"/>
                                        </p:tgtEl>
                                        <p:attrNameLst>
                                          <p:attrName>style.visibility</p:attrName>
                                        </p:attrNameLst>
                                      </p:cBhvr>
                                      <p:to>
                                        <p:strVal val="hidden"/>
                                      </p:to>
                                    </p:set>
                                  </p:childTnLst>
                                </p:cTn>
                              </p:par>
                              <p:par>
                                <p:cTn id="97" presetID="9" presetClass="exit" presetSubtype="0" fill="hold" grpId="2" nodeType="withEffect">
                                  <p:stCondLst>
                                    <p:cond delay="0"/>
                                  </p:stCondLst>
                                  <p:childTnLst>
                                    <p:animEffect transition="out" filter="dissolve">
                                      <p:cBhvr>
                                        <p:cTn id="98" dur="500"/>
                                        <p:tgtEl>
                                          <p:spTgt spid="1981450"/>
                                        </p:tgtEl>
                                      </p:cBhvr>
                                    </p:animEffect>
                                    <p:set>
                                      <p:cBhvr>
                                        <p:cTn id="99" dur="1" fill="hold">
                                          <p:stCondLst>
                                            <p:cond delay="499"/>
                                          </p:stCondLst>
                                        </p:cTn>
                                        <p:tgtEl>
                                          <p:spTgt spid="1981450"/>
                                        </p:tgtEl>
                                        <p:attrNameLst>
                                          <p:attrName>style.visibility</p:attrName>
                                        </p:attrNameLst>
                                      </p:cBhvr>
                                      <p:to>
                                        <p:strVal val="hidden"/>
                                      </p:to>
                                    </p:set>
                                  </p:childTnLst>
                                </p:cTn>
                              </p:par>
                              <p:par>
                                <p:cTn id="100" presetID="9" presetClass="exit" presetSubtype="0" fill="hold" grpId="1" nodeType="withEffect">
                                  <p:stCondLst>
                                    <p:cond delay="0"/>
                                  </p:stCondLst>
                                  <p:childTnLst>
                                    <p:animEffect transition="out" filter="dissolve">
                                      <p:cBhvr>
                                        <p:cTn id="101" dur="500"/>
                                        <p:tgtEl>
                                          <p:spTgt spid="1981451"/>
                                        </p:tgtEl>
                                      </p:cBhvr>
                                    </p:animEffect>
                                    <p:set>
                                      <p:cBhvr>
                                        <p:cTn id="102" dur="1" fill="hold">
                                          <p:stCondLst>
                                            <p:cond delay="499"/>
                                          </p:stCondLst>
                                        </p:cTn>
                                        <p:tgtEl>
                                          <p:spTgt spid="1981451"/>
                                        </p:tgtEl>
                                        <p:attrNameLst>
                                          <p:attrName>style.visibility</p:attrName>
                                        </p:attrNameLst>
                                      </p:cBhvr>
                                      <p:to>
                                        <p:strVal val="hidden"/>
                                      </p:to>
                                    </p:set>
                                  </p:childTnLst>
                                </p:cTn>
                              </p:par>
                              <p:par>
                                <p:cTn id="103" presetID="9" presetClass="exit" presetSubtype="0" fill="hold" grpId="1" nodeType="withEffect">
                                  <p:stCondLst>
                                    <p:cond delay="0"/>
                                  </p:stCondLst>
                                  <p:childTnLst>
                                    <p:animEffect transition="out" filter="dissolve">
                                      <p:cBhvr>
                                        <p:cTn id="104" dur="500"/>
                                        <p:tgtEl>
                                          <p:spTgt spid="1981452"/>
                                        </p:tgtEl>
                                      </p:cBhvr>
                                    </p:animEffect>
                                    <p:set>
                                      <p:cBhvr>
                                        <p:cTn id="105" dur="1" fill="hold">
                                          <p:stCondLst>
                                            <p:cond delay="499"/>
                                          </p:stCondLst>
                                        </p:cTn>
                                        <p:tgtEl>
                                          <p:spTgt spid="1981452"/>
                                        </p:tgtEl>
                                        <p:attrNameLst>
                                          <p:attrName>style.visibility</p:attrName>
                                        </p:attrNameLst>
                                      </p:cBhvr>
                                      <p:to>
                                        <p:strVal val="hidden"/>
                                      </p:to>
                                    </p:set>
                                  </p:childTnLst>
                                </p:cTn>
                              </p:par>
                              <p:par>
                                <p:cTn id="106" presetID="9" presetClass="exit" presetSubtype="0" fill="hold" grpId="1" nodeType="withEffect">
                                  <p:stCondLst>
                                    <p:cond delay="0"/>
                                  </p:stCondLst>
                                  <p:childTnLst>
                                    <p:animEffect transition="out" filter="dissolve">
                                      <p:cBhvr>
                                        <p:cTn id="107" dur="500"/>
                                        <p:tgtEl>
                                          <p:spTgt spid="1981453"/>
                                        </p:tgtEl>
                                      </p:cBhvr>
                                    </p:animEffect>
                                    <p:set>
                                      <p:cBhvr>
                                        <p:cTn id="108" dur="1" fill="hold">
                                          <p:stCondLst>
                                            <p:cond delay="499"/>
                                          </p:stCondLst>
                                        </p:cTn>
                                        <p:tgtEl>
                                          <p:spTgt spid="1981453"/>
                                        </p:tgtEl>
                                        <p:attrNameLst>
                                          <p:attrName>style.visibility</p:attrName>
                                        </p:attrNameLst>
                                      </p:cBhvr>
                                      <p:to>
                                        <p:strVal val="hidden"/>
                                      </p:to>
                                    </p:set>
                                  </p:childTnLst>
                                </p:cTn>
                              </p:par>
                              <p:par>
                                <p:cTn id="109" presetID="9" presetClass="exit" presetSubtype="0" fill="hold" grpId="1" nodeType="withEffect">
                                  <p:stCondLst>
                                    <p:cond delay="0"/>
                                  </p:stCondLst>
                                  <p:childTnLst>
                                    <p:animEffect transition="out" filter="dissolve">
                                      <p:cBhvr>
                                        <p:cTn id="110" dur="500"/>
                                        <p:tgtEl>
                                          <p:spTgt spid="1981454"/>
                                        </p:tgtEl>
                                      </p:cBhvr>
                                    </p:animEffect>
                                    <p:set>
                                      <p:cBhvr>
                                        <p:cTn id="111" dur="1" fill="hold">
                                          <p:stCondLst>
                                            <p:cond delay="499"/>
                                          </p:stCondLst>
                                        </p:cTn>
                                        <p:tgtEl>
                                          <p:spTgt spid="1981454"/>
                                        </p:tgtEl>
                                        <p:attrNameLst>
                                          <p:attrName>style.visibility</p:attrName>
                                        </p:attrNameLst>
                                      </p:cBhvr>
                                      <p:to>
                                        <p:strVal val="hidden"/>
                                      </p:to>
                                    </p:set>
                                  </p:childTnLst>
                                </p:cTn>
                              </p:par>
                              <p:par>
                                <p:cTn id="112" presetID="9" presetClass="exit" presetSubtype="0" fill="hold" grpId="1" nodeType="withEffect">
                                  <p:stCondLst>
                                    <p:cond delay="0"/>
                                  </p:stCondLst>
                                  <p:childTnLst>
                                    <p:animEffect transition="out" filter="dissolve">
                                      <p:cBhvr>
                                        <p:cTn id="113" dur="500"/>
                                        <p:tgtEl>
                                          <p:spTgt spid="1981455"/>
                                        </p:tgtEl>
                                      </p:cBhvr>
                                    </p:animEffect>
                                    <p:set>
                                      <p:cBhvr>
                                        <p:cTn id="114" dur="1" fill="hold">
                                          <p:stCondLst>
                                            <p:cond delay="499"/>
                                          </p:stCondLst>
                                        </p:cTn>
                                        <p:tgtEl>
                                          <p:spTgt spid="1981455"/>
                                        </p:tgtEl>
                                        <p:attrNameLst>
                                          <p:attrName>style.visibility</p:attrName>
                                        </p:attrNameLst>
                                      </p:cBhvr>
                                      <p:to>
                                        <p:strVal val="hidden"/>
                                      </p:to>
                                    </p:set>
                                  </p:childTnLst>
                                </p:cTn>
                              </p:par>
                              <p:par>
                                <p:cTn id="115" presetID="9" presetClass="exit" presetSubtype="0" fill="hold" grpId="1" nodeType="withEffect">
                                  <p:stCondLst>
                                    <p:cond delay="0"/>
                                  </p:stCondLst>
                                  <p:childTnLst>
                                    <p:animEffect transition="out" filter="dissolve">
                                      <p:cBhvr>
                                        <p:cTn id="116" dur="500"/>
                                        <p:tgtEl>
                                          <p:spTgt spid="1981456"/>
                                        </p:tgtEl>
                                      </p:cBhvr>
                                    </p:animEffect>
                                    <p:set>
                                      <p:cBhvr>
                                        <p:cTn id="117" dur="1" fill="hold">
                                          <p:stCondLst>
                                            <p:cond delay="499"/>
                                          </p:stCondLst>
                                        </p:cTn>
                                        <p:tgtEl>
                                          <p:spTgt spid="1981456"/>
                                        </p:tgtEl>
                                        <p:attrNameLst>
                                          <p:attrName>style.visibility</p:attrName>
                                        </p:attrNameLst>
                                      </p:cBhvr>
                                      <p:to>
                                        <p:strVal val="hidden"/>
                                      </p:to>
                                    </p:set>
                                  </p:childTnLst>
                                </p:cTn>
                              </p:par>
                              <p:par>
                                <p:cTn id="118" presetID="9" presetClass="exit" presetSubtype="0" fill="hold" grpId="2" nodeType="withEffect">
                                  <p:stCondLst>
                                    <p:cond delay="0"/>
                                  </p:stCondLst>
                                  <p:childTnLst>
                                    <p:animEffect transition="out" filter="dissolve">
                                      <p:cBhvr>
                                        <p:cTn id="119" dur="500"/>
                                        <p:tgtEl>
                                          <p:spTgt spid="1981457"/>
                                        </p:tgtEl>
                                      </p:cBhvr>
                                    </p:animEffect>
                                    <p:set>
                                      <p:cBhvr>
                                        <p:cTn id="120" dur="1" fill="hold">
                                          <p:stCondLst>
                                            <p:cond delay="499"/>
                                          </p:stCondLst>
                                        </p:cTn>
                                        <p:tgtEl>
                                          <p:spTgt spid="1981457"/>
                                        </p:tgtEl>
                                        <p:attrNameLst>
                                          <p:attrName>style.visibility</p:attrName>
                                        </p:attrNameLst>
                                      </p:cBhvr>
                                      <p:to>
                                        <p:strVal val="hidden"/>
                                      </p:to>
                                    </p:set>
                                  </p:childTnLst>
                                </p:cTn>
                              </p:par>
                              <p:par>
                                <p:cTn id="121" presetID="9" presetClass="exit" presetSubtype="0" fill="hold" grpId="2" nodeType="withEffect">
                                  <p:stCondLst>
                                    <p:cond delay="0"/>
                                  </p:stCondLst>
                                  <p:childTnLst>
                                    <p:animEffect transition="out" filter="dissolve">
                                      <p:cBhvr>
                                        <p:cTn id="122" dur="500"/>
                                        <p:tgtEl>
                                          <p:spTgt spid="1981458"/>
                                        </p:tgtEl>
                                      </p:cBhvr>
                                    </p:animEffect>
                                    <p:set>
                                      <p:cBhvr>
                                        <p:cTn id="123" dur="1" fill="hold">
                                          <p:stCondLst>
                                            <p:cond delay="499"/>
                                          </p:stCondLst>
                                        </p:cTn>
                                        <p:tgtEl>
                                          <p:spTgt spid="1981458"/>
                                        </p:tgtEl>
                                        <p:attrNameLst>
                                          <p:attrName>style.visibility</p:attrName>
                                        </p:attrNameLst>
                                      </p:cBhvr>
                                      <p:to>
                                        <p:strVal val="hidden"/>
                                      </p:to>
                                    </p:set>
                                  </p:childTnLst>
                                </p:cTn>
                              </p:par>
                              <p:par>
                                <p:cTn id="124" presetID="9" presetClass="exit" presetSubtype="0" fill="hold" grpId="2" nodeType="withEffect">
                                  <p:stCondLst>
                                    <p:cond delay="0"/>
                                  </p:stCondLst>
                                  <p:childTnLst>
                                    <p:animEffect transition="out" filter="dissolve">
                                      <p:cBhvr>
                                        <p:cTn id="125" dur="500"/>
                                        <p:tgtEl>
                                          <p:spTgt spid="1981459"/>
                                        </p:tgtEl>
                                      </p:cBhvr>
                                    </p:animEffect>
                                    <p:set>
                                      <p:cBhvr>
                                        <p:cTn id="126" dur="1" fill="hold">
                                          <p:stCondLst>
                                            <p:cond delay="499"/>
                                          </p:stCondLst>
                                        </p:cTn>
                                        <p:tgtEl>
                                          <p:spTgt spid="1981459"/>
                                        </p:tgtEl>
                                        <p:attrNameLst>
                                          <p:attrName>style.visibility</p:attrName>
                                        </p:attrNameLst>
                                      </p:cBhvr>
                                      <p:to>
                                        <p:strVal val="hidden"/>
                                      </p:to>
                                    </p:set>
                                  </p:childTnLst>
                                </p:cTn>
                              </p:par>
                              <p:par>
                                <p:cTn id="127" presetID="9" presetClass="exit" presetSubtype="0" fill="hold" grpId="2" nodeType="withEffect">
                                  <p:stCondLst>
                                    <p:cond delay="0"/>
                                  </p:stCondLst>
                                  <p:childTnLst>
                                    <p:animEffect transition="out" filter="dissolve">
                                      <p:cBhvr>
                                        <p:cTn id="128" dur="500"/>
                                        <p:tgtEl>
                                          <p:spTgt spid="1981460"/>
                                        </p:tgtEl>
                                      </p:cBhvr>
                                    </p:animEffect>
                                    <p:set>
                                      <p:cBhvr>
                                        <p:cTn id="129" dur="1" fill="hold">
                                          <p:stCondLst>
                                            <p:cond delay="499"/>
                                          </p:stCondLst>
                                        </p:cTn>
                                        <p:tgtEl>
                                          <p:spTgt spid="1981460"/>
                                        </p:tgtEl>
                                        <p:attrNameLst>
                                          <p:attrName>style.visibility</p:attrName>
                                        </p:attrNameLst>
                                      </p:cBhvr>
                                      <p:to>
                                        <p:strVal val="hidden"/>
                                      </p:to>
                                    </p:set>
                                  </p:childTnLst>
                                </p:cTn>
                              </p:par>
                              <p:par>
                                <p:cTn id="130" presetID="9" presetClass="exit" presetSubtype="0" fill="hold" grpId="1" nodeType="withEffect">
                                  <p:stCondLst>
                                    <p:cond delay="0"/>
                                  </p:stCondLst>
                                  <p:childTnLst>
                                    <p:animEffect transition="out" filter="dissolve">
                                      <p:cBhvr>
                                        <p:cTn id="131" dur="500"/>
                                        <p:tgtEl>
                                          <p:spTgt spid="1981461"/>
                                        </p:tgtEl>
                                      </p:cBhvr>
                                    </p:animEffect>
                                    <p:set>
                                      <p:cBhvr>
                                        <p:cTn id="132" dur="1" fill="hold">
                                          <p:stCondLst>
                                            <p:cond delay="499"/>
                                          </p:stCondLst>
                                        </p:cTn>
                                        <p:tgtEl>
                                          <p:spTgt spid="1981461"/>
                                        </p:tgtEl>
                                        <p:attrNameLst>
                                          <p:attrName>style.visibility</p:attrName>
                                        </p:attrNameLst>
                                      </p:cBhvr>
                                      <p:to>
                                        <p:strVal val="hidden"/>
                                      </p:to>
                                    </p:set>
                                  </p:childTnLst>
                                </p:cTn>
                              </p:par>
                              <p:par>
                                <p:cTn id="133" presetID="9" presetClass="exit" presetSubtype="0" fill="hold" nodeType="withEffect">
                                  <p:stCondLst>
                                    <p:cond delay="0"/>
                                  </p:stCondLst>
                                  <p:childTnLst>
                                    <p:animEffect transition="out" filter="dissolve">
                                      <p:cBhvr>
                                        <p:cTn id="134" dur="500"/>
                                        <p:tgtEl>
                                          <p:spTgt spid="2"/>
                                        </p:tgtEl>
                                      </p:cBhvr>
                                    </p:animEffect>
                                    <p:set>
                                      <p:cBhvr>
                                        <p:cTn id="135" dur="1" fill="hold">
                                          <p:stCondLst>
                                            <p:cond delay="499"/>
                                          </p:stCondLst>
                                        </p:cTn>
                                        <p:tgtEl>
                                          <p:spTgt spid="2"/>
                                        </p:tgtEl>
                                        <p:attrNameLst>
                                          <p:attrName>style.visibility</p:attrName>
                                        </p:attrNameLst>
                                      </p:cBhvr>
                                      <p:to>
                                        <p:strVal val="hidden"/>
                                      </p:to>
                                    </p:set>
                                  </p:childTnLst>
                                </p:cTn>
                              </p:par>
                              <p:par>
                                <p:cTn id="136" presetID="9" presetClass="entr" presetSubtype="0" fill="hold" grpId="0" nodeType="withEffect">
                                  <p:stCondLst>
                                    <p:cond delay="0"/>
                                  </p:stCondLst>
                                  <p:childTnLst>
                                    <p:set>
                                      <p:cBhvr>
                                        <p:cTn id="137" dur="1" fill="hold">
                                          <p:stCondLst>
                                            <p:cond delay="0"/>
                                          </p:stCondLst>
                                        </p:cTn>
                                        <p:tgtEl>
                                          <p:spTgt spid="1981462"/>
                                        </p:tgtEl>
                                        <p:attrNameLst>
                                          <p:attrName>style.visibility</p:attrName>
                                        </p:attrNameLst>
                                      </p:cBhvr>
                                      <p:to>
                                        <p:strVal val="visible"/>
                                      </p:to>
                                    </p:set>
                                    <p:animEffect transition="in" filter="dissolve">
                                      <p:cBhvr>
                                        <p:cTn id="138" dur="500"/>
                                        <p:tgtEl>
                                          <p:spTgt spid="1981462"/>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1981463"/>
                                        </p:tgtEl>
                                        <p:attrNameLst>
                                          <p:attrName>style.visibility</p:attrName>
                                        </p:attrNameLst>
                                      </p:cBhvr>
                                      <p:to>
                                        <p:strVal val="visible"/>
                                      </p:to>
                                    </p:set>
                                    <p:animEffect transition="in" filter="dissolve">
                                      <p:cBhvr>
                                        <p:cTn id="141" dur="500"/>
                                        <p:tgtEl>
                                          <p:spTgt spid="1981463"/>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1981464"/>
                                        </p:tgtEl>
                                        <p:attrNameLst>
                                          <p:attrName>style.visibility</p:attrName>
                                        </p:attrNameLst>
                                      </p:cBhvr>
                                      <p:to>
                                        <p:strVal val="visible"/>
                                      </p:to>
                                    </p:set>
                                    <p:animEffect transition="in" filter="dissolve">
                                      <p:cBhvr>
                                        <p:cTn id="144" dur="500"/>
                                        <p:tgtEl>
                                          <p:spTgt spid="1981464"/>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1981465"/>
                                        </p:tgtEl>
                                        <p:attrNameLst>
                                          <p:attrName>style.visibility</p:attrName>
                                        </p:attrNameLst>
                                      </p:cBhvr>
                                      <p:to>
                                        <p:strVal val="visible"/>
                                      </p:to>
                                    </p:set>
                                    <p:animEffect transition="in" filter="dissolve">
                                      <p:cBhvr>
                                        <p:cTn id="147" dur="500"/>
                                        <p:tgtEl>
                                          <p:spTgt spid="1981465"/>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1981466"/>
                                        </p:tgtEl>
                                        <p:attrNameLst>
                                          <p:attrName>style.visibility</p:attrName>
                                        </p:attrNameLst>
                                      </p:cBhvr>
                                      <p:to>
                                        <p:strVal val="visible"/>
                                      </p:to>
                                    </p:set>
                                    <p:animEffect transition="in" filter="dissolve">
                                      <p:cBhvr>
                                        <p:cTn id="150" dur="500"/>
                                        <p:tgtEl>
                                          <p:spTgt spid="1981466"/>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1981467"/>
                                        </p:tgtEl>
                                        <p:attrNameLst>
                                          <p:attrName>style.visibility</p:attrName>
                                        </p:attrNameLst>
                                      </p:cBhvr>
                                      <p:to>
                                        <p:strVal val="visible"/>
                                      </p:to>
                                    </p:set>
                                    <p:animEffect transition="in" filter="dissolve">
                                      <p:cBhvr>
                                        <p:cTn id="153" dur="500"/>
                                        <p:tgtEl>
                                          <p:spTgt spid="1981467"/>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1981468"/>
                                        </p:tgtEl>
                                        <p:attrNameLst>
                                          <p:attrName>style.visibility</p:attrName>
                                        </p:attrNameLst>
                                      </p:cBhvr>
                                      <p:to>
                                        <p:strVal val="visible"/>
                                      </p:to>
                                    </p:set>
                                    <p:animEffect transition="in" filter="dissolve">
                                      <p:cBhvr>
                                        <p:cTn id="156" dur="500"/>
                                        <p:tgtEl>
                                          <p:spTgt spid="1981468"/>
                                        </p:tgtEl>
                                      </p:cBhvr>
                                    </p:animEffect>
                                  </p:childTnLst>
                                </p:cTn>
                              </p:par>
                              <p:par>
                                <p:cTn id="157" presetID="9" presetClass="entr" presetSubtype="0" fill="hold" nodeType="withEffect">
                                  <p:stCondLst>
                                    <p:cond delay="0"/>
                                  </p:stCondLst>
                                  <p:childTnLst>
                                    <p:set>
                                      <p:cBhvr>
                                        <p:cTn id="158" dur="1" fill="hold">
                                          <p:stCondLst>
                                            <p:cond delay="0"/>
                                          </p:stCondLst>
                                        </p:cTn>
                                        <p:tgtEl>
                                          <p:spTgt spid="3"/>
                                        </p:tgtEl>
                                        <p:attrNameLst>
                                          <p:attrName>style.visibility</p:attrName>
                                        </p:attrNameLst>
                                      </p:cBhvr>
                                      <p:to>
                                        <p:strVal val="visible"/>
                                      </p:to>
                                    </p:set>
                                    <p:animEffect transition="in" filter="dissolve">
                                      <p:cBhvr>
                                        <p:cTn id="15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1448" grpId="0" animBg="1"/>
      <p:bldP spid="1981448" grpId="1" animBg="1"/>
      <p:bldP spid="1981448" grpId="2" animBg="1"/>
      <p:bldP spid="1981449" grpId="0"/>
      <p:bldP spid="1981449" grpId="1"/>
      <p:bldP spid="1981449" grpId="2"/>
      <p:bldP spid="1981450" grpId="0" animBg="1"/>
      <p:bldP spid="1981450" grpId="1" animBg="1"/>
      <p:bldP spid="1981450" grpId="2" animBg="1"/>
      <p:bldP spid="1981451" grpId="0" animBg="1"/>
      <p:bldP spid="1981451" grpId="1" animBg="1"/>
      <p:bldP spid="1981452" grpId="0"/>
      <p:bldP spid="1981452" grpId="1"/>
      <p:bldP spid="1981453" grpId="0" animBg="1"/>
      <p:bldP spid="1981453" grpId="1" animBg="1"/>
      <p:bldP spid="1981454" grpId="0"/>
      <p:bldP spid="1981454" grpId="1"/>
      <p:bldP spid="1981455" grpId="0"/>
      <p:bldP spid="1981455" grpId="1"/>
      <p:bldP spid="1981456" grpId="0"/>
      <p:bldP spid="1981456" grpId="1"/>
      <p:bldP spid="1981457" grpId="0" animBg="1"/>
      <p:bldP spid="1981457" grpId="1" animBg="1"/>
      <p:bldP spid="1981457" grpId="2" animBg="1"/>
      <p:bldP spid="1981458" grpId="0" animBg="1"/>
      <p:bldP spid="1981458" grpId="1" animBg="1"/>
      <p:bldP spid="1981458" grpId="2" animBg="1"/>
      <p:bldP spid="1981459" grpId="0"/>
      <p:bldP spid="1981459" grpId="1"/>
      <p:bldP spid="1981459" grpId="2"/>
      <p:bldP spid="1981460" grpId="0"/>
      <p:bldP spid="1981460" grpId="1"/>
      <p:bldP spid="1981460" grpId="2"/>
      <p:bldP spid="1981461" grpId="0" animBg="1"/>
      <p:bldP spid="1981461" grpId="1" animBg="1"/>
      <p:bldP spid="1981462" grpId="0" animBg="1"/>
      <p:bldP spid="1981463" grpId="0"/>
      <p:bldP spid="1981464" grpId="0" animBg="1"/>
      <p:bldP spid="1981465" grpId="0"/>
      <p:bldP spid="1981466" grpId="0"/>
      <p:bldP spid="1981467" grpId="0"/>
      <p:bldP spid="1981468" grpId="0" animBg="1"/>
      <p:bldP spid="1981477" grpId="0" animBg="1"/>
      <p:bldP spid="1981477"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ChangeArrowheads="1"/>
          </p:cNvSpPr>
          <p:nvPr/>
        </p:nvSpPr>
        <p:spPr bwMode="auto">
          <a:xfrm>
            <a:off x="708025" y="1049338"/>
            <a:ext cx="8597900" cy="4679950"/>
          </a:xfrm>
          <a:prstGeom prst="rect">
            <a:avLst/>
          </a:prstGeom>
          <a:solidFill>
            <a:srgbClr val="FFCC99">
              <a:alpha val="39999"/>
            </a:srgbClr>
          </a:solidFill>
          <a:ln w="9525">
            <a:solidFill>
              <a:srgbClr val="FFCC99"/>
            </a:solidFill>
            <a:miter lim="800000"/>
            <a:headEnd/>
            <a:tailEnd/>
          </a:ln>
        </p:spPr>
        <p:txBody>
          <a:bodyPr wrap="none" anchor="ctr"/>
          <a:lstStyle/>
          <a:p>
            <a:r>
              <a:rPr lang="hr-HR"/>
              <a:t>void zamijeni (int</a:t>
            </a:r>
            <a:r>
              <a:rPr lang="hr-HR">
                <a:solidFill>
                  <a:srgbClr val="FF0000"/>
                </a:solidFill>
              </a:rPr>
              <a:t> tri</a:t>
            </a:r>
            <a:r>
              <a:rPr lang="hr-HR"/>
              <a:t>, int</a:t>
            </a:r>
            <a:r>
              <a:rPr lang="hr-HR">
                <a:solidFill>
                  <a:srgbClr val="000099"/>
                </a:solidFill>
              </a:rPr>
              <a:t> sedam</a:t>
            </a:r>
            <a:r>
              <a:rPr lang="hr-HR"/>
              <a:t>) { </a:t>
            </a:r>
            <a:r>
              <a:rPr lang="hr-HR">
                <a:solidFill>
                  <a:schemeClr val="folHlink"/>
                </a:solidFill>
              </a:rPr>
              <a:t>// call by value</a:t>
            </a:r>
          </a:p>
          <a:p>
            <a:r>
              <a:rPr lang="hr-HR"/>
              <a:t>  int </a:t>
            </a:r>
            <a:r>
              <a:rPr lang="hr-HR">
                <a:solidFill>
                  <a:srgbClr val="008000"/>
                </a:solidFill>
              </a:rPr>
              <a:t>pom</a:t>
            </a:r>
            <a:r>
              <a:rPr lang="hr-HR"/>
              <a:t>;</a:t>
            </a:r>
          </a:p>
          <a:p>
            <a:r>
              <a:rPr lang="hr-HR"/>
              <a:t>  </a:t>
            </a:r>
            <a:r>
              <a:rPr lang="hr-HR">
                <a:solidFill>
                  <a:srgbClr val="008000"/>
                </a:solidFill>
              </a:rPr>
              <a:t>pom</a:t>
            </a:r>
            <a:r>
              <a:rPr lang="hr-HR"/>
              <a:t> = </a:t>
            </a:r>
            <a:r>
              <a:rPr lang="hr-HR">
                <a:solidFill>
                  <a:srgbClr val="FF0000"/>
                </a:solidFill>
              </a:rPr>
              <a:t>tri</a:t>
            </a:r>
            <a:r>
              <a:rPr lang="hr-HR"/>
              <a:t>;</a:t>
            </a:r>
          </a:p>
          <a:p>
            <a:r>
              <a:rPr lang="hr-HR"/>
              <a:t>  </a:t>
            </a:r>
            <a:r>
              <a:rPr lang="hr-HR">
                <a:solidFill>
                  <a:srgbClr val="FF0000"/>
                </a:solidFill>
              </a:rPr>
              <a:t>tri</a:t>
            </a:r>
            <a:r>
              <a:rPr lang="hr-HR"/>
              <a:t> = </a:t>
            </a:r>
            <a:r>
              <a:rPr lang="hr-HR">
                <a:solidFill>
                  <a:srgbClr val="000099"/>
                </a:solidFill>
              </a:rPr>
              <a:t>sedam</a:t>
            </a:r>
            <a:r>
              <a:rPr lang="hr-HR"/>
              <a:t>;</a:t>
            </a:r>
          </a:p>
          <a:p>
            <a:r>
              <a:rPr lang="hr-HR"/>
              <a:t>  </a:t>
            </a:r>
            <a:r>
              <a:rPr lang="hr-HR">
                <a:solidFill>
                  <a:srgbClr val="000099"/>
                </a:solidFill>
              </a:rPr>
              <a:t>sedam</a:t>
            </a:r>
            <a:r>
              <a:rPr lang="hr-HR"/>
              <a:t> = </a:t>
            </a:r>
            <a:r>
              <a:rPr lang="hr-HR">
                <a:solidFill>
                  <a:srgbClr val="008000"/>
                </a:solidFill>
              </a:rPr>
              <a:t>pom</a:t>
            </a:r>
            <a:r>
              <a:rPr lang="hr-HR"/>
              <a:t>;</a:t>
            </a:r>
          </a:p>
          <a:p>
            <a:r>
              <a:rPr lang="hr-HR"/>
              <a:t>}</a:t>
            </a:r>
          </a:p>
          <a:p>
            <a:r>
              <a:rPr lang="hr-HR"/>
              <a:t>int main () {</a:t>
            </a:r>
          </a:p>
          <a:p>
            <a:r>
              <a:rPr lang="hr-HR"/>
              <a:t>  int </a:t>
            </a:r>
            <a:r>
              <a:rPr lang="hr-HR">
                <a:solidFill>
                  <a:srgbClr val="FF0000"/>
                </a:solidFill>
              </a:rPr>
              <a:t>tri</a:t>
            </a:r>
            <a:r>
              <a:rPr lang="hr-HR"/>
              <a:t>=3, </a:t>
            </a:r>
            <a:r>
              <a:rPr lang="hr-HR">
                <a:solidFill>
                  <a:srgbClr val="000099"/>
                </a:solidFill>
              </a:rPr>
              <a:t>sedam</a:t>
            </a:r>
            <a:r>
              <a:rPr lang="hr-HR"/>
              <a:t>=7;</a:t>
            </a:r>
          </a:p>
          <a:p>
            <a:r>
              <a:rPr lang="hr-HR"/>
              <a:t>  zamijeni (</a:t>
            </a:r>
            <a:r>
              <a:rPr lang="hr-HR">
                <a:solidFill>
                  <a:srgbClr val="FF0000"/>
                </a:solidFill>
              </a:rPr>
              <a:t>tri</a:t>
            </a:r>
            <a:r>
              <a:rPr lang="hr-HR"/>
              <a:t>, </a:t>
            </a:r>
            <a:r>
              <a:rPr lang="hr-HR">
                <a:solidFill>
                  <a:srgbClr val="000099"/>
                </a:solidFill>
              </a:rPr>
              <a:t>sedam</a:t>
            </a:r>
            <a:r>
              <a:rPr lang="hr-HR"/>
              <a:t>);</a:t>
            </a:r>
          </a:p>
          <a:p>
            <a:r>
              <a:rPr lang="hr-HR"/>
              <a:t>  return 0;</a:t>
            </a:r>
          </a:p>
          <a:p>
            <a:r>
              <a:rPr lang="hr-HR"/>
              <a:t>}</a:t>
            </a:r>
          </a:p>
          <a:p>
            <a:endParaRPr lang="hr-HR"/>
          </a:p>
        </p:txBody>
      </p:sp>
      <p:sp>
        <p:nvSpPr>
          <p:cNvPr id="1759234" name="Rectangle 2"/>
          <p:cNvSpPr>
            <a:spLocks noGrp="1" noChangeArrowheads="1"/>
          </p:cNvSpPr>
          <p:nvPr>
            <p:ph type="title"/>
          </p:nvPr>
        </p:nvSpPr>
        <p:spPr/>
        <p:txBody>
          <a:bodyPr/>
          <a:lstStyle/>
          <a:p>
            <a:pPr>
              <a:defRPr/>
            </a:pPr>
            <a:r>
              <a:rPr lang="hr-HR" smtClean="0"/>
              <a:t>Razmjena podataka s funkcijom - </a:t>
            </a:r>
            <a:r>
              <a:rPr lang="hr-HR" i="1" smtClean="0"/>
              <a:t>call by value</a:t>
            </a:r>
          </a:p>
        </p:txBody>
      </p:sp>
      <p:sp>
        <p:nvSpPr>
          <p:cNvPr id="1759235" name="Rectangle 3"/>
          <p:cNvSpPr>
            <a:spLocks noGrp="1" noChangeArrowheads="1"/>
          </p:cNvSpPr>
          <p:nvPr>
            <p:ph type="body" idx="1"/>
          </p:nvPr>
        </p:nvSpPr>
        <p:spPr>
          <a:xfrm>
            <a:off x="273050" y="5775325"/>
            <a:ext cx="9359900" cy="533400"/>
          </a:xfrm>
        </p:spPr>
        <p:txBody>
          <a:bodyPr/>
          <a:lstStyle/>
          <a:p>
            <a:pPr marL="457200" indent="-457200">
              <a:buFont typeface="Monotype Sorts" pitchFamily="2" charset="2"/>
              <a:buNone/>
              <a:defRPr/>
            </a:pPr>
            <a:r>
              <a:rPr kumimoji="0" lang="en-GB" sz="2400" smtClean="0">
                <a:solidFill>
                  <a:schemeClr val="folHlink"/>
                </a:solidFill>
                <a:effectLst/>
                <a:latin typeface="Courier New" pitchFamily="49" charset="0"/>
                <a:sym typeface="Wingdings" pitchFamily="2" charset="2"/>
              </a:rPr>
              <a:t></a:t>
            </a:r>
            <a:r>
              <a:rPr kumimoji="0" lang="hr-HR" sz="2400" smtClean="0">
                <a:solidFill>
                  <a:schemeClr val="folHlink"/>
                </a:solidFill>
                <a:effectLst/>
                <a:latin typeface="Courier New" pitchFamily="49" charset="0"/>
                <a:sym typeface="Wingdings" pitchFamily="2" charset="2"/>
              </a:rPr>
              <a:t>KomunikacijaSFunkcijama</a:t>
            </a:r>
            <a:endParaRPr lang="hr-HR" sz="2400" smtClean="0">
              <a:solidFill>
                <a:schemeClr val="folHlink"/>
              </a:solidFill>
              <a:latin typeface="Courier New" pitchFamily="49" charset="0"/>
            </a:endParaRPr>
          </a:p>
        </p:txBody>
      </p:sp>
      <p:sp>
        <p:nvSpPr>
          <p:cNvPr id="3" name="Slide Number Placeholder 2"/>
          <p:cNvSpPr>
            <a:spLocks noGrp="1"/>
          </p:cNvSpPr>
          <p:nvPr>
            <p:ph type="sldNum" sz="quarter" idx="11"/>
          </p:nvPr>
        </p:nvSpPr>
        <p:spPr>
          <a:xfrm>
            <a:off x="7788310" y="6534674"/>
            <a:ext cx="1784350" cy="217488"/>
          </a:xfrm>
        </p:spPr>
        <p:txBody>
          <a:bodyPr/>
          <a:lstStyle/>
          <a:p>
            <a:fld id="{D4AD59E7-4515-4B34-A58D-745587B9CCB9}" type="slidenum">
              <a:rPr lang="hr-HR" smtClean="0"/>
              <a:pPr/>
              <a:t>4</a:t>
            </a:fld>
            <a:r>
              <a:rPr lang="hr-HR" dirty="0" smtClean="0"/>
              <a:t> . 2012/13</a:t>
            </a:r>
            <a:endParaRPr lang="hr-HR" dirty="0"/>
          </a:p>
        </p:txBody>
      </p:sp>
    </p:spTree>
  </p:cSld>
  <p:clrMapOvr>
    <a:masterClrMapping/>
  </p:clrMapOvr>
  <p:transition>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5074" name="Rectangle 2"/>
          <p:cNvSpPr>
            <a:spLocks noGrp="1" noChangeArrowheads="1"/>
          </p:cNvSpPr>
          <p:nvPr>
            <p:ph type="ctrTitle"/>
          </p:nvPr>
        </p:nvSpPr>
        <p:spPr/>
        <p:txBody>
          <a:bodyPr/>
          <a:lstStyle/>
          <a:p>
            <a:pPr>
              <a:defRPr/>
            </a:pPr>
            <a:r>
              <a:rPr lang="hr-HR" smtClean="0"/>
              <a:t>Složenost algoritama</a:t>
            </a:r>
          </a:p>
        </p:txBody>
      </p:sp>
      <p:sp>
        <p:nvSpPr>
          <p:cNvPr id="1795075" name="Rectangle 3"/>
          <p:cNvSpPr>
            <a:spLocks noGrp="1" noChangeArrowheads="1"/>
          </p:cNvSpPr>
          <p:nvPr>
            <p:ph type="subTitle" idx="1"/>
          </p:nvPr>
        </p:nvSpPr>
        <p:spPr/>
        <p:txBody>
          <a:bodyPr/>
          <a:lstStyle/>
          <a:p>
            <a:pPr>
              <a:lnSpc>
                <a:spcPct val="95000"/>
              </a:lnSpc>
              <a:defRPr/>
            </a:pPr>
            <a:r>
              <a:rPr lang="hr-HR" sz="2400" smtClean="0"/>
              <a:t>Algoritmi</a:t>
            </a:r>
          </a:p>
          <a:p>
            <a:pPr>
              <a:lnSpc>
                <a:spcPct val="95000"/>
              </a:lnSpc>
              <a:defRPr/>
            </a:pPr>
            <a:r>
              <a:rPr lang="hr-HR" sz="2400" smtClean="0"/>
              <a:t>Složenost algoritama</a:t>
            </a:r>
          </a:p>
        </p:txBody>
      </p:sp>
    </p:spTree>
  </p:cSld>
  <p:clrMapOvr>
    <a:masterClrMapping/>
  </p:clrMapOvr>
  <p:transition>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title"/>
          </p:nvPr>
        </p:nvSpPr>
        <p:spPr/>
        <p:txBody>
          <a:bodyPr/>
          <a:lstStyle/>
          <a:p>
            <a:pPr>
              <a:defRPr/>
            </a:pPr>
            <a:r>
              <a:rPr lang="en-GB" smtClean="0"/>
              <a:t>Abu Ja'far Mohammed ibn Musa al Khowarizmi</a:t>
            </a:r>
            <a:endParaRPr lang="en-US" smtClean="0"/>
          </a:p>
        </p:txBody>
      </p:sp>
      <p:sp>
        <p:nvSpPr>
          <p:cNvPr id="1797123" name="Rectangle 3"/>
          <p:cNvSpPr>
            <a:spLocks noGrp="1" noChangeArrowheads="1"/>
          </p:cNvSpPr>
          <p:nvPr>
            <p:ph type="body" sz="half" idx="1"/>
          </p:nvPr>
        </p:nvSpPr>
        <p:spPr>
          <a:xfrm>
            <a:off x="273050" y="981075"/>
            <a:ext cx="4679950" cy="5327650"/>
          </a:xfrm>
        </p:spPr>
        <p:txBody>
          <a:bodyPr/>
          <a:lstStyle/>
          <a:p>
            <a:r>
              <a:rPr lang="en-GB" b="1" smtClean="0"/>
              <a:t>Abu Ja'far Mohammed ibn Musa al Khowarizmi</a:t>
            </a:r>
            <a:endParaRPr lang="hr-HR" b="1" smtClean="0"/>
          </a:p>
          <a:p>
            <a:pPr lvl="1"/>
            <a:r>
              <a:rPr lang="ar-SA" b="1" smtClean="0">
                <a:cs typeface="Arial" charset="0"/>
              </a:rPr>
              <a:t>أبو جعفر محمد بن موسى الخوارزمي</a:t>
            </a:r>
            <a:endParaRPr lang="hr-HR" b="1" smtClean="0"/>
          </a:p>
          <a:p>
            <a:pPr lvl="1"/>
            <a:r>
              <a:rPr lang="hr-HR" smtClean="0"/>
              <a:t>Muhamed, otac Jafarov, sin Muse iz Khwarizma</a:t>
            </a:r>
          </a:p>
          <a:p>
            <a:r>
              <a:rPr lang="hr-HR" smtClean="0"/>
              <a:t>rođen u Khwarizmu, danas Khiva, Uzbekistan, oko 780. g.</a:t>
            </a:r>
          </a:p>
          <a:p>
            <a:r>
              <a:rPr lang="hr-HR" smtClean="0"/>
              <a:t>umro u Bagdadu, oko 850. godine. </a:t>
            </a:r>
            <a:r>
              <a:rPr lang="en-GB" smtClean="0"/>
              <a:t> </a:t>
            </a:r>
            <a:endParaRPr lang="hr-HR" smtClean="0"/>
          </a:p>
          <a:p>
            <a:r>
              <a:rPr lang="hr-HR" smtClean="0"/>
              <a:t>jedan od 10 najcjenjenijih matematičara svih vremena</a:t>
            </a:r>
          </a:p>
        </p:txBody>
      </p:sp>
      <p:pic>
        <p:nvPicPr>
          <p:cNvPr id="9220" name="Picture 4" descr="Portrait_Al_Qorezmi_Khiva_JDE"/>
          <p:cNvPicPr>
            <a:picLocks noChangeAspect="1" noChangeArrowheads="1"/>
          </p:cNvPicPr>
          <p:nvPr/>
        </p:nvPicPr>
        <p:blipFill>
          <a:blip r:embed="rId3" cstate="print"/>
          <a:srcRect/>
          <a:stretch>
            <a:fillRect/>
          </a:stretch>
        </p:blipFill>
        <p:spPr bwMode="auto">
          <a:xfrm>
            <a:off x="5024438" y="836613"/>
            <a:ext cx="4105275" cy="5472112"/>
          </a:xfrm>
          <a:prstGeom prst="rect">
            <a:avLst/>
          </a:prstGeom>
          <a:noFill/>
          <a:ln w="9525">
            <a:noFill/>
            <a:miter lim="800000"/>
            <a:headEnd/>
            <a:tailEnd/>
          </a:ln>
        </p:spPr>
      </p:pic>
      <p:sp>
        <p:nvSpPr>
          <p:cNvPr id="9221" name="Rectangle 5"/>
          <p:cNvSpPr>
            <a:spLocks noChangeArrowheads="1"/>
          </p:cNvSpPr>
          <p:nvPr/>
        </p:nvSpPr>
        <p:spPr bwMode="auto">
          <a:xfrm>
            <a:off x="4953000" y="5157788"/>
            <a:ext cx="4537075" cy="1223962"/>
          </a:xfrm>
          <a:prstGeom prst="rect">
            <a:avLst/>
          </a:prstGeom>
          <a:solidFill>
            <a:srgbClr val="FFFFFF"/>
          </a:solidFill>
          <a:ln w="9525" algn="ctr">
            <a:noFill/>
            <a:miter lim="800000"/>
            <a:headEnd/>
            <a:tailEnd/>
          </a:ln>
        </p:spPr>
        <p:txBody>
          <a:bodyPr wrap="none" anchor="ctr"/>
          <a:lstStyle/>
          <a:p>
            <a:endParaRPr lang="hr-HR"/>
          </a:p>
        </p:txBody>
      </p:sp>
      <p:pic>
        <p:nvPicPr>
          <p:cNvPr id="9222" name="Picture 6" descr="AlHorezmi"/>
          <p:cNvPicPr>
            <a:picLocks noChangeAspect="1" noChangeArrowheads="1"/>
          </p:cNvPicPr>
          <p:nvPr/>
        </p:nvPicPr>
        <p:blipFill>
          <a:blip r:embed="rId4" cstate="print"/>
          <a:srcRect/>
          <a:stretch>
            <a:fillRect/>
          </a:stretch>
        </p:blipFill>
        <p:spPr bwMode="auto">
          <a:xfrm>
            <a:off x="8121650" y="4292600"/>
            <a:ext cx="1584325" cy="2017713"/>
          </a:xfrm>
          <a:prstGeom prst="rect">
            <a:avLst/>
          </a:prstGeom>
          <a:noFill/>
          <a:ln w="9525">
            <a:noFill/>
            <a:miter lim="800000"/>
            <a:headEnd/>
            <a:tailEnd/>
          </a:ln>
        </p:spPr>
      </p:pic>
      <p:sp>
        <p:nvSpPr>
          <p:cNvPr id="3" name="Slide Number Placeholder 2"/>
          <p:cNvSpPr>
            <a:spLocks noGrp="1"/>
          </p:cNvSpPr>
          <p:nvPr>
            <p:ph type="sldNum" sz="quarter" idx="11"/>
          </p:nvPr>
        </p:nvSpPr>
        <p:spPr/>
        <p:txBody>
          <a:bodyPr/>
          <a:lstStyle/>
          <a:p>
            <a:fld id="{4779F4E4-872C-4A69-A457-AD7F4EB1617C}" type="slidenum">
              <a:rPr lang="hr-HR" smtClean="0"/>
              <a:pPr/>
              <a:t>41</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khwabkt"/>
          <p:cNvPicPr>
            <a:picLocks noChangeAspect="1" noChangeArrowheads="1"/>
          </p:cNvPicPr>
          <p:nvPr/>
        </p:nvPicPr>
        <p:blipFill>
          <a:blip r:embed="rId3" cstate="print"/>
          <a:srcRect/>
          <a:stretch>
            <a:fillRect/>
          </a:stretch>
        </p:blipFill>
        <p:spPr bwMode="auto">
          <a:xfrm>
            <a:off x="6089650" y="1412875"/>
            <a:ext cx="3402013" cy="4968875"/>
          </a:xfrm>
          <a:prstGeom prst="rect">
            <a:avLst/>
          </a:prstGeom>
          <a:noFill/>
          <a:ln w="9525">
            <a:noFill/>
            <a:miter lim="800000"/>
            <a:headEnd/>
            <a:tailEnd/>
          </a:ln>
        </p:spPr>
      </p:pic>
      <p:sp>
        <p:nvSpPr>
          <p:cNvPr id="1799171" name="Rectangle 3"/>
          <p:cNvSpPr>
            <a:spLocks noGrp="1" noChangeArrowheads="1"/>
          </p:cNvSpPr>
          <p:nvPr>
            <p:ph type="title"/>
          </p:nvPr>
        </p:nvSpPr>
        <p:spPr/>
        <p:txBody>
          <a:bodyPr/>
          <a:lstStyle/>
          <a:p>
            <a:pPr>
              <a:defRPr/>
            </a:pPr>
            <a:r>
              <a:rPr lang="hr-HR" smtClean="0"/>
              <a:t>Zasluge </a:t>
            </a:r>
            <a:r>
              <a:rPr lang="en-GB" smtClean="0"/>
              <a:t>al Khowarizmi</a:t>
            </a:r>
            <a:r>
              <a:rPr lang="hr-HR" smtClean="0"/>
              <a:t>ja</a:t>
            </a:r>
            <a:endParaRPr lang="en-US" smtClean="0"/>
          </a:p>
        </p:txBody>
      </p:sp>
      <p:sp>
        <p:nvSpPr>
          <p:cNvPr id="1799172" name="Rectangle 4"/>
          <p:cNvSpPr>
            <a:spLocks noGrp="1" noChangeArrowheads="1"/>
          </p:cNvSpPr>
          <p:nvPr>
            <p:ph type="body" idx="1"/>
          </p:nvPr>
        </p:nvSpPr>
        <p:spPr>
          <a:xfrm>
            <a:off x="273050" y="981075"/>
            <a:ext cx="6985000" cy="5327650"/>
          </a:xfrm>
        </p:spPr>
        <p:txBody>
          <a:bodyPr/>
          <a:lstStyle/>
          <a:p>
            <a:pPr>
              <a:defRPr/>
            </a:pPr>
            <a:r>
              <a:rPr lang="hr-HR" sz="2400" smtClean="0"/>
              <a:t>potiče korištenje hindu-arapskih brojeva - uvodi nulu</a:t>
            </a:r>
          </a:p>
          <a:p>
            <a:pPr>
              <a:defRPr/>
            </a:pPr>
            <a:r>
              <a:rPr lang="hr-HR" sz="2400" smtClean="0"/>
              <a:t>u Bagdadu oko 825. godine napisao knjigu “Hidab al-jabr w'al-muqubala”</a:t>
            </a:r>
          </a:p>
          <a:p>
            <a:pPr lvl="1">
              <a:defRPr/>
            </a:pPr>
            <a:r>
              <a:rPr lang="ar-SA" b="1" smtClean="0">
                <a:cs typeface="Arial" charset="0"/>
              </a:rPr>
              <a:t>الكتاب المختصر في حساب الجبر والمقابلة</a:t>
            </a:r>
            <a:endParaRPr lang="hr-HR" sz="2000" b="1" smtClean="0"/>
          </a:p>
          <a:p>
            <a:pPr lvl="1">
              <a:defRPr/>
            </a:pPr>
            <a:r>
              <a:rPr lang="hr-HR" sz="2000" smtClean="0"/>
              <a:t>Znanost o prenošenju i poništenju</a:t>
            </a:r>
          </a:p>
          <a:p>
            <a:pPr lvl="1">
              <a:defRPr/>
            </a:pPr>
            <a:r>
              <a:rPr lang="hr-HR" sz="2000" smtClean="0"/>
              <a:t>jabr - prenošenje na suprotnu </a:t>
            </a:r>
            <a:br>
              <a:rPr lang="hr-HR" sz="2000" smtClean="0"/>
            </a:br>
            <a:r>
              <a:rPr lang="hr-HR" sz="2000" smtClean="0"/>
              <a:t>stranu jednadžbe</a:t>
            </a:r>
            <a:endParaRPr lang="hr-HR" sz="2000" smtClean="0">
              <a:solidFill>
                <a:srgbClr val="FF0000"/>
              </a:solidFill>
            </a:endParaRPr>
          </a:p>
          <a:p>
            <a:pPr lvl="2">
              <a:defRPr/>
            </a:pPr>
            <a:r>
              <a:rPr lang="hr-HR" sz="1800" smtClean="0"/>
              <a:t>x - 2 = 12 </a:t>
            </a:r>
            <a:r>
              <a:rPr lang="hr-HR" sz="1800" smtClean="0">
                <a:sym typeface="Wingdings" pitchFamily="2" charset="2"/>
              </a:rPr>
              <a:t></a:t>
            </a:r>
            <a:r>
              <a:rPr lang="hr-HR" sz="1800" smtClean="0"/>
              <a:t> x = 12 + 2</a:t>
            </a:r>
          </a:p>
          <a:p>
            <a:pPr lvl="1">
              <a:defRPr/>
            </a:pPr>
            <a:r>
              <a:rPr lang="hr-HR" sz="2000" smtClean="0"/>
              <a:t>muqubala - poništenje jednakih izraza s lijeve i desne strane jednadžbe</a:t>
            </a:r>
          </a:p>
          <a:p>
            <a:pPr lvl="2">
              <a:defRPr/>
            </a:pPr>
            <a:r>
              <a:rPr lang="hr-HR" sz="1800" smtClean="0"/>
              <a:t>x + y = y + 7 </a:t>
            </a:r>
            <a:r>
              <a:rPr lang="hr-HR" sz="1800" smtClean="0">
                <a:sym typeface="Wingdings" pitchFamily="2" charset="2"/>
              </a:rPr>
              <a:t></a:t>
            </a:r>
            <a:r>
              <a:rPr lang="hr-HR" sz="1800" smtClean="0"/>
              <a:t> x = 7</a:t>
            </a:r>
          </a:p>
          <a:p>
            <a:pPr lvl="1">
              <a:defRPr/>
            </a:pPr>
            <a:r>
              <a:rPr lang="hr-HR" sz="2000" smtClean="0"/>
              <a:t>al-jabr -&gt; algebra</a:t>
            </a:r>
          </a:p>
          <a:p>
            <a:pPr lvl="1">
              <a:defRPr/>
            </a:pPr>
            <a:r>
              <a:rPr lang="hr-HR" sz="2000" smtClean="0"/>
              <a:t>nematematički (maursko porijeklo): </a:t>
            </a:r>
          </a:p>
          <a:p>
            <a:pPr lvl="1">
              <a:defRPr/>
            </a:pPr>
            <a:r>
              <a:rPr lang="hr-HR" sz="2000" smtClean="0"/>
              <a:t>algebrista </a:t>
            </a:r>
            <a:r>
              <a:rPr lang="hr-HR" sz="2000" smtClean="0">
                <a:sym typeface="Wingdings" pitchFamily="2" charset="2"/>
              </a:rPr>
              <a:t> namještač kostiju</a:t>
            </a:r>
          </a:p>
        </p:txBody>
      </p:sp>
      <p:sp>
        <p:nvSpPr>
          <p:cNvPr id="3" name="Slide Number Placeholder 2"/>
          <p:cNvSpPr>
            <a:spLocks noGrp="1"/>
          </p:cNvSpPr>
          <p:nvPr>
            <p:ph type="sldNum" sz="quarter" idx="11"/>
          </p:nvPr>
        </p:nvSpPr>
        <p:spPr/>
        <p:txBody>
          <a:bodyPr/>
          <a:lstStyle/>
          <a:p>
            <a:fld id="{D4AD59E7-4515-4B34-A58D-745587B9CCB9}" type="slidenum">
              <a:rPr lang="hr-HR" smtClean="0"/>
              <a:pPr/>
              <a:t>42</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1218" name="Rectangle 2"/>
          <p:cNvSpPr>
            <a:spLocks noGrp="1" noChangeArrowheads="1"/>
          </p:cNvSpPr>
          <p:nvPr>
            <p:ph type="title"/>
          </p:nvPr>
        </p:nvSpPr>
        <p:spPr/>
        <p:txBody>
          <a:bodyPr/>
          <a:lstStyle/>
          <a:p>
            <a:pPr>
              <a:defRPr/>
            </a:pPr>
            <a:r>
              <a:rPr lang="hr-HR" smtClean="0"/>
              <a:t>Od al </a:t>
            </a:r>
            <a:r>
              <a:rPr lang="en-GB" smtClean="0"/>
              <a:t>Khowarizmi</a:t>
            </a:r>
            <a:r>
              <a:rPr lang="hr-HR" smtClean="0"/>
              <a:t>ja do algoritma...</a:t>
            </a:r>
            <a:endParaRPr lang="en-US" smtClean="0"/>
          </a:p>
        </p:txBody>
      </p:sp>
      <p:sp>
        <p:nvSpPr>
          <p:cNvPr id="1801219" name="Rectangle 3"/>
          <p:cNvSpPr>
            <a:spLocks noGrp="1" noChangeArrowheads="1"/>
          </p:cNvSpPr>
          <p:nvPr>
            <p:ph type="body" idx="1"/>
          </p:nvPr>
        </p:nvSpPr>
        <p:spPr/>
        <p:txBody>
          <a:bodyPr/>
          <a:lstStyle/>
          <a:p>
            <a:pPr>
              <a:defRPr/>
            </a:pPr>
            <a:r>
              <a:rPr lang="hr-HR" smtClean="0"/>
              <a:t>vjerovao da se bilo koji matematički problem može raščlaniti na korake, tj. niz pravila</a:t>
            </a:r>
          </a:p>
          <a:p>
            <a:pPr>
              <a:defRPr/>
            </a:pPr>
            <a:r>
              <a:rPr lang="hr-HR" smtClean="0"/>
              <a:t>u latinskom prijevodu knjige (12. stoljeće) ispred svakog pravila piše</a:t>
            </a:r>
          </a:p>
          <a:p>
            <a:pPr lvl="1">
              <a:defRPr/>
            </a:pPr>
            <a:r>
              <a:rPr lang="hr-HR" smtClean="0"/>
              <a:t>Dixit </a:t>
            </a:r>
            <a:r>
              <a:rPr lang="hr-HR" smtClean="0">
                <a:solidFill>
                  <a:srgbClr val="FF0000"/>
                </a:solidFill>
              </a:rPr>
              <a:t>Algorizmi</a:t>
            </a:r>
            <a:r>
              <a:rPr lang="hr-HR" smtClean="0"/>
              <a:t> - rekao je Al Kowarzimi</a:t>
            </a:r>
          </a:p>
          <a:p>
            <a:pPr lvl="1">
              <a:buFont typeface="Wingdings" pitchFamily="2" charset="2"/>
              <a:buNone/>
              <a:defRPr/>
            </a:pPr>
            <a:r>
              <a:rPr lang="hr-HR" smtClean="0">
                <a:sym typeface="Wingdings" pitchFamily="2" charset="2"/>
              </a:rPr>
              <a:t></a:t>
            </a:r>
            <a:endParaRPr lang="hr-HR" smtClean="0"/>
          </a:p>
          <a:p>
            <a:pPr lvl="1">
              <a:defRPr/>
            </a:pPr>
            <a:r>
              <a:rPr lang="hr-HR" smtClean="0"/>
              <a:t>algoritam glasi</a:t>
            </a:r>
          </a:p>
          <a:p>
            <a:pPr>
              <a:defRPr/>
            </a:pPr>
            <a:r>
              <a:rPr lang="hr-HR" smtClean="0"/>
              <a:t>u početku algoritmom se nazivaju samo pravila računanja s brojevima, kasnije i pravila obavljanja ostalih zadataka u matematici</a:t>
            </a:r>
          </a:p>
          <a:p>
            <a:pPr>
              <a:defRPr/>
            </a:pPr>
            <a:r>
              <a:rPr lang="hr-HR" smtClean="0"/>
              <a:t>u XX stoljeću, pojavom računala, pojam se proširuje na računarstvo, a zatim i na druga područja</a:t>
            </a:r>
          </a:p>
          <a:p>
            <a:pPr>
              <a:defRPr/>
            </a:pPr>
            <a:r>
              <a:rPr lang="hr-HR" smtClean="0"/>
              <a:t>pravila za postizanje željenog rezultata</a:t>
            </a:r>
          </a:p>
        </p:txBody>
      </p:sp>
      <p:sp>
        <p:nvSpPr>
          <p:cNvPr id="3" name="Slide Number Placeholder 2"/>
          <p:cNvSpPr>
            <a:spLocks noGrp="1"/>
          </p:cNvSpPr>
          <p:nvPr>
            <p:ph type="sldNum" sz="quarter" idx="11"/>
          </p:nvPr>
        </p:nvSpPr>
        <p:spPr/>
        <p:txBody>
          <a:bodyPr/>
          <a:lstStyle/>
          <a:p>
            <a:fld id="{D4AD59E7-4515-4B34-A58D-745587B9CCB9}" type="slidenum">
              <a:rPr lang="hr-HR" smtClean="0"/>
              <a:pPr/>
              <a:t>43</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3266" name="Rectangle 2"/>
          <p:cNvSpPr>
            <a:spLocks noGrp="1" noChangeArrowheads="1"/>
          </p:cNvSpPr>
          <p:nvPr>
            <p:ph type="title"/>
          </p:nvPr>
        </p:nvSpPr>
        <p:spPr/>
        <p:txBody>
          <a:bodyPr/>
          <a:lstStyle/>
          <a:p>
            <a:pPr>
              <a:defRPr/>
            </a:pPr>
            <a:r>
              <a:rPr lang="hr-HR" smtClean="0"/>
              <a:t>Što je algoritam</a:t>
            </a:r>
          </a:p>
        </p:txBody>
      </p:sp>
      <p:sp>
        <p:nvSpPr>
          <p:cNvPr id="1803267" name="Rectangle 3"/>
          <p:cNvSpPr>
            <a:spLocks noGrp="1" noChangeArrowheads="1"/>
          </p:cNvSpPr>
          <p:nvPr>
            <p:ph type="body" idx="1"/>
          </p:nvPr>
        </p:nvSpPr>
        <p:spPr/>
        <p:txBody>
          <a:bodyPr/>
          <a:lstStyle/>
          <a:p>
            <a:r>
              <a:rPr lang="hr-HR" smtClean="0"/>
              <a:t>precizno opisan način rješenja nekog problema</a:t>
            </a:r>
          </a:p>
          <a:p>
            <a:r>
              <a:rPr lang="hr-HR" smtClean="0"/>
              <a:t>jednoznačno određuje što treba napraviti</a:t>
            </a:r>
          </a:p>
          <a:p>
            <a:r>
              <a:rPr lang="hr-HR" smtClean="0"/>
              <a:t>moraju biti definirani </a:t>
            </a:r>
            <a:r>
              <a:rPr lang="hr-HR" smtClean="0">
                <a:solidFill>
                  <a:srgbClr val="FF0000"/>
                </a:solidFill>
              </a:rPr>
              <a:t>početni objekti</a:t>
            </a:r>
            <a:r>
              <a:rPr lang="hr-HR" smtClean="0"/>
              <a:t> koji pripadaju nekoj klasi objekata na kojima se obavljaju operacije</a:t>
            </a:r>
          </a:p>
          <a:p>
            <a:pPr lvl="1"/>
            <a:r>
              <a:rPr lang="hr-HR" smtClean="0"/>
              <a:t>kao ishod algoritma pojave se </a:t>
            </a:r>
            <a:r>
              <a:rPr lang="hr-HR" smtClean="0">
                <a:solidFill>
                  <a:srgbClr val="FF0000"/>
                </a:solidFill>
              </a:rPr>
              <a:t>završni objekti</a:t>
            </a:r>
            <a:r>
              <a:rPr lang="hr-HR" smtClean="0"/>
              <a:t> ili </a:t>
            </a:r>
            <a:r>
              <a:rPr lang="hr-HR" smtClean="0">
                <a:solidFill>
                  <a:srgbClr val="FF0000"/>
                </a:solidFill>
              </a:rPr>
              <a:t>rezultati</a:t>
            </a:r>
          </a:p>
          <a:p>
            <a:pPr lvl="1"/>
            <a:r>
              <a:rPr lang="hr-HR" smtClean="0"/>
              <a:t>konačni broj koraka; svaki korak opisan </a:t>
            </a:r>
            <a:r>
              <a:rPr lang="hr-HR" smtClean="0">
                <a:solidFill>
                  <a:srgbClr val="FF0000"/>
                </a:solidFill>
              </a:rPr>
              <a:t>instrukcijom</a:t>
            </a:r>
          </a:p>
          <a:p>
            <a:pPr lvl="1"/>
            <a:r>
              <a:rPr lang="hr-HR" smtClean="0"/>
              <a:t>obavljanje je </a:t>
            </a:r>
            <a:r>
              <a:rPr lang="hr-HR" smtClean="0">
                <a:solidFill>
                  <a:srgbClr val="FF0000"/>
                </a:solidFill>
              </a:rPr>
              <a:t>algoritamski proces</a:t>
            </a:r>
          </a:p>
          <a:p>
            <a:r>
              <a:rPr lang="hr-HR" smtClean="0"/>
              <a:t>uporabiv, ako se dobije rezultat u </a:t>
            </a:r>
            <a:r>
              <a:rPr lang="hr-HR" smtClean="0">
                <a:solidFill>
                  <a:srgbClr val="FF0000"/>
                </a:solidFill>
              </a:rPr>
              <a:t>konačnom</a:t>
            </a:r>
            <a:r>
              <a:rPr lang="hr-HR" smtClean="0"/>
              <a:t> vremenu</a:t>
            </a:r>
          </a:p>
          <a:p>
            <a:r>
              <a:rPr lang="hr-HR" smtClean="0"/>
              <a:t>primjeri za nedopuštene instrukcije:</a:t>
            </a:r>
          </a:p>
          <a:p>
            <a:pPr lvl="1"/>
            <a:r>
              <a:rPr lang="hr-HR" smtClean="0"/>
              <a:t>izračunaj 5/0</a:t>
            </a:r>
          </a:p>
          <a:p>
            <a:pPr lvl="1"/>
            <a:r>
              <a:rPr lang="hr-HR" smtClean="0"/>
              <a:t>uvećaj x za 6 ili 7</a:t>
            </a:r>
          </a:p>
        </p:txBody>
      </p:sp>
      <p:sp>
        <p:nvSpPr>
          <p:cNvPr id="3" name="Slide Number Placeholder 2"/>
          <p:cNvSpPr>
            <a:spLocks noGrp="1"/>
          </p:cNvSpPr>
          <p:nvPr>
            <p:ph type="sldNum" sz="quarter" idx="11"/>
          </p:nvPr>
        </p:nvSpPr>
        <p:spPr/>
        <p:txBody>
          <a:bodyPr/>
          <a:lstStyle/>
          <a:p>
            <a:fld id="{D4AD59E7-4515-4B34-A58D-745587B9CCB9}" type="slidenum">
              <a:rPr lang="hr-HR" smtClean="0"/>
              <a:pPr/>
              <a:t>44</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5314" name="Rectangle 2"/>
          <p:cNvSpPr>
            <a:spLocks noGrp="1" noChangeArrowheads="1"/>
          </p:cNvSpPr>
          <p:nvPr>
            <p:ph type="title"/>
          </p:nvPr>
        </p:nvSpPr>
        <p:spPr/>
        <p:txBody>
          <a:bodyPr/>
          <a:lstStyle/>
          <a:p>
            <a:pPr>
              <a:defRPr/>
            </a:pPr>
            <a:r>
              <a:rPr lang="hr-HR" smtClean="0"/>
              <a:t>Algoritam</a:t>
            </a:r>
          </a:p>
        </p:txBody>
      </p:sp>
      <p:sp>
        <p:nvSpPr>
          <p:cNvPr id="1805315" name="Rectangle 3"/>
          <p:cNvSpPr>
            <a:spLocks noGrp="1" noChangeArrowheads="1"/>
          </p:cNvSpPr>
          <p:nvPr>
            <p:ph type="body" idx="1"/>
          </p:nvPr>
        </p:nvSpPr>
        <p:spPr/>
        <p:txBody>
          <a:bodyPr/>
          <a:lstStyle/>
          <a:p>
            <a:pPr>
              <a:lnSpc>
                <a:spcPct val="85000"/>
              </a:lnSpc>
              <a:defRPr/>
            </a:pPr>
            <a:r>
              <a:rPr lang="hr-HR" sz="2400" smtClean="0"/>
              <a:t>algoritam mora biti </a:t>
            </a:r>
            <a:r>
              <a:rPr lang="hr-HR" sz="2400" smtClean="0">
                <a:solidFill>
                  <a:srgbClr val="FF0000"/>
                </a:solidFill>
              </a:rPr>
              <a:t>djelotvoran</a:t>
            </a:r>
            <a:r>
              <a:rPr lang="hr-HR" sz="2400" smtClean="0"/>
              <a:t>:</a:t>
            </a:r>
          </a:p>
          <a:p>
            <a:pPr lvl="1">
              <a:lnSpc>
                <a:spcPct val="85000"/>
              </a:lnSpc>
              <a:defRPr/>
            </a:pPr>
            <a:r>
              <a:rPr lang="hr-HR" sz="2000" smtClean="0"/>
              <a:t>u konačnom vremenu može se dobiti rezultat koristeći olovku i papir.</a:t>
            </a:r>
          </a:p>
          <a:p>
            <a:pPr>
              <a:lnSpc>
                <a:spcPct val="85000"/>
              </a:lnSpc>
              <a:defRPr/>
            </a:pPr>
            <a:r>
              <a:rPr lang="hr-HR" sz="2400" smtClean="0"/>
              <a:t>primjeri:</a:t>
            </a:r>
          </a:p>
          <a:p>
            <a:pPr lvl="1">
              <a:lnSpc>
                <a:spcPct val="85000"/>
              </a:lnSpc>
              <a:defRPr/>
            </a:pPr>
            <a:r>
              <a:rPr lang="hr-HR" sz="2000" smtClean="0"/>
              <a:t>zbrajanje cijelih brojeva je djelotvorno</a:t>
            </a:r>
          </a:p>
          <a:p>
            <a:pPr lvl="1">
              <a:lnSpc>
                <a:spcPct val="85000"/>
              </a:lnSpc>
              <a:defRPr/>
            </a:pPr>
            <a:r>
              <a:rPr lang="hr-HR" sz="2000" smtClean="0"/>
              <a:t>zbrajanje realnih brojeva nije jer se može pojaviti broj s beskonačno mnogo znamenki</a:t>
            </a:r>
          </a:p>
          <a:p>
            <a:pPr>
              <a:lnSpc>
                <a:spcPct val="85000"/>
              </a:lnSpc>
              <a:defRPr/>
            </a:pPr>
            <a:r>
              <a:rPr lang="hr-HR" sz="2400" smtClean="0"/>
              <a:t>sa znanjem programiranja i uz razumijevanje problema koji rješava, student može napisati </a:t>
            </a:r>
            <a:r>
              <a:rPr lang="hr-HR" sz="2400" smtClean="0">
                <a:solidFill>
                  <a:srgbClr val="FF0000"/>
                </a:solidFill>
              </a:rPr>
              <a:t>djelotvoran</a:t>
            </a:r>
            <a:r>
              <a:rPr lang="hr-HR" sz="2400" smtClean="0"/>
              <a:t> (</a:t>
            </a:r>
            <a:r>
              <a:rPr lang="hr-HR" sz="2400" i="1" smtClean="0"/>
              <a:t>effective</a:t>
            </a:r>
            <a:r>
              <a:rPr lang="hr-HR" sz="2400" smtClean="0"/>
              <a:t>) algoritam</a:t>
            </a:r>
          </a:p>
          <a:p>
            <a:pPr lvl="1">
              <a:lnSpc>
                <a:spcPct val="85000"/>
              </a:lnSpc>
              <a:defRPr/>
            </a:pPr>
            <a:r>
              <a:rPr lang="hr-HR" sz="2000" smtClean="0"/>
              <a:t>cilj ovog predmeta je naučiti kako se oblikuje i programira </a:t>
            </a:r>
            <a:r>
              <a:rPr lang="hr-HR" sz="2000" smtClean="0">
                <a:solidFill>
                  <a:srgbClr val="FF0000"/>
                </a:solidFill>
              </a:rPr>
              <a:t>učinkovit</a:t>
            </a:r>
            <a:r>
              <a:rPr lang="hr-HR" sz="2000" smtClean="0"/>
              <a:t> (</a:t>
            </a:r>
            <a:r>
              <a:rPr lang="hr-HR" sz="2000" i="1" smtClean="0"/>
              <a:t>efficient</a:t>
            </a:r>
            <a:r>
              <a:rPr lang="hr-HR" sz="2000" smtClean="0"/>
              <a:t>) algoritam.</a:t>
            </a:r>
          </a:p>
          <a:p>
            <a:pPr>
              <a:lnSpc>
                <a:spcPct val="85000"/>
              </a:lnSpc>
              <a:defRPr/>
            </a:pPr>
            <a:r>
              <a:rPr lang="hr-HR" sz="2400" smtClean="0"/>
              <a:t>djelotvoran i učinkovit su u hrvatskom jeziku gotovo sinonimi </a:t>
            </a:r>
          </a:p>
          <a:p>
            <a:pPr lvl="1">
              <a:lnSpc>
                <a:spcPct val="85000"/>
              </a:lnSpc>
              <a:defRPr/>
            </a:pPr>
            <a:r>
              <a:rPr lang="hr-HR" sz="2000" i="1" smtClean="0"/>
              <a:t>effective</a:t>
            </a:r>
            <a:r>
              <a:rPr lang="hr-HR" sz="2000" smtClean="0"/>
              <a:t> = onaj koji daje rezultat, </a:t>
            </a:r>
            <a:r>
              <a:rPr lang="hr-HR" sz="2000" smtClean="0">
                <a:solidFill>
                  <a:srgbClr val="FF0000"/>
                </a:solidFill>
              </a:rPr>
              <a:t>djelotvoran</a:t>
            </a:r>
          </a:p>
          <a:p>
            <a:pPr lvl="1">
              <a:lnSpc>
                <a:spcPct val="85000"/>
              </a:lnSpc>
              <a:defRPr/>
            </a:pPr>
            <a:r>
              <a:rPr lang="hr-HR" sz="2000" i="1" smtClean="0"/>
              <a:t>efficient</a:t>
            </a:r>
            <a:r>
              <a:rPr lang="hr-HR" sz="2000" smtClean="0"/>
              <a:t> = uspješan, </a:t>
            </a:r>
            <a:r>
              <a:rPr lang="hr-HR" sz="2000" smtClean="0">
                <a:solidFill>
                  <a:srgbClr val="FF0000"/>
                </a:solidFill>
              </a:rPr>
              <a:t>učinkovit</a:t>
            </a:r>
            <a:r>
              <a:rPr lang="hr-HR" sz="2000" smtClean="0"/>
              <a:t> (s obzirom na utrošene resurse - vrijeme, procesor, disk, memoriju)</a:t>
            </a:r>
          </a:p>
          <a:p>
            <a:pPr lvl="2">
              <a:lnSpc>
                <a:spcPct val="85000"/>
              </a:lnSpc>
              <a:defRPr/>
            </a:pPr>
            <a:r>
              <a:rPr lang="hr-HR" sz="1800" smtClean="0"/>
              <a:t>množenje se može svesti na ponavljanje zbrajanja – djelotvorno, ali nije učinkovito!</a:t>
            </a:r>
          </a:p>
          <a:p>
            <a:pPr lvl="2">
              <a:lnSpc>
                <a:spcPct val="85000"/>
              </a:lnSpc>
              <a:defRPr/>
            </a:pPr>
            <a:r>
              <a:rPr lang="hr-HR" sz="1800" smtClean="0"/>
              <a:t>rješavanje velikog skupa linearnih jednadžbi Kramerovim pravilom - djelotvorno, ali nije učinkovito!</a:t>
            </a:r>
          </a:p>
        </p:txBody>
      </p:sp>
      <p:sp>
        <p:nvSpPr>
          <p:cNvPr id="3" name="Slide Number Placeholder 2"/>
          <p:cNvSpPr>
            <a:spLocks noGrp="1"/>
          </p:cNvSpPr>
          <p:nvPr>
            <p:ph type="sldNum" sz="quarter" idx="11"/>
          </p:nvPr>
        </p:nvSpPr>
        <p:spPr/>
        <p:txBody>
          <a:bodyPr/>
          <a:lstStyle/>
          <a:p>
            <a:fld id="{D4AD59E7-4515-4B34-A58D-745587B9CCB9}" type="slidenum">
              <a:rPr lang="hr-HR" smtClean="0"/>
              <a:pPr/>
              <a:t>45</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7362" name="Rectangle 2"/>
          <p:cNvSpPr>
            <a:spLocks noGrp="1" noChangeArrowheads="1"/>
          </p:cNvSpPr>
          <p:nvPr>
            <p:ph type="title"/>
          </p:nvPr>
        </p:nvSpPr>
        <p:spPr/>
        <p:txBody>
          <a:bodyPr/>
          <a:lstStyle/>
          <a:p>
            <a:pPr>
              <a:defRPr/>
            </a:pPr>
            <a:r>
              <a:rPr lang="hr-HR" smtClean="0"/>
              <a:t>Procedura</a:t>
            </a:r>
          </a:p>
        </p:txBody>
      </p:sp>
      <p:sp>
        <p:nvSpPr>
          <p:cNvPr id="1807363" name="Rectangle 3"/>
          <p:cNvSpPr>
            <a:spLocks noGrp="1" noChangeArrowheads="1"/>
          </p:cNvSpPr>
          <p:nvPr>
            <p:ph type="body" idx="1"/>
          </p:nvPr>
        </p:nvSpPr>
        <p:spPr/>
        <p:txBody>
          <a:bodyPr/>
          <a:lstStyle/>
          <a:p>
            <a:r>
              <a:rPr lang="hr-HR" smtClean="0"/>
              <a:t>postupak koji ima sva svojstva kao i algoritam, ali ne mora završiti u konačnom broju koraka jest računalna </a:t>
            </a:r>
            <a:r>
              <a:rPr lang="hr-HR" smtClean="0">
                <a:solidFill>
                  <a:srgbClr val="FF0000"/>
                </a:solidFill>
              </a:rPr>
              <a:t>procedura</a:t>
            </a:r>
            <a:endParaRPr lang="hr-HR" smtClean="0"/>
          </a:p>
          <a:p>
            <a:pPr lvl="1"/>
            <a:r>
              <a:rPr lang="hr-HR" smtClean="0"/>
              <a:t>u jeziku C to može biti </a:t>
            </a:r>
            <a:r>
              <a:rPr lang="hr-HR" smtClean="0">
                <a:solidFill>
                  <a:srgbClr val="FF0000"/>
                </a:solidFill>
              </a:rPr>
              <a:t>void</a:t>
            </a:r>
            <a:r>
              <a:rPr lang="hr-HR" smtClean="0"/>
              <a:t> funkcija</a:t>
            </a:r>
          </a:p>
          <a:p>
            <a:r>
              <a:rPr lang="hr-HR" smtClean="0"/>
              <a:t>primjeri za proceduru: </a:t>
            </a:r>
          </a:p>
          <a:p>
            <a:pPr lvl="1"/>
            <a:r>
              <a:rPr lang="hr-HR" smtClean="0"/>
              <a:t>operacijski sustav računala</a:t>
            </a:r>
          </a:p>
          <a:p>
            <a:pPr lvl="1"/>
            <a:r>
              <a:rPr lang="hr-HR" smtClean="0"/>
              <a:t>uređivač teksta</a:t>
            </a:r>
          </a:p>
          <a:p>
            <a:r>
              <a:rPr lang="hr-HR" smtClean="0"/>
              <a:t>vrijeme izvođenja mora biti "razumno"</a:t>
            </a:r>
          </a:p>
          <a:p>
            <a:r>
              <a:rPr lang="hr-HR" smtClean="0"/>
              <a:t>primjer:</a:t>
            </a:r>
          </a:p>
          <a:p>
            <a:pPr lvl="1"/>
            <a:r>
              <a:rPr lang="hr-HR" smtClean="0"/>
              <a:t>algoritam koji bi izabirao potez igrača šaha tako da ispita sve moguće posljedice poteza, zahtijevao bi milijarde godina na najbržem zamislivom računalu</a:t>
            </a:r>
          </a:p>
        </p:txBody>
      </p:sp>
      <p:sp>
        <p:nvSpPr>
          <p:cNvPr id="14340" name="AutoShape 4"/>
          <p:cNvSpPr>
            <a:spLocks noChangeAspect="1" noChangeArrowheads="1" noTextEdit="1"/>
          </p:cNvSpPr>
          <p:nvPr/>
        </p:nvSpPr>
        <p:spPr bwMode="auto">
          <a:xfrm>
            <a:off x="4376738" y="2205038"/>
            <a:ext cx="4629150" cy="1817687"/>
          </a:xfrm>
          <a:prstGeom prst="rect">
            <a:avLst/>
          </a:prstGeom>
          <a:noFill/>
          <a:ln w="9525">
            <a:noFill/>
            <a:miter lim="800000"/>
            <a:headEnd/>
            <a:tailEnd/>
          </a:ln>
        </p:spPr>
        <p:txBody>
          <a:bodyPr/>
          <a:lstStyle/>
          <a:p>
            <a:endParaRPr lang="en-US"/>
          </a:p>
        </p:txBody>
      </p:sp>
      <p:sp>
        <p:nvSpPr>
          <p:cNvPr id="1807365" name="Oval 5"/>
          <p:cNvSpPr>
            <a:spLocks noChangeArrowheads="1"/>
          </p:cNvSpPr>
          <p:nvPr/>
        </p:nvSpPr>
        <p:spPr bwMode="auto">
          <a:xfrm>
            <a:off x="5529263" y="2276475"/>
            <a:ext cx="3694112" cy="1289050"/>
          </a:xfrm>
          <a:prstGeom prst="ellipse">
            <a:avLst/>
          </a:prstGeom>
          <a:solidFill>
            <a:schemeClr val="accent1">
              <a:lumMod val="40000"/>
              <a:lumOff val="60000"/>
            </a:schemeClr>
          </a:solidFill>
          <a:ln w="22225">
            <a:solidFill>
              <a:srgbClr val="000000"/>
            </a:solidFill>
            <a:round/>
            <a:headEnd/>
            <a:tailEnd/>
          </a:ln>
        </p:spPr>
        <p:txBody>
          <a:bodyPr/>
          <a:lstStyle/>
          <a:p>
            <a:pPr>
              <a:defRPr/>
            </a:pPr>
            <a:endParaRPr lang="hr-HR"/>
          </a:p>
        </p:txBody>
      </p:sp>
      <p:sp>
        <p:nvSpPr>
          <p:cNvPr id="1807366" name="Oval 6"/>
          <p:cNvSpPr>
            <a:spLocks noChangeArrowheads="1"/>
          </p:cNvSpPr>
          <p:nvPr/>
        </p:nvSpPr>
        <p:spPr bwMode="auto">
          <a:xfrm>
            <a:off x="6854825" y="2782888"/>
            <a:ext cx="1905000" cy="557212"/>
          </a:xfrm>
          <a:prstGeom prst="ellipse">
            <a:avLst/>
          </a:prstGeom>
          <a:solidFill>
            <a:schemeClr val="accent2">
              <a:lumMod val="60000"/>
              <a:lumOff val="40000"/>
            </a:schemeClr>
          </a:solidFill>
          <a:ln w="22225">
            <a:solidFill>
              <a:schemeClr val="accent2">
                <a:lumMod val="75000"/>
              </a:schemeClr>
            </a:solidFill>
            <a:round/>
            <a:headEnd/>
            <a:tailEnd/>
          </a:ln>
        </p:spPr>
        <p:txBody>
          <a:bodyPr/>
          <a:lstStyle/>
          <a:p>
            <a:pPr algn="ctr">
              <a:defRPr/>
            </a:pPr>
            <a:r>
              <a:rPr lang="hr-HR" sz="1800">
                <a:solidFill>
                  <a:schemeClr val="bg2"/>
                </a:solidFill>
                <a:latin typeface="Arial Narrow" pitchFamily="34" charset="0"/>
              </a:rPr>
              <a:t>Algoritam</a:t>
            </a:r>
          </a:p>
        </p:txBody>
      </p:sp>
      <p:sp>
        <p:nvSpPr>
          <p:cNvPr id="14343" name="Rectangle 7"/>
          <p:cNvSpPr>
            <a:spLocks noChangeArrowheads="1"/>
          </p:cNvSpPr>
          <p:nvPr/>
        </p:nvSpPr>
        <p:spPr bwMode="auto">
          <a:xfrm>
            <a:off x="6167438" y="2501900"/>
            <a:ext cx="1150937" cy="225425"/>
          </a:xfrm>
          <a:prstGeom prst="rect">
            <a:avLst/>
          </a:prstGeom>
          <a:noFill/>
          <a:ln w="9525">
            <a:noFill/>
            <a:miter lim="800000"/>
            <a:headEnd/>
            <a:tailEnd/>
          </a:ln>
        </p:spPr>
        <p:txBody>
          <a:bodyPr/>
          <a:lstStyle/>
          <a:p>
            <a:endParaRPr lang="hr-HR"/>
          </a:p>
        </p:txBody>
      </p:sp>
      <p:sp>
        <p:nvSpPr>
          <p:cNvPr id="1807368" name="Rectangle 8"/>
          <p:cNvSpPr>
            <a:spLocks noChangeArrowheads="1"/>
          </p:cNvSpPr>
          <p:nvPr/>
        </p:nvSpPr>
        <p:spPr bwMode="auto">
          <a:xfrm>
            <a:off x="6405563" y="2522538"/>
            <a:ext cx="822325" cy="244475"/>
          </a:xfrm>
          <a:prstGeom prst="rect">
            <a:avLst/>
          </a:prstGeom>
          <a:noFill/>
          <a:ln w="9525">
            <a:noFill/>
            <a:miter lim="800000"/>
            <a:headEnd/>
            <a:tailEnd/>
          </a:ln>
        </p:spPr>
        <p:txBody>
          <a:bodyPr wrap="none" lIns="0" tIns="0" rIns="0" bIns="0">
            <a:spAutoFit/>
          </a:bodyPr>
          <a:lstStyle/>
          <a:p>
            <a:pPr>
              <a:defRPr/>
            </a:pPr>
            <a:r>
              <a:rPr lang="hr-HR" sz="1600">
                <a:latin typeface="Arial Narrow" pitchFamily="34" charset="0"/>
              </a:rPr>
              <a:t>Procedura</a:t>
            </a:r>
            <a:endParaRPr lang="hr-HR" sz="1600">
              <a:effectLst>
                <a:outerShdw blurRad="38100" dist="38100" dir="2700000" algn="tl">
                  <a:srgbClr val="C0C0C0"/>
                </a:outerShdw>
              </a:effectLst>
              <a:latin typeface="Arial Narrow" pitchFamily="34" charset="0"/>
            </a:endParaRPr>
          </a:p>
        </p:txBody>
      </p:sp>
      <p:sp>
        <p:nvSpPr>
          <p:cNvPr id="3" name="Slide Number Placeholder 2"/>
          <p:cNvSpPr>
            <a:spLocks noGrp="1"/>
          </p:cNvSpPr>
          <p:nvPr>
            <p:ph type="sldNum" sz="quarter" idx="11"/>
          </p:nvPr>
        </p:nvSpPr>
        <p:spPr/>
        <p:txBody>
          <a:bodyPr/>
          <a:lstStyle/>
          <a:p>
            <a:fld id="{D4AD59E7-4515-4B34-A58D-745587B9CCB9}" type="slidenum">
              <a:rPr lang="hr-HR" smtClean="0"/>
              <a:pPr/>
              <a:t>46</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9410" name="Rectangle 2"/>
          <p:cNvSpPr>
            <a:spLocks noGrp="1" noChangeArrowheads="1"/>
          </p:cNvSpPr>
          <p:nvPr>
            <p:ph type="title"/>
          </p:nvPr>
        </p:nvSpPr>
        <p:spPr/>
        <p:txBody>
          <a:bodyPr/>
          <a:lstStyle/>
          <a:p>
            <a:pPr>
              <a:defRPr/>
            </a:pPr>
            <a:r>
              <a:rPr lang="hr-HR" smtClean="0"/>
              <a:t>Algoritmi i programi</a:t>
            </a:r>
          </a:p>
        </p:txBody>
      </p:sp>
      <p:sp>
        <p:nvSpPr>
          <p:cNvPr id="1809411" name="Rectangle 3"/>
          <p:cNvSpPr>
            <a:spLocks noGrp="1" noChangeArrowheads="1"/>
          </p:cNvSpPr>
          <p:nvPr>
            <p:ph type="body" idx="1"/>
          </p:nvPr>
        </p:nvSpPr>
        <p:spPr/>
        <p:txBody>
          <a:bodyPr/>
          <a:lstStyle/>
          <a:p>
            <a:pPr>
              <a:lnSpc>
                <a:spcPct val="90000"/>
              </a:lnSpc>
            </a:pPr>
            <a:r>
              <a:rPr lang="hr-HR" sz="2400" smtClean="0">
                <a:solidFill>
                  <a:srgbClr val="FF0000"/>
                </a:solidFill>
              </a:rPr>
              <a:t>program</a:t>
            </a:r>
            <a:r>
              <a:rPr lang="hr-HR" sz="2400" smtClean="0"/>
              <a:t>  - opis algoritma koji u nekom programskom jeziku jednoznačno određuje što računalo treba napraviti</a:t>
            </a:r>
          </a:p>
          <a:p>
            <a:pPr>
              <a:lnSpc>
                <a:spcPct val="90000"/>
              </a:lnSpc>
            </a:pPr>
            <a:r>
              <a:rPr lang="hr-HR" sz="2400" smtClean="0">
                <a:solidFill>
                  <a:srgbClr val="FF0000"/>
                </a:solidFill>
              </a:rPr>
              <a:t>programiranje</a:t>
            </a:r>
            <a:r>
              <a:rPr lang="hr-HR" sz="2400" smtClean="0"/>
              <a:t> - naučiti sintaksu nekog proceduralnog jezika i steći osnovna intuitivna znanja glede algoritmizacije problema opisanog riječima</a:t>
            </a:r>
          </a:p>
          <a:p>
            <a:pPr>
              <a:lnSpc>
                <a:spcPct val="90000"/>
              </a:lnSpc>
            </a:pPr>
            <a:r>
              <a:rPr lang="hr-HR" sz="2400" smtClean="0"/>
              <a:t>algoritmi + strukture podataka = </a:t>
            </a:r>
            <a:r>
              <a:rPr lang="hr-HR" sz="2400" smtClean="0">
                <a:solidFill>
                  <a:srgbClr val="FF0000"/>
                </a:solidFill>
              </a:rPr>
              <a:t>programi</a:t>
            </a:r>
            <a:r>
              <a:rPr lang="hr-HR" sz="2400" smtClean="0"/>
              <a:t> (Wirth)</a:t>
            </a:r>
          </a:p>
          <a:p>
            <a:pPr lvl="1">
              <a:lnSpc>
                <a:spcPct val="90000"/>
              </a:lnSpc>
            </a:pPr>
            <a:r>
              <a:rPr lang="hr-HR" sz="2000" smtClean="0"/>
              <a:t>kako </a:t>
            </a:r>
            <a:r>
              <a:rPr lang="hr-HR" sz="2000" smtClean="0">
                <a:solidFill>
                  <a:srgbClr val="FF0000"/>
                </a:solidFill>
              </a:rPr>
              <a:t>osmisliti</a:t>
            </a:r>
            <a:r>
              <a:rPr lang="hr-HR" sz="2000" smtClean="0"/>
              <a:t> algoritme?</a:t>
            </a:r>
          </a:p>
          <a:p>
            <a:pPr lvl="1">
              <a:lnSpc>
                <a:spcPct val="90000"/>
              </a:lnSpc>
            </a:pPr>
            <a:r>
              <a:rPr lang="hr-HR" sz="2000" smtClean="0"/>
              <a:t>kako </a:t>
            </a:r>
            <a:r>
              <a:rPr lang="hr-HR" sz="2000" smtClean="0">
                <a:solidFill>
                  <a:srgbClr val="FF0000"/>
                </a:solidFill>
              </a:rPr>
              <a:t>strukturirati</a:t>
            </a:r>
            <a:r>
              <a:rPr lang="hr-HR" sz="2000" smtClean="0"/>
              <a:t> podatke?</a:t>
            </a:r>
          </a:p>
          <a:p>
            <a:pPr lvl="1">
              <a:lnSpc>
                <a:spcPct val="90000"/>
              </a:lnSpc>
            </a:pPr>
            <a:r>
              <a:rPr lang="hr-HR" sz="2000" smtClean="0"/>
              <a:t>kako </a:t>
            </a:r>
            <a:r>
              <a:rPr lang="hr-HR" sz="2000" smtClean="0">
                <a:solidFill>
                  <a:srgbClr val="FF0000"/>
                </a:solidFill>
              </a:rPr>
              <a:t>formulirati</a:t>
            </a:r>
            <a:r>
              <a:rPr lang="hr-HR" sz="2000" smtClean="0"/>
              <a:t> algoritme?</a:t>
            </a:r>
          </a:p>
          <a:p>
            <a:pPr lvl="1">
              <a:lnSpc>
                <a:spcPct val="90000"/>
              </a:lnSpc>
            </a:pPr>
            <a:r>
              <a:rPr lang="hr-HR" sz="2000" smtClean="0"/>
              <a:t>kako </a:t>
            </a:r>
            <a:r>
              <a:rPr lang="hr-HR" sz="2000" smtClean="0">
                <a:solidFill>
                  <a:srgbClr val="FF0000"/>
                </a:solidFill>
              </a:rPr>
              <a:t>verificirati</a:t>
            </a:r>
            <a:r>
              <a:rPr lang="hr-HR" sz="2000" smtClean="0"/>
              <a:t> korektnost algoritama?</a:t>
            </a:r>
          </a:p>
          <a:p>
            <a:pPr lvl="1">
              <a:lnSpc>
                <a:spcPct val="90000"/>
              </a:lnSpc>
            </a:pPr>
            <a:r>
              <a:rPr lang="hr-HR" sz="2000" smtClean="0"/>
              <a:t>kako </a:t>
            </a:r>
            <a:r>
              <a:rPr lang="hr-HR" sz="2000" smtClean="0">
                <a:solidFill>
                  <a:srgbClr val="FF0000"/>
                </a:solidFill>
              </a:rPr>
              <a:t>analizirati</a:t>
            </a:r>
            <a:r>
              <a:rPr lang="hr-HR" sz="2000" smtClean="0"/>
              <a:t> algoritme?</a:t>
            </a:r>
          </a:p>
          <a:p>
            <a:pPr lvl="1">
              <a:lnSpc>
                <a:spcPct val="90000"/>
              </a:lnSpc>
            </a:pPr>
            <a:r>
              <a:rPr lang="hr-HR" sz="2000" smtClean="0"/>
              <a:t>kako </a:t>
            </a:r>
            <a:r>
              <a:rPr lang="hr-HR" sz="2000" smtClean="0">
                <a:solidFill>
                  <a:srgbClr val="FF0000"/>
                </a:solidFill>
              </a:rPr>
              <a:t>provjeriti</a:t>
            </a:r>
            <a:r>
              <a:rPr lang="hr-HR" sz="2000" smtClean="0"/>
              <a:t> (testirati) program?</a:t>
            </a:r>
          </a:p>
          <a:p>
            <a:pPr>
              <a:lnSpc>
                <a:spcPct val="90000"/>
              </a:lnSpc>
            </a:pPr>
            <a:r>
              <a:rPr lang="hr-HR" sz="2400" smtClean="0"/>
              <a:t>Postupci izrade algoritama nisu jednoznačni te zahtijevaju i kreativnost. Inače bi već postojali generatori algoritama. Znači da se (za sada?) gradivo ovog predmeta ne može u potpunosti algoritmizirati. Koristit će se </a:t>
            </a:r>
            <a:r>
              <a:rPr lang="hr-HR" sz="2400" smtClean="0">
                <a:solidFill>
                  <a:srgbClr val="FF0000"/>
                </a:solidFill>
              </a:rPr>
              <a:t>programski jezik C</a:t>
            </a:r>
            <a:r>
              <a:rPr lang="hr-HR" sz="2400" smtClean="0"/>
              <a:t>. Za sažeti opis složenijih algoritama može se koristiti </a:t>
            </a:r>
            <a:r>
              <a:rPr lang="hr-HR" sz="2400" smtClean="0">
                <a:solidFill>
                  <a:srgbClr val="FF0000"/>
                </a:solidFill>
              </a:rPr>
              <a:t>pseudokod</a:t>
            </a:r>
            <a:r>
              <a:rPr lang="hr-HR" sz="2400" smtClean="0"/>
              <a:t>.</a:t>
            </a:r>
          </a:p>
        </p:txBody>
      </p:sp>
      <p:sp>
        <p:nvSpPr>
          <p:cNvPr id="3" name="Slide Number Placeholder 2"/>
          <p:cNvSpPr>
            <a:spLocks noGrp="1"/>
          </p:cNvSpPr>
          <p:nvPr>
            <p:ph type="sldNum" sz="quarter" idx="11"/>
          </p:nvPr>
        </p:nvSpPr>
        <p:spPr/>
        <p:txBody>
          <a:bodyPr/>
          <a:lstStyle/>
          <a:p>
            <a:fld id="{D4AD59E7-4515-4B34-A58D-745587B9CCB9}" type="slidenum">
              <a:rPr lang="hr-HR" smtClean="0"/>
              <a:pPr/>
              <a:t>47</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1458" name="Rectangle 2"/>
          <p:cNvSpPr>
            <a:spLocks noGrp="1" noChangeArrowheads="1"/>
          </p:cNvSpPr>
          <p:nvPr>
            <p:ph type="title"/>
          </p:nvPr>
        </p:nvSpPr>
        <p:spPr/>
        <p:txBody>
          <a:bodyPr/>
          <a:lstStyle/>
          <a:p>
            <a:pPr>
              <a:defRPr/>
            </a:pPr>
            <a:r>
              <a:rPr lang="hr-HR" sz="2400" smtClean="0"/>
              <a:t>Djelotvorno, ali nije učinkovito?</a:t>
            </a:r>
          </a:p>
        </p:txBody>
      </p:sp>
      <p:pic>
        <p:nvPicPr>
          <p:cNvPr id="16387" name="Picture 3" descr="slika012wu2"/>
          <p:cNvPicPr>
            <a:picLocks noChangeAspect="1" noChangeArrowheads="1"/>
          </p:cNvPicPr>
          <p:nvPr/>
        </p:nvPicPr>
        <p:blipFill>
          <a:blip r:embed="rId3" cstate="print"/>
          <a:srcRect/>
          <a:stretch>
            <a:fillRect/>
          </a:stretch>
        </p:blipFill>
        <p:spPr bwMode="auto">
          <a:xfrm>
            <a:off x="1423988" y="1052513"/>
            <a:ext cx="6913562" cy="5186362"/>
          </a:xfrm>
          <a:prstGeom prst="rect">
            <a:avLst/>
          </a:prstGeom>
          <a:noFill/>
          <a:ln w="9525">
            <a:noFill/>
            <a:miter lim="800000"/>
            <a:headEnd/>
            <a:tailEnd/>
          </a:ln>
        </p:spPr>
      </p:pic>
      <p:sp>
        <p:nvSpPr>
          <p:cNvPr id="3" name="Slide Number Placeholder 2"/>
          <p:cNvSpPr>
            <a:spLocks noGrp="1"/>
          </p:cNvSpPr>
          <p:nvPr>
            <p:ph type="sldNum" sz="quarter" idx="11"/>
          </p:nvPr>
        </p:nvSpPr>
        <p:spPr/>
        <p:txBody>
          <a:bodyPr/>
          <a:lstStyle/>
          <a:p>
            <a:fld id="{745713BE-29BA-419A-94CF-E246D26E1442}" type="slidenum">
              <a:rPr lang="hr-HR" smtClean="0"/>
              <a:pPr/>
              <a:t>48</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3506" name="Rectangle 2"/>
          <p:cNvSpPr>
            <a:spLocks noGrp="1" noChangeArrowheads="1"/>
          </p:cNvSpPr>
          <p:nvPr>
            <p:ph type="ctrTitle"/>
          </p:nvPr>
        </p:nvSpPr>
        <p:spPr/>
        <p:txBody>
          <a:bodyPr/>
          <a:lstStyle/>
          <a:p>
            <a:pPr>
              <a:defRPr/>
            </a:pPr>
            <a:r>
              <a:rPr lang="hr-HR" smtClean="0"/>
              <a:t>Analiza složenosti algoritama</a:t>
            </a:r>
            <a:endParaRPr lang="en-US" smtClean="0"/>
          </a:p>
        </p:txBody>
      </p:sp>
      <p:sp>
        <p:nvSpPr>
          <p:cNvPr id="1813507" name="Rectangle 3"/>
          <p:cNvSpPr>
            <a:spLocks noGrp="1" noChangeArrowheads="1"/>
          </p:cNvSpPr>
          <p:nvPr>
            <p:ph type="subTitle" idx="1"/>
          </p:nvPr>
        </p:nvSpPr>
        <p:spPr/>
        <p:txBody>
          <a:bodyPr/>
          <a:lstStyle/>
          <a:p>
            <a:pPr>
              <a:lnSpc>
                <a:spcPct val="95000"/>
              </a:lnSpc>
            </a:pPr>
            <a:r>
              <a:rPr lang="hr-HR" sz="2400" smtClean="0"/>
              <a:t>Analize "a priori" i "a posteriori"</a:t>
            </a:r>
          </a:p>
          <a:p>
            <a:pPr>
              <a:lnSpc>
                <a:spcPct val="95000"/>
              </a:lnSpc>
            </a:pPr>
            <a:r>
              <a:rPr lang="hr-HR" sz="2400" smtClean="0"/>
              <a:t>O-notacija</a:t>
            </a:r>
          </a:p>
          <a:p>
            <a:pPr>
              <a:lnSpc>
                <a:spcPct val="95000"/>
              </a:lnSpc>
            </a:pPr>
            <a:r>
              <a:rPr lang="hr-HR" sz="2400" smtClean="0"/>
              <a:t>Asimptotsko vrijeme izvođenja</a:t>
            </a:r>
          </a:p>
          <a:p>
            <a:pPr>
              <a:lnSpc>
                <a:spcPct val="95000"/>
              </a:lnSpc>
            </a:pPr>
            <a:r>
              <a:rPr lang="hr-HR" sz="2400" smtClean="0"/>
              <a:t>Primjeri</a:t>
            </a:r>
          </a:p>
        </p:txBody>
      </p:sp>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ChangeArrowheads="1"/>
          </p:cNvSpPr>
          <p:nvPr/>
        </p:nvSpPr>
        <p:spPr bwMode="auto">
          <a:xfrm>
            <a:off x="325438" y="1073150"/>
            <a:ext cx="9236075" cy="4679950"/>
          </a:xfrm>
          <a:prstGeom prst="rect">
            <a:avLst/>
          </a:prstGeom>
          <a:solidFill>
            <a:srgbClr val="FFCC99">
              <a:alpha val="39999"/>
            </a:srgbClr>
          </a:solidFill>
          <a:ln w="9525">
            <a:solidFill>
              <a:srgbClr val="FF9900"/>
            </a:solidFill>
            <a:miter lim="800000"/>
            <a:headEnd/>
            <a:tailEnd/>
          </a:ln>
        </p:spPr>
        <p:txBody>
          <a:bodyPr wrap="none" anchor="ctr"/>
          <a:lstStyle/>
          <a:p>
            <a:r>
              <a:rPr lang="hr-HR"/>
              <a:t>void zamijeni (int </a:t>
            </a:r>
            <a:r>
              <a:rPr lang="hr-HR">
                <a:solidFill>
                  <a:srgbClr val="FF0000"/>
                </a:solidFill>
              </a:rPr>
              <a:t>*tri</a:t>
            </a:r>
            <a:r>
              <a:rPr lang="hr-HR"/>
              <a:t>, int </a:t>
            </a:r>
            <a:r>
              <a:rPr lang="hr-HR">
                <a:solidFill>
                  <a:srgbClr val="000099"/>
                </a:solidFill>
              </a:rPr>
              <a:t>*sedam</a:t>
            </a:r>
            <a:r>
              <a:rPr lang="hr-HR"/>
              <a:t>) { </a:t>
            </a:r>
            <a:r>
              <a:rPr lang="hr-HR">
                <a:solidFill>
                  <a:schemeClr val="folHlink"/>
                </a:solidFill>
              </a:rPr>
              <a:t>// call by reference</a:t>
            </a:r>
          </a:p>
          <a:p>
            <a:r>
              <a:rPr lang="hr-HR"/>
              <a:t>  int  </a:t>
            </a:r>
            <a:r>
              <a:rPr lang="hr-HR">
                <a:solidFill>
                  <a:srgbClr val="008000"/>
                </a:solidFill>
              </a:rPr>
              <a:t>pom</a:t>
            </a:r>
            <a:r>
              <a:rPr lang="hr-HR"/>
              <a:t>;</a:t>
            </a:r>
          </a:p>
          <a:p>
            <a:r>
              <a:rPr lang="hr-HR"/>
              <a:t>   </a:t>
            </a:r>
            <a:r>
              <a:rPr lang="hr-HR">
                <a:solidFill>
                  <a:srgbClr val="008000"/>
                </a:solidFill>
              </a:rPr>
              <a:t>pom</a:t>
            </a:r>
            <a:r>
              <a:rPr lang="hr-HR"/>
              <a:t> = </a:t>
            </a:r>
            <a:r>
              <a:rPr lang="hr-HR">
                <a:solidFill>
                  <a:srgbClr val="FF0000"/>
                </a:solidFill>
              </a:rPr>
              <a:t>*tri</a:t>
            </a:r>
            <a:r>
              <a:rPr lang="hr-HR"/>
              <a:t>;</a:t>
            </a:r>
          </a:p>
          <a:p>
            <a:r>
              <a:rPr lang="hr-HR"/>
              <a:t>  </a:t>
            </a:r>
            <a:r>
              <a:rPr lang="hr-HR">
                <a:solidFill>
                  <a:srgbClr val="FF0000"/>
                </a:solidFill>
              </a:rPr>
              <a:t>*tri</a:t>
            </a:r>
            <a:r>
              <a:rPr lang="hr-HR"/>
              <a:t> = </a:t>
            </a:r>
            <a:r>
              <a:rPr lang="hr-HR">
                <a:solidFill>
                  <a:srgbClr val="000099"/>
                </a:solidFill>
              </a:rPr>
              <a:t>*sedam</a:t>
            </a:r>
            <a:r>
              <a:rPr lang="hr-HR"/>
              <a:t>;</a:t>
            </a:r>
          </a:p>
          <a:p>
            <a:r>
              <a:rPr lang="hr-HR"/>
              <a:t>  </a:t>
            </a:r>
            <a:r>
              <a:rPr lang="hr-HR">
                <a:solidFill>
                  <a:srgbClr val="000099"/>
                </a:solidFill>
              </a:rPr>
              <a:t>*sedam</a:t>
            </a:r>
            <a:r>
              <a:rPr lang="hr-HR"/>
              <a:t> =  </a:t>
            </a:r>
            <a:r>
              <a:rPr lang="hr-HR">
                <a:solidFill>
                  <a:srgbClr val="008000"/>
                </a:solidFill>
              </a:rPr>
              <a:t>pom</a:t>
            </a:r>
            <a:r>
              <a:rPr lang="hr-HR"/>
              <a:t>;</a:t>
            </a:r>
          </a:p>
          <a:p>
            <a:r>
              <a:rPr lang="hr-HR"/>
              <a:t>}</a:t>
            </a:r>
          </a:p>
          <a:p>
            <a:r>
              <a:rPr lang="hr-HR"/>
              <a:t>int main () {</a:t>
            </a:r>
          </a:p>
          <a:p>
            <a:r>
              <a:rPr lang="hr-HR"/>
              <a:t>  int </a:t>
            </a:r>
            <a:r>
              <a:rPr lang="hr-HR">
                <a:solidFill>
                  <a:srgbClr val="FF0000"/>
                </a:solidFill>
              </a:rPr>
              <a:t>tri</a:t>
            </a:r>
            <a:r>
              <a:rPr lang="hr-HR"/>
              <a:t>=3, </a:t>
            </a:r>
            <a:r>
              <a:rPr lang="hr-HR">
                <a:solidFill>
                  <a:srgbClr val="000099"/>
                </a:solidFill>
              </a:rPr>
              <a:t>sedam</a:t>
            </a:r>
            <a:r>
              <a:rPr lang="hr-HR"/>
              <a:t>=7;</a:t>
            </a:r>
          </a:p>
          <a:p>
            <a:r>
              <a:rPr lang="hr-HR"/>
              <a:t>  zamijeni (</a:t>
            </a:r>
            <a:r>
              <a:rPr lang="hr-HR">
                <a:solidFill>
                  <a:srgbClr val="FF0000"/>
                </a:solidFill>
              </a:rPr>
              <a:t>&amp;tri</a:t>
            </a:r>
            <a:r>
              <a:rPr lang="hr-HR"/>
              <a:t>, </a:t>
            </a:r>
            <a:r>
              <a:rPr lang="hr-HR">
                <a:solidFill>
                  <a:srgbClr val="000099"/>
                </a:solidFill>
              </a:rPr>
              <a:t>&amp;sedam</a:t>
            </a:r>
            <a:r>
              <a:rPr lang="hr-HR"/>
              <a:t>);</a:t>
            </a:r>
          </a:p>
          <a:p>
            <a:r>
              <a:rPr lang="hr-HR"/>
              <a:t>  return 0;</a:t>
            </a:r>
          </a:p>
          <a:p>
            <a:r>
              <a:rPr lang="hr-HR"/>
              <a:t>}</a:t>
            </a:r>
          </a:p>
          <a:p>
            <a:endParaRPr lang="hr-HR"/>
          </a:p>
        </p:txBody>
      </p:sp>
      <p:sp>
        <p:nvSpPr>
          <p:cNvPr id="1785858" name="Rectangle 2"/>
          <p:cNvSpPr>
            <a:spLocks noGrp="1" noChangeArrowheads="1"/>
          </p:cNvSpPr>
          <p:nvPr>
            <p:ph type="title"/>
          </p:nvPr>
        </p:nvSpPr>
        <p:spPr/>
        <p:txBody>
          <a:bodyPr/>
          <a:lstStyle/>
          <a:p>
            <a:pPr>
              <a:defRPr/>
            </a:pPr>
            <a:r>
              <a:rPr lang="hr-HR" smtClean="0"/>
              <a:t>Razmjena podataka s funkcijom - </a:t>
            </a:r>
            <a:r>
              <a:rPr lang="hr-HR" i="1" smtClean="0"/>
              <a:t>call by reference</a:t>
            </a:r>
          </a:p>
        </p:txBody>
      </p:sp>
      <p:sp>
        <p:nvSpPr>
          <p:cNvPr id="1785863" name="Rectangle 7"/>
          <p:cNvSpPr>
            <a:spLocks noGrp="1" noChangeArrowheads="1"/>
          </p:cNvSpPr>
          <p:nvPr>
            <p:ph type="body" idx="1"/>
          </p:nvPr>
        </p:nvSpPr>
        <p:spPr>
          <a:xfrm>
            <a:off x="273050" y="5753100"/>
            <a:ext cx="9359900" cy="555625"/>
          </a:xfrm>
        </p:spPr>
        <p:txBody>
          <a:bodyPr/>
          <a:lstStyle/>
          <a:p>
            <a:pPr>
              <a:buFont typeface="Monotype Sorts" pitchFamily="2" charset="2"/>
              <a:buNone/>
              <a:defRPr/>
            </a:pPr>
            <a:r>
              <a:rPr kumimoji="0" lang="en-GB" sz="2400" smtClean="0">
                <a:solidFill>
                  <a:schemeClr val="folHlink"/>
                </a:solidFill>
                <a:effectLst/>
                <a:latin typeface="Courier New" pitchFamily="49" charset="0"/>
                <a:sym typeface="Wingdings" pitchFamily="2" charset="2"/>
              </a:rPr>
              <a:t></a:t>
            </a:r>
            <a:r>
              <a:rPr kumimoji="0" lang="hr-HR" sz="2400" smtClean="0">
                <a:solidFill>
                  <a:schemeClr val="folHlink"/>
                </a:solidFill>
                <a:effectLst/>
                <a:latin typeface="Courier New" pitchFamily="49" charset="0"/>
                <a:sym typeface="Wingdings" pitchFamily="2" charset="2"/>
              </a:rPr>
              <a:t>KomunikacijaSFunkcijama</a:t>
            </a:r>
            <a:endParaRPr lang="hr-HR" sz="2400" smtClean="0">
              <a:solidFill>
                <a:schemeClr val="folHlink"/>
              </a:solidFill>
            </a:endParaRPr>
          </a:p>
        </p:txBody>
      </p:sp>
      <p:sp>
        <p:nvSpPr>
          <p:cNvPr id="3" name="Slide Number Placeholder 2"/>
          <p:cNvSpPr>
            <a:spLocks noGrp="1"/>
          </p:cNvSpPr>
          <p:nvPr>
            <p:ph type="sldNum" sz="quarter" idx="11"/>
          </p:nvPr>
        </p:nvSpPr>
        <p:spPr/>
        <p:txBody>
          <a:bodyPr/>
          <a:lstStyle/>
          <a:p>
            <a:fld id="{D4AD59E7-4515-4B34-A58D-745587B9CCB9}" type="slidenum">
              <a:rPr lang="hr-HR" smtClean="0"/>
              <a:pPr/>
              <a:t>5</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5554" name="Rectangle 2"/>
          <p:cNvSpPr>
            <a:spLocks noGrp="1" noChangeArrowheads="1"/>
          </p:cNvSpPr>
          <p:nvPr>
            <p:ph type="title"/>
          </p:nvPr>
        </p:nvSpPr>
        <p:spPr/>
        <p:txBody>
          <a:bodyPr/>
          <a:lstStyle/>
          <a:p>
            <a:pPr>
              <a:defRPr/>
            </a:pPr>
            <a:r>
              <a:rPr lang="hr-HR" smtClean="0"/>
              <a:t>Osnovni pojmovi</a:t>
            </a:r>
          </a:p>
        </p:txBody>
      </p:sp>
      <p:sp>
        <p:nvSpPr>
          <p:cNvPr id="1815555" name="Rectangle 3"/>
          <p:cNvSpPr>
            <a:spLocks noGrp="1" noChangeArrowheads="1"/>
          </p:cNvSpPr>
          <p:nvPr>
            <p:ph type="body" idx="1"/>
          </p:nvPr>
        </p:nvSpPr>
        <p:spPr/>
        <p:txBody>
          <a:bodyPr/>
          <a:lstStyle/>
          <a:p>
            <a:r>
              <a:rPr lang="hr-HR" smtClean="0"/>
              <a:t>svrha</a:t>
            </a:r>
          </a:p>
          <a:p>
            <a:pPr lvl="1"/>
            <a:r>
              <a:rPr lang="hr-HR" smtClean="0"/>
              <a:t>intelektualna razonoda?</a:t>
            </a:r>
          </a:p>
          <a:p>
            <a:pPr lvl="1"/>
            <a:r>
              <a:rPr lang="hr-HR" smtClean="0"/>
              <a:t>predviđanje vremena izračuna</a:t>
            </a:r>
          </a:p>
          <a:p>
            <a:pPr lvl="1"/>
            <a:r>
              <a:rPr lang="hr-HR" smtClean="0"/>
              <a:t>pronalaženje učinkovitijih algoritama</a:t>
            </a:r>
          </a:p>
          <a:p>
            <a:r>
              <a:rPr lang="hr-HR" smtClean="0"/>
              <a:t>pretpostavke:</a:t>
            </a:r>
          </a:p>
          <a:p>
            <a:pPr lvl="1"/>
            <a:r>
              <a:rPr lang="hr-HR" smtClean="0"/>
              <a:t>sekvencijalno jednoprocesorsko računalo</a:t>
            </a:r>
          </a:p>
          <a:p>
            <a:pPr lvl="1"/>
            <a:r>
              <a:rPr lang="hr-HR" smtClean="0"/>
              <a:t>fiksno vrijeme dohvata sadržaja memorijske lokacije</a:t>
            </a:r>
          </a:p>
          <a:p>
            <a:pPr lvl="1"/>
            <a:r>
              <a:rPr lang="hr-HR" smtClean="0"/>
              <a:t>vrijeme obavljanja operacija (aritmetičke, logičke, pridruživanje, poziv funkcije) je ograničeno nekom konstantom kao gornjom granicom</a:t>
            </a:r>
          </a:p>
        </p:txBody>
      </p:sp>
      <p:sp>
        <p:nvSpPr>
          <p:cNvPr id="3" name="Slide Number Placeholder 2"/>
          <p:cNvSpPr>
            <a:spLocks noGrp="1"/>
          </p:cNvSpPr>
          <p:nvPr>
            <p:ph type="sldNum" sz="quarter" idx="11"/>
          </p:nvPr>
        </p:nvSpPr>
        <p:spPr/>
        <p:txBody>
          <a:bodyPr/>
          <a:lstStyle/>
          <a:p>
            <a:fld id="{D4AD59E7-4515-4B34-A58D-745587B9CCB9}" type="slidenum">
              <a:rPr lang="hr-HR" smtClean="0"/>
              <a:pPr/>
              <a:t>50</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7602" name="Rectangle 2"/>
          <p:cNvSpPr>
            <a:spLocks noGrp="1" noChangeArrowheads="1"/>
          </p:cNvSpPr>
          <p:nvPr>
            <p:ph type="title"/>
          </p:nvPr>
        </p:nvSpPr>
        <p:spPr/>
        <p:txBody>
          <a:bodyPr/>
          <a:lstStyle/>
          <a:p>
            <a:pPr>
              <a:defRPr/>
            </a:pPr>
            <a:r>
              <a:rPr lang="hr-HR" smtClean="0"/>
              <a:t>Analize “a priori” i “a posteriori”</a:t>
            </a:r>
          </a:p>
        </p:txBody>
      </p:sp>
      <p:sp>
        <p:nvSpPr>
          <p:cNvPr id="1817603" name="Rectangle 3"/>
          <p:cNvSpPr>
            <a:spLocks noGrp="1" noChangeArrowheads="1"/>
          </p:cNvSpPr>
          <p:nvPr>
            <p:ph type="body" idx="1"/>
          </p:nvPr>
        </p:nvSpPr>
        <p:spPr/>
        <p:txBody>
          <a:bodyPr/>
          <a:lstStyle/>
          <a:p>
            <a:r>
              <a:rPr lang="hr-HR" smtClean="0"/>
              <a:t>izbor skupova podataka za iscrpno testiranje algoritma:</a:t>
            </a:r>
          </a:p>
          <a:p>
            <a:pPr lvl="1"/>
            <a:r>
              <a:rPr lang="hr-HR" smtClean="0"/>
              <a:t>ponašanje u </a:t>
            </a:r>
            <a:r>
              <a:rPr lang="hr-HR" smtClean="0">
                <a:solidFill>
                  <a:srgbClr val="FF0000"/>
                </a:solidFill>
              </a:rPr>
              <a:t>najboljem</a:t>
            </a:r>
            <a:r>
              <a:rPr lang="hr-HR" smtClean="0"/>
              <a:t> slučaju (</a:t>
            </a:r>
            <a:r>
              <a:rPr lang="hr-HR" i="1" smtClean="0"/>
              <a:t>best case scenario</a:t>
            </a:r>
            <a:r>
              <a:rPr lang="hr-HR" smtClean="0"/>
              <a:t>)</a:t>
            </a:r>
          </a:p>
          <a:p>
            <a:pPr lvl="1"/>
            <a:r>
              <a:rPr lang="hr-HR" smtClean="0"/>
              <a:t>ponašanje u </a:t>
            </a:r>
            <a:r>
              <a:rPr lang="hr-HR" smtClean="0">
                <a:solidFill>
                  <a:srgbClr val="FF0000"/>
                </a:solidFill>
              </a:rPr>
              <a:t>najgorem</a:t>
            </a:r>
            <a:r>
              <a:rPr lang="hr-HR" smtClean="0"/>
              <a:t> slučaju (</a:t>
            </a:r>
            <a:r>
              <a:rPr lang="hr-HR" i="1" smtClean="0"/>
              <a:t>worst case scenario</a:t>
            </a:r>
            <a:r>
              <a:rPr lang="hr-HR" smtClean="0"/>
              <a:t>)</a:t>
            </a:r>
          </a:p>
          <a:p>
            <a:pPr lvl="1"/>
            <a:r>
              <a:rPr lang="hr-HR" smtClean="0">
                <a:solidFill>
                  <a:srgbClr val="FF0000"/>
                </a:solidFill>
              </a:rPr>
              <a:t>prosječno</a:t>
            </a:r>
            <a:r>
              <a:rPr lang="hr-HR" smtClean="0"/>
              <a:t> (tipično) ponašanje</a:t>
            </a:r>
          </a:p>
          <a:p>
            <a:r>
              <a:rPr lang="hr-HR" smtClean="0"/>
              <a:t>a priori </a:t>
            </a:r>
          </a:p>
          <a:p>
            <a:pPr lvl="1"/>
            <a:r>
              <a:rPr lang="hr-HR" smtClean="0"/>
              <a:t>trajanje izvođenja algoritma (</a:t>
            </a:r>
            <a:r>
              <a:rPr lang="hr-HR" i="1" smtClean="0"/>
              <a:t>u najgorem slučaju</a:t>
            </a:r>
            <a:r>
              <a:rPr lang="hr-HR" smtClean="0"/>
              <a:t>) kao vrijednost funkcije nekih relevantnih argumenata (npr. </a:t>
            </a:r>
            <a:r>
              <a:rPr lang="hr-HR" i="1" smtClean="0"/>
              <a:t>broja podataka</a:t>
            </a:r>
            <a:r>
              <a:rPr lang="hr-HR" smtClean="0"/>
              <a:t>)</a:t>
            </a:r>
          </a:p>
          <a:p>
            <a:r>
              <a:rPr lang="hr-HR" smtClean="0"/>
              <a:t>a posteriori </a:t>
            </a:r>
          </a:p>
          <a:p>
            <a:pPr lvl="1"/>
            <a:r>
              <a:rPr lang="hr-HR" smtClean="0"/>
              <a:t>statistika dobivena mjerenjem na računalu</a:t>
            </a:r>
          </a:p>
          <a:p>
            <a:endParaRPr lang="hr-HR" smtClean="0"/>
          </a:p>
        </p:txBody>
      </p:sp>
      <p:sp>
        <p:nvSpPr>
          <p:cNvPr id="3" name="Slide Number Placeholder 2"/>
          <p:cNvSpPr>
            <a:spLocks noGrp="1"/>
          </p:cNvSpPr>
          <p:nvPr>
            <p:ph type="sldNum" sz="quarter" idx="11"/>
          </p:nvPr>
        </p:nvSpPr>
        <p:spPr/>
        <p:txBody>
          <a:bodyPr/>
          <a:lstStyle/>
          <a:p>
            <a:fld id="{D4AD59E7-4515-4B34-A58D-745587B9CCB9}" type="slidenum">
              <a:rPr lang="hr-HR" smtClean="0"/>
              <a:pPr/>
              <a:t>51</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ChangeArrowheads="1"/>
          </p:cNvSpPr>
          <p:nvPr/>
        </p:nvSpPr>
        <p:spPr bwMode="auto">
          <a:xfrm>
            <a:off x="1166813" y="2143125"/>
            <a:ext cx="1500187" cy="428625"/>
          </a:xfrm>
          <a:prstGeom prst="rect">
            <a:avLst/>
          </a:prstGeom>
          <a:solidFill>
            <a:srgbClr val="FFCC99">
              <a:alpha val="39999"/>
            </a:srgbClr>
          </a:solidFill>
          <a:ln w="9525" algn="ctr">
            <a:solidFill>
              <a:srgbClr val="FF9900"/>
            </a:solidFill>
            <a:miter lim="800000"/>
            <a:headEnd/>
            <a:tailEnd/>
          </a:ln>
        </p:spPr>
        <p:txBody>
          <a:bodyPr wrap="none" anchor="ctr"/>
          <a:lstStyle/>
          <a:p>
            <a:endParaRPr lang="hr-HR"/>
          </a:p>
        </p:txBody>
      </p:sp>
      <p:sp>
        <p:nvSpPr>
          <p:cNvPr id="20483" name="Rectangle 2"/>
          <p:cNvSpPr>
            <a:spLocks noChangeArrowheads="1"/>
          </p:cNvSpPr>
          <p:nvPr/>
        </p:nvSpPr>
        <p:spPr bwMode="auto">
          <a:xfrm>
            <a:off x="1166813" y="4286250"/>
            <a:ext cx="5184775" cy="1943100"/>
          </a:xfrm>
          <a:prstGeom prst="rect">
            <a:avLst/>
          </a:prstGeom>
          <a:solidFill>
            <a:srgbClr val="FFCC99">
              <a:alpha val="39999"/>
            </a:srgbClr>
          </a:solidFill>
          <a:ln w="9525" algn="ctr">
            <a:solidFill>
              <a:srgbClr val="FF9900"/>
            </a:solidFill>
            <a:miter lim="800000"/>
            <a:headEnd/>
            <a:tailEnd/>
          </a:ln>
        </p:spPr>
        <p:txBody>
          <a:bodyPr wrap="none" anchor="ctr"/>
          <a:lstStyle/>
          <a:p>
            <a:endParaRPr lang="hr-HR"/>
          </a:p>
        </p:txBody>
      </p:sp>
      <p:sp>
        <p:nvSpPr>
          <p:cNvPr id="20484" name="Rectangle 3"/>
          <p:cNvSpPr>
            <a:spLocks noChangeArrowheads="1"/>
          </p:cNvSpPr>
          <p:nvPr/>
        </p:nvSpPr>
        <p:spPr bwMode="auto">
          <a:xfrm>
            <a:off x="1166813" y="2857500"/>
            <a:ext cx="4824412" cy="1225550"/>
          </a:xfrm>
          <a:prstGeom prst="rect">
            <a:avLst/>
          </a:prstGeom>
          <a:solidFill>
            <a:srgbClr val="FFCC99">
              <a:alpha val="39999"/>
            </a:srgbClr>
          </a:solidFill>
          <a:ln w="9525" algn="ctr">
            <a:solidFill>
              <a:srgbClr val="FF9900"/>
            </a:solidFill>
            <a:miter lim="800000"/>
            <a:headEnd/>
            <a:tailEnd/>
          </a:ln>
        </p:spPr>
        <p:txBody>
          <a:bodyPr wrap="none" anchor="ctr"/>
          <a:lstStyle/>
          <a:p>
            <a:endParaRPr lang="hr-HR"/>
          </a:p>
        </p:txBody>
      </p:sp>
      <p:sp>
        <p:nvSpPr>
          <p:cNvPr id="1819653" name="Rectangle 5"/>
          <p:cNvSpPr>
            <a:spLocks noGrp="1" noChangeArrowheads="1"/>
          </p:cNvSpPr>
          <p:nvPr>
            <p:ph type="title"/>
          </p:nvPr>
        </p:nvSpPr>
        <p:spPr/>
        <p:txBody>
          <a:bodyPr/>
          <a:lstStyle/>
          <a:p>
            <a:pPr>
              <a:defRPr/>
            </a:pPr>
            <a:r>
              <a:rPr lang="sr-Latn-CS" smtClean="0"/>
              <a:t>Analiza </a:t>
            </a:r>
            <a:r>
              <a:rPr lang="hr-HR" smtClean="0"/>
              <a:t>“a priori” </a:t>
            </a:r>
            <a:endParaRPr lang="sr-Latn-CS" smtClean="0"/>
          </a:p>
        </p:txBody>
      </p:sp>
      <p:sp>
        <p:nvSpPr>
          <p:cNvPr id="1819654" name="Rectangle 6"/>
          <p:cNvSpPr>
            <a:spLocks noGrp="1" noChangeArrowheads="1"/>
          </p:cNvSpPr>
          <p:nvPr>
            <p:ph type="body" idx="1"/>
          </p:nvPr>
        </p:nvSpPr>
        <p:spPr/>
        <p:txBody>
          <a:bodyPr/>
          <a:lstStyle/>
          <a:p>
            <a:pPr>
              <a:lnSpc>
                <a:spcPct val="80000"/>
              </a:lnSpc>
            </a:pPr>
            <a:r>
              <a:rPr lang="sr-Latn-CS" smtClean="0"/>
              <a:t>procjena vremena izvođenja, nezavisno od računala, programskog jezika, prevoditelja (</a:t>
            </a:r>
            <a:r>
              <a:rPr lang="sr-Latn-CS" i="1" smtClean="0"/>
              <a:t>compilera</a:t>
            </a:r>
            <a:r>
              <a:rPr lang="sr-Latn-CS" smtClean="0"/>
              <a:t>)		</a:t>
            </a:r>
          </a:p>
          <a:p>
            <a:pPr>
              <a:lnSpc>
                <a:spcPct val="80000"/>
              </a:lnSpc>
            </a:pPr>
            <a:r>
              <a:rPr lang="sr-Latn-CS" smtClean="0"/>
              <a:t>primjeri:</a:t>
            </a:r>
          </a:p>
          <a:p>
            <a:pPr lvl="1">
              <a:lnSpc>
                <a:spcPct val="80000"/>
              </a:lnSpc>
              <a:buFont typeface="Wingdings" pitchFamily="2" charset="2"/>
              <a:buNone/>
            </a:pPr>
            <a:r>
              <a:rPr lang="sr-Latn-CS" smtClean="0"/>
              <a:t>a)		</a:t>
            </a:r>
            <a:r>
              <a:rPr lang="sr-Latn-CS" b="1" smtClean="0">
                <a:solidFill>
                  <a:schemeClr val="bg1"/>
                </a:solidFill>
                <a:latin typeface="Courier New" pitchFamily="49" charset="0"/>
              </a:rPr>
              <a:t>x += y</a:t>
            </a:r>
            <a:r>
              <a:rPr lang="sr-Latn-CS" b="1" smtClean="0">
                <a:latin typeface="Courier New" pitchFamily="49" charset="0"/>
              </a:rPr>
              <a:t>;</a:t>
            </a:r>
            <a:r>
              <a:rPr lang="sr-Latn-CS" smtClean="0"/>
              <a:t>					</a:t>
            </a:r>
            <a:r>
              <a:rPr lang="sr-Latn-CS" b="1" smtClean="0">
                <a:solidFill>
                  <a:srgbClr val="FF0000"/>
                </a:solidFill>
                <a:latin typeface="Courier New" pitchFamily="49" charset="0"/>
              </a:rPr>
              <a:t>1</a:t>
            </a:r>
          </a:p>
          <a:p>
            <a:pPr lvl="1">
              <a:lnSpc>
                <a:spcPct val="80000"/>
              </a:lnSpc>
              <a:buFont typeface="Wingdings" pitchFamily="2" charset="2"/>
              <a:buNone/>
            </a:pPr>
            <a:endParaRPr lang="sr-Latn-CS" b="1" smtClean="0">
              <a:latin typeface="Courier New" pitchFamily="49" charset="0"/>
            </a:endParaRPr>
          </a:p>
          <a:p>
            <a:pPr lvl="1">
              <a:lnSpc>
                <a:spcPct val="80000"/>
              </a:lnSpc>
              <a:buFont typeface="Wingdings" pitchFamily="2" charset="2"/>
              <a:buNone/>
            </a:pPr>
            <a:r>
              <a:rPr lang="sr-Latn-CS" smtClean="0"/>
              <a:t>b)		</a:t>
            </a:r>
            <a:r>
              <a:rPr lang="sr-Latn-CS" b="1" smtClean="0">
                <a:solidFill>
                  <a:schemeClr val="bg1"/>
                </a:solidFill>
                <a:latin typeface="Courier New" pitchFamily="49" charset="0"/>
              </a:rPr>
              <a:t>for(i = 1; i &lt;= n; i++) {</a:t>
            </a:r>
            <a:r>
              <a:rPr lang="sr-Latn-CS" b="1" smtClean="0">
                <a:latin typeface="Courier New" pitchFamily="49" charset="0"/>
              </a:rPr>
              <a:t>		</a:t>
            </a:r>
            <a:r>
              <a:rPr lang="sr-Latn-CS" b="1" smtClean="0">
                <a:solidFill>
                  <a:srgbClr val="FF0000"/>
                </a:solidFill>
                <a:latin typeface="Courier New" pitchFamily="49" charset="0"/>
              </a:rPr>
              <a:t>n</a:t>
            </a:r>
          </a:p>
          <a:p>
            <a:pPr lvl="1">
              <a:lnSpc>
                <a:spcPct val="80000"/>
              </a:lnSpc>
              <a:buFont typeface="Wingdings" pitchFamily="2" charset="2"/>
              <a:buNone/>
            </a:pPr>
            <a:r>
              <a:rPr lang="sr-Latn-CS" b="1" smtClean="0">
                <a:latin typeface="Courier New" pitchFamily="49" charset="0"/>
              </a:rPr>
              <a:t>	   </a:t>
            </a:r>
            <a:r>
              <a:rPr lang="sr-Latn-CS" b="1" smtClean="0">
                <a:solidFill>
                  <a:schemeClr val="bg1"/>
                </a:solidFill>
                <a:latin typeface="Courier New" pitchFamily="49" charset="0"/>
              </a:rPr>
              <a:t>x += y;</a:t>
            </a:r>
          </a:p>
          <a:p>
            <a:pPr lvl="1">
              <a:lnSpc>
                <a:spcPct val="80000"/>
              </a:lnSpc>
              <a:buFont typeface="Wingdings" pitchFamily="2" charset="2"/>
              <a:buNone/>
            </a:pPr>
            <a:r>
              <a:rPr lang="sr-Latn-CS" b="1" smtClean="0">
                <a:solidFill>
                  <a:schemeClr val="bg1"/>
                </a:solidFill>
                <a:latin typeface="Courier New" pitchFamily="49" charset="0"/>
              </a:rPr>
              <a:t>		}</a:t>
            </a:r>
          </a:p>
          <a:p>
            <a:pPr lvl="1">
              <a:lnSpc>
                <a:spcPct val="80000"/>
              </a:lnSpc>
              <a:buFont typeface="Wingdings" pitchFamily="2" charset="2"/>
              <a:buNone/>
            </a:pPr>
            <a:endParaRPr lang="sr-Latn-CS" b="1" smtClean="0">
              <a:solidFill>
                <a:schemeClr val="bg1"/>
              </a:solidFill>
              <a:latin typeface="Courier New" pitchFamily="49" charset="0"/>
            </a:endParaRPr>
          </a:p>
          <a:p>
            <a:pPr lvl="1">
              <a:lnSpc>
                <a:spcPct val="80000"/>
              </a:lnSpc>
              <a:buFont typeface="Wingdings" pitchFamily="2" charset="2"/>
              <a:buNone/>
            </a:pPr>
            <a:r>
              <a:rPr lang="sr-Latn-CS" smtClean="0"/>
              <a:t>c)		</a:t>
            </a:r>
            <a:r>
              <a:rPr lang="sr-Latn-CS" b="1" smtClean="0">
                <a:solidFill>
                  <a:schemeClr val="bg1"/>
                </a:solidFill>
                <a:latin typeface="Courier New" pitchFamily="49" charset="0"/>
              </a:rPr>
              <a:t>for(i = 1; i &lt;= n; i++) {</a:t>
            </a:r>
            <a:r>
              <a:rPr lang="sr-Latn-CS" b="1" smtClean="0">
                <a:latin typeface="Courier New" pitchFamily="49" charset="0"/>
              </a:rPr>
              <a:t>		</a:t>
            </a:r>
            <a:r>
              <a:rPr lang="sr-Latn-CS" b="1" smtClean="0">
                <a:solidFill>
                  <a:srgbClr val="FF0000"/>
                </a:solidFill>
                <a:latin typeface="Courier New" pitchFamily="49" charset="0"/>
              </a:rPr>
              <a:t>n</a:t>
            </a:r>
            <a:r>
              <a:rPr lang="sr-Latn-CS" b="1" baseline="30000" smtClean="0">
                <a:solidFill>
                  <a:srgbClr val="FF0000"/>
                </a:solidFill>
                <a:latin typeface="Courier New" pitchFamily="49" charset="0"/>
              </a:rPr>
              <a:t>2</a:t>
            </a:r>
          </a:p>
          <a:p>
            <a:pPr lvl="1">
              <a:lnSpc>
                <a:spcPct val="80000"/>
              </a:lnSpc>
              <a:buFont typeface="Wingdings" pitchFamily="2" charset="2"/>
              <a:buNone/>
            </a:pPr>
            <a:r>
              <a:rPr lang="sr-Latn-CS" b="1" smtClean="0">
                <a:latin typeface="Courier New" pitchFamily="49" charset="0"/>
              </a:rPr>
              <a:t>		  </a:t>
            </a:r>
            <a:r>
              <a:rPr lang="sr-Latn-CS" b="1" smtClean="0">
                <a:solidFill>
                  <a:srgbClr val="00A400"/>
                </a:solidFill>
                <a:latin typeface="Courier New" pitchFamily="49" charset="0"/>
              </a:rPr>
              <a:t>for(j = 1; j &lt;= n; j++) {</a:t>
            </a:r>
          </a:p>
          <a:p>
            <a:pPr lvl="1">
              <a:lnSpc>
                <a:spcPct val="80000"/>
              </a:lnSpc>
              <a:buFont typeface="Wingdings" pitchFamily="2" charset="2"/>
              <a:buNone/>
            </a:pPr>
            <a:r>
              <a:rPr lang="sr-Latn-CS" b="1" smtClean="0">
                <a:solidFill>
                  <a:srgbClr val="00A400"/>
                </a:solidFill>
                <a:latin typeface="Courier New" pitchFamily="49" charset="0"/>
              </a:rPr>
              <a:t>		    x += y;</a:t>
            </a:r>
          </a:p>
          <a:p>
            <a:pPr lvl="1">
              <a:lnSpc>
                <a:spcPct val="80000"/>
              </a:lnSpc>
              <a:buFont typeface="Wingdings" pitchFamily="2" charset="2"/>
              <a:buNone/>
            </a:pPr>
            <a:r>
              <a:rPr lang="sr-Latn-CS" b="1" smtClean="0">
                <a:solidFill>
                  <a:srgbClr val="00A400"/>
                </a:solidFill>
                <a:latin typeface="Courier New" pitchFamily="49" charset="0"/>
              </a:rPr>
              <a:t>		  }</a:t>
            </a:r>
          </a:p>
          <a:p>
            <a:pPr lvl="1">
              <a:lnSpc>
                <a:spcPct val="80000"/>
              </a:lnSpc>
              <a:buFont typeface="Wingdings" pitchFamily="2" charset="2"/>
              <a:buNone/>
            </a:pPr>
            <a:r>
              <a:rPr lang="sr-Latn-CS" b="1" smtClean="0">
                <a:solidFill>
                  <a:schemeClr val="bg1"/>
                </a:solidFill>
                <a:latin typeface="Courier New" pitchFamily="49" charset="0"/>
              </a:rPr>
              <a:t>		}</a:t>
            </a:r>
          </a:p>
        </p:txBody>
      </p:sp>
      <p:sp>
        <p:nvSpPr>
          <p:cNvPr id="3" name="Slide Number Placeholder 2"/>
          <p:cNvSpPr>
            <a:spLocks noGrp="1"/>
          </p:cNvSpPr>
          <p:nvPr>
            <p:ph type="sldNum" sz="quarter" idx="11"/>
          </p:nvPr>
        </p:nvSpPr>
        <p:spPr/>
        <p:txBody>
          <a:bodyPr/>
          <a:lstStyle/>
          <a:p>
            <a:fld id="{D4AD59E7-4515-4B34-A58D-745587B9CCB9}" type="slidenum">
              <a:rPr lang="hr-HR" smtClean="0"/>
              <a:pPr/>
              <a:t>52</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1698" name="Rectangle 2"/>
          <p:cNvSpPr>
            <a:spLocks noGrp="1" noChangeArrowheads="1"/>
          </p:cNvSpPr>
          <p:nvPr>
            <p:ph type="title"/>
          </p:nvPr>
        </p:nvSpPr>
        <p:spPr/>
        <p:txBody>
          <a:bodyPr/>
          <a:lstStyle/>
          <a:p>
            <a:pPr>
              <a:defRPr/>
            </a:pPr>
            <a:r>
              <a:rPr lang="hr-HR" smtClean="0"/>
              <a:t>Složenost algoritma</a:t>
            </a:r>
          </a:p>
        </p:txBody>
      </p:sp>
      <p:sp>
        <p:nvSpPr>
          <p:cNvPr id="1821699" name="Rectangle 3"/>
          <p:cNvSpPr>
            <a:spLocks noGrp="1" noChangeArrowheads="1"/>
          </p:cNvSpPr>
          <p:nvPr>
            <p:ph type="body" idx="1"/>
          </p:nvPr>
        </p:nvSpPr>
        <p:spPr/>
        <p:txBody>
          <a:bodyPr/>
          <a:lstStyle/>
          <a:p>
            <a:r>
              <a:rPr lang="hr-HR" smtClean="0"/>
              <a:t>treba nam alat kojim ćemo usporediti </a:t>
            </a:r>
            <a:r>
              <a:rPr lang="hr-HR" smtClean="0">
                <a:solidFill>
                  <a:srgbClr val="FF0000"/>
                </a:solidFill>
              </a:rPr>
              <a:t>učinkovitost</a:t>
            </a:r>
            <a:r>
              <a:rPr lang="hr-HR" smtClean="0"/>
              <a:t> algoritama</a:t>
            </a:r>
          </a:p>
          <a:p>
            <a:pPr lvl="1"/>
            <a:r>
              <a:rPr lang="hr-HR" smtClean="0"/>
              <a:t>u pomoć dolazi </a:t>
            </a:r>
            <a:r>
              <a:rPr lang="hr-HR" smtClean="0">
                <a:solidFill>
                  <a:srgbClr val="FF0000"/>
                </a:solidFill>
              </a:rPr>
              <a:t>matematika</a:t>
            </a:r>
            <a:r>
              <a:rPr lang="hr-HR" smtClean="0"/>
              <a:t> </a:t>
            </a:r>
          </a:p>
          <a:p>
            <a:r>
              <a:rPr lang="hr-HR" smtClean="0"/>
              <a:t>promatramo kako se ponaša </a:t>
            </a:r>
            <a:r>
              <a:rPr lang="hr-HR" smtClean="0">
                <a:solidFill>
                  <a:srgbClr val="FF0000"/>
                </a:solidFill>
              </a:rPr>
              <a:t>vrijeme izvođenja</a:t>
            </a:r>
            <a:r>
              <a:rPr lang="hr-HR" smtClean="0"/>
              <a:t> kad broj </a:t>
            </a:r>
            <a:r>
              <a:rPr lang="hr-HR" smtClean="0">
                <a:solidFill>
                  <a:srgbClr val="FF0000"/>
                </a:solidFill>
              </a:rPr>
              <a:t>ulaznih</a:t>
            </a:r>
            <a:r>
              <a:rPr lang="hr-HR" smtClean="0"/>
              <a:t> podataka postane </a:t>
            </a:r>
            <a:r>
              <a:rPr lang="hr-HR" smtClean="0">
                <a:solidFill>
                  <a:srgbClr val="FF0000"/>
                </a:solidFill>
              </a:rPr>
              <a:t>dovoljno velik</a:t>
            </a:r>
          </a:p>
          <a:p>
            <a:r>
              <a:rPr lang="hr-HR" smtClean="0"/>
              <a:t>primjer: inverzija matrice od </a:t>
            </a:r>
            <a:r>
              <a:rPr lang="hr-HR" smtClean="0">
                <a:solidFill>
                  <a:srgbClr val="FF0000"/>
                </a:solidFill>
              </a:rPr>
              <a:t>n</a:t>
            </a:r>
            <a:r>
              <a:rPr lang="hr-HR" smtClean="0"/>
              <a:t> x </a:t>
            </a:r>
            <a:r>
              <a:rPr lang="hr-HR" smtClean="0">
                <a:solidFill>
                  <a:srgbClr val="FF0000"/>
                </a:solidFill>
              </a:rPr>
              <a:t>n</a:t>
            </a:r>
            <a:r>
              <a:rPr lang="hr-HR" smtClean="0"/>
              <a:t> elemenata traje 10n</a:t>
            </a:r>
            <a:r>
              <a:rPr lang="hr-HR" baseline="30000" smtClean="0"/>
              <a:t>3</a:t>
            </a:r>
            <a:r>
              <a:rPr lang="hr-HR" smtClean="0"/>
              <a:t> sekundi</a:t>
            </a:r>
          </a:p>
          <a:p>
            <a:pPr lvl="1"/>
            <a:r>
              <a:rPr lang="hr-HR" smtClean="0"/>
              <a:t>inverzija matrice 100 x 100 elemenata traje </a:t>
            </a:r>
            <a:r>
              <a:rPr lang="hr-HR" smtClean="0">
                <a:solidFill>
                  <a:srgbClr val="FF0000"/>
                </a:solidFill>
              </a:rPr>
              <a:t>1 minutu</a:t>
            </a:r>
          </a:p>
          <a:p>
            <a:pPr lvl="1"/>
            <a:r>
              <a:rPr lang="hr-HR" smtClean="0"/>
              <a:t>inverzija matrice 200 x 200 elemenata trajat će </a:t>
            </a:r>
            <a:r>
              <a:rPr lang="hr-HR" smtClean="0">
                <a:solidFill>
                  <a:srgbClr val="FF0000"/>
                </a:solidFill>
              </a:rPr>
              <a:t>8 minuta</a:t>
            </a:r>
            <a:r>
              <a:rPr lang="hr-HR" smtClean="0"/>
              <a:t> (2</a:t>
            </a:r>
            <a:r>
              <a:rPr lang="hr-HR" baseline="30000" smtClean="0"/>
              <a:t>3</a:t>
            </a:r>
            <a:r>
              <a:rPr lang="hr-HR" smtClean="0"/>
              <a:t>=8)</a:t>
            </a:r>
          </a:p>
          <a:p>
            <a:pPr lvl="1"/>
            <a:r>
              <a:rPr lang="hr-HR" smtClean="0"/>
              <a:t>kako </a:t>
            </a:r>
            <a:r>
              <a:rPr lang="hr-HR" smtClean="0">
                <a:solidFill>
                  <a:srgbClr val="FF0000"/>
                </a:solidFill>
              </a:rPr>
              <a:t>izraziti</a:t>
            </a:r>
            <a:r>
              <a:rPr lang="hr-HR" smtClean="0"/>
              <a:t> vrijeme izvođenja kao funkciju od </a:t>
            </a:r>
            <a:r>
              <a:rPr lang="hr-HR" smtClean="0">
                <a:solidFill>
                  <a:srgbClr val="FF0000"/>
                </a:solidFill>
              </a:rPr>
              <a:t>n</a:t>
            </a:r>
            <a:r>
              <a:rPr lang="hr-HR" smtClean="0"/>
              <a:t>?</a:t>
            </a:r>
          </a:p>
          <a:p>
            <a:pPr lvl="2"/>
            <a:r>
              <a:rPr lang="hr-HR" smtClean="0"/>
              <a:t>npr. vrijeme izvođenja raste s n</a:t>
            </a:r>
            <a:r>
              <a:rPr lang="hr-HR" baseline="30000" smtClean="0"/>
              <a:t>3</a:t>
            </a:r>
          </a:p>
        </p:txBody>
      </p:sp>
      <p:sp>
        <p:nvSpPr>
          <p:cNvPr id="3" name="Slide Number Placeholder 2"/>
          <p:cNvSpPr>
            <a:spLocks noGrp="1"/>
          </p:cNvSpPr>
          <p:nvPr>
            <p:ph type="sldNum" sz="quarter" idx="11"/>
          </p:nvPr>
        </p:nvSpPr>
        <p:spPr/>
        <p:txBody>
          <a:bodyPr/>
          <a:lstStyle/>
          <a:p>
            <a:fld id="{D4AD59E7-4515-4B34-A58D-745587B9CCB9}" type="slidenum">
              <a:rPr lang="hr-HR" smtClean="0"/>
              <a:pPr/>
              <a:t>53</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3746" name="Rectangle 2"/>
          <p:cNvSpPr>
            <a:spLocks noGrp="1" noChangeArrowheads="1"/>
          </p:cNvSpPr>
          <p:nvPr>
            <p:ph type="title"/>
          </p:nvPr>
        </p:nvSpPr>
        <p:spPr/>
        <p:txBody>
          <a:bodyPr/>
          <a:lstStyle/>
          <a:p>
            <a:pPr>
              <a:defRPr/>
            </a:pPr>
            <a:r>
              <a:rPr lang="hr-HR" i="1" smtClean="0">
                <a:solidFill>
                  <a:srgbClr val="FF0000"/>
                </a:solidFill>
                <a:latin typeface="Times New Roman" pitchFamily="18" charset="0"/>
              </a:rPr>
              <a:t>O </a:t>
            </a:r>
            <a:r>
              <a:rPr lang="hr-HR" smtClean="0"/>
              <a:t>- notacija</a:t>
            </a:r>
          </a:p>
        </p:txBody>
      </p:sp>
      <p:sp>
        <p:nvSpPr>
          <p:cNvPr id="1823747" name="Rectangle 3"/>
          <p:cNvSpPr>
            <a:spLocks noGrp="1" noChangeArrowheads="1"/>
          </p:cNvSpPr>
          <p:nvPr>
            <p:ph type="body" idx="1"/>
          </p:nvPr>
        </p:nvSpPr>
        <p:spPr/>
        <p:txBody>
          <a:bodyPr/>
          <a:lstStyle/>
          <a:p>
            <a:pPr>
              <a:lnSpc>
                <a:spcPct val="120000"/>
              </a:lnSpc>
            </a:pPr>
            <a:r>
              <a:rPr lang="hr-HR" sz="2000" i="1" smtClean="0">
                <a:solidFill>
                  <a:srgbClr val="FF0000"/>
                </a:solidFill>
                <a:latin typeface="Times New Roman" pitchFamily="18" charset="0"/>
              </a:rPr>
              <a:t>f(n) = O(g(n)) </a:t>
            </a:r>
            <a:r>
              <a:rPr lang="hr-HR" sz="2000" smtClean="0"/>
              <a:t>ako postoje dvije pozitivne konstante </a:t>
            </a:r>
            <a:r>
              <a:rPr lang="hr-HR" sz="2000" i="1" smtClean="0">
                <a:solidFill>
                  <a:srgbClr val="FF0000"/>
                </a:solidFill>
                <a:latin typeface="Times New Roman" pitchFamily="18" charset="0"/>
              </a:rPr>
              <a:t>c</a:t>
            </a:r>
            <a:r>
              <a:rPr lang="hr-HR" sz="2000" smtClean="0"/>
              <a:t> i</a:t>
            </a:r>
            <a:r>
              <a:rPr lang="hr-HR" sz="2000" smtClean="0">
                <a:latin typeface="Times New Roman" pitchFamily="18" charset="0"/>
              </a:rPr>
              <a:t> </a:t>
            </a:r>
            <a:r>
              <a:rPr lang="hr-HR" sz="2000" i="1" smtClean="0">
                <a:solidFill>
                  <a:srgbClr val="FF0000"/>
                </a:solidFill>
                <a:latin typeface="Times New Roman" pitchFamily="18" charset="0"/>
              </a:rPr>
              <a:t>n</a:t>
            </a:r>
            <a:r>
              <a:rPr lang="hr-HR" sz="2000" i="1" baseline="-25000" smtClean="0">
                <a:solidFill>
                  <a:srgbClr val="FF0000"/>
                </a:solidFill>
                <a:latin typeface="Times New Roman" pitchFamily="18" charset="0"/>
              </a:rPr>
              <a:t>0</a:t>
            </a:r>
            <a:r>
              <a:rPr lang="hr-HR" sz="2000" i="1" smtClean="0"/>
              <a:t> </a:t>
            </a:r>
            <a:r>
              <a:rPr lang="hr-HR" sz="2000" smtClean="0"/>
              <a:t>takve da vrijedi </a:t>
            </a:r>
            <a:r>
              <a:rPr lang="hr-HR" sz="2000" i="1" smtClean="0">
                <a:solidFill>
                  <a:srgbClr val="FF0000"/>
                </a:solidFill>
                <a:latin typeface="Times New Roman" pitchFamily="18" charset="0"/>
              </a:rPr>
              <a:t>f(n)</a:t>
            </a:r>
            <a:r>
              <a:rPr lang="hr-HR" sz="2000" smtClean="0">
                <a:solidFill>
                  <a:srgbClr val="FF0000"/>
                </a:solidFill>
                <a:latin typeface="Times New Roman" pitchFamily="18" charset="0"/>
                <a:sym typeface="Symbol" pitchFamily="18" charset="2"/>
              </a:rPr>
              <a:t></a:t>
            </a:r>
            <a:r>
              <a:rPr lang="hr-HR" sz="2000" smtClean="0">
                <a:solidFill>
                  <a:srgbClr val="FF0000"/>
                </a:solidFill>
                <a:latin typeface="Times New Roman" pitchFamily="18" charset="0"/>
              </a:rPr>
              <a:t> </a:t>
            </a:r>
            <a:r>
              <a:rPr lang="hr-HR" sz="2000" smtClean="0">
                <a:solidFill>
                  <a:srgbClr val="FF0000"/>
                </a:solidFill>
                <a:latin typeface="Times New Roman" pitchFamily="18" charset="0"/>
                <a:sym typeface="Symbol" pitchFamily="18" charset="2"/>
              </a:rPr>
              <a:t></a:t>
            </a:r>
            <a:r>
              <a:rPr lang="hr-HR" sz="2000" smtClean="0">
                <a:solidFill>
                  <a:srgbClr val="FF0000"/>
                </a:solidFill>
                <a:latin typeface="Times New Roman" pitchFamily="18" charset="0"/>
              </a:rPr>
              <a:t> </a:t>
            </a:r>
            <a:r>
              <a:rPr lang="hr-HR" sz="2000" i="1" smtClean="0">
                <a:solidFill>
                  <a:srgbClr val="FF0000"/>
                </a:solidFill>
                <a:latin typeface="Times New Roman" pitchFamily="18" charset="0"/>
              </a:rPr>
              <a:t>c</a:t>
            </a:r>
            <a:r>
              <a:rPr lang="hr-HR" sz="2000" smtClean="0">
                <a:solidFill>
                  <a:srgbClr val="FF0000"/>
                </a:solidFill>
                <a:latin typeface="Times New Roman" pitchFamily="18" charset="0"/>
                <a:sym typeface="Symbol" pitchFamily="18" charset="2"/>
              </a:rPr>
              <a:t></a:t>
            </a:r>
            <a:r>
              <a:rPr lang="hr-HR" sz="2000" i="1" smtClean="0">
                <a:solidFill>
                  <a:srgbClr val="FF0000"/>
                </a:solidFill>
                <a:latin typeface="Times New Roman" pitchFamily="18" charset="0"/>
              </a:rPr>
              <a:t>g(n)</a:t>
            </a:r>
            <a:r>
              <a:rPr lang="hr-HR" sz="2000" smtClean="0">
                <a:solidFill>
                  <a:srgbClr val="FF0000"/>
                </a:solidFill>
                <a:latin typeface="Times New Roman" pitchFamily="18" charset="0"/>
                <a:sym typeface="Symbol" pitchFamily="18" charset="2"/>
              </a:rPr>
              <a:t></a:t>
            </a:r>
            <a:r>
              <a:rPr lang="hr-HR" sz="2000" smtClean="0"/>
              <a:t> za sve </a:t>
            </a:r>
            <a:r>
              <a:rPr lang="hr-HR" sz="2000" i="1" smtClean="0">
                <a:solidFill>
                  <a:srgbClr val="FF0000"/>
                </a:solidFill>
                <a:latin typeface="Times New Roman" pitchFamily="18" charset="0"/>
              </a:rPr>
              <a:t>n</a:t>
            </a:r>
            <a:r>
              <a:rPr lang="hr-HR" sz="2000" smtClean="0">
                <a:solidFill>
                  <a:srgbClr val="FF0000"/>
                </a:solidFill>
                <a:latin typeface="Times New Roman" pitchFamily="18" charset="0"/>
                <a:sym typeface="Symbol" pitchFamily="18" charset="2"/>
              </a:rPr>
              <a:t></a:t>
            </a:r>
            <a:r>
              <a:rPr lang="hr-HR" sz="2000" smtClean="0">
                <a:solidFill>
                  <a:srgbClr val="FF0000"/>
                </a:solidFill>
                <a:latin typeface="Times New Roman" pitchFamily="18" charset="0"/>
              </a:rPr>
              <a:t> </a:t>
            </a:r>
            <a:r>
              <a:rPr lang="hr-HR" sz="2000" i="1" smtClean="0">
                <a:solidFill>
                  <a:srgbClr val="FF0000"/>
                </a:solidFill>
                <a:latin typeface="Times New Roman" pitchFamily="18" charset="0"/>
              </a:rPr>
              <a:t>n</a:t>
            </a:r>
            <a:r>
              <a:rPr lang="hr-HR" sz="2000" i="1" baseline="-25000" smtClean="0">
                <a:solidFill>
                  <a:srgbClr val="FF0000"/>
                </a:solidFill>
                <a:latin typeface="Times New Roman" pitchFamily="18" charset="0"/>
              </a:rPr>
              <a:t>0</a:t>
            </a:r>
            <a:r>
              <a:rPr lang="hr-HR" sz="2000" smtClean="0">
                <a:solidFill>
                  <a:srgbClr val="FF0000"/>
                </a:solidFill>
              </a:rPr>
              <a:t> </a:t>
            </a:r>
          </a:p>
          <a:p>
            <a:pPr lvl="1">
              <a:lnSpc>
                <a:spcPct val="120000"/>
              </a:lnSpc>
            </a:pPr>
            <a:r>
              <a:rPr lang="hr-HR" sz="1800" smtClean="0"/>
              <a:t>traži se </a:t>
            </a:r>
            <a:r>
              <a:rPr lang="hr-HR" sz="1800" smtClean="0">
                <a:solidFill>
                  <a:srgbClr val="FF0000"/>
                </a:solidFill>
              </a:rPr>
              <a:t>najmanji</a:t>
            </a:r>
            <a:r>
              <a:rPr lang="hr-HR" sz="1800" smtClean="0"/>
              <a:t> </a:t>
            </a:r>
            <a:r>
              <a:rPr lang="hr-HR" sz="1800" i="1" smtClean="0">
                <a:solidFill>
                  <a:srgbClr val="FF0000"/>
                </a:solidFill>
                <a:latin typeface="Times New Roman" pitchFamily="18" charset="0"/>
              </a:rPr>
              <a:t>g(n)</a:t>
            </a:r>
            <a:r>
              <a:rPr lang="hr-HR" sz="1800" smtClean="0"/>
              <a:t> za koji to vrijedi</a:t>
            </a:r>
          </a:p>
          <a:p>
            <a:pPr>
              <a:lnSpc>
                <a:spcPct val="120000"/>
              </a:lnSpc>
            </a:pPr>
            <a:r>
              <a:rPr lang="hr-HR" sz="2000" smtClean="0"/>
              <a:t>drugim riječima, procjenjuje se trajanje kao red veličine određen temeljem broja podataka </a:t>
            </a:r>
            <a:r>
              <a:rPr lang="hr-HR" sz="2000" i="1" smtClean="0"/>
              <a:t>n, </a:t>
            </a:r>
            <a:r>
              <a:rPr lang="hr-HR" sz="2000" smtClean="0"/>
              <a:t>pomnoženo s nekom konstantom </a:t>
            </a:r>
            <a:r>
              <a:rPr lang="hr-HR" sz="2000" i="1" smtClean="0">
                <a:solidFill>
                  <a:srgbClr val="FF0000"/>
                </a:solidFill>
                <a:latin typeface="Times New Roman" pitchFamily="18" charset="0"/>
              </a:rPr>
              <a:t>c</a:t>
            </a:r>
          </a:p>
          <a:p>
            <a:pPr>
              <a:lnSpc>
                <a:spcPct val="120000"/>
              </a:lnSpc>
            </a:pPr>
            <a:r>
              <a:rPr lang="hr-HR" sz="2000" smtClean="0"/>
              <a:t>primjeri:</a:t>
            </a:r>
          </a:p>
          <a:p>
            <a:pPr lvl="1">
              <a:lnSpc>
                <a:spcPct val="120000"/>
              </a:lnSpc>
            </a:pPr>
            <a:r>
              <a:rPr lang="hr-HR" sz="1800" i="1" smtClean="0">
                <a:latin typeface="Times New Roman" pitchFamily="18" charset="0"/>
              </a:rPr>
              <a:t>n</a:t>
            </a:r>
            <a:r>
              <a:rPr lang="hr-HR" sz="1800" i="1" baseline="30000" smtClean="0">
                <a:latin typeface="Times New Roman" pitchFamily="18" charset="0"/>
              </a:rPr>
              <a:t>3</a:t>
            </a:r>
            <a:r>
              <a:rPr lang="hr-HR" sz="1800" i="1" smtClean="0">
                <a:latin typeface="Times New Roman" pitchFamily="18" charset="0"/>
              </a:rPr>
              <a:t>+5n</a:t>
            </a:r>
            <a:r>
              <a:rPr lang="hr-HR" sz="1800" i="1" baseline="30000" smtClean="0">
                <a:latin typeface="Times New Roman" pitchFamily="18" charset="0"/>
              </a:rPr>
              <a:t>2</a:t>
            </a:r>
            <a:r>
              <a:rPr lang="hr-HR" sz="1800" i="1" smtClean="0">
                <a:latin typeface="Times New Roman" pitchFamily="18" charset="0"/>
              </a:rPr>
              <a:t>+77n = O(n</a:t>
            </a:r>
            <a:r>
              <a:rPr lang="hr-HR" sz="1800" i="1" baseline="30000" smtClean="0">
                <a:latin typeface="Times New Roman" pitchFamily="18" charset="0"/>
              </a:rPr>
              <a:t>3</a:t>
            </a:r>
            <a:r>
              <a:rPr lang="hr-HR" sz="1800" i="1" smtClean="0">
                <a:latin typeface="Times New Roman" pitchFamily="18" charset="0"/>
              </a:rPr>
              <a:t>)</a:t>
            </a:r>
          </a:p>
          <a:p>
            <a:pPr lvl="1">
              <a:lnSpc>
                <a:spcPct val="120000"/>
              </a:lnSpc>
            </a:pPr>
            <a:r>
              <a:rPr lang="hr-HR" sz="1800" smtClean="0"/>
              <a:t>Koliki je posao prenijeti </a:t>
            </a:r>
            <a:r>
              <a:rPr lang="hr-HR" sz="1800" smtClean="0">
                <a:solidFill>
                  <a:srgbClr val="FF0000"/>
                </a:solidFill>
              </a:rPr>
              <a:t>1</a:t>
            </a:r>
            <a:r>
              <a:rPr lang="hr-HR" sz="1800" smtClean="0"/>
              <a:t> stolicu iz dvorane A u dvoranu B?</a:t>
            </a:r>
          </a:p>
          <a:p>
            <a:pPr lvl="1">
              <a:lnSpc>
                <a:spcPct val="120000"/>
              </a:lnSpc>
            </a:pPr>
            <a:r>
              <a:rPr lang="hr-HR" sz="1800" smtClean="0"/>
              <a:t>Koliki je posao prenijeti </a:t>
            </a:r>
            <a:r>
              <a:rPr lang="hr-HR" sz="1800" smtClean="0">
                <a:solidFill>
                  <a:srgbClr val="FF0000"/>
                </a:solidFill>
              </a:rPr>
              <a:t>n</a:t>
            </a:r>
            <a:r>
              <a:rPr lang="hr-HR" sz="1800" smtClean="0"/>
              <a:t> stolica iz A u B?</a:t>
            </a:r>
          </a:p>
          <a:p>
            <a:pPr lvl="1">
              <a:lnSpc>
                <a:spcPct val="120000"/>
              </a:lnSpc>
            </a:pPr>
            <a:r>
              <a:rPr lang="hr-HR" sz="1800" smtClean="0"/>
              <a:t>Koliki je posao prenijeti </a:t>
            </a:r>
            <a:r>
              <a:rPr lang="hr-HR" sz="1800" smtClean="0">
                <a:solidFill>
                  <a:srgbClr val="FF0000"/>
                </a:solidFill>
              </a:rPr>
              <a:t>n</a:t>
            </a:r>
            <a:r>
              <a:rPr lang="hr-HR" sz="1800" smtClean="0"/>
              <a:t> stolica iz A u B, s time da se kod donošenja svake nove stolice sve dotada donesene stolice u B moraju pomaknuti, pri čemu se za pomicanje stolice u dvorani B ulaže isti trud kao i kod prijenosa jedne stolice iz A u B?</a:t>
            </a:r>
          </a:p>
          <a:p>
            <a:pPr lvl="2">
              <a:lnSpc>
                <a:spcPct val="120000"/>
              </a:lnSpc>
              <a:buFontTx/>
              <a:buNone/>
            </a:pPr>
            <a:r>
              <a:rPr lang="hr-HR" sz="1600" i="1" smtClean="0">
                <a:latin typeface="Times New Roman" pitchFamily="18" charset="0"/>
              </a:rPr>
              <a:t>1 + 2 + 3 + 4 + ...+ n = n(n+1)/2 = n</a:t>
            </a:r>
            <a:r>
              <a:rPr lang="hr-HR" sz="1600" i="1" baseline="30000" smtClean="0">
                <a:latin typeface="Times New Roman" pitchFamily="18" charset="0"/>
              </a:rPr>
              <a:t>2</a:t>
            </a:r>
            <a:r>
              <a:rPr lang="hr-HR" sz="1600" i="1" smtClean="0">
                <a:latin typeface="Times New Roman" pitchFamily="18" charset="0"/>
              </a:rPr>
              <a:t>/2 + n/2 = O (n</a:t>
            </a:r>
            <a:r>
              <a:rPr lang="hr-HR" sz="1600" i="1" baseline="30000" smtClean="0">
                <a:latin typeface="Times New Roman" pitchFamily="18" charset="0"/>
              </a:rPr>
              <a:t>2</a:t>
            </a:r>
            <a:r>
              <a:rPr lang="hr-HR" sz="1600" i="1" smtClean="0">
                <a:latin typeface="Times New Roman" pitchFamily="18" charset="0"/>
              </a:rPr>
              <a:t>)</a:t>
            </a:r>
          </a:p>
        </p:txBody>
      </p:sp>
      <p:sp>
        <p:nvSpPr>
          <p:cNvPr id="3" name="Slide Number Placeholder 2"/>
          <p:cNvSpPr>
            <a:spLocks noGrp="1"/>
          </p:cNvSpPr>
          <p:nvPr>
            <p:ph type="sldNum" sz="quarter" idx="11"/>
          </p:nvPr>
        </p:nvSpPr>
        <p:spPr/>
        <p:txBody>
          <a:bodyPr/>
          <a:lstStyle/>
          <a:p>
            <a:fld id="{D4AD59E7-4515-4B34-A58D-745587B9CCB9}" type="slidenum">
              <a:rPr lang="hr-HR" smtClean="0"/>
              <a:pPr/>
              <a:t>54</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5794" name="Rectangle 2"/>
          <p:cNvSpPr>
            <a:spLocks noGrp="1" noChangeArrowheads="1"/>
          </p:cNvSpPr>
          <p:nvPr>
            <p:ph type="title"/>
          </p:nvPr>
        </p:nvSpPr>
        <p:spPr/>
        <p:txBody>
          <a:bodyPr/>
          <a:lstStyle/>
          <a:p>
            <a:pPr>
              <a:defRPr/>
            </a:pPr>
            <a:r>
              <a:rPr lang="hr-HR" i="1" smtClean="0">
                <a:solidFill>
                  <a:srgbClr val="FF0000"/>
                </a:solidFill>
                <a:latin typeface="Times New Roman" pitchFamily="18" charset="0"/>
              </a:rPr>
              <a:t>O </a:t>
            </a:r>
            <a:r>
              <a:rPr lang="hr-HR" smtClean="0"/>
              <a:t>- notacija</a:t>
            </a:r>
          </a:p>
        </p:txBody>
      </p:sp>
      <p:sp>
        <p:nvSpPr>
          <p:cNvPr id="1825795" name="Rectangle 3"/>
          <p:cNvSpPr>
            <a:spLocks noGrp="1" noChangeArrowheads="1"/>
          </p:cNvSpPr>
          <p:nvPr>
            <p:ph type="body" idx="1"/>
          </p:nvPr>
        </p:nvSpPr>
        <p:spPr/>
        <p:txBody>
          <a:bodyPr/>
          <a:lstStyle/>
          <a:p>
            <a:pPr>
              <a:lnSpc>
                <a:spcPct val="120000"/>
              </a:lnSpc>
            </a:pPr>
            <a:r>
              <a:rPr lang="hr-HR" sz="2400" smtClean="0"/>
              <a:t>analizom “a priori” dobije se vrijeme izvođenja algoritma </a:t>
            </a:r>
            <a:r>
              <a:rPr lang="hr-HR" sz="2400" i="1" smtClean="0">
                <a:solidFill>
                  <a:srgbClr val="FF0000"/>
                </a:solidFill>
                <a:latin typeface="Times New Roman" pitchFamily="18" charset="0"/>
              </a:rPr>
              <a:t>O(g(n))</a:t>
            </a:r>
            <a:r>
              <a:rPr lang="hr-HR" sz="2400" smtClean="0"/>
              <a:t> </a:t>
            </a:r>
          </a:p>
          <a:p>
            <a:pPr>
              <a:lnSpc>
                <a:spcPct val="115000"/>
              </a:lnSpc>
            </a:pPr>
            <a:r>
              <a:rPr lang="hr-HR" sz="2400" smtClean="0"/>
              <a:t>ako je broj izvođenja operacija nekog algoritma ovisan o nekom ulaznom argumentu </a:t>
            </a:r>
            <a:r>
              <a:rPr lang="hr-HR" sz="2400" i="1" smtClean="0">
                <a:solidFill>
                  <a:srgbClr val="FF0000"/>
                </a:solidFill>
                <a:latin typeface="Times New Roman" pitchFamily="18" charset="0"/>
              </a:rPr>
              <a:t>n</a:t>
            </a:r>
            <a:r>
              <a:rPr lang="hr-HR" sz="2400" smtClean="0"/>
              <a:t> oblika </a:t>
            </a:r>
            <a:r>
              <a:rPr lang="hr-HR" sz="2400" smtClean="0">
                <a:solidFill>
                  <a:srgbClr val="FF0000"/>
                </a:solidFill>
              </a:rPr>
              <a:t>polinoma </a:t>
            </a:r>
            <a:r>
              <a:rPr lang="hr-HR" sz="2400" i="1" smtClean="0">
                <a:solidFill>
                  <a:srgbClr val="FF0000"/>
                </a:solidFill>
                <a:latin typeface="Times New Roman" pitchFamily="18" charset="0"/>
              </a:rPr>
              <a:t>m</a:t>
            </a:r>
            <a:r>
              <a:rPr lang="hr-HR" sz="2400" smtClean="0">
                <a:solidFill>
                  <a:srgbClr val="FF0000"/>
                </a:solidFill>
              </a:rPr>
              <a:t>-tog stupnja</a:t>
            </a:r>
            <a:r>
              <a:rPr lang="hr-HR" sz="2400" smtClean="0"/>
              <a:t>, onda je vrijeme izvođenja za taj algoritam </a:t>
            </a:r>
            <a:r>
              <a:rPr lang="hr-HR" sz="2400" i="1" smtClean="0">
                <a:solidFill>
                  <a:srgbClr val="FF0000"/>
                </a:solidFill>
                <a:latin typeface="Times New Roman" pitchFamily="18" charset="0"/>
              </a:rPr>
              <a:t>O(n</a:t>
            </a:r>
            <a:r>
              <a:rPr lang="hr-HR" sz="2400" i="1" baseline="30000" smtClean="0">
                <a:solidFill>
                  <a:srgbClr val="FF0000"/>
                </a:solidFill>
                <a:latin typeface="Times New Roman" pitchFamily="18" charset="0"/>
              </a:rPr>
              <a:t>m</a:t>
            </a:r>
            <a:r>
              <a:rPr lang="hr-HR" sz="2400" i="1" smtClean="0">
                <a:solidFill>
                  <a:srgbClr val="FF0000"/>
                </a:solidFill>
                <a:latin typeface="Times New Roman" pitchFamily="18" charset="0"/>
              </a:rPr>
              <a:t>)</a:t>
            </a:r>
            <a:r>
              <a:rPr lang="hr-HR" sz="2400" smtClean="0"/>
              <a:t> </a:t>
            </a:r>
          </a:p>
          <a:p>
            <a:pPr lvl="1">
              <a:lnSpc>
                <a:spcPct val="115000"/>
              </a:lnSpc>
            </a:pPr>
            <a:r>
              <a:rPr lang="hr-HR" sz="2000" smtClean="0"/>
              <a:t>dokaz:</a:t>
            </a:r>
          </a:p>
          <a:p>
            <a:pPr lvl="2">
              <a:lnSpc>
                <a:spcPct val="115000"/>
              </a:lnSpc>
              <a:buFontTx/>
              <a:buNone/>
            </a:pPr>
            <a:r>
              <a:rPr lang="hr-HR" sz="1800" smtClean="0"/>
              <a:t>Ako je vrijeme izvođenja određeno polinomom:</a:t>
            </a:r>
          </a:p>
          <a:p>
            <a:pPr lvl="2">
              <a:lnSpc>
                <a:spcPct val="115000"/>
              </a:lnSpc>
              <a:buFontTx/>
              <a:buNone/>
            </a:pPr>
            <a:r>
              <a:rPr lang="hr-HR" i="1" smtClean="0">
                <a:solidFill>
                  <a:srgbClr val="FF0000"/>
                </a:solidFill>
                <a:latin typeface="Times New Roman" pitchFamily="18" charset="0"/>
              </a:rPr>
              <a:t>A(n) = a</a:t>
            </a:r>
            <a:r>
              <a:rPr lang="hr-HR" i="1" baseline="-25000" smtClean="0">
                <a:solidFill>
                  <a:srgbClr val="FF0000"/>
                </a:solidFill>
                <a:latin typeface="Times New Roman" pitchFamily="18" charset="0"/>
              </a:rPr>
              <a:t>m</a:t>
            </a:r>
            <a:r>
              <a:rPr lang="hr-HR" i="1" smtClean="0">
                <a:solidFill>
                  <a:srgbClr val="FF0000"/>
                </a:solidFill>
                <a:latin typeface="Times New Roman" pitchFamily="18" charset="0"/>
              </a:rPr>
              <a:t>n</a:t>
            </a:r>
            <a:r>
              <a:rPr lang="hr-HR" i="1" baseline="30000" smtClean="0">
                <a:solidFill>
                  <a:srgbClr val="FF0000"/>
                </a:solidFill>
                <a:latin typeface="Times New Roman" pitchFamily="18" charset="0"/>
              </a:rPr>
              <a:t>m</a:t>
            </a:r>
            <a:r>
              <a:rPr lang="hr-HR" i="1" smtClean="0">
                <a:solidFill>
                  <a:srgbClr val="FF0000"/>
                </a:solidFill>
                <a:latin typeface="Times New Roman" pitchFamily="18" charset="0"/>
              </a:rPr>
              <a:t> + ... + a</a:t>
            </a:r>
            <a:r>
              <a:rPr lang="hr-HR" i="1" baseline="-25000" smtClean="0">
                <a:solidFill>
                  <a:srgbClr val="FF0000"/>
                </a:solidFill>
                <a:latin typeface="Times New Roman" pitchFamily="18" charset="0"/>
              </a:rPr>
              <a:t>1</a:t>
            </a:r>
            <a:r>
              <a:rPr lang="hr-HR" i="1" smtClean="0">
                <a:solidFill>
                  <a:srgbClr val="FF0000"/>
                </a:solidFill>
                <a:latin typeface="Times New Roman" pitchFamily="18" charset="0"/>
              </a:rPr>
              <a:t>n + a</a:t>
            </a:r>
            <a:r>
              <a:rPr lang="hr-HR" i="1" baseline="-25000" smtClean="0">
                <a:solidFill>
                  <a:srgbClr val="FF0000"/>
                </a:solidFill>
                <a:latin typeface="Times New Roman" pitchFamily="18" charset="0"/>
              </a:rPr>
              <a:t>0</a:t>
            </a:r>
          </a:p>
          <a:p>
            <a:pPr lvl="2">
              <a:lnSpc>
                <a:spcPct val="115000"/>
              </a:lnSpc>
              <a:buFontTx/>
              <a:buNone/>
            </a:pPr>
            <a:r>
              <a:rPr lang="hr-HR" sz="1800" smtClean="0"/>
              <a:t>onda vrijedi:</a:t>
            </a:r>
          </a:p>
          <a:p>
            <a:pPr lvl="2">
              <a:lnSpc>
                <a:spcPct val="115000"/>
              </a:lnSpc>
              <a:buFontTx/>
              <a:buNone/>
            </a:pPr>
            <a:r>
              <a:rPr lang="hr-HR" smtClean="0">
                <a:solidFill>
                  <a:srgbClr val="FF0000"/>
                </a:solidFill>
                <a:latin typeface="Times New Roman" pitchFamily="18" charset="0"/>
                <a:sym typeface="Symbol" pitchFamily="18" charset="2"/>
              </a:rPr>
              <a:t></a:t>
            </a:r>
            <a:r>
              <a:rPr lang="hr-HR" i="1" smtClean="0">
                <a:solidFill>
                  <a:srgbClr val="FF0000"/>
                </a:solidFill>
                <a:latin typeface="Times New Roman" pitchFamily="18" charset="0"/>
              </a:rPr>
              <a:t>A(n)</a:t>
            </a:r>
            <a:r>
              <a:rPr lang="hr-HR" smtClean="0">
                <a:solidFill>
                  <a:srgbClr val="FF0000"/>
                </a:solidFill>
                <a:latin typeface="Times New Roman" pitchFamily="18" charset="0"/>
                <a:sym typeface="Symbol" pitchFamily="18" charset="2"/>
              </a:rPr>
              <a:t></a:t>
            </a:r>
            <a:r>
              <a:rPr lang="hr-HR" smtClean="0">
                <a:solidFill>
                  <a:srgbClr val="FF0000"/>
                </a:solidFill>
                <a:latin typeface="Times New Roman" pitchFamily="18" charset="0"/>
              </a:rPr>
              <a:t>  </a:t>
            </a:r>
            <a:r>
              <a:rPr lang="hr-HR" smtClean="0">
                <a:solidFill>
                  <a:srgbClr val="FF0000"/>
                </a:solidFill>
                <a:latin typeface="Times New Roman" pitchFamily="18" charset="0"/>
                <a:sym typeface="Symbol" pitchFamily="18" charset="2"/>
              </a:rPr>
              <a:t></a:t>
            </a:r>
            <a:r>
              <a:rPr lang="hr-HR" i="1" smtClean="0">
                <a:solidFill>
                  <a:srgbClr val="FF0000"/>
                </a:solidFill>
                <a:latin typeface="Times New Roman" pitchFamily="18" charset="0"/>
              </a:rPr>
              <a:t>  </a:t>
            </a:r>
            <a:r>
              <a:rPr lang="hr-HR" smtClean="0">
                <a:solidFill>
                  <a:srgbClr val="FF0000"/>
                </a:solidFill>
                <a:latin typeface="Times New Roman" pitchFamily="18" charset="0"/>
                <a:sym typeface="Symbol" pitchFamily="18" charset="2"/>
              </a:rPr>
              <a:t></a:t>
            </a:r>
            <a:r>
              <a:rPr lang="hr-HR" i="1" smtClean="0">
                <a:solidFill>
                  <a:srgbClr val="FF0000"/>
                </a:solidFill>
                <a:latin typeface="Times New Roman" pitchFamily="18" charset="0"/>
              </a:rPr>
              <a:t>a</a:t>
            </a:r>
            <a:r>
              <a:rPr lang="hr-HR" i="1" baseline="-25000" smtClean="0">
                <a:solidFill>
                  <a:srgbClr val="FF0000"/>
                </a:solidFill>
                <a:latin typeface="Times New Roman" pitchFamily="18" charset="0"/>
              </a:rPr>
              <a:t>m</a:t>
            </a:r>
            <a:r>
              <a:rPr lang="hr-HR" smtClean="0">
                <a:solidFill>
                  <a:srgbClr val="FF0000"/>
                </a:solidFill>
                <a:latin typeface="Times New Roman" pitchFamily="18" charset="0"/>
                <a:sym typeface="Symbol" pitchFamily="18" charset="2"/>
              </a:rPr>
              <a:t></a:t>
            </a:r>
            <a:r>
              <a:rPr lang="hr-HR" i="1" baseline="-25000" smtClean="0">
                <a:solidFill>
                  <a:srgbClr val="FF0000"/>
                </a:solidFill>
                <a:latin typeface="Times New Roman" pitchFamily="18" charset="0"/>
              </a:rPr>
              <a:t> </a:t>
            </a:r>
            <a:r>
              <a:rPr lang="hr-HR" i="1" smtClean="0">
                <a:solidFill>
                  <a:srgbClr val="FF0000"/>
                </a:solidFill>
                <a:latin typeface="Times New Roman" pitchFamily="18" charset="0"/>
              </a:rPr>
              <a:t>n</a:t>
            </a:r>
            <a:r>
              <a:rPr lang="hr-HR" i="1" baseline="30000" smtClean="0">
                <a:solidFill>
                  <a:srgbClr val="FF0000"/>
                </a:solidFill>
                <a:latin typeface="Times New Roman" pitchFamily="18" charset="0"/>
              </a:rPr>
              <a:t>m</a:t>
            </a:r>
            <a:r>
              <a:rPr lang="hr-HR" i="1" smtClean="0">
                <a:solidFill>
                  <a:srgbClr val="FF0000"/>
                </a:solidFill>
                <a:latin typeface="Times New Roman" pitchFamily="18" charset="0"/>
              </a:rPr>
              <a:t> + ... +</a:t>
            </a:r>
            <a:r>
              <a:rPr lang="hr-HR" smtClean="0">
                <a:solidFill>
                  <a:srgbClr val="FF0000"/>
                </a:solidFill>
                <a:latin typeface="Times New Roman" pitchFamily="18" charset="0"/>
                <a:sym typeface="Symbol" pitchFamily="18" charset="2"/>
              </a:rPr>
              <a:t></a:t>
            </a:r>
            <a:r>
              <a:rPr lang="hr-HR" i="1" smtClean="0">
                <a:solidFill>
                  <a:srgbClr val="FF0000"/>
                </a:solidFill>
                <a:latin typeface="Times New Roman" pitchFamily="18" charset="0"/>
              </a:rPr>
              <a:t>a</a:t>
            </a:r>
            <a:r>
              <a:rPr lang="hr-HR" i="1" baseline="-25000" smtClean="0">
                <a:solidFill>
                  <a:srgbClr val="FF0000"/>
                </a:solidFill>
                <a:latin typeface="Times New Roman" pitchFamily="18" charset="0"/>
              </a:rPr>
              <a:t>1</a:t>
            </a:r>
            <a:r>
              <a:rPr lang="hr-HR" smtClean="0">
                <a:solidFill>
                  <a:srgbClr val="FF0000"/>
                </a:solidFill>
                <a:latin typeface="Times New Roman" pitchFamily="18" charset="0"/>
                <a:sym typeface="Symbol" pitchFamily="18" charset="2"/>
              </a:rPr>
              <a:t></a:t>
            </a:r>
            <a:r>
              <a:rPr lang="hr-HR" i="1" smtClean="0">
                <a:solidFill>
                  <a:srgbClr val="FF0000"/>
                </a:solidFill>
                <a:latin typeface="Times New Roman" pitchFamily="18" charset="0"/>
              </a:rPr>
              <a:t>n +</a:t>
            </a:r>
            <a:r>
              <a:rPr lang="hr-HR" smtClean="0">
                <a:solidFill>
                  <a:srgbClr val="FF0000"/>
                </a:solidFill>
                <a:latin typeface="Times New Roman" pitchFamily="18" charset="0"/>
                <a:sym typeface="Symbol" pitchFamily="18" charset="2"/>
              </a:rPr>
              <a:t></a:t>
            </a:r>
            <a:r>
              <a:rPr lang="hr-HR" i="1" smtClean="0">
                <a:solidFill>
                  <a:srgbClr val="FF0000"/>
                </a:solidFill>
                <a:latin typeface="Times New Roman" pitchFamily="18" charset="0"/>
              </a:rPr>
              <a:t>a</a:t>
            </a:r>
            <a:r>
              <a:rPr lang="hr-HR" i="1" baseline="-25000" smtClean="0">
                <a:solidFill>
                  <a:srgbClr val="FF0000"/>
                </a:solidFill>
                <a:latin typeface="Times New Roman" pitchFamily="18" charset="0"/>
              </a:rPr>
              <a:t>0</a:t>
            </a:r>
            <a:r>
              <a:rPr lang="hr-HR" smtClean="0">
                <a:solidFill>
                  <a:srgbClr val="FF0000"/>
                </a:solidFill>
                <a:latin typeface="Times New Roman" pitchFamily="18" charset="0"/>
                <a:sym typeface="Symbol" pitchFamily="18" charset="2"/>
              </a:rPr>
              <a:t></a:t>
            </a:r>
            <a:endParaRPr lang="hr-HR" smtClean="0">
              <a:solidFill>
                <a:srgbClr val="FF0000"/>
              </a:solidFill>
              <a:latin typeface="Times New Roman" pitchFamily="18" charset="0"/>
            </a:endParaRPr>
          </a:p>
          <a:p>
            <a:pPr lvl="2">
              <a:lnSpc>
                <a:spcPct val="115000"/>
              </a:lnSpc>
              <a:buFontTx/>
              <a:buNone/>
            </a:pPr>
            <a:r>
              <a:rPr lang="hr-HR" smtClean="0">
                <a:solidFill>
                  <a:srgbClr val="FF0000"/>
                </a:solidFill>
                <a:latin typeface="Times New Roman" pitchFamily="18" charset="0"/>
                <a:sym typeface="Symbol" pitchFamily="18" charset="2"/>
              </a:rPr>
              <a:t></a:t>
            </a:r>
            <a:r>
              <a:rPr lang="hr-HR" i="1" smtClean="0">
                <a:solidFill>
                  <a:srgbClr val="FF0000"/>
                </a:solidFill>
                <a:latin typeface="Times New Roman" pitchFamily="18" charset="0"/>
              </a:rPr>
              <a:t>A(n)</a:t>
            </a:r>
            <a:r>
              <a:rPr lang="hr-HR" smtClean="0">
                <a:solidFill>
                  <a:srgbClr val="FF0000"/>
                </a:solidFill>
                <a:latin typeface="Times New Roman" pitchFamily="18" charset="0"/>
                <a:sym typeface="Symbol" pitchFamily="18" charset="2"/>
              </a:rPr>
              <a:t></a:t>
            </a:r>
            <a:r>
              <a:rPr lang="hr-HR" smtClean="0">
                <a:solidFill>
                  <a:srgbClr val="FF0000"/>
                </a:solidFill>
                <a:latin typeface="Times New Roman" pitchFamily="18" charset="0"/>
              </a:rPr>
              <a:t>  </a:t>
            </a:r>
            <a:r>
              <a:rPr lang="hr-HR" smtClean="0">
                <a:solidFill>
                  <a:srgbClr val="FF0000"/>
                </a:solidFill>
                <a:latin typeface="Times New Roman" pitchFamily="18" charset="0"/>
                <a:sym typeface="Symbol" pitchFamily="18" charset="2"/>
              </a:rPr>
              <a:t></a:t>
            </a:r>
            <a:r>
              <a:rPr lang="hr-HR" i="1" smtClean="0">
                <a:solidFill>
                  <a:srgbClr val="FF0000"/>
                </a:solidFill>
                <a:latin typeface="Times New Roman" pitchFamily="18" charset="0"/>
              </a:rPr>
              <a:t>  </a:t>
            </a:r>
            <a:r>
              <a:rPr lang="hr-HR" smtClean="0">
                <a:solidFill>
                  <a:srgbClr val="FF0000"/>
                </a:solidFill>
                <a:latin typeface="Times New Roman" pitchFamily="18" charset="0"/>
              </a:rPr>
              <a:t>(</a:t>
            </a:r>
            <a:r>
              <a:rPr lang="hr-HR" smtClean="0">
                <a:solidFill>
                  <a:srgbClr val="FF0000"/>
                </a:solidFill>
                <a:latin typeface="Times New Roman" pitchFamily="18" charset="0"/>
                <a:sym typeface="Symbol" pitchFamily="18" charset="2"/>
              </a:rPr>
              <a:t></a:t>
            </a:r>
            <a:r>
              <a:rPr lang="hr-HR" i="1" smtClean="0">
                <a:solidFill>
                  <a:srgbClr val="FF0000"/>
                </a:solidFill>
                <a:latin typeface="Times New Roman" pitchFamily="18" charset="0"/>
              </a:rPr>
              <a:t>a</a:t>
            </a:r>
            <a:r>
              <a:rPr lang="hr-HR" i="1" baseline="-25000" smtClean="0">
                <a:solidFill>
                  <a:srgbClr val="FF0000"/>
                </a:solidFill>
                <a:latin typeface="Times New Roman" pitchFamily="18" charset="0"/>
              </a:rPr>
              <a:t>m</a:t>
            </a:r>
            <a:r>
              <a:rPr lang="hr-HR" smtClean="0">
                <a:solidFill>
                  <a:srgbClr val="FF0000"/>
                </a:solidFill>
                <a:latin typeface="Times New Roman" pitchFamily="18" charset="0"/>
                <a:sym typeface="Symbol" pitchFamily="18" charset="2"/>
              </a:rPr>
              <a:t></a:t>
            </a:r>
            <a:r>
              <a:rPr lang="hr-HR" i="1" smtClean="0">
                <a:solidFill>
                  <a:srgbClr val="FF0000"/>
                </a:solidFill>
                <a:latin typeface="Times New Roman" pitchFamily="18" charset="0"/>
              </a:rPr>
              <a:t> + </a:t>
            </a:r>
            <a:r>
              <a:rPr lang="hr-HR" smtClean="0">
                <a:solidFill>
                  <a:srgbClr val="FF0000"/>
                </a:solidFill>
                <a:latin typeface="Times New Roman" pitchFamily="18" charset="0"/>
                <a:sym typeface="Symbol" pitchFamily="18" charset="2"/>
              </a:rPr>
              <a:t></a:t>
            </a:r>
            <a:r>
              <a:rPr lang="hr-HR" i="1" smtClean="0">
                <a:solidFill>
                  <a:srgbClr val="FF0000"/>
                </a:solidFill>
                <a:latin typeface="Times New Roman" pitchFamily="18" charset="0"/>
              </a:rPr>
              <a:t>a</a:t>
            </a:r>
            <a:r>
              <a:rPr lang="hr-HR" i="1" baseline="-25000" smtClean="0">
                <a:solidFill>
                  <a:srgbClr val="FF0000"/>
                </a:solidFill>
                <a:latin typeface="Times New Roman" pitchFamily="18" charset="0"/>
              </a:rPr>
              <a:t>m-1</a:t>
            </a:r>
            <a:r>
              <a:rPr lang="hr-HR" smtClean="0">
                <a:solidFill>
                  <a:srgbClr val="FF0000"/>
                </a:solidFill>
                <a:latin typeface="Times New Roman" pitchFamily="18" charset="0"/>
                <a:sym typeface="Symbol" pitchFamily="18" charset="2"/>
              </a:rPr>
              <a:t></a:t>
            </a:r>
            <a:r>
              <a:rPr lang="hr-HR" smtClean="0">
                <a:solidFill>
                  <a:srgbClr val="FF0000"/>
                </a:solidFill>
                <a:latin typeface="Times New Roman" pitchFamily="18" charset="0"/>
              </a:rPr>
              <a:t>/</a:t>
            </a:r>
            <a:r>
              <a:rPr lang="hr-HR" i="1" baseline="-25000" smtClean="0">
                <a:solidFill>
                  <a:srgbClr val="FF0000"/>
                </a:solidFill>
                <a:latin typeface="Times New Roman" pitchFamily="18" charset="0"/>
              </a:rPr>
              <a:t> </a:t>
            </a:r>
            <a:r>
              <a:rPr lang="hr-HR" i="1" smtClean="0">
                <a:solidFill>
                  <a:srgbClr val="FF0000"/>
                </a:solidFill>
                <a:latin typeface="Times New Roman" pitchFamily="18" charset="0"/>
              </a:rPr>
              <a:t>n + ... +</a:t>
            </a:r>
            <a:r>
              <a:rPr lang="hr-HR" smtClean="0">
                <a:solidFill>
                  <a:srgbClr val="FF0000"/>
                </a:solidFill>
                <a:latin typeface="Times New Roman" pitchFamily="18" charset="0"/>
                <a:sym typeface="Symbol" pitchFamily="18" charset="2"/>
              </a:rPr>
              <a:t></a:t>
            </a:r>
            <a:r>
              <a:rPr lang="hr-HR" i="1" smtClean="0">
                <a:solidFill>
                  <a:srgbClr val="FF0000"/>
                </a:solidFill>
                <a:latin typeface="Times New Roman" pitchFamily="18" charset="0"/>
              </a:rPr>
              <a:t>a</a:t>
            </a:r>
            <a:r>
              <a:rPr lang="hr-HR" i="1" baseline="-25000" smtClean="0">
                <a:solidFill>
                  <a:srgbClr val="FF0000"/>
                </a:solidFill>
                <a:latin typeface="Times New Roman" pitchFamily="18" charset="0"/>
              </a:rPr>
              <a:t>1</a:t>
            </a:r>
            <a:r>
              <a:rPr lang="hr-HR" smtClean="0">
                <a:solidFill>
                  <a:srgbClr val="FF0000"/>
                </a:solidFill>
                <a:latin typeface="Times New Roman" pitchFamily="18" charset="0"/>
                <a:sym typeface="Symbol" pitchFamily="18" charset="2"/>
              </a:rPr>
              <a:t></a:t>
            </a:r>
            <a:r>
              <a:rPr lang="hr-HR" i="1" smtClean="0">
                <a:solidFill>
                  <a:srgbClr val="FF0000"/>
                </a:solidFill>
                <a:latin typeface="Times New Roman" pitchFamily="18" charset="0"/>
              </a:rPr>
              <a:t> </a:t>
            </a:r>
            <a:r>
              <a:rPr lang="hr-HR" smtClean="0">
                <a:solidFill>
                  <a:srgbClr val="FF0000"/>
                </a:solidFill>
                <a:latin typeface="Times New Roman" pitchFamily="18" charset="0"/>
              </a:rPr>
              <a:t>/</a:t>
            </a:r>
            <a:r>
              <a:rPr lang="hr-HR" i="1" smtClean="0">
                <a:solidFill>
                  <a:srgbClr val="FF0000"/>
                </a:solidFill>
                <a:latin typeface="Times New Roman" pitchFamily="18" charset="0"/>
              </a:rPr>
              <a:t>n</a:t>
            </a:r>
            <a:r>
              <a:rPr lang="hr-HR" i="1" baseline="30000" smtClean="0">
                <a:solidFill>
                  <a:srgbClr val="FF0000"/>
                </a:solidFill>
                <a:latin typeface="Times New Roman" pitchFamily="18" charset="0"/>
              </a:rPr>
              <a:t>m-1</a:t>
            </a:r>
            <a:r>
              <a:rPr lang="hr-HR" i="1" smtClean="0">
                <a:solidFill>
                  <a:srgbClr val="FF0000"/>
                </a:solidFill>
                <a:latin typeface="Times New Roman" pitchFamily="18" charset="0"/>
              </a:rPr>
              <a:t>+</a:t>
            </a:r>
            <a:r>
              <a:rPr lang="hr-HR" smtClean="0">
                <a:solidFill>
                  <a:srgbClr val="FF0000"/>
                </a:solidFill>
                <a:latin typeface="Times New Roman" pitchFamily="18" charset="0"/>
                <a:sym typeface="Symbol" pitchFamily="18" charset="2"/>
              </a:rPr>
              <a:t></a:t>
            </a:r>
            <a:r>
              <a:rPr lang="hr-HR" i="1" smtClean="0">
                <a:solidFill>
                  <a:srgbClr val="FF0000"/>
                </a:solidFill>
                <a:latin typeface="Times New Roman" pitchFamily="18" charset="0"/>
              </a:rPr>
              <a:t>a</a:t>
            </a:r>
            <a:r>
              <a:rPr lang="hr-HR" i="1" baseline="-25000" smtClean="0">
                <a:solidFill>
                  <a:srgbClr val="FF0000"/>
                </a:solidFill>
                <a:latin typeface="Times New Roman" pitchFamily="18" charset="0"/>
              </a:rPr>
              <a:t>0</a:t>
            </a:r>
            <a:r>
              <a:rPr lang="hr-HR" smtClean="0">
                <a:solidFill>
                  <a:srgbClr val="FF0000"/>
                </a:solidFill>
                <a:latin typeface="Times New Roman" pitchFamily="18" charset="0"/>
                <a:sym typeface="Symbol" pitchFamily="18" charset="2"/>
              </a:rPr>
              <a:t></a:t>
            </a:r>
            <a:r>
              <a:rPr lang="hr-HR" smtClean="0">
                <a:solidFill>
                  <a:srgbClr val="FF0000"/>
                </a:solidFill>
                <a:latin typeface="Times New Roman" pitchFamily="18" charset="0"/>
              </a:rPr>
              <a:t>/</a:t>
            </a:r>
            <a:r>
              <a:rPr lang="hr-HR" i="1" baseline="-25000" smtClean="0">
                <a:solidFill>
                  <a:srgbClr val="FF0000"/>
                </a:solidFill>
                <a:latin typeface="Times New Roman" pitchFamily="18" charset="0"/>
              </a:rPr>
              <a:t> </a:t>
            </a:r>
            <a:r>
              <a:rPr lang="hr-HR" i="1" smtClean="0">
                <a:solidFill>
                  <a:srgbClr val="FF0000"/>
                </a:solidFill>
                <a:latin typeface="Times New Roman" pitchFamily="18" charset="0"/>
              </a:rPr>
              <a:t>n</a:t>
            </a:r>
            <a:r>
              <a:rPr lang="hr-HR" i="1" baseline="30000" smtClean="0">
                <a:solidFill>
                  <a:srgbClr val="FF0000"/>
                </a:solidFill>
                <a:latin typeface="Times New Roman" pitchFamily="18" charset="0"/>
              </a:rPr>
              <a:t>m</a:t>
            </a:r>
            <a:r>
              <a:rPr lang="hr-HR" smtClean="0">
                <a:solidFill>
                  <a:srgbClr val="FF0000"/>
                </a:solidFill>
                <a:latin typeface="Times New Roman" pitchFamily="18" charset="0"/>
              </a:rPr>
              <a:t>)</a:t>
            </a:r>
            <a:r>
              <a:rPr lang="hr-HR" i="1" baseline="-25000" smtClean="0">
                <a:solidFill>
                  <a:srgbClr val="FF0000"/>
                </a:solidFill>
                <a:latin typeface="Times New Roman" pitchFamily="18" charset="0"/>
              </a:rPr>
              <a:t> </a:t>
            </a:r>
            <a:r>
              <a:rPr lang="hr-HR" i="1" smtClean="0">
                <a:solidFill>
                  <a:srgbClr val="FF0000"/>
                </a:solidFill>
                <a:latin typeface="Times New Roman" pitchFamily="18" charset="0"/>
              </a:rPr>
              <a:t>n</a:t>
            </a:r>
            <a:r>
              <a:rPr lang="hr-HR" i="1" baseline="30000" smtClean="0">
                <a:solidFill>
                  <a:srgbClr val="FF0000"/>
                </a:solidFill>
                <a:latin typeface="Times New Roman" pitchFamily="18" charset="0"/>
              </a:rPr>
              <a:t>m</a:t>
            </a:r>
            <a:endParaRPr lang="hr-HR" smtClean="0">
              <a:solidFill>
                <a:srgbClr val="FF0000"/>
              </a:solidFill>
              <a:latin typeface="Times New Roman" pitchFamily="18" charset="0"/>
            </a:endParaRPr>
          </a:p>
          <a:p>
            <a:pPr lvl="2">
              <a:lnSpc>
                <a:spcPct val="115000"/>
              </a:lnSpc>
              <a:buFontTx/>
              <a:buNone/>
            </a:pPr>
            <a:r>
              <a:rPr lang="hr-HR" smtClean="0">
                <a:solidFill>
                  <a:srgbClr val="FF0000"/>
                </a:solidFill>
                <a:latin typeface="Times New Roman" pitchFamily="18" charset="0"/>
                <a:sym typeface="Symbol" pitchFamily="18" charset="2"/>
              </a:rPr>
              <a:t></a:t>
            </a:r>
            <a:r>
              <a:rPr lang="hr-HR" i="1" smtClean="0">
                <a:solidFill>
                  <a:srgbClr val="FF0000"/>
                </a:solidFill>
                <a:latin typeface="Times New Roman" pitchFamily="18" charset="0"/>
              </a:rPr>
              <a:t>A(n)</a:t>
            </a:r>
            <a:r>
              <a:rPr lang="hr-HR" smtClean="0">
                <a:solidFill>
                  <a:srgbClr val="FF0000"/>
                </a:solidFill>
                <a:latin typeface="Times New Roman" pitchFamily="18" charset="0"/>
                <a:sym typeface="Symbol" pitchFamily="18" charset="2"/>
              </a:rPr>
              <a:t></a:t>
            </a:r>
            <a:r>
              <a:rPr lang="hr-HR" smtClean="0">
                <a:solidFill>
                  <a:srgbClr val="FF0000"/>
                </a:solidFill>
                <a:latin typeface="Times New Roman" pitchFamily="18" charset="0"/>
              </a:rPr>
              <a:t>  </a:t>
            </a:r>
            <a:r>
              <a:rPr lang="hr-HR" smtClean="0">
                <a:solidFill>
                  <a:srgbClr val="FF0000"/>
                </a:solidFill>
                <a:latin typeface="Times New Roman" pitchFamily="18" charset="0"/>
                <a:sym typeface="Symbol" pitchFamily="18" charset="2"/>
              </a:rPr>
              <a:t></a:t>
            </a:r>
            <a:r>
              <a:rPr lang="hr-HR" i="1" smtClean="0">
                <a:solidFill>
                  <a:srgbClr val="FF0000"/>
                </a:solidFill>
                <a:latin typeface="Times New Roman" pitchFamily="18" charset="0"/>
              </a:rPr>
              <a:t> </a:t>
            </a:r>
            <a:r>
              <a:rPr lang="hr-HR" smtClean="0">
                <a:solidFill>
                  <a:srgbClr val="FF0000"/>
                </a:solidFill>
                <a:latin typeface="Times New Roman" pitchFamily="18" charset="0"/>
              </a:rPr>
              <a:t> (</a:t>
            </a:r>
            <a:r>
              <a:rPr lang="hr-HR" smtClean="0">
                <a:solidFill>
                  <a:srgbClr val="FF0000"/>
                </a:solidFill>
                <a:latin typeface="Times New Roman" pitchFamily="18" charset="0"/>
                <a:sym typeface="Symbol" pitchFamily="18" charset="2"/>
              </a:rPr>
              <a:t></a:t>
            </a:r>
            <a:r>
              <a:rPr lang="hr-HR" i="1" smtClean="0">
                <a:solidFill>
                  <a:srgbClr val="FF0000"/>
                </a:solidFill>
                <a:latin typeface="Times New Roman" pitchFamily="18" charset="0"/>
              </a:rPr>
              <a:t>a</a:t>
            </a:r>
            <a:r>
              <a:rPr lang="hr-HR" i="1" baseline="-25000" smtClean="0">
                <a:solidFill>
                  <a:srgbClr val="FF0000"/>
                </a:solidFill>
                <a:latin typeface="Times New Roman" pitchFamily="18" charset="0"/>
              </a:rPr>
              <a:t>m</a:t>
            </a:r>
            <a:r>
              <a:rPr lang="hr-HR" smtClean="0">
                <a:solidFill>
                  <a:srgbClr val="FF0000"/>
                </a:solidFill>
                <a:latin typeface="Times New Roman" pitchFamily="18" charset="0"/>
                <a:sym typeface="Symbol" pitchFamily="18" charset="2"/>
              </a:rPr>
              <a:t></a:t>
            </a:r>
            <a:r>
              <a:rPr lang="hr-HR" i="1" baseline="-25000" smtClean="0">
                <a:solidFill>
                  <a:srgbClr val="FF0000"/>
                </a:solidFill>
                <a:latin typeface="Times New Roman" pitchFamily="18" charset="0"/>
              </a:rPr>
              <a:t> </a:t>
            </a:r>
            <a:r>
              <a:rPr lang="hr-HR" i="1" smtClean="0">
                <a:solidFill>
                  <a:srgbClr val="FF0000"/>
                </a:solidFill>
                <a:latin typeface="Times New Roman" pitchFamily="18" charset="0"/>
              </a:rPr>
              <a:t>+ ... +</a:t>
            </a:r>
            <a:r>
              <a:rPr lang="hr-HR" smtClean="0">
                <a:solidFill>
                  <a:srgbClr val="FF0000"/>
                </a:solidFill>
                <a:latin typeface="Times New Roman" pitchFamily="18" charset="0"/>
                <a:sym typeface="Symbol" pitchFamily="18" charset="2"/>
              </a:rPr>
              <a:t></a:t>
            </a:r>
            <a:r>
              <a:rPr lang="hr-HR" i="1" smtClean="0">
                <a:solidFill>
                  <a:srgbClr val="FF0000"/>
                </a:solidFill>
                <a:latin typeface="Times New Roman" pitchFamily="18" charset="0"/>
              </a:rPr>
              <a:t>a</a:t>
            </a:r>
            <a:r>
              <a:rPr lang="hr-HR" i="1" baseline="-25000" smtClean="0">
                <a:solidFill>
                  <a:srgbClr val="FF0000"/>
                </a:solidFill>
                <a:latin typeface="Times New Roman" pitchFamily="18" charset="0"/>
              </a:rPr>
              <a:t>1</a:t>
            </a:r>
            <a:r>
              <a:rPr lang="hr-HR" smtClean="0">
                <a:solidFill>
                  <a:srgbClr val="FF0000"/>
                </a:solidFill>
                <a:latin typeface="Times New Roman" pitchFamily="18" charset="0"/>
                <a:sym typeface="Symbol" pitchFamily="18" charset="2"/>
              </a:rPr>
              <a:t></a:t>
            </a:r>
            <a:r>
              <a:rPr lang="hr-HR" i="1" smtClean="0">
                <a:solidFill>
                  <a:srgbClr val="FF0000"/>
                </a:solidFill>
                <a:latin typeface="Times New Roman" pitchFamily="18" charset="0"/>
              </a:rPr>
              <a:t> +</a:t>
            </a:r>
            <a:r>
              <a:rPr lang="hr-HR" smtClean="0">
                <a:solidFill>
                  <a:srgbClr val="FF0000"/>
                </a:solidFill>
                <a:latin typeface="Times New Roman" pitchFamily="18" charset="0"/>
                <a:sym typeface="Symbol" pitchFamily="18" charset="2"/>
              </a:rPr>
              <a:t></a:t>
            </a:r>
            <a:r>
              <a:rPr lang="hr-HR" i="1" smtClean="0">
                <a:solidFill>
                  <a:srgbClr val="FF0000"/>
                </a:solidFill>
                <a:latin typeface="Times New Roman" pitchFamily="18" charset="0"/>
              </a:rPr>
              <a:t>a</a:t>
            </a:r>
            <a:r>
              <a:rPr lang="hr-HR" i="1" baseline="-25000" smtClean="0">
                <a:solidFill>
                  <a:srgbClr val="FF0000"/>
                </a:solidFill>
                <a:latin typeface="Times New Roman" pitchFamily="18" charset="0"/>
              </a:rPr>
              <a:t>0</a:t>
            </a:r>
            <a:r>
              <a:rPr lang="hr-HR" smtClean="0">
                <a:solidFill>
                  <a:srgbClr val="FF0000"/>
                </a:solidFill>
                <a:latin typeface="Times New Roman" pitchFamily="18" charset="0"/>
                <a:sym typeface="Symbol" pitchFamily="18" charset="2"/>
              </a:rPr>
              <a:t></a:t>
            </a:r>
            <a:r>
              <a:rPr lang="hr-HR" smtClean="0">
                <a:solidFill>
                  <a:srgbClr val="FF0000"/>
                </a:solidFill>
                <a:latin typeface="Times New Roman" pitchFamily="18" charset="0"/>
              </a:rPr>
              <a:t>)</a:t>
            </a:r>
            <a:r>
              <a:rPr lang="hr-HR" i="1" baseline="-25000" smtClean="0">
                <a:solidFill>
                  <a:srgbClr val="FF0000"/>
                </a:solidFill>
                <a:latin typeface="Times New Roman" pitchFamily="18" charset="0"/>
              </a:rPr>
              <a:t> </a:t>
            </a:r>
            <a:r>
              <a:rPr lang="hr-HR" i="1" smtClean="0">
                <a:solidFill>
                  <a:srgbClr val="FF0000"/>
                </a:solidFill>
                <a:latin typeface="Times New Roman" pitchFamily="18" charset="0"/>
              </a:rPr>
              <a:t>n</a:t>
            </a:r>
            <a:r>
              <a:rPr lang="hr-HR" i="1" baseline="30000" smtClean="0">
                <a:solidFill>
                  <a:srgbClr val="FF0000"/>
                </a:solidFill>
                <a:latin typeface="Times New Roman" pitchFamily="18" charset="0"/>
              </a:rPr>
              <a:t>m</a:t>
            </a:r>
            <a:r>
              <a:rPr lang="hr-HR" i="1" baseline="30000" smtClean="0">
                <a:latin typeface="Times New Roman" pitchFamily="18" charset="0"/>
              </a:rPr>
              <a:t> </a:t>
            </a:r>
            <a:r>
              <a:rPr lang="hr-HR" i="1" smtClean="0">
                <a:latin typeface="Times New Roman" pitchFamily="18" charset="0"/>
              </a:rPr>
              <a:t>,  </a:t>
            </a:r>
            <a:r>
              <a:rPr lang="hr-HR" smtClean="0"/>
              <a:t>za svaki</a:t>
            </a:r>
            <a:r>
              <a:rPr lang="hr-HR" smtClean="0">
                <a:latin typeface="Times New Roman" pitchFamily="18" charset="0"/>
              </a:rPr>
              <a:t> </a:t>
            </a:r>
            <a:r>
              <a:rPr lang="hr-HR" i="1" smtClean="0">
                <a:latin typeface="Times New Roman" pitchFamily="18" charset="0"/>
              </a:rPr>
              <a:t> </a:t>
            </a:r>
            <a:r>
              <a:rPr lang="hr-HR" i="1" smtClean="0">
                <a:solidFill>
                  <a:srgbClr val="FF0000"/>
                </a:solidFill>
                <a:latin typeface="Times New Roman" pitchFamily="18" charset="0"/>
              </a:rPr>
              <a:t>n</a:t>
            </a:r>
            <a:r>
              <a:rPr lang="hr-HR" smtClean="0">
                <a:solidFill>
                  <a:srgbClr val="FF0000"/>
                </a:solidFill>
                <a:latin typeface="Times New Roman" pitchFamily="18" charset="0"/>
                <a:sym typeface="Symbol" pitchFamily="18" charset="2"/>
              </a:rPr>
              <a:t></a:t>
            </a:r>
            <a:r>
              <a:rPr lang="hr-HR" smtClean="0">
                <a:solidFill>
                  <a:srgbClr val="FF0000"/>
                </a:solidFill>
                <a:latin typeface="Times New Roman" pitchFamily="18" charset="0"/>
              </a:rPr>
              <a:t>1</a:t>
            </a:r>
          </a:p>
          <a:p>
            <a:pPr lvl="1">
              <a:lnSpc>
                <a:spcPct val="115000"/>
              </a:lnSpc>
            </a:pPr>
            <a:r>
              <a:rPr lang="hr-HR" smtClean="0"/>
              <a:t>uz: </a:t>
            </a:r>
            <a:r>
              <a:rPr lang="hr-HR" sz="2800" i="1" smtClean="0">
                <a:solidFill>
                  <a:srgbClr val="FF0000"/>
                </a:solidFill>
                <a:latin typeface="Times New Roman" pitchFamily="18" charset="0"/>
              </a:rPr>
              <a:t>c</a:t>
            </a:r>
            <a:r>
              <a:rPr lang="hr-HR" sz="2800" smtClean="0">
                <a:solidFill>
                  <a:srgbClr val="FF0000"/>
                </a:solidFill>
                <a:latin typeface="Times New Roman" pitchFamily="18" charset="0"/>
              </a:rPr>
              <a:t> = </a:t>
            </a:r>
            <a:r>
              <a:rPr lang="hr-HR" sz="2800" smtClean="0">
                <a:solidFill>
                  <a:srgbClr val="FF0000"/>
                </a:solidFill>
                <a:latin typeface="Times New Roman" pitchFamily="18" charset="0"/>
                <a:sym typeface="Symbol" pitchFamily="18" charset="2"/>
              </a:rPr>
              <a:t></a:t>
            </a:r>
            <a:r>
              <a:rPr lang="hr-HR" sz="2800" i="1" smtClean="0">
                <a:solidFill>
                  <a:srgbClr val="FF0000"/>
                </a:solidFill>
                <a:latin typeface="Times New Roman" pitchFamily="18" charset="0"/>
              </a:rPr>
              <a:t>a</a:t>
            </a:r>
            <a:r>
              <a:rPr lang="hr-HR" sz="2800" i="1" baseline="-25000" smtClean="0">
                <a:solidFill>
                  <a:srgbClr val="FF0000"/>
                </a:solidFill>
                <a:latin typeface="Times New Roman" pitchFamily="18" charset="0"/>
              </a:rPr>
              <a:t>m</a:t>
            </a:r>
            <a:r>
              <a:rPr lang="hr-HR" sz="2800" smtClean="0">
                <a:solidFill>
                  <a:srgbClr val="FF0000"/>
                </a:solidFill>
                <a:latin typeface="Times New Roman" pitchFamily="18" charset="0"/>
                <a:sym typeface="Symbol" pitchFamily="18" charset="2"/>
              </a:rPr>
              <a:t></a:t>
            </a:r>
            <a:r>
              <a:rPr lang="hr-HR" sz="2800" i="1" baseline="-25000" smtClean="0">
                <a:solidFill>
                  <a:srgbClr val="FF0000"/>
                </a:solidFill>
                <a:latin typeface="Times New Roman" pitchFamily="18" charset="0"/>
              </a:rPr>
              <a:t> </a:t>
            </a:r>
            <a:r>
              <a:rPr lang="hr-HR" sz="2800" i="1" smtClean="0">
                <a:solidFill>
                  <a:srgbClr val="FF0000"/>
                </a:solidFill>
                <a:latin typeface="Times New Roman" pitchFamily="18" charset="0"/>
              </a:rPr>
              <a:t>+ ... +</a:t>
            </a:r>
            <a:r>
              <a:rPr lang="hr-HR" sz="2800" smtClean="0">
                <a:solidFill>
                  <a:srgbClr val="FF0000"/>
                </a:solidFill>
                <a:latin typeface="Times New Roman" pitchFamily="18" charset="0"/>
                <a:sym typeface="Symbol" pitchFamily="18" charset="2"/>
              </a:rPr>
              <a:t></a:t>
            </a:r>
            <a:r>
              <a:rPr lang="hr-HR" sz="2800" i="1" smtClean="0">
                <a:solidFill>
                  <a:srgbClr val="FF0000"/>
                </a:solidFill>
                <a:latin typeface="Times New Roman" pitchFamily="18" charset="0"/>
              </a:rPr>
              <a:t>a</a:t>
            </a:r>
            <a:r>
              <a:rPr lang="hr-HR" sz="2800" i="1" baseline="-25000" smtClean="0">
                <a:solidFill>
                  <a:srgbClr val="FF0000"/>
                </a:solidFill>
                <a:latin typeface="Times New Roman" pitchFamily="18" charset="0"/>
              </a:rPr>
              <a:t>1</a:t>
            </a:r>
            <a:r>
              <a:rPr lang="hr-HR" sz="2800" smtClean="0">
                <a:solidFill>
                  <a:srgbClr val="FF0000"/>
                </a:solidFill>
                <a:latin typeface="Times New Roman" pitchFamily="18" charset="0"/>
                <a:sym typeface="Symbol" pitchFamily="18" charset="2"/>
              </a:rPr>
              <a:t></a:t>
            </a:r>
            <a:r>
              <a:rPr lang="hr-HR" sz="2800" i="1" smtClean="0">
                <a:solidFill>
                  <a:srgbClr val="FF0000"/>
                </a:solidFill>
                <a:latin typeface="Times New Roman" pitchFamily="18" charset="0"/>
              </a:rPr>
              <a:t> +</a:t>
            </a:r>
            <a:r>
              <a:rPr lang="hr-HR" sz="2800" smtClean="0">
                <a:solidFill>
                  <a:srgbClr val="FF0000"/>
                </a:solidFill>
                <a:latin typeface="Times New Roman" pitchFamily="18" charset="0"/>
                <a:sym typeface="Symbol" pitchFamily="18" charset="2"/>
              </a:rPr>
              <a:t></a:t>
            </a:r>
            <a:r>
              <a:rPr lang="hr-HR" sz="2800" i="1" smtClean="0">
                <a:solidFill>
                  <a:srgbClr val="FF0000"/>
                </a:solidFill>
                <a:latin typeface="Times New Roman" pitchFamily="18" charset="0"/>
              </a:rPr>
              <a:t>a</a:t>
            </a:r>
            <a:r>
              <a:rPr lang="hr-HR" sz="2800" i="1" baseline="-25000" smtClean="0">
                <a:solidFill>
                  <a:srgbClr val="FF0000"/>
                </a:solidFill>
                <a:latin typeface="Times New Roman" pitchFamily="18" charset="0"/>
              </a:rPr>
              <a:t>0</a:t>
            </a:r>
            <a:r>
              <a:rPr lang="hr-HR" sz="2800" smtClean="0">
                <a:solidFill>
                  <a:srgbClr val="FF0000"/>
                </a:solidFill>
                <a:latin typeface="Times New Roman" pitchFamily="18" charset="0"/>
                <a:sym typeface="Symbol" pitchFamily="18" charset="2"/>
              </a:rPr>
              <a:t></a:t>
            </a:r>
            <a:r>
              <a:rPr lang="hr-HR" sz="2800" smtClean="0">
                <a:latin typeface="Times New Roman" pitchFamily="18" charset="0"/>
              </a:rPr>
              <a:t>  </a:t>
            </a:r>
            <a:r>
              <a:rPr lang="hr-HR" sz="2800" smtClean="0"/>
              <a:t>i</a:t>
            </a:r>
            <a:r>
              <a:rPr lang="hr-HR" sz="2800" smtClean="0">
                <a:latin typeface="Times New Roman" pitchFamily="18" charset="0"/>
              </a:rPr>
              <a:t> </a:t>
            </a:r>
            <a:r>
              <a:rPr lang="hr-HR" sz="2800" i="1" smtClean="0">
                <a:latin typeface="Times New Roman" pitchFamily="18" charset="0"/>
              </a:rPr>
              <a:t> </a:t>
            </a:r>
            <a:r>
              <a:rPr lang="hr-HR" sz="2800" i="1" smtClean="0">
                <a:solidFill>
                  <a:srgbClr val="FF0000"/>
                </a:solidFill>
                <a:latin typeface="Times New Roman" pitchFamily="18" charset="0"/>
              </a:rPr>
              <a:t>n</a:t>
            </a:r>
            <a:r>
              <a:rPr lang="hr-HR" sz="2800" i="1" baseline="-25000" smtClean="0">
                <a:solidFill>
                  <a:srgbClr val="FF0000"/>
                </a:solidFill>
                <a:latin typeface="Times New Roman" pitchFamily="18" charset="0"/>
              </a:rPr>
              <a:t>0</a:t>
            </a:r>
            <a:r>
              <a:rPr lang="hr-HR" sz="2800" i="1" smtClean="0">
                <a:solidFill>
                  <a:srgbClr val="FF0000"/>
                </a:solidFill>
                <a:latin typeface="Times New Roman" pitchFamily="18" charset="0"/>
              </a:rPr>
              <a:t> </a:t>
            </a:r>
            <a:r>
              <a:rPr lang="hr-HR" sz="2800" smtClean="0">
                <a:solidFill>
                  <a:srgbClr val="FF0000"/>
                </a:solidFill>
                <a:latin typeface="Times New Roman" pitchFamily="18" charset="0"/>
              </a:rPr>
              <a:t>= 1</a:t>
            </a:r>
            <a:r>
              <a:rPr lang="hr-HR" sz="2800" smtClean="0">
                <a:solidFill>
                  <a:schemeClr val="bg1"/>
                </a:solidFill>
                <a:latin typeface="Times New Roman" pitchFamily="18" charset="0"/>
              </a:rPr>
              <a:t> </a:t>
            </a:r>
            <a:r>
              <a:rPr lang="hr-HR" smtClean="0"/>
              <a:t>tvrdnja je dokazana</a:t>
            </a:r>
          </a:p>
        </p:txBody>
      </p:sp>
      <p:sp>
        <p:nvSpPr>
          <p:cNvPr id="3" name="Slide Number Placeholder 2"/>
          <p:cNvSpPr>
            <a:spLocks noGrp="1"/>
          </p:cNvSpPr>
          <p:nvPr>
            <p:ph type="sldNum" sz="quarter" idx="11"/>
          </p:nvPr>
        </p:nvSpPr>
        <p:spPr/>
        <p:txBody>
          <a:bodyPr/>
          <a:lstStyle/>
          <a:p>
            <a:fld id="{D4AD59E7-4515-4B34-A58D-745587B9CCB9}" type="slidenum">
              <a:rPr lang="hr-HR" smtClean="0"/>
              <a:pPr/>
              <a:t>55</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7842" name="Rectangle 2"/>
          <p:cNvSpPr>
            <a:spLocks noGrp="1" noChangeArrowheads="1"/>
          </p:cNvSpPr>
          <p:nvPr>
            <p:ph type="title"/>
          </p:nvPr>
        </p:nvSpPr>
        <p:spPr/>
        <p:txBody>
          <a:bodyPr/>
          <a:lstStyle/>
          <a:p>
            <a:pPr>
              <a:defRPr/>
            </a:pPr>
            <a:r>
              <a:rPr lang="hr-HR" i="1" smtClean="0">
                <a:solidFill>
                  <a:srgbClr val="FF0000"/>
                </a:solidFill>
                <a:latin typeface="Times New Roman" pitchFamily="18" charset="0"/>
              </a:rPr>
              <a:t>O </a:t>
            </a:r>
            <a:r>
              <a:rPr lang="hr-HR" smtClean="0"/>
              <a:t>- notacija</a:t>
            </a:r>
          </a:p>
        </p:txBody>
      </p:sp>
      <p:sp>
        <p:nvSpPr>
          <p:cNvPr id="1827843" name="Rectangle 3"/>
          <p:cNvSpPr>
            <a:spLocks noGrp="1" noChangeArrowheads="1"/>
          </p:cNvSpPr>
          <p:nvPr>
            <p:ph type="body" idx="1"/>
          </p:nvPr>
        </p:nvSpPr>
        <p:spPr/>
        <p:txBody>
          <a:bodyPr/>
          <a:lstStyle/>
          <a:p>
            <a:r>
              <a:rPr lang="hr-HR" smtClean="0"/>
              <a:t>može se kao</a:t>
            </a:r>
            <a:r>
              <a:rPr lang="hr-HR" smtClean="0">
                <a:solidFill>
                  <a:srgbClr val="FF0000"/>
                </a:solidFill>
              </a:rPr>
              <a:t> </a:t>
            </a:r>
            <a:r>
              <a:rPr lang="hr-HR" i="1" smtClean="0">
                <a:solidFill>
                  <a:srgbClr val="FF0000"/>
                </a:solidFill>
                <a:latin typeface="Times New Roman" pitchFamily="18" charset="0"/>
              </a:rPr>
              <a:t>c</a:t>
            </a:r>
            <a:r>
              <a:rPr lang="hr-HR" smtClean="0"/>
              <a:t> koristiti bilo koja konstanta veća od </a:t>
            </a:r>
            <a:r>
              <a:rPr lang="hr-HR" smtClean="0">
                <a:solidFill>
                  <a:srgbClr val="FF0000"/>
                </a:solidFill>
                <a:sym typeface="Symbol" pitchFamily="18" charset="2"/>
              </a:rPr>
              <a:t></a:t>
            </a:r>
            <a:r>
              <a:rPr lang="hr-HR" i="1" smtClean="0">
                <a:solidFill>
                  <a:srgbClr val="FF0000"/>
                </a:solidFill>
                <a:latin typeface="Times New Roman" pitchFamily="18" charset="0"/>
              </a:rPr>
              <a:t>a</a:t>
            </a:r>
            <a:r>
              <a:rPr lang="hr-HR" i="1" baseline="-25000" smtClean="0">
                <a:solidFill>
                  <a:srgbClr val="FF0000"/>
                </a:solidFill>
                <a:latin typeface="Times New Roman" pitchFamily="18" charset="0"/>
              </a:rPr>
              <a:t>m</a:t>
            </a:r>
            <a:r>
              <a:rPr lang="hr-HR" smtClean="0">
                <a:solidFill>
                  <a:srgbClr val="FF0000"/>
                </a:solidFill>
                <a:sym typeface="Symbol" pitchFamily="18" charset="2"/>
              </a:rPr>
              <a:t></a:t>
            </a:r>
            <a:r>
              <a:rPr lang="hr-HR" smtClean="0"/>
              <a:t> ako je </a:t>
            </a:r>
            <a:r>
              <a:rPr lang="hr-HR" i="1" smtClean="0">
                <a:solidFill>
                  <a:srgbClr val="FF0000"/>
                </a:solidFill>
                <a:latin typeface="Times New Roman" pitchFamily="18" charset="0"/>
              </a:rPr>
              <a:t>n</a:t>
            </a:r>
            <a:r>
              <a:rPr lang="hr-HR" smtClean="0"/>
              <a:t> dovoljno velik:</a:t>
            </a:r>
          </a:p>
          <a:p>
            <a:pPr lvl="1">
              <a:buFont typeface="Wingdings" pitchFamily="2" charset="2"/>
              <a:buNone/>
            </a:pPr>
            <a:r>
              <a:rPr lang="hr-HR" smtClean="0"/>
              <a:t>ako neki algoritam ima </a:t>
            </a:r>
            <a:r>
              <a:rPr lang="hr-HR" i="1" smtClean="0">
                <a:solidFill>
                  <a:srgbClr val="FF0000"/>
                </a:solidFill>
                <a:latin typeface="Times New Roman" pitchFamily="18" charset="0"/>
              </a:rPr>
              <a:t>k</a:t>
            </a:r>
            <a:r>
              <a:rPr lang="hr-HR" smtClean="0"/>
              <a:t> odsječaka čija vremena su:</a:t>
            </a:r>
          </a:p>
          <a:p>
            <a:pPr lvl="1">
              <a:buFont typeface="Wingdings" pitchFamily="2" charset="2"/>
              <a:buNone/>
            </a:pPr>
            <a:r>
              <a:rPr lang="hr-HR" sz="2800" i="1" smtClean="0">
                <a:solidFill>
                  <a:srgbClr val="FF0000"/>
                </a:solidFill>
                <a:latin typeface="Times New Roman" pitchFamily="18" charset="0"/>
              </a:rPr>
              <a:t>c</a:t>
            </a:r>
            <a:r>
              <a:rPr lang="hr-HR" sz="2800" i="1" baseline="-25000" smtClean="0">
                <a:solidFill>
                  <a:srgbClr val="FF0000"/>
                </a:solidFill>
                <a:latin typeface="Times New Roman" pitchFamily="18" charset="0"/>
              </a:rPr>
              <a:t>1</a:t>
            </a:r>
            <a:r>
              <a:rPr lang="hr-HR" sz="2800" i="1" smtClean="0">
                <a:solidFill>
                  <a:srgbClr val="FF0000"/>
                </a:solidFill>
                <a:latin typeface="Times New Roman" pitchFamily="18" charset="0"/>
              </a:rPr>
              <a:t>n</a:t>
            </a:r>
            <a:r>
              <a:rPr lang="hr-HR" sz="2800" i="1" baseline="30000" smtClean="0">
                <a:solidFill>
                  <a:srgbClr val="FF0000"/>
                </a:solidFill>
                <a:latin typeface="Times New Roman" pitchFamily="18" charset="0"/>
              </a:rPr>
              <a:t>m1</a:t>
            </a:r>
            <a:r>
              <a:rPr lang="hr-HR" sz="2800" i="1" smtClean="0">
                <a:solidFill>
                  <a:srgbClr val="FF0000"/>
                </a:solidFill>
                <a:latin typeface="Times New Roman" pitchFamily="18" charset="0"/>
              </a:rPr>
              <a:t>, c</a:t>
            </a:r>
            <a:r>
              <a:rPr lang="hr-HR" sz="2800" i="1" baseline="-25000" smtClean="0">
                <a:solidFill>
                  <a:srgbClr val="FF0000"/>
                </a:solidFill>
                <a:latin typeface="Times New Roman" pitchFamily="18" charset="0"/>
              </a:rPr>
              <a:t>2</a:t>
            </a:r>
            <a:r>
              <a:rPr lang="hr-HR" sz="2800" i="1" smtClean="0">
                <a:solidFill>
                  <a:srgbClr val="FF0000"/>
                </a:solidFill>
                <a:latin typeface="Times New Roman" pitchFamily="18" charset="0"/>
              </a:rPr>
              <a:t>n</a:t>
            </a:r>
            <a:r>
              <a:rPr lang="hr-HR" sz="2800" i="1" baseline="30000" smtClean="0">
                <a:solidFill>
                  <a:srgbClr val="FF0000"/>
                </a:solidFill>
                <a:latin typeface="Times New Roman" pitchFamily="18" charset="0"/>
              </a:rPr>
              <a:t>m2</a:t>
            </a:r>
            <a:r>
              <a:rPr lang="hr-HR" sz="2800" i="1" smtClean="0">
                <a:solidFill>
                  <a:srgbClr val="FF0000"/>
                </a:solidFill>
                <a:latin typeface="Times New Roman" pitchFamily="18" charset="0"/>
              </a:rPr>
              <a:t>,...,c</a:t>
            </a:r>
            <a:r>
              <a:rPr lang="hr-HR" sz="2800" i="1" baseline="-25000" smtClean="0">
                <a:solidFill>
                  <a:srgbClr val="FF0000"/>
                </a:solidFill>
                <a:latin typeface="Times New Roman" pitchFamily="18" charset="0"/>
              </a:rPr>
              <a:t>k</a:t>
            </a:r>
            <a:r>
              <a:rPr lang="hr-HR" sz="2800" i="1" smtClean="0">
                <a:solidFill>
                  <a:srgbClr val="FF0000"/>
                </a:solidFill>
                <a:latin typeface="Times New Roman" pitchFamily="18" charset="0"/>
              </a:rPr>
              <a:t>n</a:t>
            </a:r>
            <a:r>
              <a:rPr lang="hr-HR" sz="2800" i="1" baseline="30000" smtClean="0">
                <a:solidFill>
                  <a:srgbClr val="FF0000"/>
                </a:solidFill>
                <a:latin typeface="Times New Roman" pitchFamily="18" charset="0"/>
              </a:rPr>
              <a:t>mk</a:t>
            </a:r>
          </a:p>
          <a:p>
            <a:pPr lvl="1">
              <a:buFont typeface="Wingdings" pitchFamily="2" charset="2"/>
              <a:buNone/>
            </a:pPr>
            <a:r>
              <a:rPr lang="hr-HR" smtClean="0"/>
              <a:t>onda je ukupno vrijeme</a:t>
            </a:r>
          </a:p>
          <a:p>
            <a:pPr lvl="1">
              <a:buFont typeface="Wingdings" pitchFamily="2" charset="2"/>
              <a:buNone/>
            </a:pPr>
            <a:r>
              <a:rPr lang="hr-HR" sz="2800" i="1" smtClean="0">
                <a:solidFill>
                  <a:srgbClr val="FF0000"/>
                </a:solidFill>
                <a:latin typeface="Times New Roman" pitchFamily="18" charset="0"/>
              </a:rPr>
              <a:t>c</a:t>
            </a:r>
            <a:r>
              <a:rPr lang="hr-HR" sz="2800" i="1" baseline="-25000" smtClean="0">
                <a:solidFill>
                  <a:srgbClr val="FF0000"/>
                </a:solidFill>
                <a:latin typeface="Times New Roman" pitchFamily="18" charset="0"/>
              </a:rPr>
              <a:t>1</a:t>
            </a:r>
            <a:r>
              <a:rPr lang="hr-HR" sz="2800" i="1" smtClean="0">
                <a:solidFill>
                  <a:srgbClr val="FF0000"/>
                </a:solidFill>
                <a:latin typeface="Times New Roman" pitchFamily="18" charset="0"/>
              </a:rPr>
              <a:t>n</a:t>
            </a:r>
            <a:r>
              <a:rPr lang="hr-HR" sz="2800" i="1" baseline="30000" smtClean="0">
                <a:solidFill>
                  <a:srgbClr val="FF0000"/>
                </a:solidFill>
                <a:latin typeface="Times New Roman" pitchFamily="18" charset="0"/>
              </a:rPr>
              <a:t>m1 </a:t>
            </a:r>
            <a:r>
              <a:rPr lang="hr-HR" sz="2800" i="1" smtClean="0">
                <a:solidFill>
                  <a:srgbClr val="FF0000"/>
                </a:solidFill>
                <a:latin typeface="Times New Roman" pitchFamily="18" charset="0"/>
              </a:rPr>
              <a:t>+ c</a:t>
            </a:r>
            <a:r>
              <a:rPr lang="hr-HR" sz="2800" i="1" baseline="-25000" smtClean="0">
                <a:solidFill>
                  <a:srgbClr val="FF0000"/>
                </a:solidFill>
                <a:latin typeface="Times New Roman" pitchFamily="18" charset="0"/>
              </a:rPr>
              <a:t>2</a:t>
            </a:r>
            <a:r>
              <a:rPr lang="hr-HR" sz="2800" i="1" smtClean="0">
                <a:solidFill>
                  <a:srgbClr val="FF0000"/>
                </a:solidFill>
                <a:latin typeface="Times New Roman" pitchFamily="18" charset="0"/>
              </a:rPr>
              <a:t>n</a:t>
            </a:r>
            <a:r>
              <a:rPr lang="hr-HR" sz="2800" i="1" baseline="30000" smtClean="0">
                <a:solidFill>
                  <a:srgbClr val="FF0000"/>
                </a:solidFill>
                <a:latin typeface="Times New Roman" pitchFamily="18" charset="0"/>
              </a:rPr>
              <a:t>m2  </a:t>
            </a:r>
            <a:r>
              <a:rPr lang="hr-HR" sz="2800" i="1" smtClean="0">
                <a:solidFill>
                  <a:srgbClr val="FF0000"/>
                </a:solidFill>
                <a:latin typeface="Times New Roman" pitchFamily="18" charset="0"/>
              </a:rPr>
              <a:t>+... + c</a:t>
            </a:r>
            <a:r>
              <a:rPr lang="hr-HR" sz="2800" i="1" baseline="-25000" smtClean="0">
                <a:solidFill>
                  <a:srgbClr val="FF0000"/>
                </a:solidFill>
                <a:latin typeface="Times New Roman" pitchFamily="18" charset="0"/>
              </a:rPr>
              <a:t>k</a:t>
            </a:r>
            <a:r>
              <a:rPr lang="hr-HR" sz="2800" i="1" smtClean="0">
                <a:solidFill>
                  <a:srgbClr val="FF0000"/>
                </a:solidFill>
                <a:latin typeface="Times New Roman" pitchFamily="18" charset="0"/>
              </a:rPr>
              <a:t>n</a:t>
            </a:r>
            <a:r>
              <a:rPr lang="hr-HR" sz="2800" i="1" baseline="30000" smtClean="0">
                <a:solidFill>
                  <a:srgbClr val="FF0000"/>
                </a:solidFill>
                <a:latin typeface="Times New Roman" pitchFamily="18" charset="0"/>
              </a:rPr>
              <a:t>mk</a:t>
            </a:r>
            <a:endParaRPr lang="hr-HR" sz="2800" i="1" smtClean="0">
              <a:solidFill>
                <a:srgbClr val="FF0000"/>
              </a:solidFill>
              <a:latin typeface="Times New Roman" pitchFamily="18" charset="0"/>
            </a:endParaRPr>
          </a:p>
          <a:p>
            <a:r>
              <a:rPr lang="hr-HR" smtClean="0"/>
              <a:t>znači da je za taj algoritam vrijeme izvođenja jednako </a:t>
            </a:r>
            <a:r>
              <a:rPr lang="hr-HR" i="1" smtClean="0">
                <a:solidFill>
                  <a:srgbClr val="FF0000"/>
                </a:solidFill>
                <a:latin typeface="Times New Roman" pitchFamily="18" charset="0"/>
              </a:rPr>
              <a:t>O(n</a:t>
            </a:r>
            <a:r>
              <a:rPr lang="hr-HR" i="1" baseline="30000" smtClean="0">
                <a:solidFill>
                  <a:srgbClr val="FF0000"/>
                </a:solidFill>
                <a:latin typeface="Times New Roman" pitchFamily="18" charset="0"/>
              </a:rPr>
              <a:t>m</a:t>
            </a:r>
            <a:r>
              <a:rPr lang="hr-HR" i="1" smtClean="0">
                <a:solidFill>
                  <a:srgbClr val="FF0000"/>
                </a:solidFill>
                <a:latin typeface="Times New Roman" pitchFamily="18" charset="0"/>
              </a:rPr>
              <a:t>)</a:t>
            </a:r>
            <a:r>
              <a:rPr lang="hr-HR" smtClean="0"/>
              <a:t>, gdje je</a:t>
            </a:r>
          </a:p>
          <a:p>
            <a:pPr lvl="1">
              <a:buFont typeface="Wingdings" pitchFamily="2" charset="2"/>
              <a:buNone/>
            </a:pPr>
            <a:r>
              <a:rPr lang="hr-HR" sz="2800" i="1" smtClean="0">
                <a:solidFill>
                  <a:srgbClr val="FF0000"/>
                </a:solidFill>
                <a:latin typeface="Times New Roman" pitchFamily="18" charset="0"/>
              </a:rPr>
              <a:t>m</a:t>
            </a:r>
            <a:r>
              <a:rPr lang="hr-HR" i="1" smtClean="0">
                <a:solidFill>
                  <a:srgbClr val="FF0000"/>
                </a:solidFill>
                <a:latin typeface="Times New Roman" pitchFamily="18" charset="0"/>
              </a:rPr>
              <a:t> = </a:t>
            </a:r>
            <a:r>
              <a:rPr lang="hr-HR" sz="2800" i="1" smtClean="0">
                <a:solidFill>
                  <a:srgbClr val="FF0000"/>
                </a:solidFill>
                <a:latin typeface="Times New Roman" pitchFamily="18" charset="0"/>
              </a:rPr>
              <a:t>max</a:t>
            </a:r>
            <a:r>
              <a:rPr lang="hr-HR" i="1" smtClean="0">
                <a:solidFill>
                  <a:srgbClr val="FF0000"/>
                </a:solidFill>
                <a:latin typeface="Times New Roman" pitchFamily="18" charset="0"/>
              </a:rPr>
              <a:t>{</a:t>
            </a:r>
            <a:r>
              <a:rPr lang="hr-HR" sz="2800" i="1" smtClean="0">
                <a:solidFill>
                  <a:srgbClr val="FF0000"/>
                </a:solidFill>
                <a:latin typeface="Times New Roman" pitchFamily="18" charset="0"/>
              </a:rPr>
              <a:t>m</a:t>
            </a:r>
            <a:r>
              <a:rPr lang="hr-HR" sz="2800" i="1" baseline="-25000" smtClean="0">
                <a:solidFill>
                  <a:srgbClr val="FF0000"/>
                </a:solidFill>
                <a:latin typeface="Times New Roman" pitchFamily="18" charset="0"/>
              </a:rPr>
              <a:t>i</a:t>
            </a:r>
            <a:r>
              <a:rPr lang="hr-HR" i="1" smtClean="0">
                <a:solidFill>
                  <a:srgbClr val="FF0000"/>
                </a:solidFill>
                <a:latin typeface="Times New Roman" pitchFamily="18" charset="0"/>
              </a:rPr>
              <a:t>}, </a:t>
            </a:r>
            <a:r>
              <a:rPr lang="hr-HR" sz="2800" i="1" smtClean="0">
                <a:solidFill>
                  <a:srgbClr val="FF0000"/>
                </a:solidFill>
                <a:latin typeface="Times New Roman" pitchFamily="18" charset="0"/>
              </a:rPr>
              <a:t>i =</a:t>
            </a:r>
            <a:r>
              <a:rPr lang="hr-HR" sz="2800" smtClean="0">
                <a:solidFill>
                  <a:srgbClr val="FF0000"/>
                </a:solidFill>
                <a:latin typeface="Times New Roman" pitchFamily="18" charset="0"/>
              </a:rPr>
              <a:t>1</a:t>
            </a:r>
            <a:r>
              <a:rPr lang="hr-HR" sz="2800" i="1" smtClean="0">
                <a:solidFill>
                  <a:srgbClr val="FF0000"/>
                </a:solidFill>
                <a:latin typeface="Times New Roman" pitchFamily="18" charset="0"/>
              </a:rPr>
              <a:t>,...,k</a:t>
            </a:r>
            <a:endParaRPr lang="hr-HR" i="1" smtClean="0">
              <a:solidFill>
                <a:srgbClr val="FF0000"/>
              </a:solidFill>
              <a:latin typeface="Times New Roman" pitchFamily="18" charset="0"/>
            </a:endParaRPr>
          </a:p>
        </p:txBody>
      </p:sp>
      <p:sp>
        <p:nvSpPr>
          <p:cNvPr id="3" name="Slide Number Placeholder 2"/>
          <p:cNvSpPr>
            <a:spLocks noGrp="1"/>
          </p:cNvSpPr>
          <p:nvPr>
            <p:ph type="sldNum" sz="quarter" idx="11"/>
          </p:nvPr>
        </p:nvSpPr>
        <p:spPr/>
        <p:txBody>
          <a:bodyPr/>
          <a:lstStyle/>
          <a:p>
            <a:fld id="{D4AD59E7-4515-4B34-A58D-745587B9CCB9}" type="slidenum">
              <a:rPr lang="hr-HR" smtClean="0"/>
              <a:pPr/>
              <a:t>56</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595313" y="1428750"/>
            <a:ext cx="8918575" cy="504825"/>
          </a:xfrm>
          <a:prstGeom prst="rect">
            <a:avLst/>
          </a:prstGeom>
          <a:solidFill>
            <a:srgbClr val="FFCC99">
              <a:alpha val="39999"/>
            </a:srgbClr>
          </a:solidFill>
          <a:ln w="9525" algn="ctr">
            <a:solidFill>
              <a:srgbClr val="FF9900"/>
            </a:solidFill>
            <a:miter lim="800000"/>
            <a:headEnd/>
            <a:tailEnd/>
          </a:ln>
        </p:spPr>
        <p:txBody>
          <a:bodyPr wrap="none" anchor="ctr"/>
          <a:lstStyle/>
          <a:p>
            <a:endParaRPr lang="hr-HR"/>
          </a:p>
        </p:txBody>
      </p:sp>
      <p:sp>
        <p:nvSpPr>
          <p:cNvPr id="1829891" name="Rectangle 3"/>
          <p:cNvSpPr>
            <a:spLocks noGrp="1" noChangeArrowheads="1"/>
          </p:cNvSpPr>
          <p:nvPr>
            <p:ph type="title"/>
          </p:nvPr>
        </p:nvSpPr>
        <p:spPr/>
        <p:txBody>
          <a:bodyPr/>
          <a:lstStyle/>
          <a:p>
            <a:pPr>
              <a:defRPr/>
            </a:pPr>
            <a:r>
              <a:rPr lang="hr-HR" i="1" smtClean="0">
                <a:solidFill>
                  <a:srgbClr val="FF0000"/>
                </a:solidFill>
                <a:latin typeface="Times New Roman" pitchFamily="18" charset="0"/>
              </a:rPr>
              <a:t>O </a:t>
            </a:r>
            <a:r>
              <a:rPr lang="hr-HR" smtClean="0"/>
              <a:t>- notacija</a:t>
            </a:r>
          </a:p>
        </p:txBody>
      </p:sp>
      <p:sp>
        <p:nvSpPr>
          <p:cNvPr id="1829892" name="Rectangle 4"/>
          <p:cNvSpPr>
            <a:spLocks noGrp="1" noChangeArrowheads="1"/>
          </p:cNvSpPr>
          <p:nvPr>
            <p:ph type="body" idx="1"/>
          </p:nvPr>
        </p:nvSpPr>
        <p:spPr/>
        <p:txBody>
          <a:bodyPr/>
          <a:lstStyle/>
          <a:p>
            <a:r>
              <a:rPr lang="hr-HR" smtClean="0"/>
              <a:t>vrijedi za dovoljno veliki </a:t>
            </a:r>
            <a:r>
              <a:rPr lang="hr-HR" i="1" smtClean="0"/>
              <a:t>n</a:t>
            </a:r>
            <a:r>
              <a:rPr lang="hr-HR" smtClean="0"/>
              <a:t>:</a:t>
            </a:r>
          </a:p>
          <a:p>
            <a:pPr lvl="1">
              <a:buFont typeface="Wingdings" pitchFamily="2" charset="2"/>
              <a:buNone/>
            </a:pPr>
            <a:r>
              <a:rPr lang="hr-HR" sz="2200" i="1" smtClean="0">
                <a:solidFill>
                  <a:srgbClr val="FF0000"/>
                </a:solidFill>
                <a:latin typeface="Times New Roman" pitchFamily="18" charset="0"/>
              </a:rPr>
              <a:t>O(1) &lt; O(log n) &lt; O(n) &lt; O(nlog n) &lt; O(n</a:t>
            </a:r>
            <a:r>
              <a:rPr lang="hr-HR" sz="2200" i="1" baseline="30000" smtClean="0">
                <a:solidFill>
                  <a:srgbClr val="FF0000"/>
                </a:solidFill>
                <a:latin typeface="Times New Roman" pitchFamily="18" charset="0"/>
              </a:rPr>
              <a:t>2</a:t>
            </a:r>
            <a:r>
              <a:rPr lang="hr-HR" sz="2200" i="1" smtClean="0">
                <a:solidFill>
                  <a:srgbClr val="FF0000"/>
                </a:solidFill>
                <a:latin typeface="Times New Roman" pitchFamily="18" charset="0"/>
              </a:rPr>
              <a:t>) &lt; O(n</a:t>
            </a:r>
            <a:r>
              <a:rPr lang="hr-HR" sz="2200" i="1" baseline="30000" smtClean="0">
                <a:solidFill>
                  <a:srgbClr val="FF0000"/>
                </a:solidFill>
                <a:latin typeface="Times New Roman" pitchFamily="18" charset="0"/>
              </a:rPr>
              <a:t>3</a:t>
            </a:r>
            <a:r>
              <a:rPr lang="hr-HR" sz="2200" i="1" smtClean="0">
                <a:solidFill>
                  <a:srgbClr val="FF0000"/>
                </a:solidFill>
                <a:latin typeface="Times New Roman" pitchFamily="18" charset="0"/>
              </a:rPr>
              <a:t>) &lt; ...&lt; O(2</a:t>
            </a:r>
            <a:r>
              <a:rPr lang="hr-HR" sz="2200" i="1" baseline="30000" smtClean="0">
                <a:solidFill>
                  <a:srgbClr val="FF0000"/>
                </a:solidFill>
                <a:latin typeface="Times New Roman" pitchFamily="18" charset="0"/>
              </a:rPr>
              <a:t>n</a:t>
            </a:r>
            <a:r>
              <a:rPr lang="hr-HR" sz="2200" i="1" smtClean="0">
                <a:solidFill>
                  <a:srgbClr val="FF0000"/>
                </a:solidFill>
                <a:latin typeface="Times New Roman" pitchFamily="18" charset="0"/>
              </a:rPr>
              <a:t>) &lt; O(n!)</a:t>
            </a:r>
          </a:p>
          <a:p>
            <a:pPr lvl="1">
              <a:buFont typeface="Wingdings" pitchFamily="2" charset="2"/>
              <a:buNone/>
            </a:pPr>
            <a:endParaRPr lang="hr-HR" sz="2200" i="1" smtClean="0">
              <a:solidFill>
                <a:srgbClr val="FF0000"/>
              </a:solidFill>
              <a:latin typeface="Times New Roman" pitchFamily="18" charset="0"/>
            </a:endParaRPr>
          </a:p>
          <a:p>
            <a:pPr lvl="1"/>
            <a:r>
              <a:rPr lang="hr-HR" i="1" smtClean="0">
                <a:solidFill>
                  <a:srgbClr val="FF0000"/>
                </a:solidFill>
                <a:latin typeface="Times New Roman" pitchFamily="18" charset="0"/>
              </a:rPr>
              <a:t>O(1)</a:t>
            </a:r>
            <a:r>
              <a:rPr lang="hr-HR" smtClean="0"/>
              <a:t> znači da je vrijeme izvođenja ograničeno </a:t>
            </a:r>
            <a:r>
              <a:rPr lang="hr-HR" smtClean="0">
                <a:solidFill>
                  <a:srgbClr val="FF0000"/>
                </a:solidFill>
              </a:rPr>
              <a:t>konstantom</a:t>
            </a:r>
            <a:endParaRPr lang="hr-HR" smtClean="0"/>
          </a:p>
          <a:p>
            <a:pPr lvl="1"/>
            <a:r>
              <a:rPr lang="hr-HR" smtClean="0"/>
              <a:t>ostale vrijednosti, </a:t>
            </a:r>
            <a:r>
              <a:rPr lang="hr-HR" smtClean="0">
                <a:solidFill>
                  <a:srgbClr val="FF0000"/>
                </a:solidFill>
              </a:rPr>
              <a:t>do predzadnje</a:t>
            </a:r>
            <a:r>
              <a:rPr lang="hr-HR" smtClean="0"/>
              <a:t>, predstavljaju </a:t>
            </a:r>
            <a:r>
              <a:rPr lang="hr-HR" smtClean="0">
                <a:solidFill>
                  <a:srgbClr val="FF0000"/>
                </a:solidFill>
              </a:rPr>
              <a:t>polinomna</a:t>
            </a:r>
            <a:r>
              <a:rPr lang="hr-HR" smtClean="0"/>
              <a:t> vremena izvođenja algoritma</a:t>
            </a:r>
          </a:p>
          <a:p>
            <a:pPr lvl="2"/>
            <a:r>
              <a:rPr lang="hr-HR" smtClean="0"/>
              <a:t>svako sljedeće vrijeme izvođenja je veće za red veličine</a:t>
            </a:r>
          </a:p>
          <a:p>
            <a:pPr lvl="1"/>
            <a:r>
              <a:rPr lang="hr-HR" smtClean="0"/>
              <a:t>predzadnji izraz predstavlja </a:t>
            </a:r>
            <a:r>
              <a:rPr lang="hr-HR" smtClean="0">
                <a:solidFill>
                  <a:srgbClr val="FF0000"/>
                </a:solidFill>
              </a:rPr>
              <a:t>eksponencijalno</a:t>
            </a:r>
            <a:r>
              <a:rPr lang="hr-HR" smtClean="0"/>
              <a:t> vrijeme izvođenja</a:t>
            </a:r>
          </a:p>
          <a:p>
            <a:pPr lvl="2"/>
            <a:r>
              <a:rPr lang="hr-HR" smtClean="0"/>
              <a:t>ne postoji polinom koji bi ga mogao ograničiti jer za dovoljno veliki </a:t>
            </a:r>
            <a:r>
              <a:rPr lang="hr-HR" i="1" smtClean="0">
                <a:solidFill>
                  <a:srgbClr val="FF0000"/>
                </a:solidFill>
                <a:latin typeface="Times New Roman" pitchFamily="18" charset="0"/>
              </a:rPr>
              <a:t>n</a:t>
            </a:r>
            <a:r>
              <a:rPr lang="hr-HR" smtClean="0"/>
              <a:t> ova funkcija premašuje bilo koji polinom</a:t>
            </a:r>
          </a:p>
          <a:p>
            <a:pPr lvl="1"/>
            <a:r>
              <a:rPr lang="hr-HR" smtClean="0"/>
              <a:t>algoritmi koji zahtijevaju eksponencijalno vrijeme mogu biti </a:t>
            </a:r>
            <a:r>
              <a:rPr lang="hr-HR" smtClean="0">
                <a:solidFill>
                  <a:srgbClr val="FF0000"/>
                </a:solidFill>
              </a:rPr>
              <a:t>nerješivi</a:t>
            </a:r>
            <a:r>
              <a:rPr lang="hr-HR" smtClean="0"/>
              <a:t> u razumnom vremenu, </a:t>
            </a:r>
            <a:r>
              <a:rPr lang="hr-HR" smtClean="0">
                <a:solidFill>
                  <a:srgbClr val="FF0000"/>
                </a:solidFill>
              </a:rPr>
              <a:t>bez obzira na brzinu</a:t>
            </a:r>
            <a:r>
              <a:rPr lang="hr-HR" smtClean="0"/>
              <a:t> slijednog računala</a:t>
            </a:r>
          </a:p>
        </p:txBody>
      </p:sp>
      <p:sp>
        <p:nvSpPr>
          <p:cNvPr id="3" name="Slide Number Placeholder 2"/>
          <p:cNvSpPr>
            <a:spLocks noGrp="1"/>
          </p:cNvSpPr>
          <p:nvPr>
            <p:ph type="sldNum" sz="quarter" idx="11"/>
          </p:nvPr>
        </p:nvSpPr>
        <p:spPr/>
        <p:txBody>
          <a:bodyPr/>
          <a:lstStyle/>
          <a:p>
            <a:fld id="{D4AD59E7-4515-4B34-A58D-745587B9CCB9}" type="slidenum">
              <a:rPr lang="hr-HR" smtClean="0"/>
              <a:pPr/>
              <a:t>57</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1938" name="Rectangle 2"/>
          <p:cNvSpPr>
            <a:spLocks noGrp="1" noChangeArrowheads="1"/>
          </p:cNvSpPr>
          <p:nvPr>
            <p:ph type="title"/>
          </p:nvPr>
        </p:nvSpPr>
        <p:spPr/>
        <p:txBody>
          <a:bodyPr/>
          <a:lstStyle/>
          <a:p>
            <a:pPr>
              <a:defRPr/>
            </a:pPr>
            <a:r>
              <a:rPr lang="hr-HR" i="1" smtClean="0">
                <a:solidFill>
                  <a:srgbClr val="FF0000"/>
                </a:solidFill>
                <a:latin typeface="Times New Roman" pitchFamily="18" charset="0"/>
                <a:sym typeface="Symbol" pitchFamily="18" charset="2"/>
              </a:rPr>
              <a:t> </a:t>
            </a:r>
            <a:r>
              <a:rPr lang="hr-HR" smtClean="0"/>
              <a:t>- notacija</a:t>
            </a:r>
          </a:p>
        </p:txBody>
      </p:sp>
      <p:sp>
        <p:nvSpPr>
          <p:cNvPr id="1831939" name="Rectangle 3"/>
          <p:cNvSpPr>
            <a:spLocks noGrp="1" noChangeArrowheads="1"/>
          </p:cNvSpPr>
          <p:nvPr>
            <p:ph type="body" idx="1"/>
          </p:nvPr>
        </p:nvSpPr>
        <p:spPr/>
        <p:txBody>
          <a:bodyPr/>
          <a:lstStyle/>
          <a:p>
            <a:pPr>
              <a:lnSpc>
                <a:spcPct val="110000"/>
              </a:lnSpc>
            </a:pPr>
            <a:r>
              <a:rPr lang="hr-HR" sz="3200" i="1" smtClean="0">
                <a:solidFill>
                  <a:srgbClr val="FF0000"/>
                </a:solidFill>
                <a:latin typeface="Times New Roman" pitchFamily="18" charset="0"/>
              </a:rPr>
              <a:t>f(n) = </a:t>
            </a:r>
            <a:r>
              <a:rPr lang="hr-HR" sz="3200" i="1" smtClean="0">
                <a:solidFill>
                  <a:srgbClr val="FF0000"/>
                </a:solidFill>
                <a:latin typeface="Times New Roman" pitchFamily="18" charset="0"/>
                <a:sym typeface="Symbol" pitchFamily="18" charset="2"/>
              </a:rPr>
              <a:t></a:t>
            </a:r>
            <a:r>
              <a:rPr lang="hr-HR" sz="3200" i="1" smtClean="0">
                <a:solidFill>
                  <a:srgbClr val="FF0000"/>
                </a:solidFill>
                <a:latin typeface="Times New Roman" pitchFamily="18" charset="0"/>
              </a:rPr>
              <a:t>(g(n)) </a:t>
            </a:r>
            <a:r>
              <a:rPr lang="hr-HR" sz="3200" smtClean="0"/>
              <a:t>ako postoje dvije pozitivne konstante </a:t>
            </a:r>
            <a:r>
              <a:rPr lang="hr-HR" sz="3200" i="1" smtClean="0">
                <a:solidFill>
                  <a:srgbClr val="FF0000"/>
                </a:solidFill>
                <a:latin typeface="Times New Roman" pitchFamily="18" charset="0"/>
              </a:rPr>
              <a:t>c</a:t>
            </a:r>
            <a:r>
              <a:rPr lang="hr-HR" sz="3200" smtClean="0"/>
              <a:t> i </a:t>
            </a:r>
            <a:r>
              <a:rPr lang="hr-HR" sz="3200" i="1" smtClean="0">
                <a:solidFill>
                  <a:srgbClr val="FF0000"/>
                </a:solidFill>
                <a:latin typeface="Times New Roman" pitchFamily="18" charset="0"/>
              </a:rPr>
              <a:t>n</a:t>
            </a:r>
            <a:r>
              <a:rPr lang="hr-HR" sz="3200" i="1" baseline="-25000" smtClean="0">
                <a:solidFill>
                  <a:srgbClr val="FF0000"/>
                </a:solidFill>
                <a:latin typeface="Times New Roman" pitchFamily="18" charset="0"/>
              </a:rPr>
              <a:t>0</a:t>
            </a:r>
            <a:r>
              <a:rPr lang="hr-HR" sz="3200" smtClean="0"/>
              <a:t> takve da vrijedi </a:t>
            </a:r>
            <a:r>
              <a:rPr lang="hr-HR" sz="3200" smtClean="0">
                <a:solidFill>
                  <a:srgbClr val="FF0000"/>
                </a:solidFill>
                <a:sym typeface="Symbol" pitchFamily="18" charset="2"/>
              </a:rPr>
              <a:t></a:t>
            </a:r>
            <a:r>
              <a:rPr lang="hr-HR" sz="3200" i="1" smtClean="0">
                <a:solidFill>
                  <a:srgbClr val="FF0000"/>
                </a:solidFill>
                <a:latin typeface="Times New Roman" pitchFamily="18" charset="0"/>
              </a:rPr>
              <a:t>f(n)</a:t>
            </a:r>
            <a:r>
              <a:rPr lang="hr-HR" sz="3200" smtClean="0">
                <a:solidFill>
                  <a:srgbClr val="FF0000"/>
                </a:solidFill>
                <a:sym typeface="Symbol" pitchFamily="18" charset="2"/>
              </a:rPr>
              <a:t></a:t>
            </a:r>
            <a:r>
              <a:rPr lang="hr-HR" sz="3200" smtClean="0">
                <a:solidFill>
                  <a:srgbClr val="FF0000"/>
                </a:solidFill>
              </a:rPr>
              <a:t> </a:t>
            </a:r>
            <a:r>
              <a:rPr lang="hr-HR" sz="3200" smtClean="0">
                <a:solidFill>
                  <a:srgbClr val="FF0000"/>
                </a:solidFill>
                <a:sym typeface="Symbol" pitchFamily="18" charset="2"/>
              </a:rPr>
              <a:t></a:t>
            </a:r>
            <a:r>
              <a:rPr lang="hr-HR" sz="3200" smtClean="0">
                <a:solidFill>
                  <a:srgbClr val="FF0000"/>
                </a:solidFill>
              </a:rPr>
              <a:t> </a:t>
            </a:r>
            <a:r>
              <a:rPr lang="hr-HR" sz="3200" smtClean="0">
                <a:solidFill>
                  <a:srgbClr val="FF0000"/>
                </a:solidFill>
                <a:latin typeface="Times New Roman" pitchFamily="18" charset="0"/>
              </a:rPr>
              <a:t>c</a:t>
            </a:r>
            <a:r>
              <a:rPr lang="hr-HR" sz="3200" smtClean="0">
                <a:solidFill>
                  <a:srgbClr val="FF0000"/>
                </a:solidFill>
              </a:rPr>
              <a:t> </a:t>
            </a:r>
            <a:r>
              <a:rPr lang="hr-HR" sz="3200" smtClean="0">
                <a:solidFill>
                  <a:srgbClr val="FF0000"/>
                </a:solidFill>
                <a:sym typeface="Symbol" pitchFamily="18" charset="2"/>
              </a:rPr>
              <a:t></a:t>
            </a:r>
            <a:r>
              <a:rPr lang="hr-HR" sz="3200" i="1" smtClean="0">
                <a:solidFill>
                  <a:srgbClr val="FF0000"/>
                </a:solidFill>
                <a:latin typeface="Times New Roman" pitchFamily="18" charset="0"/>
              </a:rPr>
              <a:t>g(n)</a:t>
            </a:r>
            <a:r>
              <a:rPr lang="hr-HR" sz="3200" smtClean="0">
                <a:solidFill>
                  <a:srgbClr val="FF0000"/>
                </a:solidFill>
                <a:sym typeface="Symbol" pitchFamily="18" charset="2"/>
              </a:rPr>
              <a:t></a:t>
            </a:r>
            <a:r>
              <a:rPr lang="hr-HR" sz="3200" smtClean="0">
                <a:solidFill>
                  <a:schemeClr val="bg1"/>
                </a:solidFill>
              </a:rPr>
              <a:t> </a:t>
            </a:r>
            <a:r>
              <a:rPr lang="hr-HR" sz="3200" smtClean="0"/>
              <a:t>za sve</a:t>
            </a:r>
            <a:r>
              <a:rPr lang="hr-HR" sz="3200" smtClean="0">
                <a:solidFill>
                  <a:schemeClr val="bg1"/>
                </a:solidFill>
              </a:rPr>
              <a:t> </a:t>
            </a:r>
            <a:r>
              <a:rPr lang="hr-HR" sz="3200" i="1" smtClean="0">
                <a:solidFill>
                  <a:srgbClr val="FF0000"/>
                </a:solidFill>
                <a:latin typeface="Times New Roman" pitchFamily="18" charset="0"/>
              </a:rPr>
              <a:t>n</a:t>
            </a:r>
            <a:r>
              <a:rPr lang="hr-HR" sz="3200" smtClean="0">
                <a:solidFill>
                  <a:srgbClr val="FF0000"/>
                </a:solidFill>
              </a:rPr>
              <a:t> &gt; </a:t>
            </a:r>
            <a:r>
              <a:rPr lang="hr-HR" sz="3200" i="1" smtClean="0">
                <a:solidFill>
                  <a:srgbClr val="FF0000"/>
                </a:solidFill>
                <a:latin typeface="Times New Roman" pitchFamily="18" charset="0"/>
              </a:rPr>
              <a:t>n</a:t>
            </a:r>
            <a:r>
              <a:rPr lang="hr-HR" sz="3200" i="1" baseline="-25000" smtClean="0">
                <a:solidFill>
                  <a:srgbClr val="FF0000"/>
                </a:solidFill>
                <a:latin typeface="Times New Roman" pitchFamily="18" charset="0"/>
              </a:rPr>
              <a:t>0</a:t>
            </a:r>
            <a:endParaRPr lang="hr-HR" sz="3200" smtClean="0">
              <a:solidFill>
                <a:srgbClr val="FF0000"/>
              </a:solidFill>
            </a:endParaRPr>
          </a:p>
          <a:p>
            <a:pPr lvl="1">
              <a:lnSpc>
                <a:spcPct val="110000"/>
              </a:lnSpc>
            </a:pPr>
            <a:r>
              <a:rPr lang="hr-HR" sz="2800" smtClean="0"/>
              <a:t>traži se </a:t>
            </a:r>
            <a:r>
              <a:rPr lang="hr-HR" sz="2800" smtClean="0">
                <a:solidFill>
                  <a:srgbClr val="FF0000"/>
                </a:solidFill>
              </a:rPr>
              <a:t>najveći</a:t>
            </a:r>
            <a:r>
              <a:rPr lang="hr-HR" sz="2800" smtClean="0"/>
              <a:t> </a:t>
            </a:r>
            <a:r>
              <a:rPr lang="hr-HR" sz="2800" i="1" smtClean="0">
                <a:solidFill>
                  <a:srgbClr val="FF0000"/>
                </a:solidFill>
                <a:latin typeface="Times New Roman" pitchFamily="18" charset="0"/>
              </a:rPr>
              <a:t>g(n)</a:t>
            </a:r>
            <a:r>
              <a:rPr lang="hr-HR" sz="2800" smtClean="0"/>
              <a:t> za koji to vrijedi</a:t>
            </a:r>
          </a:p>
          <a:p>
            <a:pPr lvl="1">
              <a:lnSpc>
                <a:spcPct val="110000"/>
              </a:lnSpc>
            </a:pPr>
            <a:r>
              <a:rPr lang="hr-HR" sz="2800" smtClean="0">
                <a:solidFill>
                  <a:srgbClr val="FF0000"/>
                </a:solidFill>
              </a:rPr>
              <a:t>donja granica </a:t>
            </a:r>
            <a:r>
              <a:rPr lang="hr-HR" sz="2800" smtClean="0"/>
              <a:t>za vrijeme izvođenja algoritma</a:t>
            </a:r>
          </a:p>
          <a:p>
            <a:pPr lvl="1">
              <a:lnSpc>
                <a:spcPct val="110000"/>
              </a:lnSpc>
            </a:pPr>
            <a:r>
              <a:rPr lang="hr-HR" sz="2800" smtClean="0"/>
              <a:t>niti u kojem slučaju izvođenje ne može biti kraće od </a:t>
            </a:r>
            <a:r>
              <a:rPr lang="hr-HR" sz="2800" i="1" smtClean="0">
                <a:solidFill>
                  <a:srgbClr val="FF0000"/>
                </a:solidFill>
                <a:latin typeface="Times New Roman" pitchFamily="18" charset="0"/>
                <a:sym typeface="Symbol" pitchFamily="18" charset="2"/>
              </a:rPr>
              <a:t></a:t>
            </a:r>
            <a:endParaRPr lang="hr-HR" sz="2800" smtClean="0"/>
          </a:p>
          <a:p>
            <a:pPr lvl="2">
              <a:lnSpc>
                <a:spcPct val="110000"/>
              </a:lnSpc>
            </a:pPr>
            <a:r>
              <a:rPr lang="hr-HR" sz="2400" smtClean="0"/>
              <a:t>npr. množenje dvije matrice od </a:t>
            </a:r>
            <a:r>
              <a:rPr lang="hr-HR" sz="2400" i="1" smtClean="0">
                <a:solidFill>
                  <a:srgbClr val="FF0000"/>
                </a:solidFill>
                <a:latin typeface="Times New Roman" pitchFamily="18" charset="0"/>
                <a:sym typeface="Symbol" pitchFamily="18" charset="2"/>
              </a:rPr>
              <a:t>n</a:t>
            </a:r>
            <a:r>
              <a:rPr lang="hr-HR" sz="2400" smtClean="0"/>
              <a:t> x </a:t>
            </a:r>
            <a:r>
              <a:rPr lang="hr-HR" sz="2400" i="1" smtClean="0">
                <a:solidFill>
                  <a:srgbClr val="FF0000"/>
                </a:solidFill>
                <a:latin typeface="Times New Roman" pitchFamily="18" charset="0"/>
                <a:sym typeface="Symbol" pitchFamily="18" charset="2"/>
              </a:rPr>
              <a:t>n</a:t>
            </a:r>
            <a:r>
              <a:rPr lang="hr-HR" sz="2400" smtClean="0"/>
              <a:t> elemenata uvijek traje </a:t>
            </a:r>
          </a:p>
          <a:p>
            <a:pPr lvl="2">
              <a:lnSpc>
                <a:spcPct val="110000"/>
              </a:lnSpc>
              <a:buFontTx/>
              <a:buNone/>
            </a:pPr>
            <a:r>
              <a:rPr lang="hr-HR" sz="2400" i="1" smtClean="0">
                <a:solidFill>
                  <a:srgbClr val="FF0000"/>
                </a:solidFill>
                <a:latin typeface="Times New Roman" pitchFamily="18" charset="0"/>
                <a:sym typeface="Symbol" pitchFamily="18" charset="2"/>
              </a:rPr>
              <a:t>	(n</a:t>
            </a:r>
            <a:r>
              <a:rPr lang="hr-HR" sz="2400" i="1" baseline="30000" smtClean="0">
                <a:solidFill>
                  <a:srgbClr val="FF0000"/>
                </a:solidFill>
                <a:latin typeface="Times New Roman" pitchFamily="18" charset="0"/>
                <a:sym typeface="Symbol" pitchFamily="18" charset="2"/>
              </a:rPr>
              <a:t>2</a:t>
            </a:r>
            <a:r>
              <a:rPr lang="hr-HR" sz="2400" i="1" smtClean="0">
                <a:solidFill>
                  <a:srgbClr val="FF0000"/>
                </a:solidFill>
                <a:latin typeface="Times New Roman" pitchFamily="18" charset="0"/>
                <a:sym typeface="Symbol" pitchFamily="18" charset="2"/>
              </a:rPr>
              <a:t>) = O (n</a:t>
            </a:r>
            <a:r>
              <a:rPr lang="hr-HR" sz="2400" i="1" baseline="30000" smtClean="0">
                <a:solidFill>
                  <a:srgbClr val="FF0000"/>
                </a:solidFill>
                <a:latin typeface="Times New Roman" pitchFamily="18" charset="0"/>
                <a:sym typeface="Symbol" pitchFamily="18" charset="2"/>
              </a:rPr>
              <a:t>2</a:t>
            </a:r>
            <a:r>
              <a:rPr lang="hr-HR" sz="2400" i="1" smtClean="0">
                <a:solidFill>
                  <a:srgbClr val="FF0000"/>
                </a:solidFill>
                <a:latin typeface="Times New Roman" pitchFamily="18" charset="0"/>
                <a:sym typeface="Symbol" pitchFamily="18" charset="2"/>
              </a:rPr>
              <a:t>)</a:t>
            </a:r>
          </a:p>
          <a:p>
            <a:pPr lvl="2">
              <a:lnSpc>
                <a:spcPct val="110000"/>
              </a:lnSpc>
            </a:pPr>
            <a:r>
              <a:rPr lang="hr-HR" sz="2400" smtClean="0">
                <a:sym typeface="Symbol" pitchFamily="18" charset="2"/>
              </a:rPr>
              <a:t>zbrajanje </a:t>
            </a:r>
            <a:r>
              <a:rPr lang="hr-HR" sz="2400" i="1" smtClean="0">
                <a:solidFill>
                  <a:srgbClr val="FF0000"/>
                </a:solidFill>
                <a:latin typeface="Times New Roman" pitchFamily="18" charset="0"/>
                <a:sym typeface="Symbol" pitchFamily="18" charset="2"/>
              </a:rPr>
              <a:t>n</a:t>
            </a:r>
            <a:r>
              <a:rPr lang="hr-HR" sz="2400" smtClean="0">
                <a:sym typeface="Symbol" pitchFamily="18" charset="2"/>
              </a:rPr>
              <a:t> brojeva</a:t>
            </a:r>
            <a:r>
              <a:rPr lang="hr-HR" sz="2400" i="1" smtClean="0">
                <a:solidFill>
                  <a:srgbClr val="FF0000"/>
                </a:solidFill>
                <a:latin typeface="Times New Roman" pitchFamily="18" charset="0"/>
                <a:sym typeface="Symbol" pitchFamily="18" charset="2"/>
              </a:rPr>
              <a:t> </a:t>
            </a:r>
            <a:r>
              <a:rPr lang="hr-HR" sz="2400" smtClean="0">
                <a:sym typeface="Symbol" pitchFamily="18" charset="2"/>
              </a:rPr>
              <a:t>uvijek</a:t>
            </a:r>
            <a:r>
              <a:rPr lang="hr-HR" sz="2400" i="1" smtClean="0">
                <a:solidFill>
                  <a:srgbClr val="FF0000"/>
                </a:solidFill>
                <a:latin typeface="Times New Roman" pitchFamily="18" charset="0"/>
                <a:sym typeface="Symbol" pitchFamily="18" charset="2"/>
              </a:rPr>
              <a:t> </a:t>
            </a:r>
            <a:r>
              <a:rPr lang="hr-HR" sz="2400" smtClean="0">
                <a:sym typeface="Symbol" pitchFamily="18" charset="2"/>
              </a:rPr>
              <a:t>traje </a:t>
            </a:r>
            <a:r>
              <a:rPr lang="hr-HR" sz="2400" i="1" smtClean="0">
                <a:solidFill>
                  <a:srgbClr val="FF0000"/>
                </a:solidFill>
                <a:latin typeface="Times New Roman" pitchFamily="18" charset="0"/>
                <a:sym typeface="Symbol" pitchFamily="18" charset="2"/>
              </a:rPr>
              <a:t>(n) = O (n)</a:t>
            </a:r>
          </a:p>
          <a:p>
            <a:pPr lvl="2">
              <a:lnSpc>
                <a:spcPct val="110000"/>
              </a:lnSpc>
            </a:pPr>
            <a:r>
              <a:rPr lang="hr-HR" sz="2400" smtClean="0">
                <a:sym typeface="Symbol" pitchFamily="18" charset="2"/>
              </a:rPr>
              <a:t>pronalaženje</a:t>
            </a:r>
            <a:r>
              <a:rPr lang="hr-HR" sz="2400" i="1" smtClean="0">
                <a:solidFill>
                  <a:srgbClr val="FF0000"/>
                </a:solidFill>
                <a:latin typeface="Times New Roman" pitchFamily="18" charset="0"/>
                <a:sym typeface="Symbol" pitchFamily="18" charset="2"/>
              </a:rPr>
              <a:t> </a:t>
            </a:r>
            <a:r>
              <a:rPr lang="hr-HR" sz="2400" smtClean="0">
                <a:sym typeface="Symbol" pitchFamily="18" charset="2"/>
              </a:rPr>
              <a:t>nekog broja među </a:t>
            </a:r>
            <a:r>
              <a:rPr lang="hr-HR" sz="2400" i="1" smtClean="0">
                <a:solidFill>
                  <a:srgbClr val="FF0000"/>
                </a:solidFill>
                <a:latin typeface="Times New Roman" pitchFamily="18" charset="0"/>
                <a:sym typeface="Symbol" pitchFamily="18" charset="2"/>
              </a:rPr>
              <a:t>n</a:t>
            </a:r>
            <a:r>
              <a:rPr lang="hr-HR" sz="2400" smtClean="0">
                <a:sym typeface="Symbol" pitchFamily="18" charset="2"/>
              </a:rPr>
              <a:t> nesortiranih brojeva  </a:t>
            </a:r>
            <a:r>
              <a:rPr lang="hr-HR" sz="2400" i="1" smtClean="0">
                <a:solidFill>
                  <a:srgbClr val="FF0000"/>
                </a:solidFill>
                <a:latin typeface="Times New Roman" pitchFamily="18" charset="0"/>
                <a:sym typeface="Symbol" pitchFamily="18" charset="2"/>
              </a:rPr>
              <a:t>(1)  O (n)</a:t>
            </a:r>
            <a:endParaRPr lang="hr-HR" sz="2400" smtClean="0"/>
          </a:p>
          <a:p>
            <a:pPr>
              <a:buFont typeface="Monotype Sorts" pitchFamily="2" charset="2"/>
              <a:buNone/>
            </a:pPr>
            <a:endParaRPr lang="hr-HR" sz="2400" smtClean="0"/>
          </a:p>
        </p:txBody>
      </p:sp>
      <p:sp>
        <p:nvSpPr>
          <p:cNvPr id="3" name="Slide Number Placeholder 2"/>
          <p:cNvSpPr>
            <a:spLocks noGrp="1"/>
          </p:cNvSpPr>
          <p:nvPr>
            <p:ph type="sldNum" sz="quarter" idx="11"/>
          </p:nvPr>
        </p:nvSpPr>
        <p:spPr/>
        <p:txBody>
          <a:bodyPr/>
          <a:lstStyle/>
          <a:p>
            <a:fld id="{D4AD59E7-4515-4B34-A58D-745587B9CCB9}" type="slidenum">
              <a:rPr lang="hr-HR" smtClean="0"/>
              <a:pPr/>
              <a:t>58</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986" name="Rectangle 2"/>
          <p:cNvSpPr>
            <a:spLocks noGrp="1" noChangeArrowheads="1"/>
          </p:cNvSpPr>
          <p:nvPr>
            <p:ph type="title"/>
          </p:nvPr>
        </p:nvSpPr>
        <p:spPr/>
        <p:txBody>
          <a:bodyPr/>
          <a:lstStyle/>
          <a:p>
            <a:pPr>
              <a:defRPr/>
            </a:pPr>
            <a:r>
              <a:rPr lang="hr-HR" i="1" smtClean="0">
                <a:solidFill>
                  <a:srgbClr val="FF0000"/>
                </a:solidFill>
                <a:latin typeface="Times New Roman" pitchFamily="18" charset="0"/>
                <a:sym typeface="Symbol" pitchFamily="18" charset="2"/>
              </a:rPr>
              <a:t></a:t>
            </a:r>
            <a:r>
              <a:rPr lang="hr-HR" smtClean="0"/>
              <a:t> - notacija</a:t>
            </a:r>
          </a:p>
        </p:txBody>
      </p:sp>
      <p:sp>
        <p:nvSpPr>
          <p:cNvPr id="1833987" name="Rectangle 3"/>
          <p:cNvSpPr>
            <a:spLocks noGrp="1" noChangeArrowheads="1"/>
          </p:cNvSpPr>
          <p:nvPr>
            <p:ph type="body" idx="1"/>
          </p:nvPr>
        </p:nvSpPr>
        <p:spPr/>
        <p:txBody>
          <a:bodyPr/>
          <a:lstStyle/>
          <a:p>
            <a:pPr>
              <a:lnSpc>
                <a:spcPct val="120000"/>
              </a:lnSpc>
            </a:pPr>
            <a:r>
              <a:rPr lang="hr-HR" i="1" smtClean="0">
                <a:solidFill>
                  <a:srgbClr val="FF0000"/>
                </a:solidFill>
                <a:latin typeface="Times New Roman" pitchFamily="18" charset="0"/>
              </a:rPr>
              <a:t>f(n) = </a:t>
            </a:r>
            <a:r>
              <a:rPr lang="hr-HR" i="1" smtClean="0">
                <a:solidFill>
                  <a:srgbClr val="FF0000"/>
                </a:solidFill>
                <a:latin typeface="Times New Roman" pitchFamily="18" charset="0"/>
                <a:sym typeface="Symbol" pitchFamily="18" charset="2"/>
              </a:rPr>
              <a:t></a:t>
            </a:r>
            <a:r>
              <a:rPr lang="hr-HR" i="1" smtClean="0">
                <a:solidFill>
                  <a:srgbClr val="FF0000"/>
                </a:solidFill>
                <a:latin typeface="Times New Roman" pitchFamily="18" charset="0"/>
              </a:rPr>
              <a:t>(g(n)) </a:t>
            </a:r>
            <a:r>
              <a:rPr lang="hr-HR" smtClean="0"/>
              <a:t>ako postoje pozitivne konstante </a:t>
            </a:r>
            <a:r>
              <a:rPr lang="hr-HR" i="1" smtClean="0">
                <a:solidFill>
                  <a:srgbClr val="FF0000"/>
                </a:solidFill>
                <a:latin typeface="Times New Roman" pitchFamily="18" charset="0"/>
              </a:rPr>
              <a:t>c</a:t>
            </a:r>
            <a:r>
              <a:rPr lang="hr-HR" i="1" baseline="-25000" smtClean="0">
                <a:solidFill>
                  <a:srgbClr val="FF0000"/>
                </a:solidFill>
                <a:latin typeface="Times New Roman" pitchFamily="18" charset="0"/>
              </a:rPr>
              <a:t>1</a:t>
            </a:r>
            <a:r>
              <a:rPr lang="hr-HR" smtClean="0"/>
              <a:t>,</a:t>
            </a:r>
            <a:r>
              <a:rPr lang="hr-HR" i="1" smtClean="0">
                <a:latin typeface="Times New Roman" pitchFamily="18" charset="0"/>
              </a:rPr>
              <a:t> </a:t>
            </a:r>
            <a:r>
              <a:rPr lang="hr-HR" i="1" smtClean="0">
                <a:solidFill>
                  <a:srgbClr val="FF0000"/>
                </a:solidFill>
                <a:latin typeface="Times New Roman" pitchFamily="18" charset="0"/>
              </a:rPr>
              <a:t>c</a:t>
            </a:r>
            <a:r>
              <a:rPr lang="hr-HR" i="1" baseline="-25000" smtClean="0">
                <a:solidFill>
                  <a:srgbClr val="FF0000"/>
                </a:solidFill>
                <a:latin typeface="Times New Roman" pitchFamily="18" charset="0"/>
              </a:rPr>
              <a:t>2</a:t>
            </a:r>
            <a:r>
              <a:rPr lang="hr-HR" smtClean="0"/>
              <a:t> i </a:t>
            </a:r>
            <a:r>
              <a:rPr lang="hr-HR" i="1" smtClean="0">
                <a:solidFill>
                  <a:srgbClr val="FF0000"/>
                </a:solidFill>
                <a:latin typeface="Times New Roman" pitchFamily="18" charset="0"/>
              </a:rPr>
              <a:t>n</a:t>
            </a:r>
            <a:r>
              <a:rPr lang="hr-HR" i="1" baseline="-25000" smtClean="0">
                <a:solidFill>
                  <a:srgbClr val="FF0000"/>
                </a:solidFill>
                <a:latin typeface="Times New Roman" pitchFamily="18" charset="0"/>
              </a:rPr>
              <a:t>0</a:t>
            </a:r>
            <a:r>
              <a:rPr lang="hr-HR" smtClean="0">
                <a:solidFill>
                  <a:srgbClr val="FF0000"/>
                </a:solidFill>
              </a:rPr>
              <a:t> </a:t>
            </a:r>
            <a:r>
              <a:rPr lang="hr-HR" smtClean="0"/>
              <a:t>takve da vrijedi </a:t>
            </a:r>
            <a:r>
              <a:rPr lang="hr-HR" i="1" smtClean="0">
                <a:solidFill>
                  <a:srgbClr val="FF0000"/>
                </a:solidFill>
                <a:latin typeface="Times New Roman" pitchFamily="18" charset="0"/>
              </a:rPr>
              <a:t>c</a:t>
            </a:r>
            <a:r>
              <a:rPr lang="hr-HR" i="1" baseline="-25000" smtClean="0">
                <a:solidFill>
                  <a:srgbClr val="FF0000"/>
                </a:solidFill>
                <a:latin typeface="Times New Roman" pitchFamily="18" charset="0"/>
              </a:rPr>
              <a:t>1</a:t>
            </a:r>
            <a:r>
              <a:rPr lang="hr-HR" smtClean="0">
                <a:solidFill>
                  <a:srgbClr val="FF0000"/>
                </a:solidFill>
                <a:sym typeface="Symbol" pitchFamily="18" charset="2"/>
              </a:rPr>
              <a:t></a:t>
            </a:r>
            <a:r>
              <a:rPr lang="hr-HR" i="1" smtClean="0">
                <a:solidFill>
                  <a:srgbClr val="FF0000"/>
                </a:solidFill>
                <a:latin typeface="Times New Roman" pitchFamily="18" charset="0"/>
              </a:rPr>
              <a:t>g(n)</a:t>
            </a:r>
            <a:r>
              <a:rPr lang="hr-HR" smtClean="0">
                <a:solidFill>
                  <a:srgbClr val="FF0000"/>
                </a:solidFill>
                <a:sym typeface="Symbol" pitchFamily="18" charset="2"/>
              </a:rPr>
              <a:t></a:t>
            </a:r>
            <a:r>
              <a:rPr lang="hr-HR" smtClean="0">
                <a:solidFill>
                  <a:srgbClr val="FF0000"/>
                </a:solidFill>
              </a:rPr>
              <a:t> </a:t>
            </a:r>
            <a:r>
              <a:rPr lang="hr-HR" smtClean="0">
                <a:solidFill>
                  <a:srgbClr val="FF0000"/>
                </a:solidFill>
                <a:sym typeface="Symbol" pitchFamily="18" charset="2"/>
              </a:rPr>
              <a:t></a:t>
            </a:r>
            <a:r>
              <a:rPr lang="hr-HR" smtClean="0">
                <a:solidFill>
                  <a:srgbClr val="FF0000"/>
                </a:solidFill>
              </a:rPr>
              <a:t> </a:t>
            </a:r>
            <a:r>
              <a:rPr lang="hr-HR" smtClean="0">
                <a:solidFill>
                  <a:srgbClr val="FF0000"/>
                </a:solidFill>
                <a:sym typeface="Symbol" pitchFamily="18" charset="2"/>
              </a:rPr>
              <a:t></a:t>
            </a:r>
            <a:r>
              <a:rPr lang="hr-HR" i="1" smtClean="0">
                <a:solidFill>
                  <a:srgbClr val="FF0000"/>
                </a:solidFill>
                <a:latin typeface="Times New Roman" pitchFamily="18" charset="0"/>
              </a:rPr>
              <a:t>f(n)</a:t>
            </a:r>
            <a:r>
              <a:rPr lang="hr-HR" smtClean="0">
                <a:solidFill>
                  <a:srgbClr val="FF0000"/>
                </a:solidFill>
                <a:sym typeface="Symbol" pitchFamily="18" charset="2"/>
              </a:rPr>
              <a:t></a:t>
            </a:r>
            <a:r>
              <a:rPr lang="hr-HR" smtClean="0">
                <a:solidFill>
                  <a:srgbClr val="FF0000"/>
                </a:solidFill>
              </a:rPr>
              <a:t> </a:t>
            </a:r>
            <a:r>
              <a:rPr lang="hr-HR" smtClean="0">
                <a:solidFill>
                  <a:srgbClr val="FF0000"/>
                </a:solidFill>
                <a:sym typeface="Symbol" pitchFamily="18" charset="2"/>
              </a:rPr>
              <a:t></a:t>
            </a:r>
            <a:r>
              <a:rPr lang="hr-HR" smtClean="0">
                <a:solidFill>
                  <a:srgbClr val="FF0000"/>
                </a:solidFill>
              </a:rPr>
              <a:t> </a:t>
            </a:r>
            <a:r>
              <a:rPr lang="hr-HR" i="1" smtClean="0">
                <a:solidFill>
                  <a:srgbClr val="FF0000"/>
                </a:solidFill>
                <a:latin typeface="Times New Roman" pitchFamily="18" charset="0"/>
              </a:rPr>
              <a:t>c</a:t>
            </a:r>
            <a:r>
              <a:rPr lang="hr-HR" sz="2400" i="1" baseline="-25000" smtClean="0">
                <a:solidFill>
                  <a:srgbClr val="FF0000"/>
                </a:solidFill>
                <a:latin typeface="Times New Roman" pitchFamily="18" charset="0"/>
              </a:rPr>
              <a:t>2</a:t>
            </a:r>
            <a:r>
              <a:rPr lang="hr-HR" smtClean="0">
                <a:solidFill>
                  <a:srgbClr val="FF0000"/>
                </a:solidFill>
                <a:sym typeface="Symbol" pitchFamily="18" charset="2"/>
              </a:rPr>
              <a:t></a:t>
            </a:r>
            <a:r>
              <a:rPr lang="hr-HR" i="1" smtClean="0">
                <a:solidFill>
                  <a:srgbClr val="FF0000"/>
                </a:solidFill>
                <a:latin typeface="Times New Roman" pitchFamily="18" charset="0"/>
              </a:rPr>
              <a:t>g(n)</a:t>
            </a:r>
            <a:r>
              <a:rPr lang="hr-HR" smtClean="0">
                <a:solidFill>
                  <a:srgbClr val="FF0000"/>
                </a:solidFill>
                <a:sym typeface="Symbol" pitchFamily="18" charset="2"/>
              </a:rPr>
              <a:t></a:t>
            </a:r>
            <a:r>
              <a:rPr lang="hr-HR" smtClean="0"/>
              <a:t> za sve </a:t>
            </a:r>
            <a:r>
              <a:rPr lang="hr-HR" i="1" smtClean="0">
                <a:solidFill>
                  <a:srgbClr val="FF0000"/>
                </a:solidFill>
                <a:latin typeface="Times New Roman" pitchFamily="18" charset="0"/>
              </a:rPr>
              <a:t>n</a:t>
            </a:r>
            <a:r>
              <a:rPr lang="hr-HR" smtClean="0">
                <a:solidFill>
                  <a:srgbClr val="FF0000"/>
                </a:solidFill>
              </a:rPr>
              <a:t> &gt; </a:t>
            </a:r>
            <a:r>
              <a:rPr lang="hr-HR" i="1" smtClean="0">
                <a:solidFill>
                  <a:srgbClr val="FF0000"/>
                </a:solidFill>
                <a:latin typeface="Times New Roman" pitchFamily="18" charset="0"/>
              </a:rPr>
              <a:t>n</a:t>
            </a:r>
            <a:r>
              <a:rPr lang="hr-HR" i="1" baseline="-25000" smtClean="0">
                <a:solidFill>
                  <a:srgbClr val="FF0000"/>
                </a:solidFill>
                <a:latin typeface="Times New Roman" pitchFamily="18" charset="0"/>
              </a:rPr>
              <a:t>0</a:t>
            </a:r>
          </a:p>
          <a:p>
            <a:pPr lvl="1">
              <a:lnSpc>
                <a:spcPct val="110000"/>
              </a:lnSpc>
            </a:pPr>
            <a:r>
              <a:rPr lang="hr-HR" i="1" smtClean="0">
                <a:solidFill>
                  <a:srgbClr val="FF0000"/>
                </a:solidFill>
                <a:latin typeface="Times New Roman" pitchFamily="18" charset="0"/>
              </a:rPr>
              <a:t>f </a:t>
            </a:r>
            <a:r>
              <a:rPr lang="hr-HR" smtClean="0"/>
              <a:t>i</a:t>
            </a:r>
            <a:r>
              <a:rPr lang="hr-HR" i="1" smtClean="0">
                <a:solidFill>
                  <a:srgbClr val="FF0000"/>
                </a:solidFill>
                <a:latin typeface="Times New Roman" pitchFamily="18" charset="0"/>
              </a:rPr>
              <a:t> g </a:t>
            </a:r>
            <a:r>
              <a:rPr lang="hr-HR" smtClean="0"/>
              <a:t>rastu jednako brzo za velike </a:t>
            </a:r>
            <a:r>
              <a:rPr lang="hr-HR" i="1" smtClean="0">
                <a:solidFill>
                  <a:srgbClr val="FF0000"/>
                </a:solidFill>
                <a:latin typeface="Times New Roman" pitchFamily="18" charset="0"/>
              </a:rPr>
              <a:t>n</a:t>
            </a:r>
          </a:p>
          <a:p>
            <a:pPr lvl="1">
              <a:lnSpc>
                <a:spcPct val="110000"/>
              </a:lnSpc>
            </a:pPr>
            <a:r>
              <a:rPr lang="hr-HR" i="1" smtClean="0"/>
              <a:t>omjer </a:t>
            </a:r>
            <a:r>
              <a:rPr lang="hr-HR" i="1" smtClean="0">
                <a:solidFill>
                  <a:srgbClr val="FF0000"/>
                </a:solidFill>
                <a:latin typeface="Times New Roman" pitchFamily="18" charset="0"/>
              </a:rPr>
              <a:t>f</a:t>
            </a:r>
            <a:r>
              <a:rPr lang="hr-HR" i="1" smtClean="0"/>
              <a:t> i </a:t>
            </a:r>
            <a:r>
              <a:rPr lang="hr-HR" i="1" smtClean="0">
                <a:solidFill>
                  <a:srgbClr val="FF0000"/>
                </a:solidFill>
                <a:latin typeface="Times New Roman" pitchFamily="18" charset="0"/>
              </a:rPr>
              <a:t>g</a:t>
            </a:r>
            <a:r>
              <a:rPr lang="hr-HR" i="1" smtClean="0"/>
              <a:t> je između </a:t>
            </a:r>
            <a:r>
              <a:rPr lang="hr-HR" i="1" smtClean="0">
                <a:solidFill>
                  <a:srgbClr val="FF0000"/>
                </a:solidFill>
                <a:latin typeface="Times New Roman" pitchFamily="18" charset="0"/>
              </a:rPr>
              <a:t>c</a:t>
            </a:r>
            <a:r>
              <a:rPr lang="hr-HR" i="1" baseline="-25000" smtClean="0">
                <a:solidFill>
                  <a:srgbClr val="FF0000"/>
                </a:solidFill>
                <a:latin typeface="Times New Roman" pitchFamily="18" charset="0"/>
              </a:rPr>
              <a:t>1</a:t>
            </a:r>
            <a:r>
              <a:rPr lang="hr-HR" i="1" smtClean="0"/>
              <a:t> i </a:t>
            </a:r>
            <a:r>
              <a:rPr lang="hr-HR" i="1" smtClean="0">
                <a:solidFill>
                  <a:srgbClr val="FF0000"/>
                </a:solidFill>
                <a:latin typeface="Times New Roman" pitchFamily="18" charset="0"/>
              </a:rPr>
              <a:t>c</a:t>
            </a:r>
            <a:r>
              <a:rPr lang="hr-HR" sz="2000" i="1" baseline="-25000" smtClean="0">
                <a:solidFill>
                  <a:srgbClr val="FF0000"/>
                </a:solidFill>
                <a:latin typeface="Times New Roman" pitchFamily="18" charset="0"/>
              </a:rPr>
              <a:t>2</a:t>
            </a:r>
          </a:p>
          <a:p>
            <a:pPr lvl="1">
              <a:lnSpc>
                <a:spcPct val="110000"/>
              </a:lnSpc>
            </a:pPr>
            <a:r>
              <a:rPr lang="hr-HR" smtClean="0"/>
              <a:t>drugim riječima, jednaka su trajanja za najbolji i za najgori slučaj</a:t>
            </a:r>
            <a:endParaRPr lang="hr-HR" i="1" smtClean="0"/>
          </a:p>
          <a:p>
            <a:pPr>
              <a:lnSpc>
                <a:spcPct val="110000"/>
              </a:lnSpc>
            </a:pPr>
            <a:r>
              <a:rPr lang="hr-HR" smtClean="0"/>
              <a:t>primjer:</a:t>
            </a:r>
          </a:p>
          <a:p>
            <a:pPr lvl="1">
              <a:lnSpc>
                <a:spcPct val="110000"/>
              </a:lnSpc>
            </a:pPr>
            <a:r>
              <a:rPr lang="hr-HR" smtClean="0"/>
              <a:t>Treba po abecedi sortirati </a:t>
            </a:r>
            <a:r>
              <a:rPr lang="hr-HR" smtClean="0">
                <a:solidFill>
                  <a:srgbClr val="FF0000"/>
                </a:solidFill>
              </a:rPr>
              <a:t>n</a:t>
            </a:r>
            <a:r>
              <a:rPr lang="hr-HR" smtClean="0"/>
              <a:t> kontrolnih zadaća tako da se prvo pronađe prvi po abecedi, zatim se u preostalima traži prvi itd.</a:t>
            </a:r>
          </a:p>
          <a:p>
            <a:pPr lvl="2">
              <a:lnSpc>
                <a:spcPct val="110000"/>
              </a:lnSpc>
            </a:pPr>
            <a:r>
              <a:rPr lang="hr-HR" smtClean="0"/>
              <a:t>postupak jednako traje bez obzira na eventualnu uređenost:</a:t>
            </a:r>
          </a:p>
          <a:p>
            <a:pPr lvl="2">
              <a:lnSpc>
                <a:spcPct val="110000"/>
              </a:lnSpc>
              <a:buFontTx/>
              <a:buNone/>
            </a:pPr>
            <a:r>
              <a:rPr lang="hr-HR" sz="2400" i="1" smtClean="0">
                <a:solidFill>
                  <a:srgbClr val="FF0000"/>
                </a:solidFill>
                <a:latin typeface="Times New Roman" pitchFamily="18" charset="0"/>
                <a:sym typeface="Symbol" pitchFamily="18" charset="2"/>
              </a:rPr>
              <a:t>		O(n</a:t>
            </a:r>
            <a:r>
              <a:rPr lang="hr-HR" sz="2400" i="1" baseline="30000" smtClean="0">
                <a:solidFill>
                  <a:srgbClr val="FF0000"/>
                </a:solidFill>
                <a:latin typeface="Times New Roman" pitchFamily="18" charset="0"/>
                <a:sym typeface="Symbol" pitchFamily="18" charset="2"/>
              </a:rPr>
              <a:t>2</a:t>
            </a:r>
            <a:r>
              <a:rPr lang="hr-HR" sz="2400" i="1" smtClean="0">
                <a:solidFill>
                  <a:srgbClr val="FF0000"/>
                </a:solidFill>
                <a:latin typeface="Times New Roman" pitchFamily="18" charset="0"/>
                <a:sym typeface="Symbol" pitchFamily="18" charset="2"/>
              </a:rPr>
              <a:t>) = (n</a:t>
            </a:r>
            <a:r>
              <a:rPr lang="hr-HR" sz="2400" i="1" baseline="30000" smtClean="0">
                <a:solidFill>
                  <a:srgbClr val="FF0000"/>
                </a:solidFill>
                <a:latin typeface="Times New Roman" pitchFamily="18" charset="0"/>
                <a:sym typeface="Symbol" pitchFamily="18" charset="2"/>
              </a:rPr>
              <a:t>2</a:t>
            </a:r>
            <a:r>
              <a:rPr lang="hr-HR" sz="2400" i="1" smtClean="0">
                <a:solidFill>
                  <a:srgbClr val="FF0000"/>
                </a:solidFill>
                <a:latin typeface="Times New Roman" pitchFamily="18" charset="0"/>
                <a:sym typeface="Symbol" pitchFamily="18" charset="2"/>
              </a:rPr>
              <a:t>) =  (n</a:t>
            </a:r>
            <a:r>
              <a:rPr lang="hr-HR" sz="2400" i="1" baseline="30000" smtClean="0">
                <a:solidFill>
                  <a:srgbClr val="FF0000"/>
                </a:solidFill>
                <a:latin typeface="Times New Roman" pitchFamily="18" charset="0"/>
                <a:sym typeface="Symbol" pitchFamily="18" charset="2"/>
              </a:rPr>
              <a:t>2</a:t>
            </a:r>
            <a:r>
              <a:rPr lang="hr-HR" sz="2400" i="1" smtClean="0">
                <a:solidFill>
                  <a:srgbClr val="FF0000"/>
                </a:solidFill>
                <a:latin typeface="Times New Roman" pitchFamily="18" charset="0"/>
                <a:sym typeface="Symbol" pitchFamily="18" charset="2"/>
              </a:rPr>
              <a:t>) </a:t>
            </a:r>
            <a:endParaRPr lang="hr-HR" baseline="-25000" smtClean="0">
              <a:solidFill>
                <a:srgbClr val="FF0000"/>
              </a:solidFill>
              <a:latin typeface="Times New Roman" pitchFamily="18" charset="0"/>
            </a:endParaRPr>
          </a:p>
        </p:txBody>
      </p:sp>
      <p:sp>
        <p:nvSpPr>
          <p:cNvPr id="3" name="Slide Number Placeholder 2"/>
          <p:cNvSpPr>
            <a:spLocks noGrp="1"/>
          </p:cNvSpPr>
          <p:nvPr>
            <p:ph type="sldNum" sz="quarter" idx="11"/>
          </p:nvPr>
        </p:nvSpPr>
        <p:spPr/>
        <p:txBody>
          <a:bodyPr/>
          <a:lstStyle/>
          <a:p>
            <a:fld id="{D4AD59E7-4515-4B34-A58D-745587B9CCB9}" type="slidenum">
              <a:rPr lang="hr-HR" smtClean="0"/>
              <a:pPr/>
              <a:t>59</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ChangeArrowheads="1"/>
          </p:cNvSpPr>
          <p:nvPr/>
        </p:nvSpPr>
        <p:spPr bwMode="auto">
          <a:xfrm>
            <a:off x="569913" y="1038225"/>
            <a:ext cx="8991600" cy="4679950"/>
          </a:xfrm>
          <a:prstGeom prst="rect">
            <a:avLst/>
          </a:prstGeom>
          <a:solidFill>
            <a:srgbClr val="FFCC99">
              <a:alpha val="39999"/>
            </a:srgbClr>
          </a:solidFill>
          <a:ln w="9525">
            <a:solidFill>
              <a:srgbClr val="FF9900"/>
            </a:solidFill>
            <a:miter lim="800000"/>
            <a:headEnd/>
            <a:tailEnd/>
          </a:ln>
        </p:spPr>
        <p:txBody>
          <a:bodyPr wrap="none" anchor="ctr"/>
          <a:lstStyle/>
          <a:p>
            <a:r>
              <a:rPr lang="hr-HR"/>
              <a:t>void zamijeni (int </a:t>
            </a:r>
            <a:r>
              <a:rPr lang="hr-HR">
                <a:solidFill>
                  <a:srgbClr val="FF0000"/>
                </a:solidFill>
              </a:rPr>
              <a:t>*tri</a:t>
            </a:r>
            <a:r>
              <a:rPr lang="hr-HR"/>
              <a:t>, int </a:t>
            </a:r>
            <a:r>
              <a:rPr lang="hr-HR">
                <a:solidFill>
                  <a:srgbClr val="000099"/>
                </a:solidFill>
              </a:rPr>
              <a:t>*sedam</a:t>
            </a:r>
            <a:r>
              <a:rPr lang="hr-HR"/>
              <a:t>) { </a:t>
            </a:r>
            <a:endParaRPr lang="hr-HR">
              <a:solidFill>
                <a:schemeClr val="folHlink"/>
              </a:solidFill>
            </a:endParaRPr>
          </a:p>
          <a:p>
            <a:r>
              <a:rPr lang="hr-HR"/>
              <a:t>  int </a:t>
            </a:r>
            <a:r>
              <a:rPr lang="hr-HR">
                <a:solidFill>
                  <a:srgbClr val="008000"/>
                </a:solidFill>
              </a:rPr>
              <a:t>*pom</a:t>
            </a:r>
            <a:r>
              <a:rPr lang="hr-HR"/>
              <a:t>;				 </a:t>
            </a:r>
            <a:r>
              <a:rPr lang="hr-HR">
                <a:solidFill>
                  <a:schemeClr val="folHlink"/>
                </a:solidFill>
              </a:rPr>
              <a:t>// lokalna zamjena adresa</a:t>
            </a:r>
            <a:endParaRPr lang="hr-HR"/>
          </a:p>
          <a:p>
            <a:r>
              <a:rPr lang="hr-HR">
                <a:solidFill>
                  <a:srgbClr val="008000"/>
                </a:solidFill>
              </a:rPr>
              <a:t>  pom</a:t>
            </a:r>
            <a:r>
              <a:rPr lang="hr-HR"/>
              <a:t> = </a:t>
            </a:r>
            <a:r>
              <a:rPr lang="hr-HR">
                <a:solidFill>
                  <a:srgbClr val="FF0000"/>
                </a:solidFill>
              </a:rPr>
              <a:t>tri</a:t>
            </a:r>
            <a:r>
              <a:rPr lang="hr-HR"/>
              <a:t>;</a:t>
            </a:r>
          </a:p>
          <a:p>
            <a:r>
              <a:rPr lang="hr-HR"/>
              <a:t>  </a:t>
            </a:r>
            <a:r>
              <a:rPr lang="hr-HR">
                <a:solidFill>
                  <a:srgbClr val="FF0000"/>
                </a:solidFill>
              </a:rPr>
              <a:t>tri</a:t>
            </a:r>
            <a:r>
              <a:rPr lang="hr-HR"/>
              <a:t> = </a:t>
            </a:r>
            <a:r>
              <a:rPr lang="hr-HR">
                <a:solidFill>
                  <a:srgbClr val="000099"/>
                </a:solidFill>
              </a:rPr>
              <a:t>sedam</a:t>
            </a:r>
            <a:r>
              <a:rPr lang="hr-HR"/>
              <a:t>;</a:t>
            </a:r>
          </a:p>
          <a:p>
            <a:r>
              <a:rPr lang="hr-HR"/>
              <a:t>  </a:t>
            </a:r>
            <a:r>
              <a:rPr lang="hr-HR">
                <a:solidFill>
                  <a:srgbClr val="000099"/>
                </a:solidFill>
              </a:rPr>
              <a:t>sedam</a:t>
            </a:r>
            <a:r>
              <a:rPr lang="hr-HR"/>
              <a:t> = </a:t>
            </a:r>
            <a:r>
              <a:rPr lang="hr-HR">
                <a:solidFill>
                  <a:srgbClr val="008000"/>
                </a:solidFill>
              </a:rPr>
              <a:t>pom</a:t>
            </a:r>
            <a:r>
              <a:rPr lang="hr-HR"/>
              <a:t>;</a:t>
            </a:r>
          </a:p>
          <a:p>
            <a:r>
              <a:rPr lang="hr-HR"/>
              <a:t>}</a:t>
            </a:r>
          </a:p>
          <a:p>
            <a:r>
              <a:rPr lang="hr-HR"/>
              <a:t>int main () {</a:t>
            </a:r>
          </a:p>
          <a:p>
            <a:r>
              <a:rPr lang="hr-HR"/>
              <a:t>  int </a:t>
            </a:r>
            <a:r>
              <a:rPr lang="hr-HR">
                <a:solidFill>
                  <a:srgbClr val="FF0000"/>
                </a:solidFill>
              </a:rPr>
              <a:t>tri</a:t>
            </a:r>
            <a:r>
              <a:rPr lang="hr-HR"/>
              <a:t>=3, </a:t>
            </a:r>
            <a:r>
              <a:rPr lang="hr-HR">
                <a:solidFill>
                  <a:srgbClr val="000099"/>
                </a:solidFill>
              </a:rPr>
              <a:t>sedam</a:t>
            </a:r>
            <a:r>
              <a:rPr lang="hr-HR"/>
              <a:t>=7;</a:t>
            </a:r>
          </a:p>
          <a:p>
            <a:r>
              <a:rPr lang="hr-HR"/>
              <a:t>  zamijeni (</a:t>
            </a:r>
            <a:r>
              <a:rPr lang="hr-HR">
                <a:solidFill>
                  <a:srgbClr val="FF0000"/>
                </a:solidFill>
              </a:rPr>
              <a:t>&amp;tri</a:t>
            </a:r>
            <a:r>
              <a:rPr lang="hr-HR"/>
              <a:t>, </a:t>
            </a:r>
            <a:r>
              <a:rPr lang="hr-HR">
                <a:solidFill>
                  <a:srgbClr val="000099"/>
                </a:solidFill>
              </a:rPr>
              <a:t>&amp;sedam</a:t>
            </a:r>
            <a:r>
              <a:rPr lang="hr-HR"/>
              <a:t>);</a:t>
            </a:r>
          </a:p>
          <a:p>
            <a:r>
              <a:rPr lang="hr-HR"/>
              <a:t>  return 0;</a:t>
            </a:r>
          </a:p>
          <a:p>
            <a:r>
              <a:rPr lang="hr-HR"/>
              <a:t>}</a:t>
            </a:r>
          </a:p>
          <a:p>
            <a:endParaRPr lang="hr-HR"/>
          </a:p>
        </p:txBody>
      </p:sp>
      <p:sp>
        <p:nvSpPr>
          <p:cNvPr id="1786882" name="Rectangle 2"/>
          <p:cNvSpPr>
            <a:spLocks noGrp="1" noChangeArrowheads="1"/>
          </p:cNvSpPr>
          <p:nvPr>
            <p:ph type="title"/>
          </p:nvPr>
        </p:nvSpPr>
        <p:spPr/>
        <p:txBody>
          <a:bodyPr/>
          <a:lstStyle/>
          <a:p>
            <a:pPr>
              <a:defRPr/>
            </a:pPr>
            <a:r>
              <a:rPr lang="hr-HR" smtClean="0"/>
              <a:t>Razmjena podataka s funkcijom - </a:t>
            </a:r>
            <a:r>
              <a:rPr lang="hr-HR" i="1" smtClean="0"/>
              <a:t>lokalna zamjena adresa</a:t>
            </a:r>
          </a:p>
        </p:txBody>
      </p:sp>
      <p:sp>
        <p:nvSpPr>
          <p:cNvPr id="12292" name="Rectangle 3"/>
          <p:cNvSpPr>
            <a:spLocks noGrp="1" noChangeArrowheads="1"/>
          </p:cNvSpPr>
          <p:nvPr>
            <p:ph type="body" idx="1"/>
          </p:nvPr>
        </p:nvSpPr>
        <p:spPr>
          <a:xfrm>
            <a:off x="569913" y="5880100"/>
            <a:ext cx="9063037" cy="404813"/>
          </a:xfrm>
        </p:spPr>
        <p:txBody>
          <a:bodyPr/>
          <a:lstStyle/>
          <a:p>
            <a:pPr>
              <a:lnSpc>
                <a:spcPct val="80000"/>
              </a:lnSpc>
              <a:buFont typeface="Monotype Sorts" pitchFamily="2" charset="2"/>
              <a:buNone/>
            </a:pPr>
            <a:r>
              <a:rPr kumimoji="0" lang="en-GB" sz="2400" smtClean="0">
                <a:solidFill>
                  <a:schemeClr val="folHlink"/>
                </a:solidFill>
                <a:effectLst/>
                <a:latin typeface="Courier New" pitchFamily="49" charset="0"/>
                <a:sym typeface="Wingdings" pitchFamily="2" charset="2"/>
              </a:rPr>
              <a:t></a:t>
            </a:r>
            <a:r>
              <a:rPr kumimoji="0" lang="hr-HR" sz="2400" smtClean="0">
                <a:solidFill>
                  <a:schemeClr val="folHlink"/>
                </a:solidFill>
                <a:effectLst/>
                <a:latin typeface="Courier New" pitchFamily="49" charset="0"/>
                <a:sym typeface="Wingdings" pitchFamily="2" charset="2"/>
              </a:rPr>
              <a:t>KomunikacijaSFunkcijama</a:t>
            </a:r>
          </a:p>
        </p:txBody>
      </p:sp>
      <p:sp>
        <p:nvSpPr>
          <p:cNvPr id="3" name="Slide Number Placeholder 2"/>
          <p:cNvSpPr>
            <a:spLocks noGrp="1"/>
          </p:cNvSpPr>
          <p:nvPr>
            <p:ph type="sldNum" sz="quarter" idx="11"/>
          </p:nvPr>
        </p:nvSpPr>
        <p:spPr/>
        <p:txBody>
          <a:bodyPr/>
          <a:lstStyle/>
          <a:p>
            <a:fld id="{D4AD59E7-4515-4B34-A58D-745587B9CCB9}" type="slidenum">
              <a:rPr lang="hr-HR" smtClean="0"/>
              <a:pPr/>
              <a:t>6</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6034" name="Rectangle 2"/>
          <p:cNvSpPr>
            <a:spLocks noGrp="1" noChangeArrowheads="1"/>
          </p:cNvSpPr>
          <p:nvPr>
            <p:ph type="title"/>
          </p:nvPr>
        </p:nvSpPr>
        <p:spPr/>
        <p:txBody>
          <a:bodyPr/>
          <a:lstStyle/>
          <a:p>
            <a:r>
              <a:rPr lang="hr-HR" smtClean="0"/>
              <a:t>Asimptotsko vrijeme izvođenja</a:t>
            </a:r>
          </a:p>
        </p:txBody>
      </p:sp>
      <p:sp>
        <p:nvSpPr>
          <p:cNvPr id="1836035" name="Rectangle 3"/>
          <p:cNvSpPr>
            <a:spLocks noGrp="1" noChangeArrowheads="1"/>
          </p:cNvSpPr>
          <p:nvPr>
            <p:ph type="body" idx="1"/>
          </p:nvPr>
        </p:nvSpPr>
        <p:spPr/>
        <p:txBody>
          <a:bodyPr/>
          <a:lstStyle/>
          <a:p>
            <a:pPr>
              <a:lnSpc>
                <a:spcPct val="95000"/>
              </a:lnSpc>
            </a:pPr>
            <a:r>
              <a:rPr lang="hr-HR" sz="2400" i="1" smtClean="0">
                <a:solidFill>
                  <a:srgbClr val="FF0000"/>
                </a:solidFill>
                <a:latin typeface="Times New Roman" pitchFamily="18" charset="0"/>
              </a:rPr>
              <a:t>f(n) ~ g(n) </a:t>
            </a:r>
            <a:r>
              <a:rPr lang="hr-HR" sz="2400" smtClean="0"/>
              <a:t>ako je </a:t>
            </a:r>
          </a:p>
          <a:p>
            <a:pPr lvl="1">
              <a:lnSpc>
                <a:spcPct val="95000"/>
              </a:lnSpc>
            </a:pPr>
            <a:endParaRPr lang="hr-HR" sz="2000" smtClean="0"/>
          </a:p>
          <a:p>
            <a:pPr lvl="1">
              <a:lnSpc>
                <a:spcPct val="95000"/>
              </a:lnSpc>
            </a:pPr>
            <a:r>
              <a:rPr lang="hr-HR" sz="2000" smtClean="0"/>
              <a:t>čita se: "</a:t>
            </a:r>
            <a:r>
              <a:rPr lang="hr-HR" sz="2000" i="1" smtClean="0">
                <a:solidFill>
                  <a:srgbClr val="FF0000"/>
                </a:solidFill>
                <a:latin typeface="Times New Roman" pitchFamily="18" charset="0"/>
              </a:rPr>
              <a:t>f(n)</a:t>
            </a:r>
            <a:r>
              <a:rPr lang="hr-HR" sz="2000" i="1" smtClean="0">
                <a:latin typeface="Times New Roman" pitchFamily="18" charset="0"/>
              </a:rPr>
              <a:t> </a:t>
            </a:r>
            <a:r>
              <a:rPr lang="hr-HR" sz="2000" smtClean="0"/>
              <a:t>je asimptotski jednako funkciji </a:t>
            </a:r>
            <a:r>
              <a:rPr lang="hr-HR" sz="2000" i="1" smtClean="0">
                <a:solidFill>
                  <a:srgbClr val="FF0000"/>
                </a:solidFill>
                <a:latin typeface="Times New Roman" pitchFamily="18" charset="0"/>
              </a:rPr>
              <a:t>g(n)</a:t>
            </a:r>
            <a:r>
              <a:rPr lang="hr-HR" sz="2000" smtClean="0"/>
              <a:t>”</a:t>
            </a:r>
          </a:p>
          <a:p>
            <a:pPr>
              <a:lnSpc>
                <a:spcPct val="95000"/>
              </a:lnSpc>
            </a:pPr>
            <a:r>
              <a:rPr lang="hr-HR" sz="2400" smtClean="0"/>
              <a:t>precizniji je </a:t>
            </a:r>
            <a:r>
              <a:rPr lang="hr-HR" sz="2400" smtClean="0">
                <a:solidFill>
                  <a:srgbClr val="FF0000"/>
                </a:solidFill>
              </a:rPr>
              <a:t>opis vremena izvođenja</a:t>
            </a:r>
            <a:r>
              <a:rPr lang="hr-HR" sz="2400" smtClean="0"/>
              <a:t> nego </a:t>
            </a:r>
            <a:r>
              <a:rPr lang="hr-HR" sz="2400" i="1" smtClean="0">
                <a:solidFill>
                  <a:srgbClr val="FF0000"/>
                </a:solidFill>
                <a:latin typeface="Times New Roman" pitchFamily="18" charset="0"/>
              </a:rPr>
              <a:t>O</a:t>
            </a:r>
            <a:r>
              <a:rPr lang="hr-HR" sz="2400" smtClean="0"/>
              <a:t>-notacijom</a:t>
            </a:r>
          </a:p>
          <a:p>
            <a:pPr lvl="1">
              <a:lnSpc>
                <a:spcPct val="95000"/>
              </a:lnSpc>
            </a:pPr>
            <a:r>
              <a:rPr lang="hr-HR" sz="2000" smtClean="0"/>
              <a:t>zna se i red veličine vodećeg člana i konstanta koja ga množi</a:t>
            </a:r>
          </a:p>
          <a:p>
            <a:pPr>
              <a:lnSpc>
                <a:spcPct val="95000"/>
              </a:lnSpc>
            </a:pPr>
            <a:r>
              <a:rPr lang="hr-HR" sz="2400" smtClean="0"/>
              <a:t>ako je, primjerice:</a:t>
            </a:r>
          </a:p>
          <a:p>
            <a:pPr lvl="1">
              <a:lnSpc>
                <a:spcPct val="95000"/>
              </a:lnSpc>
              <a:buFont typeface="Wingdings" pitchFamily="2" charset="2"/>
              <a:buNone/>
            </a:pPr>
            <a:r>
              <a:rPr lang="hr-HR" i="1" smtClean="0">
                <a:solidFill>
                  <a:srgbClr val="FF0000"/>
                </a:solidFill>
                <a:latin typeface="Times New Roman" pitchFamily="18" charset="0"/>
              </a:rPr>
              <a:t>f(n)</a:t>
            </a:r>
            <a:r>
              <a:rPr lang="hr-HR" smtClean="0">
                <a:solidFill>
                  <a:srgbClr val="FF0000"/>
                </a:solidFill>
                <a:latin typeface="Times New Roman" pitchFamily="18" charset="0"/>
              </a:rPr>
              <a:t> = </a:t>
            </a:r>
            <a:r>
              <a:rPr lang="hr-HR" i="1" smtClean="0">
                <a:solidFill>
                  <a:srgbClr val="FF0000"/>
                </a:solidFill>
                <a:latin typeface="Times New Roman" pitchFamily="18" charset="0"/>
              </a:rPr>
              <a:t>a</a:t>
            </a:r>
            <a:r>
              <a:rPr lang="hr-HR" i="1" baseline="-25000" smtClean="0">
                <a:solidFill>
                  <a:srgbClr val="FF0000"/>
                </a:solidFill>
                <a:latin typeface="Times New Roman" pitchFamily="18" charset="0"/>
              </a:rPr>
              <a:t>k</a:t>
            </a:r>
            <a:r>
              <a:rPr lang="hr-HR" i="1" smtClean="0">
                <a:solidFill>
                  <a:srgbClr val="FF0000"/>
                </a:solidFill>
                <a:latin typeface="Times New Roman" pitchFamily="18" charset="0"/>
              </a:rPr>
              <a:t>n</a:t>
            </a:r>
            <a:r>
              <a:rPr lang="hr-HR" i="1" baseline="30000" smtClean="0">
                <a:solidFill>
                  <a:srgbClr val="FF0000"/>
                </a:solidFill>
                <a:latin typeface="Times New Roman" pitchFamily="18" charset="0"/>
              </a:rPr>
              <a:t>k</a:t>
            </a:r>
            <a:r>
              <a:rPr lang="hr-HR" baseline="30000" smtClean="0">
                <a:solidFill>
                  <a:srgbClr val="FF0000"/>
                </a:solidFill>
                <a:latin typeface="Times New Roman" pitchFamily="18" charset="0"/>
              </a:rPr>
              <a:t>  </a:t>
            </a:r>
            <a:r>
              <a:rPr lang="hr-HR" smtClean="0">
                <a:solidFill>
                  <a:srgbClr val="FF0000"/>
                </a:solidFill>
                <a:latin typeface="Times New Roman" pitchFamily="18" charset="0"/>
              </a:rPr>
              <a:t>+ ... + </a:t>
            </a:r>
            <a:r>
              <a:rPr lang="hr-HR" i="1" smtClean="0">
                <a:solidFill>
                  <a:srgbClr val="FF0000"/>
                </a:solidFill>
                <a:latin typeface="Times New Roman" pitchFamily="18" charset="0"/>
              </a:rPr>
              <a:t>a</a:t>
            </a:r>
            <a:r>
              <a:rPr lang="hr-HR" i="1" baseline="-25000" smtClean="0">
                <a:solidFill>
                  <a:srgbClr val="FF0000"/>
                </a:solidFill>
                <a:latin typeface="Times New Roman" pitchFamily="18" charset="0"/>
              </a:rPr>
              <a:t>0</a:t>
            </a:r>
          </a:p>
          <a:p>
            <a:pPr lvl="1">
              <a:lnSpc>
                <a:spcPct val="95000"/>
              </a:lnSpc>
              <a:buFont typeface="Wingdings" pitchFamily="2" charset="2"/>
              <a:buNone/>
            </a:pPr>
            <a:r>
              <a:rPr lang="hr-HR" sz="2000" smtClean="0"/>
              <a:t>tada je:</a:t>
            </a:r>
          </a:p>
          <a:p>
            <a:pPr lvl="1">
              <a:lnSpc>
                <a:spcPct val="95000"/>
              </a:lnSpc>
              <a:buFont typeface="Wingdings" pitchFamily="2" charset="2"/>
              <a:buNone/>
            </a:pPr>
            <a:r>
              <a:rPr lang="hr-HR" i="1" smtClean="0">
                <a:solidFill>
                  <a:srgbClr val="FF0000"/>
                </a:solidFill>
                <a:latin typeface="Times New Roman" pitchFamily="18" charset="0"/>
              </a:rPr>
              <a:t>f(n) =</a:t>
            </a:r>
            <a:r>
              <a:rPr lang="hr-HR" smtClean="0">
                <a:solidFill>
                  <a:srgbClr val="FF0000"/>
                </a:solidFill>
                <a:latin typeface="Times New Roman" pitchFamily="18" charset="0"/>
              </a:rPr>
              <a:t> </a:t>
            </a:r>
            <a:r>
              <a:rPr lang="hr-HR" i="1" smtClean="0">
                <a:solidFill>
                  <a:srgbClr val="FF0000"/>
                </a:solidFill>
                <a:latin typeface="Times New Roman" pitchFamily="18" charset="0"/>
              </a:rPr>
              <a:t>O(n</a:t>
            </a:r>
            <a:r>
              <a:rPr lang="hr-HR" i="1" baseline="30000" smtClean="0">
                <a:solidFill>
                  <a:srgbClr val="FF0000"/>
                </a:solidFill>
                <a:latin typeface="Times New Roman" pitchFamily="18" charset="0"/>
              </a:rPr>
              <a:t>k</a:t>
            </a:r>
            <a:r>
              <a:rPr lang="hr-HR" i="1" smtClean="0">
                <a:solidFill>
                  <a:srgbClr val="FF0000"/>
                </a:solidFill>
                <a:latin typeface="Times New Roman" pitchFamily="18" charset="0"/>
              </a:rPr>
              <a:t>)</a:t>
            </a:r>
            <a:r>
              <a:rPr lang="hr-HR" smtClean="0">
                <a:solidFill>
                  <a:srgbClr val="FF0000"/>
                </a:solidFill>
                <a:latin typeface="Times New Roman" pitchFamily="18" charset="0"/>
              </a:rPr>
              <a:t>  </a:t>
            </a:r>
            <a:r>
              <a:rPr lang="hr-HR" smtClean="0"/>
              <a:t>i</a:t>
            </a:r>
            <a:r>
              <a:rPr lang="hr-HR" smtClean="0">
                <a:solidFill>
                  <a:srgbClr val="FF0000"/>
                </a:solidFill>
                <a:latin typeface="Times New Roman" pitchFamily="18" charset="0"/>
              </a:rPr>
              <a:t>  </a:t>
            </a:r>
            <a:r>
              <a:rPr lang="hr-HR" i="1" smtClean="0">
                <a:solidFill>
                  <a:srgbClr val="FF0000"/>
                </a:solidFill>
                <a:latin typeface="Times New Roman" pitchFamily="18" charset="0"/>
              </a:rPr>
              <a:t>f(n) ~</a:t>
            </a:r>
            <a:r>
              <a:rPr lang="hr-HR" smtClean="0">
                <a:solidFill>
                  <a:srgbClr val="FF0000"/>
                </a:solidFill>
                <a:latin typeface="Times New Roman" pitchFamily="18" charset="0"/>
              </a:rPr>
              <a:t> </a:t>
            </a:r>
            <a:r>
              <a:rPr lang="hr-HR" i="1" smtClean="0">
                <a:solidFill>
                  <a:srgbClr val="FF0000"/>
                </a:solidFill>
                <a:latin typeface="Times New Roman" pitchFamily="18" charset="0"/>
              </a:rPr>
              <a:t>a</a:t>
            </a:r>
            <a:r>
              <a:rPr lang="hr-HR" i="1" baseline="-25000" smtClean="0">
                <a:solidFill>
                  <a:srgbClr val="FF0000"/>
                </a:solidFill>
                <a:latin typeface="Times New Roman" pitchFamily="18" charset="0"/>
              </a:rPr>
              <a:t>k</a:t>
            </a:r>
            <a:r>
              <a:rPr lang="hr-HR" i="1" smtClean="0">
                <a:solidFill>
                  <a:srgbClr val="FF0000"/>
                </a:solidFill>
                <a:latin typeface="Times New Roman" pitchFamily="18" charset="0"/>
              </a:rPr>
              <a:t>n</a:t>
            </a:r>
            <a:r>
              <a:rPr lang="hr-HR" i="1" baseline="30000" smtClean="0">
                <a:solidFill>
                  <a:srgbClr val="FF0000"/>
                </a:solidFill>
                <a:latin typeface="Times New Roman" pitchFamily="18" charset="0"/>
              </a:rPr>
              <a:t>k</a:t>
            </a:r>
            <a:endParaRPr lang="hr-HR" i="1" smtClean="0">
              <a:solidFill>
                <a:srgbClr val="FF0000"/>
              </a:solidFill>
              <a:latin typeface="Times New Roman" pitchFamily="18" charset="0"/>
            </a:endParaRPr>
          </a:p>
          <a:p>
            <a:pPr>
              <a:lnSpc>
                <a:spcPct val="95000"/>
              </a:lnSpc>
            </a:pPr>
            <a:r>
              <a:rPr lang="hr-HR" sz="2400" smtClean="0"/>
              <a:t>primjeri: </a:t>
            </a:r>
          </a:p>
          <a:p>
            <a:pPr lvl="1">
              <a:lnSpc>
                <a:spcPct val="95000"/>
              </a:lnSpc>
            </a:pPr>
            <a:r>
              <a:rPr lang="hr-HR" sz="2000" i="1" smtClean="0">
                <a:solidFill>
                  <a:srgbClr val="FF0000"/>
                </a:solidFill>
                <a:latin typeface="Times New Roman" pitchFamily="18" charset="0"/>
              </a:rPr>
              <a:t>3*2</a:t>
            </a:r>
            <a:r>
              <a:rPr lang="hr-HR" sz="2000" i="1" baseline="30000" smtClean="0">
                <a:solidFill>
                  <a:srgbClr val="FF0000"/>
                </a:solidFill>
                <a:latin typeface="Times New Roman" pitchFamily="18" charset="0"/>
              </a:rPr>
              <a:t>x</a:t>
            </a:r>
            <a:r>
              <a:rPr lang="hr-HR" sz="2000" i="1" smtClean="0">
                <a:latin typeface="Times New Roman" pitchFamily="18" charset="0"/>
              </a:rPr>
              <a:t>+7 logx+x ~ </a:t>
            </a:r>
            <a:r>
              <a:rPr lang="hr-HR" sz="2000" i="1" smtClean="0">
                <a:solidFill>
                  <a:srgbClr val="FF0000"/>
                </a:solidFill>
                <a:latin typeface="Times New Roman" pitchFamily="18" charset="0"/>
              </a:rPr>
              <a:t>3*2</a:t>
            </a:r>
            <a:r>
              <a:rPr lang="hr-HR" sz="2000" i="1" baseline="30000" smtClean="0">
                <a:solidFill>
                  <a:srgbClr val="FF0000"/>
                </a:solidFill>
                <a:latin typeface="Times New Roman" pitchFamily="18" charset="0"/>
              </a:rPr>
              <a:t>x</a:t>
            </a:r>
          </a:p>
          <a:p>
            <a:pPr lvl="1">
              <a:lnSpc>
                <a:spcPct val="110000"/>
              </a:lnSpc>
            </a:pPr>
            <a:r>
              <a:rPr lang="hr-HR" sz="2000" smtClean="0">
                <a:sym typeface="Symbol" pitchFamily="18" charset="2"/>
              </a:rPr>
              <a:t>za primjer sortiranja s prethodnog slajda (sortiranje zadaća):</a:t>
            </a:r>
          </a:p>
          <a:p>
            <a:pPr lvl="2">
              <a:lnSpc>
                <a:spcPct val="110000"/>
              </a:lnSpc>
            </a:pPr>
            <a:r>
              <a:rPr lang="hr-HR" sz="1800" smtClean="0">
                <a:sym typeface="Symbol" pitchFamily="18" charset="2"/>
              </a:rPr>
              <a:t>zbog linearnog smanjivanja preostalog skupa u kojem se traži prvi, asimptotsko trajanje je:</a:t>
            </a:r>
          </a:p>
          <a:p>
            <a:pPr lvl="2">
              <a:lnSpc>
                <a:spcPct val="110000"/>
              </a:lnSpc>
              <a:buFontTx/>
              <a:buNone/>
            </a:pPr>
            <a:r>
              <a:rPr lang="hr-HR" i="1" smtClean="0">
                <a:solidFill>
                  <a:srgbClr val="FF0000"/>
                </a:solidFill>
                <a:sym typeface="Symbol" pitchFamily="18" charset="2"/>
              </a:rPr>
              <a:t>	 </a:t>
            </a:r>
            <a:r>
              <a:rPr lang="hr-HR" i="1" smtClean="0">
                <a:solidFill>
                  <a:srgbClr val="FF0000"/>
                </a:solidFill>
              </a:rPr>
              <a:t>~</a:t>
            </a:r>
            <a:r>
              <a:rPr lang="hr-HR" smtClean="0">
                <a:solidFill>
                  <a:srgbClr val="FF0000"/>
                </a:solidFill>
              </a:rPr>
              <a:t> </a:t>
            </a:r>
            <a:r>
              <a:rPr lang="hr-HR" i="1" smtClean="0">
                <a:solidFill>
                  <a:srgbClr val="FF0000"/>
                </a:solidFill>
                <a:sym typeface="Symbol" pitchFamily="18" charset="2"/>
              </a:rPr>
              <a:t>n</a:t>
            </a:r>
            <a:r>
              <a:rPr lang="hr-HR" i="1" baseline="30000" smtClean="0">
                <a:solidFill>
                  <a:srgbClr val="FF0000"/>
                </a:solidFill>
                <a:sym typeface="Symbol" pitchFamily="18" charset="2"/>
              </a:rPr>
              <a:t>2</a:t>
            </a:r>
            <a:r>
              <a:rPr lang="hr-HR" i="1" smtClean="0">
                <a:solidFill>
                  <a:srgbClr val="FF0000"/>
                </a:solidFill>
                <a:sym typeface="Symbol" pitchFamily="18" charset="2"/>
              </a:rPr>
              <a:t>/2</a:t>
            </a:r>
            <a:endParaRPr lang="hr-HR" sz="1800" smtClean="0"/>
          </a:p>
        </p:txBody>
      </p:sp>
      <p:graphicFrame>
        <p:nvGraphicFramePr>
          <p:cNvPr id="2050" name="Object 4"/>
          <p:cNvGraphicFramePr>
            <a:graphicFrameLocks noChangeAspect="1"/>
          </p:cNvGraphicFramePr>
          <p:nvPr/>
        </p:nvGraphicFramePr>
        <p:xfrm>
          <a:off x="2874963" y="865188"/>
          <a:ext cx="1379537" cy="649287"/>
        </p:xfrm>
        <a:graphic>
          <a:graphicData uri="http://schemas.openxmlformats.org/presentationml/2006/ole">
            <mc:AlternateContent xmlns:mc="http://schemas.openxmlformats.org/markup-compatibility/2006">
              <mc:Choice xmlns:v="urn:schemas-microsoft-com:vml" Requires="v">
                <p:oleObj spid="_x0000_s66571" name="Equation" r:id="rId4" imgW="888840" imgH="419040" progId="Equation.3">
                  <p:embed/>
                </p:oleObj>
              </mc:Choice>
              <mc:Fallback>
                <p:oleObj name="Equation" r:id="rId4" imgW="888840" imgH="419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4963" y="865188"/>
                        <a:ext cx="1379537" cy="649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Slide Number Placeholder 2"/>
          <p:cNvSpPr>
            <a:spLocks noGrp="1"/>
          </p:cNvSpPr>
          <p:nvPr>
            <p:ph type="sldNum" sz="quarter" idx="11"/>
          </p:nvPr>
        </p:nvSpPr>
        <p:spPr/>
        <p:txBody>
          <a:bodyPr/>
          <a:lstStyle/>
          <a:p>
            <a:fld id="{D4AD59E7-4515-4B34-A58D-745587B9CCB9}" type="slidenum">
              <a:rPr lang="hr-HR" smtClean="0"/>
              <a:pPr/>
              <a:t>60</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8082" name="Rectangle 2"/>
          <p:cNvSpPr>
            <a:spLocks noChangeArrowheads="1"/>
          </p:cNvSpPr>
          <p:nvPr/>
        </p:nvSpPr>
        <p:spPr bwMode="auto">
          <a:xfrm>
            <a:off x="2166938" y="3671888"/>
            <a:ext cx="5072062" cy="1400175"/>
          </a:xfrm>
          <a:prstGeom prst="rect">
            <a:avLst/>
          </a:prstGeom>
          <a:solidFill>
            <a:srgbClr val="FFCC99">
              <a:alpha val="39999"/>
            </a:srgbClr>
          </a:solidFill>
          <a:ln w="9525">
            <a:solidFill>
              <a:srgbClr val="FF9900"/>
            </a:solidFill>
            <a:miter lim="800000"/>
            <a:headEnd/>
            <a:tailEnd/>
          </a:ln>
          <a:effectLst/>
        </p:spPr>
        <p:txBody>
          <a:bodyPr wrap="none" anchor="ctr"/>
          <a:lstStyle/>
          <a:p>
            <a:pPr marL="457200" indent="-457200">
              <a:defRPr/>
            </a:pPr>
            <a:r>
              <a:rPr lang="hr-HR" b="0" i="1">
                <a:solidFill>
                  <a:schemeClr val="bg1"/>
                </a:solidFill>
                <a:effectLst>
                  <a:outerShdw blurRad="38100" dist="38100" dir="2700000" algn="tl">
                    <a:srgbClr val="000000"/>
                  </a:outerShdw>
                </a:effectLst>
                <a:latin typeface="Times New Roman" pitchFamily="18" charset="0"/>
              </a:rPr>
              <a:t> n</a:t>
            </a:r>
          </a:p>
          <a:p>
            <a:pPr marL="457200" indent="-457200">
              <a:defRPr/>
            </a:pPr>
            <a:r>
              <a:rPr lang="hr-HR" sz="3200" b="0" i="1">
                <a:solidFill>
                  <a:schemeClr val="bg1"/>
                </a:solidFill>
                <a:effectLst>
                  <a:outerShdw blurRad="38100" dist="38100" dir="2700000" algn="tl">
                    <a:srgbClr val="000000"/>
                  </a:outerShdw>
                </a:effectLst>
                <a:latin typeface="Times New Roman" pitchFamily="18" charset="0"/>
                <a:sym typeface="Symbol" pitchFamily="18" charset="2"/>
              </a:rPr>
              <a:t></a:t>
            </a:r>
            <a:r>
              <a:rPr lang="hr-HR" sz="3200" b="0" i="1">
                <a:solidFill>
                  <a:schemeClr val="bg1"/>
                </a:solidFill>
                <a:effectLst>
                  <a:outerShdw blurRad="38100" dist="38100" dir="2700000" algn="tl">
                    <a:srgbClr val="000000"/>
                  </a:outerShdw>
                </a:effectLst>
                <a:latin typeface="Times New Roman" pitchFamily="18" charset="0"/>
              </a:rPr>
              <a:t> i = n(n+1)/2 = </a:t>
            </a:r>
            <a:r>
              <a:rPr lang="hr-HR" sz="3200" b="0" i="1">
                <a:solidFill>
                  <a:schemeClr val="bg1"/>
                </a:solidFill>
                <a:effectLst>
                  <a:outerShdw blurRad="38100" dist="38100" dir="2700000" algn="tl">
                    <a:srgbClr val="000000"/>
                  </a:outerShdw>
                </a:effectLst>
                <a:latin typeface="Times New Roman" pitchFamily="18" charset="0"/>
                <a:sym typeface="Symbol" pitchFamily="18" charset="2"/>
              </a:rPr>
              <a:t>O </a:t>
            </a:r>
            <a:r>
              <a:rPr lang="hr-HR" sz="3200" b="0" i="1">
                <a:solidFill>
                  <a:schemeClr val="bg1"/>
                </a:solidFill>
                <a:effectLst>
                  <a:outerShdw blurRad="38100" dist="38100" dir="2700000" algn="tl">
                    <a:srgbClr val="000000"/>
                  </a:outerShdw>
                </a:effectLst>
                <a:latin typeface="Times New Roman" pitchFamily="18" charset="0"/>
              </a:rPr>
              <a:t>(n</a:t>
            </a:r>
            <a:r>
              <a:rPr lang="hr-HR" sz="3200" b="0" i="1" baseline="30000">
                <a:solidFill>
                  <a:schemeClr val="bg1"/>
                </a:solidFill>
                <a:effectLst>
                  <a:outerShdw blurRad="38100" dist="38100" dir="2700000" algn="tl">
                    <a:srgbClr val="000000"/>
                  </a:outerShdw>
                </a:effectLst>
                <a:latin typeface="Times New Roman" pitchFamily="18" charset="0"/>
              </a:rPr>
              <a:t>2</a:t>
            </a:r>
            <a:r>
              <a:rPr lang="hr-HR" sz="3200" b="0" i="1">
                <a:solidFill>
                  <a:schemeClr val="bg1"/>
                </a:solidFill>
                <a:effectLst>
                  <a:outerShdw blurRad="38100" dist="38100" dir="2700000" algn="tl">
                    <a:srgbClr val="000000"/>
                  </a:outerShdw>
                </a:effectLst>
                <a:latin typeface="Times New Roman" pitchFamily="18" charset="0"/>
              </a:rPr>
              <a:t>)</a:t>
            </a:r>
          </a:p>
          <a:p>
            <a:pPr marL="457200" indent="-457200">
              <a:defRPr/>
            </a:pPr>
            <a:r>
              <a:rPr lang="hr-HR" b="0" i="1">
                <a:solidFill>
                  <a:schemeClr val="bg1"/>
                </a:solidFill>
                <a:effectLst>
                  <a:outerShdw blurRad="38100" dist="38100" dir="2700000" algn="tl">
                    <a:srgbClr val="000000"/>
                  </a:outerShdw>
                </a:effectLst>
                <a:latin typeface="Times New Roman" pitchFamily="18" charset="0"/>
              </a:rPr>
              <a:t>i=1</a:t>
            </a:r>
          </a:p>
        </p:txBody>
      </p:sp>
      <p:sp>
        <p:nvSpPr>
          <p:cNvPr id="1838083" name="Rectangle 3"/>
          <p:cNvSpPr>
            <a:spLocks noGrp="1" noChangeArrowheads="1"/>
          </p:cNvSpPr>
          <p:nvPr>
            <p:ph type="title"/>
          </p:nvPr>
        </p:nvSpPr>
        <p:spPr/>
        <p:txBody>
          <a:bodyPr/>
          <a:lstStyle/>
          <a:p>
            <a:r>
              <a:rPr lang="hr-HR" smtClean="0"/>
              <a:t>Asimptotsko vrijeme izvođenja</a:t>
            </a:r>
          </a:p>
        </p:txBody>
      </p:sp>
      <p:sp>
        <p:nvSpPr>
          <p:cNvPr id="1838084" name="Rectangle 4"/>
          <p:cNvSpPr>
            <a:spLocks noGrp="1" noChangeArrowheads="1"/>
          </p:cNvSpPr>
          <p:nvPr>
            <p:ph type="body" idx="1"/>
          </p:nvPr>
        </p:nvSpPr>
        <p:spPr>
          <a:xfrm>
            <a:off x="273050" y="981075"/>
            <a:ext cx="9359900" cy="5400675"/>
          </a:xfrm>
        </p:spPr>
        <p:txBody>
          <a:bodyPr/>
          <a:lstStyle/>
          <a:p>
            <a:pPr>
              <a:defRPr/>
            </a:pPr>
            <a:r>
              <a:rPr lang="hr-HR" smtClean="0"/>
              <a:t>u izračunu učestalosti obavljanja nekih naredbi često se javljaju sume oblika:			</a:t>
            </a:r>
          </a:p>
          <a:p>
            <a:pPr>
              <a:defRPr/>
            </a:pPr>
            <a:endParaRPr lang="hr-HR" smtClean="0"/>
          </a:p>
          <a:p>
            <a:pPr>
              <a:defRPr/>
            </a:pPr>
            <a:endParaRPr lang="hr-HR" smtClean="0"/>
          </a:p>
          <a:p>
            <a:pPr>
              <a:defRPr/>
            </a:pPr>
            <a:endParaRPr lang="hr-HR" smtClean="0"/>
          </a:p>
          <a:p>
            <a:pPr>
              <a:defRPr/>
            </a:pPr>
            <a:endParaRPr lang="hr-HR" smtClean="0"/>
          </a:p>
          <a:p>
            <a:pPr>
              <a:defRPr/>
            </a:pPr>
            <a:endParaRPr lang="hr-HR" smtClean="0"/>
          </a:p>
          <a:p>
            <a:pPr>
              <a:defRPr/>
            </a:pPr>
            <a:endParaRPr lang="hr-HR" smtClean="0"/>
          </a:p>
          <a:p>
            <a:pPr>
              <a:buFont typeface="Monotype Sorts" pitchFamily="2" charset="2"/>
              <a:buNone/>
              <a:defRPr/>
            </a:pPr>
            <a:r>
              <a:rPr lang="hr-HR" i="1" smtClean="0">
                <a:sym typeface="Symbol" pitchFamily="18" charset="2"/>
              </a:rPr>
              <a:t>			 </a:t>
            </a:r>
            <a:r>
              <a:rPr lang="hr-HR" i="1" smtClean="0"/>
              <a:t>n</a:t>
            </a:r>
            <a:r>
              <a:rPr lang="hr-HR" i="1" baseline="30000" smtClean="0"/>
              <a:t>2</a:t>
            </a:r>
            <a:r>
              <a:rPr lang="hr-HR" i="1" smtClean="0"/>
              <a:t>/2</a:t>
            </a:r>
            <a:endParaRPr lang="hr-HR" sz="2400" i="1" smtClean="0">
              <a:solidFill>
                <a:srgbClr val="FF0000"/>
              </a:solidFill>
            </a:endParaRPr>
          </a:p>
        </p:txBody>
      </p:sp>
      <p:sp>
        <p:nvSpPr>
          <p:cNvPr id="1838085" name="Rectangle 5"/>
          <p:cNvSpPr>
            <a:spLocks noChangeArrowheads="1"/>
          </p:cNvSpPr>
          <p:nvPr/>
        </p:nvSpPr>
        <p:spPr bwMode="auto">
          <a:xfrm>
            <a:off x="1568450" y="1935163"/>
            <a:ext cx="6170613" cy="1279525"/>
          </a:xfrm>
          <a:prstGeom prst="rect">
            <a:avLst/>
          </a:prstGeom>
          <a:solidFill>
            <a:srgbClr val="FFCC99">
              <a:alpha val="39999"/>
            </a:srgbClr>
          </a:solidFill>
          <a:ln w="9525">
            <a:solidFill>
              <a:srgbClr val="FF9900"/>
            </a:solidFill>
            <a:miter lim="800000"/>
            <a:headEnd/>
            <a:tailEnd/>
          </a:ln>
          <a:effectLst/>
        </p:spPr>
        <p:txBody>
          <a:bodyPr wrap="none" anchor="ctr"/>
          <a:lstStyle/>
          <a:p>
            <a:pPr marL="179388" lvl="1">
              <a:defRPr/>
            </a:pPr>
            <a:r>
              <a:rPr lang="hr-HR" sz="2400">
                <a:solidFill>
                  <a:schemeClr val="bg1"/>
                </a:solidFill>
                <a:effectLst>
                  <a:outerShdw blurRad="38100" dist="38100" dir="2700000" algn="tl">
                    <a:srgbClr val="000000"/>
                  </a:outerShdw>
                </a:effectLst>
              </a:rPr>
              <a:t>for (i = 1; i &lt;= n; i++)</a:t>
            </a:r>
          </a:p>
          <a:p>
            <a:pPr marL="179388" lvl="1">
              <a:defRPr/>
            </a:pPr>
            <a:r>
              <a:rPr lang="hr-HR" sz="2400">
                <a:solidFill>
                  <a:schemeClr val="bg1"/>
                </a:solidFill>
                <a:effectLst>
                  <a:outerShdw blurRad="38100" dist="38100" dir="2700000" algn="tl">
                    <a:srgbClr val="000000"/>
                  </a:outerShdw>
                </a:effectLst>
              </a:rPr>
              <a:t>  for (j = 0; j &lt; i; i++) {...}</a:t>
            </a:r>
          </a:p>
        </p:txBody>
      </p:sp>
      <p:sp>
        <p:nvSpPr>
          <p:cNvPr id="3" name="Slide Number Placeholder 2"/>
          <p:cNvSpPr>
            <a:spLocks noGrp="1"/>
          </p:cNvSpPr>
          <p:nvPr>
            <p:ph type="sldNum" sz="quarter" idx="11"/>
          </p:nvPr>
        </p:nvSpPr>
        <p:spPr/>
        <p:txBody>
          <a:bodyPr/>
          <a:lstStyle/>
          <a:p>
            <a:fld id="{D4AD59E7-4515-4B34-A58D-745587B9CCB9}" type="slidenum">
              <a:rPr lang="hr-HR" smtClean="0"/>
              <a:pPr/>
              <a:t>61</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0130" name="Rectangle 2"/>
          <p:cNvSpPr>
            <a:spLocks noGrp="1" noChangeArrowheads="1"/>
          </p:cNvSpPr>
          <p:nvPr>
            <p:ph type="title"/>
          </p:nvPr>
        </p:nvSpPr>
        <p:spPr/>
        <p:txBody>
          <a:bodyPr/>
          <a:lstStyle/>
          <a:p>
            <a:pPr>
              <a:defRPr/>
            </a:pPr>
            <a:r>
              <a:rPr lang="hr-HR" smtClean="0"/>
              <a:t>Razne složenosti </a:t>
            </a:r>
            <a:r>
              <a:rPr lang="hr-HR" smtClean="0">
                <a:solidFill>
                  <a:srgbClr val="FF3300"/>
                </a:solidFill>
              </a:rPr>
              <a:t>u logaritamskom mjerilu</a:t>
            </a:r>
          </a:p>
        </p:txBody>
      </p:sp>
      <p:pic>
        <p:nvPicPr>
          <p:cNvPr id="29699" name="Picture 3" descr="file"/>
          <p:cNvPicPr>
            <a:picLocks noChangeAspect="1" noChangeArrowheads="1"/>
          </p:cNvPicPr>
          <p:nvPr/>
        </p:nvPicPr>
        <p:blipFill>
          <a:blip r:embed="rId3" cstate="print"/>
          <a:srcRect/>
          <a:stretch>
            <a:fillRect/>
          </a:stretch>
        </p:blipFill>
        <p:spPr bwMode="auto">
          <a:xfrm>
            <a:off x="1136650" y="800100"/>
            <a:ext cx="7488238" cy="5616575"/>
          </a:xfrm>
          <a:prstGeom prst="rect">
            <a:avLst/>
          </a:prstGeom>
          <a:noFill/>
          <a:ln w="9525">
            <a:noFill/>
            <a:miter lim="800000"/>
            <a:headEnd/>
            <a:tailEnd/>
          </a:ln>
        </p:spPr>
      </p:pic>
      <p:sp>
        <p:nvSpPr>
          <p:cNvPr id="3" name="Slide Number Placeholder 2"/>
          <p:cNvSpPr>
            <a:spLocks noGrp="1"/>
          </p:cNvSpPr>
          <p:nvPr>
            <p:ph type="sldNum" sz="quarter" idx="11"/>
          </p:nvPr>
        </p:nvSpPr>
        <p:spPr/>
        <p:txBody>
          <a:bodyPr/>
          <a:lstStyle/>
          <a:p>
            <a:fld id="{745713BE-29BA-419A-94CF-E246D26E1442}" type="slidenum">
              <a:rPr lang="hr-HR" smtClean="0"/>
              <a:pPr/>
              <a:t>62</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2178" name="Rectangle 2"/>
          <p:cNvSpPr>
            <a:spLocks noGrp="1" noChangeArrowheads="1"/>
          </p:cNvSpPr>
          <p:nvPr>
            <p:ph type="title"/>
          </p:nvPr>
        </p:nvSpPr>
        <p:spPr/>
        <p:txBody>
          <a:bodyPr/>
          <a:lstStyle/>
          <a:p>
            <a:pPr>
              <a:defRPr/>
            </a:pPr>
            <a:r>
              <a:rPr lang="hr-HR" i="1" smtClean="0">
                <a:solidFill>
                  <a:srgbClr val="FF0000"/>
                </a:solidFill>
                <a:latin typeface="Times New Roman" pitchFamily="18" charset="0"/>
              </a:rPr>
              <a:t>O</a:t>
            </a:r>
            <a:r>
              <a:rPr lang="hr-HR" smtClean="0"/>
              <a:t>-notacija - primjeri</a:t>
            </a:r>
          </a:p>
        </p:txBody>
      </p:sp>
      <p:sp>
        <p:nvSpPr>
          <p:cNvPr id="1842179" name="Rectangle 3"/>
          <p:cNvSpPr>
            <a:spLocks noGrp="1" noChangeArrowheads="1"/>
          </p:cNvSpPr>
          <p:nvPr>
            <p:ph type="body" idx="1"/>
          </p:nvPr>
        </p:nvSpPr>
        <p:spPr/>
        <p:txBody>
          <a:bodyPr/>
          <a:lstStyle/>
          <a:p>
            <a:pPr>
              <a:buFont typeface="Monotype Sorts" pitchFamily="2" charset="2"/>
              <a:buNone/>
            </a:pPr>
            <a:r>
              <a:rPr kumimoji="0" lang="en-GB" sz="2400" smtClean="0">
                <a:solidFill>
                  <a:schemeClr val="folHlink"/>
                </a:solidFill>
                <a:effectLst/>
                <a:sym typeface="Wingdings" pitchFamily="2" charset="2"/>
              </a:rPr>
              <a:t></a:t>
            </a:r>
            <a:r>
              <a:rPr lang="hr-HR" sz="2400" smtClean="0">
                <a:solidFill>
                  <a:schemeClr val="folHlink"/>
                </a:solidFill>
                <a:latin typeface="Courier New" pitchFamily="49" charset="0"/>
              </a:rPr>
              <a:t> IspisiTrazi.c</a:t>
            </a:r>
            <a:endParaRPr lang="hr-HR" b="1" smtClean="0">
              <a:latin typeface="Courier New" pitchFamily="49" charset="0"/>
            </a:endParaRPr>
          </a:p>
          <a:p>
            <a:r>
              <a:rPr lang="hr-HR" b="1" smtClean="0">
                <a:latin typeface="Courier New" pitchFamily="49" charset="0"/>
              </a:rPr>
              <a:t>ispisi</a:t>
            </a:r>
            <a:endParaRPr lang="hr-HR" smtClean="0"/>
          </a:p>
          <a:p>
            <a:pPr lvl="1"/>
            <a:r>
              <a:rPr lang="hr-HR" smtClean="0"/>
              <a:t>petlja se uvijek obavi </a:t>
            </a:r>
            <a:r>
              <a:rPr lang="hr-HR" sz="2800" i="1" smtClean="0">
                <a:solidFill>
                  <a:srgbClr val="FF0000"/>
                </a:solidFill>
                <a:latin typeface="Times New Roman" pitchFamily="18" charset="0"/>
              </a:rPr>
              <a:t>n</a:t>
            </a:r>
            <a:r>
              <a:rPr lang="hr-HR" smtClean="0"/>
              <a:t> puta </a:t>
            </a:r>
            <a:r>
              <a:rPr lang="hr-HR" smtClean="0">
                <a:sym typeface="Symbol" pitchFamily="18" charset="2"/>
              </a:rPr>
              <a:t></a:t>
            </a:r>
            <a:r>
              <a:rPr lang="hr-HR" i="1" smtClean="0">
                <a:latin typeface="Times New Roman" pitchFamily="18" charset="0"/>
              </a:rPr>
              <a:t> </a:t>
            </a:r>
            <a:r>
              <a:rPr lang="hr-HR" i="1" smtClean="0">
                <a:solidFill>
                  <a:srgbClr val="FF0000"/>
                </a:solidFill>
                <a:latin typeface="Times New Roman" pitchFamily="18" charset="0"/>
                <a:sym typeface="Symbol" pitchFamily="18" charset="2"/>
              </a:rPr>
              <a:t> </a:t>
            </a:r>
            <a:r>
              <a:rPr lang="hr-HR" i="1" smtClean="0">
                <a:solidFill>
                  <a:srgbClr val="FF0000"/>
                </a:solidFill>
                <a:latin typeface="Times New Roman" pitchFamily="18" charset="0"/>
              </a:rPr>
              <a:t>(n) </a:t>
            </a:r>
            <a:r>
              <a:rPr lang="hr-HR" i="1" smtClean="0">
                <a:latin typeface="Times New Roman" pitchFamily="18" charset="0"/>
              </a:rPr>
              <a:t>,</a:t>
            </a:r>
            <a:r>
              <a:rPr lang="hr-HR" i="1" smtClean="0">
                <a:solidFill>
                  <a:srgbClr val="FF0000"/>
                </a:solidFill>
                <a:latin typeface="Times New Roman" pitchFamily="18" charset="0"/>
              </a:rPr>
              <a:t>  O(n) </a:t>
            </a:r>
            <a:r>
              <a:rPr lang="hr-HR" i="1" smtClean="0">
                <a:latin typeface="Times New Roman" pitchFamily="18" charset="0"/>
              </a:rPr>
              <a:t>,</a:t>
            </a:r>
            <a:r>
              <a:rPr lang="hr-HR" i="1" smtClean="0">
                <a:solidFill>
                  <a:srgbClr val="FF0000"/>
                </a:solidFill>
                <a:latin typeface="Times New Roman" pitchFamily="18" charset="0"/>
              </a:rPr>
              <a:t> </a:t>
            </a:r>
            <a:r>
              <a:rPr lang="hr-HR" i="1" smtClean="0">
                <a:solidFill>
                  <a:srgbClr val="FF0000"/>
                </a:solidFill>
                <a:latin typeface="Times New Roman" pitchFamily="18" charset="0"/>
                <a:sym typeface="Symbol" pitchFamily="18" charset="2"/>
              </a:rPr>
              <a:t> </a:t>
            </a:r>
            <a:r>
              <a:rPr lang="hr-HR" i="1" smtClean="0">
                <a:solidFill>
                  <a:srgbClr val="FF0000"/>
                </a:solidFill>
                <a:latin typeface="Times New Roman" pitchFamily="18" charset="0"/>
              </a:rPr>
              <a:t>(n)</a:t>
            </a:r>
          </a:p>
          <a:p>
            <a:r>
              <a:rPr lang="hr-HR" b="1" smtClean="0">
                <a:latin typeface="Courier New" pitchFamily="49" charset="0"/>
              </a:rPr>
              <a:t>trazi</a:t>
            </a:r>
            <a:r>
              <a:rPr lang="hr-HR" smtClean="0">
                <a:latin typeface="Courier New" pitchFamily="49" charset="0"/>
              </a:rPr>
              <a:t>	</a:t>
            </a:r>
          </a:p>
          <a:p>
            <a:pPr lvl="1"/>
            <a:r>
              <a:rPr lang="hr-HR" smtClean="0"/>
              <a:t>vrijeme izvođenja je </a:t>
            </a:r>
            <a:r>
              <a:rPr lang="hr-HR" sz="2800" i="1" smtClean="0">
                <a:solidFill>
                  <a:srgbClr val="FF0000"/>
                </a:solidFill>
                <a:latin typeface="Times New Roman" pitchFamily="18" charset="0"/>
              </a:rPr>
              <a:t>O(n)</a:t>
            </a:r>
            <a:endParaRPr lang="hr-HR" smtClean="0">
              <a:solidFill>
                <a:srgbClr val="FF0000"/>
              </a:solidFill>
            </a:endParaRPr>
          </a:p>
          <a:p>
            <a:pPr lvl="1"/>
            <a:r>
              <a:rPr lang="hr-HR" smtClean="0"/>
              <a:t>donja granica je </a:t>
            </a:r>
            <a:r>
              <a:rPr lang="hr-HR" sz="2800" i="1" smtClean="0">
                <a:solidFill>
                  <a:srgbClr val="FF0000"/>
                </a:solidFill>
                <a:latin typeface="Times New Roman" pitchFamily="18" charset="0"/>
                <a:sym typeface="Symbol" pitchFamily="18" charset="2"/>
              </a:rPr>
              <a:t> </a:t>
            </a:r>
            <a:r>
              <a:rPr lang="hr-HR" sz="2800" i="1" smtClean="0">
                <a:solidFill>
                  <a:srgbClr val="FF0000"/>
                </a:solidFill>
                <a:latin typeface="Times New Roman" pitchFamily="18" charset="0"/>
              </a:rPr>
              <a:t>(</a:t>
            </a:r>
            <a:r>
              <a:rPr lang="hr-HR" sz="2800" smtClean="0">
                <a:solidFill>
                  <a:srgbClr val="FF0000"/>
                </a:solidFill>
                <a:latin typeface="Times New Roman" pitchFamily="18" charset="0"/>
              </a:rPr>
              <a:t>1</a:t>
            </a:r>
            <a:r>
              <a:rPr lang="hr-HR" sz="2800" i="1" smtClean="0">
                <a:solidFill>
                  <a:srgbClr val="FF0000"/>
                </a:solidFill>
                <a:latin typeface="Times New Roman" pitchFamily="18" charset="0"/>
              </a:rPr>
              <a:t>)</a:t>
            </a:r>
            <a:endParaRPr lang="hr-HR" smtClean="0">
              <a:solidFill>
                <a:srgbClr val="FF0000"/>
              </a:solidFill>
            </a:endParaRPr>
          </a:p>
          <a:p>
            <a:pPr lvl="2"/>
            <a:r>
              <a:rPr lang="hr-HR" smtClean="0"/>
              <a:t>u najboljem slučaju u prvom koraku nađe traženi član polja</a:t>
            </a:r>
          </a:p>
          <a:p>
            <a:pPr lvl="2"/>
            <a:r>
              <a:rPr lang="hr-HR" smtClean="0"/>
              <a:t>u najgorem slučaju mora pregledati sve članove polja</a:t>
            </a:r>
          </a:p>
          <a:p>
            <a:pPr>
              <a:buFont typeface="Monotype Sorts" pitchFamily="2" charset="2"/>
              <a:buNone/>
            </a:pPr>
            <a:endParaRPr lang="hr-HR" sz="2400" smtClean="0">
              <a:solidFill>
                <a:schemeClr val="folHlink"/>
              </a:solidFill>
              <a:latin typeface="Courier New" pitchFamily="49" charset="0"/>
            </a:endParaRPr>
          </a:p>
        </p:txBody>
      </p:sp>
      <p:sp>
        <p:nvSpPr>
          <p:cNvPr id="3" name="Slide Number Placeholder 2"/>
          <p:cNvSpPr>
            <a:spLocks noGrp="1"/>
          </p:cNvSpPr>
          <p:nvPr>
            <p:ph type="sldNum" sz="quarter" idx="11"/>
          </p:nvPr>
        </p:nvSpPr>
        <p:spPr/>
        <p:txBody>
          <a:bodyPr/>
          <a:lstStyle/>
          <a:p>
            <a:fld id="{D4AD59E7-4515-4B34-A58D-745587B9CCB9}" type="slidenum">
              <a:rPr lang="hr-HR" smtClean="0"/>
              <a:pPr/>
              <a:t>63</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226" name="Rectangle 2"/>
          <p:cNvSpPr>
            <a:spLocks noGrp="1" noChangeArrowheads="1"/>
          </p:cNvSpPr>
          <p:nvPr>
            <p:ph type="title"/>
          </p:nvPr>
        </p:nvSpPr>
        <p:spPr/>
        <p:txBody>
          <a:bodyPr/>
          <a:lstStyle/>
          <a:p>
            <a:pPr>
              <a:defRPr/>
            </a:pPr>
            <a:r>
              <a:rPr lang="hr-HR" smtClean="0"/>
              <a:t>Analiza “a posteriori”</a:t>
            </a:r>
          </a:p>
        </p:txBody>
      </p:sp>
      <p:sp>
        <p:nvSpPr>
          <p:cNvPr id="1844227" name="Rectangle 3"/>
          <p:cNvSpPr>
            <a:spLocks noGrp="1" noChangeArrowheads="1"/>
          </p:cNvSpPr>
          <p:nvPr>
            <p:ph type="body" idx="1"/>
          </p:nvPr>
        </p:nvSpPr>
        <p:spPr>
          <a:xfrm>
            <a:off x="200025" y="981075"/>
            <a:ext cx="9359900" cy="5327650"/>
          </a:xfrm>
        </p:spPr>
        <p:txBody>
          <a:bodyPr/>
          <a:lstStyle/>
          <a:p>
            <a:r>
              <a:rPr lang="hr-HR" smtClean="0"/>
              <a:t>stvarno vrijeme potrebno za izvođenje algoritma na konkretnom računalu</a:t>
            </a:r>
            <a:endParaRPr lang="hr-HR" b="1" smtClean="0">
              <a:latin typeface="Courier New" pitchFamily="49" charset="0"/>
            </a:endParaRPr>
          </a:p>
        </p:txBody>
      </p:sp>
      <p:sp>
        <p:nvSpPr>
          <p:cNvPr id="31748" name="Rectangle 4"/>
          <p:cNvSpPr>
            <a:spLocks noChangeArrowheads="1"/>
          </p:cNvSpPr>
          <p:nvPr/>
        </p:nvSpPr>
        <p:spPr bwMode="auto">
          <a:xfrm>
            <a:off x="273050" y="1989138"/>
            <a:ext cx="9504363" cy="4321175"/>
          </a:xfrm>
          <a:prstGeom prst="rect">
            <a:avLst/>
          </a:prstGeom>
          <a:solidFill>
            <a:srgbClr val="FFCC99">
              <a:alpha val="39999"/>
            </a:srgbClr>
          </a:solidFill>
          <a:ln w="9525">
            <a:solidFill>
              <a:srgbClr val="FF9900"/>
            </a:solidFill>
            <a:miter lim="800000"/>
            <a:headEnd/>
            <a:tailEnd/>
          </a:ln>
        </p:spPr>
        <p:txBody>
          <a:bodyPr wrap="none" anchor="ctr"/>
          <a:lstStyle/>
          <a:p>
            <a:pPr lvl="1"/>
            <a:r>
              <a:rPr lang="hr-HR"/>
              <a:t>#include &lt;sys\timeb.h&gt; </a:t>
            </a:r>
            <a:r>
              <a:rPr lang="hr-HR">
                <a:solidFill>
                  <a:schemeClr val="folHlink"/>
                </a:solidFill>
              </a:rPr>
              <a:t>// gdje je deklarirano</a:t>
            </a:r>
          </a:p>
          <a:p>
            <a:pPr lvl="1"/>
            <a:endParaRPr lang="hr-HR"/>
          </a:p>
          <a:p>
            <a:pPr lvl="1"/>
            <a:r>
              <a:rPr lang="hr-HR"/>
              <a:t>struct timeb {</a:t>
            </a:r>
          </a:p>
          <a:p>
            <a:pPr lvl="1"/>
            <a:r>
              <a:rPr lang="hr-HR"/>
              <a:t>	time_t time; </a:t>
            </a:r>
            <a:r>
              <a:rPr lang="hr-HR">
                <a:solidFill>
                  <a:schemeClr val="folHlink"/>
                </a:solidFill>
              </a:rPr>
              <a:t>// broj sekundi od ponoći, 01.01.1970, UTC</a:t>
            </a:r>
          </a:p>
          <a:p>
            <a:pPr lvl="1"/>
            <a:r>
              <a:rPr lang="hr-HR"/>
              <a:t>	unsigned short millitm; </a:t>
            </a:r>
            <a:r>
              <a:rPr lang="hr-HR">
                <a:solidFill>
                  <a:schemeClr val="folHlink"/>
                </a:solidFill>
              </a:rPr>
              <a:t>// milisekunde</a:t>
            </a:r>
          </a:p>
          <a:p>
            <a:pPr lvl="1"/>
            <a:r>
              <a:rPr lang="hr-HR"/>
              <a:t> 	short timezone; </a:t>
            </a:r>
            <a:r>
              <a:rPr lang="hr-HR">
                <a:solidFill>
                  <a:schemeClr val="folHlink"/>
                </a:solidFill>
              </a:rPr>
              <a:t>// razlika u minutama od UTC</a:t>
            </a:r>
            <a:r>
              <a:rPr lang="hr-HR"/>
              <a:t> </a:t>
            </a:r>
          </a:p>
          <a:p>
            <a:pPr lvl="1"/>
            <a:r>
              <a:rPr lang="hr-HR"/>
              <a:t>	short dstflag; </a:t>
            </a:r>
            <a:r>
              <a:rPr lang="hr-HR">
                <a:solidFill>
                  <a:schemeClr val="folHlink"/>
                </a:solidFill>
              </a:rPr>
              <a:t>// &lt;&gt;0 ako je na snazi ljetno vrijeme</a:t>
            </a:r>
          </a:p>
          <a:p>
            <a:pPr lvl="1"/>
            <a:r>
              <a:rPr lang="hr-HR"/>
              <a:t>};</a:t>
            </a:r>
          </a:p>
          <a:p>
            <a:pPr lvl="1"/>
            <a:endParaRPr lang="hr-HR"/>
          </a:p>
          <a:p>
            <a:pPr lvl="1"/>
            <a:r>
              <a:rPr lang="hr-HR"/>
              <a:t>void ftime(struct timeb *timeptr);</a:t>
            </a:r>
          </a:p>
        </p:txBody>
      </p:sp>
      <p:sp>
        <p:nvSpPr>
          <p:cNvPr id="3" name="Slide Number Placeholder 2"/>
          <p:cNvSpPr>
            <a:spLocks noGrp="1"/>
          </p:cNvSpPr>
          <p:nvPr>
            <p:ph type="sldNum" sz="quarter" idx="11"/>
          </p:nvPr>
        </p:nvSpPr>
        <p:spPr/>
        <p:txBody>
          <a:bodyPr/>
          <a:lstStyle/>
          <a:p>
            <a:fld id="{D4AD59E7-4515-4B34-A58D-745587B9CCB9}" type="slidenum">
              <a:rPr lang="hr-HR" smtClean="0"/>
              <a:pPr/>
              <a:t>64</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6274" name="Rectangle 2"/>
          <p:cNvSpPr>
            <a:spLocks noGrp="1" noChangeArrowheads="1"/>
          </p:cNvSpPr>
          <p:nvPr>
            <p:ph type="title"/>
          </p:nvPr>
        </p:nvSpPr>
        <p:spPr/>
        <p:txBody>
          <a:bodyPr/>
          <a:lstStyle/>
          <a:p>
            <a:pPr>
              <a:defRPr/>
            </a:pPr>
            <a:r>
              <a:rPr lang="hr-HR" smtClean="0"/>
              <a:t>Analiza “a posteriori”</a:t>
            </a:r>
          </a:p>
        </p:txBody>
      </p:sp>
      <p:sp>
        <p:nvSpPr>
          <p:cNvPr id="1846275" name="Rectangle 3"/>
          <p:cNvSpPr>
            <a:spLocks noGrp="1" noChangeArrowheads="1"/>
          </p:cNvSpPr>
          <p:nvPr>
            <p:ph type="body" idx="1"/>
          </p:nvPr>
        </p:nvSpPr>
        <p:spPr/>
        <p:txBody>
          <a:bodyPr/>
          <a:lstStyle/>
          <a:p>
            <a:pPr>
              <a:defRPr/>
            </a:pPr>
            <a:r>
              <a:rPr lang="hr-HR" smtClean="0"/>
              <a:t>u programu:</a:t>
            </a:r>
          </a:p>
          <a:p>
            <a:pPr>
              <a:defRPr/>
            </a:pPr>
            <a:endParaRPr lang="hr-HR" smtClean="0"/>
          </a:p>
          <a:p>
            <a:pPr lvl="1">
              <a:buFont typeface="Wingdings" pitchFamily="2" charset="2"/>
              <a:buNone/>
              <a:defRPr/>
            </a:pPr>
            <a:endParaRPr lang="hr-HR" b="1" smtClean="0">
              <a:effectLst/>
            </a:endParaRPr>
          </a:p>
          <a:p>
            <a:pPr lvl="1">
              <a:buFont typeface="Wingdings" pitchFamily="2" charset="2"/>
              <a:buNone/>
              <a:defRPr/>
            </a:pPr>
            <a:endParaRPr lang="hr-HR" b="1" smtClean="0">
              <a:effectLst/>
            </a:endParaRPr>
          </a:p>
          <a:p>
            <a:pPr lvl="1">
              <a:buFont typeface="Wingdings" pitchFamily="2" charset="2"/>
              <a:buNone/>
              <a:defRPr/>
            </a:pPr>
            <a:endParaRPr lang="hr-HR" b="1" smtClean="0">
              <a:effectLst/>
            </a:endParaRPr>
          </a:p>
          <a:p>
            <a:pPr lvl="1">
              <a:buFont typeface="Wingdings" pitchFamily="2" charset="2"/>
              <a:buNone/>
              <a:defRPr/>
            </a:pPr>
            <a:endParaRPr lang="hr-HR" b="1" smtClean="0">
              <a:effectLst/>
            </a:endParaRPr>
          </a:p>
          <a:p>
            <a:pPr lvl="1">
              <a:buFont typeface="Wingdings" pitchFamily="2" charset="2"/>
              <a:buNone/>
              <a:defRPr/>
            </a:pPr>
            <a:endParaRPr lang="hr-HR" b="1" smtClean="0">
              <a:effectLst/>
            </a:endParaRPr>
          </a:p>
          <a:p>
            <a:pPr lvl="1">
              <a:buFont typeface="Wingdings" pitchFamily="2" charset="2"/>
              <a:buNone/>
              <a:defRPr/>
            </a:pPr>
            <a:endParaRPr lang="hr-HR" b="1" smtClean="0">
              <a:effectLst/>
            </a:endParaRPr>
          </a:p>
          <a:p>
            <a:pPr lvl="1">
              <a:buFont typeface="Wingdings" pitchFamily="2" charset="2"/>
              <a:buNone/>
              <a:defRPr/>
            </a:pPr>
            <a:endParaRPr lang="hr-HR" b="1" smtClean="0">
              <a:effectLst/>
            </a:endParaRPr>
          </a:p>
          <a:p>
            <a:pPr>
              <a:defRPr/>
            </a:pPr>
            <a:r>
              <a:rPr lang="en-GB" smtClean="0">
                <a:effectLst/>
              </a:rPr>
              <a:t>Universal Time Co-ordinated</a:t>
            </a:r>
            <a:r>
              <a:rPr lang="hr-HR" smtClean="0">
                <a:effectLst/>
              </a:rPr>
              <a:t>  (UTC)</a:t>
            </a:r>
          </a:p>
          <a:p>
            <a:pPr lvl="1">
              <a:defRPr/>
            </a:pPr>
            <a:r>
              <a:rPr lang="hr-HR" smtClean="0">
                <a:effectLst/>
              </a:rPr>
              <a:t>novi naziv za </a:t>
            </a:r>
            <a:r>
              <a:rPr lang="en-GB" smtClean="0">
                <a:effectLst/>
              </a:rPr>
              <a:t>Greenwich Mean</a:t>
            </a:r>
            <a:r>
              <a:rPr lang="hr-HR" smtClean="0">
                <a:effectLst/>
              </a:rPr>
              <a:t> </a:t>
            </a:r>
            <a:r>
              <a:rPr lang="en-GB" smtClean="0">
                <a:effectLst/>
              </a:rPr>
              <a:t>Time</a:t>
            </a:r>
            <a:r>
              <a:rPr lang="hr-HR" smtClean="0">
                <a:effectLst/>
              </a:rPr>
              <a:t> (GMT)</a:t>
            </a:r>
          </a:p>
        </p:txBody>
      </p:sp>
      <p:sp>
        <p:nvSpPr>
          <p:cNvPr id="1846276" name="Rectangle 4"/>
          <p:cNvSpPr>
            <a:spLocks noChangeArrowheads="1"/>
          </p:cNvSpPr>
          <p:nvPr/>
        </p:nvSpPr>
        <p:spPr bwMode="auto">
          <a:xfrm>
            <a:off x="128588" y="1484313"/>
            <a:ext cx="9432925" cy="3529012"/>
          </a:xfrm>
          <a:prstGeom prst="rect">
            <a:avLst/>
          </a:prstGeom>
          <a:solidFill>
            <a:srgbClr val="FFCC99">
              <a:alpha val="39999"/>
            </a:srgbClr>
          </a:solidFill>
          <a:ln w="9525">
            <a:solidFill>
              <a:srgbClr val="FF9900"/>
            </a:solidFill>
            <a:miter lim="800000"/>
            <a:headEnd/>
            <a:tailEnd/>
          </a:ln>
          <a:effectLst/>
        </p:spPr>
        <p:txBody>
          <a:bodyPr wrap="none" anchor="ctr"/>
          <a:lstStyle/>
          <a:p>
            <a:pPr lvl="1">
              <a:defRPr/>
            </a:pPr>
            <a:r>
              <a:rPr lang="hr-HR"/>
              <a:t>struct timeb vrijeme1, vrijeme2; long trajanjems;</a:t>
            </a:r>
          </a:p>
          <a:p>
            <a:pPr lvl="1">
              <a:defRPr/>
            </a:pPr>
            <a:endParaRPr lang="hr-HR"/>
          </a:p>
          <a:p>
            <a:pPr lvl="1">
              <a:defRPr/>
            </a:pPr>
            <a:r>
              <a:rPr lang="hr-HR"/>
              <a:t>ftime (&amp;vrijeme1);</a:t>
            </a:r>
          </a:p>
          <a:p>
            <a:pPr lvl="1">
              <a:defRPr/>
            </a:pPr>
            <a:r>
              <a:rPr lang="hr-HR"/>
              <a:t>...</a:t>
            </a:r>
          </a:p>
          <a:p>
            <a:pPr lvl="1">
              <a:defRPr/>
            </a:pPr>
            <a:r>
              <a:rPr lang="hr-HR"/>
              <a:t>ftime (&amp;vrijeme2);</a:t>
            </a:r>
          </a:p>
          <a:p>
            <a:pPr lvl="1">
              <a:defRPr/>
            </a:pPr>
            <a:endParaRPr lang="hr-HR"/>
          </a:p>
          <a:p>
            <a:pPr lvl="1">
              <a:defRPr/>
            </a:pPr>
            <a:r>
              <a:rPr lang="hr-HR"/>
              <a:t>trajanjems = 1000 * (vrijeme2.time - vrijeme1.time) +</a:t>
            </a:r>
          </a:p>
          <a:p>
            <a:pPr lvl="1">
              <a:defRPr/>
            </a:pPr>
            <a:r>
              <a:rPr lang="hr-HR"/>
              <a:t>               vrijeme2.millitm - vrijeme1.millitm;</a:t>
            </a:r>
            <a:endParaRPr lang="hr-HR" b="0">
              <a:solidFill>
                <a:schemeClr val="tx1"/>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fld id="{D4AD59E7-4515-4B34-A58D-745587B9CCB9}" type="slidenum">
              <a:rPr lang="hr-HR" smtClean="0"/>
              <a:pPr/>
              <a:t>65</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8322" name="Rectangle 2"/>
          <p:cNvSpPr>
            <a:spLocks noGrp="1" noChangeArrowheads="1"/>
          </p:cNvSpPr>
          <p:nvPr>
            <p:ph type="title"/>
          </p:nvPr>
        </p:nvSpPr>
        <p:spPr/>
        <p:txBody>
          <a:bodyPr/>
          <a:lstStyle/>
          <a:p>
            <a:pPr>
              <a:defRPr/>
            </a:pPr>
            <a:r>
              <a:rPr lang="hr-HR" smtClean="0"/>
              <a:t>Zadaci za vježbu</a:t>
            </a:r>
          </a:p>
        </p:txBody>
      </p:sp>
      <p:sp>
        <p:nvSpPr>
          <p:cNvPr id="1848323" name="Rectangle 3"/>
          <p:cNvSpPr>
            <a:spLocks noGrp="1" noChangeArrowheads="1"/>
          </p:cNvSpPr>
          <p:nvPr>
            <p:ph type="body" idx="1"/>
          </p:nvPr>
        </p:nvSpPr>
        <p:spPr>
          <a:xfrm>
            <a:off x="273050" y="1049338"/>
            <a:ext cx="9359900" cy="5259387"/>
          </a:xfrm>
        </p:spPr>
        <p:txBody>
          <a:bodyPr/>
          <a:lstStyle/>
          <a:p>
            <a:pPr>
              <a:lnSpc>
                <a:spcPct val="90000"/>
              </a:lnSpc>
            </a:pPr>
            <a:r>
              <a:rPr lang="hr-HR" sz="2400" smtClean="0"/>
              <a:t>Za algoritam</a:t>
            </a:r>
          </a:p>
          <a:p>
            <a:pPr lvl="1">
              <a:lnSpc>
                <a:spcPct val="90000"/>
              </a:lnSpc>
              <a:buFont typeface="Wingdings" pitchFamily="2" charset="2"/>
              <a:buNone/>
            </a:pPr>
            <a:r>
              <a:rPr lang="hr-HR" sz="2000" smtClean="0"/>
              <a:t>	</a:t>
            </a:r>
          </a:p>
          <a:p>
            <a:pPr lvl="1">
              <a:lnSpc>
                <a:spcPct val="90000"/>
              </a:lnSpc>
              <a:buFont typeface="Wingdings" pitchFamily="2" charset="2"/>
              <a:buNone/>
            </a:pPr>
            <a:endParaRPr lang="hr-HR" sz="1600" smtClean="0">
              <a:latin typeface="Courier New" pitchFamily="49" charset="0"/>
            </a:endParaRPr>
          </a:p>
          <a:p>
            <a:pPr lvl="1">
              <a:lnSpc>
                <a:spcPct val="90000"/>
              </a:lnSpc>
              <a:buFont typeface="Wingdings" pitchFamily="2" charset="2"/>
              <a:buNone/>
            </a:pPr>
            <a:endParaRPr lang="hr-HR" sz="1600" smtClean="0">
              <a:latin typeface="Courier New" pitchFamily="49" charset="0"/>
            </a:endParaRPr>
          </a:p>
          <a:p>
            <a:pPr lvl="1">
              <a:lnSpc>
                <a:spcPct val="90000"/>
              </a:lnSpc>
              <a:buFont typeface="Wingdings" pitchFamily="2" charset="2"/>
              <a:buNone/>
            </a:pPr>
            <a:endParaRPr lang="hr-HR" sz="1600" smtClean="0">
              <a:latin typeface="Courier New" pitchFamily="49" charset="0"/>
            </a:endParaRPr>
          </a:p>
          <a:p>
            <a:pPr lvl="1">
              <a:lnSpc>
                <a:spcPct val="90000"/>
              </a:lnSpc>
              <a:buFont typeface="Wingdings" pitchFamily="2" charset="2"/>
              <a:buNone/>
            </a:pPr>
            <a:endParaRPr lang="hr-HR" sz="1600" smtClean="0">
              <a:latin typeface="Courier New" pitchFamily="49" charset="0"/>
            </a:endParaRPr>
          </a:p>
          <a:p>
            <a:pPr lvl="1">
              <a:lnSpc>
                <a:spcPct val="90000"/>
              </a:lnSpc>
              <a:buFont typeface="Wingdings" pitchFamily="2" charset="2"/>
              <a:buNone/>
            </a:pPr>
            <a:endParaRPr lang="hr-HR" sz="1600" smtClean="0">
              <a:latin typeface="Courier New" pitchFamily="49" charset="0"/>
            </a:endParaRPr>
          </a:p>
          <a:p>
            <a:pPr lvl="1">
              <a:lnSpc>
                <a:spcPct val="90000"/>
              </a:lnSpc>
              <a:buFont typeface="Wingdings" pitchFamily="2" charset="2"/>
              <a:buNone/>
            </a:pPr>
            <a:endParaRPr lang="hr-HR" sz="1600" smtClean="0">
              <a:latin typeface="Courier New" pitchFamily="49" charset="0"/>
            </a:endParaRPr>
          </a:p>
          <a:p>
            <a:pPr lvl="1">
              <a:lnSpc>
                <a:spcPct val="90000"/>
              </a:lnSpc>
              <a:buFont typeface="Wingdings" pitchFamily="2" charset="2"/>
              <a:buNone/>
            </a:pPr>
            <a:endParaRPr lang="hr-HR" sz="1600" smtClean="0">
              <a:latin typeface="Courier New" pitchFamily="49" charset="0"/>
            </a:endParaRPr>
          </a:p>
          <a:p>
            <a:pPr lvl="1">
              <a:lnSpc>
                <a:spcPct val="90000"/>
              </a:lnSpc>
              <a:buFont typeface="Wingdings" pitchFamily="2" charset="2"/>
              <a:buNone/>
            </a:pPr>
            <a:endParaRPr lang="hr-HR" sz="1600" smtClean="0">
              <a:latin typeface="Courier New" pitchFamily="49" charset="0"/>
            </a:endParaRPr>
          </a:p>
          <a:p>
            <a:pPr lvl="1">
              <a:lnSpc>
                <a:spcPct val="90000"/>
              </a:lnSpc>
              <a:buFont typeface="Wingdings" pitchFamily="2" charset="2"/>
              <a:buNone/>
            </a:pPr>
            <a:endParaRPr lang="hr-HR" sz="1600" smtClean="0">
              <a:latin typeface="Courier New" pitchFamily="49" charset="0"/>
            </a:endParaRPr>
          </a:p>
          <a:p>
            <a:pPr lvl="1">
              <a:lnSpc>
                <a:spcPct val="90000"/>
              </a:lnSpc>
              <a:buFont typeface="Wingdings" pitchFamily="2" charset="2"/>
              <a:buNone/>
            </a:pPr>
            <a:r>
              <a:rPr lang="hr-HR" sz="2000" smtClean="0"/>
              <a:t>odrediti:</a:t>
            </a:r>
          </a:p>
          <a:p>
            <a:pPr lvl="1">
              <a:lnSpc>
                <a:spcPct val="90000"/>
              </a:lnSpc>
              <a:buFont typeface="Wingdings" pitchFamily="2" charset="2"/>
              <a:buNone/>
            </a:pPr>
            <a:r>
              <a:rPr lang="hr-HR" sz="2000" smtClean="0"/>
              <a:t>	a) </a:t>
            </a:r>
            <a:r>
              <a:rPr lang="hr-HR" sz="2000" smtClean="0">
                <a:solidFill>
                  <a:srgbClr val="FF0000"/>
                </a:solidFill>
              </a:rPr>
              <a:t>apriorno</a:t>
            </a:r>
            <a:r>
              <a:rPr lang="hr-HR" sz="2000" smtClean="0"/>
              <a:t> vrijeme izvođenja</a:t>
            </a:r>
          </a:p>
          <a:p>
            <a:pPr lvl="1">
              <a:lnSpc>
                <a:spcPct val="90000"/>
              </a:lnSpc>
              <a:buFont typeface="Wingdings" pitchFamily="2" charset="2"/>
              <a:buNone/>
            </a:pPr>
            <a:r>
              <a:rPr lang="hr-HR" sz="2000" smtClean="0"/>
              <a:t>	b) odrediti </a:t>
            </a:r>
            <a:r>
              <a:rPr lang="hr-HR" sz="2000" smtClean="0">
                <a:solidFill>
                  <a:srgbClr val="FF0000"/>
                </a:solidFill>
              </a:rPr>
              <a:t>asimptotsku</a:t>
            </a:r>
            <a:r>
              <a:rPr lang="hr-HR" sz="2000" smtClean="0"/>
              <a:t> ocjenu za </a:t>
            </a:r>
            <a:r>
              <a:rPr lang="hr-HR" sz="2000" smtClean="0">
                <a:solidFill>
                  <a:srgbClr val="FF0000"/>
                </a:solidFill>
              </a:rPr>
              <a:t>prosječno</a:t>
            </a:r>
            <a:r>
              <a:rPr lang="hr-HR" sz="2000" smtClean="0"/>
              <a:t> vrijeme izvođenja</a:t>
            </a:r>
          </a:p>
          <a:p>
            <a:pPr lvl="1">
              <a:lnSpc>
                <a:spcPct val="90000"/>
              </a:lnSpc>
              <a:buFont typeface="Wingdings" pitchFamily="2" charset="2"/>
              <a:buNone/>
            </a:pPr>
            <a:r>
              <a:rPr lang="hr-HR" sz="2000" smtClean="0"/>
              <a:t>	c) </a:t>
            </a:r>
            <a:r>
              <a:rPr lang="hr-HR" sz="2000" smtClean="0">
                <a:solidFill>
                  <a:srgbClr val="FF0000"/>
                </a:solidFill>
              </a:rPr>
              <a:t>asimptotsku </a:t>
            </a:r>
            <a:r>
              <a:rPr lang="hr-HR" sz="2000" smtClean="0"/>
              <a:t>ocjenu</a:t>
            </a:r>
            <a:r>
              <a:rPr lang="hr-HR" sz="2000" smtClean="0">
                <a:solidFill>
                  <a:srgbClr val="FF0000"/>
                </a:solidFill>
              </a:rPr>
              <a:t> </a:t>
            </a:r>
            <a:r>
              <a:rPr lang="hr-HR" sz="2000" smtClean="0"/>
              <a:t>vremena izvođenja za </a:t>
            </a:r>
            <a:r>
              <a:rPr lang="hr-HR" sz="2000" smtClean="0">
                <a:solidFill>
                  <a:srgbClr val="FF0000"/>
                </a:solidFill>
              </a:rPr>
              <a:t>najbolji</a:t>
            </a:r>
            <a:r>
              <a:rPr lang="hr-HR" sz="2000" smtClean="0"/>
              <a:t> slučaj</a:t>
            </a:r>
          </a:p>
          <a:p>
            <a:pPr lvl="1">
              <a:lnSpc>
                <a:spcPct val="90000"/>
              </a:lnSpc>
              <a:buFont typeface="Wingdings" pitchFamily="2" charset="2"/>
              <a:buNone/>
            </a:pPr>
            <a:r>
              <a:rPr lang="hr-HR" sz="2000" smtClean="0"/>
              <a:t>	d) </a:t>
            </a:r>
            <a:r>
              <a:rPr lang="hr-HR" sz="2000" smtClean="0">
                <a:solidFill>
                  <a:srgbClr val="FF0000"/>
                </a:solidFill>
              </a:rPr>
              <a:t>asimptotsku </a:t>
            </a:r>
            <a:r>
              <a:rPr lang="hr-HR" sz="2000" smtClean="0"/>
              <a:t>ocjenu</a:t>
            </a:r>
            <a:r>
              <a:rPr lang="hr-HR" sz="2000" smtClean="0">
                <a:solidFill>
                  <a:srgbClr val="FF0000"/>
                </a:solidFill>
              </a:rPr>
              <a:t> </a:t>
            </a:r>
            <a:r>
              <a:rPr lang="hr-HR" sz="2000" smtClean="0"/>
              <a:t>vremena izvođenja za </a:t>
            </a:r>
            <a:r>
              <a:rPr lang="hr-HR" sz="2000" smtClean="0">
                <a:solidFill>
                  <a:srgbClr val="FF0000"/>
                </a:solidFill>
              </a:rPr>
              <a:t>najgori</a:t>
            </a:r>
            <a:r>
              <a:rPr lang="hr-HR" sz="2000" smtClean="0"/>
              <a:t> slučaj</a:t>
            </a:r>
          </a:p>
          <a:p>
            <a:pPr lvl="1">
              <a:lnSpc>
                <a:spcPct val="90000"/>
              </a:lnSpc>
              <a:buFont typeface="Wingdings" pitchFamily="2" charset="2"/>
              <a:buNone/>
            </a:pPr>
            <a:r>
              <a:rPr lang="hr-HR" sz="2000" smtClean="0"/>
              <a:t>	e) za kakvu vrijednost varijable b nastupa </a:t>
            </a:r>
            <a:r>
              <a:rPr lang="hr-HR" sz="2000" smtClean="0">
                <a:solidFill>
                  <a:srgbClr val="FF0000"/>
                </a:solidFill>
              </a:rPr>
              <a:t>najgori</a:t>
            </a:r>
            <a:r>
              <a:rPr lang="hr-HR" sz="2000" smtClean="0"/>
              <a:t> slučaj?</a:t>
            </a:r>
            <a:endParaRPr lang="hr-HR" sz="1600" smtClean="0">
              <a:latin typeface="Courier New" pitchFamily="49" charset="0"/>
            </a:endParaRPr>
          </a:p>
          <a:p>
            <a:pPr lvl="1">
              <a:lnSpc>
                <a:spcPct val="90000"/>
              </a:lnSpc>
              <a:buFont typeface="Wingdings" pitchFamily="2" charset="2"/>
              <a:buNone/>
            </a:pPr>
            <a:endParaRPr lang="hr-HR" sz="1600" smtClean="0"/>
          </a:p>
        </p:txBody>
      </p:sp>
      <p:sp>
        <p:nvSpPr>
          <p:cNvPr id="1848324" name="Rectangle 4"/>
          <p:cNvSpPr>
            <a:spLocks noChangeArrowheads="1"/>
          </p:cNvSpPr>
          <p:nvPr/>
        </p:nvSpPr>
        <p:spPr bwMode="auto">
          <a:xfrm>
            <a:off x="1130300" y="1527175"/>
            <a:ext cx="6751638" cy="2571750"/>
          </a:xfrm>
          <a:prstGeom prst="rect">
            <a:avLst/>
          </a:prstGeom>
          <a:solidFill>
            <a:srgbClr val="FFCC99">
              <a:alpha val="39999"/>
            </a:srgbClr>
          </a:solidFill>
          <a:ln w="9525">
            <a:solidFill>
              <a:srgbClr val="FF9900"/>
            </a:solidFill>
            <a:miter lim="800000"/>
            <a:headEnd/>
            <a:tailEnd/>
          </a:ln>
          <a:effectLst/>
        </p:spPr>
        <p:txBody>
          <a:bodyPr wrap="none" anchor="ctr"/>
          <a:lstStyle/>
          <a:p>
            <a:pPr lvl="1">
              <a:defRPr/>
            </a:pPr>
            <a:r>
              <a:rPr lang="hr-HR" sz="2400">
                <a:effectLst>
                  <a:outerShdw blurRad="38100" dist="38100" dir="2700000" algn="tl">
                    <a:srgbClr val="FFFFFF"/>
                  </a:outerShdw>
                </a:effectLst>
              </a:rPr>
              <a:t>for (i = 0; i &lt; n; i++) { </a:t>
            </a:r>
          </a:p>
          <a:p>
            <a:pPr lvl="1">
              <a:defRPr/>
            </a:pPr>
            <a:r>
              <a:rPr lang="hr-HR" sz="2400">
                <a:effectLst>
                  <a:outerShdw blurRad="38100" dist="38100" dir="2700000" algn="tl">
                    <a:srgbClr val="FFFFFF"/>
                  </a:outerShdw>
                </a:effectLst>
              </a:rPr>
              <a:t>   if (a[i] == b) {</a:t>
            </a:r>
          </a:p>
          <a:p>
            <a:pPr lvl="1">
              <a:defRPr/>
            </a:pPr>
            <a:r>
              <a:rPr lang="hr-HR" sz="2400">
                <a:effectLst>
                  <a:outerShdw blurRad="38100" dist="38100" dir="2700000" algn="tl">
                    <a:srgbClr val="FFFFFF"/>
                  </a:outerShdw>
                </a:effectLst>
              </a:rPr>
              <a:t>		printf ("i = %d\n", i);</a:t>
            </a:r>
          </a:p>
          <a:p>
            <a:pPr lvl="1">
              <a:defRPr/>
            </a:pPr>
            <a:r>
              <a:rPr lang="hr-HR" sz="2400">
                <a:effectLst>
                  <a:outerShdw blurRad="38100" dist="38100" dir="2700000" algn="tl">
                    <a:srgbClr val="FFFFFF"/>
                  </a:outerShdw>
                </a:effectLst>
              </a:rPr>
              <a:t>		break;</a:t>
            </a:r>
          </a:p>
          <a:p>
            <a:pPr lvl="1">
              <a:defRPr/>
            </a:pPr>
            <a:r>
              <a:rPr lang="hr-HR" sz="2400">
                <a:effectLst>
                  <a:outerShdw blurRad="38100" dist="38100" dir="2700000" algn="tl">
                    <a:srgbClr val="FFFFFF"/>
                  </a:outerShdw>
                </a:effectLst>
              </a:rPr>
              <a:t>	}</a:t>
            </a:r>
          </a:p>
          <a:p>
            <a:pPr lvl="1">
              <a:defRPr/>
            </a:pPr>
            <a:r>
              <a:rPr lang="hr-HR" sz="2400">
                <a:effectLst>
                  <a:outerShdw blurRad="38100" dist="38100" dir="2700000" algn="tl">
                    <a:srgbClr val="FFFFFF"/>
                  </a:outerShdw>
                </a:effectLst>
              </a:rPr>
              <a:t>}</a:t>
            </a:r>
            <a:endParaRPr lang="hr-HR" sz="2400">
              <a:solidFill>
                <a:schemeClr val="tx1"/>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fld id="{D4AD59E7-4515-4B34-A58D-745587B9CCB9}" type="slidenum">
              <a:rPr lang="hr-HR" smtClean="0"/>
              <a:pPr/>
              <a:t>66</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0370" name="Rectangle 2"/>
          <p:cNvSpPr>
            <a:spLocks noGrp="1" noChangeArrowheads="1"/>
          </p:cNvSpPr>
          <p:nvPr>
            <p:ph type="title"/>
          </p:nvPr>
        </p:nvSpPr>
        <p:spPr/>
        <p:txBody>
          <a:bodyPr/>
          <a:lstStyle/>
          <a:p>
            <a:pPr>
              <a:defRPr/>
            </a:pPr>
            <a:r>
              <a:rPr lang="hr-HR" smtClean="0"/>
              <a:t>Zadaci za vježbu</a:t>
            </a:r>
          </a:p>
        </p:txBody>
      </p:sp>
      <p:sp>
        <p:nvSpPr>
          <p:cNvPr id="1850371" name="Rectangle 3"/>
          <p:cNvSpPr>
            <a:spLocks noGrp="1" noChangeArrowheads="1"/>
          </p:cNvSpPr>
          <p:nvPr>
            <p:ph type="body" idx="1"/>
          </p:nvPr>
        </p:nvSpPr>
        <p:spPr/>
        <p:txBody>
          <a:bodyPr/>
          <a:lstStyle/>
          <a:p>
            <a:pPr>
              <a:lnSpc>
                <a:spcPct val="90000"/>
              </a:lnSpc>
              <a:defRPr/>
            </a:pPr>
            <a:r>
              <a:rPr lang="hr-HR" smtClean="0"/>
              <a:t>Napisati funkciju koja računa zbroj znamenki zadanog prirodnog broja N. Kolika je složenost funkcije?</a:t>
            </a:r>
          </a:p>
          <a:p>
            <a:pPr>
              <a:lnSpc>
                <a:spcPct val="90000"/>
              </a:lnSpc>
              <a:defRPr/>
            </a:pPr>
            <a:endParaRPr lang="hr-HR" smtClean="0"/>
          </a:p>
          <a:p>
            <a:pPr lvl="1">
              <a:lnSpc>
                <a:spcPct val="90000"/>
              </a:lnSpc>
              <a:buFont typeface="Wingdings" pitchFamily="2" charset="2"/>
              <a:buNone/>
              <a:defRPr/>
            </a:pPr>
            <a:endParaRPr lang="hr-HR" smtClean="0">
              <a:effectLst/>
              <a:latin typeface="Courier New" pitchFamily="49" charset="0"/>
            </a:endParaRPr>
          </a:p>
          <a:p>
            <a:pPr lvl="1">
              <a:lnSpc>
                <a:spcPct val="90000"/>
              </a:lnSpc>
              <a:buFont typeface="Wingdings" pitchFamily="2" charset="2"/>
              <a:buNone/>
              <a:defRPr/>
            </a:pPr>
            <a:endParaRPr lang="hr-HR" smtClean="0">
              <a:effectLst/>
              <a:latin typeface="Courier New" pitchFamily="49" charset="0"/>
            </a:endParaRPr>
          </a:p>
          <a:p>
            <a:pPr lvl="1">
              <a:lnSpc>
                <a:spcPct val="90000"/>
              </a:lnSpc>
              <a:buFont typeface="Wingdings" pitchFamily="2" charset="2"/>
              <a:buNone/>
              <a:defRPr/>
            </a:pPr>
            <a:endParaRPr lang="hr-HR" smtClean="0">
              <a:effectLst/>
              <a:latin typeface="Courier New" pitchFamily="49" charset="0"/>
            </a:endParaRPr>
          </a:p>
          <a:p>
            <a:pPr lvl="1">
              <a:lnSpc>
                <a:spcPct val="90000"/>
              </a:lnSpc>
              <a:buFont typeface="Wingdings" pitchFamily="2" charset="2"/>
              <a:buNone/>
              <a:defRPr/>
            </a:pPr>
            <a:endParaRPr lang="hr-HR" smtClean="0">
              <a:effectLst/>
              <a:latin typeface="Courier New" pitchFamily="49" charset="0"/>
            </a:endParaRPr>
          </a:p>
          <a:p>
            <a:pPr lvl="1">
              <a:lnSpc>
                <a:spcPct val="90000"/>
              </a:lnSpc>
              <a:buFont typeface="Wingdings" pitchFamily="2" charset="2"/>
              <a:buNone/>
              <a:defRPr/>
            </a:pPr>
            <a:endParaRPr lang="hr-HR" smtClean="0">
              <a:effectLst/>
              <a:latin typeface="Courier New" pitchFamily="49" charset="0"/>
            </a:endParaRPr>
          </a:p>
          <a:p>
            <a:pPr lvl="1">
              <a:lnSpc>
                <a:spcPct val="90000"/>
              </a:lnSpc>
              <a:buFont typeface="Wingdings" pitchFamily="2" charset="2"/>
              <a:buNone/>
              <a:defRPr/>
            </a:pPr>
            <a:endParaRPr lang="hr-HR" smtClean="0">
              <a:effectLst/>
              <a:latin typeface="Courier New" pitchFamily="49" charset="0"/>
            </a:endParaRPr>
          </a:p>
          <a:p>
            <a:pPr lvl="1">
              <a:lnSpc>
                <a:spcPct val="90000"/>
              </a:lnSpc>
              <a:buFont typeface="Wingdings" pitchFamily="2" charset="2"/>
              <a:buNone/>
              <a:defRPr/>
            </a:pPr>
            <a:endParaRPr lang="hr-HR" smtClean="0">
              <a:effectLst/>
              <a:latin typeface="Courier New" pitchFamily="49" charset="0"/>
            </a:endParaRPr>
          </a:p>
          <a:p>
            <a:pPr lvl="1">
              <a:lnSpc>
                <a:spcPct val="90000"/>
              </a:lnSpc>
              <a:buFont typeface="Wingdings" pitchFamily="2" charset="2"/>
              <a:buNone/>
              <a:defRPr/>
            </a:pPr>
            <a:endParaRPr lang="hr-HR" smtClean="0">
              <a:effectLst/>
              <a:latin typeface="Courier New" pitchFamily="49" charset="0"/>
            </a:endParaRPr>
          </a:p>
        </p:txBody>
      </p:sp>
      <p:sp>
        <p:nvSpPr>
          <p:cNvPr id="1850372" name="Rectangle 4"/>
          <p:cNvSpPr>
            <a:spLocks noChangeArrowheads="1"/>
          </p:cNvSpPr>
          <p:nvPr/>
        </p:nvSpPr>
        <p:spPr bwMode="auto">
          <a:xfrm>
            <a:off x="738188" y="2000250"/>
            <a:ext cx="6715125" cy="3314700"/>
          </a:xfrm>
          <a:prstGeom prst="rect">
            <a:avLst/>
          </a:prstGeom>
          <a:solidFill>
            <a:srgbClr val="FFCC99">
              <a:alpha val="39999"/>
            </a:srgbClr>
          </a:solidFill>
          <a:ln w="9525">
            <a:solidFill>
              <a:srgbClr val="FF9900"/>
            </a:solidFill>
            <a:miter lim="800000"/>
            <a:headEnd/>
            <a:tailEnd/>
          </a:ln>
          <a:effectLst/>
        </p:spPr>
        <p:txBody>
          <a:bodyPr wrap="none" anchor="ctr"/>
          <a:lstStyle/>
          <a:p>
            <a:pPr lvl="1">
              <a:defRPr/>
            </a:pPr>
            <a:r>
              <a:rPr lang="hr-HR" sz="2400"/>
              <a:t>int zbrojZnamenki (int N) {</a:t>
            </a:r>
          </a:p>
          <a:p>
            <a:pPr lvl="2">
              <a:defRPr/>
            </a:pPr>
            <a:r>
              <a:rPr lang="hr-HR" sz="2400"/>
              <a:t>	int zbroj = 0;</a:t>
            </a:r>
          </a:p>
          <a:p>
            <a:pPr lvl="2">
              <a:defRPr/>
            </a:pPr>
            <a:r>
              <a:rPr lang="hr-HR" sz="2400"/>
              <a:t>	while (N &gt; 0) {</a:t>
            </a:r>
          </a:p>
          <a:p>
            <a:pPr lvl="3">
              <a:defRPr/>
            </a:pPr>
            <a:r>
              <a:rPr lang="hr-HR" sz="2400"/>
              <a:t>		zbroj += N % 10;</a:t>
            </a:r>
          </a:p>
          <a:p>
            <a:pPr lvl="3">
              <a:defRPr/>
            </a:pPr>
            <a:r>
              <a:rPr lang="hr-HR" sz="2400"/>
              <a:t>		N /= 10;</a:t>
            </a:r>
          </a:p>
          <a:p>
            <a:pPr lvl="2">
              <a:defRPr/>
            </a:pPr>
            <a:r>
              <a:rPr lang="hr-HR" sz="2400"/>
              <a:t>	}</a:t>
            </a:r>
          </a:p>
          <a:p>
            <a:pPr lvl="2">
              <a:defRPr/>
            </a:pPr>
            <a:r>
              <a:rPr lang="hr-HR" sz="2400"/>
              <a:t>	return zbroj;</a:t>
            </a:r>
          </a:p>
          <a:p>
            <a:pPr lvl="1">
              <a:defRPr/>
            </a:pPr>
            <a:r>
              <a:rPr lang="hr-HR" sz="2400"/>
              <a:t>}</a:t>
            </a:r>
            <a:endParaRPr lang="hr-HR" sz="2400">
              <a:solidFill>
                <a:schemeClr val="tx1"/>
              </a:solidFill>
              <a:effectLst>
                <a:outerShdw blurRad="38100" dist="38100" dir="2700000" algn="tl">
                  <a:srgbClr val="000000"/>
                </a:outerShdw>
              </a:effectLst>
            </a:endParaRPr>
          </a:p>
        </p:txBody>
      </p:sp>
      <p:sp>
        <p:nvSpPr>
          <p:cNvPr id="3" name="Slide Number Placeholder 2"/>
          <p:cNvSpPr>
            <a:spLocks noGrp="1"/>
          </p:cNvSpPr>
          <p:nvPr>
            <p:ph type="sldNum" sz="quarter" idx="11"/>
          </p:nvPr>
        </p:nvSpPr>
        <p:spPr/>
        <p:txBody>
          <a:bodyPr/>
          <a:lstStyle/>
          <a:p>
            <a:fld id="{D4AD59E7-4515-4B34-A58D-745587B9CCB9}" type="slidenum">
              <a:rPr lang="hr-HR" smtClean="0"/>
              <a:pPr/>
              <a:t>67</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2418" name="Rectangle 2"/>
          <p:cNvSpPr>
            <a:spLocks noGrp="1" noChangeArrowheads="1"/>
          </p:cNvSpPr>
          <p:nvPr>
            <p:ph type="title"/>
          </p:nvPr>
        </p:nvSpPr>
        <p:spPr/>
        <p:txBody>
          <a:bodyPr/>
          <a:lstStyle/>
          <a:p>
            <a:pPr>
              <a:defRPr/>
            </a:pPr>
            <a:r>
              <a:rPr lang="hr-HR" smtClean="0"/>
              <a:t>Zadaci za vježbu</a:t>
            </a:r>
          </a:p>
        </p:txBody>
      </p:sp>
      <p:sp>
        <p:nvSpPr>
          <p:cNvPr id="1852419" name="Rectangle 3"/>
          <p:cNvSpPr>
            <a:spLocks noGrp="1" noChangeArrowheads="1"/>
          </p:cNvSpPr>
          <p:nvPr>
            <p:ph type="body" sz="half" idx="1"/>
          </p:nvPr>
        </p:nvSpPr>
        <p:spPr>
          <a:xfrm>
            <a:off x="273050" y="981075"/>
            <a:ext cx="5345113" cy="5327650"/>
          </a:xfrm>
        </p:spPr>
        <p:txBody>
          <a:bodyPr/>
          <a:lstStyle/>
          <a:p>
            <a:pPr marL="914400" lvl="1" indent="-457200">
              <a:buFont typeface="Wingdings" pitchFamily="2" charset="2"/>
              <a:buNone/>
              <a:defRPr/>
            </a:pPr>
            <a:endParaRPr lang="hr-HR" i="1" smtClean="0">
              <a:latin typeface="Times New Roman" pitchFamily="18" charset="0"/>
            </a:endParaRPr>
          </a:p>
          <a:p>
            <a:pPr marL="914400" lvl="1" indent="-457200">
              <a:buFont typeface="Wingdings" pitchFamily="2" charset="2"/>
              <a:buAutoNum type="arabicPeriod"/>
              <a:defRPr/>
            </a:pPr>
            <a:endParaRPr lang="hr-HR" i="1" smtClean="0">
              <a:latin typeface="Times New Roman" pitchFamily="18" charset="0"/>
            </a:endParaRPr>
          </a:p>
          <a:p>
            <a:pPr marL="914400" lvl="1" indent="-457200">
              <a:buFont typeface="Wingdings" pitchFamily="2" charset="2"/>
              <a:buAutoNum type="arabicPeriod"/>
              <a:defRPr/>
            </a:pPr>
            <a:endParaRPr lang="hr-HR" i="1" smtClean="0">
              <a:latin typeface="Times New Roman" pitchFamily="18" charset="0"/>
            </a:endParaRPr>
          </a:p>
          <a:p>
            <a:pPr marL="914400" lvl="1" indent="-457200">
              <a:buFont typeface="Wingdings" pitchFamily="2" charset="2"/>
              <a:buNone/>
              <a:defRPr/>
            </a:pPr>
            <a:endParaRPr lang="hr-HR" i="1" smtClean="0">
              <a:latin typeface="Times New Roman" pitchFamily="18" charset="0"/>
            </a:endParaRPr>
          </a:p>
        </p:txBody>
      </p:sp>
      <p:graphicFrame>
        <p:nvGraphicFramePr>
          <p:cNvPr id="1852420" name="Group 4"/>
          <p:cNvGraphicFramePr>
            <a:graphicFrameLocks noGrp="1"/>
          </p:cNvGraphicFramePr>
          <p:nvPr/>
        </p:nvGraphicFramePr>
        <p:xfrm>
          <a:off x="1328738" y="968375"/>
          <a:ext cx="7143750" cy="5120640"/>
        </p:xfrm>
        <a:graphic>
          <a:graphicData uri="http://schemas.openxmlformats.org/drawingml/2006/table">
            <a:tbl>
              <a:tblPr/>
              <a:tblGrid>
                <a:gridCol w="3787775"/>
                <a:gridCol w="1779588"/>
                <a:gridCol w="1576387"/>
              </a:tblGrid>
              <a:tr h="4397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chemeClr val="tx1"/>
                          </a:solidFill>
                          <a:effectLst/>
                          <a:latin typeface="Arial Narrow" pitchFamily="34" charset="0"/>
                        </a:rPr>
                        <a:t>Stvarno trajanje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chemeClr val="tx1"/>
                          </a:solidFill>
                          <a:effectLst/>
                          <a:latin typeface="Arial Narrow" pitchFamily="34" charset="0"/>
                        </a:rPr>
                        <a:t>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en-US" sz="2400" b="0" i="0" u="none" strike="noStrike" cap="none" normalizeH="0" baseline="0" smtClean="0">
                          <a:ln>
                            <a:noFill/>
                          </a:ln>
                          <a:solidFill>
                            <a:schemeClr val="tx1"/>
                          </a:solidFill>
                          <a:effectLst/>
                          <a:latin typeface="Arial Narrow"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70C0"/>
                    </a:solidFill>
                  </a:tcPr>
                </a:tc>
              </a:tr>
              <a:tr h="441325">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800" b="0" i="1"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5n</a:t>
                      </a:r>
                      <a:r>
                        <a:rPr kumimoji="1" lang="hr-HR" sz="2800" b="0" i="1" u="none" strike="noStrike" cap="none" normalizeH="0" baseline="30000" smtClean="0">
                          <a:ln>
                            <a:noFill/>
                          </a:ln>
                          <a:solidFill>
                            <a:srgbClr val="000000"/>
                          </a:solidFill>
                          <a:effectLst>
                            <a:outerShdw blurRad="38100" dist="38100" dir="2700000" algn="tl">
                              <a:srgbClr val="FFFFFF"/>
                            </a:outerShdw>
                          </a:effectLst>
                          <a:latin typeface="Times New Roman" pitchFamily="18" charset="0"/>
                        </a:rPr>
                        <a:t>2</a:t>
                      </a:r>
                      <a:r>
                        <a:rPr kumimoji="1" lang="hr-HR" sz="2800" b="0" i="1"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+7n+4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alpha val="39999"/>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800" b="0" i="1"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n</a:t>
                      </a:r>
                      <a:r>
                        <a:rPr kumimoji="1" lang="hr-HR" sz="2800" b="0" i="1" u="none" strike="noStrike" cap="none" normalizeH="0" baseline="30000" smtClean="0">
                          <a:ln>
                            <a:noFill/>
                          </a:ln>
                          <a:solidFill>
                            <a:srgbClr val="000000"/>
                          </a:solidFill>
                          <a:effectLst>
                            <a:outerShdw blurRad="38100" dist="38100" dir="2700000" algn="tl">
                              <a:srgbClr val="FFFFFF"/>
                            </a:outerShdw>
                          </a:effectLst>
                          <a:latin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alpha val="39999"/>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800" b="0" i="1"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5n</a:t>
                      </a:r>
                      <a:r>
                        <a:rPr kumimoji="1" lang="hr-HR" sz="2800" b="0" i="1" u="none" strike="noStrike" cap="none" normalizeH="0" baseline="30000" smtClean="0">
                          <a:ln>
                            <a:noFill/>
                          </a:ln>
                          <a:solidFill>
                            <a:srgbClr val="000000"/>
                          </a:solidFill>
                          <a:effectLst>
                            <a:outerShdw blurRad="38100" dist="38100" dir="2700000" algn="tl">
                              <a:srgbClr val="FFFFFF"/>
                            </a:outerShdw>
                          </a:effectLst>
                          <a:latin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alpha val="39999"/>
                      </a:srgbClr>
                    </a:solidFill>
                  </a:tcPr>
                </a:tc>
              </a:tr>
              <a:tr h="4397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800" b="0" i="1"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3n</a:t>
                      </a:r>
                      <a:r>
                        <a:rPr kumimoji="1" lang="hr-HR" sz="2800" b="0" i="1" u="none" strike="noStrike" cap="none" normalizeH="0" baseline="30000" smtClean="0">
                          <a:ln>
                            <a:noFill/>
                          </a:ln>
                          <a:solidFill>
                            <a:srgbClr val="000000"/>
                          </a:solidFill>
                          <a:effectLst>
                            <a:outerShdw blurRad="38100" dist="38100" dir="2700000" algn="tl">
                              <a:srgbClr val="FFFFFF"/>
                            </a:outerShdw>
                          </a:effectLst>
                          <a:latin typeface="Times New Roman" pitchFamily="18" charset="0"/>
                        </a:rPr>
                        <a:t>2</a:t>
                      </a:r>
                      <a:r>
                        <a:rPr kumimoji="1" lang="hr-HR" sz="2800" b="0" i="1"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+700n+2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alpha val="39999"/>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800" b="0" i="1"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n</a:t>
                      </a:r>
                      <a:r>
                        <a:rPr kumimoji="1" lang="hr-HR" sz="2800" b="0" i="1" u="none" strike="noStrike" cap="none" normalizeH="0" baseline="30000" smtClean="0">
                          <a:ln>
                            <a:noFill/>
                          </a:ln>
                          <a:solidFill>
                            <a:srgbClr val="000000"/>
                          </a:solidFill>
                          <a:effectLst>
                            <a:outerShdw blurRad="38100" dist="38100" dir="2700000" algn="tl">
                              <a:srgbClr val="FFFFFF"/>
                            </a:outerShdw>
                          </a:effectLst>
                          <a:latin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alpha val="39999"/>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800" b="0" i="1"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3n</a:t>
                      </a:r>
                      <a:r>
                        <a:rPr kumimoji="1" lang="hr-HR" sz="2800" b="0" i="1" u="none" strike="noStrike" cap="none" normalizeH="0" baseline="30000" smtClean="0">
                          <a:ln>
                            <a:noFill/>
                          </a:ln>
                          <a:solidFill>
                            <a:srgbClr val="000000"/>
                          </a:solidFill>
                          <a:effectLst>
                            <a:outerShdw blurRad="38100" dist="38100" dir="2700000" algn="tl">
                              <a:srgbClr val="FFFFFF"/>
                            </a:outerShdw>
                          </a:effectLst>
                          <a:latin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alpha val="39999"/>
                      </a:srgbClr>
                    </a:solidFill>
                  </a:tcPr>
                </a:tc>
              </a:tr>
              <a:tr h="4397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800" b="0" i="1"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n</a:t>
                      </a:r>
                      <a:r>
                        <a:rPr kumimoji="1" lang="hr-HR" sz="2800" b="0" i="1" u="none" strike="noStrike" cap="none" normalizeH="0" baseline="30000" smtClean="0">
                          <a:ln>
                            <a:noFill/>
                          </a:ln>
                          <a:solidFill>
                            <a:srgbClr val="000000"/>
                          </a:solidFill>
                          <a:effectLst>
                            <a:outerShdw blurRad="38100" dist="38100" dir="2700000" algn="tl">
                              <a:srgbClr val="FFFFFF"/>
                            </a:outerShdw>
                          </a:effectLst>
                          <a:latin typeface="Times New Roman" pitchFamily="18" charset="0"/>
                        </a:rPr>
                        <a:t>2</a:t>
                      </a:r>
                      <a:r>
                        <a:rPr kumimoji="1" lang="hr-HR" sz="2800" b="0" i="1"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+7logn+40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alpha val="39999"/>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800" b="0" i="1"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n</a:t>
                      </a:r>
                      <a:r>
                        <a:rPr kumimoji="1" lang="hr-HR" sz="2800" b="0" i="1" u="none" strike="noStrike" cap="none" normalizeH="0" baseline="30000" smtClean="0">
                          <a:ln>
                            <a:noFill/>
                          </a:ln>
                          <a:solidFill>
                            <a:srgbClr val="000000"/>
                          </a:solidFill>
                          <a:effectLst>
                            <a:outerShdw blurRad="38100" dist="38100" dir="2700000" algn="tl">
                              <a:srgbClr val="FFFFFF"/>
                            </a:outerShdw>
                          </a:effectLst>
                          <a:latin typeface="Times New Roman" pitchFamily="18" charset="0"/>
                        </a:rPr>
                        <a:t>2</a:t>
                      </a: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alpha val="39999"/>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800" b="0" i="1"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n</a:t>
                      </a:r>
                      <a:r>
                        <a:rPr kumimoji="1" lang="hr-HR" sz="2800" b="0" i="1" u="none" strike="noStrike" cap="none" normalizeH="0" baseline="30000" smtClean="0">
                          <a:ln>
                            <a:noFill/>
                          </a:ln>
                          <a:solidFill>
                            <a:srgbClr val="000000"/>
                          </a:solidFill>
                          <a:effectLst>
                            <a:outerShdw blurRad="38100" dist="38100" dir="2700000" algn="tl">
                              <a:srgbClr val="FFFFFF"/>
                            </a:outerShdw>
                          </a:effectLst>
                          <a:latin typeface="Times New Roman" pitchFamily="18" charset="0"/>
                        </a:rPr>
                        <a:t>2</a:t>
                      </a: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alpha val="39999"/>
                      </a:srgbClr>
                    </a:solidFill>
                  </a:tcPr>
                </a:tc>
              </a:tr>
              <a:tr h="441325">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800" b="0" i="1"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0,1*2</a:t>
                      </a:r>
                      <a:r>
                        <a:rPr kumimoji="1" lang="hr-HR" sz="2800" b="0" i="1" u="none" strike="noStrike" cap="none" normalizeH="0" baseline="30000" smtClean="0">
                          <a:ln>
                            <a:noFill/>
                          </a:ln>
                          <a:solidFill>
                            <a:srgbClr val="000000"/>
                          </a:solidFill>
                          <a:effectLst>
                            <a:outerShdw blurRad="38100" dist="38100" dir="2700000" algn="tl">
                              <a:srgbClr val="FFFFFF"/>
                            </a:outerShdw>
                          </a:effectLst>
                          <a:latin typeface="Times New Roman" pitchFamily="18" charset="0"/>
                        </a:rPr>
                        <a:t>n</a:t>
                      </a:r>
                      <a:r>
                        <a:rPr kumimoji="1" lang="hr-HR" sz="2800" b="0" i="1"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+100n</a:t>
                      </a:r>
                      <a:r>
                        <a:rPr kumimoji="1" lang="hr-HR" sz="2800" b="0" i="1" u="none" strike="noStrike" cap="none" normalizeH="0" baseline="30000" smtClean="0">
                          <a:ln>
                            <a:noFill/>
                          </a:ln>
                          <a:solidFill>
                            <a:srgbClr val="000000"/>
                          </a:solidFill>
                          <a:effectLst>
                            <a:outerShdw blurRad="38100" dist="38100" dir="2700000" algn="tl">
                              <a:srgbClr val="FFFFFF"/>
                            </a:outerShdw>
                          </a:effectLst>
                          <a:latin typeface="Times New Roman" pitchFamily="18" charset="0"/>
                        </a:rPr>
                        <a:t>2</a:t>
                      </a:r>
                      <a:endParaRPr kumimoji="1" lang="hr-HR" sz="2800" b="0" i="1" u="none" strike="noStrike" cap="none" normalizeH="0" baseline="0" smtClean="0">
                        <a:ln>
                          <a:noFill/>
                        </a:ln>
                        <a:solidFill>
                          <a:srgbClr val="000000"/>
                        </a:solidFill>
                        <a:effectLst>
                          <a:outerShdw blurRad="38100" dist="38100" dir="2700000" algn="tl">
                            <a:srgbClr val="FFFFFF"/>
                          </a:outerShdw>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alpha val="39999"/>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800" b="0" i="1"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2</a:t>
                      </a:r>
                      <a:r>
                        <a:rPr kumimoji="1" lang="hr-HR" sz="2800" b="0" i="1" u="none" strike="noStrike" cap="none" normalizeH="0" baseline="30000" smtClean="0">
                          <a:ln>
                            <a:noFill/>
                          </a:ln>
                          <a:solidFill>
                            <a:srgbClr val="000000"/>
                          </a:solidFill>
                          <a:effectLst>
                            <a:outerShdw blurRad="38100" dist="38100" dir="2700000" algn="tl">
                              <a:srgbClr val="FFFFFF"/>
                            </a:outerShdw>
                          </a:effectLst>
                          <a:latin typeface="Times New Roman" pitchFamily="18" charset="0"/>
                        </a:rPr>
                        <a:t>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alpha val="39999"/>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800" b="0" i="1"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0,1*2</a:t>
                      </a:r>
                      <a:r>
                        <a:rPr kumimoji="1" lang="hr-HR" sz="2800" b="0" i="1" u="none" strike="noStrike" cap="none" normalizeH="0" baseline="30000" smtClean="0">
                          <a:ln>
                            <a:noFill/>
                          </a:ln>
                          <a:solidFill>
                            <a:srgbClr val="000000"/>
                          </a:solidFill>
                          <a:effectLst>
                            <a:outerShdw blurRad="38100" dist="38100" dir="2700000" algn="tl">
                              <a:srgbClr val="FFFFFF"/>
                            </a:outerShdw>
                          </a:effectLst>
                          <a:latin typeface="Times New Roman" pitchFamily="18" charset="0"/>
                        </a:rPr>
                        <a:t>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alpha val="39999"/>
                      </a:srgbClr>
                    </a:solidFill>
                  </a:tcPr>
                </a:tc>
              </a:tr>
              <a:tr h="4397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800" b="0" i="1"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(2n+1)</a:t>
                      </a:r>
                      <a:r>
                        <a:rPr kumimoji="1" lang="hr-HR" sz="2800" b="0" i="1" u="none" strike="noStrike" cap="none" normalizeH="0" baseline="30000" smtClean="0">
                          <a:ln>
                            <a:noFill/>
                          </a:ln>
                          <a:solidFill>
                            <a:srgbClr val="000000"/>
                          </a:solidFill>
                          <a:effectLst>
                            <a:outerShdw blurRad="38100" dist="38100" dir="2700000" algn="tl">
                              <a:srgbClr val="FFFFFF"/>
                            </a:outerShdw>
                          </a:effectLst>
                          <a:latin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alpha val="39999"/>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800" b="0" i="1"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n</a:t>
                      </a:r>
                      <a:r>
                        <a:rPr kumimoji="1" lang="hr-HR" sz="2800" b="0" i="1" u="none" strike="noStrike" cap="none" normalizeH="0" baseline="30000" smtClean="0">
                          <a:ln>
                            <a:noFill/>
                          </a:ln>
                          <a:solidFill>
                            <a:srgbClr val="000000"/>
                          </a:solidFill>
                          <a:effectLst>
                            <a:outerShdw blurRad="38100" dist="38100" dir="2700000" algn="tl">
                              <a:srgbClr val="FFFFFF"/>
                            </a:outerShdw>
                          </a:effectLst>
                          <a:latin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alpha val="39999"/>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800" b="0" i="1"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4n</a:t>
                      </a:r>
                      <a:r>
                        <a:rPr kumimoji="1" lang="hr-HR" sz="2800" b="0" i="1" u="none" strike="noStrike" cap="none" normalizeH="0" baseline="30000" smtClean="0">
                          <a:ln>
                            <a:noFill/>
                          </a:ln>
                          <a:solidFill>
                            <a:srgbClr val="000000"/>
                          </a:solidFill>
                          <a:effectLst>
                            <a:outerShdw blurRad="38100" dist="38100" dir="2700000" algn="tl">
                              <a:srgbClr val="FFFFFF"/>
                            </a:outerShdw>
                          </a:effectLst>
                          <a:latin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alpha val="39999"/>
                      </a:srgbClr>
                    </a:solidFill>
                  </a:tcPr>
                </a:tc>
              </a:tr>
              <a:tr h="4397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800" b="0" i="1"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6nlogn + 10n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alpha val="39999"/>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800" b="0" i="1"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nlogn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alpha val="39999"/>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800" b="0" i="1"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6nlogn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alpha val="39999"/>
                      </a:srgbClr>
                    </a:solidFill>
                  </a:tcPr>
                </a:tc>
              </a:tr>
              <a:tr h="4397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800" b="0" i="1"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8logn + 1000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alpha val="39999"/>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800" b="0" i="1"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logn</a:t>
                      </a:r>
                      <a:endParaRPr kumimoji="1" lang="hr-HR" sz="2400" b="0" i="0" u="none" strike="noStrike" cap="none" normalizeH="0" baseline="0" smtClean="0">
                        <a:ln>
                          <a:noFill/>
                        </a:ln>
                        <a:solidFill>
                          <a:srgbClr val="000000"/>
                        </a:solidFill>
                        <a:effectLst>
                          <a:outerShdw blurRad="38100" dist="38100" dir="2700000" algn="tl">
                            <a:srgbClr val="FFFFFF"/>
                          </a:outerShdw>
                        </a:effectLst>
                        <a:latin typeface="Arial Narrow"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alpha val="39999"/>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800" b="0" i="1"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8logn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alpha val="39999"/>
                      </a:srgbClr>
                    </a:solidFill>
                  </a:tcPr>
                </a:tc>
              </a:tr>
              <a:tr h="441325">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800" b="0" i="1"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3n! + 2</a:t>
                      </a:r>
                      <a:r>
                        <a:rPr kumimoji="1" lang="hr-HR" sz="2800" b="0" i="1" u="none" strike="noStrike" cap="none" normalizeH="0" baseline="30000" smtClean="0">
                          <a:ln>
                            <a:noFill/>
                          </a:ln>
                          <a:solidFill>
                            <a:srgbClr val="000000"/>
                          </a:solidFill>
                          <a:effectLst>
                            <a:outerShdw blurRad="38100" dist="38100" dir="2700000" algn="tl">
                              <a:srgbClr val="FFFFFF"/>
                            </a:outerShdw>
                          </a:effectLst>
                          <a:latin typeface="Times New Roman" pitchFamily="18" charset="0"/>
                        </a:rPr>
                        <a:t>n</a:t>
                      </a:r>
                      <a:r>
                        <a:rPr kumimoji="1" lang="hr-HR" sz="2800" b="0" i="1"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 + n</a:t>
                      </a:r>
                      <a:r>
                        <a:rPr kumimoji="1" lang="hr-HR" sz="2800" b="0" i="1" u="none" strike="noStrike" cap="none" normalizeH="0" baseline="30000" smtClean="0">
                          <a:ln>
                            <a:noFill/>
                          </a:ln>
                          <a:solidFill>
                            <a:srgbClr val="000000"/>
                          </a:solidFill>
                          <a:effectLst>
                            <a:outerShdw blurRad="38100" dist="38100" dir="2700000" algn="tl">
                              <a:srgbClr val="FFFFFF"/>
                            </a:outerShdw>
                          </a:effectLst>
                          <a:latin typeface="Times New Roman" pitchFamily="18" charset="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alpha val="39999"/>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800" b="0" i="1"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alpha val="39999"/>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800" b="0" i="1"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3n!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alpha val="39999"/>
                      </a:srgbClr>
                    </a:solidFill>
                  </a:tcPr>
                </a:tc>
              </a:tr>
              <a:tr h="4397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800" b="0" i="1"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3*5</a:t>
                      </a:r>
                      <a:r>
                        <a:rPr kumimoji="1" lang="hr-HR" sz="2800" b="0" i="1" u="none" strike="noStrike" cap="none" normalizeH="0" baseline="30000" smtClean="0">
                          <a:ln>
                            <a:noFill/>
                          </a:ln>
                          <a:solidFill>
                            <a:srgbClr val="000000"/>
                          </a:solidFill>
                          <a:effectLst>
                            <a:outerShdw blurRad="38100" dist="38100" dir="2700000" algn="tl">
                              <a:srgbClr val="FFFFFF"/>
                            </a:outerShdw>
                          </a:effectLst>
                          <a:latin typeface="Times New Roman" pitchFamily="18" charset="0"/>
                        </a:rPr>
                        <a:t>n</a:t>
                      </a:r>
                      <a:r>
                        <a:rPr kumimoji="1" lang="hr-HR" sz="2800" b="0" i="1"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 + 6*2</a:t>
                      </a:r>
                      <a:r>
                        <a:rPr kumimoji="1" lang="hr-HR" sz="2800" b="0" i="1" u="none" strike="noStrike" cap="none" normalizeH="0" baseline="30000" smtClean="0">
                          <a:ln>
                            <a:noFill/>
                          </a:ln>
                          <a:solidFill>
                            <a:srgbClr val="000000"/>
                          </a:solidFill>
                          <a:effectLst>
                            <a:outerShdw blurRad="38100" dist="38100" dir="2700000" algn="tl">
                              <a:srgbClr val="FFFFFF"/>
                            </a:outerShdw>
                          </a:effectLst>
                          <a:latin typeface="Times New Roman" pitchFamily="18" charset="0"/>
                        </a:rPr>
                        <a:t>n</a:t>
                      </a:r>
                      <a:r>
                        <a:rPr kumimoji="1" lang="hr-HR" sz="2800" b="0" i="1"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 + n</a:t>
                      </a:r>
                      <a:r>
                        <a:rPr kumimoji="1" lang="hr-HR" sz="2800" b="0" i="1" u="none" strike="noStrike" cap="none" normalizeH="0" baseline="30000" smtClean="0">
                          <a:ln>
                            <a:noFill/>
                          </a:ln>
                          <a:solidFill>
                            <a:srgbClr val="000000"/>
                          </a:solidFill>
                          <a:effectLst>
                            <a:outerShdw blurRad="38100" dist="38100" dir="2700000" algn="tl">
                              <a:srgbClr val="FFFFFF"/>
                            </a:outerShdw>
                          </a:effectLst>
                          <a:latin typeface="Times New Roman" pitchFamily="18" charset="0"/>
                        </a:rPr>
                        <a:t>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alpha val="39999"/>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800" b="0" i="1" u="none" strike="noStrike" cap="none" normalizeH="0" baseline="0" smtClean="0">
                          <a:ln>
                            <a:noFill/>
                          </a:ln>
                          <a:solidFill>
                            <a:srgbClr val="000000"/>
                          </a:solidFill>
                          <a:effectLst>
                            <a:outerShdw blurRad="38100" dist="38100" dir="2700000" algn="tl">
                              <a:srgbClr val="FFFFFF"/>
                            </a:outerShdw>
                          </a:effectLst>
                          <a:latin typeface="Times New Roman" pitchFamily="18" charset="0"/>
                        </a:rPr>
                        <a:t>5</a:t>
                      </a:r>
                      <a:r>
                        <a:rPr kumimoji="1" lang="hr-HR" sz="2800" b="0" i="1" u="none" strike="noStrike" cap="none" normalizeH="0" baseline="30000" smtClean="0">
                          <a:ln>
                            <a:noFill/>
                          </a:ln>
                          <a:solidFill>
                            <a:srgbClr val="000000"/>
                          </a:solidFill>
                          <a:effectLst>
                            <a:outerShdw blurRad="38100" dist="38100" dir="2700000" algn="tl">
                              <a:srgbClr val="FFFFFF"/>
                            </a:outerShdw>
                          </a:effectLst>
                          <a:latin typeface="Times New Roman" pitchFamily="18" charset="0"/>
                        </a:rPr>
                        <a:t>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alpha val="39999"/>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800" b="0" i="1"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rPr>
                        <a:t>3*5</a:t>
                      </a:r>
                      <a:r>
                        <a:rPr kumimoji="1" lang="hr-HR" sz="2800" b="0" i="1" u="none" strike="noStrike" cap="none" normalizeH="0" baseline="30000" dirty="0" smtClean="0">
                          <a:ln>
                            <a:noFill/>
                          </a:ln>
                          <a:solidFill>
                            <a:srgbClr val="000000"/>
                          </a:solidFill>
                          <a:effectLst>
                            <a:outerShdw blurRad="38100" dist="38100" dir="2700000" algn="tl">
                              <a:srgbClr val="FFFFFF"/>
                            </a:outerShdw>
                          </a:effectLst>
                          <a:latin typeface="Times New Roman" pitchFamily="18" charset="0"/>
                        </a:rPr>
                        <a:t>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alpha val="39999"/>
                      </a:srgbClr>
                    </a:solidFill>
                  </a:tcPr>
                </a:tc>
              </a:tr>
            </a:tbl>
          </a:graphicData>
        </a:graphic>
      </p:graphicFrame>
      <p:sp>
        <p:nvSpPr>
          <p:cNvPr id="3" name="Slide Number Placeholder 2"/>
          <p:cNvSpPr>
            <a:spLocks noGrp="1"/>
          </p:cNvSpPr>
          <p:nvPr>
            <p:ph type="sldNum" sz="quarter" idx="11"/>
          </p:nvPr>
        </p:nvSpPr>
        <p:spPr/>
        <p:txBody>
          <a:bodyPr/>
          <a:lstStyle/>
          <a:p>
            <a:fld id="{4779F4E4-872C-4A69-A457-AD7F4EB1617C}" type="slidenum">
              <a:rPr lang="hr-HR" smtClean="0"/>
              <a:pPr/>
              <a:t>68</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4466" name="Rectangle 2"/>
          <p:cNvSpPr>
            <a:spLocks noGrp="1" noChangeArrowheads="1"/>
          </p:cNvSpPr>
          <p:nvPr>
            <p:ph type="title"/>
          </p:nvPr>
        </p:nvSpPr>
        <p:spPr/>
        <p:txBody>
          <a:bodyPr/>
          <a:lstStyle/>
          <a:p>
            <a:pPr>
              <a:defRPr/>
            </a:pPr>
            <a:r>
              <a:rPr lang="hr-HR" smtClean="0"/>
              <a:t>Primjeri ovisnosti trajanja o broju podataka i složenosti</a:t>
            </a:r>
          </a:p>
        </p:txBody>
      </p:sp>
      <p:graphicFrame>
        <p:nvGraphicFramePr>
          <p:cNvPr id="1854467" name="Group 3"/>
          <p:cNvGraphicFramePr>
            <a:graphicFrameLocks noGrp="1"/>
          </p:cNvGraphicFramePr>
          <p:nvPr>
            <p:ph idx="1"/>
          </p:nvPr>
        </p:nvGraphicFramePr>
        <p:xfrm>
          <a:off x="273050" y="981075"/>
          <a:ext cx="9251982" cy="5376883"/>
        </p:xfrm>
        <a:graphic>
          <a:graphicData uri="http://schemas.openxmlformats.org/drawingml/2006/table">
            <a:tbl>
              <a:tblPr/>
              <a:tblGrid>
                <a:gridCol w="764199"/>
                <a:gridCol w="1606857"/>
                <a:gridCol w="1878328"/>
                <a:gridCol w="1539382"/>
                <a:gridCol w="1539381"/>
                <a:gridCol w="1923835"/>
              </a:tblGrid>
              <a:tr h="89562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Narrow" pitchFamily="34" charset="0"/>
                          <a:cs typeface="Times New Roman" pitchFamily="18" charset="0"/>
                        </a:rPr>
                        <a:t>n</a:t>
                      </a:r>
                      <a:endParaRPr kumimoji="0" lang="en-US" sz="2400" b="0" i="0" u="none" strike="noStrike" cap="none" normalizeH="0" baseline="0" smtClean="0">
                        <a:ln>
                          <a:noFill/>
                        </a:ln>
                        <a:solidFill>
                          <a:schemeClr val="tx1"/>
                        </a:solidFill>
                        <a:effectLst/>
                        <a:latin typeface="Arial Narrow"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triangl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triangle" w="med" len="med"/>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Narrow" pitchFamily="34" charset="0"/>
                          <a:cs typeface="Times New Roman" pitchFamily="18" charset="0"/>
                        </a:rPr>
                        <a:t>T(n) = n</a:t>
                      </a:r>
                      <a:endParaRPr kumimoji="0" lang="en-US" sz="2400" b="0" i="0" u="none" strike="noStrike" cap="none" normalizeH="0" baseline="0" smtClean="0">
                        <a:ln>
                          <a:noFill/>
                        </a:ln>
                        <a:solidFill>
                          <a:schemeClr val="tx1"/>
                        </a:solidFill>
                        <a:effectLst/>
                        <a:latin typeface="Arial Narrow" pitchFamily="34" charset="0"/>
                      </a:endParaRPr>
                    </a:p>
                  </a:txBody>
                  <a:tcPr anchor="ctr" horzOverflow="overflow">
                    <a:lnL w="9525" cap="flat" cmpd="sng" algn="ctr">
                      <a:solidFill>
                        <a:srgbClr val="000000"/>
                      </a:solidFill>
                      <a:prstDash val="solid"/>
                      <a:round/>
                      <a:headEnd type="none" w="med" len="med"/>
                      <a:tailEnd type="triangle" w="med" len="med"/>
                    </a:lnL>
                    <a:lnR w="9525" cap="flat" cmpd="sng" algn="ctr">
                      <a:solidFill>
                        <a:srgbClr val="000000"/>
                      </a:solidFill>
                      <a:prstDash val="solid"/>
                      <a:round/>
                      <a:headEnd type="none" w="med" len="med"/>
                      <a:tailEnd type="triangl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triangle" w="med" len="med"/>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Narrow" pitchFamily="34" charset="0"/>
                          <a:cs typeface="Times New Roman" pitchFamily="18" charset="0"/>
                        </a:rPr>
                        <a:t>T(n) = n </a:t>
                      </a:r>
                      <a:r>
                        <a:rPr kumimoji="0" lang="en-US" sz="2400" b="1" i="0" u="none" strike="noStrike" cap="none" normalizeH="0" baseline="0" err="1" smtClean="0">
                          <a:ln>
                            <a:noFill/>
                          </a:ln>
                          <a:solidFill>
                            <a:schemeClr val="tx1"/>
                          </a:solidFill>
                          <a:effectLst/>
                          <a:latin typeface="Arial Narrow" pitchFamily="34" charset="0"/>
                          <a:cs typeface="Times New Roman" pitchFamily="18" charset="0"/>
                        </a:rPr>
                        <a:t>lg</a:t>
                      </a:r>
                      <a:r>
                        <a:rPr kumimoji="0" lang="en-US" sz="2400" b="1" i="0" u="none" strike="noStrike" cap="none" normalizeH="0" baseline="0" smtClean="0">
                          <a:ln>
                            <a:noFill/>
                          </a:ln>
                          <a:solidFill>
                            <a:schemeClr val="tx1"/>
                          </a:solidFill>
                          <a:effectLst/>
                          <a:latin typeface="Arial Narrow" pitchFamily="34" charset="0"/>
                          <a:cs typeface="Times New Roman" pitchFamily="18" charset="0"/>
                        </a:rPr>
                        <a:t>(n)</a:t>
                      </a:r>
                      <a:endParaRPr kumimoji="0" lang="en-US" sz="2400" b="0" i="0" u="none" strike="noStrike" cap="none" normalizeH="0" baseline="0" smtClean="0">
                        <a:ln>
                          <a:noFill/>
                        </a:ln>
                        <a:solidFill>
                          <a:schemeClr val="tx1"/>
                        </a:solidFill>
                        <a:effectLst/>
                        <a:latin typeface="Arial Narrow" pitchFamily="34" charset="0"/>
                      </a:endParaRPr>
                    </a:p>
                  </a:txBody>
                  <a:tcPr anchor="ctr" horzOverflow="overflow">
                    <a:lnL w="9525" cap="flat" cmpd="sng" algn="ctr">
                      <a:solidFill>
                        <a:srgbClr val="000000"/>
                      </a:solidFill>
                      <a:prstDash val="solid"/>
                      <a:round/>
                      <a:headEnd type="none" w="med" len="med"/>
                      <a:tailEnd type="triangle" w="med" len="med"/>
                    </a:lnL>
                    <a:lnR w="9525" cap="flat" cmpd="sng" algn="ctr">
                      <a:solidFill>
                        <a:srgbClr val="000000"/>
                      </a:solidFill>
                      <a:prstDash val="solid"/>
                      <a:round/>
                      <a:headEnd type="none" w="med" len="med"/>
                      <a:tailEnd type="triangl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triangle" w="med" len="med"/>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Narrow" pitchFamily="34" charset="0"/>
                          <a:cs typeface="Times New Roman" pitchFamily="18" charset="0"/>
                        </a:rPr>
                        <a:t>T(n) = n</a:t>
                      </a:r>
                      <a:r>
                        <a:rPr kumimoji="0" lang="en-US" sz="2400" b="1" i="0" u="none" strike="noStrike" cap="none" normalizeH="0" baseline="30000" smtClean="0">
                          <a:ln>
                            <a:noFill/>
                          </a:ln>
                          <a:solidFill>
                            <a:schemeClr val="tx1"/>
                          </a:solidFill>
                          <a:effectLst/>
                          <a:latin typeface="Arial Narrow" pitchFamily="34" charset="0"/>
                          <a:cs typeface="Times New Roman" pitchFamily="18" charset="0"/>
                        </a:rPr>
                        <a:t>2</a:t>
                      </a:r>
                      <a:endParaRPr kumimoji="0" lang="en-US" sz="2400" b="0" i="0" u="none" strike="noStrike" cap="none" normalizeH="0" baseline="0" smtClean="0">
                        <a:ln>
                          <a:noFill/>
                        </a:ln>
                        <a:solidFill>
                          <a:schemeClr val="tx1"/>
                        </a:solidFill>
                        <a:effectLst/>
                        <a:latin typeface="Arial Narrow" pitchFamily="34" charset="0"/>
                      </a:endParaRPr>
                    </a:p>
                  </a:txBody>
                  <a:tcPr anchor="ctr" horzOverflow="overflow">
                    <a:lnL w="9525" cap="flat" cmpd="sng" algn="ctr">
                      <a:solidFill>
                        <a:srgbClr val="000000"/>
                      </a:solidFill>
                      <a:prstDash val="solid"/>
                      <a:round/>
                      <a:headEnd type="none" w="med" len="med"/>
                      <a:tailEnd type="triangle" w="med" len="med"/>
                    </a:lnL>
                    <a:lnR w="9525" cap="flat" cmpd="sng" algn="ctr">
                      <a:solidFill>
                        <a:srgbClr val="000000"/>
                      </a:solidFill>
                      <a:prstDash val="solid"/>
                      <a:round/>
                      <a:headEnd type="none" w="med" len="med"/>
                      <a:tailEnd type="triangl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triangle" w="med" len="med"/>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Narrow" pitchFamily="34" charset="0"/>
                          <a:cs typeface="Times New Roman" pitchFamily="18" charset="0"/>
                        </a:rPr>
                        <a:t>T(n) = n</a:t>
                      </a:r>
                      <a:r>
                        <a:rPr kumimoji="0" lang="en-US" sz="2400" b="1" i="0" u="none" strike="noStrike" cap="none" normalizeH="0" baseline="30000" smtClean="0">
                          <a:ln>
                            <a:noFill/>
                          </a:ln>
                          <a:solidFill>
                            <a:schemeClr val="tx1"/>
                          </a:solidFill>
                          <a:effectLst/>
                          <a:latin typeface="Arial Narrow" pitchFamily="34" charset="0"/>
                          <a:cs typeface="Times New Roman" pitchFamily="18" charset="0"/>
                        </a:rPr>
                        <a:t>3</a:t>
                      </a:r>
                      <a:endParaRPr kumimoji="0" lang="en-US" sz="2400" b="0" i="0" u="none" strike="noStrike" cap="none" normalizeH="0" baseline="0" smtClean="0">
                        <a:ln>
                          <a:noFill/>
                        </a:ln>
                        <a:solidFill>
                          <a:schemeClr val="tx1"/>
                        </a:solidFill>
                        <a:effectLst/>
                        <a:latin typeface="Arial Narrow" pitchFamily="34" charset="0"/>
                      </a:endParaRPr>
                    </a:p>
                  </a:txBody>
                  <a:tcPr anchor="ctr" horzOverflow="overflow">
                    <a:lnL w="9525" cap="flat" cmpd="sng" algn="ctr">
                      <a:solidFill>
                        <a:srgbClr val="000000"/>
                      </a:solidFill>
                      <a:prstDash val="solid"/>
                      <a:round/>
                      <a:headEnd type="none" w="med" len="med"/>
                      <a:tailEnd type="triangle" w="med" len="med"/>
                    </a:lnL>
                    <a:lnR w="9525" cap="flat" cmpd="sng" algn="ctr">
                      <a:solidFill>
                        <a:srgbClr val="000000"/>
                      </a:solidFill>
                      <a:prstDash val="solid"/>
                      <a:round/>
                      <a:headEnd type="none" w="med" len="med"/>
                      <a:tailEnd type="triangl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triangle" w="med" len="med"/>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Narrow" pitchFamily="34" charset="0"/>
                          <a:cs typeface="Times New Roman" pitchFamily="18" charset="0"/>
                        </a:rPr>
                        <a:t>T(n) = 2</a:t>
                      </a:r>
                      <a:r>
                        <a:rPr kumimoji="0" lang="en-US" sz="2400" b="1" i="0" u="none" strike="noStrike" cap="none" normalizeH="0" baseline="30000" smtClean="0">
                          <a:ln>
                            <a:noFill/>
                          </a:ln>
                          <a:solidFill>
                            <a:schemeClr val="tx1"/>
                          </a:solidFill>
                          <a:effectLst/>
                          <a:latin typeface="Arial Narrow" pitchFamily="34" charset="0"/>
                          <a:cs typeface="Times New Roman" pitchFamily="18" charset="0"/>
                        </a:rPr>
                        <a:t>n</a:t>
                      </a:r>
                      <a:endParaRPr kumimoji="0" lang="en-US" sz="2400" b="0" i="0" u="none" strike="noStrike" cap="none" normalizeH="0" baseline="0" smtClean="0">
                        <a:ln>
                          <a:noFill/>
                        </a:ln>
                        <a:solidFill>
                          <a:schemeClr val="tx1"/>
                        </a:solidFill>
                        <a:effectLst/>
                        <a:latin typeface="Arial Narrow" pitchFamily="34" charset="0"/>
                      </a:endParaRPr>
                    </a:p>
                  </a:txBody>
                  <a:tcPr anchor="ctr" horzOverflow="overflow">
                    <a:lnL w="9525" cap="flat" cmpd="sng" algn="ctr">
                      <a:solidFill>
                        <a:srgbClr val="000000"/>
                      </a:solidFill>
                      <a:prstDash val="solid"/>
                      <a:round/>
                      <a:headEnd type="none" w="med" len="med"/>
                      <a:tailEnd type="triangl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triangle" w="med" len="med"/>
                    </a:lnB>
                    <a:lnTlToBr>
                      <a:noFill/>
                    </a:lnTlToBr>
                    <a:lnBlToTr>
                      <a:noFill/>
                    </a:lnBlToTr>
                    <a:solidFill>
                      <a:srgbClr val="0070C0"/>
                    </a:solidFill>
                  </a:tcPr>
                </a:tc>
              </a:tr>
              <a:tr h="89562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Narrow" pitchFamily="34" charset="0"/>
                          <a:cs typeface="Times New Roman" pitchFamily="18" charset="0"/>
                        </a:rPr>
                        <a:t>5</a:t>
                      </a:r>
                      <a:endParaRPr kumimoji="0" lang="en-US" sz="2400" b="0" i="0" u="none" strike="noStrike" cap="none" normalizeH="0" baseline="0" smtClean="0">
                        <a:ln>
                          <a:noFill/>
                        </a:ln>
                        <a:solidFill>
                          <a:schemeClr val="tx1"/>
                        </a:solidFill>
                        <a:effectLst/>
                        <a:latin typeface="Arial Narrow"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triangle" w="med" len="med"/>
                    </a:lnR>
                    <a:lnT w="9525" cap="flat" cmpd="sng" algn="ctr">
                      <a:solidFill>
                        <a:srgbClr val="000000"/>
                      </a:solidFill>
                      <a:prstDash val="solid"/>
                      <a:round/>
                      <a:headEnd type="none" w="med" len="med"/>
                      <a:tailEnd type="triangle" w="med" len="med"/>
                    </a:lnT>
                    <a:lnB w="9525" cap="flat" cmpd="sng" algn="ctr">
                      <a:solidFill>
                        <a:srgbClr val="000000"/>
                      </a:solidFill>
                      <a:prstDash val="solid"/>
                      <a:round/>
                      <a:headEnd type="none" w="med" len="med"/>
                      <a:tailEnd type="triangle" w="med" len="med"/>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0.005 </a:t>
                      </a:r>
                      <a:r>
                        <a:rPr kumimoji="0" lang="en-US"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rPr>
                        <a:t></a:t>
                      </a:r>
                      <a:r>
                        <a:rPr kumimoji="0" lang="hr-HR"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rPr>
                        <a:t>s</a:t>
                      </a:r>
                      <a:endParaRPr kumimoji="0" lang="en-US" sz="2400" b="0" i="0" u="none" strike="noStrike" cap="none" normalizeH="0" baseline="0" smtClean="0">
                        <a:ln>
                          <a:noFill/>
                        </a:ln>
                        <a:solidFill>
                          <a:srgbClr val="000000"/>
                        </a:solidFill>
                        <a:effectLst/>
                        <a:latin typeface="Arial Narrow" pitchFamily="34" charset="0"/>
                        <a:sym typeface="Symbol" pitchFamily="18" charset="2"/>
                      </a:endParaRPr>
                    </a:p>
                  </a:txBody>
                  <a:tcPr anchor="ctr" horzOverflow="overflow">
                    <a:lnL w="9525" cap="flat" cmpd="sng" algn="ctr">
                      <a:solidFill>
                        <a:srgbClr val="000000"/>
                      </a:solidFill>
                      <a:prstDash val="solid"/>
                      <a:round/>
                      <a:headEnd type="none" w="med" len="med"/>
                      <a:tailEnd type="triangle" w="med" len="med"/>
                    </a:lnL>
                    <a:lnR w="9525" cap="flat" cmpd="sng" algn="ctr">
                      <a:solidFill>
                        <a:srgbClr val="000000"/>
                      </a:solidFill>
                      <a:prstDash val="solid"/>
                      <a:round/>
                      <a:headEnd type="none" w="med" len="med"/>
                      <a:tailEnd type="triangle" w="med" len="med"/>
                    </a:lnR>
                    <a:lnT w="9525" cap="flat" cmpd="sng" algn="ctr">
                      <a:solidFill>
                        <a:srgbClr val="000000"/>
                      </a:solidFill>
                      <a:prstDash val="solid"/>
                      <a:round/>
                      <a:headEnd type="none" w="med" len="med"/>
                      <a:tailEnd type="triangle" w="med" len="med"/>
                    </a:lnT>
                    <a:lnB w="9525" cap="flat" cmpd="sng" algn="ctr">
                      <a:solidFill>
                        <a:srgbClr val="000000"/>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0.01 </a:t>
                      </a:r>
                      <a:r>
                        <a:rPr kumimoji="0" lang="en-US"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rPr>
                        <a:t></a:t>
                      </a:r>
                      <a:r>
                        <a:rPr kumimoji="0" lang="hr-HR"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rPr>
                        <a:t>s</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9525" cap="flat" cmpd="sng" algn="ctr">
                      <a:solidFill>
                        <a:srgbClr val="000000"/>
                      </a:solidFill>
                      <a:prstDash val="solid"/>
                      <a:round/>
                      <a:headEnd type="none" w="med" len="med"/>
                      <a:tailEnd type="triangle" w="med" len="med"/>
                    </a:lnL>
                    <a:lnR w="9525" cap="flat" cmpd="sng" algn="ctr">
                      <a:solidFill>
                        <a:srgbClr val="000000"/>
                      </a:solidFill>
                      <a:prstDash val="solid"/>
                      <a:round/>
                      <a:headEnd type="none" w="med" len="med"/>
                      <a:tailEnd type="triangle" w="med" len="med"/>
                    </a:lnR>
                    <a:lnT w="9525" cap="flat" cmpd="sng" algn="ctr">
                      <a:solidFill>
                        <a:srgbClr val="000000"/>
                      </a:solidFill>
                      <a:prstDash val="solid"/>
                      <a:round/>
                      <a:headEnd type="none" w="med" len="med"/>
                      <a:tailEnd type="triangle" w="med" len="med"/>
                    </a:lnT>
                    <a:lnB w="9525" cap="flat" cmpd="sng" algn="ctr">
                      <a:solidFill>
                        <a:srgbClr val="000000"/>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0.03 </a:t>
                      </a:r>
                      <a:r>
                        <a:rPr kumimoji="0" lang="en-US"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rPr>
                        <a:t></a:t>
                      </a:r>
                      <a:r>
                        <a:rPr kumimoji="0" lang="hr-HR"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rPr>
                        <a:t>s</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9525" cap="flat" cmpd="sng" algn="ctr">
                      <a:solidFill>
                        <a:srgbClr val="000000"/>
                      </a:solidFill>
                      <a:prstDash val="solid"/>
                      <a:round/>
                      <a:headEnd type="none" w="med" len="med"/>
                      <a:tailEnd type="triangle" w="med" len="med"/>
                    </a:lnL>
                    <a:lnR w="9525" cap="flat" cmpd="sng" algn="ctr">
                      <a:solidFill>
                        <a:srgbClr val="000000"/>
                      </a:solidFill>
                      <a:prstDash val="solid"/>
                      <a:round/>
                      <a:headEnd type="none" w="med" len="med"/>
                      <a:tailEnd type="triangle" w="med" len="med"/>
                    </a:lnR>
                    <a:lnT w="9525" cap="flat" cmpd="sng" algn="ctr">
                      <a:solidFill>
                        <a:srgbClr val="000000"/>
                      </a:solidFill>
                      <a:prstDash val="solid"/>
                      <a:round/>
                      <a:headEnd type="none" w="med" len="med"/>
                      <a:tailEnd type="triangle" w="med" len="med"/>
                    </a:lnT>
                    <a:lnB w="9525" cap="flat" cmpd="sng" algn="ctr">
                      <a:solidFill>
                        <a:srgbClr val="000000"/>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0.13 </a:t>
                      </a:r>
                      <a:r>
                        <a:rPr kumimoji="0" lang="en-US"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rPr>
                        <a:t></a:t>
                      </a:r>
                      <a:r>
                        <a:rPr kumimoji="0" lang="hr-HR"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rPr>
                        <a:t>s</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9525" cap="flat" cmpd="sng" algn="ctr">
                      <a:solidFill>
                        <a:srgbClr val="000000"/>
                      </a:solidFill>
                      <a:prstDash val="solid"/>
                      <a:round/>
                      <a:headEnd type="none" w="med" len="med"/>
                      <a:tailEnd type="triangle" w="med" len="med"/>
                    </a:lnL>
                    <a:lnR w="9525" cap="flat" cmpd="sng" algn="ctr">
                      <a:solidFill>
                        <a:srgbClr val="000000"/>
                      </a:solidFill>
                      <a:prstDash val="solid"/>
                      <a:round/>
                      <a:headEnd type="none" w="med" len="med"/>
                      <a:tailEnd type="triangle" w="med" len="med"/>
                    </a:lnR>
                    <a:lnT w="9525" cap="flat" cmpd="sng" algn="ctr">
                      <a:solidFill>
                        <a:srgbClr val="000000"/>
                      </a:solidFill>
                      <a:prstDash val="solid"/>
                      <a:round/>
                      <a:headEnd type="none" w="med" len="med"/>
                      <a:tailEnd type="triangle" w="med" len="med"/>
                    </a:lnT>
                    <a:lnB w="9525" cap="flat" cmpd="sng" algn="ctr">
                      <a:solidFill>
                        <a:srgbClr val="000000"/>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0.03 </a:t>
                      </a:r>
                      <a:r>
                        <a:rPr kumimoji="0" lang="en-US"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rPr>
                        <a:t></a:t>
                      </a:r>
                      <a:r>
                        <a:rPr kumimoji="0" lang="hr-HR"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rPr>
                        <a:t>s</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9525" cap="flat" cmpd="sng" algn="ctr">
                      <a:solidFill>
                        <a:srgbClr val="000000"/>
                      </a:solidFill>
                      <a:prstDash val="solid"/>
                      <a:round/>
                      <a:headEnd type="none" w="med" len="med"/>
                      <a:tailEnd type="triangl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triangle" w="med" len="med"/>
                    </a:lnT>
                    <a:lnB w="9525" cap="flat" cmpd="sng" algn="ctr">
                      <a:solidFill>
                        <a:srgbClr val="000000"/>
                      </a:solidFill>
                      <a:prstDash val="solid"/>
                      <a:round/>
                      <a:headEnd type="none" w="med" len="med"/>
                      <a:tailEnd type="triangle" w="med" len="med"/>
                    </a:lnB>
                    <a:lnTlToBr>
                      <a:noFill/>
                    </a:lnTlToBr>
                    <a:lnBlToTr>
                      <a:noFill/>
                    </a:lnBlToTr>
                    <a:solidFill>
                      <a:srgbClr val="FFFFCC"/>
                    </a:solidFill>
                  </a:tcPr>
                </a:tc>
              </a:tr>
              <a:tr h="89874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Narrow" pitchFamily="34" charset="0"/>
                          <a:cs typeface="Times New Roman" pitchFamily="18" charset="0"/>
                        </a:rPr>
                        <a:t>10</a:t>
                      </a:r>
                      <a:endParaRPr kumimoji="0" lang="en-US" sz="2400" b="0" i="0" u="none" strike="noStrike" cap="none" normalizeH="0" baseline="0" smtClean="0">
                        <a:ln>
                          <a:noFill/>
                        </a:ln>
                        <a:solidFill>
                          <a:schemeClr val="tx1"/>
                        </a:solidFill>
                        <a:effectLst/>
                        <a:latin typeface="Arial Narrow"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triangle" w="med" len="med"/>
                    </a:lnR>
                    <a:lnT w="9525" cap="flat" cmpd="sng" algn="ctr">
                      <a:solidFill>
                        <a:srgbClr val="000000"/>
                      </a:solidFill>
                      <a:prstDash val="solid"/>
                      <a:round/>
                      <a:headEnd type="none" w="med" len="med"/>
                      <a:tailEnd type="triangle" w="med" len="med"/>
                    </a:lnT>
                    <a:lnB w="9525" cap="flat" cmpd="sng" algn="ctr">
                      <a:solidFill>
                        <a:srgbClr val="000000"/>
                      </a:solidFill>
                      <a:prstDash val="solid"/>
                      <a:round/>
                      <a:headEnd type="none" w="med" len="med"/>
                      <a:tailEnd type="triangle" w="med" len="med"/>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0.01 </a:t>
                      </a:r>
                      <a:r>
                        <a:rPr kumimoji="0" lang="en-US"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rPr>
                        <a:t></a:t>
                      </a:r>
                      <a:r>
                        <a:rPr kumimoji="0" lang="hr-HR"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rPr>
                        <a:t>s</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9525" cap="flat" cmpd="sng" algn="ctr">
                      <a:solidFill>
                        <a:srgbClr val="000000"/>
                      </a:solidFill>
                      <a:prstDash val="solid"/>
                      <a:round/>
                      <a:headEnd type="none" w="med" len="med"/>
                      <a:tailEnd type="triangle" w="med" len="med"/>
                    </a:lnL>
                    <a:lnR w="9525" cap="flat" cmpd="sng" algn="ctr">
                      <a:solidFill>
                        <a:srgbClr val="000000"/>
                      </a:solidFill>
                      <a:prstDash val="solid"/>
                      <a:round/>
                      <a:headEnd type="none" w="med" len="med"/>
                      <a:tailEnd type="triangle" w="med" len="med"/>
                    </a:lnR>
                    <a:lnT w="9525" cap="flat" cmpd="sng" algn="ctr">
                      <a:solidFill>
                        <a:srgbClr val="000000"/>
                      </a:solidFill>
                      <a:prstDash val="solid"/>
                      <a:round/>
                      <a:headEnd type="none" w="med" len="med"/>
                      <a:tailEnd type="triangle" w="med" len="med"/>
                    </a:lnT>
                    <a:lnB w="9525" cap="flat" cmpd="sng" algn="ctr">
                      <a:solidFill>
                        <a:srgbClr val="000000"/>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0.03 </a:t>
                      </a:r>
                      <a:r>
                        <a:rPr kumimoji="0" lang="en-US"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rPr>
                        <a:t></a:t>
                      </a:r>
                      <a:r>
                        <a:rPr kumimoji="0" lang="hr-HR"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rPr>
                        <a:t>s</a:t>
                      </a:r>
                      <a:endParaRPr kumimoji="0" lang="en-US"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endParaRPr>
                    </a:p>
                  </a:txBody>
                  <a:tcPr anchor="ctr" horzOverflow="overflow">
                    <a:lnL w="9525" cap="flat" cmpd="sng" algn="ctr">
                      <a:solidFill>
                        <a:srgbClr val="000000"/>
                      </a:solidFill>
                      <a:prstDash val="solid"/>
                      <a:round/>
                      <a:headEnd type="none" w="med" len="med"/>
                      <a:tailEnd type="triangle" w="med" len="med"/>
                    </a:lnL>
                    <a:lnR w="9525" cap="flat" cmpd="sng" algn="ctr">
                      <a:solidFill>
                        <a:srgbClr val="000000"/>
                      </a:solidFill>
                      <a:prstDash val="solid"/>
                      <a:round/>
                      <a:headEnd type="none" w="med" len="med"/>
                      <a:tailEnd type="triangle" w="med" len="med"/>
                    </a:lnR>
                    <a:lnT w="9525" cap="flat" cmpd="sng" algn="ctr">
                      <a:solidFill>
                        <a:srgbClr val="000000"/>
                      </a:solidFill>
                      <a:prstDash val="solid"/>
                      <a:round/>
                      <a:headEnd type="none" w="med" len="med"/>
                      <a:tailEnd type="triangle" w="med" len="med"/>
                    </a:lnT>
                    <a:lnB w="9525" cap="flat" cmpd="sng" algn="ctr">
                      <a:solidFill>
                        <a:srgbClr val="000000"/>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0.1 </a:t>
                      </a:r>
                      <a:r>
                        <a:rPr kumimoji="0" lang="en-US"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rPr>
                        <a:t></a:t>
                      </a:r>
                      <a:r>
                        <a:rPr kumimoji="0" lang="hr-HR"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rPr>
                        <a:t>s</a:t>
                      </a:r>
                      <a:endParaRPr kumimoji="0" lang="en-US"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endParaRPr>
                    </a:p>
                  </a:txBody>
                  <a:tcPr anchor="ctr" horzOverflow="overflow">
                    <a:lnL w="9525" cap="flat" cmpd="sng" algn="ctr">
                      <a:solidFill>
                        <a:srgbClr val="000000"/>
                      </a:solidFill>
                      <a:prstDash val="solid"/>
                      <a:round/>
                      <a:headEnd type="none" w="med" len="med"/>
                      <a:tailEnd type="triangle" w="med" len="med"/>
                    </a:lnL>
                    <a:lnR w="9525" cap="flat" cmpd="sng" algn="ctr">
                      <a:solidFill>
                        <a:srgbClr val="000000"/>
                      </a:solidFill>
                      <a:prstDash val="solid"/>
                      <a:round/>
                      <a:headEnd type="none" w="med" len="med"/>
                      <a:tailEnd type="triangle" w="med" len="med"/>
                    </a:lnR>
                    <a:lnT w="9525" cap="flat" cmpd="sng" algn="ctr">
                      <a:solidFill>
                        <a:srgbClr val="000000"/>
                      </a:solidFill>
                      <a:prstDash val="solid"/>
                      <a:round/>
                      <a:headEnd type="none" w="med" len="med"/>
                      <a:tailEnd type="triangle" w="med" len="med"/>
                    </a:lnT>
                    <a:lnB w="9525" cap="flat" cmpd="sng" algn="ctr">
                      <a:solidFill>
                        <a:srgbClr val="000000"/>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1 </a:t>
                      </a:r>
                      <a:r>
                        <a:rPr kumimoji="0" lang="en-US"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rPr>
                        <a:t></a:t>
                      </a:r>
                      <a:r>
                        <a:rPr kumimoji="0" lang="hr-HR"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rPr>
                        <a:t>s</a:t>
                      </a:r>
                      <a:endParaRPr kumimoji="0" lang="en-US"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endParaRPr>
                    </a:p>
                  </a:txBody>
                  <a:tcPr anchor="ctr" horzOverflow="overflow">
                    <a:lnL w="9525" cap="flat" cmpd="sng" algn="ctr">
                      <a:solidFill>
                        <a:srgbClr val="000000"/>
                      </a:solidFill>
                      <a:prstDash val="solid"/>
                      <a:round/>
                      <a:headEnd type="none" w="med" len="med"/>
                      <a:tailEnd type="triangle" w="med" len="med"/>
                    </a:lnL>
                    <a:lnR w="9525" cap="flat" cmpd="sng" algn="ctr">
                      <a:solidFill>
                        <a:srgbClr val="000000"/>
                      </a:solidFill>
                      <a:prstDash val="solid"/>
                      <a:round/>
                      <a:headEnd type="none" w="med" len="med"/>
                      <a:tailEnd type="triangle" w="med" len="med"/>
                    </a:lnR>
                    <a:lnT w="9525" cap="flat" cmpd="sng" algn="ctr">
                      <a:solidFill>
                        <a:srgbClr val="000000"/>
                      </a:solidFill>
                      <a:prstDash val="solid"/>
                      <a:round/>
                      <a:headEnd type="none" w="med" len="med"/>
                      <a:tailEnd type="triangle" w="med" len="med"/>
                    </a:lnT>
                    <a:lnB w="9525" cap="flat" cmpd="sng" algn="ctr">
                      <a:solidFill>
                        <a:srgbClr val="000000"/>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1 </a:t>
                      </a:r>
                      <a:r>
                        <a:rPr kumimoji="0" lang="en-US"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rPr>
                        <a:t></a:t>
                      </a:r>
                      <a:r>
                        <a:rPr kumimoji="0" lang="hr-HR"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rPr>
                        <a:t>s</a:t>
                      </a:r>
                      <a:endParaRPr kumimoji="0" lang="en-US"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endParaRPr>
                    </a:p>
                  </a:txBody>
                  <a:tcPr anchor="ctr" horzOverflow="overflow">
                    <a:lnL w="9525" cap="flat" cmpd="sng" algn="ctr">
                      <a:solidFill>
                        <a:srgbClr val="000000"/>
                      </a:solidFill>
                      <a:prstDash val="solid"/>
                      <a:round/>
                      <a:headEnd type="none" w="med" len="med"/>
                      <a:tailEnd type="triangl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triangle" w="med" len="med"/>
                    </a:lnT>
                    <a:lnB w="9525" cap="flat" cmpd="sng" algn="ctr">
                      <a:solidFill>
                        <a:srgbClr val="000000"/>
                      </a:solidFill>
                      <a:prstDash val="solid"/>
                      <a:round/>
                      <a:headEnd type="none" w="med" len="med"/>
                      <a:tailEnd type="triangle" w="med" len="med"/>
                    </a:lnB>
                    <a:lnTlToBr>
                      <a:noFill/>
                    </a:lnTlToBr>
                    <a:lnBlToTr>
                      <a:noFill/>
                    </a:lnBlToTr>
                    <a:solidFill>
                      <a:srgbClr val="FFFFCC"/>
                    </a:solidFill>
                  </a:tcPr>
                </a:tc>
              </a:tr>
              <a:tr h="89562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Narrow" pitchFamily="34" charset="0"/>
                          <a:cs typeface="Times New Roman" pitchFamily="18" charset="0"/>
                        </a:rPr>
                        <a:t>20</a:t>
                      </a:r>
                      <a:endParaRPr kumimoji="0" lang="en-US" sz="2400" b="0" i="0" u="none" strike="noStrike" cap="none" normalizeH="0" baseline="0" smtClean="0">
                        <a:ln>
                          <a:noFill/>
                        </a:ln>
                        <a:solidFill>
                          <a:schemeClr val="tx1"/>
                        </a:solidFill>
                        <a:effectLst/>
                        <a:latin typeface="Arial Narrow"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triangle" w="med" len="med"/>
                    </a:lnR>
                    <a:lnT w="9525" cap="flat" cmpd="sng" algn="ctr">
                      <a:solidFill>
                        <a:srgbClr val="000000"/>
                      </a:solidFill>
                      <a:prstDash val="solid"/>
                      <a:round/>
                      <a:headEnd type="none" w="med" len="med"/>
                      <a:tailEnd type="triangle" w="med" len="med"/>
                    </a:lnT>
                    <a:lnB w="9525" cap="flat" cmpd="sng" algn="ctr">
                      <a:solidFill>
                        <a:srgbClr val="000000"/>
                      </a:solidFill>
                      <a:prstDash val="solid"/>
                      <a:round/>
                      <a:headEnd type="none" w="med" len="med"/>
                      <a:tailEnd type="triangle" w="med" len="med"/>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0.02 </a:t>
                      </a:r>
                      <a:r>
                        <a:rPr kumimoji="0" lang="en-US"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rPr>
                        <a:t></a:t>
                      </a:r>
                      <a:r>
                        <a:rPr kumimoji="0" lang="hr-HR"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rPr>
                        <a:t>s</a:t>
                      </a:r>
                      <a:endParaRPr kumimoji="0" lang="en-US"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endParaRPr>
                    </a:p>
                  </a:txBody>
                  <a:tcPr anchor="ctr" horzOverflow="overflow">
                    <a:lnL w="9525" cap="flat" cmpd="sng" algn="ctr">
                      <a:solidFill>
                        <a:srgbClr val="000000"/>
                      </a:solidFill>
                      <a:prstDash val="solid"/>
                      <a:round/>
                      <a:headEnd type="none" w="med" len="med"/>
                      <a:tailEnd type="triangle" w="med" len="med"/>
                    </a:lnL>
                    <a:lnR w="9525" cap="flat" cmpd="sng" algn="ctr">
                      <a:solidFill>
                        <a:srgbClr val="000000"/>
                      </a:solidFill>
                      <a:prstDash val="solid"/>
                      <a:round/>
                      <a:headEnd type="none" w="med" len="med"/>
                      <a:tailEnd type="triangle" w="med" len="med"/>
                    </a:lnR>
                    <a:lnT w="9525" cap="flat" cmpd="sng" algn="ctr">
                      <a:solidFill>
                        <a:srgbClr val="000000"/>
                      </a:solidFill>
                      <a:prstDash val="solid"/>
                      <a:round/>
                      <a:headEnd type="none" w="med" len="med"/>
                      <a:tailEnd type="triangle" w="med" len="med"/>
                    </a:lnT>
                    <a:lnB w="9525" cap="flat" cmpd="sng" algn="ctr">
                      <a:solidFill>
                        <a:srgbClr val="000000"/>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0.09 </a:t>
                      </a:r>
                      <a:r>
                        <a:rPr kumimoji="0" lang="en-US"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rPr>
                        <a:t></a:t>
                      </a:r>
                      <a:r>
                        <a:rPr kumimoji="0" lang="hr-HR"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rPr>
                        <a:t>s</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9525" cap="flat" cmpd="sng" algn="ctr">
                      <a:solidFill>
                        <a:srgbClr val="000000"/>
                      </a:solidFill>
                      <a:prstDash val="solid"/>
                      <a:round/>
                      <a:headEnd type="none" w="med" len="med"/>
                      <a:tailEnd type="triangle" w="med" len="med"/>
                    </a:lnL>
                    <a:lnR w="9525" cap="flat" cmpd="sng" algn="ctr">
                      <a:solidFill>
                        <a:srgbClr val="000000"/>
                      </a:solidFill>
                      <a:prstDash val="solid"/>
                      <a:round/>
                      <a:headEnd type="none" w="med" len="med"/>
                      <a:tailEnd type="triangle" w="med" len="med"/>
                    </a:lnR>
                    <a:lnT w="9525" cap="flat" cmpd="sng" algn="ctr">
                      <a:solidFill>
                        <a:srgbClr val="000000"/>
                      </a:solidFill>
                      <a:prstDash val="solid"/>
                      <a:round/>
                      <a:headEnd type="none" w="med" len="med"/>
                      <a:tailEnd type="triangle" w="med" len="med"/>
                    </a:lnT>
                    <a:lnB w="9525" cap="flat" cmpd="sng" algn="ctr">
                      <a:solidFill>
                        <a:srgbClr val="000000"/>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0.4 </a:t>
                      </a:r>
                      <a:r>
                        <a:rPr kumimoji="0" lang="en-US"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rPr>
                        <a:t></a:t>
                      </a:r>
                      <a:r>
                        <a:rPr kumimoji="0" lang="hr-HR"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rPr>
                        <a:t>s</a:t>
                      </a:r>
                      <a:endParaRPr kumimoji="0" lang="en-US"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endParaRPr>
                    </a:p>
                  </a:txBody>
                  <a:tcPr anchor="ctr" horzOverflow="overflow">
                    <a:lnL w="9525" cap="flat" cmpd="sng" algn="ctr">
                      <a:solidFill>
                        <a:srgbClr val="000000"/>
                      </a:solidFill>
                      <a:prstDash val="solid"/>
                      <a:round/>
                      <a:headEnd type="none" w="med" len="med"/>
                      <a:tailEnd type="triangle" w="med" len="med"/>
                    </a:lnL>
                    <a:lnR w="9525" cap="flat" cmpd="sng" algn="ctr">
                      <a:solidFill>
                        <a:srgbClr val="000000"/>
                      </a:solidFill>
                      <a:prstDash val="solid"/>
                      <a:round/>
                      <a:headEnd type="none" w="med" len="med"/>
                      <a:tailEnd type="triangle" w="med" len="med"/>
                    </a:lnR>
                    <a:lnT w="9525" cap="flat" cmpd="sng" algn="ctr">
                      <a:solidFill>
                        <a:srgbClr val="000000"/>
                      </a:solidFill>
                      <a:prstDash val="solid"/>
                      <a:round/>
                      <a:headEnd type="none" w="med" len="med"/>
                      <a:tailEnd type="triangle" w="med" len="med"/>
                    </a:lnT>
                    <a:lnB w="9525" cap="flat" cmpd="sng" algn="ctr">
                      <a:solidFill>
                        <a:srgbClr val="000000"/>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8 </a:t>
                      </a:r>
                      <a:r>
                        <a:rPr kumimoji="0" lang="en-US"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rPr>
                        <a:t></a:t>
                      </a:r>
                      <a:r>
                        <a:rPr kumimoji="0" lang="hr-HR"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rPr>
                        <a:t>s</a:t>
                      </a:r>
                      <a:endParaRPr kumimoji="0" lang="en-US"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endParaRPr>
                    </a:p>
                  </a:txBody>
                  <a:tcPr anchor="ctr" horzOverflow="overflow">
                    <a:lnL w="9525" cap="flat" cmpd="sng" algn="ctr">
                      <a:solidFill>
                        <a:srgbClr val="000000"/>
                      </a:solidFill>
                      <a:prstDash val="solid"/>
                      <a:round/>
                      <a:headEnd type="none" w="med" len="med"/>
                      <a:tailEnd type="triangle" w="med" len="med"/>
                    </a:lnL>
                    <a:lnR w="9525" cap="flat" cmpd="sng" algn="ctr">
                      <a:solidFill>
                        <a:srgbClr val="000000"/>
                      </a:solidFill>
                      <a:prstDash val="solid"/>
                      <a:round/>
                      <a:headEnd type="none" w="med" len="med"/>
                      <a:tailEnd type="triangle" w="med" len="med"/>
                    </a:lnR>
                    <a:lnT w="9525" cap="flat" cmpd="sng" algn="ctr">
                      <a:solidFill>
                        <a:srgbClr val="000000"/>
                      </a:solidFill>
                      <a:prstDash val="solid"/>
                      <a:round/>
                      <a:headEnd type="none" w="med" len="med"/>
                      <a:tailEnd type="triangle" w="med" len="med"/>
                    </a:lnT>
                    <a:lnB w="9525" cap="flat" cmpd="sng" algn="ctr">
                      <a:solidFill>
                        <a:srgbClr val="000000"/>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1 m</a:t>
                      </a:r>
                      <a:r>
                        <a:rPr kumimoji="0" lang="hr-HR" sz="2400" b="0" i="0" u="none" strike="noStrike" cap="none" normalizeH="0" baseline="0" smtClean="0">
                          <a:ln>
                            <a:noFill/>
                          </a:ln>
                          <a:solidFill>
                            <a:srgbClr val="000000"/>
                          </a:solidFill>
                          <a:effectLst/>
                          <a:latin typeface="Arial Narrow" pitchFamily="34" charset="0"/>
                          <a:cs typeface="Times New Roman" pitchFamily="18" charset="0"/>
                        </a:rPr>
                        <a:t>s</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9525" cap="flat" cmpd="sng" algn="ctr">
                      <a:solidFill>
                        <a:srgbClr val="000000"/>
                      </a:solidFill>
                      <a:prstDash val="solid"/>
                      <a:round/>
                      <a:headEnd type="none" w="med" len="med"/>
                      <a:tailEnd type="triangl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triangle" w="med" len="med"/>
                    </a:lnT>
                    <a:lnB w="9525" cap="flat" cmpd="sng" algn="ctr">
                      <a:solidFill>
                        <a:srgbClr val="000000"/>
                      </a:solidFill>
                      <a:prstDash val="solid"/>
                      <a:round/>
                      <a:headEnd type="none" w="med" len="med"/>
                      <a:tailEnd type="triangle" w="med" len="med"/>
                    </a:lnB>
                    <a:lnTlToBr>
                      <a:noFill/>
                    </a:lnTlToBr>
                    <a:lnBlToTr>
                      <a:noFill/>
                    </a:lnBlToTr>
                    <a:solidFill>
                      <a:srgbClr val="FFFFCC"/>
                    </a:solidFill>
                  </a:tcPr>
                </a:tc>
              </a:tr>
              <a:tr h="89562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Narrow" pitchFamily="34" charset="0"/>
                          <a:cs typeface="Times New Roman" pitchFamily="18" charset="0"/>
                        </a:rPr>
                        <a:t>50</a:t>
                      </a:r>
                      <a:endParaRPr kumimoji="0" lang="en-US" sz="2400" b="0" i="0" u="none" strike="noStrike" cap="none" normalizeH="0" baseline="0" smtClean="0">
                        <a:ln>
                          <a:noFill/>
                        </a:ln>
                        <a:solidFill>
                          <a:schemeClr val="tx1"/>
                        </a:solidFill>
                        <a:effectLst/>
                        <a:latin typeface="Arial Narrow"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triangle" w="med" len="med"/>
                    </a:lnR>
                    <a:lnT w="9525" cap="flat" cmpd="sng" algn="ctr">
                      <a:solidFill>
                        <a:srgbClr val="000000"/>
                      </a:solidFill>
                      <a:prstDash val="solid"/>
                      <a:round/>
                      <a:headEnd type="none" w="med" len="med"/>
                      <a:tailEnd type="triangle" w="med" len="med"/>
                    </a:lnT>
                    <a:lnB w="9525" cap="flat" cmpd="sng" algn="ctr">
                      <a:solidFill>
                        <a:srgbClr val="000000"/>
                      </a:solidFill>
                      <a:prstDash val="solid"/>
                      <a:round/>
                      <a:headEnd type="none" w="med" len="med"/>
                      <a:tailEnd type="triangle" w="med" len="med"/>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0.05 </a:t>
                      </a:r>
                      <a:r>
                        <a:rPr kumimoji="0" lang="en-US"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rPr>
                        <a:t></a:t>
                      </a:r>
                      <a:r>
                        <a:rPr kumimoji="0" lang="hr-HR"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rPr>
                        <a:t>s</a:t>
                      </a:r>
                      <a:endParaRPr kumimoji="0" lang="en-US"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endParaRPr>
                    </a:p>
                  </a:txBody>
                  <a:tcPr anchor="ctr" horzOverflow="overflow">
                    <a:lnL w="9525" cap="flat" cmpd="sng" algn="ctr">
                      <a:solidFill>
                        <a:srgbClr val="000000"/>
                      </a:solidFill>
                      <a:prstDash val="solid"/>
                      <a:round/>
                      <a:headEnd type="none" w="med" len="med"/>
                      <a:tailEnd type="triangle" w="med" len="med"/>
                    </a:lnL>
                    <a:lnR w="9525" cap="flat" cmpd="sng" algn="ctr">
                      <a:solidFill>
                        <a:srgbClr val="000000"/>
                      </a:solidFill>
                      <a:prstDash val="solid"/>
                      <a:round/>
                      <a:headEnd type="none" w="med" len="med"/>
                      <a:tailEnd type="triangle" w="med" len="med"/>
                    </a:lnR>
                    <a:lnT w="9525" cap="flat" cmpd="sng" algn="ctr">
                      <a:solidFill>
                        <a:srgbClr val="000000"/>
                      </a:solidFill>
                      <a:prstDash val="solid"/>
                      <a:round/>
                      <a:headEnd type="none" w="med" len="med"/>
                      <a:tailEnd type="triangle" w="med" len="med"/>
                    </a:lnT>
                    <a:lnB w="9525" cap="flat" cmpd="sng" algn="ctr">
                      <a:solidFill>
                        <a:srgbClr val="000000"/>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0.28 </a:t>
                      </a:r>
                      <a:r>
                        <a:rPr kumimoji="0" lang="en-US"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rPr>
                        <a:t></a:t>
                      </a:r>
                      <a:r>
                        <a:rPr kumimoji="0" lang="hr-HR"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rPr>
                        <a:t>s</a:t>
                      </a:r>
                      <a:endParaRPr kumimoji="0" lang="en-US"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endParaRPr>
                    </a:p>
                  </a:txBody>
                  <a:tcPr anchor="ctr" horzOverflow="overflow">
                    <a:lnL w="9525" cap="flat" cmpd="sng" algn="ctr">
                      <a:solidFill>
                        <a:srgbClr val="000000"/>
                      </a:solidFill>
                      <a:prstDash val="solid"/>
                      <a:round/>
                      <a:headEnd type="none" w="med" len="med"/>
                      <a:tailEnd type="triangle" w="med" len="med"/>
                    </a:lnL>
                    <a:lnR w="9525" cap="flat" cmpd="sng" algn="ctr">
                      <a:solidFill>
                        <a:srgbClr val="000000"/>
                      </a:solidFill>
                      <a:prstDash val="solid"/>
                      <a:round/>
                      <a:headEnd type="none" w="med" len="med"/>
                      <a:tailEnd type="triangle" w="med" len="med"/>
                    </a:lnR>
                    <a:lnT w="9525" cap="flat" cmpd="sng" algn="ctr">
                      <a:solidFill>
                        <a:srgbClr val="000000"/>
                      </a:solidFill>
                      <a:prstDash val="solid"/>
                      <a:round/>
                      <a:headEnd type="none" w="med" len="med"/>
                      <a:tailEnd type="triangle" w="med" len="med"/>
                    </a:lnT>
                    <a:lnB w="9525" cap="flat" cmpd="sng" algn="ctr">
                      <a:solidFill>
                        <a:srgbClr val="000000"/>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2.5 </a:t>
                      </a:r>
                      <a:r>
                        <a:rPr kumimoji="0" lang="en-US"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rPr>
                        <a:t></a:t>
                      </a:r>
                      <a:r>
                        <a:rPr kumimoji="0" lang="hr-HR"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rPr>
                        <a:t>s</a:t>
                      </a:r>
                      <a:endParaRPr kumimoji="0" lang="en-US"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endParaRPr>
                    </a:p>
                  </a:txBody>
                  <a:tcPr anchor="ctr" horzOverflow="overflow">
                    <a:lnL w="9525" cap="flat" cmpd="sng" algn="ctr">
                      <a:solidFill>
                        <a:srgbClr val="000000"/>
                      </a:solidFill>
                      <a:prstDash val="solid"/>
                      <a:round/>
                      <a:headEnd type="none" w="med" len="med"/>
                      <a:tailEnd type="triangle" w="med" len="med"/>
                    </a:lnL>
                    <a:lnR w="9525" cap="flat" cmpd="sng" algn="ctr">
                      <a:solidFill>
                        <a:srgbClr val="000000"/>
                      </a:solidFill>
                      <a:prstDash val="solid"/>
                      <a:round/>
                      <a:headEnd type="none" w="med" len="med"/>
                      <a:tailEnd type="triangle" w="med" len="med"/>
                    </a:lnR>
                    <a:lnT w="9525" cap="flat" cmpd="sng" algn="ctr">
                      <a:solidFill>
                        <a:srgbClr val="000000"/>
                      </a:solidFill>
                      <a:prstDash val="solid"/>
                      <a:round/>
                      <a:headEnd type="none" w="med" len="med"/>
                      <a:tailEnd type="triangle" w="med" len="med"/>
                    </a:lnT>
                    <a:lnB w="9525" cap="flat" cmpd="sng" algn="ctr">
                      <a:solidFill>
                        <a:srgbClr val="000000"/>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125 </a:t>
                      </a:r>
                      <a:r>
                        <a:rPr kumimoji="0" lang="en-US"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rPr>
                        <a:t></a:t>
                      </a:r>
                      <a:r>
                        <a:rPr kumimoji="0" lang="hr-HR"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rPr>
                        <a:t>s</a:t>
                      </a:r>
                      <a:endParaRPr kumimoji="0" lang="en-US"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endParaRPr>
                    </a:p>
                  </a:txBody>
                  <a:tcPr anchor="ctr" horzOverflow="overflow">
                    <a:lnL w="9525" cap="flat" cmpd="sng" algn="ctr">
                      <a:solidFill>
                        <a:srgbClr val="000000"/>
                      </a:solidFill>
                      <a:prstDash val="solid"/>
                      <a:round/>
                      <a:headEnd type="none" w="med" len="med"/>
                      <a:tailEnd type="triangle" w="med" len="med"/>
                    </a:lnL>
                    <a:lnR w="9525" cap="flat" cmpd="sng" algn="ctr">
                      <a:solidFill>
                        <a:srgbClr val="000000"/>
                      </a:solidFill>
                      <a:prstDash val="solid"/>
                      <a:round/>
                      <a:headEnd type="none" w="med" len="med"/>
                      <a:tailEnd type="triangle" w="med" len="med"/>
                    </a:lnR>
                    <a:lnT w="9525" cap="flat" cmpd="sng" algn="ctr">
                      <a:solidFill>
                        <a:srgbClr val="000000"/>
                      </a:solidFill>
                      <a:prstDash val="solid"/>
                      <a:round/>
                      <a:headEnd type="none" w="med" len="med"/>
                      <a:tailEnd type="triangle" w="med" len="med"/>
                    </a:lnT>
                    <a:lnB w="9525" cap="flat" cmpd="sng" algn="ctr">
                      <a:solidFill>
                        <a:srgbClr val="000000"/>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13 da</a:t>
                      </a:r>
                      <a:r>
                        <a:rPr kumimoji="0" lang="hr-HR" sz="2400" b="0" i="0" u="none" strike="noStrike" cap="none" normalizeH="0" baseline="0" smtClean="0">
                          <a:ln>
                            <a:noFill/>
                          </a:ln>
                          <a:solidFill>
                            <a:srgbClr val="000000"/>
                          </a:solidFill>
                          <a:effectLst/>
                          <a:latin typeface="Arial Narrow" pitchFamily="34" charset="0"/>
                          <a:cs typeface="Times New Roman" pitchFamily="18" charset="0"/>
                        </a:rPr>
                        <a:t>na</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9525" cap="flat" cmpd="sng" algn="ctr">
                      <a:solidFill>
                        <a:srgbClr val="000000"/>
                      </a:solidFill>
                      <a:prstDash val="solid"/>
                      <a:round/>
                      <a:headEnd type="none" w="med" len="med"/>
                      <a:tailEnd type="triangl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triangle" w="med" len="med"/>
                    </a:lnT>
                    <a:lnB w="9525" cap="flat" cmpd="sng" algn="ctr">
                      <a:solidFill>
                        <a:srgbClr val="000000"/>
                      </a:solidFill>
                      <a:prstDash val="solid"/>
                      <a:round/>
                      <a:headEnd type="none" w="med" len="med"/>
                      <a:tailEnd type="triangle" w="med" len="med"/>
                    </a:lnB>
                    <a:lnTlToBr>
                      <a:noFill/>
                    </a:lnTlToBr>
                    <a:lnBlToTr>
                      <a:noFill/>
                    </a:lnBlToTr>
                    <a:solidFill>
                      <a:srgbClr val="FFFFCC"/>
                    </a:solidFill>
                  </a:tcPr>
                </a:tc>
              </a:tr>
              <a:tr h="89562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Narrow" pitchFamily="34" charset="0"/>
                          <a:cs typeface="Times New Roman" pitchFamily="18" charset="0"/>
                        </a:rPr>
                        <a:t>100</a:t>
                      </a:r>
                      <a:endParaRPr kumimoji="0" lang="en-US" sz="2400" b="0" i="0" u="none" strike="noStrike" cap="none" normalizeH="0" baseline="0" smtClean="0">
                        <a:ln>
                          <a:noFill/>
                        </a:ln>
                        <a:solidFill>
                          <a:schemeClr val="tx1"/>
                        </a:solidFill>
                        <a:effectLst/>
                        <a:latin typeface="Arial Narrow"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triangle" w="med" len="med"/>
                    </a:lnR>
                    <a:lnT w="9525" cap="flat" cmpd="sng" algn="ctr">
                      <a:solidFill>
                        <a:srgbClr val="000000"/>
                      </a:solidFill>
                      <a:prstDash val="solid"/>
                      <a:round/>
                      <a:headEnd type="none" w="med" len="med"/>
                      <a:tailEnd type="triangle" w="med" len="med"/>
                    </a:lnT>
                    <a:lnB w="9525"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0.1 </a:t>
                      </a:r>
                      <a:r>
                        <a:rPr kumimoji="0" lang="en-US"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rPr>
                        <a:t></a:t>
                      </a:r>
                      <a:r>
                        <a:rPr kumimoji="0" lang="hr-HR"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rPr>
                        <a:t>s</a:t>
                      </a:r>
                      <a:endParaRPr kumimoji="0" lang="en-US"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endParaRPr>
                    </a:p>
                  </a:txBody>
                  <a:tcPr anchor="ctr" horzOverflow="overflow">
                    <a:lnL w="9525" cap="flat" cmpd="sng" algn="ctr">
                      <a:solidFill>
                        <a:srgbClr val="000000"/>
                      </a:solidFill>
                      <a:prstDash val="solid"/>
                      <a:round/>
                      <a:headEnd type="none" w="med" len="med"/>
                      <a:tailEnd type="triangle" w="med" len="med"/>
                    </a:lnL>
                    <a:lnR w="9525" cap="flat" cmpd="sng" algn="ctr">
                      <a:solidFill>
                        <a:srgbClr val="000000"/>
                      </a:solidFill>
                      <a:prstDash val="solid"/>
                      <a:round/>
                      <a:headEnd type="none" w="med" len="med"/>
                      <a:tailEnd type="triangle" w="med" len="med"/>
                    </a:lnR>
                    <a:lnT w="9525" cap="flat" cmpd="sng" algn="ctr">
                      <a:solidFill>
                        <a:srgbClr val="000000"/>
                      </a:solidFill>
                      <a:prstDash val="solid"/>
                      <a:round/>
                      <a:headEnd type="none" w="med" len="med"/>
                      <a:tailEnd type="triangl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0.66 </a:t>
                      </a:r>
                      <a:r>
                        <a:rPr kumimoji="0" lang="en-US"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rPr>
                        <a:t></a:t>
                      </a:r>
                      <a:r>
                        <a:rPr kumimoji="0" lang="hr-HR"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rPr>
                        <a:t>s</a:t>
                      </a:r>
                      <a:endParaRPr kumimoji="0" lang="en-US"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endParaRPr>
                    </a:p>
                  </a:txBody>
                  <a:tcPr anchor="ctr" horzOverflow="overflow">
                    <a:lnL w="9525" cap="flat" cmpd="sng" algn="ctr">
                      <a:solidFill>
                        <a:srgbClr val="000000"/>
                      </a:solidFill>
                      <a:prstDash val="solid"/>
                      <a:round/>
                      <a:headEnd type="none" w="med" len="med"/>
                      <a:tailEnd type="triangle" w="med" len="med"/>
                    </a:lnL>
                    <a:lnR w="9525" cap="flat" cmpd="sng" algn="ctr">
                      <a:solidFill>
                        <a:srgbClr val="000000"/>
                      </a:solidFill>
                      <a:prstDash val="solid"/>
                      <a:round/>
                      <a:headEnd type="none" w="med" len="med"/>
                      <a:tailEnd type="triangle" w="med" len="med"/>
                    </a:lnR>
                    <a:lnT w="9525" cap="flat" cmpd="sng" algn="ctr">
                      <a:solidFill>
                        <a:srgbClr val="000000"/>
                      </a:solidFill>
                      <a:prstDash val="solid"/>
                      <a:round/>
                      <a:headEnd type="none" w="med" len="med"/>
                      <a:tailEnd type="triangl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10 </a:t>
                      </a:r>
                      <a:r>
                        <a:rPr kumimoji="0" lang="en-US"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rPr>
                        <a:t></a:t>
                      </a:r>
                      <a:r>
                        <a:rPr kumimoji="0" lang="hr-HR"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rPr>
                        <a:t>s</a:t>
                      </a:r>
                      <a:endParaRPr kumimoji="0" lang="en-US" sz="2400" b="0" i="0" u="none" strike="noStrike" cap="none" normalizeH="0" baseline="0" smtClean="0">
                        <a:ln>
                          <a:noFill/>
                        </a:ln>
                        <a:solidFill>
                          <a:srgbClr val="000000"/>
                        </a:solidFill>
                        <a:effectLst/>
                        <a:latin typeface="Arial Narrow" pitchFamily="34" charset="0"/>
                        <a:cs typeface="Times New Roman" pitchFamily="18" charset="0"/>
                        <a:sym typeface="Symbol" pitchFamily="18" charset="2"/>
                      </a:endParaRPr>
                    </a:p>
                  </a:txBody>
                  <a:tcPr anchor="ctr" horzOverflow="overflow">
                    <a:lnL w="9525" cap="flat" cmpd="sng" algn="ctr">
                      <a:solidFill>
                        <a:srgbClr val="000000"/>
                      </a:solidFill>
                      <a:prstDash val="solid"/>
                      <a:round/>
                      <a:headEnd type="none" w="med" len="med"/>
                      <a:tailEnd type="triangle" w="med" len="med"/>
                    </a:lnL>
                    <a:lnR w="9525" cap="flat" cmpd="sng" algn="ctr">
                      <a:solidFill>
                        <a:srgbClr val="000000"/>
                      </a:solidFill>
                      <a:prstDash val="solid"/>
                      <a:round/>
                      <a:headEnd type="none" w="med" len="med"/>
                      <a:tailEnd type="triangle" w="med" len="med"/>
                    </a:lnR>
                    <a:lnT w="9525" cap="flat" cmpd="sng" algn="ctr">
                      <a:solidFill>
                        <a:srgbClr val="000000"/>
                      </a:solidFill>
                      <a:prstDash val="solid"/>
                      <a:round/>
                      <a:headEnd type="none" w="med" len="med"/>
                      <a:tailEnd type="triangl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1 m</a:t>
                      </a:r>
                      <a:r>
                        <a:rPr kumimoji="0" lang="hr-HR" sz="2400" b="0" i="0" u="none" strike="noStrike" cap="none" normalizeH="0" baseline="0" smtClean="0">
                          <a:ln>
                            <a:noFill/>
                          </a:ln>
                          <a:solidFill>
                            <a:srgbClr val="000000"/>
                          </a:solidFill>
                          <a:effectLst/>
                          <a:latin typeface="Arial Narrow" pitchFamily="34" charset="0"/>
                          <a:cs typeface="Times New Roman" pitchFamily="18" charset="0"/>
                        </a:rPr>
                        <a:t>s</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9525" cap="flat" cmpd="sng" algn="ctr">
                      <a:solidFill>
                        <a:srgbClr val="000000"/>
                      </a:solidFill>
                      <a:prstDash val="solid"/>
                      <a:round/>
                      <a:headEnd type="none" w="med" len="med"/>
                      <a:tailEnd type="triangle" w="med" len="med"/>
                    </a:lnL>
                    <a:lnR w="9525" cap="flat" cmpd="sng" algn="ctr">
                      <a:solidFill>
                        <a:srgbClr val="000000"/>
                      </a:solidFill>
                      <a:prstDash val="solid"/>
                      <a:round/>
                      <a:headEnd type="none" w="med" len="med"/>
                      <a:tailEnd type="triangle" w="med" len="med"/>
                    </a:lnR>
                    <a:lnT w="9525" cap="flat" cmpd="sng" algn="ctr">
                      <a:solidFill>
                        <a:srgbClr val="000000"/>
                      </a:solidFill>
                      <a:prstDash val="solid"/>
                      <a:round/>
                      <a:headEnd type="none" w="med" len="med"/>
                      <a:tailEnd type="triangl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Narrow" pitchFamily="34" charset="0"/>
                          <a:cs typeface="Times New Roman" pitchFamily="18" charset="0"/>
                        </a:rPr>
                        <a:t>4 x 10</a:t>
                      </a:r>
                      <a:r>
                        <a:rPr kumimoji="0" lang="en-US" sz="2400" b="0" i="0" u="none" strike="noStrike" cap="none" normalizeH="0" baseline="30000" dirty="0" smtClean="0">
                          <a:ln>
                            <a:noFill/>
                          </a:ln>
                          <a:solidFill>
                            <a:srgbClr val="000000"/>
                          </a:solidFill>
                          <a:effectLst/>
                          <a:latin typeface="Arial Narrow" pitchFamily="34" charset="0"/>
                          <a:cs typeface="Times New Roman" pitchFamily="18" charset="0"/>
                        </a:rPr>
                        <a:t>13</a:t>
                      </a:r>
                      <a:r>
                        <a:rPr kumimoji="0" lang="en-US" sz="2400" b="0" i="0" u="none" strike="noStrike" cap="none" normalizeH="0" baseline="0" dirty="0" smtClean="0">
                          <a:ln>
                            <a:noFill/>
                          </a:ln>
                          <a:solidFill>
                            <a:srgbClr val="000000"/>
                          </a:solidFill>
                          <a:effectLst/>
                          <a:latin typeface="Arial Narrow" pitchFamily="34" charset="0"/>
                          <a:cs typeface="Times New Roman" pitchFamily="18" charset="0"/>
                        </a:rPr>
                        <a:t> </a:t>
                      </a:r>
                      <a:r>
                        <a:rPr kumimoji="0" lang="hr-HR" sz="2400" b="0" i="0" u="none" strike="noStrike" cap="none" normalizeH="0" baseline="0" dirty="0" smtClean="0">
                          <a:ln>
                            <a:noFill/>
                          </a:ln>
                          <a:solidFill>
                            <a:srgbClr val="000000"/>
                          </a:solidFill>
                          <a:effectLst/>
                          <a:latin typeface="Arial Narrow" pitchFamily="34" charset="0"/>
                          <a:cs typeface="Times New Roman" pitchFamily="18" charset="0"/>
                        </a:rPr>
                        <a:t>godina</a:t>
                      </a:r>
                      <a:endParaRPr kumimoji="0" lang="en-US" sz="2400" b="0" i="0" u="none" strike="noStrike" cap="none" normalizeH="0" baseline="0" dirty="0" smtClean="0">
                        <a:ln>
                          <a:noFill/>
                        </a:ln>
                        <a:solidFill>
                          <a:srgbClr val="000000"/>
                        </a:solidFill>
                        <a:effectLst/>
                        <a:latin typeface="Arial Narrow" pitchFamily="34" charset="0"/>
                      </a:endParaRPr>
                    </a:p>
                  </a:txBody>
                  <a:tcPr anchor="ctr" horzOverflow="overflow">
                    <a:lnL w="9525" cap="flat" cmpd="sng" algn="ctr">
                      <a:solidFill>
                        <a:srgbClr val="000000"/>
                      </a:solidFill>
                      <a:prstDash val="solid"/>
                      <a:round/>
                      <a:headEnd type="none" w="med" len="med"/>
                      <a:tailEnd type="triangl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triangl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r>
            </a:tbl>
          </a:graphicData>
        </a:graphic>
      </p:graphicFrame>
      <p:sp>
        <p:nvSpPr>
          <p:cNvPr id="3" name="Slide Number Placeholder 2"/>
          <p:cNvSpPr>
            <a:spLocks noGrp="1"/>
          </p:cNvSpPr>
          <p:nvPr>
            <p:ph type="sldNum" sz="quarter" idx="11"/>
          </p:nvPr>
        </p:nvSpPr>
        <p:spPr/>
        <p:txBody>
          <a:bodyPr/>
          <a:lstStyle/>
          <a:p>
            <a:fld id="{7866BF27-DAB2-4FCB-B0A7-030045218C40}" type="slidenum">
              <a:rPr lang="hr-HR" smtClean="0"/>
              <a:pPr/>
              <a:t>69</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2967" name="Rectangle 7"/>
          <p:cNvSpPr>
            <a:spLocks noGrp="1" noChangeArrowheads="1"/>
          </p:cNvSpPr>
          <p:nvPr>
            <p:ph type="title"/>
          </p:nvPr>
        </p:nvSpPr>
        <p:spPr/>
        <p:txBody>
          <a:bodyPr/>
          <a:lstStyle/>
          <a:p>
            <a:r>
              <a:rPr lang="hr-HR" smtClean="0"/>
              <a:t>Rezervacija i oslobađanje memorije</a:t>
            </a:r>
            <a:endParaRPr lang="en-US" smtClean="0">
              <a:solidFill>
                <a:srgbClr val="FF0000"/>
              </a:solidFill>
            </a:endParaRPr>
          </a:p>
        </p:txBody>
      </p:sp>
      <p:sp>
        <p:nvSpPr>
          <p:cNvPr id="1192968" name="Rectangle 8"/>
          <p:cNvSpPr>
            <a:spLocks noGrp="1" noChangeArrowheads="1"/>
          </p:cNvSpPr>
          <p:nvPr>
            <p:ph type="body" idx="1"/>
          </p:nvPr>
        </p:nvSpPr>
        <p:spPr/>
        <p:txBody>
          <a:bodyPr/>
          <a:lstStyle/>
          <a:p>
            <a:pPr>
              <a:lnSpc>
                <a:spcPct val="90000"/>
              </a:lnSpc>
              <a:defRPr/>
            </a:pPr>
            <a:r>
              <a:rPr lang="hr-HR" sz="2400" smtClean="0"/>
              <a:t>Definicijom polja uvijek se u memoriji rezervira prostor za najveći očekivani broj članova polja:</a:t>
            </a:r>
          </a:p>
          <a:p>
            <a:pPr>
              <a:lnSpc>
                <a:spcPct val="90000"/>
              </a:lnSpc>
              <a:defRPr/>
            </a:pPr>
            <a:endParaRPr lang="hr-HR" sz="2400" smtClean="0"/>
          </a:p>
          <a:p>
            <a:pPr>
              <a:lnSpc>
                <a:spcPct val="90000"/>
              </a:lnSpc>
              <a:defRPr/>
            </a:pPr>
            <a:endParaRPr lang="hr-HR" sz="2400" smtClean="0"/>
          </a:p>
          <a:p>
            <a:pPr>
              <a:lnSpc>
                <a:spcPct val="90000"/>
              </a:lnSpc>
              <a:defRPr/>
            </a:pPr>
            <a:r>
              <a:rPr lang="hr-HR" sz="2400" smtClean="0"/>
              <a:t>no, najčešće ćemo raditi s mnogo manjim brojem članova polja</a:t>
            </a:r>
          </a:p>
          <a:p>
            <a:pPr>
              <a:lnSpc>
                <a:spcPct val="90000"/>
              </a:lnSpc>
              <a:defRPr/>
            </a:pPr>
            <a:r>
              <a:rPr lang="hr-HR" sz="2400" smtClean="0"/>
              <a:t>još jedna česta greška:</a:t>
            </a:r>
          </a:p>
          <a:p>
            <a:pPr>
              <a:lnSpc>
                <a:spcPct val="90000"/>
              </a:lnSpc>
              <a:defRPr/>
            </a:pPr>
            <a:endParaRPr lang="hr-HR" sz="2400" smtClean="0"/>
          </a:p>
          <a:p>
            <a:pPr>
              <a:lnSpc>
                <a:spcPct val="90000"/>
              </a:lnSpc>
              <a:defRPr/>
            </a:pPr>
            <a:endParaRPr lang="hr-HR" sz="2400" smtClean="0"/>
          </a:p>
          <a:p>
            <a:pPr>
              <a:lnSpc>
                <a:spcPct val="90000"/>
              </a:lnSpc>
              <a:defRPr/>
            </a:pPr>
            <a:r>
              <a:rPr lang="hr-HR" sz="2400" smtClean="0"/>
              <a:t>bolji je pristup od računala zatražiti točnu potrebnu količinu memorije:</a:t>
            </a:r>
          </a:p>
          <a:p>
            <a:pPr lvl="1">
              <a:lnSpc>
                <a:spcPct val="90000"/>
              </a:lnSpc>
              <a:defRPr/>
            </a:pPr>
            <a:r>
              <a:rPr lang="hr-HR" sz="2000" b="1" smtClean="0">
                <a:latin typeface="Courier New" pitchFamily="49" charset="0"/>
              </a:rPr>
              <a:t>malloc</a:t>
            </a:r>
          </a:p>
          <a:p>
            <a:pPr lvl="1">
              <a:lnSpc>
                <a:spcPct val="90000"/>
              </a:lnSpc>
              <a:defRPr/>
            </a:pPr>
            <a:r>
              <a:rPr lang="hr-HR" sz="2000" b="1" smtClean="0">
                <a:latin typeface="Courier New" pitchFamily="49" charset="0"/>
              </a:rPr>
              <a:t>realloc</a:t>
            </a:r>
          </a:p>
          <a:p>
            <a:pPr lvl="1">
              <a:lnSpc>
                <a:spcPct val="90000"/>
              </a:lnSpc>
              <a:defRPr/>
            </a:pPr>
            <a:r>
              <a:rPr lang="hr-HR" sz="2000" b="1" smtClean="0">
                <a:latin typeface="Courier New" pitchFamily="49" charset="0"/>
              </a:rPr>
              <a:t>free</a:t>
            </a:r>
          </a:p>
          <a:p>
            <a:pPr>
              <a:lnSpc>
                <a:spcPct val="90000"/>
              </a:lnSpc>
              <a:defRPr/>
            </a:pPr>
            <a:r>
              <a:rPr lang="hr-HR" sz="2400" b="1" smtClean="0">
                <a:solidFill>
                  <a:srgbClr val="FF0000"/>
                </a:solidFill>
                <a:latin typeface="Courier New" pitchFamily="49" charset="0"/>
              </a:rPr>
              <a:t>#include &lt;malloc.h&gt;</a:t>
            </a:r>
          </a:p>
        </p:txBody>
      </p:sp>
      <p:sp>
        <p:nvSpPr>
          <p:cNvPr id="1192969" name="Rectangle 9"/>
          <p:cNvSpPr>
            <a:spLocks noChangeArrowheads="1"/>
          </p:cNvSpPr>
          <p:nvPr/>
        </p:nvSpPr>
        <p:spPr bwMode="auto">
          <a:xfrm>
            <a:off x="560388" y="1844675"/>
            <a:ext cx="4321175" cy="504825"/>
          </a:xfrm>
          <a:prstGeom prst="rect">
            <a:avLst/>
          </a:prstGeom>
          <a:solidFill>
            <a:srgbClr val="FFCC99">
              <a:alpha val="39999"/>
            </a:srgbClr>
          </a:solidFill>
          <a:ln w="9525">
            <a:solidFill>
              <a:srgbClr val="FF9900"/>
            </a:solidFill>
            <a:miter lim="800000"/>
            <a:headEnd/>
            <a:tailEnd/>
          </a:ln>
          <a:effectLst/>
        </p:spPr>
        <p:txBody>
          <a:bodyPr wrap="none" anchor="ctr"/>
          <a:lstStyle/>
          <a:p>
            <a:pPr lvl="1">
              <a:buClr>
                <a:srgbClr val="FF0000"/>
              </a:buClr>
              <a:buSzPct val="80000"/>
              <a:defRPr/>
            </a:pPr>
            <a:r>
              <a:rPr lang="hr-HR" sz="2800">
                <a:solidFill>
                  <a:srgbClr val="FF0000"/>
                </a:solidFill>
                <a:effectLst>
                  <a:outerShdw blurRad="38100" dist="38100" dir="2700000" algn="tl">
                    <a:srgbClr val="000000"/>
                  </a:outerShdw>
                </a:effectLst>
              </a:rPr>
              <a:t>int polje [1000];</a:t>
            </a:r>
            <a:r>
              <a:rPr lang="hr-HR" sz="2800" b="0">
                <a:solidFill>
                  <a:srgbClr val="FF0000"/>
                </a:solidFill>
                <a:effectLst>
                  <a:outerShdw blurRad="38100" dist="38100" dir="2700000" algn="tl">
                    <a:srgbClr val="000000"/>
                  </a:outerShdw>
                </a:effectLst>
              </a:rPr>
              <a:t> </a:t>
            </a:r>
            <a:endParaRPr lang="hr-HR" sz="2800"/>
          </a:p>
        </p:txBody>
      </p:sp>
      <p:sp>
        <p:nvSpPr>
          <p:cNvPr id="1192970" name="AutoShape 10"/>
          <p:cNvSpPr>
            <a:spLocks noChangeArrowheads="1"/>
          </p:cNvSpPr>
          <p:nvPr/>
        </p:nvSpPr>
        <p:spPr bwMode="auto">
          <a:xfrm>
            <a:off x="6176963" y="1773238"/>
            <a:ext cx="3529012" cy="576262"/>
          </a:xfrm>
          <a:prstGeom prst="wedgeRoundRectCallout">
            <a:avLst>
              <a:gd name="adj1" fmla="val -102093"/>
              <a:gd name="adj2" fmla="val -139"/>
              <a:gd name="adj3" fmla="val 16667"/>
            </a:avLst>
          </a:prstGeom>
          <a:solidFill>
            <a:schemeClr val="accent2">
              <a:lumMod val="60000"/>
              <a:lumOff val="40000"/>
            </a:schemeClr>
          </a:solidFill>
          <a:ln w="9525">
            <a:solidFill>
              <a:schemeClr val="accent2">
                <a:lumMod val="75000"/>
              </a:schemeClr>
            </a:solidFill>
            <a:miter lim="800000"/>
            <a:headEnd/>
            <a:tailEnd/>
          </a:ln>
          <a:effectLst/>
        </p:spPr>
        <p:txBody>
          <a:bodyPr/>
          <a:lstStyle/>
          <a:p>
            <a:pPr>
              <a:defRPr/>
            </a:pPr>
            <a:r>
              <a:rPr lang="hr-HR" sz="2400" b="0">
                <a:latin typeface="Arial Narrow" pitchFamily="34" charset="0"/>
              </a:rPr>
              <a:t>Koliko se okteta rezervira?</a:t>
            </a:r>
            <a:endParaRPr lang="hr-HR" sz="2400">
              <a:latin typeface="Arial Narrow" pitchFamily="34" charset="0"/>
            </a:endParaRPr>
          </a:p>
        </p:txBody>
      </p:sp>
      <p:sp>
        <p:nvSpPr>
          <p:cNvPr id="13318" name="Rectangle 11"/>
          <p:cNvSpPr>
            <a:spLocks noChangeArrowheads="1"/>
          </p:cNvSpPr>
          <p:nvPr/>
        </p:nvSpPr>
        <p:spPr bwMode="auto">
          <a:xfrm>
            <a:off x="3584575" y="3141663"/>
            <a:ext cx="3240088" cy="863600"/>
          </a:xfrm>
          <a:prstGeom prst="rect">
            <a:avLst/>
          </a:prstGeom>
          <a:solidFill>
            <a:srgbClr val="FFCC99">
              <a:alpha val="39999"/>
            </a:srgbClr>
          </a:solidFill>
          <a:ln w="9525" algn="ctr">
            <a:solidFill>
              <a:srgbClr val="FF9900"/>
            </a:solidFill>
            <a:miter lim="800000"/>
            <a:headEnd/>
            <a:tailEnd/>
          </a:ln>
        </p:spPr>
        <p:txBody>
          <a:bodyPr wrap="none" anchor="ctr"/>
          <a:lstStyle/>
          <a:p>
            <a:r>
              <a:rPr lang="hr-HR" sz="2400"/>
              <a:t>scanf("%d", &amp;n);</a:t>
            </a:r>
          </a:p>
          <a:p>
            <a:r>
              <a:rPr lang="hr-HR" sz="2400"/>
              <a:t>int polje[n]; </a:t>
            </a:r>
          </a:p>
        </p:txBody>
      </p:sp>
      <p:sp>
        <p:nvSpPr>
          <p:cNvPr id="1192972" name="Line 12"/>
          <p:cNvSpPr>
            <a:spLocks noChangeShapeType="1"/>
          </p:cNvSpPr>
          <p:nvPr/>
        </p:nvSpPr>
        <p:spPr bwMode="auto">
          <a:xfrm flipV="1">
            <a:off x="3440113" y="3141663"/>
            <a:ext cx="3529012" cy="863600"/>
          </a:xfrm>
          <a:prstGeom prst="line">
            <a:avLst/>
          </a:prstGeom>
          <a:noFill/>
          <a:ln w="76200">
            <a:solidFill>
              <a:srgbClr val="FF0000"/>
            </a:solidFill>
            <a:round/>
            <a:headEnd/>
            <a:tailEnd/>
          </a:ln>
        </p:spPr>
        <p:txBody>
          <a:bodyPr wrap="none" anchor="ctr"/>
          <a:lstStyle/>
          <a:p>
            <a:endParaRPr lang="en-US"/>
          </a:p>
        </p:txBody>
      </p:sp>
      <p:sp>
        <p:nvSpPr>
          <p:cNvPr id="1192973" name="Line 13"/>
          <p:cNvSpPr>
            <a:spLocks noChangeShapeType="1"/>
          </p:cNvSpPr>
          <p:nvPr/>
        </p:nvSpPr>
        <p:spPr bwMode="auto">
          <a:xfrm>
            <a:off x="3440113" y="3068638"/>
            <a:ext cx="3529012" cy="936625"/>
          </a:xfrm>
          <a:prstGeom prst="line">
            <a:avLst/>
          </a:prstGeom>
          <a:noFill/>
          <a:ln w="76200">
            <a:solidFill>
              <a:srgbClr val="FF0000"/>
            </a:solidFill>
            <a:round/>
            <a:headEnd/>
            <a:tailEnd/>
          </a:ln>
        </p:spPr>
        <p:txBody>
          <a:bodyPr wrap="none" anchor="ctr"/>
          <a:lstStyle/>
          <a:p>
            <a:endParaRPr lang="en-US"/>
          </a:p>
        </p:txBody>
      </p:sp>
      <p:sp>
        <p:nvSpPr>
          <p:cNvPr id="3" name="Slide Number Placeholder 2"/>
          <p:cNvSpPr>
            <a:spLocks noGrp="1"/>
          </p:cNvSpPr>
          <p:nvPr>
            <p:ph type="sldNum" sz="quarter" idx="11"/>
          </p:nvPr>
        </p:nvSpPr>
        <p:spPr/>
        <p:txBody>
          <a:bodyPr/>
          <a:lstStyle/>
          <a:p>
            <a:fld id="{D4AD59E7-4515-4B34-A58D-745587B9CCB9}" type="slidenum">
              <a:rPr lang="hr-HR" smtClean="0"/>
              <a:pPr/>
              <a:t>7</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92970"/>
                                        </p:tgtEl>
                                        <p:attrNameLst>
                                          <p:attrName>style.visibility</p:attrName>
                                        </p:attrNameLst>
                                      </p:cBhvr>
                                      <p:to>
                                        <p:strVal val="visible"/>
                                      </p:to>
                                    </p:set>
                                    <p:animEffect transition="in" filter="wipe(left)">
                                      <p:cBhvr>
                                        <p:cTn id="7" dur="500"/>
                                        <p:tgtEl>
                                          <p:spTgt spid="11929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92972"/>
                                        </p:tgtEl>
                                        <p:attrNameLst>
                                          <p:attrName>style.visibility</p:attrName>
                                        </p:attrNameLst>
                                      </p:cBhvr>
                                      <p:to>
                                        <p:strVal val="visible"/>
                                      </p:to>
                                    </p:set>
                                    <p:animEffect transition="in" filter="wipe(left)">
                                      <p:cBhvr>
                                        <p:cTn id="12" dur="500"/>
                                        <p:tgtEl>
                                          <p:spTgt spid="1192972"/>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192973"/>
                                        </p:tgtEl>
                                        <p:attrNameLst>
                                          <p:attrName>style.visibility</p:attrName>
                                        </p:attrNameLst>
                                      </p:cBhvr>
                                      <p:to>
                                        <p:strVal val="visible"/>
                                      </p:to>
                                    </p:set>
                                    <p:animEffect transition="in" filter="wipe(left)">
                                      <p:cBhvr>
                                        <p:cTn id="16" dur="500"/>
                                        <p:tgtEl>
                                          <p:spTgt spid="1192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2970" grpId="0" animBg="1"/>
      <p:bldP spid="1192972" grpId="0" animBg="1"/>
      <p:bldP spid="119297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6514" name="Rectangle 2"/>
          <p:cNvSpPr>
            <a:spLocks noGrp="1" noChangeArrowheads="1"/>
          </p:cNvSpPr>
          <p:nvPr>
            <p:ph type="title"/>
          </p:nvPr>
        </p:nvSpPr>
        <p:spPr/>
        <p:txBody>
          <a:bodyPr/>
          <a:lstStyle/>
          <a:p>
            <a:pPr>
              <a:defRPr/>
            </a:pPr>
            <a:r>
              <a:rPr lang="hr-HR" smtClean="0"/>
              <a:t>Što se može riješiti u zadanom vremenu</a:t>
            </a:r>
          </a:p>
        </p:txBody>
      </p:sp>
      <p:graphicFrame>
        <p:nvGraphicFramePr>
          <p:cNvPr id="1856515" name="Group 3"/>
          <p:cNvGraphicFramePr>
            <a:graphicFrameLocks noGrp="1"/>
          </p:cNvGraphicFramePr>
          <p:nvPr>
            <p:ph idx="1"/>
          </p:nvPr>
        </p:nvGraphicFramePr>
        <p:xfrm>
          <a:off x="273050" y="981075"/>
          <a:ext cx="9359900" cy="5468941"/>
        </p:xfrm>
        <a:graphic>
          <a:graphicData uri="http://schemas.openxmlformats.org/drawingml/2006/table">
            <a:tbl>
              <a:tblPr/>
              <a:tblGrid>
                <a:gridCol w="2339975"/>
                <a:gridCol w="2339975"/>
                <a:gridCol w="2339975"/>
                <a:gridCol w="2339975"/>
              </a:tblGrid>
              <a:tr h="763588">
                <a:tc rowSpan="2">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400" b="0" i="0" u="none" strike="noStrike" cap="none" normalizeH="0" baseline="0" smtClean="0">
                          <a:ln>
                            <a:noFill/>
                          </a:ln>
                          <a:solidFill>
                            <a:schemeClr val="tx1"/>
                          </a:solidFill>
                          <a:effectLst/>
                          <a:latin typeface="Arial Narrow" pitchFamily="34" charset="0"/>
                        </a:rPr>
                        <a:t>Vremenska složenost</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0070C0"/>
                    </a:solidFill>
                  </a:tcPr>
                </a:tc>
                <a:tc gridSpan="3">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000" b="0" i="0" u="none" strike="noStrike" cap="none" normalizeH="0" baseline="0" smtClean="0">
                          <a:ln>
                            <a:noFill/>
                          </a:ln>
                          <a:solidFill>
                            <a:srgbClr val="000000"/>
                          </a:solidFill>
                          <a:effectLst/>
                          <a:latin typeface="Arial Narrow" pitchFamily="34" charset="0"/>
                        </a:rPr>
                        <a:t>Veličina najvećeg slučaja problema koji se može riješiti za 1 sat</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92D050"/>
                    </a:solidFill>
                  </a:tcPr>
                </a:tc>
                <a:tc hMerge="1">
                  <a:txBody>
                    <a:bodyPr/>
                    <a:lstStyle/>
                    <a:p>
                      <a:endParaRPr lang="hr-HR"/>
                    </a:p>
                  </a:txBody>
                  <a:tcPr/>
                </a:tc>
                <a:tc hMerge="1">
                  <a:txBody>
                    <a:bodyPr/>
                    <a:lstStyle/>
                    <a:p>
                      <a:endParaRPr lang="hr-HR"/>
                    </a:p>
                  </a:txBody>
                  <a:tcPr/>
                </a:tc>
              </a:tr>
              <a:tr h="887413">
                <a:tc vMerge="1">
                  <a:txBody>
                    <a:bodyPr/>
                    <a:lstStyle/>
                    <a:p>
                      <a:endParaRPr lang="hr-HR"/>
                    </a:p>
                  </a:txBody>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000" b="0" i="0" u="none" strike="noStrike" cap="none" normalizeH="0" baseline="0" smtClean="0">
                          <a:ln>
                            <a:noFill/>
                          </a:ln>
                          <a:solidFill>
                            <a:schemeClr val="tx1"/>
                          </a:solidFill>
                          <a:effectLst/>
                          <a:latin typeface="Arial Narrow" pitchFamily="34" charset="0"/>
                        </a:rPr>
                        <a:t>danas raspoloživim računalom</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000" b="0" i="0" u="none" strike="noStrike" cap="none" normalizeH="0" baseline="0" smtClean="0">
                          <a:ln>
                            <a:noFill/>
                          </a:ln>
                          <a:solidFill>
                            <a:schemeClr val="tx1"/>
                          </a:solidFill>
                          <a:effectLst/>
                          <a:latin typeface="Arial Narrow" pitchFamily="34" charset="0"/>
                        </a:rPr>
                        <a:t>100 puta bržim računalom</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pPr>
                      <a:r>
                        <a:rPr kumimoji="1" lang="hr-HR" sz="2000" b="0" i="0" u="none" strike="noStrike" cap="none" normalizeH="0" baseline="0" smtClean="0">
                          <a:ln>
                            <a:noFill/>
                          </a:ln>
                          <a:solidFill>
                            <a:schemeClr val="tx1"/>
                          </a:solidFill>
                          <a:effectLst/>
                          <a:latin typeface="Arial Narrow" pitchFamily="34" charset="0"/>
                        </a:rPr>
                        <a:t>1000 puta bržim računalom</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0070C0"/>
                    </a:solidFill>
                  </a:tcPr>
                </a:tc>
              </a:tr>
              <a:tr h="7635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ea typeface="Times New Roman" pitchFamily="18" charset="0"/>
                          <a:cs typeface="Tahoma" pitchFamily="34" charset="0"/>
                        </a:rPr>
                        <a:t>n</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ea typeface="Times New Roman" pitchFamily="18" charset="0"/>
                          <a:cs typeface="Tahoma" pitchFamily="34" charset="0"/>
                        </a:rPr>
                        <a:t>N1</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ea typeface="Times New Roman" pitchFamily="18" charset="0"/>
                          <a:cs typeface="Tahoma" pitchFamily="34" charset="0"/>
                        </a:rPr>
                        <a:t>100N1</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ea typeface="Times New Roman" pitchFamily="18" charset="0"/>
                          <a:cs typeface="Tahoma" pitchFamily="34" charset="0"/>
                        </a:rPr>
                        <a:t>1000N1</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CC"/>
                    </a:solidFill>
                  </a:tcPr>
                </a:tc>
              </a:tr>
              <a:tr h="7635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ea typeface="Times New Roman" pitchFamily="18" charset="0"/>
                          <a:cs typeface="Tahoma" pitchFamily="34" charset="0"/>
                        </a:rPr>
                        <a:t>n</a:t>
                      </a:r>
                      <a:r>
                        <a:rPr kumimoji="0" lang="en-US" sz="2400" b="0" i="0" u="none" strike="noStrike" cap="none" normalizeH="0" baseline="30000" smtClean="0">
                          <a:ln>
                            <a:noFill/>
                          </a:ln>
                          <a:solidFill>
                            <a:srgbClr val="000000"/>
                          </a:solidFill>
                          <a:effectLst/>
                          <a:latin typeface="Arial Narrow" pitchFamily="34" charset="0"/>
                          <a:ea typeface="Times New Roman" pitchFamily="18" charset="0"/>
                          <a:cs typeface="Tahoma" pitchFamily="34" charset="0"/>
                        </a:rPr>
                        <a:t>2</a:t>
                      </a:r>
                      <a:endParaRPr kumimoji="0" lang="en-US" sz="2400" b="0" i="0" u="none" strike="noStrike" cap="none" normalizeH="0" baseline="0" smtClean="0">
                        <a:ln>
                          <a:noFill/>
                        </a:ln>
                        <a:solidFill>
                          <a:srgbClr val="000000"/>
                        </a:solidFill>
                        <a:effectLst/>
                        <a:latin typeface="Arial Narrow" pitchFamily="34" charset="0"/>
                        <a:ea typeface="Times New Roman" pitchFamily="18" charset="0"/>
                        <a:cs typeface="Tahoma" pitchFamily="34" charset="0"/>
                      </a:endParaRP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ea typeface="Times New Roman" pitchFamily="18" charset="0"/>
                          <a:cs typeface="Tahoma" pitchFamily="34" charset="0"/>
                        </a:rPr>
                        <a:t>N2</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ea typeface="Times New Roman" pitchFamily="18" charset="0"/>
                          <a:cs typeface="Tahoma" pitchFamily="34" charset="0"/>
                        </a:rPr>
                        <a:t>10 N2</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ea typeface="Times New Roman" pitchFamily="18" charset="0"/>
                          <a:cs typeface="Tahoma" pitchFamily="34" charset="0"/>
                        </a:rPr>
                        <a:t>31.6 N2</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CC"/>
                    </a:solidFill>
                  </a:tcPr>
                </a:tc>
              </a:tr>
              <a:tr h="7635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ea typeface="Times New Roman" pitchFamily="18" charset="0"/>
                          <a:cs typeface="Tahoma" pitchFamily="34" charset="0"/>
                        </a:rPr>
                        <a:t>n</a:t>
                      </a:r>
                      <a:r>
                        <a:rPr kumimoji="0" lang="en-US" sz="2400" b="0" i="0" u="none" strike="noStrike" cap="none" normalizeH="0" baseline="30000" smtClean="0">
                          <a:ln>
                            <a:noFill/>
                          </a:ln>
                          <a:solidFill>
                            <a:srgbClr val="000000"/>
                          </a:solidFill>
                          <a:effectLst/>
                          <a:latin typeface="Arial Narrow" pitchFamily="34" charset="0"/>
                          <a:ea typeface="Times New Roman" pitchFamily="18" charset="0"/>
                          <a:cs typeface="Tahoma" pitchFamily="34" charset="0"/>
                        </a:rPr>
                        <a:t>3</a:t>
                      </a:r>
                      <a:endParaRPr kumimoji="0" lang="en-US" sz="2400" b="0" i="0" u="none" strike="noStrike" cap="none" normalizeH="0" baseline="0" smtClean="0">
                        <a:ln>
                          <a:noFill/>
                        </a:ln>
                        <a:solidFill>
                          <a:srgbClr val="000000"/>
                        </a:solidFill>
                        <a:effectLst/>
                        <a:latin typeface="Arial Narrow" pitchFamily="34" charset="0"/>
                        <a:ea typeface="Times New Roman" pitchFamily="18" charset="0"/>
                        <a:cs typeface="Tahoma" pitchFamily="34" charset="0"/>
                      </a:endParaRP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ea typeface="Times New Roman" pitchFamily="18" charset="0"/>
                          <a:cs typeface="Tahoma" pitchFamily="34" charset="0"/>
                        </a:rPr>
                        <a:t>N3</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ea typeface="Times New Roman" pitchFamily="18" charset="0"/>
                          <a:cs typeface="Tahoma" pitchFamily="34" charset="0"/>
                        </a:rPr>
                        <a:t>4.64 N3</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ea typeface="Times New Roman" pitchFamily="18" charset="0"/>
                          <a:cs typeface="Tahoma" pitchFamily="34" charset="0"/>
                        </a:rPr>
                        <a:t>10 N3</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CC"/>
                    </a:solidFill>
                  </a:tcPr>
                </a:tc>
              </a:tr>
              <a:tr h="7635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ea typeface="Times New Roman" pitchFamily="18" charset="0"/>
                          <a:cs typeface="Tahoma" pitchFamily="34" charset="0"/>
                        </a:rPr>
                        <a:t>2</a:t>
                      </a:r>
                      <a:r>
                        <a:rPr kumimoji="0" lang="en-US" sz="2400" b="0" i="0" u="none" strike="noStrike" cap="none" normalizeH="0" baseline="30000" smtClean="0">
                          <a:ln>
                            <a:noFill/>
                          </a:ln>
                          <a:solidFill>
                            <a:srgbClr val="000000"/>
                          </a:solidFill>
                          <a:effectLst/>
                          <a:latin typeface="Arial Narrow" pitchFamily="34" charset="0"/>
                          <a:ea typeface="Times New Roman" pitchFamily="18" charset="0"/>
                          <a:cs typeface="Tahoma" pitchFamily="34" charset="0"/>
                        </a:rPr>
                        <a:t>n</a:t>
                      </a:r>
                      <a:endParaRPr kumimoji="0" lang="en-US" sz="2400" b="0" i="0" u="none" strike="noStrike" cap="none" normalizeH="0" baseline="0" smtClean="0">
                        <a:ln>
                          <a:noFill/>
                        </a:ln>
                        <a:solidFill>
                          <a:srgbClr val="000000"/>
                        </a:solidFill>
                        <a:effectLst/>
                        <a:latin typeface="Arial Narrow" pitchFamily="34" charset="0"/>
                        <a:ea typeface="Times New Roman" pitchFamily="18" charset="0"/>
                        <a:cs typeface="Tahoma" pitchFamily="34" charset="0"/>
                      </a:endParaRP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ea typeface="Times New Roman" pitchFamily="18" charset="0"/>
                          <a:cs typeface="Tahoma" pitchFamily="34" charset="0"/>
                        </a:rPr>
                        <a:t>N4</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ea typeface="Times New Roman" pitchFamily="18" charset="0"/>
                          <a:cs typeface="Tahoma" pitchFamily="34" charset="0"/>
                        </a:rPr>
                        <a:t>N4+6.64</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ea typeface="Times New Roman" pitchFamily="18" charset="0"/>
                          <a:cs typeface="Tahoma" pitchFamily="34" charset="0"/>
                        </a:rPr>
                        <a:t>N4+9.97</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CC"/>
                    </a:solidFill>
                  </a:tcPr>
                </a:tc>
              </a:tr>
              <a:tr h="7635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ea typeface="Times New Roman" pitchFamily="18" charset="0"/>
                          <a:cs typeface="Tahoma" pitchFamily="34" charset="0"/>
                        </a:rPr>
                        <a:t>3</a:t>
                      </a:r>
                      <a:r>
                        <a:rPr kumimoji="0" lang="en-US" sz="2400" b="0" i="0" u="none" strike="noStrike" cap="none" normalizeH="0" baseline="30000" smtClean="0">
                          <a:ln>
                            <a:noFill/>
                          </a:ln>
                          <a:solidFill>
                            <a:srgbClr val="000000"/>
                          </a:solidFill>
                          <a:effectLst/>
                          <a:latin typeface="Arial Narrow" pitchFamily="34" charset="0"/>
                          <a:ea typeface="Times New Roman" pitchFamily="18" charset="0"/>
                          <a:cs typeface="Tahoma" pitchFamily="34" charset="0"/>
                        </a:rPr>
                        <a:t>n</a:t>
                      </a:r>
                      <a:endParaRPr kumimoji="0" lang="en-US" sz="2400" b="0" i="0" u="none" strike="noStrike" cap="none" normalizeH="0" baseline="0" smtClean="0">
                        <a:ln>
                          <a:noFill/>
                        </a:ln>
                        <a:solidFill>
                          <a:srgbClr val="000000"/>
                        </a:solidFill>
                        <a:effectLst/>
                        <a:latin typeface="Arial Narrow" pitchFamily="34" charset="0"/>
                        <a:ea typeface="Times New Roman" pitchFamily="18" charset="0"/>
                        <a:cs typeface="Tahoma" pitchFamily="34" charset="0"/>
                      </a:endParaRP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ea typeface="Times New Roman" pitchFamily="18" charset="0"/>
                          <a:cs typeface="Tahoma" pitchFamily="34" charset="0"/>
                        </a:rPr>
                        <a:t>N5</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ea typeface="Times New Roman" pitchFamily="18" charset="0"/>
                          <a:cs typeface="Tahoma" pitchFamily="34" charset="0"/>
                        </a:rPr>
                        <a:t>N5+4.19</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Narrow" pitchFamily="34" charset="0"/>
                          <a:ea typeface="Times New Roman" pitchFamily="18" charset="0"/>
                          <a:cs typeface="Tahoma" pitchFamily="34" charset="0"/>
                        </a:rPr>
                        <a:t>N5+6.29</a:t>
                      </a:r>
                    </a:p>
                  </a:txBody>
                  <a:tcPr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CC"/>
                    </a:solidFill>
                  </a:tcPr>
                </a:tc>
              </a:tr>
            </a:tbl>
          </a:graphicData>
        </a:graphic>
      </p:graphicFrame>
      <p:sp>
        <p:nvSpPr>
          <p:cNvPr id="3" name="Slide Number Placeholder 2"/>
          <p:cNvSpPr>
            <a:spLocks noGrp="1"/>
          </p:cNvSpPr>
          <p:nvPr>
            <p:ph type="sldNum" sz="quarter" idx="11"/>
          </p:nvPr>
        </p:nvSpPr>
        <p:spPr/>
        <p:txBody>
          <a:bodyPr/>
          <a:lstStyle/>
          <a:p>
            <a:fld id="{7866BF27-DAB2-4FCB-B0A7-030045218C40}" type="slidenum">
              <a:rPr lang="hr-HR" smtClean="0"/>
              <a:pPr/>
              <a:t>70</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8562" name="Rectangle 2"/>
          <p:cNvSpPr>
            <a:spLocks noGrp="1" noChangeArrowheads="1"/>
          </p:cNvSpPr>
          <p:nvPr>
            <p:ph type="title"/>
          </p:nvPr>
        </p:nvSpPr>
        <p:spPr/>
        <p:txBody>
          <a:bodyPr/>
          <a:lstStyle/>
          <a:p>
            <a:pPr>
              <a:defRPr/>
            </a:pPr>
            <a:r>
              <a:rPr kumimoji="0" lang="hr-HR" smtClean="0"/>
              <a:t>Relativni udio komponenti u</a:t>
            </a:r>
            <a:r>
              <a:rPr kumimoji="0" lang="hr-HR" i="1" smtClean="0"/>
              <a:t> </a:t>
            </a:r>
            <a:r>
              <a:rPr kumimoji="0" lang="hr-HR" smtClean="0"/>
              <a:t>izrazu:</a:t>
            </a:r>
            <a:r>
              <a:rPr kumimoji="0" lang="hr-HR" i="1" smtClean="0">
                <a:effectLst/>
              </a:rPr>
              <a:t> </a:t>
            </a:r>
            <a:r>
              <a:rPr kumimoji="0" lang="en-US" i="1" smtClean="0">
                <a:effectLst/>
              </a:rPr>
              <a:t>n</a:t>
            </a:r>
            <a:r>
              <a:rPr kumimoji="0" lang="en-US" i="1" baseline="30000" smtClean="0">
                <a:effectLst/>
              </a:rPr>
              <a:t>4 </a:t>
            </a:r>
            <a:r>
              <a:rPr kumimoji="0" lang="en-US" i="1" smtClean="0">
                <a:effectLst/>
              </a:rPr>
              <a:t>+ n</a:t>
            </a:r>
            <a:r>
              <a:rPr kumimoji="0" lang="en-US" i="1" baseline="30000" smtClean="0">
                <a:effectLst/>
              </a:rPr>
              <a:t>3</a:t>
            </a:r>
            <a:r>
              <a:rPr kumimoji="0" lang="en-US" i="1" smtClean="0">
                <a:effectLst/>
              </a:rPr>
              <a:t>log n + 2</a:t>
            </a:r>
            <a:r>
              <a:rPr kumimoji="0" lang="hr-HR" i="1" smtClean="0">
                <a:effectLst/>
              </a:rPr>
              <a:t> </a:t>
            </a:r>
            <a:r>
              <a:rPr kumimoji="0" lang="en-US" i="1" baseline="30000" smtClean="0">
                <a:effectLst/>
              </a:rPr>
              <a:t>(n-1)</a:t>
            </a:r>
            <a:r>
              <a:rPr kumimoji="0" lang="en-US" smtClean="0">
                <a:effectLst/>
              </a:rPr>
              <a:t>     O ( 2</a:t>
            </a:r>
            <a:r>
              <a:rPr kumimoji="0" lang="en-US" baseline="30000" smtClean="0">
                <a:effectLst/>
              </a:rPr>
              <a:t>n</a:t>
            </a:r>
            <a:r>
              <a:rPr kumimoji="0" lang="en-US" smtClean="0">
                <a:effectLst/>
              </a:rPr>
              <a:t> )</a:t>
            </a:r>
            <a:endParaRPr kumimoji="0" lang="hr-HR" smtClean="0">
              <a:effectLst/>
            </a:endParaRPr>
          </a:p>
        </p:txBody>
      </p:sp>
      <p:graphicFrame>
        <p:nvGraphicFramePr>
          <p:cNvPr id="1858563" name="Group 3"/>
          <p:cNvGraphicFramePr>
            <a:graphicFrameLocks noGrp="1"/>
          </p:cNvGraphicFramePr>
          <p:nvPr>
            <p:ph idx="1"/>
          </p:nvPr>
        </p:nvGraphicFramePr>
        <p:xfrm>
          <a:off x="273050" y="1068388"/>
          <a:ext cx="9359900" cy="5056189"/>
        </p:xfrm>
        <a:graphic>
          <a:graphicData uri="http://schemas.openxmlformats.org/drawingml/2006/table">
            <a:tbl>
              <a:tblPr/>
              <a:tblGrid>
                <a:gridCol w="1443038"/>
                <a:gridCol w="2281237"/>
                <a:gridCol w="2470150"/>
                <a:gridCol w="3165475"/>
              </a:tblGrid>
              <a:tr h="8112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Times New Roman" pitchFamily="18" charset="0"/>
                        </a:rPr>
                        <a:t>n</a:t>
                      </a:r>
                      <a:endParaRPr kumimoji="0" lang="en-US" sz="2400" b="0" i="1"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Times New Roman" pitchFamily="18" charset="0"/>
                        </a:rPr>
                        <a:t>n</a:t>
                      </a:r>
                      <a:r>
                        <a:rPr kumimoji="0" lang="en-US" sz="2400" b="0" i="1" u="none" strike="noStrike" cap="none" normalizeH="0" baseline="30000" smtClean="0">
                          <a:ln>
                            <a:noFill/>
                          </a:ln>
                          <a:solidFill>
                            <a:schemeClr val="tx1"/>
                          </a:solidFill>
                          <a:effectLst/>
                          <a:latin typeface="Times New Roman" pitchFamily="18" charset="0"/>
                          <a:cs typeface="Times New Roman" pitchFamily="18" charset="0"/>
                        </a:rPr>
                        <a:t>4</a:t>
                      </a:r>
                      <a:endParaRPr kumimoji="0" lang="en-US" sz="24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Times New Roman" pitchFamily="18" charset="0"/>
                        </a:rPr>
                        <a:t>n</a:t>
                      </a:r>
                      <a:r>
                        <a:rPr kumimoji="0" lang="en-US" sz="2400" b="0" i="1" u="none" strike="noStrike" cap="none" normalizeH="0" baseline="30000" smtClean="0">
                          <a:ln>
                            <a:noFill/>
                          </a:ln>
                          <a:solidFill>
                            <a:schemeClr val="tx1"/>
                          </a:solidFill>
                          <a:effectLst/>
                          <a:latin typeface="Times New Roman" pitchFamily="18" charset="0"/>
                          <a:cs typeface="Times New Roman" pitchFamily="18" charset="0"/>
                        </a:rPr>
                        <a:t>3</a:t>
                      </a:r>
                      <a:r>
                        <a:rPr kumimoji="0" lang="en-US" sz="2400" b="0" i="1" u="none" strike="noStrike" cap="none" normalizeH="0" baseline="0" smtClean="0">
                          <a:ln>
                            <a:noFill/>
                          </a:ln>
                          <a:solidFill>
                            <a:schemeClr val="tx1"/>
                          </a:solidFill>
                          <a:effectLst/>
                          <a:latin typeface="Times New Roman" pitchFamily="18" charset="0"/>
                          <a:cs typeface="Times New Roman" pitchFamily="18" charset="0"/>
                        </a:rPr>
                        <a:t> log n</a:t>
                      </a:r>
                      <a:endParaRPr kumimoji="0" lang="en-US" sz="24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Times New Roman" pitchFamily="18" charset="0"/>
                        </a:rPr>
                        <a:t>2</a:t>
                      </a:r>
                      <a:r>
                        <a:rPr kumimoji="0" lang="en-US" sz="2400" b="0" i="1" u="none" strike="noStrike" cap="none" normalizeH="0" baseline="30000" smtClean="0">
                          <a:ln>
                            <a:noFill/>
                          </a:ln>
                          <a:solidFill>
                            <a:schemeClr val="tx1"/>
                          </a:solidFill>
                          <a:effectLst/>
                          <a:latin typeface="Times New Roman" pitchFamily="18" charset="0"/>
                          <a:cs typeface="Times New Roman" pitchFamily="18" charset="0"/>
                        </a:rPr>
                        <a:t>(n-1)</a:t>
                      </a:r>
                      <a:endParaRPr kumimoji="0" lang="en-US" sz="24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solidFill>
                      <a:srgbClr val="0070C0"/>
                    </a:solidFill>
                  </a:tcPr>
                </a:tc>
              </a:tr>
              <a:tr h="7810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1</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solidFill>
                      <a:srgbClr val="FFCC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1</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0</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1</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solidFill>
                      <a:srgbClr val="FFFFCC"/>
                    </a:solidFill>
                  </a:tcPr>
                </a:tc>
              </a:tr>
              <a:tr h="7826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10</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solidFill>
                      <a:srgbClr val="FFCC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10 000</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solidFill>
                      <a:srgbClr val="FFCC66"/>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100</a:t>
                      </a:r>
                      <a:r>
                        <a:rPr kumimoji="0" lang="hr-HR" sz="2400" b="0" i="0" u="none" strike="noStrike" cap="none" normalizeH="0" baseline="0" smtClean="0">
                          <a:ln>
                            <a:noFill/>
                          </a:ln>
                          <a:solidFill>
                            <a:srgbClr val="000000"/>
                          </a:solidFill>
                          <a:effectLst/>
                          <a:latin typeface="Arial" charset="0"/>
                          <a:cs typeface="Times New Roman" pitchFamily="18" charset="0"/>
                        </a:rPr>
                        <a:t>0</a:t>
                      </a:r>
                      <a:endParaRPr kumimoji="0" lang="en-US" sz="2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512</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solidFill>
                      <a:srgbClr val="FFFFCC"/>
                    </a:solidFill>
                  </a:tcPr>
                </a:tc>
              </a:tr>
              <a:tr h="7810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17</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solidFill>
                      <a:srgbClr val="FFCC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83 521</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solidFill>
                      <a:srgbClr val="FFCC66"/>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6 046</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65536</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solidFill>
                      <a:srgbClr val="FFFFCC"/>
                    </a:solidFill>
                  </a:tcPr>
                </a:tc>
              </a:tr>
              <a:tr h="7842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18</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solidFill>
                      <a:srgbClr val="FFCC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104 976</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7 321</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131072</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solidFill>
                      <a:srgbClr val="FFCC66"/>
                    </a:solidFill>
                  </a:tcPr>
                </a:tc>
              </a:tr>
              <a:tr h="5588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50</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solidFill>
                      <a:srgbClr val="FFCC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6 250 000</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212 372</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562 949 953 421 312</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solidFill>
                      <a:srgbClr val="FFCC66"/>
                    </a:solidFill>
                  </a:tcPr>
                </a:tc>
              </a:tr>
              <a:tr h="5572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100</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100 000 000</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2 000 000</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Narrow" pitchFamily="34" charset="0"/>
                          <a:cs typeface="Times New Roman" pitchFamily="18" charset="0"/>
                        </a:rPr>
                        <a:t>6,3 x 10 </a:t>
                      </a:r>
                      <a:r>
                        <a:rPr kumimoji="0" lang="en-US" sz="2400" b="0" i="0" u="none" strike="noStrike" cap="none" normalizeH="0" baseline="30000" dirty="0" smtClean="0">
                          <a:ln>
                            <a:noFill/>
                          </a:ln>
                          <a:solidFill>
                            <a:srgbClr val="000000"/>
                          </a:solidFill>
                          <a:effectLst/>
                          <a:latin typeface="Arial Narrow" pitchFamily="34" charset="0"/>
                          <a:cs typeface="Times New Roman" pitchFamily="18" charset="0"/>
                        </a:rPr>
                        <a:t>29</a:t>
                      </a:r>
                      <a:endParaRPr kumimoji="0" lang="en-US" sz="2400" b="0" i="0" u="none" strike="noStrike" cap="none" normalizeH="0" baseline="0" dirty="0" smtClean="0">
                        <a:ln>
                          <a:noFill/>
                        </a:ln>
                        <a:solidFill>
                          <a:srgbClr val="000000"/>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solidFill>
                      <a:srgbClr val="FFCC66"/>
                    </a:solidFill>
                  </a:tcPr>
                </a:tc>
              </a:tr>
            </a:tbl>
          </a:graphicData>
        </a:graphic>
      </p:graphicFrame>
      <p:sp>
        <p:nvSpPr>
          <p:cNvPr id="3" name="Slide Number Placeholder 2"/>
          <p:cNvSpPr>
            <a:spLocks noGrp="1"/>
          </p:cNvSpPr>
          <p:nvPr>
            <p:ph type="sldNum" sz="quarter" idx="11"/>
          </p:nvPr>
        </p:nvSpPr>
        <p:spPr/>
        <p:txBody>
          <a:bodyPr/>
          <a:lstStyle/>
          <a:p>
            <a:fld id="{7866BF27-DAB2-4FCB-B0A7-030045218C40}" type="slidenum">
              <a:rPr lang="hr-HR" smtClean="0"/>
              <a:pPr/>
              <a:t>71</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0610" name="Rectangle 2"/>
          <p:cNvSpPr>
            <a:spLocks noGrp="1" noChangeArrowheads="1"/>
          </p:cNvSpPr>
          <p:nvPr>
            <p:ph type="title"/>
          </p:nvPr>
        </p:nvSpPr>
        <p:spPr/>
        <p:txBody>
          <a:bodyPr/>
          <a:lstStyle/>
          <a:p>
            <a:pPr>
              <a:defRPr/>
            </a:pPr>
            <a:r>
              <a:rPr lang="hr-HR" smtClean="0"/>
              <a:t>Utjecaj veličine konstante </a:t>
            </a:r>
            <a:r>
              <a:rPr kumimoji="0" lang="en-US" smtClean="0">
                <a:effectLst/>
              </a:rPr>
              <a:t>K = 1 000 000</a:t>
            </a:r>
            <a:endParaRPr kumimoji="0" lang="hr-HR" smtClean="0">
              <a:effectLst/>
            </a:endParaRPr>
          </a:p>
        </p:txBody>
      </p:sp>
      <p:graphicFrame>
        <p:nvGraphicFramePr>
          <p:cNvPr id="1860611" name="Group 3"/>
          <p:cNvGraphicFramePr>
            <a:graphicFrameLocks noGrp="1"/>
          </p:cNvGraphicFramePr>
          <p:nvPr>
            <p:ph sz="half" idx="4294967295"/>
          </p:nvPr>
        </p:nvGraphicFramePr>
        <p:xfrm>
          <a:off x="841375" y="1571625"/>
          <a:ext cx="8318500" cy="4291014"/>
        </p:xfrm>
        <a:graphic>
          <a:graphicData uri="http://schemas.openxmlformats.org/drawingml/2006/table">
            <a:tbl>
              <a:tblPr/>
              <a:tblGrid>
                <a:gridCol w="1285875"/>
                <a:gridCol w="1687513"/>
                <a:gridCol w="2033587"/>
                <a:gridCol w="1644650"/>
                <a:gridCol w="1666875"/>
              </a:tblGrid>
              <a:tr h="6238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smtClean="0">
                          <a:ln>
                            <a:noFill/>
                          </a:ln>
                          <a:solidFill>
                            <a:schemeClr val="tx1"/>
                          </a:solidFill>
                          <a:effectLst/>
                          <a:latin typeface="Times New Roman" pitchFamily="18" charset="0"/>
                          <a:cs typeface="Times New Roman" pitchFamily="18" charset="0"/>
                        </a:rPr>
                        <a:t>n</a:t>
                      </a:r>
                      <a:endParaRPr kumimoji="0" lang="en-US" sz="24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smtClean="0">
                          <a:ln>
                            <a:noFill/>
                          </a:ln>
                          <a:solidFill>
                            <a:schemeClr val="tx1"/>
                          </a:solidFill>
                          <a:effectLst/>
                          <a:latin typeface="Times New Roman" pitchFamily="18" charset="0"/>
                          <a:cs typeface="Times New Roman" pitchFamily="18" charset="0"/>
                        </a:rPr>
                        <a:t>K n</a:t>
                      </a:r>
                      <a:endParaRPr kumimoji="0" lang="en-US" sz="24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smtClean="0">
                          <a:ln>
                            <a:noFill/>
                          </a:ln>
                          <a:solidFill>
                            <a:schemeClr val="tx1"/>
                          </a:solidFill>
                          <a:effectLst/>
                          <a:latin typeface="Times New Roman" pitchFamily="18" charset="0"/>
                          <a:cs typeface="Times New Roman" pitchFamily="18" charset="0"/>
                        </a:rPr>
                        <a:t>K n</a:t>
                      </a:r>
                      <a:r>
                        <a:rPr kumimoji="0" lang="en-US" sz="2400" b="1" i="1" u="none" strike="noStrike" cap="none" normalizeH="0" baseline="30000" smtClean="0">
                          <a:ln>
                            <a:noFill/>
                          </a:ln>
                          <a:solidFill>
                            <a:schemeClr val="tx1"/>
                          </a:solidFill>
                          <a:effectLst/>
                          <a:latin typeface="Times New Roman" pitchFamily="18" charset="0"/>
                          <a:cs typeface="Times New Roman" pitchFamily="18" charset="0"/>
                        </a:rPr>
                        <a:t>2</a:t>
                      </a:r>
                      <a:endParaRPr kumimoji="0" lang="en-US" sz="24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smtClean="0">
                          <a:ln>
                            <a:noFill/>
                          </a:ln>
                          <a:solidFill>
                            <a:schemeClr val="tx1"/>
                          </a:solidFill>
                          <a:effectLst/>
                          <a:latin typeface="Times New Roman" pitchFamily="18" charset="0"/>
                          <a:cs typeface="Times New Roman" pitchFamily="18" charset="0"/>
                        </a:rPr>
                        <a:t>K n</a:t>
                      </a:r>
                      <a:r>
                        <a:rPr kumimoji="0" lang="en-US" sz="2400" b="1" i="1" u="none" strike="noStrike" cap="none" normalizeH="0" baseline="30000" smtClean="0">
                          <a:ln>
                            <a:noFill/>
                          </a:ln>
                          <a:solidFill>
                            <a:schemeClr val="tx1"/>
                          </a:solidFill>
                          <a:effectLst/>
                          <a:latin typeface="Times New Roman" pitchFamily="18" charset="0"/>
                          <a:cs typeface="Times New Roman" pitchFamily="18" charset="0"/>
                        </a:rPr>
                        <a:t>4</a:t>
                      </a:r>
                      <a:endParaRPr kumimoji="0" lang="en-US" sz="24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smtClean="0">
                          <a:ln>
                            <a:noFill/>
                          </a:ln>
                          <a:solidFill>
                            <a:schemeClr val="tx1"/>
                          </a:solidFill>
                          <a:effectLst/>
                          <a:latin typeface="Times New Roman" pitchFamily="18" charset="0"/>
                          <a:cs typeface="Times New Roman" pitchFamily="18" charset="0"/>
                        </a:rPr>
                        <a:t>K 2</a:t>
                      </a:r>
                      <a:r>
                        <a:rPr kumimoji="0" lang="en-US" sz="2400" b="1" i="1" u="none" strike="noStrike" cap="none" normalizeH="0" baseline="30000" smtClean="0">
                          <a:ln>
                            <a:noFill/>
                          </a:ln>
                          <a:solidFill>
                            <a:schemeClr val="tx1"/>
                          </a:solidFill>
                          <a:effectLst/>
                          <a:latin typeface="Times New Roman" pitchFamily="18" charset="0"/>
                          <a:cs typeface="Times New Roman" pitchFamily="18" charset="0"/>
                        </a:rPr>
                        <a:t>n</a:t>
                      </a:r>
                      <a:endParaRPr kumimoji="0" lang="en-US" sz="24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solidFill>
                      <a:srgbClr val="0070C0"/>
                    </a:solidFill>
                  </a:tcPr>
                </a:tc>
              </a:tr>
              <a:tr h="9223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1</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solidFill>
                      <a:srgbClr val="FFCC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10</a:t>
                      </a:r>
                      <a:r>
                        <a:rPr kumimoji="0" lang="en-US" sz="2400" b="0" i="0" u="none" strike="noStrike" cap="none" normalizeH="0" baseline="30000" smtClean="0">
                          <a:ln>
                            <a:noFill/>
                          </a:ln>
                          <a:solidFill>
                            <a:srgbClr val="000000"/>
                          </a:solidFill>
                          <a:effectLst/>
                          <a:latin typeface="Arial Narrow" pitchFamily="34" charset="0"/>
                          <a:cs typeface="Times New Roman" pitchFamily="18" charset="0"/>
                        </a:rPr>
                        <a:t>6</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10</a:t>
                      </a:r>
                      <a:r>
                        <a:rPr kumimoji="0" lang="en-US" sz="2400" b="0" i="0" u="none" strike="noStrike" cap="none" normalizeH="0" baseline="30000" smtClean="0">
                          <a:ln>
                            <a:noFill/>
                          </a:ln>
                          <a:solidFill>
                            <a:srgbClr val="000000"/>
                          </a:solidFill>
                          <a:effectLst/>
                          <a:latin typeface="Arial Narrow" pitchFamily="34" charset="0"/>
                          <a:cs typeface="Times New Roman" pitchFamily="18" charset="0"/>
                        </a:rPr>
                        <a:t>6</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10</a:t>
                      </a:r>
                      <a:r>
                        <a:rPr kumimoji="0" lang="en-US" sz="2400" b="0" i="0" u="none" strike="noStrike" cap="none" normalizeH="0" baseline="30000" smtClean="0">
                          <a:ln>
                            <a:noFill/>
                          </a:ln>
                          <a:solidFill>
                            <a:srgbClr val="000000"/>
                          </a:solidFill>
                          <a:effectLst/>
                          <a:latin typeface="Arial Narrow" pitchFamily="34" charset="0"/>
                          <a:cs typeface="Times New Roman" pitchFamily="18" charset="0"/>
                        </a:rPr>
                        <a:t>6</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2 x 10</a:t>
                      </a:r>
                      <a:r>
                        <a:rPr kumimoji="0" lang="en-US" sz="2400" b="0" i="0" u="none" strike="noStrike" cap="none" normalizeH="0" baseline="30000" smtClean="0">
                          <a:ln>
                            <a:noFill/>
                          </a:ln>
                          <a:solidFill>
                            <a:srgbClr val="000000"/>
                          </a:solidFill>
                          <a:effectLst/>
                          <a:latin typeface="Arial Narrow" pitchFamily="34" charset="0"/>
                          <a:cs typeface="Times New Roman" pitchFamily="18" charset="0"/>
                        </a:rPr>
                        <a:t>6</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solidFill>
                      <a:srgbClr val="FFFFCC"/>
                    </a:solidFill>
                  </a:tcPr>
                </a:tc>
              </a:tr>
              <a:tr h="9207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10</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solidFill>
                      <a:srgbClr val="FFCC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10</a:t>
                      </a:r>
                      <a:r>
                        <a:rPr kumimoji="0" lang="en-US" sz="2400" b="0" i="0" u="none" strike="noStrike" cap="none" normalizeH="0" baseline="30000" smtClean="0">
                          <a:ln>
                            <a:noFill/>
                          </a:ln>
                          <a:solidFill>
                            <a:srgbClr val="000000"/>
                          </a:solidFill>
                          <a:effectLst/>
                          <a:latin typeface="Arial Narrow" pitchFamily="34" charset="0"/>
                          <a:cs typeface="Times New Roman" pitchFamily="18" charset="0"/>
                        </a:rPr>
                        <a:t>7</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10</a:t>
                      </a:r>
                      <a:r>
                        <a:rPr kumimoji="0" lang="en-US" sz="2400" b="0" i="0" u="none" strike="noStrike" cap="none" normalizeH="0" baseline="30000" smtClean="0">
                          <a:ln>
                            <a:noFill/>
                          </a:ln>
                          <a:solidFill>
                            <a:srgbClr val="000000"/>
                          </a:solidFill>
                          <a:effectLst/>
                          <a:latin typeface="Arial Narrow" pitchFamily="34" charset="0"/>
                          <a:cs typeface="Times New Roman" pitchFamily="18" charset="0"/>
                        </a:rPr>
                        <a:t>8</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10</a:t>
                      </a:r>
                      <a:r>
                        <a:rPr kumimoji="0" lang="en-US" sz="2400" b="0" i="0" u="none" strike="noStrike" cap="none" normalizeH="0" baseline="30000" smtClean="0">
                          <a:ln>
                            <a:noFill/>
                          </a:ln>
                          <a:solidFill>
                            <a:srgbClr val="000000"/>
                          </a:solidFill>
                          <a:effectLst/>
                          <a:latin typeface="Arial Narrow" pitchFamily="34" charset="0"/>
                          <a:cs typeface="Times New Roman" pitchFamily="18" charset="0"/>
                        </a:rPr>
                        <a:t>10</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1,0 x 10</a:t>
                      </a:r>
                      <a:r>
                        <a:rPr kumimoji="0" lang="en-US" sz="2400" b="0" i="0" u="none" strike="noStrike" cap="none" normalizeH="0" baseline="30000" smtClean="0">
                          <a:ln>
                            <a:noFill/>
                          </a:ln>
                          <a:solidFill>
                            <a:srgbClr val="000000"/>
                          </a:solidFill>
                          <a:effectLst/>
                          <a:latin typeface="Arial Narrow" pitchFamily="34" charset="0"/>
                          <a:cs typeface="Times New Roman" pitchFamily="18" charset="0"/>
                        </a:rPr>
                        <a:t>8</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solidFill>
                      <a:srgbClr val="FFFFCC"/>
                    </a:solidFill>
                  </a:tcPr>
                </a:tc>
              </a:tr>
              <a:tr h="9032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100</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solidFill>
                      <a:srgbClr val="FFCC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10</a:t>
                      </a:r>
                      <a:r>
                        <a:rPr kumimoji="0" lang="en-US" sz="2400" b="0" i="0" u="none" strike="noStrike" cap="none" normalizeH="0" baseline="30000" smtClean="0">
                          <a:ln>
                            <a:noFill/>
                          </a:ln>
                          <a:solidFill>
                            <a:srgbClr val="000000"/>
                          </a:solidFill>
                          <a:effectLst/>
                          <a:latin typeface="Arial Narrow" pitchFamily="34" charset="0"/>
                          <a:cs typeface="Times New Roman" pitchFamily="18" charset="0"/>
                        </a:rPr>
                        <a:t>8</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10</a:t>
                      </a:r>
                      <a:r>
                        <a:rPr kumimoji="0" lang="en-US" sz="2400" b="0" i="0" u="none" strike="noStrike" cap="none" normalizeH="0" baseline="30000" smtClean="0">
                          <a:ln>
                            <a:noFill/>
                          </a:ln>
                          <a:solidFill>
                            <a:srgbClr val="000000"/>
                          </a:solidFill>
                          <a:effectLst/>
                          <a:latin typeface="Arial Narrow" pitchFamily="34" charset="0"/>
                          <a:cs typeface="Times New Roman" pitchFamily="18" charset="0"/>
                        </a:rPr>
                        <a:t>10</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10</a:t>
                      </a:r>
                      <a:r>
                        <a:rPr kumimoji="0" lang="en-US" sz="2400" b="0" i="0" u="none" strike="noStrike" cap="none" normalizeH="0" baseline="30000" smtClean="0">
                          <a:ln>
                            <a:noFill/>
                          </a:ln>
                          <a:solidFill>
                            <a:srgbClr val="000000"/>
                          </a:solidFill>
                          <a:effectLst/>
                          <a:latin typeface="Arial Narrow" pitchFamily="34" charset="0"/>
                          <a:cs typeface="Times New Roman" pitchFamily="18" charset="0"/>
                        </a:rPr>
                        <a:t>14</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1,2 x 10</a:t>
                      </a:r>
                      <a:r>
                        <a:rPr kumimoji="0" lang="en-US" sz="2400" b="0" i="0" u="none" strike="noStrike" cap="none" normalizeH="0" baseline="30000" smtClean="0">
                          <a:ln>
                            <a:noFill/>
                          </a:ln>
                          <a:solidFill>
                            <a:srgbClr val="000000"/>
                          </a:solidFill>
                          <a:effectLst/>
                          <a:latin typeface="Arial Narrow" pitchFamily="34" charset="0"/>
                          <a:cs typeface="Times New Roman" pitchFamily="18" charset="0"/>
                        </a:rPr>
                        <a:t>36</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solidFill>
                      <a:srgbClr val="FFFFCC"/>
                    </a:solidFill>
                  </a:tcPr>
                </a:tc>
              </a:tr>
              <a:tr h="9207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1 000</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10</a:t>
                      </a:r>
                      <a:r>
                        <a:rPr kumimoji="0" lang="en-US" sz="2400" b="0" i="0" u="none" strike="noStrike" cap="none" normalizeH="0" baseline="30000" smtClean="0">
                          <a:ln>
                            <a:noFill/>
                          </a:ln>
                          <a:solidFill>
                            <a:srgbClr val="000000"/>
                          </a:solidFill>
                          <a:effectLst/>
                          <a:latin typeface="Arial Narrow" pitchFamily="34" charset="0"/>
                          <a:cs typeface="Times New Roman" pitchFamily="18" charset="0"/>
                        </a:rPr>
                        <a:t>9</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10</a:t>
                      </a:r>
                      <a:r>
                        <a:rPr kumimoji="0" lang="en-US" sz="2400" b="0" i="0" u="none" strike="noStrike" cap="none" normalizeH="0" baseline="30000" smtClean="0">
                          <a:ln>
                            <a:noFill/>
                          </a:ln>
                          <a:solidFill>
                            <a:srgbClr val="000000"/>
                          </a:solidFill>
                          <a:effectLst/>
                          <a:latin typeface="Arial Narrow" pitchFamily="34" charset="0"/>
                          <a:cs typeface="Times New Roman" pitchFamily="18" charset="0"/>
                        </a:rPr>
                        <a:t>12</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Narrow" pitchFamily="34" charset="0"/>
                          <a:cs typeface="Times New Roman" pitchFamily="18" charset="0"/>
                        </a:rPr>
                        <a:t>10</a:t>
                      </a:r>
                      <a:r>
                        <a:rPr kumimoji="0" lang="en-US" sz="2400" b="0" i="0" u="none" strike="noStrike" cap="none" normalizeH="0" baseline="30000" smtClean="0">
                          <a:ln>
                            <a:noFill/>
                          </a:ln>
                          <a:solidFill>
                            <a:srgbClr val="000000"/>
                          </a:solidFill>
                          <a:effectLst/>
                          <a:latin typeface="Arial Narrow" pitchFamily="34" charset="0"/>
                          <a:cs typeface="Times New Roman" pitchFamily="18" charset="0"/>
                        </a:rPr>
                        <a:t>18</a:t>
                      </a:r>
                      <a:endParaRPr kumimoji="0" lang="en-US" sz="2400" b="0" i="0" u="none" strike="noStrike" cap="none" normalizeH="0" baseline="0" smtClean="0">
                        <a:ln>
                          <a:noFill/>
                        </a:ln>
                        <a:solidFill>
                          <a:srgbClr val="000000"/>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Narrow" pitchFamily="34" charset="0"/>
                          <a:cs typeface="Times New Roman" pitchFamily="18" charset="0"/>
                        </a:rPr>
                        <a:t>~ 10</a:t>
                      </a:r>
                      <a:r>
                        <a:rPr kumimoji="0" lang="en-US" sz="2400" b="0" i="0" u="none" strike="noStrike" cap="none" normalizeH="0" baseline="30000" dirty="0" smtClean="0">
                          <a:ln>
                            <a:noFill/>
                          </a:ln>
                          <a:solidFill>
                            <a:srgbClr val="000000"/>
                          </a:solidFill>
                          <a:effectLst/>
                          <a:latin typeface="Arial Narrow" pitchFamily="34" charset="0"/>
                          <a:cs typeface="Times New Roman" pitchFamily="18" charset="0"/>
                        </a:rPr>
                        <a:t>306</a:t>
                      </a:r>
                      <a:endParaRPr kumimoji="0" lang="en-US" sz="2400" b="0" i="0" u="none" strike="noStrike" cap="none" normalizeH="0" baseline="0" dirty="0" smtClean="0">
                        <a:ln>
                          <a:noFill/>
                        </a:ln>
                        <a:solidFill>
                          <a:srgbClr val="000000"/>
                        </a:solidFill>
                        <a:effectLst/>
                        <a:latin typeface="Arial Narrow" pitchFamily="34" charset="0"/>
                      </a:endParaRPr>
                    </a:p>
                  </a:txBody>
                  <a:tcPr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bl>
          </a:graphicData>
        </a:graphic>
      </p:graphicFrame>
      <p:sp>
        <p:nvSpPr>
          <p:cNvPr id="3" name="Slide Number Placeholder 2"/>
          <p:cNvSpPr>
            <a:spLocks noGrp="1"/>
          </p:cNvSpPr>
          <p:nvPr>
            <p:ph type="sldNum" sz="quarter" idx="11"/>
          </p:nvPr>
        </p:nvSpPr>
        <p:spPr/>
        <p:txBody>
          <a:bodyPr/>
          <a:lstStyle/>
          <a:p>
            <a:fld id="{745713BE-29BA-419A-94CF-E246D26E1442}" type="slidenum">
              <a:rPr lang="hr-HR" smtClean="0"/>
              <a:pPr/>
              <a:t>72</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2658" name="Rectangle 2"/>
          <p:cNvSpPr>
            <a:spLocks noGrp="1" noChangeArrowheads="1"/>
          </p:cNvSpPr>
          <p:nvPr>
            <p:ph type="title"/>
          </p:nvPr>
        </p:nvSpPr>
        <p:spPr/>
        <p:txBody>
          <a:bodyPr/>
          <a:lstStyle/>
          <a:p>
            <a:pPr>
              <a:defRPr/>
            </a:pPr>
            <a:r>
              <a:rPr lang="hr-HR" smtClean="0"/>
              <a:t>Što znači “dovoljno veliki n”, tj. n &gt; n</a:t>
            </a:r>
            <a:r>
              <a:rPr lang="hr-HR" baseline="-25000" smtClean="0"/>
              <a:t>0</a:t>
            </a:r>
          </a:p>
        </p:txBody>
      </p:sp>
      <p:pic>
        <p:nvPicPr>
          <p:cNvPr id="40963" name="Picture 3"/>
          <p:cNvPicPr>
            <a:picLocks noGrp="1" noChangeAspect="1" noChangeArrowheads="1"/>
          </p:cNvPicPr>
          <p:nvPr>
            <p:ph type="body" idx="1"/>
          </p:nvPr>
        </p:nvPicPr>
        <p:blipFill>
          <a:blip r:embed="rId3" cstate="print"/>
          <a:srcRect/>
          <a:stretch>
            <a:fillRect/>
          </a:stretch>
        </p:blipFill>
        <p:spPr>
          <a:xfrm>
            <a:off x="546100" y="1758950"/>
            <a:ext cx="9007475" cy="3402013"/>
          </a:xfrm>
          <a:noFill/>
        </p:spPr>
      </p:pic>
      <p:sp>
        <p:nvSpPr>
          <p:cNvPr id="40964" name="Rectangle 4"/>
          <p:cNvSpPr>
            <a:spLocks noChangeArrowheads="1"/>
          </p:cNvSpPr>
          <p:nvPr/>
        </p:nvSpPr>
        <p:spPr bwMode="auto">
          <a:xfrm>
            <a:off x="273050" y="1336675"/>
            <a:ext cx="641350" cy="4378325"/>
          </a:xfrm>
          <a:prstGeom prst="rect">
            <a:avLst/>
          </a:prstGeom>
          <a:solidFill>
            <a:srgbClr val="FFFFFF"/>
          </a:solidFill>
          <a:ln w="9525" algn="ctr">
            <a:noFill/>
            <a:miter lim="800000"/>
            <a:headEnd/>
            <a:tailEnd/>
          </a:ln>
        </p:spPr>
        <p:txBody>
          <a:bodyPr wrap="none" anchor="ctr"/>
          <a:lstStyle/>
          <a:p>
            <a:endParaRPr lang="hr-HR"/>
          </a:p>
        </p:txBody>
      </p:sp>
      <p:sp>
        <p:nvSpPr>
          <p:cNvPr id="40965" name="Rectangle 5"/>
          <p:cNvSpPr>
            <a:spLocks noChangeArrowheads="1"/>
          </p:cNvSpPr>
          <p:nvPr/>
        </p:nvSpPr>
        <p:spPr bwMode="auto">
          <a:xfrm>
            <a:off x="582613" y="4306888"/>
            <a:ext cx="782637" cy="992187"/>
          </a:xfrm>
          <a:prstGeom prst="rect">
            <a:avLst/>
          </a:prstGeom>
          <a:solidFill>
            <a:srgbClr val="FFFFFF"/>
          </a:solidFill>
          <a:ln w="9525" algn="ctr">
            <a:noFill/>
            <a:miter lim="800000"/>
            <a:headEnd/>
            <a:tailEnd/>
          </a:ln>
        </p:spPr>
        <p:txBody>
          <a:bodyPr wrap="none" anchor="ctr"/>
          <a:lstStyle/>
          <a:p>
            <a:endParaRPr lang="hr-HR"/>
          </a:p>
        </p:txBody>
      </p:sp>
      <p:sp>
        <p:nvSpPr>
          <p:cNvPr id="1862662" name="Text Box 6"/>
          <p:cNvSpPr txBox="1">
            <a:spLocks noChangeArrowheads="1"/>
          </p:cNvSpPr>
          <p:nvPr/>
        </p:nvSpPr>
        <p:spPr bwMode="auto">
          <a:xfrm>
            <a:off x="2071688" y="5999163"/>
            <a:ext cx="7631112" cy="366712"/>
          </a:xfrm>
          <a:prstGeom prst="rect">
            <a:avLst/>
          </a:prstGeom>
          <a:noFill/>
          <a:ln w="9525" algn="ctr">
            <a:noFill/>
            <a:miter lim="800000"/>
            <a:headEnd/>
            <a:tailEnd/>
          </a:ln>
          <a:effectLst/>
        </p:spPr>
        <p:txBody>
          <a:bodyPr>
            <a:spAutoFit/>
          </a:bodyPr>
          <a:lstStyle/>
          <a:p>
            <a:pPr lvl="1" algn="r">
              <a:buClr>
                <a:srgbClr val="FF0000"/>
              </a:buClr>
              <a:buSzPct val="80000"/>
              <a:defRPr/>
            </a:pPr>
            <a:r>
              <a:rPr lang="hr-HR" sz="1800" b="0">
                <a:effectLst>
                  <a:outerShdw blurRad="38100" dist="38100" dir="2700000" algn="tl">
                    <a:srgbClr val="C0C0C0"/>
                  </a:outerShdw>
                </a:effectLst>
                <a:latin typeface="Arial Narrow" pitchFamily="34" charset="0"/>
              </a:rPr>
              <a:t>Izvor: </a:t>
            </a:r>
            <a:r>
              <a:rPr lang="en-US" sz="1800" b="0">
                <a:effectLst>
                  <a:outerShdw blurRad="38100" dist="38100" dir="2700000" algn="tl">
                    <a:srgbClr val="C0C0C0"/>
                  </a:outerShdw>
                </a:effectLst>
                <a:latin typeface="Arial Narrow" pitchFamily="34" charset="0"/>
              </a:rPr>
              <a:t>Cormen,</a:t>
            </a:r>
            <a:r>
              <a:rPr lang="hr-HR" sz="1800" b="0">
                <a:effectLst>
                  <a:outerShdw blurRad="38100" dist="38100" dir="2700000" algn="tl">
                    <a:srgbClr val="C0C0C0"/>
                  </a:outerShdw>
                </a:effectLst>
                <a:latin typeface="Arial Narrow" pitchFamily="34" charset="0"/>
              </a:rPr>
              <a:t> </a:t>
            </a:r>
            <a:r>
              <a:rPr lang="en-US" sz="1800" b="0">
                <a:effectLst>
                  <a:outerShdw blurRad="38100" dist="38100" dir="2700000" algn="tl">
                    <a:srgbClr val="C0C0C0"/>
                  </a:outerShdw>
                </a:effectLst>
                <a:latin typeface="Arial Narrow" pitchFamily="34" charset="0"/>
              </a:rPr>
              <a:t>Leiserson &amp; Rivest: </a:t>
            </a:r>
            <a:r>
              <a:rPr lang="en-US" sz="1800" b="0" i="1">
                <a:effectLst>
                  <a:outerShdw blurRad="38100" dist="38100" dir="2700000" algn="tl">
                    <a:srgbClr val="C0C0C0"/>
                  </a:outerShdw>
                </a:effectLst>
                <a:latin typeface="Arial Narrow" pitchFamily="34" charset="0"/>
              </a:rPr>
              <a:t>Introduction to algorithms</a:t>
            </a:r>
            <a:r>
              <a:rPr lang="en-US" sz="1800" b="0">
                <a:effectLst>
                  <a:outerShdw blurRad="38100" dist="38100" dir="2700000" algn="tl">
                    <a:srgbClr val="C0C0C0"/>
                  </a:outerShdw>
                </a:effectLst>
                <a:latin typeface="Arial Narrow" pitchFamily="34" charset="0"/>
              </a:rPr>
              <a:t>, 2/e,MIT Press, 2001</a:t>
            </a:r>
          </a:p>
        </p:txBody>
      </p:sp>
      <p:sp>
        <p:nvSpPr>
          <p:cNvPr id="3" name="Slide Number Placeholder 2"/>
          <p:cNvSpPr>
            <a:spLocks noGrp="1"/>
          </p:cNvSpPr>
          <p:nvPr>
            <p:ph type="sldNum" sz="quarter" idx="11"/>
          </p:nvPr>
        </p:nvSpPr>
        <p:spPr/>
        <p:txBody>
          <a:bodyPr/>
          <a:lstStyle/>
          <a:p>
            <a:fld id="{D4AD59E7-4515-4B34-A58D-745587B9CCB9}" type="slidenum">
              <a:rPr lang="hr-HR" smtClean="0"/>
              <a:pPr/>
              <a:t>73</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4706" name="Rectangle 2"/>
          <p:cNvSpPr>
            <a:spLocks noGrp="1" noChangeArrowheads="1"/>
          </p:cNvSpPr>
          <p:nvPr>
            <p:ph type="ctrTitle"/>
          </p:nvPr>
        </p:nvSpPr>
        <p:spPr/>
        <p:txBody>
          <a:bodyPr/>
          <a:lstStyle/>
          <a:p>
            <a:pPr>
              <a:defRPr/>
            </a:pPr>
            <a:r>
              <a:rPr lang="hr-HR" smtClean="0"/>
              <a:t>Tehnike adresiranja</a:t>
            </a:r>
          </a:p>
        </p:txBody>
      </p:sp>
      <p:sp>
        <p:nvSpPr>
          <p:cNvPr id="1864707" name="Rectangle 3"/>
          <p:cNvSpPr>
            <a:spLocks noGrp="1" noChangeArrowheads="1"/>
          </p:cNvSpPr>
          <p:nvPr>
            <p:ph type="subTitle" idx="1"/>
          </p:nvPr>
        </p:nvSpPr>
        <p:spPr/>
        <p:txBody>
          <a:bodyPr/>
          <a:lstStyle/>
          <a:p>
            <a:pPr>
              <a:defRPr/>
            </a:pPr>
            <a:r>
              <a:rPr lang="hr-HR" smtClean="0"/>
              <a:t>Osnovni pojmovi</a:t>
            </a:r>
          </a:p>
          <a:p>
            <a:pPr>
              <a:defRPr/>
            </a:pPr>
            <a:r>
              <a:rPr lang="hr-HR" smtClean="0"/>
              <a:t>Postupci pretraživanja</a:t>
            </a:r>
          </a:p>
          <a:p>
            <a:pPr>
              <a:defRPr/>
            </a:pPr>
            <a:r>
              <a:rPr lang="hr-HR" smtClean="0"/>
              <a:t>Raspršeno adresiranje</a:t>
            </a:r>
          </a:p>
        </p:txBody>
      </p:sp>
    </p:spTree>
  </p:cSld>
  <p:clrMapOvr>
    <a:masterClrMapping/>
  </p:clrMapOvr>
  <p:transition>
    <p:wip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6754" name="Rectangle 2"/>
          <p:cNvSpPr>
            <a:spLocks noGrp="1" noChangeArrowheads="1"/>
          </p:cNvSpPr>
          <p:nvPr>
            <p:ph type="title"/>
          </p:nvPr>
        </p:nvSpPr>
        <p:spPr/>
        <p:txBody>
          <a:bodyPr/>
          <a:lstStyle/>
          <a:p>
            <a:pPr>
              <a:defRPr/>
            </a:pPr>
            <a:r>
              <a:rPr lang="hr-HR" smtClean="0"/>
              <a:t>Osnovni pojmovi</a:t>
            </a:r>
          </a:p>
        </p:txBody>
      </p:sp>
      <p:sp>
        <p:nvSpPr>
          <p:cNvPr id="1866755" name="Rectangle 3"/>
          <p:cNvSpPr>
            <a:spLocks noGrp="1" noChangeArrowheads="1"/>
          </p:cNvSpPr>
          <p:nvPr>
            <p:ph type="body" idx="1"/>
          </p:nvPr>
        </p:nvSpPr>
        <p:spPr/>
        <p:txBody>
          <a:bodyPr/>
          <a:lstStyle/>
          <a:p>
            <a:r>
              <a:rPr lang="hr-HR" smtClean="0"/>
              <a:t>poznavajući </a:t>
            </a:r>
            <a:r>
              <a:rPr lang="hr-HR" smtClean="0">
                <a:solidFill>
                  <a:srgbClr val="FF0000"/>
                </a:solidFill>
              </a:rPr>
              <a:t>ključ</a:t>
            </a:r>
            <a:r>
              <a:rPr lang="hr-HR" smtClean="0"/>
              <a:t> nekog zapisa postavlja se problem pronalaženja tog zapisa</a:t>
            </a:r>
          </a:p>
          <a:p>
            <a:r>
              <a:rPr lang="hr-HR" smtClean="0">
                <a:solidFill>
                  <a:srgbClr val="FF0000"/>
                </a:solidFill>
              </a:rPr>
              <a:t>primarni ključ</a:t>
            </a:r>
            <a:r>
              <a:rPr lang="hr-HR" smtClean="0"/>
              <a:t> </a:t>
            </a:r>
          </a:p>
          <a:p>
            <a:pPr lvl="1"/>
            <a:r>
              <a:rPr lang="hr-HR" smtClean="0"/>
              <a:t>jednoznačno određuje neki zapis </a:t>
            </a:r>
          </a:p>
          <a:p>
            <a:pPr lvl="2"/>
            <a:r>
              <a:rPr lang="hr-HR" smtClean="0"/>
              <a:t>npr. </a:t>
            </a:r>
            <a:r>
              <a:rPr lang="hr-HR" smtClean="0">
                <a:solidFill>
                  <a:schemeClr val="folHlink"/>
                </a:solidFill>
              </a:rPr>
              <a:t>MaticniBrojStudenta</a:t>
            </a:r>
          </a:p>
          <a:p>
            <a:r>
              <a:rPr lang="hr-HR" smtClean="0">
                <a:solidFill>
                  <a:srgbClr val="FF0000"/>
                </a:solidFill>
              </a:rPr>
              <a:t>ulančani (kompozitni) ključevi</a:t>
            </a:r>
            <a:r>
              <a:rPr lang="hr-HR" smtClean="0"/>
              <a:t> </a:t>
            </a:r>
          </a:p>
          <a:p>
            <a:pPr lvl="1"/>
            <a:r>
              <a:rPr lang="hr-HR" smtClean="0"/>
              <a:t>potrebni za jednoznačno određivanje nekih vrsta zapisa </a:t>
            </a:r>
          </a:p>
          <a:p>
            <a:pPr lvl="2"/>
            <a:r>
              <a:rPr lang="hr-HR" smtClean="0"/>
              <a:t>npr. </a:t>
            </a:r>
            <a:r>
              <a:rPr lang="hr-HR" smtClean="0">
                <a:solidFill>
                  <a:schemeClr val="folHlink"/>
                </a:solidFill>
              </a:rPr>
              <a:t>MaticniBrojStudenta</a:t>
            </a:r>
            <a:r>
              <a:rPr lang="hr-HR" smtClean="0"/>
              <a:t> &amp; </a:t>
            </a:r>
            <a:r>
              <a:rPr lang="hr-HR" smtClean="0">
                <a:solidFill>
                  <a:schemeClr val="folHlink"/>
                </a:solidFill>
              </a:rPr>
              <a:t>SifraPredmeta</a:t>
            </a:r>
            <a:r>
              <a:rPr lang="hr-HR" smtClean="0"/>
              <a:t> &amp; </a:t>
            </a:r>
            <a:r>
              <a:rPr lang="hr-HR" smtClean="0">
                <a:solidFill>
                  <a:schemeClr val="folHlink"/>
                </a:solidFill>
              </a:rPr>
              <a:t>DatumIspita</a:t>
            </a:r>
            <a:r>
              <a:rPr lang="hr-HR" smtClean="0"/>
              <a:t> jednoznačno određuju zapis o održanom ispitu</a:t>
            </a:r>
          </a:p>
          <a:p>
            <a:r>
              <a:rPr lang="hr-HR" smtClean="0">
                <a:solidFill>
                  <a:srgbClr val="FF0000"/>
                </a:solidFill>
              </a:rPr>
              <a:t>sekundarni ključ</a:t>
            </a:r>
            <a:r>
              <a:rPr lang="hr-HR" smtClean="0"/>
              <a:t> </a:t>
            </a:r>
          </a:p>
          <a:p>
            <a:pPr lvl="1"/>
            <a:r>
              <a:rPr lang="hr-HR" smtClean="0"/>
              <a:t>ne mora jednoznačno određivati zapis, ali ukazuje na neki atribut </a:t>
            </a:r>
          </a:p>
          <a:p>
            <a:pPr lvl="2"/>
            <a:r>
              <a:rPr lang="hr-HR" smtClean="0"/>
              <a:t>npr. </a:t>
            </a:r>
            <a:r>
              <a:rPr lang="hr-HR" smtClean="0">
                <a:solidFill>
                  <a:schemeClr val="folHlink"/>
                </a:solidFill>
              </a:rPr>
              <a:t>GodinaStudija</a:t>
            </a:r>
            <a:r>
              <a:rPr lang="hr-HR" smtClean="0"/>
              <a:t> u zapisu s podacima o predmetu)</a:t>
            </a:r>
          </a:p>
        </p:txBody>
      </p:sp>
      <p:sp>
        <p:nvSpPr>
          <p:cNvPr id="3" name="Slide Number Placeholder 2"/>
          <p:cNvSpPr>
            <a:spLocks noGrp="1"/>
          </p:cNvSpPr>
          <p:nvPr>
            <p:ph type="sldNum" sz="quarter" idx="11"/>
          </p:nvPr>
        </p:nvSpPr>
        <p:spPr/>
        <p:txBody>
          <a:bodyPr/>
          <a:lstStyle/>
          <a:p>
            <a:fld id="{D4AD59E7-4515-4B34-A58D-745587B9CCB9}" type="slidenum">
              <a:rPr lang="hr-HR" smtClean="0"/>
              <a:pPr/>
              <a:t>75</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8804" name="Rectangle 4"/>
          <p:cNvSpPr>
            <a:spLocks noGrp="1" noChangeArrowheads="1"/>
          </p:cNvSpPr>
          <p:nvPr>
            <p:ph type="title"/>
          </p:nvPr>
        </p:nvSpPr>
        <p:spPr/>
        <p:txBody>
          <a:bodyPr/>
          <a:lstStyle/>
          <a:p>
            <a:pPr>
              <a:defRPr/>
            </a:pPr>
            <a:r>
              <a:rPr lang="hr-HR" smtClean="0"/>
              <a:t>Slijedno pretraživanje</a:t>
            </a:r>
          </a:p>
        </p:txBody>
      </p:sp>
      <p:sp>
        <p:nvSpPr>
          <p:cNvPr id="1868805" name="Rectangle 5"/>
          <p:cNvSpPr>
            <a:spLocks noGrp="1" noChangeArrowheads="1"/>
          </p:cNvSpPr>
          <p:nvPr>
            <p:ph type="body" idx="1"/>
          </p:nvPr>
        </p:nvSpPr>
        <p:spPr/>
        <p:txBody>
          <a:bodyPr/>
          <a:lstStyle/>
          <a:p>
            <a:pPr>
              <a:defRPr/>
            </a:pPr>
            <a:r>
              <a:rPr lang="hr-HR" smtClean="0"/>
              <a:t>pregledavanje datoteke zapis po zapis - najprimitivniji način</a:t>
            </a:r>
          </a:p>
          <a:p>
            <a:pPr lvl="1">
              <a:defRPr/>
            </a:pPr>
            <a:r>
              <a:rPr lang="hr-HR" smtClean="0"/>
              <a:t>koristi se kod </a:t>
            </a:r>
            <a:r>
              <a:rPr lang="hr-HR" smtClean="0">
                <a:solidFill>
                  <a:srgbClr val="FF0000"/>
                </a:solidFill>
              </a:rPr>
              <a:t>slijednih</a:t>
            </a:r>
            <a:r>
              <a:rPr lang="hr-HR" smtClean="0"/>
              <a:t> datoteka kod kojih se ionako svi zapisi moraju čitati</a:t>
            </a:r>
          </a:p>
          <a:p>
            <a:pPr lvl="1">
              <a:defRPr/>
            </a:pPr>
            <a:r>
              <a:rPr lang="hr-HR" smtClean="0"/>
              <a:t>drugi nazivi: linearno, serijsko, sekvencijalno pretraživanje</a:t>
            </a:r>
          </a:p>
          <a:p>
            <a:pPr lvl="1">
              <a:defRPr/>
            </a:pPr>
            <a:r>
              <a:rPr lang="hr-HR" smtClean="0"/>
              <a:t>zapisi ne moraju biti sortirani</a:t>
            </a:r>
          </a:p>
          <a:p>
            <a:pPr lvl="1">
              <a:defRPr/>
            </a:pPr>
            <a:endParaRPr lang="hr-HR" smtClean="0"/>
          </a:p>
          <a:p>
            <a:pPr lvl="1">
              <a:defRPr/>
            </a:pPr>
            <a:endParaRPr lang="hr-HR" smtClean="0"/>
          </a:p>
          <a:p>
            <a:pPr lvl="1">
              <a:defRPr/>
            </a:pPr>
            <a:endParaRPr lang="hr-HR" smtClean="0"/>
          </a:p>
          <a:p>
            <a:pPr lvl="1">
              <a:defRPr/>
            </a:pPr>
            <a:endParaRPr lang="hr-HR" smtClean="0"/>
          </a:p>
          <a:p>
            <a:pPr lvl="1">
              <a:defRPr/>
            </a:pPr>
            <a:r>
              <a:rPr lang="hr-HR" smtClean="0"/>
              <a:t>prosječno se čita </a:t>
            </a:r>
            <a:r>
              <a:rPr lang="hr-HR" smtClean="0">
                <a:solidFill>
                  <a:srgbClr val="FF0000"/>
                </a:solidFill>
              </a:rPr>
              <a:t>n/2</a:t>
            </a:r>
            <a:r>
              <a:rPr lang="hr-HR" smtClean="0"/>
              <a:t> zapisa</a:t>
            </a:r>
          </a:p>
          <a:p>
            <a:pPr lvl="1">
              <a:defRPr/>
            </a:pPr>
            <a:r>
              <a:rPr lang="hr-HR" smtClean="0"/>
              <a:t>složenost: </a:t>
            </a:r>
            <a:r>
              <a:rPr lang="hr-HR" i="1" smtClean="0">
                <a:solidFill>
                  <a:srgbClr val="FF0000"/>
                </a:solidFill>
                <a:latin typeface="Times New Roman" pitchFamily="18" charset="0"/>
              </a:rPr>
              <a:t>O(n)</a:t>
            </a:r>
          </a:p>
          <a:p>
            <a:pPr lvl="2">
              <a:defRPr/>
            </a:pPr>
            <a:r>
              <a:rPr lang="hr-HR" smtClean="0"/>
              <a:t>najbolji slučaj: </a:t>
            </a:r>
            <a:r>
              <a:rPr lang="hr-HR" i="1" smtClean="0">
                <a:solidFill>
                  <a:srgbClr val="FF0000"/>
                </a:solidFill>
                <a:latin typeface="Times New Roman" pitchFamily="18" charset="0"/>
              </a:rPr>
              <a:t>O(1)</a:t>
            </a:r>
          </a:p>
          <a:p>
            <a:pPr lvl="2">
              <a:defRPr/>
            </a:pPr>
            <a:r>
              <a:rPr lang="hr-HR" smtClean="0"/>
              <a:t>najlošiji slučaj: </a:t>
            </a:r>
            <a:r>
              <a:rPr lang="hr-HR" i="1" smtClean="0">
                <a:solidFill>
                  <a:srgbClr val="FF0000"/>
                </a:solidFill>
                <a:latin typeface="Times New Roman" pitchFamily="18" charset="0"/>
              </a:rPr>
              <a:t>O(n)</a:t>
            </a:r>
          </a:p>
        </p:txBody>
      </p:sp>
      <p:sp>
        <p:nvSpPr>
          <p:cNvPr id="1868807" name="Rectangle 7"/>
          <p:cNvSpPr>
            <a:spLocks noChangeArrowheads="1"/>
          </p:cNvSpPr>
          <p:nvPr/>
        </p:nvSpPr>
        <p:spPr bwMode="auto">
          <a:xfrm>
            <a:off x="6537325" y="4581525"/>
            <a:ext cx="2354263" cy="412750"/>
          </a:xfrm>
          <a:prstGeom prst="rect">
            <a:avLst/>
          </a:prstGeom>
          <a:noFill/>
          <a:ln w="9525" algn="ctr">
            <a:noFill/>
            <a:miter lim="800000"/>
            <a:headEnd/>
            <a:tailEnd/>
          </a:ln>
          <a:effectLst/>
        </p:spPr>
        <p:txBody>
          <a:bodyPr wrap="none">
            <a:spAutoFit/>
          </a:bodyPr>
          <a:lstStyle/>
          <a:p>
            <a:pPr>
              <a:lnSpc>
                <a:spcPct val="105000"/>
              </a:lnSpc>
              <a:buSzPct val="75000"/>
              <a:buFont typeface="Monotype Sorts" pitchFamily="2" charset="2"/>
              <a:buNone/>
              <a:defRPr/>
            </a:pPr>
            <a:r>
              <a:rPr kumimoji="0" lang="en-GB" b="0">
                <a:solidFill>
                  <a:schemeClr val="folHlink"/>
                </a:solidFill>
                <a:sym typeface="Wingdings" pitchFamily="2" charset="2"/>
              </a:rPr>
              <a:t></a:t>
            </a:r>
            <a:r>
              <a:rPr lang="hr-HR" b="0">
                <a:solidFill>
                  <a:schemeClr val="folHlink"/>
                </a:solidFill>
                <a:effectLst>
                  <a:outerShdw blurRad="38100" dist="38100" dir="2700000" algn="tl">
                    <a:srgbClr val="C0C0C0"/>
                  </a:outerShdw>
                </a:effectLst>
              </a:rPr>
              <a:t> IspisiTrazi</a:t>
            </a:r>
          </a:p>
        </p:txBody>
      </p:sp>
      <p:sp>
        <p:nvSpPr>
          <p:cNvPr id="10245" name="Rectangle 2"/>
          <p:cNvSpPr>
            <a:spLocks noChangeArrowheads="1"/>
          </p:cNvSpPr>
          <p:nvPr/>
        </p:nvSpPr>
        <p:spPr bwMode="auto">
          <a:xfrm>
            <a:off x="1495425" y="2857500"/>
            <a:ext cx="6985000" cy="1655763"/>
          </a:xfrm>
          <a:prstGeom prst="rect">
            <a:avLst/>
          </a:prstGeom>
          <a:solidFill>
            <a:srgbClr val="FFCC99"/>
          </a:solidFill>
          <a:ln w="9525">
            <a:solidFill>
              <a:srgbClr val="FF6600"/>
            </a:solidFill>
            <a:miter lim="800000"/>
            <a:headEnd/>
            <a:tailEnd/>
          </a:ln>
        </p:spPr>
        <p:txBody>
          <a:bodyPr wrap="none" anchor="ctr"/>
          <a:lstStyle/>
          <a:p>
            <a:endParaRPr lang="hr-HR"/>
          </a:p>
        </p:txBody>
      </p:sp>
      <p:sp>
        <p:nvSpPr>
          <p:cNvPr id="10246" name="Rectangle 3"/>
          <p:cNvSpPr>
            <a:spLocks noChangeArrowheads="1"/>
          </p:cNvSpPr>
          <p:nvPr/>
        </p:nvSpPr>
        <p:spPr bwMode="auto">
          <a:xfrm>
            <a:off x="1855788" y="3284538"/>
            <a:ext cx="6408737" cy="1079500"/>
          </a:xfrm>
          <a:prstGeom prst="rect">
            <a:avLst/>
          </a:prstGeom>
          <a:solidFill>
            <a:srgbClr val="99FF99"/>
          </a:solidFill>
          <a:ln w="9525">
            <a:solidFill>
              <a:srgbClr val="00A400"/>
            </a:solidFill>
            <a:miter lim="800000"/>
            <a:headEnd/>
            <a:tailEnd/>
          </a:ln>
        </p:spPr>
        <p:txBody>
          <a:bodyPr wrap="none" anchor="ctr"/>
          <a:lstStyle/>
          <a:p>
            <a:endParaRPr lang="hr-HR"/>
          </a:p>
        </p:txBody>
      </p:sp>
      <p:sp>
        <p:nvSpPr>
          <p:cNvPr id="1868806" name="Rectangle 6"/>
          <p:cNvSpPr>
            <a:spLocks noChangeArrowheads="1"/>
          </p:cNvSpPr>
          <p:nvPr/>
        </p:nvSpPr>
        <p:spPr bwMode="auto">
          <a:xfrm>
            <a:off x="1423988" y="2924175"/>
            <a:ext cx="7200900" cy="1414463"/>
          </a:xfrm>
          <a:prstGeom prst="rect">
            <a:avLst/>
          </a:prstGeom>
          <a:noFill/>
          <a:ln w="9525">
            <a:noFill/>
            <a:miter lim="800000"/>
            <a:headEnd/>
            <a:tailEnd/>
          </a:ln>
          <a:effectLst/>
        </p:spPr>
        <p:txBody>
          <a:bodyPr>
            <a:spAutoFit/>
          </a:bodyPr>
          <a:lstStyle/>
          <a:p>
            <a:pPr lvl="1">
              <a:lnSpc>
                <a:spcPct val="105000"/>
              </a:lnSpc>
              <a:buClr>
                <a:srgbClr val="FF0000"/>
              </a:buClr>
              <a:buSzPct val="75000"/>
            </a:pPr>
            <a:r>
              <a:rPr lang="hr-HR" sz="1800">
                <a:effectLst>
                  <a:outerShdw blurRad="38100" dist="38100" dir="2700000" algn="tl">
                    <a:srgbClr val="C0C0C0"/>
                  </a:outerShdw>
                </a:effectLst>
              </a:rPr>
              <a:t>Ponavljaj za sve zapise </a:t>
            </a:r>
          </a:p>
          <a:p>
            <a:pPr lvl="1">
              <a:lnSpc>
                <a:spcPct val="105000"/>
              </a:lnSpc>
              <a:buClr>
                <a:srgbClr val="FF0000"/>
              </a:buClr>
              <a:buSzPct val="75000"/>
            </a:pPr>
            <a:r>
              <a:rPr lang="hr-HR" sz="1800">
                <a:effectLst>
                  <a:outerShdw blurRad="38100" dist="38100" dir="2700000" algn="tl">
                    <a:srgbClr val="C0C0C0"/>
                  </a:outerShdw>
                </a:effectLst>
              </a:rPr>
              <a:t>	Ako je trenutni zapis jednak traženom</a:t>
            </a:r>
          </a:p>
          <a:p>
            <a:pPr lvl="1">
              <a:lnSpc>
                <a:spcPct val="105000"/>
              </a:lnSpc>
              <a:buClr>
                <a:srgbClr val="FF0000"/>
              </a:buClr>
              <a:buSzPct val="75000"/>
            </a:pPr>
            <a:r>
              <a:rPr lang="hr-HR" sz="1800">
                <a:effectLst>
                  <a:outerShdw blurRad="38100" dist="38100" dir="2700000" algn="tl">
                    <a:srgbClr val="C0C0C0"/>
                  </a:outerShdw>
                </a:effectLst>
              </a:rPr>
              <a:t>		Zapis je pronađen</a:t>
            </a:r>
          </a:p>
          <a:p>
            <a:pPr lvl="1">
              <a:lnSpc>
                <a:spcPct val="105000"/>
              </a:lnSpc>
              <a:buClr>
                <a:srgbClr val="FF0000"/>
              </a:buClr>
              <a:buSzPct val="75000"/>
            </a:pPr>
            <a:r>
              <a:rPr lang="hr-HR" sz="1800">
                <a:effectLst>
                  <a:outerShdw blurRad="38100" dist="38100" dir="2700000" algn="tl">
                    <a:srgbClr val="C0C0C0"/>
                  </a:outerShdw>
                </a:effectLst>
              </a:rPr>
              <a:t>		Iskoči iz petlje</a:t>
            </a:r>
          </a:p>
        </p:txBody>
      </p:sp>
      <p:sp>
        <p:nvSpPr>
          <p:cNvPr id="3" name="Slide Number Placeholder 2"/>
          <p:cNvSpPr>
            <a:spLocks noGrp="1"/>
          </p:cNvSpPr>
          <p:nvPr>
            <p:ph type="sldNum" sz="quarter" idx="11"/>
          </p:nvPr>
        </p:nvSpPr>
        <p:spPr/>
        <p:txBody>
          <a:bodyPr/>
          <a:lstStyle/>
          <a:p>
            <a:fld id="{D4AD59E7-4515-4B34-A58D-745587B9CCB9}" type="slidenum">
              <a:rPr lang="hr-HR" smtClean="0"/>
              <a:pPr/>
              <a:t>76</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0850" name="Rectangle 2"/>
          <p:cNvSpPr>
            <a:spLocks noGrp="1" noChangeArrowheads="1"/>
          </p:cNvSpPr>
          <p:nvPr>
            <p:ph type="title"/>
          </p:nvPr>
        </p:nvSpPr>
        <p:spPr/>
        <p:txBody>
          <a:bodyPr/>
          <a:lstStyle/>
          <a:p>
            <a:pPr>
              <a:defRPr/>
            </a:pPr>
            <a:r>
              <a:rPr lang="hr-HR" smtClean="0"/>
              <a:t>Slijedno pretraživanje sortiranih zapisa</a:t>
            </a:r>
          </a:p>
        </p:txBody>
      </p:sp>
      <p:sp>
        <p:nvSpPr>
          <p:cNvPr id="1870851" name="Rectangle 3"/>
          <p:cNvSpPr>
            <a:spLocks noGrp="1" noChangeArrowheads="1"/>
          </p:cNvSpPr>
          <p:nvPr>
            <p:ph type="body" idx="1"/>
          </p:nvPr>
        </p:nvSpPr>
        <p:spPr/>
        <p:txBody>
          <a:bodyPr/>
          <a:lstStyle/>
          <a:p>
            <a:pPr>
              <a:lnSpc>
                <a:spcPct val="95000"/>
              </a:lnSpc>
              <a:defRPr/>
            </a:pPr>
            <a:r>
              <a:rPr lang="hr-HR" smtClean="0"/>
              <a:t>Kako se može popraviti serijsko pretraživanje?</a:t>
            </a:r>
          </a:p>
          <a:p>
            <a:pPr lvl="1">
              <a:lnSpc>
                <a:spcPct val="95000"/>
              </a:lnSpc>
              <a:defRPr/>
            </a:pPr>
            <a:r>
              <a:rPr lang="hr-HR" smtClean="0">
                <a:solidFill>
                  <a:srgbClr val="FF0000"/>
                </a:solidFill>
              </a:rPr>
              <a:t>sortirati</a:t>
            </a:r>
            <a:r>
              <a:rPr lang="hr-HR" smtClean="0"/>
              <a:t> zapise prema nekom ključu!</a:t>
            </a:r>
          </a:p>
          <a:p>
            <a:pPr lvl="1">
              <a:lnSpc>
                <a:spcPct val="95000"/>
              </a:lnSpc>
              <a:defRPr/>
            </a:pPr>
            <a:endParaRPr lang="hr-HR" smtClean="0"/>
          </a:p>
          <a:p>
            <a:pPr lvl="1">
              <a:lnSpc>
                <a:spcPct val="95000"/>
              </a:lnSpc>
              <a:defRPr/>
            </a:pPr>
            <a:endParaRPr lang="hr-HR" smtClean="0"/>
          </a:p>
          <a:p>
            <a:pPr lvl="1">
              <a:lnSpc>
                <a:spcPct val="95000"/>
              </a:lnSpc>
              <a:defRPr/>
            </a:pPr>
            <a:endParaRPr lang="hr-HR" smtClean="0"/>
          </a:p>
          <a:p>
            <a:pPr lvl="1">
              <a:lnSpc>
                <a:spcPct val="95000"/>
              </a:lnSpc>
              <a:defRPr/>
            </a:pPr>
            <a:endParaRPr lang="hr-HR" smtClean="0"/>
          </a:p>
          <a:p>
            <a:pPr lvl="1">
              <a:lnSpc>
                <a:spcPct val="95000"/>
              </a:lnSpc>
              <a:defRPr/>
            </a:pPr>
            <a:endParaRPr lang="hr-HR" smtClean="0"/>
          </a:p>
          <a:p>
            <a:pPr lvl="1">
              <a:lnSpc>
                <a:spcPct val="95000"/>
              </a:lnSpc>
              <a:defRPr/>
            </a:pPr>
            <a:endParaRPr lang="hr-HR" smtClean="0"/>
          </a:p>
          <a:p>
            <a:pPr lvl="1">
              <a:lnSpc>
                <a:spcPct val="95000"/>
              </a:lnSpc>
              <a:defRPr/>
            </a:pPr>
            <a:endParaRPr lang="hr-HR" smtClean="0"/>
          </a:p>
          <a:p>
            <a:pPr lvl="1">
              <a:lnSpc>
                <a:spcPct val="95000"/>
              </a:lnSpc>
              <a:defRPr/>
            </a:pPr>
            <a:endParaRPr lang="hr-HR" smtClean="0"/>
          </a:p>
          <a:p>
            <a:pPr>
              <a:lnSpc>
                <a:spcPct val="95000"/>
              </a:lnSpc>
              <a:defRPr/>
            </a:pPr>
            <a:r>
              <a:rPr lang="hr-HR" smtClean="0"/>
              <a:t>Kolike su složenosti u najboljem, najgorem i prosječnom slučaju pri pretraživanju sortiranih zapisa?</a:t>
            </a:r>
          </a:p>
        </p:txBody>
      </p:sp>
      <p:sp>
        <p:nvSpPr>
          <p:cNvPr id="11268" name="Rectangle 4"/>
          <p:cNvSpPr>
            <a:spLocks noChangeArrowheads="1"/>
          </p:cNvSpPr>
          <p:nvPr/>
        </p:nvSpPr>
        <p:spPr bwMode="auto">
          <a:xfrm>
            <a:off x="1281113" y="1943100"/>
            <a:ext cx="6985000" cy="3168650"/>
          </a:xfrm>
          <a:prstGeom prst="rect">
            <a:avLst/>
          </a:prstGeom>
          <a:solidFill>
            <a:srgbClr val="FFCC99"/>
          </a:solidFill>
          <a:ln w="9525">
            <a:solidFill>
              <a:srgbClr val="FF6600"/>
            </a:solidFill>
            <a:miter lim="800000"/>
            <a:headEnd/>
            <a:tailEnd/>
          </a:ln>
        </p:spPr>
        <p:txBody>
          <a:bodyPr wrap="none" anchor="ctr"/>
          <a:lstStyle/>
          <a:p>
            <a:endParaRPr lang="hr-HR"/>
          </a:p>
        </p:txBody>
      </p:sp>
      <p:sp>
        <p:nvSpPr>
          <p:cNvPr id="11269" name="Rectangle 5"/>
          <p:cNvSpPr>
            <a:spLocks noChangeArrowheads="1"/>
          </p:cNvSpPr>
          <p:nvPr/>
        </p:nvSpPr>
        <p:spPr bwMode="auto">
          <a:xfrm>
            <a:off x="1641475" y="2719388"/>
            <a:ext cx="6408738" cy="1008062"/>
          </a:xfrm>
          <a:prstGeom prst="rect">
            <a:avLst/>
          </a:prstGeom>
          <a:solidFill>
            <a:srgbClr val="99FF99"/>
          </a:solidFill>
          <a:ln w="9525">
            <a:solidFill>
              <a:srgbClr val="00A400"/>
            </a:solidFill>
            <a:miter lim="800000"/>
            <a:headEnd/>
            <a:tailEnd/>
          </a:ln>
        </p:spPr>
        <p:txBody>
          <a:bodyPr wrap="none" anchor="ctr"/>
          <a:lstStyle/>
          <a:p>
            <a:endParaRPr lang="hr-HR"/>
          </a:p>
        </p:txBody>
      </p:sp>
      <p:sp>
        <p:nvSpPr>
          <p:cNvPr id="11270" name="Rectangle 6"/>
          <p:cNvSpPr>
            <a:spLocks noChangeArrowheads="1"/>
          </p:cNvSpPr>
          <p:nvPr/>
        </p:nvSpPr>
        <p:spPr bwMode="auto">
          <a:xfrm>
            <a:off x="1641475" y="3871913"/>
            <a:ext cx="6408738" cy="1081087"/>
          </a:xfrm>
          <a:prstGeom prst="rect">
            <a:avLst/>
          </a:prstGeom>
          <a:solidFill>
            <a:srgbClr val="99FF99"/>
          </a:solidFill>
          <a:ln w="9525">
            <a:solidFill>
              <a:srgbClr val="00A400"/>
            </a:solidFill>
            <a:miter lim="800000"/>
            <a:headEnd/>
            <a:tailEnd/>
          </a:ln>
        </p:spPr>
        <p:txBody>
          <a:bodyPr wrap="none" anchor="ctr"/>
          <a:lstStyle/>
          <a:p>
            <a:endParaRPr lang="hr-HR"/>
          </a:p>
        </p:txBody>
      </p:sp>
      <p:sp>
        <p:nvSpPr>
          <p:cNvPr id="11271" name="Rectangle 7"/>
          <p:cNvSpPr>
            <a:spLocks noChangeArrowheads="1"/>
          </p:cNvSpPr>
          <p:nvPr/>
        </p:nvSpPr>
        <p:spPr bwMode="auto">
          <a:xfrm>
            <a:off x="2001838" y="3051175"/>
            <a:ext cx="5832475" cy="647700"/>
          </a:xfrm>
          <a:prstGeom prst="rect">
            <a:avLst/>
          </a:prstGeom>
          <a:solidFill>
            <a:schemeClr val="tx2"/>
          </a:solidFill>
          <a:ln w="9525">
            <a:solidFill>
              <a:schemeClr val="bg1"/>
            </a:solidFill>
            <a:miter lim="800000"/>
            <a:headEnd/>
            <a:tailEnd/>
          </a:ln>
        </p:spPr>
        <p:txBody>
          <a:bodyPr wrap="none" anchor="ctr"/>
          <a:lstStyle/>
          <a:p>
            <a:endParaRPr lang="hr-HR"/>
          </a:p>
        </p:txBody>
      </p:sp>
      <p:sp>
        <p:nvSpPr>
          <p:cNvPr id="11272" name="Rectangle 8"/>
          <p:cNvSpPr>
            <a:spLocks noChangeArrowheads="1"/>
          </p:cNvSpPr>
          <p:nvPr/>
        </p:nvSpPr>
        <p:spPr bwMode="auto">
          <a:xfrm>
            <a:off x="2001838" y="4241800"/>
            <a:ext cx="5832475" cy="647700"/>
          </a:xfrm>
          <a:prstGeom prst="rect">
            <a:avLst/>
          </a:prstGeom>
          <a:solidFill>
            <a:schemeClr val="tx2"/>
          </a:solidFill>
          <a:ln w="9525">
            <a:solidFill>
              <a:schemeClr val="bg1"/>
            </a:solidFill>
            <a:miter lim="800000"/>
            <a:headEnd/>
            <a:tailEnd/>
          </a:ln>
        </p:spPr>
        <p:txBody>
          <a:bodyPr wrap="none" anchor="ctr"/>
          <a:lstStyle/>
          <a:p>
            <a:endParaRPr lang="hr-HR"/>
          </a:p>
        </p:txBody>
      </p:sp>
      <p:sp>
        <p:nvSpPr>
          <p:cNvPr id="1870857" name="Rectangle 9"/>
          <p:cNvSpPr>
            <a:spLocks noChangeArrowheads="1"/>
          </p:cNvSpPr>
          <p:nvPr/>
        </p:nvSpPr>
        <p:spPr bwMode="auto">
          <a:xfrm>
            <a:off x="1352550" y="1998663"/>
            <a:ext cx="7200900" cy="2921000"/>
          </a:xfrm>
          <a:prstGeom prst="rect">
            <a:avLst/>
          </a:prstGeom>
          <a:noFill/>
          <a:ln w="9525">
            <a:noFill/>
            <a:miter lim="800000"/>
            <a:headEnd/>
            <a:tailEnd/>
          </a:ln>
          <a:effectLst/>
        </p:spPr>
        <p:txBody>
          <a:bodyPr>
            <a:spAutoFit/>
          </a:bodyPr>
          <a:lstStyle/>
          <a:p>
            <a:pPr lvl="1">
              <a:lnSpc>
                <a:spcPct val="105000"/>
              </a:lnSpc>
              <a:buClr>
                <a:srgbClr val="FF0000"/>
              </a:buClr>
              <a:buSzPct val="75000"/>
            </a:pPr>
            <a:r>
              <a:rPr lang="hr-HR" sz="1800">
                <a:effectLst>
                  <a:outerShdw blurRad="38100" dist="38100" dir="2700000" algn="tl">
                    <a:srgbClr val="C0C0C0"/>
                  </a:outerShdw>
                </a:effectLst>
              </a:rPr>
              <a:t>Sortiraj zapise</a:t>
            </a:r>
          </a:p>
          <a:p>
            <a:pPr lvl="1">
              <a:lnSpc>
                <a:spcPct val="105000"/>
              </a:lnSpc>
              <a:buClr>
                <a:srgbClr val="FF0000"/>
              </a:buClr>
              <a:buSzPct val="75000"/>
            </a:pPr>
            <a:r>
              <a:rPr lang="hr-HR" sz="1800">
                <a:effectLst>
                  <a:outerShdw blurRad="38100" dist="38100" dir="2700000" algn="tl">
                    <a:srgbClr val="C0C0C0"/>
                  </a:outerShdw>
                </a:effectLst>
              </a:rPr>
              <a:t>Ponavljaj za sve zapise</a:t>
            </a:r>
          </a:p>
          <a:p>
            <a:pPr lvl="1">
              <a:lnSpc>
                <a:spcPct val="105000"/>
              </a:lnSpc>
              <a:buClr>
                <a:srgbClr val="FF0000"/>
              </a:buClr>
              <a:buSzPct val="75000"/>
            </a:pPr>
            <a:r>
              <a:rPr lang="hr-HR" sz="1800">
                <a:effectLst>
                  <a:outerShdw blurRad="38100" dist="38100" dir="2700000" algn="tl">
                    <a:srgbClr val="C0C0C0"/>
                  </a:outerShdw>
                </a:effectLst>
              </a:rPr>
              <a:t>	Ako je trenutni zapis jednak traženom</a:t>
            </a:r>
          </a:p>
          <a:p>
            <a:pPr lvl="1">
              <a:lnSpc>
                <a:spcPct val="105000"/>
              </a:lnSpc>
              <a:buClr>
                <a:srgbClr val="FF0000"/>
              </a:buClr>
              <a:buSzPct val="75000"/>
            </a:pPr>
            <a:r>
              <a:rPr lang="hr-HR" sz="1800">
                <a:effectLst>
                  <a:outerShdw blurRad="38100" dist="38100" dir="2700000" algn="tl">
                    <a:srgbClr val="C0C0C0"/>
                  </a:outerShdw>
                </a:effectLst>
              </a:rPr>
              <a:t>		Zapis je pronađen		</a:t>
            </a:r>
          </a:p>
          <a:p>
            <a:pPr lvl="1">
              <a:lnSpc>
                <a:spcPct val="105000"/>
              </a:lnSpc>
              <a:buClr>
                <a:srgbClr val="FF0000"/>
              </a:buClr>
              <a:buSzPct val="75000"/>
            </a:pPr>
            <a:r>
              <a:rPr lang="hr-HR" sz="1800">
                <a:effectLst>
                  <a:outerShdw blurRad="38100" dist="38100" dir="2700000" algn="tl">
                    <a:srgbClr val="C0C0C0"/>
                  </a:outerShdw>
                </a:effectLst>
              </a:rPr>
              <a:t>		Iskoči iz petlje</a:t>
            </a:r>
            <a:br>
              <a:rPr lang="hr-HR" sz="1800">
                <a:effectLst>
                  <a:outerShdw blurRad="38100" dist="38100" dir="2700000" algn="tl">
                    <a:srgbClr val="C0C0C0"/>
                  </a:outerShdw>
                </a:effectLst>
              </a:rPr>
            </a:br>
            <a:endParaRPr lang="hr-HR" sz="800">
              <a:effectLst>
                <a:outerShdw blurRad="38100" dist="38100" dir="2700000" algn="tl">
                  <a:srgbClr val="C0C0C0"/>
                </a:outerShdw>
              </a:effectLst>
            </a:endParaRPr>
          </a:p>
          <a:p>
            <a:pPr lvl="1">
              <a:lnSpc>
                <a:spcPct val="105000"/>
              </a:lnSpc>
              <a:buClr>
                <a:srgbClr val="FF0000"/>
              </a:buClr>
              <a:buSzPct val="75000"/>
            </a:pPr>
            <a:r>
              <a:rPr lang="hr-HR" sz="1800">
                <a:effectLst>
                  <a:outerShdw blurRad="38100" dist="38100" dir="2700000" algn="tl">
                    <a:srgbClr val="C0C0C0"/>
                  </a:outerShdw>
                </a:effectLst>
              </a:rPr>
              <a:t>	Ako je trenutni zapis veći od traženog</a:t>
            </a:r>
          </a:p>
          <a:p>
            <a:pPr lvl="1">
              <a:lnSpc>
                <a:spcPct val="105000"/>
              </a:lnSpc>
              <a:buClr>
                <a:srgbClr val="FF0000"/>
              </a:buClr>
              <a:buSzPct val="75000"/>
            </a:pPr>
            <a:r>
              <a:rPr lang="hr-HR" sz="1800">
                <a:effectLst>
                  <a:outerShdw blurRad="38100" dist="38100" dir="2700000" algn="tl">
                    <a:srgbClr val="C0C0C0"/>
                  </a:outerShdw>
                </a:effectLst>
              </a:rPr>
              <a:t>		Zapis ne postoji</a:t>
            </a:r>
          </a:p>
          <a:p>
            <a:pPr lvl="1">
              <a:lnSpc>
                <a:spcPct val="105000"/>
              </a:lnSpc>
              <a:buClr>
                <a:srgbClr val="FF0000"/>
              </a:buClr>
              <a:buSzPct val="75000"/>
            </a:pPr>
            <a:r>
              <a:rPr lang="hr-HR" sz="1800">
                <a:effectLst>
                  <a:outerShdw blurRad="38100" dist="38100" dir="2700000" algn="tl">
                    <a:srgbClr val="C0C0C0"/>
                  </a:outerShdw>
                </a:effectLst>
              </a:rPr>
              <a:t>		Iskoči iz petlje</a:t>
            </a:r>
          </a:p>
        </p:txBody>
      </p:sp>
      <p:sp>
        <p:nvSpPr>
          <p:cNvPr id="3" name="Slide Number Placeholder 2"/>
          <p:cNvSpPr>
            <a:spLocks noGrp="1"/>
          </p:cNvSpPr>
          <p:nvPr>
            <p:ph type="sldNum" sz="quarter" idx="11"/>
          </p:nvPr>
        </p:nvSpPr>
        <p:spPr/>
        <p:txBody>
          <a:bodyPr/>
          <a:lstStyle/>
          <a:p>
            <a:fld id="{D4AD59E7-4515-4B34-A58D-745587B9CCB9}" type="slidenum">
              <a:rPr lang="hr-HR" smtClean="0"/>
              <a:pPr/>
              <a:t>77</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2898" name="Rectangle 2"/>
          <p:cNvSpPr>
            <a:spLocks noGrp="1" noChangeArrowheads="1"/>
          </p:cNvSpPr>
          <p:nvPr>
            <p:ph type="title"/>
          </p:nvPr>
        </p:nvSpPr>
        <p:spPr/>
        <p:txBody>
          <a:bodyPr/>
          <a:lstStyle/>
          <a:p>
            <a:pPr>
              <a:defRPr/>
            </a:pPr>
            <a:r>
              <a:rPr lang="hr-HR" smtClean="0"/>
              <a:t>Pitanja i problemi</a:t>
            </a:r>
          </a:p>
        </p:txBody>
      </p:sp>
      <p:sp>
        <p:nvSpPr>
          <p:cNvPr id="1872899" name="Rectangle 3"/>
          <p:cNvSpPr>
            <a:spLocks noGrp="1" noChangeArrowheads="1"/>
          </p:cNvSpPr>
          <p:nvPr>
            <p:ph type="body" idx="1"/>
          </p:nvPr>
        </p:nvSpPr>
        <p:spPr/>
        <p:txBody>
          <a:bodyPr/>
          <a:lstStyle/>
          <a:p>
            <a:pPr marL="533400" indent="-533400">
              <a:buFont typeface="Monotype Sorts" pitchFamily="2" charset="2"/>
              <a:buAutoNum type="arabicPeriod"/>
              <a:defRPr/>
            </a:pPr>
            <a:r>
              <a:rPr lang="hr-HR" smtClean="0"/>
              <a:t>Kolega vam kaže da je napisao algoritam za slijedno pretraživanje za kojeg vrijedi </a:t>
            </a:r>
            <a:r>
              <a:rPr lang="hr-HR" i="1" smtClean="0">
                <a:solidFill>
                  <a:srgbClr val="FF0000"/>
                </a:solidFill>
                <a:latin typeface="Times New Roman" pitchFamily="18" charset="0"/>
              </a:rPr>
              <a:t>O(log n)</a:t>
            </a:r>
            <a:r>
              <a:rPr lang="hr-HR" smtClean="0"/>
              <a:t>. Hoćete li mu </a:t>
            </a:r>
            <a:r>
              <a:rPr lang="hr-HR" smtClean="0">
                <a:solidFill>
                  <a:srgbClr val="FF0000"/>
                </a:solidFill>
              </a:rPr>
              <a:t>čestitati</a:t>
            </a:r>
            <a:r>
              <a:rPr lang="hr-HR" smtClean="0"/>
              <a:t> ili mu reći da </a:t>
            </a:r>
            <a:r>
              <a:rPr lang="hr-HR" smtClean="0">
                <a:solidFill>
                  <a:srgbClr val="FF0000"/>
                </a:solidFill>
              </a:rPr>
              <a:t>nema pojma</a:t>
            </a:r>
            <a:r>
              <a:rPr lang="hr-HR" smtClean="0"/>
              <a:t>? </a:t>
            </a:r>
            <a:r>
              <a:rPr lang="hr-HR" smtClean="0">
                <a:solidFill>
                  <a:srgbClr val="FF0000"/>
                </a:solidFill>
                <a:sym typeface="Wingdings" pitchFamily="2" charset="2"/>
              </a:rPr>
              <a:t></a:t>
            </a:r>
            <a:br>
              <a:rPr lang="hr-HR" smtClean="0">
                <a:solidFill>
                  <a:srgbClr val="FF0000"/>
                </a:solidFill>
                <a:sym typeface="Wingdings" pitchFamily="2" charset="2"/>
              </a:rPr>
            </a:br>
            <a:endParaRPr lang="hr-HR" smtClean="0">
              <a:solidFill>
                <a:srgbClr val="FF0000"/>
              </a:solidFill>
              <a:sym typeface="Wingdings" pitchFamily="2" charset="2"/>
            </a:endParaRPr>
          </a:p>
          <a:p>
            <a:pPr marL="533400" indent="-533400">
              <a:buFont typeface="Monotype Sorts" pitchFamily="2" charset="2"/>
              <a:buAutoNum type="arabicPeriod"/>
              <a:defRPr/>
            </a:pPr>
            <a:r>
              <a:rPr lang="hr-HR" smtClean="0"/>
              <a:t>U najboljem slučaju, zapis ćemo pronaći uz najmanji broj usporedbi. Gdje se taj zapis nalazi?</a:t>
            </a:r>
            <a:br>
              <a:rPr lang="hr-HR" smtClean="0"/>
            </a:br>
            <a:endParaRPr lang="hr-HR" smtClean="0"/>
          </a:p>
          <a:p>
            <a:pPr marL="533400" indent="-533400">
              <a:buFont typeface="Monotype Sorts" pitchFamily="2" charset="2"/>
              <a:buAutoNum type="arabicPeriod"/>
              <a:defRPr/>
            </a:pPr>
            <a:r>
              <a:rPr lang="hr-HR" smtClean="0"/>
              <a:t>Gdje će se nalaziti zapis kojeg ćemo pronaći uz najveći broj usporedbi?</a:t>
            </a:r>
          </a:p>
        </p:txBody>
      </p:sp>
      <p:sp>
        <p:nvSpPr>
          <p:cNvPr id="3" name="Slide Number Placeholder 2"/>
          <p:cNvSpPr>
            <a:spLocks noGrp="1"/>
          </p:cNvSpPr>
          <p:nvPr>
            <p:ph type="sldNum" sz="quarter" idx="11"/>
          </p:nvPr>
        </p:nvSpPr>
        <p:spPr/>
        <p:txBody>
          <a:bodyPr/>
          <a:lstStyle/>
          <a:p>
            <a:fld id="{D4AD59E7-4515-4B34-A58D-745587B9CCB9}" type="slidenum">
              <a:rPr lang="hr-HR" smtClean="0"/>
              <a:pPr/>
              <a:t>78</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4946" name="Rectangle 2"/>
          <p:cNvSpPr>
            <a:spLocks noGrp="1" noChangeArrowheads="1"/>
          </p:cNvSpPr>
          <p:nvPr>
            <p:ph type="title"/>
          </p:nvPr>
        </p:nvSpPr>
        <p:spPr/>
        <p:txBody>
          <a:bodyPr/>
          <a:lstStyle/>
          <a:p>
            <a:pPr>
              <a:defRPr/>
            </a:pPr>
            <a:r>
              <a:rPr lang="hr-HR" smtClean="0"/>
              <a:t>Čitanje po blokovima</a:t>
            </a:r>
          </a:p>
        </p:txBody>
      </p:sp>
      <p:sp>
        <p:nvSpPr>
          <p:cNvPr id="1874947" name="Rectangle 3"/>
          <p:cNvSpPr>
            <a:spLocks noGrp="1" noChangeArrowheads="1"/>
          </p:cNvSpPr>
          <p:nvPr>
            <p:ph type="body" idx="1"/>
          </p:nvPr>
        </p:nvSpPr>
        <p:spPr/>
        <p:txBody>
          <a:bodyPr/>
          <a:lstStyle/>
          <a:p>
            <a:pPr>
              <a:defRPr/>
            </a:pPr>
            <a:r>
              <a:rPr lang="hr-HR" smtClean="0"/>
              <a:t>kod </a:t>
            </a:r>
            <a:r>
              <a:rPr lang="hr-HR" smtClean="0">
                <a:solidFill>
                  <a:srgbClr val="FF0000"/>
                </a:solidFill>
              </a:rPr>
              <a:t>direktnih</a:t>
            </a:r>
            <a:r>
              <a:rPr lang="hr-HR" smtClean="0"/>
              <a:t> datoteka (svi zapisi su jednake duljine!) </a:t>
            </a:r>
            <a:r>
              <a:rPr lang="hr-HR" smtClean="0">
                <a:solidFill>
                  <a:srgbClr val="FF0000"/>
                </a:solidFill>
              </a:rPr>
              <a:t>sortiranih</a:t>
            </a:r>
            <a:r>
              <a:rPr lang="hr-HR" smtClean="0"/>
              <a:t> po primarnom ključu nije neophodno pregledavati sve zapise </a:t>
            </a:r>
          </a:p>
          <a:p>
            <a:pPr lvl="1">
              <a:defRPr/>
            </a:pPr>
            <a:r>
              <a:rPr lang="hr-HR" smtClean="0"/>
              <a:t>može se pregledavati npr. </a:t>
            </a:r>
            <a:r>
              <a:rPr lang="hr-HR" smtClean="0">
                <a:solidFill>
                  <a:srgbClr val="FF0000"/>
                </a:solidFill>
              </a:rPr>
              <a:t>svaki stoti</a:t>
            </a:r>
            <a:r>
              <a:rPr lang="hr-HR" smtClean="0"/>
              <a:t> zapis</a:t>
            </a:r>
          </a:p>
          <a:p>
            <a:pPr lvl="1">
              <a:defRPr/>
            </a:pPr>
            <a:r>
              <a:rPr lang="hr-HR" smtClean="0"/>
              <a:t>kad se ustanovi položaj zapisa s traženim ključem, pripadni </a:t>
            </a:r>
            <a:r>
              <a:rPr lang="hr-HR" smtClean="0">
                <a:solidFill>
                  <a:srgbClr val="FF0000"/>
                </a:solidFill>
              </a:rPr>
              <a:t>blok</a:t>
            </a:r>
            <a:r>
              <a:rPr lang="hr-HR" smtClean="0"/>
              <a:t> se </a:t>
            </a:r>
            <a:r>
              <a:rPr lang="hr-HR" smtClean="0">
                <a:solidFill>
                  <a:srgbClr val="FF0000"/>
                </a:solidFill>
              </a:rPr>
              <a:t>slijedno</a:t>
            </a:r>
            <a:r>
              <a:rPr lang="hr-HR" smtClean="0"/>
              <a:t> pretraži</a:t>
            </a:r>
          </a:p>
          <a:p>
            <a:pPr lvl="1">
              <a:defRPr/>
            </a:pPr>
            <a:endParaRPr lang="hr-HR" smtClean="0"/>
          </a:p>
          <a:p>
            <a:pPr>
              <a:defRPr/>
            </a:pPr>
            <a:r>
              <a:rPr lang="hr-HR" smtClean="0"/>
              <a:t>Kako odrediti </a:t>
            </a:r>
            <a:r>
              <a:rPr lang="hr-HR" smtClean="0">
                <a:solidFill>
                  <a:srgbClr val="FF0000"/>
                </a:solidFill>
              </a:rPr>
              <a:t>optimalnu</a:t>
            </a:r>
            <a:r>
              <a:rPr lang="hr-HR" smtClean="0"/>
              <a:t> veličinu bloka?</a:t>
            </a:r>
          </a:p>
        </p:txBody>
      </p:sp>
      <p:sp>
        <p:nvSpPr>
          <p:cNvPr id="3" name="Slide Number Placeholder 2"/>
          <p:cNvSpPr>
            <a:spLocks noGrp="1"/>
          </p:cNvSpPr>
          <p:nvPr>
            <p:ph type="sldNum" sz="quarter" idx="11"/>
          </p:nvPr>
        </p:nvSpPr>
        <p:spPr/>
        <p:txBody>
          <a:bodyPr/>
          <a:lstStyle/>
          <a:p>
            <a:fld id="{D4AD59E7-4515-4B34-A58D-745587B9CCB9}" type="slidenum">
              <a:rPr lang="hr-HR" smtClean="0"/>
              <a:pPr/>
              <a:t>79</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4594" name="Rectangle 2"/>
          <p:cNvSpPr>
            <a:spLocks noGrp="1" noChangeArrowheads="1"/>
          </p:cNvSpPr>
          <p:nvPr>
            <p:ph type="title"/>
          </p:nvPr>
        </p:nvSpPr>
        <p:spPr/>
        <p:txBody>
          <a:bodyPr/>
          <a:lstStyle/>
          <a:p>
            <a:pPr>
              <a:defRPr/>
            </a:pPr>
            <a:r>
              <a:rPr lang="hr-HR" smtClean="0"/>
              <a:t>Rezervacija memorije</a:t>
            </a:r>
          </a:p>
        </p:txBody>
      </p:sp>
      <p:sp>
        <p:nvSpPr>
          <p:cNvPr id="1774595" name="Rectangle 3"/>
          <p:cNvSpPr>
            <a:spLocks noGrp="1" noChangeArrowheads="1"/>
          </p:cNvSpPr>
          <p:nvPr>
            <p:ph type="body" idx="1"/>
          </p:nvPr>
        </p:nvSpPr>
        <p:spPr/>
        <p:txBody>
          <a:bodyPr/>
          <a:lstStyle/>
          <a:p>
            <a:pPr>
              <a:defRPr/>
            </a:pPr>
            <a:endParaRPr lang="hr-HR" smtClean="0"/>
          </a:p>
          <a:p>
            <a:pPr>
              <a:defRPr/>
            </a:pPr>
            <a:endParaRPr lang="hr-HR" smtClean="0"/>
          </a:p>
          <a:p>
            <a:pPr>
              <a:defRPr/>
            </a:pPr>
            <a:endParaRPr lang="hr-HR" smtClean="0"/>
          </a:p>
          <a:p>
            <a:pPr>
              <a:defRPr/>
            </a:pPr>
            <a:r>
              <a:rPr lang="hr-HR" smtClean="0"/>
              <a:t>rezervira blok veličine </a:t>
            </a:r>
            <a:r>
              <a:rPr lang="hr-HR" b="1" smtClean="0">
                <a:solidFill>
                  <a:srgbClr val="FF0000"/>
                </a:solidFill>
                <a:latin typeface="Courier New" pitchFamily="49" charset="0"/>
              </a:rPr>
              <a:t>size</a:t>
            </a:r>
            <a:r>
              <a:rPr lang="hr-HR" smtClean="0"/>
              <a:t> bajtova u memoriji i </a:t>
            </a:r>
            <a:r>
              <a:rPr lang="hr-HR" smtClean="0">
                <a:solidFill>
                  <a:srgbClr val="FF0000"/>
                </a:solidFill>
              </a:rPr>
              <a:t>vraća</a:t>
            </a:r>
            <a:r>
              <a:rPr lang="hr-HR" smtClean="0"/>
              <a:t> </a:t>
            </a:r>
            <a:r>
              <a:rPr lang="hr-HR" smtClean="0">
                <a:solidFill>
                  <a:srgbClr val="FF0000"/>
                </a:solidFill>
              </a:rPr>
              <a:t>pokazivač</a:t>
            </a:r>
            <a:r>
              <a:rPr lang="hr-HR" smtClean="0"/>
              <a:t> na taj blok</a:t>
            </a:r>
          </a:p>
          <a:p>
            <a:pPr>
              <a:defRPr/>
            </a:pPr>
            <a:r>
              <a:rPr lang="hr-HR" smtClean="0"/>
              <a:t>ako blok tražene veličine nije mogao biti rezerviran, vraća </a:t>
            </a:r>
            <a:r>
              <a:rPr lang="hr-HR" b="1" smtClean="0">
                <a:solidFill>
                  <a:srgbClr val="FF0000"/>
                </a:solidFill>
                <a:latin typeface="Courier New" pitchFamily="49" charset="0"/>
              </a:rPr>
              <a:t>NULL</a:t>
            </a:r>
            <a:r>
              <a:rPr lang="hr-HR" smtClean="0">
                <a:solidFill>
                  <a:srgbClr val="FF0000"/>
                </a:solidFill>
              </a:rPr>
              <a:t> pokazivač</a:t>
            </a:r>
            <a:r>
              <a:rPr lang="hr-HR" smtClean="0"/>
              <a:t>. </a:t>
            </a:r>
          </a:p>
          <a:p>
            <a:pPr>
              <a:buFont typeface="Monotype Sorts" pitchFamily="2" charset="2"/>
              <a:buNone/>
              <a:defRPr/>
            </a:pPr>
            <a:endParaRPr lang="hr-HR" smtClean="0"/>
          </a:p>
          <a:p>
            <a:pPr>
              <a:defRPr/>
            </a:pPr>
            <a:r>
              <a:rPr lang="hr-HR" smtClean="0"/>
              <a:t>pokazivač na nedefinirani tip podataka (pokazivač na “bilo što”)</a:t>
            </a:r>
          </a:p>
          <a:p>
            <a:pPr marL="808038" lvl="1">
              <a:defRPr/>
            </a:pPr>
            <a:r>
              <a:rPr lang="hr-HR" smtClean="0"/>
              <a:t>može se, bez gubitka podataka, pretvoriti u bilo koji drugi tip pokazivača</a:t>
            </a:r>
          </a:p>
          <a:p>
            <a:pPr>
              <a:buFont typeface="Monotype Sorts" pitchFamily="2" charset="2"/>
              <a:buNone/>
              <a:defRPr/>
            </a:pPr>
            <a:r>
              <a:rPr lang="en-GB" sz="2400" smtClean="0">
                <a:solidFill>
                  <a:schemeClr val="folHlink"/>
                </a:solidFill>
                <a:latin typeface="Courier New" pitchFamily="49" charset="0"/>
                <a:sym typeface="Wingdings" pitchFamily="2" charset="2"/>
              </a:rPr>
              <a:t></a:t>
            </a:r>
            <a:r>
              <a:rPr lang="hr-HR" sz="2400" smtClean="0">
                <a:solidFill>
                  <a:schemeClr val="folHlink"/>
                </a:solidFill>
                <a:latin typeface="Courier New" pitchFamily="49" charset="0"/>
                <a:sym typeface="Wingdings" pitchFamily="2" charset="2"/>
              </a:rPr>
              <a:t>PrimjerZaMalloc</a:t>
            </a:r>
            <a:endParaRPr lang="hr-HR" sz="2400" smtClean="0">
              <a:solidFill>
                <a:schemeClr val="folHlink"/>
              </a:solidFill>
              <a:latin typeface="Courier New" pitchFamily="49" charset="0"/>
            </a:endParaRPr>
          </a:p>
        </p:txBody>
      </p:sp>
      <p:sp>
        <p:nvSpPr>
          <p:cNvPr id="1774596" name="Rectangle 4"/>
          <p:cNvSpPr>
            <a:spLocks noChangeArrowheads="1"/>
          </p:cNvSpPr>
          <p:nvPr/>
        </p:nvSpPr>
        <p:spPr bwMode="auto">
          <a:xfrm>
            <a:off x="738188" y="1357313"/>
            <a:ext cx="5400675" cy="992187"/>
          </a:xfrm>
          <a:prstGeom prst="rect">
            <a:avLst/>
          </a:prstGeom>
          <a:solidFill>
            <a:srgbClr val="FFCC99">
              <a:alpha val="39999"/>
            </a:srgbClr>
          </a:solidFill>
          <a:ln w="9525">
            <a:solidFill>
              <a:srgbClr val="FF9900"/>
            </a:solidFill>
            <a:miter lim="800000"/>
            <a:headEnd/>
            <a:tailEnd/>
          </a:ln>
          <a:effectLst/>
        </p:spPr>
        <p:txBody>
          <a:bodyPr wrap="none" anchor="ctr"/>
          <a:lstStyle/>
          <a:p>
            <a:pPr>
              <a:defRPr/>
            </a:pPr>
            <a:r>
              <a:rPr lang="hr-HR" sz="2400">
                <a:solidFill>
                  <a:srgbClr val="FF0000"/>
                </a:solidFill>
                <a:effectLst>
                  <a:outerShdw blurRad="38100" dist="38100" dir="2700000" algn="tl">
                    <a:srgbClr val="000000"/>
                  </a:outerShdw>
                </a:effectLst>
              </a:rPr>
              <a:t>#include &lt;malloc.h&gt; </a:t>
            </a:r>
          </a:p>
          <a:p>
            <a:pPr>
              <a:defRPr/>
            </a:pPr>
            <a:r>
              <a:rPr lang="hr-HR" sz="2400">
                <a:solidFill>
                  <a:srgbClr val="FF0000"/>
                </a:solidFill>
                <a:effectLst>
                  <a:outerShdw blurRad="38100" dist="38100" dir="2700000" algn="tl">
                    <a:srgbClr val="000000"/>
                  </a:outerShdw>
                </a:effectLst>
              </a:rPr>
              <a:t>void *malloc (size_t size);</a:t>
            </a:r>
            <a:endParaRPr lang="hr-HR" sz="2400"/>
          </a:p>
        </p:txBody>
      </p:sp>
      <p:sp>
        <p:nvSpPr>
          <p:cNvPr id="1774597" name="Rectangle 5"/>
          <p:cNvSpPr>
            <a:spLocks noChangeArrowheads="1"/>
          </p:cNvSpPr>
          <p:nvPr/>
        </p:nvSpPr>
        <p:spPr bwMode="auto">
          <a:xfrm>
            <a:off x="381000" y="4429125"/>
            <a:ext cx="1657350" cy="503238"/>
          </a:xfrm>
          <a:prstGeom prst="rect">
            <a:avLst/>
          </a:prstGeom>
          <a:solidFill>
            <a:srgbClr val="FFCC99">
              <a:alpha val="39999"/>
            </a:srgbClr>
          </a:solidFill>
          <a:ln w="9525">
            <a:solidFill>
              <a:srgbClr val="FF9900"/>
            </a:solidFill>
            <a:miter lim="800000"/>
            <a:headEnd/>
            <a:tailEnd/>
          </a:ln>
          <a:effectLst/>
        </p:spPr>
        <p:txBody>
          <a:bodyPr wrap="none" anchor="ctr"/>
          <a:lstStyle/>
          <a:p>
            <a:pPr>
              <a:defRPr/>
            </a:pPr>
            <a:r>
              <a:rPr lang="hr-HR" sz="2400">
                <a:solidFill>
                  <a:srgbClr val="FF0000"/>
                </a:solidFill>
                <a:effectLst>
                  <a:outerShdw blurRad="38100" dist="38100" dir="2700000" algn="tl">
                    <a:srgbClr val="000000"/>
                  </a:outerShdw>
                </a:effectLst>
              </a:rPr>
              <a:t>void *</a:t>
            </a:r>
          </a:p>
        </p:txBody>
      </p:sp>
      <p:sp>
        <p:nvSpPr>
          <p:cNvPr id="3" name="Slide Number Placeholder 2"/>
          <p:cNvSpPr>
            <a:spLocks noGrp="1"/>
          </p:cNvSpPr>
          <p:nvPr>
            <p:ph type="sldNum" sz="quarter" idx="11"/>
          </p:nvPr>
        </p:nvSpPr>
        <p:spPr/>
        <p:txBody>
          <a:bodyPr/>
          <a:lstStyle/>
          <a:p>
            <a:fld id="{D4AD59E7-4515-4B34-A58D-745587B9CCB9}" type="slidenum">
              <a:rPr lang="hr-HR" smtClean="0"/>
              <a:pPr/>
              <a:t>8</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6994" name="Rectangle 2"/>
          <p:cNvSpPr>
            <a:spLocks noGrp="1" noChangeArrowheads="1"/>
          </p:cNvSpPr>
          <p:nvPr>
            <p:ph type="title"/>
          </p:nvPr>
        </p:nvSpPr>
        <p:spPr/>
        <p:txBody>
          <a:bodyPr/>
          <a:lstStyle/>
          <a:p>
            <a:pPr>
              <a:defRPr/>
            </a:pPr>
            <a:r>
              <a:rPr lang="hr-HR" smtClean="0"/>
              <a:t>Primjer - mjesta u Hrvatskoj</a:t>
            </a:r>
          </a:p>
        </p:txBody>
      </p:sp>
      <p:sp>
        <p:nvSpPr>
          <p:cNvPr id="1876995" name="Rectangle 3"/>
          <p:cNvSpPr>
            <a:spLocks noGrp="1" noChangeArrowheads="1"/>
          </p:cNvSpPr>
          <p:nvPr>
            <p:ph type="body" idx="1"/>
          </p:nvPr>
        </p:nvSpPr>
        <p:spPr/>
        <p:txBody>
          <a:bodyPr/>
          <a:lstStyle/>
          <a:p>
            <a:pPr>
              <a:defRPr/>
            </a:pPr>
            <a:r>
              <a:rPr lang="hr-HR" smtClean="0"/>
              <a:t>tražimo Malinsku u popisu od </a:t>
            </a:r>
            <a:r>
              <a:rPr lang="hr-HR" smtClean="0">
                <a:solidFill>
                  <a:srgbClr val="FF0000"/>
                </a:solidFill>
              </a:rPr>
              <a:t>F=6935</a:t>
            </a:r>
            <a:r>
              <a:rPr lang="hr-HR" smtClean="0"/>
              <a:t> mjesta; na svakoj stranici je navedeno </a:t>
            </a:r>
            <a:r>
              <a:rPr lang="hr-HR" smtClean="0">
                <a:solidFill>
                  <a:srgbClr val="FF0000"/>
                </a:solidFill>
              </a:rPr>
              <a:t>B=60</a:t>
            </a:r>
            <a:r>
              <a:rPr lang="hr-HR" smtClean="0"/>
              <a:t> mjesta</a:t>
            </a:r>
          </a:p>
          <a:p>
            <a:pPr lvl="1">
              <a:defRPr/>
            </a:pPr>
            <a:r>
              <a:rPr lang="hr-HR" smtClean="0"/>
              <a:t>ima </a:t>
            </a:r>
            <a:r>
              <a:rPr lang="hr-HR" smtClean="0">
                <a:solidFill>
                  <a:srgbClr val="FF0000"/>
                </a:solidFill>
              </a:rPr>
              <a:t>F / B</a:t>
            </a:r>
            <a:r>
              <a:rPr lang="hr-HR" smtClean="0"/>
              <a:t> vodećih zapisa (stranica) - </a:t>
            </a:r>
            <a:r>
              <a:rPr lang="hr-HR" smtClean="0">
                <a:solidFill>
                  <a:srgbClr val="FF0000"/>
                </a:solidFill>
              </a:rPr>
              <a:t>F / B = 116</a:t>
            </a:r>
            <a:r>
              <a:rPr lang="hr-HR" smtClean="0"/>
              <a:t> </a:t>
            </a:r>
          </a:p>
          <a:p>
            <a:pPr lvl="1">
              <a:defRPr/>
            </a:pPr>
            <a:endParaRPr lang="hr-HR" smtClean="0"/>
          </a:p>
        </p:txBody>
      </p:sp>
      <p:sp>
        <p:nvSpPr>
          <p:cNvPr id="1876996" name="Rectangle 4"/>
          <p:cNvSpPr>
            <a:spLocks noChangeArrowheads="1"/>
          </p:cNvSpPr>
          <p:nvPr/>
        </p:nvSpPr>
        <p:spPr bwMode="auto">
          <a:xfrm>
            <a:off x="417513" y="2997200"/>
            <a:ext cx="1295400" cy="3095625"/>
          </a:xfrm>
          <a:prstGeom prst="rect">
            <a:avLst/>
          </a:prstGeom>
          <a:solidFill>
            <a:srgbClr val="FFFFCC"/>
          </a:solidFill>
          <a:ln w="9525">
            <a:solidFill>
              <a:srgbClr val="FF6600"/>
            </a:solidFill>
            <a:miter lim="800000"/>
            <a:headEnd/>
            <a:tailEnd/>
          </a:ln>
          <a:effectLst/>
        </p:spPr>
        <p:txBody>
          <a:bodyPr wrap="none" anchor="ctr"/>
          <a:lstStyle/>
          <a:p>
            <a:pPr>
              <a:defRPr/>
            </a:pPr>
            <a:r>
              <a:rPr lang="hr-HR" sz="1800" b="0">
                <a:effectLst>
                  <a:outerShdw blurRad="38100" dist="38100" dir="2700000" algn="tl">
                    <a:srgbClr val="FFFFFF"/>
                  </a:outerShdw>
                </a:effectLst>
                <a:latin typeface="Arial Narrow" pitchFamily="34" charset="0"/>
              </a:rPr>
              <a:t>Ada</a:t>
            </a:r>
          </a:p>
          <a:p>
            <a:pPr>
              <a:defRPr/>
            </a:pPr>
            <a:r>
              <a:rPr lang="hr-HR" sz="1800" b="0">
                <a:effectLst>
                  <a:outerShdw blurRad="38100" dist="38100" dir="2700000" algn="tl">
                    <a:srgbClr val="FFFFFF"/>
                  </a:outerShdw>
                </a:effectLst>
                <a:latin typeface="Arial Narrow" pitchFamily="34" charset="0"/>
              </a:rPr>
              <a:t>Adamovec</a:t>
            </a:r>
          </a:p>
          <a:p>
            <a:pPr>
              <a:defRPr/>
            </a:pPr>
            <a:r>
              <a:rPr lang="hr-HR" sz="1800" b="0">
                <a:effectLst>
                  <a:outerShdw blurRad="38100" dist="38100" dir="2700000" algn="tl">
                    <a:srgbClr val="FFFFFF"/>
                  </a:outerShdw>
                </a:effectLst>
                <a:latin typeface="Arial Narrow" pitchFamily="34" charset="0"/>
              </a:rPr>
              <a:t>Adžamovci</a:t>
            </a:r>
          </a:p>
          <a:p>
            <a:pPr>
              <a:defRPr/>
            </a:pPr>
            <a:r>
              <a:rPr lang="hr-HR" sz="1800" b="0">
                <a:effectLst>
                  <a:outerShdw blurRad="38100" dist="38100" dir="2700000" algn="tl">
                    <a:srgbClr val="FFFFFF"/>
                  </a:outerShdw>
                </a:effectLst>
                <a:latin typeface="Arial Narrow" pitchFamily="34" charset="0"/>
              </a:rPr>
              <a:t>.</a:t>
            </a:r>
          </a:p>
          <a:p>
            <a:pPr>
              <a:defRPr/>
            </a:pPr>
            <a:r>
              <a:rPr lang="hr-HR" sz="1800" b="0">
                <a:effectLst>
                  <a:outerShdw blurRad="38100" dist="38100" dir="2700000" algn="tl">
                    <a:srgbClr val="FFFFFF"/>
                  </a:outerShdw>
                </a:effectLst>
                <a:latin typeface="Arial Narrow" pitchFamily="34" charset="0"/>
              </a:rPr>
              <a:t>.</a:t>
            </a:r>
          </a:p>
          <a:p>
            <a:pPr>
              <a:defRPr/>
            </a:pPr>
            <a:r>
              <a:rPr lang="hr-HR" sz="1800" b="0">
                <a:effectLst>
                  <a:outerShdw blurRad="38100" dist="38100" dir="2700000" algn="tl">
                    <a:srgbClr val="FFFFFF"/>
                  </a:outerShdw>
                </a:effectLst>
                <a:latin typeface="Arial Narrow" pitchFamily="34" charset="0"/>
              </a:rPr>
              <a:t>.</a:t>
            </a:r>
          </a:p>
          <a:p>
            <a:pPr>
              <a:defRPr/>
            </a:pPr>
            <a:r>
              <a:rPr lang="hr-HR" sz="1800" b="0">
                <a:effectLst>
                  <a:outerShdw blurRad="38100" dist="38100" dir="2700000" algn="tl">
                    <a:srgbClr val="FFFFFF"/>
                  </a:outerShdw>
                </a:effectLst>
                <a:latin typeface="Arial Narrow" pitchFamily="34" charset="0"/>
              </a:rPr>
              <a:t>Bair</a:t>
            </a:r>
          </a:p>
          <a:p>
            <a:pPr>
              <a:defRPr/>
            </a:pPr>
            <a:r>
              <a:rPr lang="hr-HR" sz="1800" b="0">
                <a:effectLst>
                  <a:outerShdw blurRad="38100" dist="38100" dir="2700000" algn="tl">
                    <a:srgbClr val="FFFFFF"/>
                  </a:outerShdw>
                </a:effectLst>
                <a:latin typeface="Arial Narrow" pitchFamily="34" charset="0"/>
              </a:rPr>
              <a:t>Bajagić</a:t>
            </a:r>
          </a:p>
          <a:p>
            <a:pPr>
              <a:defRPr/>
            </a:pPr>
            <a:r>
              <a:rPr lang="hr-HR" sz="1800" b="0">
                <a:effectLst>
                  <a:outerShdw blurRad="38100" dist="38100" dir="2700000" algn="tl">
                    <a:srgbClr val="FFFFFF"/>
                  </a:outerShdw>
                </a:effectLst>
                <a:latin typeface="Arial Narrow" pitchFamily="34" charset="0"/>
              </a:rPr>
              <a:t>Bajčići</a:t>
            </a:r>
          </a:p>
        </p:txBody>
      </p:sp>
      <p:sp>
        <p:nvSpPr>
          <p:cNvPr id="1876997" name="Rectangle 5"/>
          <p:cNvSpPr>
            <a:spLocks noChangeArrowheads="1"/>
          </p:cNvSpPr>
          <p:nvPr/>
        </p:nvSpPr>
        <p:spPr bwMode="auto">
          <a:xfrm>
            <a:off x="1570038" y="3068638"/>
            <a:ext cx="1438275" cy="3095625"/>
          </a:xfrm>
          <a:prstGeom prst="rect">
            <a:avLst/>
          </a:prstGeom>
          <a:solidFill>
            <a:srgbClr val="FFFFCC"/>
          </a:solidFill>
          <a:ln w="9525">
            <a:solidFill>
              <a:srgbClr val="FF6600"/>
            </a:solidFill>
            <a:miter lim="800000"/>
            <a:headEnd/>
            <a:tailEnd/>
          </a:ln>
          <a:effectLst/>
        </p:spPr>
        <p:txBody>
          <a:bodyPr wrap="none" anchor="ctr"/>
          <a:lstStyle/>
          <a:p>
            <a:pPr>
              <a:defRPr/>
            </a:pPr>
            <a:r>
              <a:rPr lang="hr-HR" sz="1800" b="0">
                <a:effectLst>
                  <a:outerShdw blurRad="38100" dist="38100" dir="2700000" algn="tl">
                    <a:srgbClr val="FFFFFF"/>
                  </a:outerShdw>
                </a:effectLst>
                <a:latin typeface="Arial Narrow" pitchFamily="34" charset="0"/>
              </a:rPr>
              <a:t>Bajići</a:t>
            </a:r>
          </a:p>
          <a:p>
            <a:pPr>
              <a:defRPr/>
            </a:pPr>
            <a:r>
              <a:rPr lang="hr-HR" sz="1800" b="0">
                <a:effectLst>
                  <a:outerShdw blurRad="38100" dist="38100" dir="2700000" algn="tl">
                    <a:srgbClr val="FFFFFF"/>
                  </a:outerShdw>
                </a:effectLst>
                <a:latin typeface="Arial Narrow" pitchFamily="34" charset="0"/>
              </a:rPr>
              <a:t>Bajkini</a:t>
            </a:r>
          </a:p>
          <a:p>
            <a:pPr>
              <a:defRPr/>
            </a:pPr>
            <a:r>
              <a:rPr lang="hr-HR" sz="1800" b="0">
                <a:effectLst>
                  <a:outerShdw blurRad="38100" dist="38100" dir="2700000" algn="tl">
                    <a:srgbClr val="FFFFFF"/>
                  </a:outerShdw>
                </a:effectLst>
                <a:latin typeface="Arial Narrow" pitchFamily="34" charset="0"/>
              </a:rPr>
              <a:t>Bakar-dio</a:t>
            </a:r>
          </a:p>
          <a:p>
            <a:pPr>
              <a:defRPr/>
            </a:pPr>
            <a:r>
              <a:rPr lang="hr-HR" sz="1800" b="0">
                <a:effectLst>
                  <a:outerShdw blurRad="38100" dist="38100" dir="2700000" algn="tl">
                    <a:srgbClr val="FFFFFF"/>
                  </a:outerShdw>
                </a:effectLst>
                <a:latin typeface="Arial Narrow" pitchFamily="34" charset="0"/>
              </a:rPr>
              <a:t>.</a:t>
            </a:r>
          </a:p>
          <a:p>
            <a:pPr>
              <a:defRPr/>
            </a:pPr>
            <a:r>
              <a:rPr lang="hr-HR" sz="1800" b="0">
                <a:effectLst>
                  <a:outerShdw blurRad="38100" dist="38100" dir="2700000" algn="tl">
                    <a:srgbClr val="FFFFFF"/>
                  </a:outerShdw>
                </a:effectLst>
                <a:latin typeface="Arial Narrow" pitchFamily="34" charset="0"/>
              </a:rPr>
              <a:t>.</a:t>
            </a:r>
          </a:p>
          <a:p>
            <a:pPr>
              <a:defRPr/>
            </a:pPr>
            <a:r>
              <a:rPr lang="hr-HR" sz="1800" b="0">
                <a:effectLst>
                  <a:outerShdw blurRad="38100" dist="38100" dir="2700000" algn="tl">
                    <a:srgbClr val="FFFFFF"/>
                  </a:outerShdw>
                </a:effectLst>
                <a:latin typeface="Arial Narrow" pitchFamily="34" charset="0"/>
              </a:rPr>
              <a:t>.</a:t>
            </a:r>
          </a:p>
          <a:p>
            <a:pPr>
              <a:defRPr/>
            </a:pPr>
            <a:r>
              <a:rPr lang="hr-HR" sz="1800" b="0">
                <a:effectLst>
                  <a:outerShdw blurRad="38100" dist="38100" dir="2700000" algn="tl">
                    <a:srgbClr val="FFFFFF"/>
                  </a:outerShdw>
                </a:effectLst>
                <a:latin typeface="Arial Narrow" pitchFamily="34" charset="0"/>
              </a:rPr>
              <a:t>Barilović</a:t>
            </a:r>
          </a:p>
          <a:p>
            <a:pPr>
              <a:defRPr/>
            </a:pPr>
            <a:r>
              <a:rPr lang="hr-HR" sz="1800" b="0">
                <a:effectLst>
                  <a:outerShdw blurRad="38100" dist="38100" dir="2700000" algn="tl">
                    <a:srgbClr val="FFFFFF"/>
                  </a:outerShdw>
                </a:effectLst>
                <a:latin typeface="Arial Narrow" pitchFamily="34" charset="0"/>
              </a:rPr>
              <a:t>Barkovići</a:t>
            </a:r>
          </a:p>
          <a:p>
            <a:pPr>
              <a:defRPr/>
            </a:pPr>
            <a:r>
              <a:rPr lang="hr-HR" sz="1800" b="0">
                <a:effectLst>
                  <a:outerShdw blurRad="38100" dist="38100" dir="2700000" algn="tl">
                    <a:srgbClr val="FFFFFF"/>
                  </a:outerShdw>
                </a:effectLst>
                <a:latin typeface="Arial Narrow" pitchFamily="34" charset="0"/>
              </a:rPr>
              <a:t>Barlabaševec</a:t>
            </a:r>
          </a:p>
        </p:txBody>
      </p:sp>
      <p:sp>
        <p:nvSpPr>
          <p:cNvPr id="1876998" name="Rectangle 6"/>
          <p:cNvSpPr>
            <a:spLocks noChangeArrowheads="1"/>
          </p:cNvSpPr>
          <p:nvPr/>
        </p:nvSpPr>
        <p:spPr bwMode="auto">
          <a:xfrm>
            <a:off x="3368675" y="3213100"/>
            <a:ext cx="1439863" cy="3095625"/>
          </a:xfrm>
          <a:prstGeom prst="rect">
            <a:avLst/>
          </a:prstGeom>
          <a:solidFill>
            <a:srgbClr val="FFFFCC"/>
          </a:solidFill>
          <a:ln w="9525">
            <a:solidFill>
              <a:srgbClr val="FF6600"/>
            </a:solidFill>
            <a:miter lim="800000"/>
            <a:headEnd/>
            <a:tailEnd/>
          </a:ln>
          <a:effectLst/>
        </p:spPr>
        <p:txBody>
          <a:bodyPr wrap="none" anchor="ctr"/>
          <a:lstStyle/>
          <a:p>
            <a:r>
              <a:rPr lang="hr-HR" sz="1800" b="0">
                <a:effectLst>
                  <a:outerShdw blurRad="38100" dist="38100" dir="2700000" algn="tl">
                    <a:srgbClr val="FFFFFF"/>
                  </a:outerShdw>
                </a:effectLst>
                <a:latin typeface="Arial Narrow" pitchFamily="34" charset="0"/>
              </a:rPr>
              <a:t>Mali Gradac</a:t>
            </a:r>
          </a:p>
          <a:p>
            <a:r>
              <a:rPr lang="hr-HR" sz="1800" b="0">
                <a:effectLst>
                  <a:outerShdw blurRad="38100" dist="38100" dir="2700000" algn="tl">
                    <a:srgbClr val="FFFFFF"/>
                  </a:outerShdw>
                </a:effectLst>
                <a:latin typeface="Arial Narrow" pitchFamily="34" charset="0"/>
              </a:rPr>
              <a:t>Mali Grđevac</a:t>
            </a:r>
          </a:p>
          <a:p>
            <a:r>
              <a:rPr lang="hr-HR" sz="1800" b="0">
                <a:effectLst>
                  <a:outerShdw blurRad="38100" dist="38100" dir="2700000" algn="tl">
                    <a:srgbClr val="FFFFFF"/>
                  </a:outerShdw>
                </a:effectLst>
                <a:latin typeface="Arial Narrow" pitchFamily="34" charset="0"/>
              </a:rPr>
              <a:t>Mali Iž</a:t>
            </a:r>
          </a:p>
          <a:p>
            <a:r>
              <a:rPr lang="hr-HR" sz="1800" b="0">
                <a:effectLst>
                  <a:outerShdw blurRad="38100" dist="38100" dir="2700000" algn="tl">
                    <a:srgbClr val="FFFFFF"/>
                  </a:outerShdw>
                </a:effectLst>
                <a:latin typeface="Arial Narrow" pitchFamily="34" charset="0"/>
              </a:rPr>
              <a:t>.</a:t>
            </a:r>
          </a:p>
          <a:p>
            <a:r>
              <a:rPr lang="hr-HR" sz="1800" b="0">
                <a:effectLst>
                  <a:outerShdw blurRad="38100" dist="38100" dir="2700000" algn="tl">
                    <a:srgbClr val="FFFFFF"/>
                  </a:outerShdw>
                </a:effectLst>
                <a:latin typeface="Arial Narrow" pitchFamily="34" charset="0"/>
              </a:rPr>
              <a:t>Malinska</a:t>
            </a:r>
          </a:p>
          <a:p>
            <a:r>
              <a:rPr lang="hr-HR" sz="1800" b="0">
                <a:effectLst>
                  <a:outerShdw blurRad="38100" dist="38100" dir="2700000" algn="tl">
                    <a:srgbClr val="FFFFFF"/>
                  </a:outerShdw>
                </a:effectLst>
                <a:latin typeface="Arial Narrow" pitchFamily="34" charset="0"/>
              </a:rPr>
              <a:t>.</a:t>
            </a:r>
          </a:p>
          <a:p>
            <a:r>
              <a:rPr lang="hr-HR" sz="1800" b="0">
                <a:effectLst>
                  <a:outerShdw blurRad="38100" dist="38100" dir="2700000" algn="tl">
                    <a:srgbClr val="FFFFFF"/>
                  </a:outerShdw>
                </a:effectLst>
                <a:latin typeface="Arial Narrow" pitchFamily="34" charset="0"/>
              </a:rPr>
              <a:t>Manja Vas</a:t>
            </a:r>
          </a:p>
          <a:p>
            <a:r>
              <a:rPr lang="hr-HR" sz="1800" b="0">
                <a:effectLst>
                  <a:outerShdw blurRad="38100" dist="38100" dir="2700000" algn="tl">
                    <a:srgbClr val="FFFFFF"/>
                  </a:outerShdw>
                </a:effectLst>
                <a:latin typeface="Arial Narrow" pitchFamily="34" charset="0"/>
              </a:rPr>
              <a:t>Manjadvorci</a:t>
            </a:r>
          </a:p>
          <a:p>
            <a:r>
              <a:rPr lang="hr-HR" sz="1800" b="0">
                <a:effectLst>
                  <a:outerShdw blurRad="38100" dist="38100" dir="2700000" algn="tl">
                    <a:srgbClr val="FFFFFF"/>
                  </a:outerShdw>
                </a:effectLst>
                <a:latin typeface="Arial Narrow" pitchFamily="34" charset="0"/>
              </a:rPr>
              <a:t>Manjerovići</a:t>
            </a:r>
          </a:p>
        </p:txBody>
      </p:sp>
      <p:sp>
        <p:nvSpPr>
          <p:cNvPr id="1876999" name="Rectangle 7"/>
          <p:cNvSpPr>
            <a:spLocks noChangeArrowheads="1"/>
          </p:cNvSpPr>
          <p:nvPr/>
        </p:nvSpPr>
        <p:spPr bwMode="auto">
          <a:xfrm>
            <a:off x="6967538" y="2852738"/>
            <a:ext cx="1154112" cy="3095625"/>
          </a:xfrm>
          <a:prstGeom prst="rect">
            <a:avLst/>
          </a:prstGeom>
          <a:solidFill>
            <a:srgbClr val="FFFFCC"/>
          </a:solidFill>
          <a:ln w="9525">
            <a:solidFill>
              <a:srgbClr val="FF6600"/>
            </a:solidFill>
            <a:miter lim="800000"/>
            <a:headEnd/>
            <a:tailEnd/>
          </a:ln>
          <a:effectLst/>
        </p:spPr>
        <p:txBody>
          <a:bodyPr wrap="none" anchor="ctr"/>
          <a:lstStyle/>
          <a:p>
            <a:pPr>
              <a:defRPr/>
            </a:pPr>
            <a:r>
              <a:rPr lang="hr-HR" sz="1800" b="0">
                <a:effectLst>
                  <a:outerShdw blurRad="38100" dist="38100" dir="2700000" algn="tl">
                    <a:srgbClr val="FFFFFF"/>
                  </a:outerShdw>
                </a:effectLst>
                <a:latin typeface="Arial Narrow" pitchFamily="34" charset="0"/>
              </a:rPr>
              <a:t>Zvijerci</a:t>
            </a:r>
          </a:p>
          <a:p>
            <a:pPr>
              <a:defRPr/>
            </a:pPr>
            <a:r>
              <a:rPr lang="hr-HR" sz="1800" b="0">
                <a:effectLst>
                  <a:outerShdw blurRad="38100" dist="38100" dir="2700000" algn="tl">
                    <a:srgbClr val="FFFFFF"/>
                  </a:outerShdw>
                </a:effectLst>
                <a:latin typeface="Arial Narrow" pitchFamily="34" charset="0"/>
              </a:rPr>
              <a:t>Zvjerinac</a:t>
            </a:r>
          </a:p>
          <a:p>
            <a:pPr>
              <a:defRPr/>
            </a:pPr>
            <a:r>
              <a:rPr lang="hr-HR" sz="1800" b="0">
                <a:effectLst>
                  <a:outerShdw blurRad="38100" dist="38100" dir="2700000" algn="tl">
                    <a:srgbClr val="FFFFFF"/>
                  </a:outerShdw>
                </a:effectLst>
                <a:latin typeface="Arial Narrow" pitchFamily="34" charset="0"/>
              </a:rPr>
              <a:t>Zvoneća</a:t>
            </a:r>
          </a:p>
          <a:p>
            <a:pPr>
              <a:defRPr/>
            </a:pPr>
            <a:r>
              <a:rPr lang="hr-HR" sz="1800" b="0">
                <a:effectLst>
                  <a:outerShdw blurRad="38100" dist="38100" dir="2700000" algn="tl">
                    <a:srgbClr val="FFFFFF"/>
                  </a:outerShdw>
                </a:effectLst>
                <a:latin typeface="Arial Narrow" pitchFamily="34" charset="0"/>
              </a:rPr>
              <a:t>.</a:t>
            </a:r>
          </a:p>
          <a:p>
            <a:pPr>
              <a:defRPr/>
            </a:pPr>
            <a:r>
              <a:rPr lang="hr-HR" sz="1800" b="0">
                <a:effectLst>
                  <a:outerShdw blurRad="38100" dist="38100" dir="2700000" algn="tl">
                    <a:srgbClr val="FFFFFF"/>
                  </a:outerShdw>
                </a:effectLst>
                <a:latin typeface="Arial Narrow" pitchFamily="34" charset="0"/>
              </a:rPr>
              <a:t>.</a:t>
            </a:r>
          </a:p>
          <a:p>
            <a:pPr>
              <a:defRPr/>
            </a:pPr>
            <a:r>
              <a:rPr lang="hr-HR" sz="1800" b="0">
                <a:effectLst>
                  <a:outerShdw blurRad="38100" dist="38100" dir="2700000" algn="tl">
                    <a:srgbClr val="FFFFFF"/>
                  </a:outerShdw>
                </a:effectLst>
                <a:latin typeface="Arial Narrow" pitchFamily="34" charset="0"/>
              </a:rPr>
              <a:t>.</a:t>
            </a:r>
          </a:p>
          <a:p>
            <a:pPr>
              <a:defRPr/>
            </a:pPr>
            <a:r>
              <a:rPr lang="hr-HR" sz="1800" b="0">
                <a:effectLst>
                  <a:outerShdw blurRad="38100" dist="38100" dir="2700000" algn="tl">
                    <a:srgbClr val="FFFFFF"/>
                  </a:outerShdw>
                </a:effectLst>
                <a:latin typeface="Arial Narrow" pitchFamily="34" charset="0"/>
              </a:rPr>
              <a:t>Žitomir</a:t>
            </a:r>
          </a:p>
          <a:p>
            <a:pPr>
              <a:defRPr/>
            </a:pPr>
            <a:r>
              <a:rPr lang="hr-HR" sz="1800" b="0">
                <a:effectLst>
                  <a:outerShdw blurRad="38100" dist="38100" dir="2700000" algn="tl">
                    <a:srgbClr val="FFFFFF"/>
                  </a:outerShdw>
                </a:effectLst>
                <a:latin typeface="Arial Narrow" pitchFamily="34" charset="0"/>
              </a:rPr>
              <a:t>Živaja</a:t>
            </a:r>
          </a:p>
          <a:p>
            <a:pPr>
              <a:defRPr/>
            </a:pPr>
            <a:r>
              <a:rPr lang="hr-HR" sz="1800" b="0">
                <a:effectLst>
                  <a:outerShdw blurRad="38100" dist="38100" dir="2700000" algn="tl">
                    <a:srgbClr val="FFFFFF"/>
                  </a:outerShdw>
                </a:effectLst>
                <a:latin typeface="Arial Narrow" pitchFamily="34" charset="0"/>
              </a:rPr>
              <a:t>Živike</a:t>
            </a:r>
          </a:p>
        </p:txBody>
      </p:sp>
      <p:sp>
        <p:nvSpPr>
          <p:cNvPr id="1877000" name="Rectangle 8"/>
          <p:cNvSpPr>
            <a:spLocks noChangeArrowheads="1"/>
          </p:cNvSpPr>
          <p:nvPr/>
        </p:nvSpPr>
        <p:spPr bwMode="auto">
          <a:xfrm>
            <a:off x="8266113" y="2708275"/>
            <a:ext cx="1441450" cy="3095625"/>
          </a:xfrm>
          <a:prstGeom prst="rect">
            <a:avLst/>
          </a:prstGeom>
          <a:solidFill>
            <a:srgbClr val="FFFFCC"/>
          </a:solidFill>
          <a:ln w="9525">
            <a:solidFill>
              <a:srgbClr val="FF6600"/>
            </a:solidFill>
            <a:miter lim="800000"/>
            <a:headEnd/>
            <a:tailEnd/>
          </a:ln>
          <a:effectLst/>
        </p:spPr>
        <p:txBody>
          <a:bodyPr wrap="none" anchor="ctr"/>
          <a:lstStyle/>
          <a:p>
            <a:pPr>
              <a:defRPr/>
            </a:pPr>
            <a:r>
              <a:rPr lang="hr-HR" sz="1800" b="0">
                <a:effectLst>
                  <a:outerShdw blurRad="38100" dist="38100" dir="2700000" algn="tl">
                    <a:srgbClr val="FFFFFF"/>
                  </a:outerShdw>
                </a:effectLst>
                <a:latin typeface="Arial Narrow" pitchFamily="34" charset="0"/>
              </a:rPr>
              <a:t>Živković Kosa</a:t>
            </a:r>
          </a:p>
          <a:p>
            <a:pPr>
              <a:defRPr/>
            </a:pPr>
            <a:r>
              <a:rPr lang="hr-HR" sz="1800" b="0">
                <a:effectLst>
                  <a:outerShdw blurRad="38100" dist="38100" dir="2700000" algn="tl">
                    <a:srgbClr val="FFFFFF"/>
                  </a:outerShdw>
                </a:effectLst>
                <a:latin typeface="Arial Narrow" pitchFamily="34" charset="0"/>
              </a:rPr>
              <a:t>Živogošće</a:t>
            </a:r>
          </a:p>
          <a:p>
            <a:pPr>
              <a:defRPr/>
            </a:pPr>
            <a:r>
              <a:rPr lang="hr-HR" sz="1800" b="0">
                <a:effectLst>
                  <a:outerShdw blurRad="38100" dist="38100" dir="2700000" algn="tl">
                    <a:srgbClr val="FFFFFF"/>
                  </a:outerShdw>
                </a:effectLst>
                <a:latin typeface="Arial Narrow" pitchFamily="34" charset="0"/>
              </a:rPr>
              <a:t>Žlebec Gorički</a:t>
            </a:r>
          </a:p>
          <a:p>
            <a:pPr>
              <a:defRPr/>
            </a:pPr>
            <a:r>
              <a:rPr lang="hr-HR" sz="1800" b="0">
                <a:effectLst>
                  <a:outerShdw blurRad="38100" dist="38100" dir="2700000" algn="tl">
                    <a:srgbClr val="FFFFFF"/>
                  </a:outerShdw>
                </a:effectLst>
                <a:latin typeface="Arial Narrow" pitchFamily="34" charset="0"/>
              </a:rPr>
              <a:t>.</a:t>
            </a:r>
          </a:p>
          <a:p>
            <a:pPr>
              <a:defRPr/>
            </a:pPr>
            <a:r>
              <a:rPr lang="hr-HR" sz="1800" b="0">
                <a:effectLst>
                  <a:outerShdw blurRad="38100" dist="38100" dir="2700000" algn="tl">
                    <a:srgbClr val="FFFFFF"/>
                  </a:outerShdw>
                </a:effectLst>
                <a:latin typeface="Arial Narrow" pitchFamily="34" charset="0"/>
              </a:rPr>
              <a:t>Žutnica</a:t>
            </a:r>
          </a:p>
          <a:p>
            <a:pPr>
              <a:defRPr/>
            </a:pPr>
            <a:r>
              <a:rPr lang="hr-HR" sz="1800" b="0">
                <a:effectLst>
                  <a:outerShdw blurRad="38100" dist="38100" dir="2700000" algn="tl">
                    <a:srgbClr val="FFFFFF"/>
                  </a:outerShdw>
                </a:effectLst>
                <a:latin typeface="Arial Narrow" pitchFamily="34" charset="0"/>
              </a:rPr>
              <a:t>Žužići</a:t>
            </a:r>
          </a:p>
          <a:p>
            <a:pPr>
              <a:defRPr/>
            </a:pPr>
            <a:r>
              <a:rPr lang="hr-HR" sz="1800" b="0">
                <a:effectLst>
                  <a:outerShdw blurRad="38100" dist="38100" dir="2700000" algn="tl">
                    <a:srgbClr val="FFFFFF"/>
                  </a:outerShdw>
                </a:effectLst>
                <a:latin typeface="Arial Narrow" pitchFamily="34" charset="0"/>
              </a:rPr>
              <a:t>Žužići</a:t>
            </a:r>
          </a:p>
          <a:p>
            <a:pPr>
              <a:defRPr/>
            </a:pPr>
            <a:endParaRPr lang="hr-HR" sz="1800" b="0">
              <a:effectLst>
                <a:outerShdw blurRad="38100" dist="38100" dir="2700000" algn="tl">
                  <a:srgbClr val="FFFFFF"/>
                </a:outerShdw>
              </a:effectLst>
              <a:latin typeface="Arial Narrow" pitchFamily="34" charset="0"/>
            </a:endParaRPr>
          </a:p>
          <a:p>
            <a:pPr>
              <a:defRPr/>
            </a:pPr>
            <a:endParaRPr lang="hr-HR" sz="1800" b="0">
              <a:effectLst>
                <a:outerShdw blurRad="38100" dist="38100" dir="2700000" algn="tl">
                  <a:srgbClr val="FFFFFF"/>
                </a:outerShdw>
              </a:effectLst>
              <a:latin typeface="Arial Narrow" pitchFamily="34" charset="0"/>
            </a:endParaRPr>
          </a:p>
        </p:txBody>
      </p:sp>
      <p:sp>
        <p:nvSpPr>
          <p:cNvPr id="1877001" name="Oval 9"/>
          <p:cNvSpPr>
            <a:spLocks noChangeArrowheads="1"/>
          </p:cNvSpPr>
          <p:nvPr/>
        </p:nvSpPr>
        <p:spPr bwMode="auto">
          <a:xfrm>
            <a:off x="200025" y="2636838"/>
            <a:ext cx="865188" cy="431800"/>
          </a:xfrm>
          <a:prstGeom prst="ellipse">
            <a:avLst/>
          </a:prstGeom>
          <a:solidFill>
            <a:srgbClr val="FF9900"/>
          </a:solidFill>
          <a:ln w="9525">
            <a:solidFill>
              <a:srgbClr val="000000"/>
            </a:solidFill>
            <a:round/>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1</a:t>
            </a:r>
          </a:p>
        </p:txBody>
      </p:sp>
      <p:sp>
        <p:nvSpPr>
          <p:cNvPr id="1877002" name="Oval 10"/>
          <p:cNvSpPr>
            <a:spLocks noChangeArrowheads="1"/>
          </p:cNvSpPr>
          <p:nvPr/>
        </p:nvSpPr>
        <p:spPr bwMode="auto">
          <a:xfrm>
            <a:off x="2000250" y="2708275"/>
            <a:ext cx="865188" cy="431800"/>
          </a:xfrm>
          <a:prstGeom prst="ellipse">
            <a:avLst/>
          </a:prstGeom>
          <a:solidFill>
            <a:srgbClr val="FF9900"/>
          </a:solidFill>
          <a:ln w="9525">
            <a:solidFill>
              <a:srgbClr val="000000"/>
            </a:solidFill>
            <a:round/>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2</a:t>
            </a:r>
          </a:p>
        </p:txBody>
      </p:sp>
      <p:sp>
        <p:nvSpPr>
          <p:cNvPr id="1877003" name="Oval 11"/>
          <p:cNvSpPr>
            <a:spLocks noChangeArrowheads="1"/>
          </p:cNvSpPr>
          <p:nvPr/>
        </p:nvSpPr>
        <p:spPr bwMode="auto">
          <a:xfrm>
            <a:off x="7185025" y="2492375"/>
            <a:ext cx="865188" cy="431800"/>
          </a:xfrm>
          <a:prstGeom prst="ellipse">
            <a:avLst/>
          </a:prstGeom>
          <a:solidFill>
            <a:srgbClr val="FF9900"/>
          </a:solidFill>
          <a:ln w="9525">
            <a:solidFill>
              <a:srgbClr val="000000"/>
            </a:solidFill>
            <a:round/>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115</a:t>
            </a:r>
          </a:p>
        </p:txBody>
      </p:sp>
      <p:sp>
        <p:nvSpPr>
          <p:cNvPr id="1877004" name="Oval 12"/>
          <p:cNvSpPr>
            <a:spLocks noChangeArrowheads="1"/>
          </p:cNvSpPr>
          <p:nvPr/>
        </p:nvSpPr>
        <p:spPr bwMode="auto">
          <a:xfrm>
            <a:off x="8553450" y="2420938"/>
            <a:ext cx="865188" cy="431800"/>
          </a:xfrm>
          <a:prstGeom prst="ellipse">
            <a:avLst/>
          </a:prstGeom>
          <a:solidFill>
            <a:srgbClr val="FF9900"/>
          </a:solidFill>
          <a:ln w="9525">
            <a:solidFill>
              <a:srgbClr val="000000"/>
            </a:solidFill>
            <a:round/>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116</a:t>
            </a:r>
          </a:p>
        </p:txBody>
      </p:sp>
      <p:sp>
        <p:nvSpPr>
          <p:cNvPr id="1877005" name="Rectangle 13"/>
          <p:cNvSpPr>
            <a:spLocks noChangeArrowheads="1"/>
          </p:cNvSpPr>
          <p:nvPr/>
        </p:nvSpPr>
        <p:spPr bwMode="auto">
          <a:xfrm>
            <a:off x="5024438" y="3284538"/>
            <a:ext cx="1009650" cy="3095625"/>
          </a:xfrm>
          <a:prstGeom prst="rect">
            <a:avLst/>
          </a:prstGeom>
          <a:solidFill>
            <a:srgbClr val="FFFFCC"/>
          </a:solidFill>
          <a:ln w="9525">
            <a:solidFill>
              <a:srgbClr val="FF6600"/>
            </a:solidFill>
            <a:miter lim="800000"/>
            <a:headEnd/>
            <a:tailEnd/>
          </a:ln>
          <a:effectLst/>
        </p:spPr>
        <p:txBody>
          <a:bodyPr wrap="none" anchor="ctr"/>
          <a:lstStyle/>
          <a:p>
            <a:pPr>
              <a:defRPr/>
            </a:pPr>
            <a:r>
              <a:rPr lang="hr-HR" sz="1800" b="0">
                <a:effectLst>
                  <a:outerShdw blurRad="38100" dist="38100" dir="2700000" algn="tl">
                    <a:srgbClr val="FFFFFF"/>
                  </a:outerShdw>
                </a:effectLst>
                <a:latin typeface="Arial Narrow" pitchFamily="34" charset="0"/>
              </a:rPr>
              <a:t>Maovice</a:t>
            </a:r>
          </a:p>
          <a:p>
            <a:pPr>
              <a:defRPr/>
            </a:pPr>
            <a:r>
              <a:rPr lang="hr-HR" sz="1800" b="0">
                <a:effectLst>
                  <a:outerShdw blurRad="38100" dist="38100" dir="2700000" algn="tl">
                    <a:srgbClr val="FFFFFF"/>
                  </a:outerShdw>
                </a:effectLst>
                <a:latin typeface="Arial Narrow" pitchFamily="34" charset="0"/>
              </a:rPr>
              <a:t>Maovice</a:t>
            </a:r>
          </a:p>
          <a:p>
            <a:pPr>
              <a:defRPr/>
            </a:pPr>
            <a:r>
              <a:rPr lang="hr-HR" sz="1800" b="0">
                <a:effectLst>
                  <a:outerShdw blurRad="38100" dist="38100" dir="2700000" algn="tl">
                    <a:srgbClr val="FFFFFF"/>
                  </a:outerShdw>
                </a:effectLst>
                <a:latin typeface="Arial Narrow" pitchFamily="34" charset="0"/>
              </a:rPr>
              <a:t>Maračići</a:t>
            </a:r>
          </a:p>
          <a:p>
            <a:pPr>
              <a:defRPr/>
            </a:pPr>
            <a:r>
              <a:rPr lang="hr-HR" sz="1800" b="0">
                <a:effectLst>
                  <a:outerShdw blurRad="38100" dist="38100" dir="2700000" algn="tl">
                    <a:srgbClr val="FFFFFF"/>
                  </a:outerShdw>
                </a:effectLst>
                <a:latin typeface="Arial Narrow" pitchFamily="34" charset="0"/>
              </a:rPr>
              <a:t>.</a:t>
            </a:r>
          </a:p>
          <a:p>
            <a:pPr>
              <a:defRPr/>
            </a:pPr>
            <a:r>
              <a:rPr lang="hr-HR" sz="1800" b="0">
                <a:effectLst>
                  <a:outerShdw blurRad="38100" dist="38100" dir="2700000" algn="tl">
                    <a:srgbClr val="FFFFFF"/>
                  </a:outerShdw>
                </a:effectLst>
                <a:latin typeface="Arial Narrow" pitchFamily="34" charset="0"/>
              </a:rPr>
              <a:t>.</a:t>
            </a:r>
          </a:p>
          <a:p>
            <a:pPr>
              <a:defRPr/>
            </a:pPr>
            <a:r>
              <a:rPr lang="hr-HR" sz="1800" b="0">
                <a:effectLst>
                  <a:outerShdw blurRad="38100" dist="38100" dir="2700000" algn="tl">
                    <a:srgbClr val="FFFFFF"/>
                  </a:outerShdw>
                </a:effectLst>
                <a:latin typeface="Arial Narrow" pitchFamily="34" charset="0"/>
              </a:rPr>
              <a:t>.</a:t>
            </a:r>
          </a:p>
          <a:p>
            <a:pPr>
              <a:defRPr/>
            </a:pPr>
            <a:r>
              <a:rPr lang="hr-HR" sz="1800" b="0">
                <a:effectLst>
                  <a:outerShdw blurRad="38100" dist="38100" dir="2700000" algn="tl">
                    <a:srgbClr val="FFFFFF"/>
                  </a:outerShdw>
                </a:effectLst>
                <a:latin typeface="Arial Narrow" pitchFamily="34" charset="0"/>
              </a:rPr>
              <a:t>Martin</a:t>
            </a:r>
          </a:p>
          <a:p>
            <a:pPr>
              <a:defRPr/>
            </a:pPr>
            <a:r>
              <a:rPr lang="hr-HR" sz="1800" b="0">
                <a:effectLst>
                  <a:outerShdw blurRad="38100" dist="38100" dir="2700000" algn="tl">
                    <a:srgbClr val="FFFFFF"/>
                  </a:outerShdw>
                </a:effectLst>
                <a:latin typeface="Arial Narrow" pitchFamily="34" charset="0"/>
              </a:rPr>
              <a:t>Martina</a:t>
            </a:r>
          </a:p>
          <a:p>
            <a:pPr>
              <a:defRPr/>
            </a:pPr>
            <a:r>
              <a:rPr lang="hr-HR" sz="1800" b="0">
                <a:effectLst>
                  <a:outerShdw blurRad="38100" dist="38100" dir="2700000" algn="tl">
                    <a:srgbClr val="FFFFFF"/>
                  </a:outerShdw>
                </a:effectLst>
                <a:latin typeface="Arial Narrow" pitchFamily="34" charset="0"/>
              </a:rPr>
              <a:t>Martinac</a:t>
            </a:r>
          </a:p>
        </p:txBody>
      </p:sp>
      <p:sp>
        <p:nvSpPr>
          <p:cNvPr id="1877006" name="Oval 14"/>
          <p:cNvSpPr>
            <a:spLocks noChangeArrowheads="1"/>
          </p:cNvSpPr>
          <p:nvPr/>
        </p:nvSpPr>
        <p:spPr bwMode="auto">
          <a:xfrm>
            <a:off x="5097463" y="2924175"/>
            <a:ext cx="865187" cy="431800"/>
          </a:xfrm>
          <a:prstGeom prst="ellipse">
            <a:avLst/>
          </a:prstGeom>
          <a:solidFill>
            <a:srgbClr val="FF9900"/>
          </a:solidFill>
          <a:ln w="9525">
            <a:solidFill>
              <a:srgbClr val="000000"/>
            </a:solidFill>
            <a:round/>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61</a:t>
            </a:r>
          </a:p>
        </p:txBody>
      </p:sp>
      <p:sp>
        <p:nvSpPr>
          <p:cNvPr id="1877007" name="Oval 15"/>
          <p:cNvSpPr>
            <a:spLocks noChangeArrowheads="1"/>
          </p:cNvSpPr>
          <p:nvPr/>
        </p:nvSpPr>
        <p:spPr bwMode="auto">
          <a:xfrm>
            <a:off x="3800475" y="2924175"/>
            <a:ext cx="865188" cy="431800"/>
          </a:xfrm>
          <a:prstGeom prst="ellipse">
            <a:avLst/>
          </a:prstGeom>
          <a:solidFill>
            <a:srgbClr val="FF9900"/>
          </a:solidFill>
          <a:ln w="9525">
            <a:solidFill>
              <a:srgbClr val="000000"/>
            </a:solidFill>
            <a:round/>
            <a:headEnd/>
            <a:tailEnd/>
          </a:ln>
          <a:effectLst/>
        </p:spPr>
        <p:txBody>
          <a:bodyPr wrap="none" anchor="ctr"/>
          <a:lstStyle/>
          <a:p>
            <a:pPr algn="ctr">
              <a:defRPr/>
            </a:pPr>
            <a:r>
              <a:rPr lang="hr-HR" sz="1800">
                <a:effectLst>
                  <a:outerShdw blurRad="38100" dist="38100" dir="2700000" algn="tl">
                    <a:srgbClr val="FFFFFF"/>
                  </a:outerShdw>
                </a:effectLst>
                <a:latin typeface="Arial Narrow" pitchFamily="34" charset="0"/>
              </a:rPr>
              <a:t>60</a:t>
            </a:r>
          </a:p>
        </p:txBody>
      </p:sp>
      <p:sp>
        <p:nvSpPr>
          <p:cNvPr id="1877008" name="Rectangle 16"/>
          <p:cNvSpPr>
            <a:spLocks noChangeArrowheads="1"/>
          </p:cNvSpPr>
          <p:nvPr/>
        </p:nvSpPr>
        <p:spPr bwMode="auto">
          <a:xfrm>
            <a:off x="200025" y="2997200"/>
            <a:ext cx="1657350" cy="360363"/>
          </a:xfrm>
          <a:prstGeom prst="rect">
            <a:avLst/>
          </a:prstGeom>
          <a:noFill/>
          <a:ln w="57150">
            <a:solidFill>
              <a:srgbClr val="FF0000"/>
            </a:solidFill>
            <a:miter lim="800000"/>
            <a:headEnd/>
            <a:tailEnd/>
          </a:ln>
          <a:effectLst/>
        </p:spPr>
        <p:txBody>
          <a:bodyPr wrap="none" anchor="ctr"/>
          <a:lstStyle/>
          <a:p>
            <a:pPr algn="ctr">
              <a:defRPr/>
            </a:pPr>
            <a:endParaRPr lang="hr-HR" sz="1800" b="0">
              <a:solidFill>
                <a:srgbClr val="FF0000"/>
              </a:solidFill>
              <a:effectLst>
                <a:outerShdw blurRad="38100" dist="38100" dir="2700000" algn="tl">
                  <a:srgbClr val="C0C0C0"/>
                </a:outerShdw>
              </a:effectLst>
            </a:endParaRPr>
          </a:p>
        </p:txBody>
      </p:sp>
      <p:sp>
        <p:nvSpPr>
          <p:cNvPr id="1877009" name="Rectangle 17"/>
          <p:cNvSpPr>
            <a:spLocks noChangeArrowheads="1"/>
          </p:cNvSpPr>
          <p:nvPr/>
        </p:nvSpPr>
        <p:spPr bwMode="auto">
          <a:xfrm>
            <a:off x="5962650" y="6021388"/>
            <a:ext cx="3743325" cy="412750"/>
          </a:xfrm>
          <a:prstGeom prst="rect">
            <a:avLst/>
          </a:prstGeom>
          <a:noFill/>
          <a:ln w="9525" algn="ctr">
            <a:noFill/>
            <a:miter lim="800000"/>
            <a:headEnd/>
            <a:tailEnd/>
          </a:ln>
          <a:effectLst/>
        </p:spPr>
        <p:txBody>
          <a:bodyPr>
            <a:spAutoFit/>
          </a:bodyPr>
          <a:lstStyle/>
          <a:p>
            <a:pPr algn="r">
              <a:lnSpc>
                <a:spcPct val="105000"/>
              </a:lnSpc>
              <a:buSzPct val="75000"/>
              <a:buFont typeface="Monotype Sorts" pitchFamily="2" charset="2"/>
              <a:buNone/>
              <a:defRPr/>
            </a:pPr>
            <a:r>
              <a:rPr kumimoji="0" lang="en-GB" b="0">
                <a:solidFill>
                  <a:schemeClr val="folHlink"/>
                </a:solidFill>
                <a:sym typeface="Wingdings" pitchFamily="2" charset="2"/>
              </a:rPr>
              <a:t></a:t>
            </a:r>
            <a:r>
              <a:rPr lang="hr-HR" b="0">
                <a:solidFill>
                  <a:schemeClr val="folHlink"/>
                </a:solidFill>
                <a:effectLst>
                  <a:outerShdw blurRad="38100" dist="38100" dir="2700000" algn="tl">
                    <a:srgbClr val="C0C0C0"/>
                  </a:outerShdw>
                </a:effectLst>
              </a:rPr>
              <a:t> CitanjePoBlokovima</a:t>
            </a:r>
          </a:p>
        </p:txBody>
      </p:sp>
      <p:sp>
        <p:nvSpPr>
          <p:cNvPr id="3" name="Slide Number Placeholder 2"/>
          <p:cNvSpPr>
            <a:spLocks noGrp="1"/>
          </p:cNvSpPr>
          <p:nvPr>
            <p:ph type="sldNum" sz="quarter" idx="11"/>
          </p:nvPr>
        </p:nvSpPr>
        <p:spPr/>
        <p:txBody>
          <a:bodyPr/>
          <a:lstStyle/>
          <a:p>
            <a:fld id="{D4AD59E7-4515-4B34-A58D-745587B9CCB9}" type="slidenum">
              <a:rPr lang="hr-HR" smtClean="0"/>
              <a:pPr/>
              <a:t>80</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877008"/>
                                        </p:tgtEl>
                                        <p:attrNameLst>
                                          <p:attrName>style.visibility</p:attrName>
                                        </p:attrNameLst>
                                      </p:cBhvr>
                                      <p:to>
                                        <p:strVal val="visible"/>
                                      </p:to>
                                    </p:set>
                                    <p:anim calcmode="lin" valueType="num">
                                      <p:cBhvr>
                                        <p:cTn id="7" dur="500" fill="hold"/>
                                        <p:tgtEl>
                                          <p:spTgt spid="1877008"/>
                                        </p:tgtEl>
                                        <p:attrNameLst>
                                          <p:attrName>ppt_w</p:attrName>
                                        </p:attrNameLst>
                                      </p:cBhvr>
                                      <p:tavLst>
                                        <p:tav tm="0">
                                          <p:val>
                                            <p:fltVal val="0"/>
                                          </p:val>
                                        </p:tav>
                                        <p:tav tm="100000">
                                          <p:val>
                                            <p:strVal val="#ppt_w"/>
                                          </p:val>
                                        </p:tav>
                                      </p:tavLst>
                                    </p:anim>
                                    <p:anim calcmode="lin" valueType="num">
                                      <p:cBhvr>
                                        <p:cTn id="8" dur="500" fill="hold"/>
                                        <p:tgtEl>
                                          <p:spTgt spid="187700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63" presetClass="path" presetSubtype="0" accel="50000" decel="50000" fill="hold" grpId="4" nodeType="clickEffect">
                                  <p:stCondLst>
                                    <p:cond delay="0"/>
                                  </p:stCondLst>
                                  <p:childTnLst>
                                    <p:animMotion origin="layout" path="M -2.88049E-6 -4.44444E-6 L 0.12721 0.01575 " pathEditMode="relative" rAng="0" ptsTypes="AA">
                                      <p:cBhvr>
                                        <p:cTn id="12" dur="2000" fill="hold"/>
                                        <p:tgtEl>
                                          <p:spTgt spid="1877008"/>
                                        </p:tgtEl>
                                        <p:attrNameLst>
                                          <p:attrName>ppt_x</p:attrName>
                                          <p:attrName>ppt_y</p:attrName>
                                        </p:attrNameLst>
                                      </p:cBhvr>
                                      <p:rCtr x="64" y="8"/>
                                    </p:animMotion>
                                  </p:childTnLst>
                                </p:cTn>
                              </p:par>
                            </p:childTnLst>
                          </p:cTn>
                        </p:par>
                      </p:childTnLst>
                    </p:cTn>
                  </p:par>
                  <p:par>
                    <p:cTn id="13" fill="hold">
                      <p:stCondLst>
                        <p:cond delay="indefinite"/>
                      </p:stCondLst>
                      <p:childTnLst>
                        <p:par>
                          <p:cTn id="14" fill="hold">
                            <p:stCondLst>
                              <p:cond delay="0"/>
                            </p:stCondLst>
                            <p:childTnLst>
                              <p:par>
                                <p:cTn id="15" presetID="63" presetClass="path" presetSubtype="0" accel="50000" decel="50000" fill="hold" grpId="5" nodeType="clickEffect">
                                  <p:stCondLst>
                                    <p:cond delay="0"/>
                                  </p:stCondLst>
                                  <p:childTnLst>
                                    <p:animMotion origin="layout" path="M 0.12721 0.01575 L 0.30888 0.03681 " pathEditMode="relative" rAng="0" ptsTypes="AA">
                                      <p:cBhvr>
                                        <p:cTn id="16" dur="2000" fill="hold"/>
                                        <p:tgtEl>
                                          <p:spTgt spid="1877008"/>
                                        </p:tgtEl>
                                        <p:attrNameLst>
                                          <p:attrName>ppt_x</p:attrName>
                                          <p:attrName>ppt_y</p:attrName>
                                        </p:attrNameLst>
                                      </p:cBhvr>
                                      <p:rCtr x="91" y="10"/>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0.30887 0.03678 L 0.45568 0.04812 " pathEditMode="relative" rAng="0" ptsTypes="AA">
                                      <p:cBhvr>
                                        <p:cTn id="20" dur="2000" fill="hold"/>
                                        <p:tgtEl>
                                          <p:spTgt spid="1877008"/>
                                        </p:tgtEl>
                                        <p:attrNameLst>
                                          <p:attrName>ppt_x</p:attrName>
                                          <p:attrName>ppt_y</p:attrName>
                                        </p:attrNameLst>
                                      </p:cBhvr>
                                      <p:rCtr x="73" y="6"/>
                                    </p:animMotion>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2" nodeType="clickEffect">
                                  <p:stCondLst>
                                    <p:cond delay="0"/>
                                  </p:stCondLst>
                                  <p:childTnLst>
                                    <p:animMotion origin="layout" path="M 0.45568 0.04812 L 0.30887 0.03678 " pathEditMode="relative" rAng="0" ptsTypes="AA">
                                      <p:cBhvr>
                                        <p:cTn id="24" dur="2000" fill="hold"/>
                                        <p:tgtEl>
                                          <p:spTgt spid="1877008"/>
                                        </p:tgtEl>
                                        <p:attrNameLst>
                                          <p:attrName>ppt_x</p:attrName>
                                          <p:attrName>ppt_y</p:attrName>
                                        </p:attrNameLst>
                                      </p:cBhvr>
                                      <p:rCtr x="-73" y="-6"/>
                                    </p:animMotion>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grpId="3" nodeType="clickEffect">
                                  <p:stCondLst>
                                    <p:cond delay="0"/>
                                  </p:stCondLst>
                                  <p:childTnLst>
                                    <p:animMotion origin="layout" path="M 0.30887 0.03678 L 0.30887 0.08444 " pathEditMode="relative" rAng="0" ptsTypes="AA">
                                      <p:cBhvr>
                                        <p:cTn id="28" dur="2000" fill="hold"/>
                                        <p:tgtEl>
                                          <p:spTgt spid="1877008"/>
                                        </p:tgtEl>
                                        <p:attrNameLst>
                                          <p:attrName>ppt_x</p:attrName>
                                          <p:attrName>ppt_y</p:attrName>
                                        </p:attrNameLst>
                                      </p:cBhvr>
                                      <p:rCtr x="0" y="24"/>
                                    </p:animMotion>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6" nodeType="clickEffect">
                                  <p:stCondLst>
                                    <p:cond delay="0"/>
                                  </p:stCondLst>
                                  <p:childTnLst>
                                    <p:animMotion origin="layout" path="M 0.30887 0.08444 L 0.30887 0.13116 " pathEditMode="relative" rAng="0" ptsTypes="AA">
                                      <p:cBhvr>
                                        <p:cTn id="32" dur="2000" fill="hold"/>
                                        <p:tgtEl>
                                          <p:spTgt spid="1877008"/>
                                        </p:tgtEl>
                                        <p:attrNameLst>
                                          <p:attrName>ppt_x</p:attrName>
                                          <p:attrName>ppt_y</p:attrName>
                                        </p:attrNameLst>
                                      </p:cBhvr>
                                      <p:rCtr x="0" y="23"/>
                                    </p:animMotion>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grpId="7" nodeType="clickEffect">
                                  <p:stCondLst>
                                    <p:cond delay="0"/>
                                  </p:stCondLst>
                                  <p:childTnLst>
                                    <p:animMotion origin="layout" path="M 0.30887 0.13116 L 0.30887 0.22739 " pathEditMode="relative" rAng="0" ptsTypes="AA">
                                      <p:cBhvr>
                                        <p:cTn id="36" dur="2000" fill="hold"/>
                                        <p:tgtEl>
                                          <p:spTgt spid="1877008"/>
                                        </p:tgtEl>
                                        <p:attrNameLst>
                                          <p:attrName>ppt_x</p:attrName>
                                          <p:attrName>ppt_y</p:attrName>
                                        </p:attrNameLst>
                                      </p:cBhvr>
                                      <p:rCtr x="0" y="4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7008" grpId="0" animBg="1"/>
      <p:bldP spid="1877008" grpId="1" animBg="1"/>
      <p:bldP spid="1877008" grpId="2" animBg="1"/>
      <p:bldP spid="1877008" grpId="3" animBg="1"/>
      <p:bldP spid="1877008" grpId="4" animBg="1"/>
      <p:bldP spid="1877008" grpId="5" animBg="1"/>
      <p:bldP spid="1877008" grpId="6" animBg="1"/>
      <p:bldP spid="1877008" grpId="7"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9042" name="Rectangle 2"/>
          <p:cNvSpPr>
            <a:spLocks noGrp="1" noChangeArrowheads="1"/>
          </p:cNvSpPr>
          <p:nvPr>
            <p:ph type="title"/>
          </p:nvPr>
        </p:nvSpPr>
        <p:spPr/>
        <p:txBody>
          <a:bodyPr/>
          <a:lstStyle/>
          <a:p>
            <a:pPr>
              <a:defRPr/>
            </a:pPr>
            <a:r>
              <a:rPr lang="hr-HR" smtClean="0"/>
              <a:t>Optimalna veličina bloka</a:t>
            </a:r>
          </a:p>
        </p:txBody>
      </p:sp>
      <p:sp>
        <p:nvSpPr>
          <p:cNvPr id="1879043" name="Rectangle 3"/>
          <p:cNvSpPr>
            <a:spLocks noGrp="1" noChangeArrowheads="1"/>
          </p:cNvSpPr>
          <p:nvPr>
            <p:ph type="body" idx="1"/>
          </p:nvPr>
        </p:nvSpPr>
        <p:spPr/>
        <p:txBody>
          <a:bodyPr/>
          <a:lstStyle/>
          <a:p>
            <a:pPr>
              <a:lnSpc>
                <a:spcPct val="95000"/>
              </a:lnSpc>
            </a:pPr>
            <a:r>
              <a:rPr lang="hr-HR" smtClean="0"/>
              <a:t>u slučaju kad ima </a:t>
            </a:r>
            <a:r>
              <a:rPr lang="hr-HR" smtClean="0">
                <a:solidFill>
                  <a:srgbClr val="FF0000"/>
                </a:solidFill>
              </a:rPr>
              <a:t>F</a:t>
            </a:r>
            <a:r>
              <a:rPr lang="hr-HR" smtClean="0"/>
              <a:t> stavaka, a veličina bloka je </a:t>
            </a:r>
            <a:r>
              <a:rPr lang="hr-HR" smtClean="0">
                <a:solidFill>
                  <a:srgbClr val="FF0000"/>
                </a:solidFill>
              </a:rPr>
              <a:t>B</a:t>
            </a:r>
            <a:r>
              <a:rPr lang="hr-HR" smtClean="0"/>
              <a:t>,</a:t>
            </a:r>
            <a:r>
              <a:rPr lang="hr-HR" smtClean="0">
                <a:solidFill>
                  <a:srgbClr val="FF0000"/>
                </a:solidFill>
              </a:rPr>
              <a:t> </a:t>
            </a:r>
            <a:r>
              <a:rPr lang="hr-HR" smtClean="0"/>
              <a:t>ima </a:t>
            </a:r>
            <a:r>
              <a:rPr lang="hr-HR" smtClean="0">
                <a:solidFill>
                  <a:srgbClr val="FF0000"/>
                </a:solidFill>
              </a:rPr>
              <a:t>F / B</a:t>
            </a:r>
            <a:r>
              <a:rPr lang="hr-HR" smtClean="0"/>
              <a:t> vodećih zapisa blokova</a:t>
            </a:r>
          </a:p>
          <a:p>
            <a:pPr lvl="1">
              <a:lnSpc>
                <a:spcPct val="95000"/>
              </a:lnSpc>
            </a:pPr>
            <a:r>
              <a:rPr lang="hr-HR" smtClean="0"/>
              <a:t>očekuje se da je prilikom pretraživanja unutar bloka potrebno obaviti čitanje </a:t>
            </a:r>
            <a:r>
              <a:rPr lang="hr-HR" smtClean="0">
                <a:solidFill>
                  <a:srgbClr val="FF0000"/>
                </a:solidFill>
              </a:rPr>
              <a:t>polovice</a:t>
            </a:r>
            <a:r>
              <a:rPr lang="hr-HR" smtClean="0"/>
              <a:t> postojećih </a:t>
            </a:r>
            <a:r>
              <a:rPr lang="hr-HR" smtClean="0">
                <a:solidFill>
                  <a:srgbClr val="FF0000"/>
                </a:solidFill>
              </a:rPr>
              <a:t>vodećih zapisa</a:t>
            </a:r>
            <a:r>
              <a:rPr lang="hr-HR" smtClean="0"/>
              <a:t> blokova (</a:t>
            </a:r>
            <a:r>
              <a:rPr lang="hr-HR" smtClean="0">
                <a:solidFill>
                  <a:srgbClr val="FF0000"/>
                </a:solidFill>
              </a:rPr>
              <a:t>slijedno!)</a:t>
            </a:r>
          </a:p>
          <a:p>
            <a:pPr lvl="2">
              <a:lnSpc>
                <a:spcPct val="95000"/>
              </a:lnSpc>
            </a:pPr>
            <a:r>
              <a:rPr lang="hr-HR" smtClean="0"/>
              <a:t>traženi vodeći zapis će biti pronađen nakon (F / B) / 2 = </a:t>
            </a:r>
            <a:r>
              <a:rPr lang="hr-HR" smtClean="0">
                <a:solidFill>
                  <a:srgbClr val="FF0000"/>
                </a:solidFill>
              </a:rPr>
              <a:t>F / 2 B</a:t>
            </a:r>
            <a:r>
              <a:rPr lang="hr-HR" smtClean="0"/>
              <a:t> pročitanih zapisa</a:t>
            </a:r>
          </a:p>
          <a:p>
            <a:pPr lvl="1">
              <a:lnSpc>
                <a:spcPct val="95000"/>
              </a:lnSpc>
            </a:pPr>
            <a:r>
              <a:rPr lang="hr-HR" smtClean="0"/>
              <a:t>unutar ustanovljenog bloka ima</a:t>
            </a:r>
            <a:r>
              <a:rPr lang="hr-HR" smtClean="0">
                <a:solidFill>
                  <a:srgbClr val="FF0000"/>
                </a:solidFill>
              </a:rPr>
              <a:t> B</a:t>
            </a:r>
            <a:r>
              <a:rPr lang="hr-HR" smtClean="0"/>
              <a:t> zapisa pa je za očekivati da će se traženi zapis naći nakon prosječno </a:t>
            </a:r>
            <a:r>
              <a:rPr lang="hr-HR" smtClean="0">
                <a:solidFill>
                  <a:srgbClr val="FF0000"/>
                </a:solidFill>
              </a:rPr>
              <a:t>B / 2</a:t>
            </a:r>
            <a:r>
              <a:rPr lang="hr-HR" smtClean="0"/>
              <a:t> čitanja unutar tog bloka (</a:t>
            </a:r>
            <a:r>
              <a:rPr lang="hr-HR" smtClean="0">
                <a:solidFill>
                  <a:srgbClr val="FF0000"/>
                </a:solidFill>
              </a:rPr>
              <a:t>slijedno!</a:t>
            </a:r>
            <a:r>
              <a:rPr lang="hr-HR" smtClean="0"/>
              <a:t>)</a:t>
            </a:r>
          </a:p>
          <a:p>
            <a:pPr lvl="1">
              <a:lnSpc>
                <a:spcPct val="95000"/>
              </a:lnSpc>
            </a:pPr>
            <a:r>
              <a:rPr lang="hr-HR" smtClean="0"/>
              <a:t>ukupni očekivani broj čitanja jest </a:t>
            </a:r>
            <a:r>
              <a:rPr lang="hr-HR" smtClean="0">
                <a:solidFill>
                  <a:srgbClr val="FF0000"/>
                </a:solidFill>
              </a:rPr>
              <a:t>F / (2 B) + B / 2</a:t>
            </a:r>
          </a:p>
          <a:p>
            <a:pPr lvl="1">
              <a:lnSpc>
                <a:spcPct val="95000"/>
              </a:lnSpc>
            </a:pPr>
            <a:r>
              <a:rPr lang="hr-HR" smtClean="0"/>
              <a:t>deriviranjem po </a:t>
            </a:r>
            <a:r>
              <a:rPr lang="hr-HR" smtClean="0">
                <a:solidFill>
                  <a:srgbClr val="FF0000"/>
                </a:solidFill>
              </a:rPr>
              <a:t>B</a:t>
            </a:r>
            <a:r>
              <a:rPr lang="hr-HR" smtClean="0"/>
              <a:t>  i izjednačenjem derivacije s nulom dobije se </a:t>
            </a:r>
            <a:r>
              <a:rPr lang="hr-HR" smtClean="0">
                <a:solidFill>
                  <a:srgbClr val="FF0000"/>
                </a:solidFill>
              </a:rPr>
              <a:t>optimalna</a:t>
            </a:r>
            <a:r>
              <a:rPr lang="hr-HR" smtClean="0"/>
              <a:t> veličina bloka:</a:t>
            </a:r>
          </a:p>
          <a:p>
            <a:pPr lvl="1">
              <a:lnSpc>
                <a:spcPct val="95000"/>
              </a:lnSpc>
              <a:buFont typeface="Wingdings" pitchFamily="2" charset="2"/>
              <a:buNone/>
            </a:pPr>
            <a:r>
              <a:rPr lang="hr-HR" smtClean="0"/>
              <a:t>					</a:t>
            </a:r>
            <a:r>
              <a:rPr lang="hr-HR" sz="3600" smtClean="0">
                <a:solidFill>
                  <a:srgbClr val="FF0000"/>
                </a:solidFill>
              </a:rPr>
              <a:t>B</a:t>
            </a:r>
            <a:r>
              <a:rPr lang="hr-HR" sz="3600" smtClean="0"/>
              <a:t> = √</a:t>
            </a:r>
            <a:r>
              <a:rPr lang="hr-HR" sz="3600" smtClean="0">
                <a:solidFill>
                  <a:srgbClr val="FF0000"/>
                </a:solidFill>
              </a:rPr>
              <a:t>F</a:t>
            </a:r>
          </a:p>
          <a:p>
            <a:pPr>
              <a:lnSpc>
                <a:spcPct val="95000"/>
              </a:lnSpc>
            </a:pPr>
            <a:r>
              <a:rPr lang="hr-HR" smtClean="0"/>
              <a:t>kolika je optimalna veličina bloka za popis mjesta u Hrvatskoj? </a:t>
            </a:r>
          </a:p>
        </p:txBody>
      </p:sp>
      <p:sp>
        <p:nvSpPr>
          <p:cNvPr id="3" name="Slide Number Placeholder 2"/>
          <p:cNvSpPr>
            <a:spLocks noGrp="1"/>
          </p:cNvSpPr>
          <p:nvPr>
            <p:ph type="sldNum" sz="quarter" idx="11"/>
          </p:nvPr>
        </p:nvSpPr>
        <p:spPr/>
        <p:txBody>
          <a:bodyPr/>
          <a:lstStyle/>
          <a:p>
            <a:fld id="{D4AD59E7-4515-4B34-A58D-745587B9CCB9}" type="slidenum">
              <a:rPr lang="hr-HR" smtClean="0"/>
              <a:pPr/>
              <a:t>81</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1090" name="Rectangle 2"/>
          <p:cNvSpPr>
            <a:spLocks noGrp="1" noChangeArrowheads="1"/>
          </p:cNvSpPr>
          <p:nvPr>
            <p:ph type="title"/>
          </p:nvPr>
        </p:nvSpPr>
        <p:spPr/>
        <p:txBody>
          <a:bodyPr/>
          <a:lstStyle/>
          <a:p>
            <a:pPr>
              <a:defRPr/>
            </a:pPr>
            <a:r>
              <a:rPr lang="hr-HR" smtClean="0"/>
              <a:t>Binarno pretraživanje</a:t>
            </a:r>
          </a:p>
        </p:txBody>
      </p:sp>
      <p:sp>
        <p:nvSpPr>
          <p:cNvPr id="1881091" name="Rectangle 3"/>
          <p:cNvSpPr>
            <a:spLocks noGrp="1" noChangeArrowheads="1"/>
          </p:cNvSpPr>
          <p:nvPr>
            <p:ph type="body" idx="1"/>
          </p:nvPr>
        </p:nvSpPr>
        <p:spPr/>
        <p:txBody>
          <a:bodyPr/>
          <a:lstStyle/>
          <a:p>
            <a:pPr>
              <a:lnSpc>
                <a:spcPct val="95000"/>
              </a:lnSpc>
              <a:defRPr/>
            </a:pPr>
            <a:r>
              <a:rPr lang="hr-HR" sz="2400" smtClean="0"/>
              <a:t>binarno pretraživanje započinje na </a:t>
            </a:r>
            <a:r>
              <a:rPr lang="hr-HR" sz="2400" smtClean="0">
                <a:solidFill>
                  <a:srgbClr val="FF0000"/>
                </a:solidFill>
              </a:rPr>
              <a:t>polovici</a:t>
            </a:r>
            <a:r>
              <a:rPr lang="hr-HR" sz="2400" smtClean="0"/>
              <a:t> datoteke/polja i nastavlja se stalnim </a:t>
            </a:r>
            <a:r>
              <a:rPr lang="hr-HR" sz="2400" smtClean="0">
                <a:solidFill>
                  <a:srgbClr val="FF0000"/>
                </a:solidFill>
              </a:rPr>
              <a:t>raspolavljanjem</a:t>
            </a:r>
            <a:r>
              <a:rPr lang="hr-HR" sz="2400" smtClean="0"/>
              <a:t> intervala u kojem bi se mogao naći traženi zapis</a:t>
            </a:r>
          </a:p>
          <a:p>
            <a:pPr lvl="1">
              <a:lnSpc>
                <a:spcPct val="95000"/>
              </a:lnSpc>
              <a:defRPr/>
            </a:pPr>
            <a:r>
              <a:rPr lang="hr-HR" sz="2000" smtClean="0"/>
              <a:t>preduvjet: podaci </a:t>
            </a:r>
            <a:r>
              <a:rPr lang="hr-HR" sz="2000" smtClean="0">
                <a:solidFill>
                  <a:srgbClr val="FF0000"/>
                </a:solidFill>
              </a:rPr>
              <a:t>sortirani</a:t>
            </a:r>
            <a:r>
              <a:rPr lang="hr-HR" sz="2000" smtClean="0"/>
              <a:t>!</a:t>
            </a:r>
          </a:p>
          <a:p>
            <a:pPr lvl="1">
              <a:lnSpc>
                <a:spcPct val="95000"/>
              </a:lnSpc>
              <a:defRPr/>
            </a:pPr>
            <a:r>
              <a:rPr lang="hr-HR" sz="2000" smtClean="0"/>
              <a:t>prosječni broj pretraživanja je </a:t>
            </a:r>
            <a:r>
              <a:rPr lang="hr-HR" sz="2000" smtClean="0">
                <a:solidFill>
                  <a:srgbClr val="FF0000"/>
                </a:solidFill>
              </a:rPr>
              <a:t>log</a:t>
            </a:r>
            <a:r>
              <a:rPr lang="hr-HR" sz="2000" baseline="-25000" smtClean="0">
                <a:solidFill>
                  <a:srgbClr val="FF0000"/>
                </a:solidFill>
              </a:rPr>
              <a:t>2</a:t>
            </a:r>
            <a:r>
              <a:rPr lang="hr-HR" sz="2000" smtClean="0">
                <a:solidFill>
                  <a:srgbClr val="FF0000"/>
                </a:solidFill>
              </a:rPr>
              <a:t> n -1</a:t>
            </a:r>
            <a:r>
              <a:rPr lang="hr-HR" sz="2000" smtClean="0"/>
              <a:t>. </a:t>
            </a:r>
          </a:p>
          <a:p>
            <a:pPr lvl="1">
              <a:lnSpc>
                <a:spcPct val="95000"/>
              </a:lnSpc>
              <a:defRPr/>
            </a:pPr>
            <a:r>
              <a:rPr lang="hr-HR" sz="2000" smtClean="0"/>
              <a:t>postupak je neprikladan za diskovne memorije s izravnim pristupom zbog dugotrajnog pozicioniranja glava. Preporuča se za pretraživanje u </a:t>
            </a:r>
            <a:r>
              <a:rPr lang="hr-HR" sz="2000" smtClean="0">
                <a:solidFill>
                  <a:srgbClr val="FF0000"/>
                </a:solidFill>
              </a:rPr>
              <a:t>radnoj</a:t>
            </a:r>
            <a:r>
              <a:rPr lang="hr-HR" sz="2000" smtClean="0"/>
              <a:t> memoriji. </a:t>
            </a:r>
          </a:p>
          <a:p>
            <a:pPr lvl="1">
              <a:lnSpc>
                <a:spcPct val="95000"/>
              </a:lnSpc>
              <a:defRPr/>
            </a:pPr>
            <a:r>
              <a:rPr lang="hr-HR" sz="2000" smtClean="0"/>
              <a:t>koristi se činjenica da je polje </a:t>
            </a:r>
            <a:r>
              <a:rPr lang="hr-HR" sz="2000" smtClean="0">
                <a:solidFill>
                  <a:srgbClr val="FF0000"/>
                </a:solidFill>
              </a:rPr>
              <a:t>sortirano</a:t>
            </a:r>
            <a:r>
              <a:rPr lang="hr-HR" sz="2000" smtClean="0"/>
              <a:t> i </a:t>
            </a:r>
            <a:br>
              <a:rPr lang="hr-HR" sz="2000" smtClean="0"/>
            </a:br>
            <a:r>
              <a:rPr lang="hr-HR" sz="2000" smtClean="0"/>
              <a:t>u svakom koraku se područje </a:t>
            </a:r>
            <a:br>
              <a:rPr lang="hr-HR" sz="2000" smtClean="0"/>
            </a:br>
            <a:r>
              <a:rPr lang="hr-HR" sz="2000" smtClean="0"/>
              <a:t>pretraživanja smanjuje na pola</a:t>
            </a:r>
          </a:p>
          <a:p>
            <a:pPr lvl="1">
              <a:lnSpc>
                <a:spcPct val="95000"/>
              </a:lnSpc>
              <a:defRPr/>
            </a:pPr>
            <a:r>
              <a:rPr lang="hr-HR" sz="2000" smtClean="0"/>
              <a:t>složenost je </a:t>
            </a:r>
            <a:r>
              <a:rPr lang="hr-HR" sz="2000" i="1" smtClean="0">
                <a:solidFill>
                  <a:srgbClr val="000099"/>
                </a:solidFill>
                <a:latin typeface="Times New Roman" pitchFamily="18" charset="0"/>
              </a:rPr>
              <a:t>O(log</a:t>
            </a:r>
            <a:r>
              <a:rPr lang="hr-HR" sz="2000" i="1" baseline="-25000" smtClean="0">
                <a:solidFill>
                  <a:srgbClr val="000099"/>
                </a:solidFill>
                <a:latin typeface="Times New Roman" pitchFamily="18" charset="0"/>
              </a:rPr>
              <a:t>2</a:t>
            </a:r>
            <a:r>
              <a:rPr lang="hr-HR" sz="2000" i="1" smtClean="0">
                <a:solidFill>
                  <a:srgbClr val="000099"/>
                </a:solidFill>
                <a:latin typeface="Times New Roman" pitchFamily="18" charset="0"/>
              </a:rPr>
              <a:t>n)</a:t>
            </a:r>
          </a:p>
        </p:txBody>
      </p:sp>
      <p:sp>
        <p:nvSpPr>
          <p:cNvPr id="16388" name="Rectangle 4"/>
          <p:cNvSpPr>
            <a:spLocks noChangeArrowheads="1"/>
          </p:cNvSpPr>
          <p:nvPr/>
        </p:nvSpPr>
        <p:spPr bwMode="auto">
          <a:xfrm>
            <a:off x="5527675" y="4221163"/>
            <a:ext cx="3673475" cy="215900"/>
          </a:xfrm>
          <a:prstGeom prst="rect">
            <a:avLst/>
          </a:prstGeom>
          <a:noFill/>
          <a:ln w="9525">
            <a:solidFill>
              <a:srgbClr val="000000"/>
            </a:solidFill>
            <a:miter lim="800000"/>
            <a:headEnd/>
            <a:tailEnd/>
          </a:ln>
        </p:spPr>
        <p:txBody>
          <a:bodyPr wrap="none" anchor="ctr"/>
          <a:lstStyle/>
          <a:p>
            <a:endParaRPr lang="hr-HR"/>
          </a:p>
        </p:txBody>
      </p:sp>
      <p:sp>
        <p:nvSpPr>
          <p:cNvPr id="16389" name="Rectangle 5"/>
          <p:cNvSpPr>
            <a:spLocks noChangeArrowheads="1"/>
          </p:cNvSpPr>
          <p:nvPr/>
        </p:nvSpPr>
        <p:spPr bwMode="auto">
          <a:xfrm>
            <a:off x="5527675" y="4581525"/>
            <a:ext cx="1944688" cy="215900"/>
          </a:xfrm>
          <a:prstGeom prst="rect">
            <a:avLst/>
          </a:prstGeom>
          <a:noFill/>
          <a:ln w="9525">
            <a:solidFill>
              <a:srgbClr val="000000"/>
            </a:solidFill>
            <a:miter lim="800000"/>
            <a:headEnd/>
            <a:tailEnd/>
          </a:ln>
        </p:spPr>
        <p:txBody>
          <a:bodyPr wrap="none" anchor="ctr"/>
          <a:lstStyle/>
          <a:p>
            <a:endParaRPr lang="hr-HR"/>
          </a:p>
        </p:txBody>
      </p:sp>
      <p:sp>
        <p:nvSpPr>
          <p:cNvPr id="16390" name="Rectangle 6"/>
          <p:cNvSpPr>
            <a:spLocks noChangeArrowheads="1"/>
          </p:cNvSpPr>
          <p:nvPr/>
        </p:nvSpPr>
        <p:spPr bwMode="auto">
          <a:xfrm>
            <a:off x="6392863" y="4940300"/>
            <a:ext cx="1079500" cy="215900"/>
          </a:xfrm>
          <a:prstGeom prst="rect">
            <a:avLst/>
          </a:prstGeom>
          <a:noFill/>
          <a:ln w="9525">
            <a:solidFill>
              <a:srgbClr val="000000"/>
            </a:solidFill>
            <a:miter lim="800000"/>
            <a:headEnd/>
            <a:tailEnd/>
          </a:ln>
        </p:spPr>
        <p:txBody>
          <a:bodyPr wrap="none" anchor="ctr"/>
          <a:lstStyle/>
          <a:p>
            <a:endParaRPr lang="hr-HR"/>
          </a:p>
        </p:txBody>
      </p:sp>
      <p:sp>
        <p:nvSpPr>
          <p:cNvPr id="16391" name="Rectangle 7"/>
          <p:cNvSpPr>
            <a:spLocks noChangeArrowheads="1"/>
          </p:cNvSpPr>
          <p:nvPr/>
        </p:nvSpPr>
        <p:spPr bwMode="auto">
          <a:xfrm>
            <a:off x="6392863" y="5300663"/>
            <a:ext cx="647700" cy="215900"/>
          </a:xfrm>
          <a:prstGeom prst="rect">
            <a:avLst/>
          </a:prstGeom>
          <a:noFill/>
          <a:ln w="9525">
            <a:solidFill>
              <a:srgbClr val="000000"/>
            </a:solidFill>
            <a:miter lim="800000"/>
            <a:headEnd/>
            <a:tailEnd/>
          </a:ln>
        </p:spPr>
        <p:txBody>
          <a:bodyPr wrap="none" anchor="ctr"/>
          <a:lstStyle/>
          <a:p>
            <a:endParaRPr lang="hr-HR"/>
          </a:p>
        </p:txBody>
      </p:sp>
      <p:sp>
        <p:nvSpPr>
          <p:cNvPr id="16392" name="Rectangle 8"/>
          <p:cNvSpPr>
            <a:spLocks noChangeArrowheads="1"/>
          </p:cNvSpPr>
          <p:nvPr/>
        </p:nvSpPr>
        <p:spPr bwMode="auto">
          <a:xfrm>
            <a:off x="6392863" y="5661025"/>
            <a:ext cx="215900" cy="215900"/>
          </a:xfrm>
          <a:prstGeom prst="rect">
            <a:avLst/>
          </a:prstGeom>
          <a:solidFill>
            <a:srgbClr val="CC3300"/>
          </a:solidFill>
          <a:ln w="9525">
            <a:solidFill>
              <a:srgbClr val="000000"/>
            </a:solidFill>
            <a:miter lim="800000"/>
            <a:headEnd/>
            <a:tailEnd/>
          </a:ln>
        </p:spPr>
        <p:txBody>
          <a:bodyPr wrap="none" anchor="ctr"/>
          <a:lstStyle/>
          <a:p>
            <a:endParaRPr lang="hr-HR"/>
          </a:p>
        </p:txBody>
      </p:sp>
      <p:sp>
        <p:nvSpPr>
          <p:cNvPr id="16393" name="Rectangle 9"/>
          <p:cNvSpPr>
            <a:spLocks noChangeArrowheads="1"/>
          </p:cNvSpPr>
          <p:nvPr/>
        </p:nvSpPr>
        <p:spPr bwMode="auto">
          <a:xfrm>
            <a:off x="6392863" y="5300663"/>
            <a:ext cx="215900" cy="215900"/>
          </a:xfrm>
          <a:prstGeom prst="rect">
            <a:avLst/>
          </a:prstGeom>
          <a:solidFill>
            <a:srgbClr val="CC3300"/>
          </a:solidFill>
          <a:ln w="9525">
            <a:solidFill>
              <a:srgbClr val="000000"/>
            </a:solidFill>
            <a:miter lim="800000"/>
            <a:headEnd/>
            <a:tailEnd/>
          </a:ln>
        </p:spPr>
        <p:txBody>
          <a:bodyPr wrap="none" anchor="ctr"/>
          <a:lstStyle/>
          <a:p>
            <a:endParaRPr lang="hr-HR"/>
          </a:p>
        </p:txBody>
      </p:sp>
      <p:sp>
        <p:nvSpPr>
          <p:cNvPr id="16394" name="Rectangle 10"/>
          <p:cNvSpPr>
            <a:spLocks noChangeArrowheads="1"/>
          </p:cNvSpPr>
          <p:nvPr/>
        </p:nvSpPr>
        <p:spPr bwMode="auto">
          <a:xfrm>
            <a:off x="6392863" y="4940300"/>
            <a:ext cx="215900" cy="215900"/>
          </a:xfrm>
          <a:prstGeom prst="rect">
            <a:avLst/>
          </a:prstGeom>
          <a:solidFill>
            <a:srgbClr val="CC3300"/>
          </a:solidFill>
          <a:ln w="9525">
            <a:solidFill>
              <a:srgbClr val="000000"/>
            </a:solidFill>
            <a:miter lim="800000"/>
            <a:headEnd/>
            <a:tailEnd/>
          </a:ln>
        </p:spPr>
        <p:txBody>
          <a:bodyPr wrap="none" anchor="ctr"/>
          <a:lstStyle/>
          <a:p>
            <a:endParaRPr lang="hr-HR"/>
          </a:p>
        </p:txBody>
      </p:sp>
      <p:sp>
        <p:nvSpPr>
          <p:cNvPr id="16395" name="Rectangle 11"/>
          <p:cNvSpPr>
            <a:spLocks noChangeArrowheads="1"/>
          </p:cNvSpPr>
          <p:nvPr/>
        </p:nvSpPr>
        <p:spPr bwMode="auto">
          <a:xfrm>
            <a:off x="6392863" y="4581525"/>
            <a:ext cx="215900" cy="215900"/>
          </a:xfrm>
          <a:prstGeom prst="rect">
            <a:avLst/>
          </a:prstGeom>
          <a:solidFill>
            <a:srgbClr val="CC3300"/>
          </a:solidFill>
          <a:ln w="9525">
            <a:solidFill>
              <a:srgbClr val="000000"/>
            </a:solidFill>
            <a:miter lim="800000"/>
            <a:headEnd/>
            <a:tailEnd/>
          </a:ln>
        </p:spPr>
        <p:txBody>
          <a:bodyPr wrap="none" anchor="ctr"/>
          <a:lstStyle/>
          <a:p>
            <a:endParaRPr lang="hr-HR"/>
          </a:p>
        </p:txBody>
      </p:sp>
      <p:sp>
        <p:nvSpPr>
          <p:cNvPr id="16396" name="Rectangle 12"/>
          <p:cNvSpPr>
            <a:spLocks noChangeArrowheads="1"/>
          </p:cNvSpPr>
          <p:nvPr/>
        </p:nvSpPr>
        <p:spPr bwMode="auto">
          <a:xfrm>
            <a:off x="6392863" y="4221163"/>
            <a:ext cx="215900" cy="215900"/>
          </a:xfrm>
          <a:prstGeom prst="rect">
            <a:avLst/>
          </a:prstGeom>
          <a:solidFill>
            <a:srgbClr val="CC3300"/>
          </a:solidFill>
          <a:ln w="9525">
            <a:solidFill>
              <a:srgbClr val="000000"/>
            </a:solidFill>
            <a:miter lim="800000"/>
            <a:headEnd/>
            <a:tailEnd/>
          </a:ln>
        </p:spPr>
        <p:txBody>
          <a:bodyPr wrap="none" anchor="ctr"/>
          <a:lstStyle/>
          <a:p>
            <a:endParaRPr lang="hr-HR"/>
          </a:p>
        </p:txBody>
      </p:sp>
      <p:sp>
        <p:nvSpPr>
          <p:cNvPr id="16397" name="Line 13"/>
          <p:cNvSpPr>
            <a:spLocks noChangeShapeType="1"/>
          </p:cNvSpPr>
          <p:nvPr/>
        </p:nvSpPr>
        <p:spPr bwMode="auto">
          <a:xfrm>
            <a:off x="5527675" y="3932238"/>
            <a:ext cx="3673475" cy="0"/>
          </a:xfrm>
          <a:prstGeom prst="line">
            <a:avLst/>
          </a:prstGeom>
          <a:noFill/>
          <a:ln w="9525">
            <a:solidFill>
              <a:srgbClr val="000000"/>
            </a:solidFill>
            <a:round/>
            <a:headEnd type="triangle" w="med" len="med"/>
            <a:tailEnd type="triangle" w="med" len="med"/>
          </a:ln>
        </p:spPr>
        <p:txBody>
          <a:bodyPr/>
          <a:lstStyle/>
          <a:p>
            <a:endParaRPr lang="en-US"/>
          </a:p>
        </p:txBody>
      </p:sp>
      <p:sp>
        <p:nvSpPr>
          <p:cNvPr id="16398" name="Line 14"/>
          <p:cNvSpPr>
            <a:spLocks noChangeShapeType="1"/>
          </p:cNvSpPr>
          <p:nvPr/>
        </p:nvSpPr>
        <p:spPr bwMode="auto">
          <a:xfrm>
            <a:off x="5168900" y="4221163"/>
            <a:ext cx="0" cy="2016125"/>
          </a:xfrm>
          <a:prstGeom prst="line">
            <a:avLst/>
          </a:prstGeom>
          <a:noFill/>
          <a:ln w="9525">
            <a:solidFill>
              <a:srgbClr val="000000"/>
            </a:solidFill>
            <a:round/>
            <a:headEnd type="triangle" w="med" len="med"/>
            <a:tailEnd type="triangle" w="med" len="med"/>
          </a:ln>
        </p:spPr>
        <p:txBody>
          <a:bodyPr/>
          <a:lstStyle/>
          <a:p>
            <a:endParaRPr lang="en-US"/>
          </a:p>
        </p:txBody>
      </p:sp>
      <p:sp>
        <p:nvSpPr>
          <p:cNvPr id="16399" name="Line 15"/>
          <p:cNvSpPr>
            <a:spLocks noChangeShapeType="1"/>
          </p:cNvSpPr>
          <p:nvPr/>
        </p:nvSpPr>
        <p:spPr bwMode="auto">
          <a:xfrm flipH="1" flipV="1">
            <a:off x="6608763" y="4437063"/>
            <a:ext cx="1728787" cy="792162"/>
          </a:xfrm>
          <a:prstGeom prst="line">
            <a:avLst/>
          </a:prstGeom>
          <a:noFill/>
          <a:ln w="9525">
            <a:solidFill>
              <a:srgbClr val="000000"/>
            </a:solidFill>
            <a:round/>
            <a:headEnd/>
            <a:tailEnd type="triangle" w="med" len="med"/>
          </a:ln>
        </p:spPr>
        <p:txBody>
          <a:bodyPr/>
          <a:lstStyle/>
          <a:p>
            <a:endParaRPr lang="en-US"/>
          </a:p>
        </p:txBody>
      </p:sp>
      <p:sp>
        <p:nvSpPr>
          <p:cNvPr id="1881104" name="Text Box 16"/>
          <p:cNvSpPr txBox="1">
            <a:spLocks noChangeArrowheads="1"/>
          </p:cNvSpPr>
          <p:nvPr/>
        </p:nvSpPr>
        <p:spPr bwMode="auto">
          <a:xfrm>
            <a:off x="6176963" y="3500438"/>
            <a:ext cx="1943100" cy="366712"/>
          </a:xfrm>
          <a:prstGeom prst="rect">
            <a:avLst/>
          </a:prstGeom>
          <a:noFill/>
          <a:ln w="9525">
            <a:noFill/>
            <a:miter lim="800000"/>
            <a:headEnd/>
            <a:tailEnd/>
          </a:ln>
          <a:effectLst/>
        </p:spPr>
        <p:txBody>
          <a:bodyPr>
            <a:spAutoFit/>
          </a:bodyPr>
          <a:lstStyle/>
          <a:p>
            <a:pPr>
              <a:spcBef>
                <a:spcPct val="50000"/>
              </a:spcBef>
              <a:defRPr/>
            </a:pPr>
            <a:r>
              <a:rPr lang="hr-HR" sz="1800">
                <a:solidFill>
                  <a:srgbClr val="000099"/>
                </a:solidFill>
                <a:effectLst>
                  <a:outerShdw blurRad="38100" dist="38100" dir="2700000" algn="tl">
                    <a:srgbClr val="C0C0C0"/>
                  </a:outerShdw>
                </a:effectLst>
                <a:latin typeface="Arial Narrow" pitchFamily="34" charset="0"/>
              </a:rPr>
              <a:t>broj elemenata = n</a:t>
            </a:r>
          </a:p>
        </p:txBody>
      </p:sp>
      <p:sp>
        <p:nvSpPr>
          <p:cNvPr id="1881105" name="Text Box 17"/>
          <p:cNvSpPr txBox="1">
            <a:spLocks noChangeArrowheads="1"/>
          </p:cNvSpPr>
          <p:nvPr/>
        </p:nvSpPr>
        <p:spPr bwMode="auto">
          <a:xfrm>
            <a:off x="8335963" y="5013325"/>
            <a:ext cx="1296987" cy="641350"/>
          </a:xfrm>
          <a:prstGeom prst="rect">
            <a:avLst/>
          </a:prstGeom>
          <a:noFill/>
          <a:ln w="9525">
            <a:noFill/>
            <a:miter lim="800000"/>
            <a:headEnd/>
            <a:tailEnd/>
          </a:ln>
          <a:effectLst/>
        </p:spPr>
        <p:txBody>
          <a:bodyPr>
            <a:spAutoFit/>
          </a:bodyPr>
          <a:lstStyle/>
          <a:p>
            <a:pPr>
              <a:spcBef>
                <a:spcPct val="50000"/>
              </a:spcBef>
              <a:defRPr/>
            </a:pPr>
            <a:r>
              <a:rPr lang="hr-HR" sz="1800">
                <a:solidFill>
                  <a:srgbClr val="000099"/>
                </a:solidFill>
                <a:effectLst>
                  <a:outerShdw blurRad="38100" dist="38100" dir="2700000" algn="tl">
                    <a:srgbClr val="C0C0C0"/>
                  </a:outerShdw>
                </a:effectLst>
                <a:latin typeface="Arial Narrow" pitchFamily="34" charset="0"/>
              </a:rPr>
              <a:t>traženi element</a:t>
            </a:r>
          </a:p>
        </p:txBody>
      </p:sp>
      <p:sp>
        <p:nvSpPr>
          <p:cNvPr id="1881106" name="Text Box 18"/>
          <p:cNvSpPr txBox="1">
            <a:spLocks noChangeArrowheads="1"/>
          </p:cNvSpPr>
          <p:nvPr/>
        </p:nvSpPr>
        <p:spPr bwMode="auto">
          <a:xfrm>
            <a:off x="3800475" y="5084763"/>
            <a:ext cx="1439863" cy="915987"/>
          </a:xfrm>
          <a:prstGeom prst="rect">
            <a:avLst/>
          </a:prstGeom>
          <a:noFill/>
          <a:ln w="9525">
            <a:noFill/>
            <a:miter lim="800000"/>
            <a:headEnd/>
            <a:tailEnd/>
          </a:ln>
          <a:effectLst/>
        </p:spPr>
        <p:txBody>
          <a:bodyPr>
            <a:spAutoFit/>
          </a:bodyPr>
          <a:lstStyle/>
          <a:p>
            <a:pPr>
              <a:spcBef>
                <a:spcPct val="50000"/>
              </a:spcBef>
              <a:defRPr/>
            </a:pPr>
            <a:r>
              <a:rPr lang="hr-HR" sz="1800">
                <a:solidFill>
                  <a:srgbClr val="000099"/>
                </a:solidFill>
                <a:effectLst>
                  <a:outerShdw blurRad="38100" dist="38100" dir="2700000" algn="tl">
                    <a:srgbClr val="C0C0C0"/>
                  </a:outerShdw>
                </a:effectLst>
                <a:latin typeface="Arial Narrow" pitchFamily="34" charset="0"/>
              </a:rPr>
              <a:t>broj pretraživanja = log</a:t>
            </a:r>
            <a:r>
              <a:rPr lang="hr-HR" sz="1800" baseline="-25000">
                <a:solidFill>
                  <a:srgbClr val="000099"/>
                </a:solidFill>
                <a:effectLst>
                  <a:outerShdw blurRad="38100" dist="38100" dir="2700000" algn="tl">
                    <a:srgbClr val="C0C0C0"/>
                  </a:outerShdw>
                </a:effectLst>
                <a:latin typeface="Arial Narrow" pitchFamily="34" charset="0"/>
              </a:rPr>
              <a:t>2</a:t>
            </a:r>
            <a:r>
              <a:rPr lang="hr-HR" sz="1800">
                <a:solidFill>
                  <a:srgbClr val="000099"/>
                </a:solidFill>
                <a:effectLst>
                  <a:outerShdw blurRad="38100" dist="38100" dir="2700000" algn="tl">
                    <a:srgbClr val="C0C0C0"/>
                  </a:outerShdw>
                </a:effectLst>
                <a:latin typeface="Arial Narrow" pitchFamily="34" charset="0"/>
              </a:rPr>
              <a:t>n</a:t>
            </a:r>
          </a:p>
        </p:txBody>
      </p:sp>
      <p:sp>
        <p:nvSpPr>
          <p:cNvPr id="16403" name="Line 19"/>
          <p:cNvSpPr>
            <a:spLocks noChangeShapeType="1"/>
          </p:cNvSpPr>
          <p:nvPr/>
        </p:nvSpPr>
        <p:spPr bwMode="auto">
          <a:xfrm flipH="1">
            <a:off x="6608763" y="5300663"/>
            <a:ext cx="1727200" cy="863600"/>
          </a:xfrm>
          <a:prstGeom prst="line">
            <a:avLst/>
          </a:prstGeom>
          <a:noFill/>
          <a:ln w="9525">
            <a:solidFill>
              <a:srgbClr val="000000"/>
            </a:solidFill>
            <a:round/>
            <a:headEnd/>
            <a:tailEnd type="triangle" w="med" len="med"/>
          </a:ln>
        </p:spPr>
        <p:txBody>
          <a:bodyPr/>
          <a:lstStyle/>
          <a:p>
            <a:endParaRPr lang="en-US"/>
          </a:p>
        </p:txBody>
      </p:sp>
      <p:sp>
        <p:nvSpPr>
          <p:cNvPr id="16404" name="Rectangle 20"/>
          <p:cNvSpPr>
            <a:spLocks noChangeArrowheads="1"/>
          </p:cNvSpPr>
          <p:nvPr/>
        </p:nvSpPr>
        <p:spPr bwMode="auto">
          <a:xfrm>
            <a:off x="6392863" y="5661025"/>
            <a:ext cx="431800" cy="215900"/>
          </a:xfrm>
          <a:prstGeom prst="rect">
            <a:avLst/>
          </a:prstGeom>
          <a:noFill/>
          <a:ln w="9525">
            <a:solidFill>
              <a:srgbClr val="000000"/>
            </a:solidFill>
            <a:miter lim="800000"/>
            <a:headEnd/>
            <a:tailEnd/>
          </a:ln>
        </p:spPr>
        <p:txBody>
          <a:bodyPr wrap="none" anchor="ctr"/>
          <a:lstStyle/>
          <a:p>
            <a:endParaRPr lang="hr-HR"/>
          </a:p>
        </p:txBody>
      </p:sp>
      <p:sp>
        <p:nvSpPr>
          <p:cNvPr id="16405" name="Rectangle 21"/>
          <p:cNvSpPr>
            <a:spLocks noChangeArrowheads="1"/>
          </p:cNvSpPr>
          <p:nvPr/>
        </p:nvSpPr>
        <p:spPr bwMode="auto">
          <a:xfrm>
            <a:off x="6392863" y="6021388"/>
            <a:ext cx="215900" cy="215900"/>
          </a:xfrm>
          <a:prstGeom prst="rect">
            <a:avLst/>
          </a:prstGeom>
          <a:solidFill>
            <a:srgbClr val="CC3300"/>
          </a:solidFill>
          <a:ln w="9525">
            <a:solidFill>
              <a:srgbClr val="000000"/>
            </a:solidFill>
            <a:miter lim="800000"/>
            <a:headEnd/>
            <a:tailEnd/>
          </a:ln>
        </p:spPr>
        <p:txBody>
          <a:bodyPr wrap="none" anchor="ctr"/>
          <a:lstStyle/>
          <a:p>
            <a:endParaRPr lang="hr-HR"/>
          </a:p>
        </p:txBody>
      </p:sp>
      <p:sp>
        <p:nvSpPr>
          <p:cNvPr id="3" name="Slide Number Placeholder 2"/>
          <p:cNvSpPr>
            <a:spLocks noGrp="1"/>
          </p:cNvSpPr>
          <p:nvPr>
            <p:ph type="sldNum" sz="quarter" idx="11"/>
          </p:nvPr>
        </p:nvSpPr>
        <p:spPr/>
        <p:txBody>
          <a:bodyPr/>
          <a:lstStyle/>
          <a:p>
            <a:fld id="{D4AD59E7-4515-4B34-A58D-745587B9CCB9}" type="slidenum">
              <a:rPr lang="hr-HR" smtClean="0"/>
              <a:pPr/>
              <a:t>82</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3138" name="Rectangle 2"/>
          <p:cNvSpPr>
            <a:spLocks noGrp="1" noChangeArrowheads="1"/>
          </p:cNvSpPr>
          <p:nvPr>
            <p:ph type="title"/>
          </p:nvPr>
        </p:nvSpPr>
        <p:spPr/>
        <p:txBody>
          <a:bodyPr/>
          <a:lstStyle/>
          <a:p>
            <a:pPr>
              <a:defRPr/>
            </a:pPr>
            <a:r>
              <a:rPr lang="hr-HR" smtClean="0"/>
              <a:t>Primjer binarnog pretraživanja</a:t>
            </a:r>
          </a:p>
        </p:txBody>
      </p:sp>
      <p:sp>
        <p:nvSpPr>
          <p:cNvPr id="1883139" name="Rectangle 3"/>
          <p:cNvSpPr>
            <a:spLocks noGrp="1" noChangeArrowheads="1"/>
          </p:cNvSpPr>
          <p:nvPr>
            <p:ph type="body" idx="1"/>
          </p:nvPr>
        </p:nvSpPr>
        <p:spPr/>
        <p:txBody>
          <a:bodyPr/>
          <a:lstStyle/>
          <a:p>
            <a:pPr>
              <a:defRPr/>
            </a:pPr>
            <a:r>
              <a:rPr lang="hr-HR" smtClean="0"/>
              <a:t>Tražimo broj </a:t>
            </a:r>
            <a:r>
              <a:rPr lang="hr-HR" sz="3200" smtClean="0">
                <a:solidFill>
                  <a:srgbClr val="FF0000"/>
                </a:solidFill>
              </a:rPr>
              <a:t>25</a:t>
            </a:r>
          </a:p>
        </p:txBody>
      </p:sp>
      <p:sp>
        <p:nvSpPr>
          <p:cNvPr id="1883140" name="Rectangle 4"/>
          <p:cNvSpPr>
            <a:spLocks noChangeArrowheads="1"/>
          </p:cNvSpPr>
          <p:nvPr/>
        </p:nvSpPr>
        <p:spPr bwMode="auto">
          <a:xfrm>
            <a:off x="488950" y="1844675"/>
            <a:ext cx="576263" cy="5762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2</a:t>
            </a:r>
          </a:p>
        </p:txBody>
      </p:sp>
      <p:sp>
        <p:nvSpPr>
          <p:cNvPr id="1883141" name="Rectangle 5"/>
          <p:cNvSpPr>
            <a:spLocks noChangeArrowheads="1"/>
          </p:cNvSpPr>
          <p:nvPr/>
        </p:nvSpPr>
        <p:spPr bwMode="auto">
          <a:xfrm>
            <a:off x="1136650" y="1844675"/>
            <a:ext cx="576263" cy="5762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5</a:t>
            </a:r>
          </a:p>
        </p:txBody>
      </p:sp>
      <p:sp>
        <p:nvSpPr>
          <p:cNvPr id="1883142" name="Rectangle 6"/>
          <p:cNvSpPr>
            <a:spLocks noChangeArrowheads="1"/>
          </p:cNvSpPr>
          <p:nvPr/>
        </p:nvSpPr>
        <p:spPr bwMode="auto">
          <a:xfrm>
            <a:off x="1784350" y="1844675"/>
            <a:ext cx="576263" cy="5762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6</a:t>
            </a:r>
          </a:p>
        </p:txBody>
      </p:sp>
      <p:sp>
        <p:nvSpPr>
          <p:cNvPr id="1883143" name="Rectangle 7"/>
          <p:cNvSpPr>
            <a:spLocks noChangeArrowheads="1"/>
          </p:cNvSpPr>
          <p:nvPr/>
        </p:nvSpPr>
        <p:spPr bwMode="auto">
          <a:xfrm>
            <a:off x="2433638" y="1844675"/>
            <a:ext cx="576262" cy="5762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8</a:t>
            </a:r>
          </a:p>
        </p:txBody>
      </p:sp>
      <p:sp>
        <p:nvSpPr>
          <p:cNvPr id="1883144" name="Rectangle 8"/>
          <p:cNvSpPr>
            <a:spLocks noChangeArrowheads="1"/>
          </p:cNvSpPr>
          <p:nvPr/>
        </p:nvSpPr>
        <p:spPr bwMode="auto">
          <a:xfrm>
            <a:off x="3081338" y="1844675"/>
            <a:ext cx="576262" cy="5762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9</a:t>
            </a:r>
          </a:p>
        </p:txBody>
      </p:sp>
      <p:sp>
        <p:nvSpPr>
          <p:cNvPr id="1883145" name="Rectangle 9"/>
          <p:cNvSpPr>
            <a:spLocks noChangeArrowheads="1"/>
          </p:cNvSpPr>
          <p:nvPr/>
        </p:nvSpPr>
        <p:spPr bwMode="auto">
          <a:xfrm>
            <a:off x="3729038" y="1844675"/>
            <a:ext cx="719137" cy="5762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12</a:t>
            </a:r>
          </a:p>
        </p:txBody>
      </p:sp>
      <p:sp>
        <p:nvSpPr>
          <p:cNvPr id="1883146" name="Rectangle 10"/>
          <p:cNvSpPr>
            <a:spLocks noChangeArrowheads="1"/>
          </p:cNvSpPr>
          <p:nvPr/>
        </p:nvSpPr>
        <p:spPr bwMode="auto">
          <a:xfrm>
            <a:off x="4521200" y="1844675"/>
            <a:ext cx="719138" cy="5762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15</a:t>
            </a:r>
          </a:p>
        </p:txBody>
      </p:sp>
      <p:sp>
        <p:nvSpPr>
          <p:cNvPr id="1883147" name="Rectangle 11"/>
          <p:cNvSpPr>
            <a:spLocks noChangeArrowheads="1"/>
          </p:cNvSpPr>
          <p:nvPr/>
        </p:nvSpPr>
        <p:spPr bwMode="auto">
          <a:xfrm>
            <a:off x="5313363" y="1844675"/>
            <a:ext cx="719137" cy="5762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21</a:t>
            </a:r>
          </a:p>
        </p:txBody>
      </p:sp>
      <p:sp>
        <p:nvSpPr>
          <p:cNvPr id="1883148" name="Rectangle 12"/>
          <p:cNvSpPr>
            <a:spLocks noChangeArrowheads="1"/>
          </p:cNvSpPr>
          <p:nvPr/>
        </p:nvSpPr>
        <p:spPr bwMode="auto">
          <a:xfrm>
            <a:off x="6105525" y="1844675"/>
            <a:ext cx="719138" cy="5762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23</a:t>
            </a:r>
          </a:p>
        </p:txBody>
      </p:sp>
      <p:sp>
        <p:nvSpPr>
          <p:cNvPr id="1883149" name="Rectangle 13"/>
          <p:cNvSpPr>
            <a:spLocks noChangeArrowheads="1"/>
          </p:cNvSpPr>
          <p:nvPr/>
        </p:nvSpPr>
        <p:spPr bwMode="auto">
          <a:xfrm>
            <a:off x="6897688" y="1844675"/>
            <a:ext cx="719137" cy="5762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25</a:t>
            </a:r>
          </a:p>
        </p:txBody>
      </p:sp>
      <p:sp>
        <p:nvSpPr>
          <p:cNvPr id="1883150" name="Rectangle 14"/>
          <p:cNvSpPr>
            <a:spLocks noChangeArrowheads="1"/>
          </p:cNvSpPr>
          <p:nvPr/>
        </p:nvSpPr>
        <p:spPr bwMode="auto">
          <a:xfrm>
            <a:off x="7689850" y="1844675"/>
            <a:ext cx="719138" cy="5762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31</a:t>
            </a:r>
          </a:p>
        </p:txBody>
      </p:sp>
      <p:sp>
        <p:nvSpPr>
          <p:cNvPr id="1883151" name="Rectangle 15"/>
          <p:cNvSpPr>
            <a:spLocks noChangeArrowheads="1"/>
          </p:cNvSpPr>
          <p:nvPr/>
        </p:nvSpPr>
        <p:spPr bwMode="auto">
          <a:xfrm>
            <a:off x="8482013" y="1844675"/>
            <a:ext cx="719137" cy="576263"/>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3600">
                <a:effectLst>
                  <a:outerShdw blurRad="38100" dist="38100" dir="2700000" algn="tl">
                    <a:srgbClr val="FFFFFF"/>
                  </a:outerShdw>
                </a:effectLst>
              </a:rPr>
              <a:t>39</a:t>
            </a:r>
          </a:p>
        </p:txBody>
      </p:sp>
      <p:sp>
        <p:nvSpPr>
          <p:cNvPr id="3" name="Slide Number Placeholder 2"/>
          <p:cNvSpPr>
            <a:spLocks noGrp="1"/>
          </p:cNvSpPr>
          <p:nvPr>
            <p:ph type="sldNum" sz="quarter" idx="11"/>
          </p:nvPr>
        </p:nvSpPr>
        <p:spPr/>
        <p:txBody>
          <a:bodyPr/>
          <a:lstStyle/>
          <a:p>
            <a:fld id="{D4AD59E7-4515-4B34-A58D-745587B9CCB9}" type="slidenum">
              <a:rPr lang="hr-HR" smtClean="0"/>
              <a:pPr/>
              <a:t>83</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883145"/>
                                        </p:tgtEl>
                                        <p:attrNameLst>
                                          <p:attrName>r</p:attrName>
                                        </p:attrNameLst>
                                      </p:cBhvr>
                                    </p:animRot>
                                  </p:childTnLst>
                                </p:cTn>
                              </p:par>
                              <p:par>
                                <p:cTn id="7" presetID="19" presetClass="emph" presetSubtype="0" fill="hold" grpId="1" nodeType="withEffect">
                                  <p:stCondLst>
                                    <p:cond delay="0"/>
                                  </p:stCondLst>
                                  <p:childTnLst>
                                    <p:animClr clrSpc="rgb" dir="cw">
                                      <p:cBhvr override="childStyle">
                                        <p:cTn id="8" dur="500" fill="hold"/>
                                        <p:tgtEl>
                                          <p:spTgt spid="1883145"/>
                                        </p:tgtEl>
                                        <p:attrNameLst>
                                          <p:attrName>style.color</p:attrName>
                                        </p:attrNameLst>
                                      </p:cBhvr>
                                      <p:to>
                                        <a:srgbClr val="FF0000"/>
                                      </p:to>
                                    </p:animClr>
                                    <p:animClr clrSpc="rgb" dir="cw">
                                      <p:cBhvr>
                                        <p:cTn id="9" dur="500" fill="hold"/>
                                        <p:tgtEl>
                                          <p:spTgt spid="1883145"/>
                                        </p:tgtEl>
                                        <p:attrNameLst>
                                          <p:attrName>fillcolor</p:attrName>
                                        </p:attrNameLst>
                                      </p:cBhvr>
                                      <p:to>
                                        <a:srgbClr val="FF0000"/>
                                      </p:to>
                                    </p:animClr>
                                    <p:set>
                                      <p:cBhvr>
                                        <p:cTn id="10" dur="500" fill="hold"/>
                                        <p:tgtEl>
                                          <p:spTgt spid="1883145"/>
                                        </p:tgtEl>
                                        <p:attrNameLst>
                                          <p:attrName>fill.type</p:attrName>
                                        </p:attrNameLst>
                                      </p:cBhvr>
                                      <p:to>
                                        <p:strVal val="solid"/>
                                      </p:to>
                                    </p:set>
                                    <p:set>
                                      <p:cBhvr>
                                        <p:cTn id="11" dur="500" fill="hold"/>
                                        <p:tgtEl>
                                          <p:spTgt spid="1883145"/>
                                        </p:tgtEl>
                                        <p:attrNameLst>
                                          <p:attrName>fill.on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0" nodeType="clickEffect">
                                  <p:stCondLst>
                                    <p:cond delay="0"/>
                                  </p:stCondLst>
                                  <p:childTnLst>
                                    <p:animMotion origin="layout" path="M -3.62063E-7 3.7037E-7 L 0.00016 0.14722 " pathEditMode="relative" rAng="0" ptsTypes="AA">
                                      <p:cBhvr>
                                        <p:cTn id="15" dur="2000" fill="hold"/>
                                        <p:tgtEl>
                                          <p:spTgt spid="1883146"/>
                                        </p:tgtEl>
                                        <p:attrNameLst>
                                          <p:attrName>ppt_x</p:attrName>
                                          <p:attrName>ppt_y</p:attrName>
                                        </p:attrNameLst>
                                      </p:cBhvr>
                                      <p:rCtr x="0" y="74"/>
                                    </p:animMotion>
                                  </p:childTnLst>
                                </p:cTn>
                              </p:par>
                              <p:par>
                                <p:cTn id="16" presetID="42" presetClass="path" presetSubtype="0" accel="50000" decel="50000" fill="hold" grpId="0" nodeType="withEffect">
                                  <p:stCondLst>
                                    <p:cond delay="0"/>
                                  </p:stCondLst>
                                  <p:childTnLst>
                                    <p:animMotion origin="layout" path="M -2.68824E-6 3.7037E-7 L 0.00016 0.14722 " pathEditMode="relative" rAng="0" ptsTypes="AA">
                                      <p:cBhvr>
                                        <p:cTn id="17" dur="2000" fill="hold"/>
                                        <p:tgtEl>
                                          <p:spTgt spid="1883147"/>
                                        </p:tgtEl>
                                        <p:attrNameLst>
                                          <p:attrName>ppt_x</p:attrName>
                                          <p:attrName>ppt_y</p:attrName>
                                        </p:attrNameLst>
                                      </p:cBhvr>
                                      <p:rCtr x="0" y="74"/>
                                    </p:animMotion>
                                  </p:childTnLst>
                                </p:cTn>
                              </p:par>
                              <p:par>
                                <p:cTn id="18" presetID="42" presetClass="path" presetSubtype="0" accel="50000" decel="50000" fill="hold" grpId="0" nodeType="withEffect">
                                  <p:stCondLst>
                                    <p:cond delay="0"/>
                                  </p:stCondLst>
                                  <p:childTnLst>
                                    <p:animMotion origin="layout" path="M 4.98558E-6 3.7037E-7 L 0.00016 0.14722 " pathEditMode="relative" rAng="0" ptsTypes="AA">
                                      <p:cBhvr>
                                        <p:cTn id="19" dur="2000" fill="hold"/>
                                        <p:tgtEl>
                                          <p:spTgt spid="1883148"/>
                                        </p:tgtEl>
                                        <p:attrNameLst>
                                          <p:attrName>ppt_x</p:attrName>
                                          <p:attrName>ppt_y</p:attrName>
                                        </p:attrNameLst>
                                      </p:cBhvr>
                                      <p:rCtr x="0" y="74"/>
                                    </p:animMotion>
                                  </p:childTnLst>
                                </p:cTn>
                              </p:par>
                              <p:par>
                                <p:cTn id="20" presetID="42" presetClass="path" presetSubtype="0" accel="50000" decel="50000" fill="hold" grpId="0" nodeType="withEffect">
                                  <p:stCondLst>
                                    <p:cond delay="0"/>
                                  </p:stCondLst>
                                  <p:childTnLst>
                                    <p:animMotion origin="layout" path="M 2.6594E-6 3.7037E-7 L 0.00016 0.14722 " pathEditMode="relative" rAng="0" ptsTypes="AA">
                                      <p:cBhvr>
                                        <p:cTn id="21" dur="2000" fill="hold"/>
                                        <p:tgtEl>
                                          <p:spTgt spid="1883149"/>
                                        </p:tgtEl>
                                        <p:attrNameLst>
                                          <p:attrName>ppt_x</p:attrName>
                                          <p:attrName>ppt_y</p:attrName>
                                        </p:attrNameLst>
                                      </p:cBhvr>
                                      <p:rCtr x="0" y="74"/>
                                    </p:animMotion>
                                  </p:childTnLst>
                                </p:cTn>
                              </p:par>
                              <p:par>
                                <p:cTn id="22" presetID="42" presetClass="path" presetSubtype="0" accel="50000" decel="50000" fill="hold" grpId="0" nodeType="withEffect">
                                  <p:stCondLst>
                                    <p:cond delay="0"/>
                                  </p:stCondLst>
                                  <p:childTnLst>
                                    <p:animMotion origin="layout" path="M 3.33227E-7 3.7037E-7 L 3.33227E-7 0.14722 " pathEditMode="relative" rAng="0" ptsTypes="AA">
                                      <p:cBhvr>
                                        <p:cTn id="23" dur="2000" fill="hold"/>
                                        <p:tgtEl>
                                          <p:spTgt spid="1883150"/>
                                        </p:tgtEl>
                                        <p:attrNameLst>
                                          <p:attrName>ppt_x</p:attrName>
                                          <p:attrName>ppt_y</p:attrName>
                                        </p:attrNameLst>
                                      </p:cBhvr>
                                      <p:rCtr x="0" y="74"/>
                                    </p:animMotion>
                                  </p:childTnLst>
                                </p:cTn>
                              </p:par>
                              <p:par>
                                <p:cTn id="24" presetID="42" presetClass="path" presetSubtype="0" accel="50000" decel="50000" fill="hold" grpId="0" nodeType="withEffect">
                                  <p:stCondLst>
                                    <p:cond delay="0"/>
                                  </p:stCondLst>
                                  <p:childTnLst>
                                    <p:animMotion origin="layout" path="M -1.99295E-6 3.7037E-7 L -1.99295E-6 0.14722 " pathEditMode="relative" rAng="0" ptsTypes="AA">
                                      <p:cBhvr>
                                        <p:cTn id="25" dur="2000" fill="hold"/>
                                        <p:tgtEl>
                                          <p:spTgt spid="1883151"/>
                                        </p:tgtEl>
                                        <p:attrNameLst>
                                          <p:attrName>ppt_x</p:attrName>
                                          <p:attrName>ppt_y</p:attrName>
                                        </p:attrNameLst>
                                      </p:cBhvr>
                                      <p:rCtr x="0" y="74"/>
                                    </p:animMotion>
                                  </p:childTnLst>
                                </p:cTn>
                              </p:par>
                            </p:childTnLst>
                          </p:cTn>
                        </p:par>
                      </p:childTnLst>
                    </p:cTn>
                  </p:par>
                  <p:par>
                    <p:cTn id="26" fill="hold">
                      <p:stCondLst>
                        <p:cond delay="indefinite"/>
                      </p:stCondLst>
                      <p:childTnLst>
                        <p:par>
                          <p:cTn id="27" fill="hold">
                            <p:stCondLst>
                              <p:cond delay="0"/>
                            </p:stCondLst>
                            <p:childTnLst>
                              <p:par>
                                <p:cTn id="28" presetID="8" presetClass="emph" presetSubtype="0" fill="hold" grpId="1" nodeType="clickEffect">
                                  <p:stCondLst>
                                    <p:cond delay="0"/>
                                  </p:stCondLst>
                                  <p:childTnLst>
                                    <p:animRot by="21600000">
                                      <p:cBhvr>
                                        <p:cTn id="29" dur="2000" fill="hold"/>
                                        <p:tgtEl>
                                          <p:spTgt spid="1883148"/>
                                        </p:tgtEl>
                                        <p:attrNameLst>
                                          <p:attrName>r</p:attrName>
                                        </p:attrNameLst>
                                      </p:cBhvr>
                                    </p:animRot>
                                  </p:childTnLst>
                                </p:cTn>
                              </p:par>
                              <p:par>
                                <p:cTn id="30" presetID="19" presetClass="emph" presetSubtype="0" fill="hold" grpId="2" nodeType="withEffect">
                                  <p:stCondLst>
                                    <p:cond delay="0"/>
                                  </p:stCondLst>
                                  <p:childTnLst>
                                    <p:animClr clrSpc="rgb" dir="cw">
                                      <p:cBhvr override="childStyle">
                                        <p:cTn id="31" dur="500" fill="hold"/>
                                        <p:tgtEl>
                                          <p:spTgt spid="1883148"/>
                                        </p:tgtEl>
                                        <p:attrNameLst>
                                          <p:attrName>style.color</p:attrName>
                                        </p:attrNameLst>
                                      </p:cBhvr>
                                      <p:to>
                                        <a:srgbClr val="FF0000"/>
                                      </p:to>
                                    </p:animClr>
                                    <p:animClr clrSpc="rgb" dir="cw">
                                      <p:cBhvr>
                                        <p:cTn id="32" dur="500" fill="hold"/>
                                        <p:tgtEl>
                                          <p:spTgt spid="1883148"/>
                                        </p:tgtEl>
                                        <p:attrNameLst>
                                          <p:attrName>fillcolor</p:attrName>
                                        </p:attrNameLst>
                                      </p:cBhvr>
                                      <p:to>
                                        <a:srgbClr val="FF0000"/>
                                      </p:to>
                                    </p:animClr>
                                    <p:set>
                                      <p:cBhvr>
                                        <p:cTn id="33" dur="500" fill="hold"/>
                                        <p:tgtEl>
                                          <p:spTgt spid="1883148"/>
                                        </p:tgtEl>
                                        <p:attrNameLst>
                                          <p:attrName>fill.type</p:attrName>
                                        </p:attrNameLst>
                                      </p:cBhvr>
                                      <p:to>
                                        <p:strVal val="solid"/>
                                      </p:to>
                                    </p:set>
                                    <p:set>
                                      <p:cBhvr>
                                        <p:cTn id="34" dur="500" fill="hold"/>
                                        <p:tgtEl>
                                          <p:spTgt spid="1883148"/>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1" nodeType="clickEffect">
                                  <p:stCondLst>
                                    <p:cond delay="0"/>
                                  </p:stCondLst>
                                  <p:childTnLst>
                                    <p:animMotion origin="layout" path="M 0.00016 0.14722 L 0.00016 0.30463 " pathEditMode="relative" rAng="0" ptsTypes="AA">
                                      <p:cBhvr>
                                        <p:cTn id="38" dur="2000" fill="hold"/>
                                        <p:tgtEl>
                                          <p:spTgt spid="1883149"/>
                                        </p:tgtEl>
                                        <p:attrNameLst>
                                          <p:attrName>ppt_x</p:attrName>
                                          <p:attrName>ppt_y</p:attrName>
                                        </p:attrNameLst>
                                      </p:cBhvr>
                                      <p:rCtr x="0" y="79"/>
                                    </p:animMotion>
                                  </p:childTnLst>
                                </p:cTn>
                              </p:par>
                              <p:par>
                                <p:cTn id="39" presetID="42" presetClass="path" presetSubtype="0" accel="50000" decel="50000" fill="hold" grpId="1" nodeType="withEffect">
                                  <p:stCondLst>
                                    <p:cond delay="0"/>
                                  </p:stCondLst>
                                  <p:childTnLst>
                                    <p:animMotion origin="layout" path="M 3.33227E-7 0.14722 L 3.33227E-7 0.30463 " pathEditMode="relative" rAng="0" ptsTypes="AA">
                                      <p:cBhvr>
                                        <p:cTn id="40" dur="2000" fill="hold"/>
                                        <p:tgtEl>
                                          <p:spTgt spid="1883150"/>
                                        </p:tgtEl>
                                        <p:attrNameLst>
                                          <p:attrName>ppt_x</p:attrName>
                                          <p:attrName>ppt_y</p:attrName>
                                        </p:attrNameLst>
                                      </p:cBhvr>
                                      <p:rCtr x="0" y="79"/>
                                    </p:animMotion>
                                  </p:childTnLst>
                                </p:cTn>
                              </p:par>
                              <p:par>
                                <p:cTn id="41" presetID="42" presetClass="path" presetSubtype="0" accel="50000" decel="50000" fill="hold" grpId="1" nodeType="withEffect">
                                  <p:stCondLst>
                                    <p:cond delay="0"/>
                                  </p:stCondLst>
                                  <p:childTnLst>
                                    <p:animMotion origin="layout" path="M -1.99295E-6 0.14722 L -1.99295E-6 0.30463 " pathEditMode="relative" rAng="0" ptsTypes="AA">
                                      <p:cBhvr>
                                        <p:cTn id="42" dur="2000" fill="hold"/>
                                        <p:tgtEl>
                                          <p:spTgt spid="1883151"/>
                                        </p:tgtEl>
                                        <p:attrNameLst>
                                          <p:attrName>ppt_x</p:attrName>
                                          <p:attrName>ppt_y</p:attrName>
                                        </p:attrNameLst>
                                      </p:cBhvr>
                                      <p:rCtr x="0" y="79"/>
                                    </p:animMotion>
                                  </p:childTnLst>
                                </p:cTn>
                              </p:par>
                            </p:childTnLst>
                          </p:cTn>
                        </p:par>
                      </p:childTnLst>
                    </p:cTn>
                  </p:par>
                  <p:par>
                    <p:cTn id="43" fill="hold">
                      <p:stCondLst>
                        <p:cond delay="indefinite"/>
                      </p:stCondLst>
                      <p:childTnLst>
                        <p:par>
                          <p:cTn id="44" fill="hold">
                            <p:stCondLst>
                              <p:cond delay="0"/>
                            </p:stCondLst>
                            <p:childTnLst>
                              <p:par>
                                <p:cTn id="45" presetID="8" presetClass="emph" presetSubtype="0" fill="hold" grpId="2" nodeType="clickEffect">
                                  <p:stCondLst>
                                    <p:cond delay="0"/>
                                  </p:stCondLst>
                                  <p:childTnLst>
                                    <p:animRot by="21600000">
                                      <p:cBhvr>
                                        <p:cTn id="46" dur="2000" fill="hold"/>
                                        <p:tgtEl>
                                          <p:spTgt spid="1883150"/>
                                        </p:tgtEl>
                                        <p:attrNameLst>
                                          <p:attrName>r</p:attrName>
                                        </p:attrNameLst>
                                      </p:cBhvr>
                                    </p:animRot>
                                  </p:childTnLst>
                                </p:cTn>
                              </p:par>
                              <p:par>
                                <p:cTn id="47" presetID="19" presetClass="emph" presetSubtype="0" fill="hold" grpId="3" nodeType="withEffect">
                                  <p:stCondLst>
                                    <p:cond delay="0"/>
                                  </p:stCondLst>
                                  <p:childTnLst>
                                    <p:animClr clrSpc="rgb" dir="cw">
                                      <p:cBhvr override="childStyle">
                                        <p:cTn id="48" dur="500" fill="hold"/>
                                        <p:tgtEl>
                                          <p:spTgt spid="1883150"/>
                                        </p:tgtEl>
                                        <p:attrNameLst>
                                          <p:attrName>style.color</p:attrName>
                                        </p:attrNameLst>
                                      </p:cBhvr>
                                      <p:to>
                                        <a:srgbClr val="FF0000"/>
                                      </p:to>
                                    </p:animClr>
                                    <p:animClr clrSpc="rgb" dir="cw">
                                      <p:cBhvr>
                                        <p:cTn id="49" dur="500" fill="hold"/>
                                        <p:tgtEl>
                                          <p:spTgt spid="1883150"/>
                                        </p:tgtEl>
                                        <p:attrNameLst>
                                          <p:attrName>fillcolor</p:attrName>
                                        </p:attrNameLst>
                                      </p:cBhvr>
                                      <p:to>
                                        <a:srgbClr val="FF0000"/>
                                      </p:to>
                                    </p:animClr>
                                    <p:set>
                                      <p:cBhvr>
                                        <p:cTn id="50" dur="500" fill="hold"/>
                                        <p:tgtEl>
                                          <p:spTgt spid="1883150"/>
                                        </p:tgtEl>
                                        <p:attrNameLst>
                                          <p:attrName>fill.type</p:attrName>
                                        </p:attrNameLst>
                                      </p:cBhvr>
                                      <p:to>
                                        <p:strVal val="solid"/>
                                      </p:to>
                                    </p:set>
                                    <p:set>
                                      <p:cBhvr>
                                        <p:cTn id="51" dur="500" fill="hold"/>
                                        <p:tgtEl>
                                          <p:spTgt spid="1883150"/>
                                        </p:tgtEl>
                                        <p:attrNameLst>
                                          <p:attrName>fill.on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42" presetClass="path" presetSubtype="0" accel="50000" decel="50000" fill="hold" grpId="2" nodeType="clickEffect">
                                  <p:stCondLst>
                                    <p:cond delay="0"/>
                                  </p:stCondLst>
                                  <p:childTnLst>
                                    <p:animMotion origin="layout" path="M 0.00016 0.30463 L 0.00016 0.47268 " pathEditMode="relative" rAng="0" ptsTypes="AA">
                                      <p:cBhvr>
                                        <p:cTn id="55" dur="2000" fill="hold"/>
                                        <p:tgtEl>
                                          <p:spTgt spid="1883149"/>
                                        </p:tgtEl>
                                        <p:attrNameLst>
                                          <p:attrName>ppt_x</p:attrName>
                                          <p:attrName>ppt_y</p:attrName>
                                        </p:attrNameLst>
                                      </p:cBhvr>
                                      <p:rCtr x="0" y="84"/>
                                    </p:animMotion>
                                  </p:childTnLst>
                                </p:cTn>
                              </p:par>
                            </p:childTnLst>
                          </p:cTn>
                        </p:par>
                      </p:childTnLst>
                    </p:cTn>
                  </p:par>
                  <p:par>
                    <p:cTn id="56" fill="hold">
                      <p:stCondLst>
                        <p:cond delay="indefinite"/>
                      </p:stCondLst>
                      <p:childTnLst>
                        <p:par>
                          <p:cTn id="57" fill="hold">
                            <p:stCondLst>
                              <p:cond delay="0"/>
                            </p:stCondLst>
                            <p:childTnLst>
                              <p:par>
                                <p:cTn id="58" presetID="6" presetClass="emph" presetSubtype="0" fill="hold" grpId="3" nodeType="clickEffect">
                                  <p:stCondLst>
                                    <p:cond delay="0"/>
                                  </p:stCondLst>
                                  <p:childTnLst>
                                    <p:animScale>
                                      <p:cBhvr>
                                        <p:cTn id="59" dur="2000" fill="hold"/>
                                        <p:tgtEl>
                                          <p:spTgt spid="1883149"/>
                                        </p:tgtEl>
                                      </p:cBhvr>
                                      <p:by x="150000" y="150000"/>
                                    </p:animScale>
                                  </p:childTnLst>
                                </p:cTn>
                              </p:par>
                              <p:par>
                                <p:cTn id="60" presetID="19" presetClass="emph" presetSubtype="0" fill="hold" grpId="4" nodeType="withEffect">
                                  <p:stCondLst>
                                    <p:cond delay="0"/>
                                  </p:stCondLst>
                                  <p:childTnLst>
                                    <p:animClr clrSpc="rgb" dir="cw">
                                      <p:cBhvr override="childStyle">
                                        <p:cTn id="61" dur="500" fill="hold"/>
                                        <p:tgtEl>
                                          <p:spTgt spid="1883149"/>
                                        </p:tgtEl>
                                        <p:attrNameLst>
                                          <p:attrName>style.color</p:attrName>
                                        </p:attrNameLst>
                                      </p:cBhvr>
                                      <p:to>
                                        <a:srgbClr val="006600"/>
                                      </p:to>
                                    </p:animClr>
                                    <p:animClr clrSpc="rgb" dir="cw">
                                      <p:cBhvr>
                                        <p:cTn id="62" dur="500" fill="hold"/>
                                        <p:tgtEl>
                                          <p:spTgt spid="1883149"/>
                                        </p:tgtEl>
                                        <p:attrNameLst>
                                          <p:attrName>fillcolor</p:attrName>
                                        </p:attrNameLst>
                                      </p:cBhvr>
                                      <p:to>
                                        <a:srgbClr val="006600"/>
                                      </p:to>
                                    </p:animClr>
                                    <p:set>
                                      <p:cBhvr>
                                        <p:cTn id="63" dur="500" fill="hold"/>
                                        <p:tgtEl>
                                          <p:spTgt spid="1883149"/>
                                        </p:tgtEl>
                                        <p:attrNameLst>
                                          <p:attrName>fill.type</p:attrName>
                                        </p:attrNameLst>
                                      </p:cBhvr>
                                      <p:to>
                                        <p:strVal val="solid"/>
                                      </p:to>
                                    </p:set>
                                    <p:set>
                                      <p:cBhvr>
                                        <p:cTn id="64" dur="500" fill="hold"/>
                                        <p:tgtEl>
                                          <p:spTgt spid="188314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3145" grpId="0" animBg="1"/>
      <p:bldP spid="1883145" grpId="1" animBg="1"/>
      <p:bldP spid="1883146" grpId="0" animBg="1"/>
      <p:bldP spid="1883147" grpId="0" animBg="1"/>
      <p:bldP spid="1883148" grpId="0" animBg="1"/>
      <p:bldP spid="1883148" grpId="1" animBg="1"/>
      <p:bldP spid="1883148" grpId="2" animBg="1"/>
      <p:bldP spid="1883149" grpId="0" animBg="1"/>
      <p:bldP spid="1883149" grpId="1" animBg="1"/>
      <p:bldP spid="1883149" grpId="2" animBg="1"/>
      <p:bldP spid="1883149" grpId="3" animBg="1"/>
      <p:bldP spid="1883149" grpId="4" animBg="1"/>
      <p:bldP spid="1883150" grpId="0" animBg="1"/>
      <p:bldP spid="1883150" grpId="1" animBg="1"/>
      <p:bldP spid="1883150" grpId="2" animBg="1"/>
      <p:bldP spid="1883150" grpId="3" animBg="1"/>
      <p:bldP spid="1883151" grpId="0" animBg="1"/>
      <p:bldP spid="1883151" grpId="1"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838200" y="912813"/>
            <a:ext cx="8174038" cy="5067300"/>
          </a:xfrm>
          <a:prstGeom prst="rect">
            <a:avLst/>
          </a:prstGeom>
          <a:solidFill>
            <a:srgbClr val="FFCC99"/>
          </a:solidFill>
          <a:ln w="9525">
            <a:solidFill>
              <a:srgbClr val="FF6600"/>
            </a:solidFill>
            <a:miter lim="800000"/>
            <a:headEnd/>
            <a:tailEnd/>
          </a:ln>
        </p:spPr>
        <p:txBody>
          <a:bodyPr wrap="none" anchor="ctr"/>
          <a:lstStyle/>
          <a:p>
            <a:endParaRPr lang="hr-HR"/>
          </a:p>
        </p:txBody>
      </p:sp>
      <p:sp>
        <p:nvSpPr>
          <p:cNvPr id="18435" name="Rectangle 3"/>
          <p:cNvSpPr>
            <a:spLocks noChangeArrowheads="1"/>
          </p:cNvSpPr>
          <p:nvPr/>
        </p:nvSpPr>
        <p:spPr bwMode="auto">
          <a:xfrm>
            <a:off x="1271588" y="1965325"/>
            <a:ext cx="7361237" cy="3935413"/>
          </a:xfrm>
          <a:prstGeom prst="rect">
            <a:avLst/>
          </a:prstGeom>
          <a:solidFill>
            <a:srgbClr val="99FF99"/>
          </a:solidFill>
          <a:ln w="9525">
            <a:solidFill>
              <a:srgbClr val="00A400"/>
            </a:solidFill>
            <a:miter lim="800000"/>
            <a:headEnd/>
            <a:tailEnd/>
          </a:ln>
        </p:spPr>
        <p:txBody>
          <a:bodyPr wrap="none" anchor="ctr"/>
          <a:lstStyle/>
          <a:p>
            <a:endParaRPr lang="hr-HR"/>
          </a:p>
        </p:txBody>
      </p:sp>
      <p:sp>
        <p:nvSpPr>
          <p:cNvPr id="18436" name="Rectangle 4"/>
          <p:cNvSpPr>
            <a:spLocks noChangeArrowheads="1"/>
          </p:cNvSpPr>
          <p:nvPr/>
        </p:nvSpPr>
        <p:spPr bwMode="auto">
          <a:xfrm>
            <a:off x="2232025" y="2682875"/>
            <a:ext cx="5832475" cy="647700"/>
          </a:xfrm>
          <a:prstGeom prst="rect">
            <a:avLst/>
          </a:prstGeom>
          <a:solidFill>
            <a:schemeClr val="tx2"/>
          </a:solidFill>
          <a:ln w="9525">
            <a:solidFill>
              <a:schemeClr val="bg1"/>
            </a:solidFill>
            <a:miter lim="800000"/>
            <a:headEnd/>
            <a:tailEnd/>
          </a:ln>
        </p:spPr>
        <p:txBody>
          <a:bodyPr wrap="none" anchor="ctr"/>
          <a:lstStyle/>
          <a:p>
            <a:endParaRPr lang="hr-HR"/>
          </a:p>
        </p:txBody>
      </p:sp>
      <p:sp>
        <p:nvSpPr>
          <p:cNvPr id="1885189" name="Rectangle 5"/>
          <p:cNvSpPr>
            <a:spLocks noGrp="1" noChangeArrowheads="1"/>
          </p:cNvSpPr>
          <p:nvPr>
            <p:ph type="title"/>
          </p:nvPr>
        </p:nvSpPr>
        <p:spPr/>
        <p:txBody>
          <a:bodyPr/>
          <a:lstStyle/>
          <a:p>
            <a:pPr>
              <a:defRPr/>
            </a:pPr>
            <a:r>
              <a:rPr lang="hr-HR" smtClean="0"/>
              <a:t>Algoritam za binarno pretraživanje</a:t>
            </a:r>
          </a:p>
        </p:txBody>
      </p:sp>
      <p:sp>
        <p:nvSpPr>
          <p:cNvPr id="18438" name="Rectangle 6"/>
          <p:cNvSpPr>
            <a:spLocks noChangeArrowheads="1"/>
          </p:cNvSpPr>
          <p:nvPr/>
        </p:nvSpPr>
        <p:spPr bwMode="auto">
          <a:xfrm>
            <a:off x="2224088" y="3741738"/>
            <a:ext cx="5832475" cy="647700"/>
          </a:xfrm>
          <a:prstGeom prst="rect">
            <a:avLst/>
          </a:prstGeom>
          <a:solidFill>
            <a:schemeClr val="tx2"/>
          </a:solidFill>
          <a:ln w="9525">
            <a:solidFill>
              <a:schemeClr val="bg1"/>
            </a:solidFill>
            <a:miter lim="800000"/>
            <a:headEnd/>
            <a:tailEnd/>
          </a:ln>
        </p:spPr>
        <p:txBody>
          <a:bodyPr wrap="none" anchor="ctr"/>
          <a:lstStyle/>
          <a:p>
            <a:endParaRPr lang="hr-HR"/>
          </a:p>
        </p:txBody>
      </p:sp>
      <p:sp>
        <p:nvSpPr>
          <p:cNvPr id="18439" name="Rectangle 7"/>
          <p:cNvSpPr>
            <a:spLocks noChangeArrowheads="1"/>
          </p:cNvSpPr>
          <p:nvPr/>
        </p:nvSpPr>
        <p:spPr bwMode="auto">
          <a:xfrm>
            <a:off x="2224088" y="3741738"/>
            <a:ext cx="5832475" cy="647700"/>
          </a:xfrm>
          <a:prstGeom prst="rect">
            <a:avLst/>
          </a:prstGeom>
          <a:solidFill>
            <a:schemeClr val="tx2"/>
          </a:solidFill>
          <a:ln w="9525">
            <a:solidFill>
              <a:schemeClr val="bg1"/>
            </a:solidFill>
            <a:miter lim="800000"/>
            <a:headEnd/>
            <a:tailEnd/>
          </a:ln>
        </p:spPr>
        <p:txBody>
          <a:bodyPr wrap="none" anchor="ctr"/>
          <a:lstStyle/>
          <a:p>
            <a:endParaRPr lang="hr-HR"/>
          </a:p>
        </p:txBody>
      </p:sp>
      <p:sp>
        <p:nvSpPr>
          <p:cNvPr id="18440" name="Rectangle 8"/>
          <p:cNvSpPr>
            <a:spLocks noChangeArrowheads="1"/>
          </p:cNvSpPr>
          <p:nvPr/>
        </p:nvSpPr>
        <p:spPr bwMode="auto">
          <a:xfrm>
            <a:off x="2224088" y="4881563"/>
            <a:ext cx="6259512" cy="285750"/>
          </a:xfrm>
          <a:prstGeom prst="rect">
            <a:avLst/>
          </a:prstGeom>
          <a:solidFill>
            <a:schemeClr val="tx2"/>
          </a:solidFill>
          <a:ln w="9525">
            <a:solidFill>
              <a:schemeClr val="bg1"/>
            </a:solidFill>
            <a:miter lim="800000"/>
            <a:headEnd/>
            <a:tailEnd/>
          </a:ln>
        </p:spPr>
        <p:txBody>
          <a:bodyPr wrap="none" anchor="ctr"/>
          <a:lstStyle/>
          <a:p>
            <a:endParaRPr lang="hr-HR"/>
          </a:p>
        </p:txBody>
      </p:sp>
      <p:sp>
        <p:nvSpPr>
          <p:cNvPr id="18441" name="Rectangle 9"/>
          <p:cNvSpPr>
            <a:spLocks noChangeArrowheads="1"/>
          </p:cNvSpPr>
          <p:nvPr/>
        </p:nvSpPr>
        <p:spPr bwMode="auto">
          <a:xfrm>
            <a:off x="2224088" y="4881563"/>
            <a:ext cx="6259512" cy="285750"/>
          </a:xfrm>
          <a:prstGeom prst="rect">
            <a:avLst/>
          </a:prstGeom>
          <a:solidFill>
            <a:schemeClr val="tx2"/>
          </a:solidFill>
          <a:ln w="9525">
            <a:solidFill>
              <a:schemeClr val="bg1"/>
            </a:solidFill>
            <a:miter lim="800000"/>
            <a:headEnd/>
            <a:tailEnd/>
          </a:ln>
        </p:spPr>
        <p:txBody>
          <a:bodyPr wrap="none" anchor="ctr"/>
          <a:lstStyle/>
          <a:p>
            <a:endParaRPr lang="hr-HR"/>
          </a:p>
        </p:txBody>
      </p:sp>
      <p:sp>
        <p:nvSpPr>
          <p:cNvPr id="18442" name="Rectangle 10"/>
          <p:cNvSpPr>
            <a:spLocks noChangeArrowheads="1"/>
          </p:cNvSpPr>
          <p:nvPr/>
        </p:nvSpPr>
        <p:spPr bwMode="auto">
          <a:xfrm>
            <a:off x="2232025" y="5572125"/>
            <a:ext cx="6259513" cy="285750"/>
          </a:xfrm>
          <a:prstGeom prst="rect">
            <a:avLst/>
          </a:prstGeom>
          <a:solidFill>
            <a:schemeClr val="tx2"/>
          </a:solidFill>
          <a:ln w="9525">
            <a:solidFill>
              <a:schemeClr val="bg1"/>
            </a:solidFill>
            <a:miter lim="800000"/>
            <a:headEnd/>
            <a:tailEnd/>
          </a:ln>
        </p:spPr>
        <p:txBody>
          <a:bodyPr wrap="none" anchor="ctr"/>
          <a:lstStyle/>
          <a:p>
            <a:endParaRPr lang="hr-HR"/>
          </a:p>
        </p:txBody>
      </p:sp>
      <p:sp>
        <p:nvSpPr>
          <p:cNvPr id="18443" name="Rectangle 11"/>
          <p:cNvSpPr>
            <a:spLocks noChangeArrowheads="1"/>
          </p:cNvSpPr>
          <p:nvPr/>
        </p:nvSpPr>
        <p:spPr bwMode="auto">
          <a:xfrm>
            <a:off x="2232025" y="5572125"/>
            <a:ext cx="6259513" cy="285750"/>
          </a:xfrm>
          <a:prstGeom prst="rect">
            <a:avLst/>
          </a:prstGeom>
          <a:solidFill>
            <a:schemeClr val="tx2"/>
          </a:solidFill>
          <a:ln w="9525">
            <a:solidFill>
              <a:schemeClr val="bg1"/>
            </a:solidFill>
            <a:miter lim="800000"/>
            <a:headEnd/>
            <a:tailEnd/>
          </a:ln>
        </p:spPr>
        <p:txBody>
          <a:bodyPr wrap="none" anchor="ctr"/>
          <a:lstStyle/>
          <a:p>
            <a:endParaRPr lang="hr-HR"/>
          </a:p>
        </p:txBody>
      </p:sp>
      <p:sp>
        <p:nvSpPr>
          <p:cNvPr id="1885196" name="Rectangle 12"/>
          <p:cNvSpPr>
            <a:spLocks noChangeArrowheads="1"/>
          </p:cNvSpPr>
          <p:nvPr/>
        </p:nvSpPr>
        <p:spPr bwMode="auto">
          <a:xfrm>
            <a:off x="488950" y="912813"/>
            <a:ext cx="8523288" cy="4987925"/>
          </a:xfrm>
          <a:prstGeom prst="rect">
            <a:avLst/>
          </a:prstGeom>
          <a:noFill/>
          <a:ln w="9525">
            <a:noFill/>
            <a:miter lim="800000"/>
            <a:headEnd/>
            <a:tailEnd/>
          </a:ln>
          <a:effectLst/>
        </p:spPr>
        <p:txBody>
          <a:bodyPr>
            <a:spAutoFit/>
          </a:bodyPr>
          <a:lstStyle/>
          <a:p>
            <a:pPr lvl="1">
              <a:lnSpc>
                <a:spcPct val="105000"/>
              </a:lnSpc>
              <a:buClr>
                <a:srgbClr val="FF0000"/>
              </a:buClr>
              <a:buSzPct val="75000"/>
            </a:pPr>
            <a:r>
              <a:rPr lang="hr-HR" sz="1800">
                <a:effectLst>
                  <a:outerShdw blurRad="38100" dist="38100" dir="2700000" algn="tl">
                    <a:srgbClr val="C0C0C0"/>
                  </a:outerShdw>
                </a:effectLst>
              </a:rPr>
              <a:t>donja_granica = 0</a:t>
            </a:r>
          </a:p>
          <a:p>
            <a:pPr lvl="1">
              <a:lnSpc>
                <a:spcPct val="105000"/>
              </a:lnSpc>
              <a:buClr>
                <a:srgbClr val="FF0000"/>
              </a:buClr>
              <a:buSzPct val="75000"/>
            </a:pPr>
            <a:r>
              <a:rPr lang="hr-HR" sz="1800">
                <a:effectLst>
                  <a:outerShdw blurRad="38100" dist="38100" dir="2700000" algn="tl">
                    <a:srgbClr val="C0C0C0"/>
                  </a:outerShdw>
                </a:effectLst>
              </a:rPr>
              <a:t>gornja_granica = ukupan_broj_elemenata</a:t>
            </a:r>
          </a:p>
          <a:p>
            <a:pPr lvl="1">
              <a:lnSpc>
                <a:spcPct val="105000"/>
              </a:lnSpc>
              <a:buClr>
                <a:srgbClr val="FF0000"/>
              </a:buClr>
              <a:buSzPct val="75000"/>
            </a:pPr>
            <a:r>
              <a:rPr lang="hr-HR" sz="1800">
                <a:effectLst>
                  <a:outerShdw blurRad="38100" dist="38100" dir="2700000" algn="tl">
                    <a:srgbClr val="C0C0C0"/>
                  </a:outerShdw>
                </a:effectLst>
              </a:rPr>
              <a:t>Ponavljaj</a:t>
            </a:r>
          </a:p>
          <a:p>
            <a:pPr lvl="1">
              <a:lnSpc>
                <a:spcPct val="105000"/>
              </a:lnSpc>
              <a:buClr>
                <a:srgbClr val="FF0000"/>
              </a:buClr>
              <a:buSzPct val="75000"/>
            </a:pPr>
            <a:r>
              <a:rPr lang="hr-HR" sz="1800">
                <a:effectLst>
                  <a:outerShdw blurRad="38100" dist="38100" dir="2700000" algn="tl">
                    <a:srgbClr val="C0C0C0"/>
                  </a:outerShdw>
                </a:effectLst>
              </a:rPr>
              <a:t>	Izračunaj središnji element</a:t>
            </a:r>
          </a:p>
          <a:p>
            <a:pPr lvl="1">
              <a:lnSpc>
                <a:spcPct val="105000"/>
              </a:lnSpc>
              <a:buClr>
                <a:srgbClr val="FF0000"/>
              </a:buClr>
              <a:buSzPct val="75000"/>
            </a:pPr>
            <a:r>
              <a:rPr lang="hr-HR" sz="1800">
                <a:effectLst>
                  <a:outerShdw blurRad="38100" dist="38100" dir="2700000" algn="tl">
                    <a:srgbClr val="C0C0C0"/>
                  </a:outerShdw>
                </a:effectLst>
              </a:rPr>
              <a:t>	Ako je zapis u sredini jednak traženom</a:t>
            </a:r>
          </a:p>
          <a:p>
            <a:pPr lvl="1">
              <a:lnSpc>
                <a:spcPct val="105000"/>
              </a:lnSpc>
              <a:buClr>
                <a:srgbClr val="FF0000"/>
              </a:buClr>
              <a:buSzPct val="75000"/>
            </a:pPr>
            <a:r>
              <a:rPr lang="hr-HR" sz="1800">
                <a:effectLst>
                  <a:outerShdw blurRad="38100" dist="38100" dir="2700000" algn="tl">
                    <a:srgbClr val="C0C0C0"/>
                  </a:outerShdw>
                </a:effectLst>
              </a:rPr>
              <a:t>		Zapis je pronađen</a:t>
            </a:r>
          </a:p>
          <a:p>
            <a:pPr lvl="1">
              <a:lnSpc>
                <a:spcPct val="105000"/>
              </a:lnSpc>
              <a:buClr>
                <a:srgbClr val="FF0000"/>
              </a:buClr>
              <a:buSzPct val="75000"/>
            </a:pPr>
            <a:r>
              <a:rPr lang="hr-HR" sz="1800">
                <a:effectLst>
                  <a:outerShdw blurRad="38100" dist="38100" dir="2700000" algn="tl">
                    <a:srgbClr val="C0C0C0"/>
                  </a:outerShdw>
                </a:effectLst>
              </a:rPr>
              <a:t>		Iskoči iz petlje</a:t>
            </a:r>
          </a:p>
          <a:p>
            <a:pPr lvl="1">
              <a:lnSpc>
                <a:spcPct val="105000"/>
              </a:lnSpc>
              <a:buClr>
                <a:srgbClr val="FF0000"/>
              </a:buClr>
              <a:buSzPct val="75000"/>
            </a:pPr>
            <a:r>
              <a:rPr lang="hr-HR" sz="1800">
                <a:effectLst>
                  <a:outerShdw blurRad="38100" dist="38100" dir="2700000" algn="tl">
                    <a:srgbClr val="C0C0C0"/>
                  </a:outerShdw>
                </a:effectLst>
              </a:rPr>
              <a:t>	Ako je donja granica veća ili jednaka gornjoj</a:t>
            </a:r>
          </a:p>
          <a:p>
            <a:pPr lvl="1">
              <a:lnSpc>
                <a:spcPct val="105000"/>
              </a:lnSpc>
              <a:buClr>
                <a:srgbClr val="FF0000"/>
              </a:buClr>
              <a:buSzPct val="75000"/>
            </a:pPr>
            <a:r>
              <a:rPr lang="hr-HR" sz="1800">
                <a:effectLst>
                  <a:outerShdw blurRad="38100" dist="38100" dir="2700000" algn="tl">
                    <a:srgbClr val="C0C0C0"/>
                  </a:outerShdw>
                </a:effectLst>
              </a:rPr>
              <a:t>		Zapis nije pronađen</a:t>
            </a:r>
          </a:p>
          <a:p>
            <a:pPr lvl="1">
              <a:lnSpc>
                <a:spcPct val="105000"/>
              </a:lnSpc>
              <a:buClr>
                <a:srgbClr val="FF0000"/>
              </a:buClr>
              <a:buSzPct val="75000"/>
            </a:pPr>
            <a:r>
              <a:rPr lang="hr-HR" sz="1800">
                <a:effectLst>
                  <a:outerShdw blurRad="38100" dist="38100" dir="2700000" algn="tl">
                    <a:srgbClr val="C0C0C0"/>
                  </a:outerShdw>
                </a:effectLst>
              </a:rPr>
              <a:t>		Iskoči iz petlje</a:t>
            </a:r>
            <a:br>
              <a:rPr lang="hr-HR" sz="1800">
                <a:effectLst>
                  <a:outerShdw blurRad="38100" dist="38100" dir="2700000" algn="tl">
                    <a:srgbClr val="C0C0C0"/>
                  </a:outerShdw>
                </a:effectLst>
              </a:rPr>
            </a:br>
            <a:endParaRPr lang="hr-HR" sz="800">
              <a:effectLst>
                <a:outerShdw blurRad="38100" dist="38100" dir="2700000" algn="tl">
                  <a:srgbClr val="C0C0C0"/>
                </a:outerShdw>
              </a:effectLst>
            </a:endParaRPr>
          </a:p>
          <a:p>
            <a:pPr lvl="1">
              <a:lnSpc>
                <a:spcPct val="105000"/>
              </a:lnSpc>
              <a:buClr>
                <a:srgbClr val="FF0000"/>
              </a:buClr>
              <a:buSzPct val="75000"/>
            </a:pPr>
            <a:r>
              <a:rPr lang="hr-HR" sz="1800">
                <a:effectLst>
                  <a:outerShdw blurRad="38100" dist="38100" dir="2700000" algn="tl">
                    <a:srgbClr val="C0C0C0"/>
                  </a:outerShdw>
                </a:effectLst>
              </a:rPr>
              <a:t>	Ako je zapis u sredini manji od traženog</a:t>
            </a:r>
          </a:p>
          <a:p>
            <a:pPr lvl="1">
              <a:lnSpc>
                <a:spcPct val="105000"/>
              </a:lnSpc>
              <a:buClr>
                <a:srgbClr val="FF0000"/>
              </a:buClr>
              <a:buSzPct val="75000"/>
            </a:pPr>
            <a:r>
              <a:rPr lang="hr-HR" sz="1800">
                <a:effectLst>
                  <a:outerShdw blurRad="38100" dist="38100" dir="2700000" algn="tl">
                    <a:srgbClr val="C0C0C0"/>
                  </a:outerShdw>
                </a:effectLst>
              </a:rPr>
              <a:t>		Postavi donju granicu na trenutni zapis + 1</a:t>
            </a:r>
          </a:p>
          <a:p>
            <a:pPr lvl="1">
              <a:lnSpc>
                <a:spcPct val="105000"/>
              </a:lnSpc>
              <a:buClr>
                <a:srgbClr val="FF0000"/>
              </a:buClr>
              <a:buSzPct val="75000"/>
            </a:pPr>
            <a:r>
              <a:rPr lang="hr-HR" sz="1800">
                <a:effectLst>
                  <a:outerShdw blurRad="38100" dist="38100" dir="2700000" algn="tl">
                    <a:srgbClr val="C0C0C0"/>
                  </a:outerShdw>
                </a:effectLst>
              </a:rPr>
              <a:t>	Ako je zapis u sredini</a:t>
            </a:r>
            <a:r>
              <a:rPr lang="hr-HR" sz="1800" b="0">
                <a:solidFill>
                  <a:schemeClr val="tx1"/>
                </a:solidFill>
                <a:effectLst>
                  <a:outerShdw blurRad="38100" dist="38100" dir="2700000" algn="tl">
                    <a:srgbClr val="C0C0C0"/>
                  </a:outerShdw>
                </a:effectLst>
              </a:rPr>
              <a:t> </a:t>
            </a:r>
            <a:r>
              <a:rPr lang="hr-HR" sz="1800">
                <a:effectLst>
                  <a:outerShdw blurRad="38100" dist="38100" dir="2700000" algn="tl">
                    <a:srgbClr val="C0C0C0"/>
                  </a:outerShdw>
                </a:effectLst>
              </a:rPr>
              <a:t>veći od traženog</a:t>
            </a:r>
          </a:p>
          <a:p>
            <a:pPr lvl="1">
              <a:lnSpc>
                <a:spcPct val="105000"/>
              </a:lnSpc>
              <a:buClr>
                <a:srgbClr val="FF0000"/>
              </a:buClr>
              <a:buSzPct val="75000"/>
            </a:pPr>
            <a:r>
              <a:rPr lang="hr-HR" sz="1800">
                <a:effectLst>
                  <a:outerShdw blurRad="38100" dist="38100" dir="2700000" algn="tl">
                    <a:srgbClr val="C0C0C0"/>
                  </a:outerShdw>
                </a:effectLst>
              </a:rPr>
              <a:t>		Postavi gornju granicu na trenutni zapis - 1</a:t>
            </a:r>
          </a:p>
        </p:txBody>
      </p:sp>
      <p:sp>
        <p:nvSpPr>
          <p:cNvPr id="1885197" name="Rectangle 13"/>
          <p:cNvSpPr>
            <a:spLocks noChangeArrowheads="1"/>
          </p:cNvSpPr>
          <p:nvPr/>
        </p:nvSpPr>
        <p:spPr bwMode="auto">
          <a:xfrm>
            <a:off x="5294313" y="6013450"/>
            <a:ext cx="3814762" cy="381000"/>
          </a:xfrm>
          <a:prstGeom prst="rect">
            <a:avLst/>
          </a:prstGeom>
          <a:noFill/>
          <a:ln w="9525" algn="ctr">
            <a:noFill/>
            <a:miter lim="800000"/>
            <a:headEnd/>
            <a:tailEnd/>
          </a:ln>
          <a:effectLst/>
        </p:spPr>
        <p:txBody>
          <a:bodyPr wrap="none">
            <a:spAutoFit/>
          </a:bodyPr>
          <a:lstStyle/>
          <a:p>
            <a:pPr lvl="1">
              <a:lnSpc>
                <a:spcPct val="105000"/>
              </a:lnSpc>
              <a:buClr>
                <a:srgbClr val="FF0000"/>
              </a:buClr>
              <a:buSzPct val="75000"/>
              <a:defRPr/>
            </a:pPr>
            <a:r>
              <a:rPr lang="hr-HR" sz="1800" b="0">
                <a:solidFill>
                  <a:schemeClr val="folHlink"/>
                </a:solidFill>
                <a:effectLst>
                  <a:outerShdw blurRad="38100" dist="38100" dir="2700000" algn="tl">
                    <a:srgbClr val="C0C0C0"/>
                  </a:outerShdw>
                </a:effectLst>
                <a:sym typeface="Wingdings" pitchFamily="2" charset="2"/>
              </a:rPr>
              <a:t></a:t>
            </a:r>
            <a:r>
              <a:rPr lang="hr-HR" sz="1800" b="0">
                <a:solidFill>
                  <a:schemeClr val="folHlink"/>
                </a:solidFill>
                <a:effectLst>
                  <a:outerShdw blurRad="38100" dist="38100" dir="2700000" algn="tl">
                    <a:srgbClr val="C0C0C0"/>
                  </a:outerShdw>
                </a:effectLst>
              </a:rPr>
              <a:t> BinarnoPretrazivanje</a:t>
            </a:r>
          </a:p>
        </p:txBody>
      </p:sp>
      <p:sp>
        <p:nvSpPr>
          <p:cNvPr id="3" name="Slide Number Placeholder 2"/>
          <p:cNvSpPr>
            <a:spLocks noGrp="1"/>
          </p:cNvSpPr>
          <p:nvPr>
            <p:ph type="sldNum" sz="quarter" idx="11"/>
          </p:nvPr>
        </p:nvSpPr>
        <p:spPr/>
        <p:txBody>
          <a:bodyPr/>
          <a:lstStyle/>
          <a:p>
            <a:fld id="{745713BE-29BA-419A-94CF-E246D26E1442}" type="slidenum">
              <a:rPr lang="hr-HR" smtClean="0"/>
              <a:pPr/>
              <a:t>84</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7234" name="Rectangle 2"/>
          <p:cNvSpPr>
            <a:spLocks noGrp="1" noChangeArrowheads="1"/>
          </p:cNvSpPr>
          <p:nvPr>
            <p:ph type="title"/>
          </p:nvPr>
        </p:nvSpPr>
        <p:spPr/>
        <p:txBody>
          <a:bodyPr/>
          <a:lstStyle/>
          <a:p>
            <a:pPr>
              <a:defRPr/>
            </a:pPr>
            <a:r>
              <a:rPr lang="hr-HR" smtClean="0"/>
              <a:t>Problemi i zadaci</a:t>
            </a:r>
          </a:p>
        </p:txBody>
      </p:sp>
      <p:sp>
        <p:nvSpPr>
          <p:cNvPr id="1887235" name="Rectangle 3"/>
          <p:cNvSpPr>
            <a:spLocks noGrp="1" noChangeArrowheads="1"/>
          </p:cNvSpPr>
          <p:nvPr>
            <p:ph type="body" idx="1"/>
          </p:nvPr>
        </p:nvSpPr>
        <p:spPr/>
        <p:txBody>
          <a:bodyPr/>
          <a:lstStyle/>
          <a:p>
            <a:pPr marL="533400" indent="-533400">
              <a:lnSpc>
                <a:spcPct val="110000"/>
              </a:lnSpc>
              <a:buFont typeface="Monotype Sorts" pitchFamily="2" charset="2"/>
              <a:buAutoNum type="arabicPeriod"/>
            </a:pPr>
            <a:r>
              <a:rPr lang="hr-HR" smtClean="0"/>
              <a:t>Koja su vremena izvođenja u najboljem, najlošijem i prosječnom slučaju kod binarnog pretraživanja </a:t>
            </a:r>
            <a:r>
              <a:rPr lang="hr-HR" smtClean="0">
                <a:solidFill>
                  <a:srgbClr val="FF0000"/>
                </a:solidFill>
              </a:rPr>
              <a:t>n</a:t>
            </a:r>
            <a:r>
              <a:rPr lang="hr-HR" smtClean="0"/>
              <a:t> zapisa?</a:t>
            </a:r>
          </a:p>
          <a:p>
            <a:pPr marL="533400" indent="-533400">
              <a:lnSpc>
                <a:spcPct val="110000"/>
              </a:lnSpc>
              <a:buFont typeface="Monotype Sorts" pitchFamily="2" charset="2"/>
              <a:buAutoNum type="arabicPeriod"/>
            </a:pPr>
            <a:r>
              <a:rPr lang="hr-HR" smtClean="0"/>
              <a:t>Za slučaj popisa mjesta u Hrvatskoj (6935 mjesta), koliko najviše </a:t>
            </a:r>
            <a:r>
              <a:rPr lang="hr-HR" smtClean="0">
                <a:solidFill>
                  <a:srgbClr val="FF0000"/>
                </a:solidFill>
              </a:rPr>
              <a:t>koraka</a:t>
            </a:r>
            <a:r>
              <a:rPr lang="hr-HR" smtClean="0"/>
              <a:t> treba napraviti kako bi se pronašlo traženo mjesto?</a:t>
            </a:r>
          </a:p>
          <a:p>
            <a:pPr marL="533400" indent="-533400">
              <a:lnSpc>
                <a:spcPct val="110000"/>
              </a:lnSpc>
              <a:buFont typeface="Monotype Sorts" pitchFamily="2" charset="2"/>
              <a:buAutoNum type="arabicPeriod"/>
            </a:pPr>
            <a:r>
              <a:rPr lang="hr-HR" smtClean="0"/>
              <a:t>Hoće li binarno pretraživanje uvijek biti brže od slijednog, čak i na velikom broju podataka?</a:t>
            </a:r>
          </a:p>
        </p:txBody>
      </p:sp>
      <p:sp>
        <p:nvSpPr>
          <p:cNvPr id="3" name="Slide Number Placeholder 2"/>
          <p:cNvSpPr>
            <a:spLocks noGrp="1"/>
          </p:cNvSpPr>
          <p:nvPr>
            <p:ph type="sldNum" sz="quarter" idx="11"/>
          </p:nvPr>
        </p:nvSpPr>
        <p:spPr/>
        <p:txBody>
          <a:bodyPr/>
          <a:lstStyle/>
          <a:p>
            <a:fld id="{D4AD59E7-4515-4B34-A58D-745587B9CCB9}" type="slidenum">
              <a:rPr lang="hr-HR" smtClean="0"/>
              <a:pPr/>
              <a:t>85</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729038" y="5373688"/>
            <a:ext cx="3311525" cy="576262"/>
          </a:xfrm>
          <a:prstGeom prst="rect">
            <a:avLst/>
          </a:prstGeom>
          <a:solidFill>
            <a:srgbClr val="FFCC99"/>
          </a:solidFill>
          <a:ln w="9525">
            <a:solidFill>
              <a:srgbClr val="990000"/>
            </a:solidFill>
            <a:miter lim="800000"/>
            <a:headEnd/>
            <a:tailEnd/>
          </a:ln>
        </p:spPr>
        <p:txBody>
          <a:bodyPr wrap="none" anchor="ctr"/>
          <a:lstStyle/>
          <a:p>
            <a:endParaRPr lang="hr-HR"/>
          </a:p>
        </p:txBody>
      </p:sp>
      <p:sp>
        <p:nvSpPr>
          <p:cNvPr id="1889283" name="Rectangle 3"/>
          <p:cNvSpPr>
            <a:spLocks noGrp="1" noChangeArrowheads="1"/>
          </p:cNvSpPr>
          <p:nvPr>
            <p:ph type="title"/>
          </p:nvPr>
        </p:nvSpPr>
        <p:spPr/>
        <p:txBody>
          <a:bodyPr/>
          <a:lstStyle/>
          <a:p>
            <a:pPr>
              <a:defRPr/>
            </a:pPr>
            <a:r>
              <a:rPr lang="hr-HR" smtClean="0"/>
              <a:t>Problemi i zadaci</a:t>
            </a:r>
          </a:p>
        </p:txBody>
      </p:sp>
      <p:sp>
        <p:nvSpPr>
          <p:cNvPr id="1889284" name="Rectangle 4"/>
          <p:cNvSpPr>
            <a:spLocks noGrp="1" noChangeArrowheads="1"/>
          </p:cNvSpPr>
          <p:nvPr>
            <p:ph type="body" idx="1"/>
          </p:nvPr>
        </p:nvSpPr>
        <p:spPr/>
        <p:txBody>
          <a:bodyPr/>
          <a:lstStyle/>
          <a:p>
            <a:pPr>
              <a:defRPr/>
            </a:pPr>
            <a:r>
              <a:rPr lang="hr-HR" smtClean="0"/>
              <a:t>Pretpostavite da se </a:t>
            </a:r>
            <a:r>
              <a:rPr lang="hr-HR" i="1" smtClean="0">
                <a:solidFill>
                  <a:srgbClr val="FF6600"/>
                </a:solidFill>
                <a:latin typeface="Times New Roman" pitchFamily="18" charset="0"/>
              </a:rPr>
              <a:t>n</a:t>
            </a:r>
            <a:r>
              <a:rPr lang="hr-HR" smtClean="0"/>
              <a:t> podataka u nekom skupu može sortirati u vremenu </a:t>
            </a:r>
            <a:r>
              <a:rPr lang="hr-HR" i="1" smtClean="0">
                <a:solidFill>
                  <a:srgbClr val="006600"/>
                </a:solidFill>
                <a:latin typeface="Times New Roman" pitchFamily="18" charset="0"/>
              </a:rPr>
              <a:t>O(n log</a:t>
            </a:r>
            <a:r>
              <a:rPr lang="hr-HR" i="1" baseline="-25000" smtClean="0">
                <a:solidFill>
                  <a:srgbClr val="006600"/>
                </a:solidFill>
                <a:latin typeface="Times New Roman" pitchFamily="18" charset="0"/>
              </a:rPr>
              <a:t>2</a:t>
            </a:r>
            <a:r>
              <a:rPr lang="hr-HR" i="1" smtClean="0">
                <a:solidFill>
                  <a:srgbClr val="006600"/>
                </a:solidFill>
                <a:latin typeface="Times New Roman" pitchFamily="18" charset="0"/>
              </a:rPr>
              <a:t> n)</a:t>
            </a:r>
            <a:r>
              <a:rPr lang="hr-HR" smtClean="0"/>
              <a:t> . Podaci su nesortirani. Trebate obaviti </a:t>
            </a:r>
            <a:r>
              <a:rPr lang="hr-HR" i="1" smtClean="0">
                <a:solidFill>
                  <a:srgbClr val="800080"/>
                </a:solidFill>
                <a:latin typeface="Times New Roman" pitchFamily="18" charset="0"/>
              </a:rPr>
              <a:t>n</a:t>
            </a:r>
            <a:r>
              <a:rPr lang="hr-HR" smtClean="0"/>
              <a:t> pretraživanja u tom skupu podataka. Što je smislenije:</a:t>
            </a:r>
          </a:p>
          <a:p>
            <a:pPr lvl="1">
              <a:defRPr/>
            </a:pPr>
            <a:r>
              <a:rPr lang="hr-HR" smtClean="0"/>
              <a:t>koristiti </a:t>
            </a:r>
            <a:r>
              <a:rPr lang="hr-HR" smtClean="0">
                <a:solidFill>
                  <a:srgbClr val="FF6600"/>
                </a:solidFill>
              </a:rPr>
              <a:t>slijedno</a:t>
            </a:r>
            <a:r>
              <a:rPr lang="hr-HR" smtClean="0"/>
              <a:t> pretraživanje?</a:t>
            </a:r>
          </a:p>
          <a:p>
            <a:pPr lvl="1">
              <a:defRPr/>
            </a:pPr>
            <a:r>
              <a:rPr lang="hr-HR" smtClean="0">
                <a:solidFill>
                  <a:srgbClr val="006600"/>
                </a:solidFill>
              </a:rPr>
              <a:t>sortirati</a:t>
            </a:r>
            <a:r>
              <a:rPr lang="hr-HR" smtClean="0"/>
              <a:t> podatke i koristiti </a:t>
            </a:r>
            <a:r>
              <a:rPr lang="hr-HR" smtClean="0">
                <a:solidFill>
                  <a:schemeClr val="bg1"/>
                </a:solidFill>
              </a:rPr>
              <a:t>binarno</a:t>
            </a:r>
            <a:r>
              <a:rPr lang="hr-HR" smtClean="0"/>
              <a:t> pretraživanje?</a:t>
            </a:r>
          </a:p>
          <a:p>
            <a:pPr>
              <a:buFont typeface="Monotype Sorts" pitchFamily="2" charset="2"/>
              <a:buNone/>
              <a:defRPr/>
            </a:pPr>
            <a:endParaRPr lang="hr-HR" smtClean="0"/>
          </a:p>
          <a:p>
            <a:pPr lvl="1">
              <a:defRPr/>
            </a:pPr>
            <a:r>
              <a:rPr lang="hr-HR" smtClean="0"/>
              <a:t>Rješenje: ima više smisla sortirati i binarno pretraživati!</a:t>
            </a:r>
          </a:p>
          <a:p>
            <a:pPr lvl="2">
              <a:defRPr/>
            </a:pPr>
            <a:r>
              <a:rPr lang="hr-HR" i="1" smtClean="0">
                <a:solidFill>
                  <a:srgbClr val="800080"/>
                </a:solidFill>
                <a:latin typeface="Times New Roman" pitchFamily="18" charset="0"/>
              </a:rPr>
              <a:t>n</a:t>
            </a:r>
            <a:r>
              <a:rPr lang="hr-HR" smtClean="0"/>
              <a:t> slijednih pretraživanja: </a:t>
            </a:r>
            <a:r>
              <a:rPr lang="hr-HR" i="1" smtClean="0">
                <a:solidFill>
                  <a:srgbClr val="800080"/>
                </a:solidFill>
                <a:latin typeface="Times New Roman" pitchFamily="18" charset="0"/>
              </a:rPr>
              <a:t>n</a:t>
            </a:r>
            <a:r>
              <a:rPr lang="hr-HR" i="1" smtClean="0">
                <a:latin typeface="Times New Roman" pitchFamily="18" charset="0"/>
              </a:rPr>
              <a:t> * </a:t>
            </a:r>
            <a:r>
              <a:rPr lang="hr-HR" i="1" smtClean="0">
                <a:solidFill>
                  <a:srgbClr val="FF6600"/>
                </a:solidFill>
                <a:latin typeface="Times New Roman" pitchFamily="18" charset="0"/>
              </a:rPr>
              <a:t>O(n)</a:t>
            </a:r>
            <a:r>
              <a:rPr lang="hr-HR" i="1" smtClean="0">
                <a:latin typeface="Times New Roman" pitchFamily="18" charset="0"/>
              </a:rPr>
              <a:t> = </a:t>
            </a:r>
            <a:r>
              <a:rPr lang="hr-HR" sz="2800" i="1" smtClean="0">
                <a:latin typeface="Times New Roman" pitchFamily="18" charset="0"/>
              </a:rPr>
              <a:t>O(n</a:t>
            </a:r>
            <a:r>
              <a:rPr lang="hr-HR" sz="2800" i="1" baseline="30000" smtClean="0">
                <a:latin typeface="Times New Roman" pitchFamily="18" charset="0"/>
              </a:rPr>
              <a:t>2</a:t>
            </a:r>
            <a:r>
              <a:rPr lang="hr-HR" sz="2800" i="1" smtClean="0">
                <a:latin typeface="Times New Roman" pitchFamily="18" charset="0"/>
              </a:rPr>
              <a:t>)</a:t>
            </a:r>
          </a:p>
          <a:p>
            <a:pPr lvl="2">
              <a:defRPr/>
            </a:pPr>
            <a:r>
              <a:rPr lang="hr-HR" smtClean="0">
                <a:solidFill>
                  <a:srgbClr val="006600"/>
                </a:solidFill>
              </a:rPr>
              <a:t>sort</a:t>
            </a:r>
            <a:r>
              <a:rPr lang="hr-HR" smtClean="0"/>
              <a:t> + </a:t>
            </a:r>
            <a:r>
              <a:rPr lang="hr-HR" smtClean="0">
                <a:solidFill>
                  <a:schemeClr val="bg1"/>
                </a:solidFill>
              </a:rPr>
              <a:t>binarno</a:t>
            </a:r>
            <a:r>
              <a:rPr lang="hr-HR" smtClean="0"/>
              <a:t>: </a:t>
            </a:r>
            <a:r>
              <a:rPr lang="hr-HR" i="1" smtClean="0">
                <a:solidFill>
                  <a:srgbClr val="006600"/>
                </a:solidFill>
                <a:latin typeface="Times New Roman" pitchFamily="18" charset="0"/>
              </a:rPr>
              <a:t>O(n log</a:t>
            </a:r>
            <a:r>
              <a:rPr lang="hr-HR" i="1" baseline="-25000" smtClean="0">
                <a:solidFill>
                  <a:srgbClr val="006600"/>
                </a:solidFill>
                <a:latin typeface="Times New Roman" pitchFamily="18" charset="0"/>
              </a:rPr>
              <a:t>2 </a:t>
            </a:r>
            <a:r>
              <a:rPr lang="hr-HR" i="1" smtClean="0">
                <a:solidFill>
                  <a:srgbClr val="006600"/>
                </a:solidFill>
                <a:latin typeface="Times New Roman" pitchFamily="18" charset="0"/>
              </a:rPr>
              <a:t>n)</a:t>
            </a:r>
            <a:r>
              <a:rPr lang="hr-HR" i="1" smtClean="0">
                <a:latin typeface="Times New Roman" pitchFamily="18" charset="0"/>
              </a:rPr>
              <a:t> + </a:t>
            </a:r>
            <a:r>
              <a:rPr lang="hr-HR" i="1" smtClean="0">
                <a:solidFill>
                  <a:srgbClr val="800080"/>
                </a:solidFill>
                <a:latin typeface="Times New Roman" pitchFamily="18" charset="0"/>
              </a:rPr>
              <a:t>n</a:t>
            </a:r>
            <a:r>
              <a:rPr lang="hr-HR" i="1" smtClean="0">
                <a:latin typeface="Times New Roman" pitchFamily="18" charset="0"/>
              </a:rPr>
              <a:t> * </a:t>
            </a:r>
            <a:r>
              <a:rPr lang="hr-HR" i="1" smtClean="0">
                <a:solidFill>
                  <a:schemeClr val="bg1"/>
                </a:solidFill>
                <a:latin typeface="Times New Roman" pitchFamily="18" charset="0"/>
              </a:rPr>
              <a:t>O (log</a:t>
            </a:r>
            <a:r>
              <a:rPr lang="hr-HR" i="1" baseline="-25000" smtClean="0">
                <a:solidFill>
                  <a:schemeClr val="bg1"/>
                </a:solidFill>
                <a:latin typeface="Times New Roman" pitchFamily="18" charset="0"/>
              </a:rPr>
              <a:t>2 </a:t>
            </a:r>
            <a:r>
              <a:rPr lang="hr-HR" i="1" smtClean="0">
                <a:solidFill>
                  <a:schemeClr val="bg1"/>
                </a:solidFill>
                <a:latin typeface="Times New Roman" pitchFamily="18" charset="0"/>
              </a:rPr>
              <a:t>n)</a:t>
            </a:r>
            <a:r>
              <a:rPr lang="hr-HR" i="1" smtClean="0">
                <a:latin typeface="Times New Roman" pitchFamily="18" charset="0"/>
              </a:rPr>
              <a:t> = </a:t>
            </a:r>
            <a:r>
              <a:rPr lang="hr-HR" sz="2800" i="1" smtClean="0">
                <a:latin typeface="Times New Roman" pitchFamily="18" charset="0"/>
              </a:rPr>
              <a:t>O(n log</a:t>
            </a:r>
            <a:r>
              <a:rPr lang="hr-HR" sz="2800" i="1" baseline="-25000" smtClean="0">
                <a:latin typeface="Times New Roman" pitchFamily="18" charset="0"/>
              </a:rPr>
              <a:t>2 </a:t>
            </a:r>
            <a:r>
              <a:rPr lang="hr-HR" sz="2800" i="1" smtClean="0">
                <a:latin typeface="Times New Roman" pitchFamily="18" charset="0"/>
              </a:rPr>
              <a:t>n)</a:t>
            </a:r>
          </a:p>
          <a:p>
            <a:pPr lvl="2">
              <a:spcBef>
                <a:spcPct val="50000"/>
              </a:spcBef>
              <a:buFontTx/>
              <a:buNone/>
              <a:defRPr/>
            </a:pPr>
            <a:r>
              <a:rPr lang="hr-HR" sz="2800" b="1" smtClean="0"/>
              <a:t>				</a:t>
            </a:r>
            <a:r>
              <a:rPr lang="hr-HR" sz="2800" i="1" smtClean="0">
                <a:solidFill>
                  <a:srgbClr val="990000"/>
                </a:solidFill>
                <a:latin typeface="Times New Roman" pitchFamily="18" charset="0"/>
              </a:rPr>
              <a:t>O(n log</a:t>
            </a:r>
            <a:r>
              <a:rPr lang="hr-HR" sz="2800" i="1" baseline="-25000" smtClean="0">
                <a:solidFill>
                  <a:srgbClr val="990000"/>
                </a:solidFill>
                <a:latin typeface="Times New Roman" pitchFamily="18" charset="0"/>
              </a:rPr>
              <a:t>2 </a:t>
            </a:r>
            <a:r>
              <a:rPr lang="hr-HR" sz="2800" i="1" smtClean="0">
                <a:solidFill>
                  <a:srgbClr val="990000"/>
                </a:solidFill>
                <a:latin typeface="Times New Roman" pitchFamily="18" charset="0"/>
              </a:rPr>
              <a:t>n) &lt; O(n</a:t>
            </a:r>
            <a:r>
              <a:rPr lang="hr-HR" sz="2800" i="1" baseline="30000" smtClean="0">
                <a:solidFill>
                  <a:srgbClr val="990000"/>
                </a:solidFill>
                <a:latin typeface="Times New Roman" pitchFamily="18" charset="0"/>
              </a:rPr>
              <a:t>2</a:t>
            </a:r>
            <a:r>
              <a:rPr lang="hr-HR" sz="2800" i="1" smtClean="0">
                <a:solidFill>
                  <a:srgbClr val="990000"/>
                </a:solidFill>
                <a:latin typeface="Times New Roman" pitchFamily="18" charset="0"/>
              </a:rPr>
              <a:t>)</a:t>
            </a:r>
          </a:p>
        </p:txBody>
      </p:sp>
      <p:sp>
        <p:nvSpPr>
          <p:cNvPr id="1889285" name="Rectangle 5"/>
          <p:cNvSpPr>
            <a:spLocks noChangeArrowheads="1"/>
          </p:cNvSpPr>
          <p:nvPr/>
        </p:nvSpPr>
        <p:spPr bwMode="auto">
          <a:xfrm>
            <a:off x="273050" y="3644900"/>
            <a:ext cx="8640763" cy="2520950"/>
          </a:xfrm>
          <a:prstGeom prst="rect">
            <a:avLst/>
          </a:prstGeom>
          <a:solidFill>
            <a:srgbClr val="FFFFFF"/>
          </a:solidFill>
          <a:ln w="9525" algn="ctr">
            <a:noFill/>
            <a:miter lim="800000"/>
            <a:headEnd/>
            <a:tailEnd/>
          </a:ln>
        </p:spPr>
        <p:txBody>
          <a:bodyPr wrap="none" anchor="ctr"/>
          <a:lstStyle/>
          <a:p>
            <a:endParaRPr lang="hr-HR"/>
          </a:p>
        </p:txBody>
      </p:sp>
      <p:sp>
        <p:nvSpPr>
          <p:cNvPr id="3" name="Slide Number Placeholder 2"/>
          <p:cNvSpPr>
            <a:spLocks noGrp="1"/>
          </p:cNvSpPr>
          <p:nvPr>
            <p:ph type="sldNum" sz="quarter" idx="11"/>
          </p:nvPr>
        </p:nvSpPr>
        <p:spPr/>
        <p:txBody>
          <a:bodyPr/>
          <a:lstStyle/>
          <a:p>
            <a:fld id="{D4AD59E7-4515-4B34-A58D-745587B9CCB9}" type="slidenum">
              <a:rPr lang="hr-HR" smtClean="0"/>
              <a:pPr/>
              <a:t>86</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889285"/>
                                        </p:tgtEl>
                                      </p:cBhvr>
                                    </p:animEffect>
                                    <p:set>
                                      <p:cBhvr>
                                        <p:cTn id="7" dur="1" fill="hold">
                                          <p:stCondLst>
                                            <p:cond delay="499"/>
                                          </p:stCondLst>
                                        </p:cTn>
                                        <p:tgtEl>
                                          <p:spTgt spid="18892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9285"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1330" name="Rectangle 2"/>
          <p:cNvSpPr>
            <a:spLocks noGrp="1" noChangeArrowheads="1"/>
          </p:cNvSpPr>
          <p:nvPr>
            <p:ph type="title"/>
          </p:nvPr>
        </p:nvSpPr>
        <p:spPr/>
        <p:txBody>
          <a:bodyPr/>
          <a:lstStyle/>
          <a:p>
            <a:pPr>
              <a:defRPr/>
            </a:pPr>
            <a:r>
              <a:rPr lang="hr-HR" smtClean="0"/>
              <a:t>Indeksno-slijedne datoteke</a:t>
            </a:r>
          </a:p>
        </p:txBody>
      </p:sp>
      <p:sp>
        <p:nvSpPr>
          <p:cNvPr id="1891331" name="Rectangle 3"/>
          <p:cNvSpPr>
            <a:spLocks noGrp="1" noChangeArrowheads="1"/>
          </p:cNvSpPr>
          <p:nvPr>
            <p:ph type="body" idx="1"/>
          </p:nvPr>
        </p:nvSpPr>
        <p:spPr/>
        <p:txBody>
          <a:bodyPr/>
          <a:lstStyle/>
          <a:p>
            <a:pPr>
              <a:defRPr/>
            </a:pPr>
            <a:r>
              <a:rPr lang="hr-HR" smtClean="0"/>
              <a:t>svaki zapis ima </a:t>
            </a:r>
            <a:r>
              <a:rPr lang="hr-HR" smtClean="0">
                <a:solidFill>
                  <a:srgbClr val="FF0000"/>
                </a:solidFill>
              </a:rPr>
              <a:t>ključ</a:t>
            </a:r>
            <a:r>
              <a:rPr lang="hr-HR" smtClean="0"/>
              <a:t> prema kojem ga je moguće jednoznačno identificirati</a:t>
            </a:r>
          </a:p>
          <a:p>
            <a:pPr>
              <a:defRPr/>
            </a:pPr>
            <a:r>
              <a:rPr lang="hr-HR" smtClean="0"/>
              <a:t>ako je datoteka sortirana po </a:t>
            </a:r>
            <a:r>
              <a:rPr lang="hr-HR" smtClean="0">
                <a:solidFill>
                  <a:srgbClr val="FF0000"/>
                </a:solidFill>
              </a:rPr>
              <a:t>ključu</a:t>
            </a:r>
            <a:r>
              <a:rPr lang="hr-HR" smtClean="0"/>
              <a:t>, prikladno je formirati tablicu za pretraživanje</a:t>
            </a:r>
          </a:p>
          <a:p>
            <a:pPr lvl="1">
              <a:defRPr/>
            </a:pPr>
            <a:r>
              <a:rPr lang="hr-HR" smtClean="0">
                <a:solidFill>
                  <a:srgbClr val="FF0000"/>
                </a:solidFill>
              </a:rPr>
              <a:t>ulazni podatak</a:t>
            </a:r>
            <a:r>
              <a:rPr lang="hr-HR" smtClean="0"/>
              <a:t> za tablicu je </a:t>
            </a:r>
            <a:r>
              <a:rPr lang="hr-HR" smtClean="0">
                <a:solidFill>
                  <a:srgbClr val="FF0000"/>
                </a:solidFill>
              </a:rPr>
              <a:t>ključ</a:t>
            </a:r>
            <a:r>
              <a:rPr lang="hr-HR" smtClean="0"/>
              <a:t> traženog zapisa</a:t>
            </a:r>
          </a:p>
          <a:p>
            <a:pPr lvl="1">
              <a:defRPr/>
            </a:pPr>
            <a:r>
              <a:rPr lang="hr-HR" smtClean="0">
                <a:solidFill>
                  <a:srgbClr val="FF0000"/>
                </a:solidFill>
              </a:rPr>
              <a:t>izlazni rezultat</a:t>
            </a:r>
            <a:r>
              <a:rPr lang="hr-HR" smtClean="0"/>
              <a:t> je </a:t>
            </a:r>
            <a:r>
              <a:rPr lang="hr-HR" smtClean="0">
                <a:solidFill>
                  <a:srgbClr val="FF0000"/>
                </a:solidFill>
              </a:rPr>
              <a:t>informacija</a:t>
            </a:r>
            <a:r>
              <a:rPr lang="hr-HR" smtClean="0"/>
              <a:t> koja pobliže locira traženi zapis </a:t>
            </a:r>
          </a:p>
          <a:p>
            <a:pPr>
              <a:defRPr/>
            </a:pPr>
            <a:r>
              <a:rPr lang="hr-HR" smtClean="0"/>
              <a:t>takva tablica naziva se </a:t>
            </a:r>
            <a:r>
              <a:rPr lang="hr-HR" smtClean="0">
                <a:solidFill>
                  <a:srgbClr val="FF0000"/>
                </a:solidFill>
              </a:rPr>
              <a:t>indeks</a:t>
            </a:r>
            <a:endParaRPr lang="hr-HR" smtClean="0"/>
          </a:p>
          <a:p>
            <a:pPr lvl="1">
              <a:defRPr/>
            </a:pPr>
            <a:r>
              <a:rPr lang="hr-HR" smtClean="0"/>
              <a:t>indeks ne mora pokazivati na svaki zapis nego samo na </a:t>
            </a:r>
            <a:r>
              <a:rPr lang="hr-HR" smtClean="0">
                <a:solidFill>
                  <a:srgbClr val="FF0000"/>
                </a:solidFill>
              </a:rPr>
              <a:t>blok</a:t>
            </a:r>
          </a:p>
          <a:p>
            <a:pPr lvl="2">
              <a:defRPr/>
            </a:pPr>
            <a:r>
              <a:rPr lang="hr-HR" smtClean="0"/>
              <a:t>smanjuje se veličina indeksa </a:t>
            </a:r>
          </a:p>
          <a:p>
            <a:pPr lvl="1">
              <a:defRPr/>
            </a:pPr>
            <a:r>
              <a:rPr lang="hr-HR" smtClean="0"/>
              <a:t>kod velikih datoteka postoje indeksi na </a:t>
            </a:r>
            <a:r>
              <a:rPr lang="hr-HR" smtClean="0">
                <a:solidFill>
                  <a:srgbClr val="FF0000"/>
                </a:solidFill>
              </a:rPr>
              <a:t>više razina</a:t>
            </a:r>
          </a:p>
        </p:txBody>
      </p:sp>
      <p:sp>
        <p:nvSpPr>
          <p:cNvPr id="3" name="Slide Number Placeholder 2"/>
          <p:cNvSpPr>
            <a:spLocks noGrp="1"/>
          </p:cNvSpPr>
          <p:nvPr>
            <p:ph type="sldNum" sz="quarter" idx="11"/>
          </p:nvPr>
        </p:nvSpPr>
        <p:spPr/>
        <p:txBody>
          <a:bodyPr/>
          <a:lstStyle/>
          <a:p>
            <a:fld id="{D4AD59E7-4515-4B34-A58D-745587B9CCB9}" type="slidenum">
              <a:rPr lang="hr-HR" smtClean="0"/>
              <a:pPr/>
              <a:t>87</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3378" name="Rectangle 2"/>
          <p:cNvSpPr>
            <a:spLocks noGrp="1" noChangeArrowheads="1"/>
          </p:cNvSpPr>
          <p:nvPr>
            <p:ph type="title"/>
          </p:nvPr>
        </p:nvSpPr>
        <p:spPr/>
        <p:txBody>
          <a:bodyPr/>
          <a:lstStyle/>
          <a:p>
            <a:pPr>
              <a:defRPr/>
            </a:pPr>
            <a:r>
              <a:rPr lang="hr-HR" smtClean="0"/>
              <a:t>Indeksno-slijedne datoteke</a:t>
            </a:r>
          </a:p>
        </p:txBody>
      </p:sp>
      <p:sp>
        <p:nvSpPr>
          <p:cNvPr id="1893379" name="Rectangle 3"/>
          <p:cNvSpPr>
            <a:spLocks noGrp="1" noChangeArrowheads="1"/>
          </p:cNvSpPr>
          <p:nvPr>
            <p:ph type="body" idx="1"/>
          </p:nvPr>
        </p:nvSpPr>
        <p:spPr/>
        <p:txBody>
          <a:bodyPr/>
          <a:lstStyle/>
          <a:p>
            <a:r>
              <a:rPr lang="hr-HR" smtClean="0"/>
              <a:t>ubacivanje i brisanje</a:t>
            </a:r>
          </a:p>
          <a:p>
            <a:pPr lvl="1"/>
            <a:r>
              <a:rPr lang="hr-HR" smtClean="0"/>
              <a:t>kod tradicionalne </a:t>
            </a:r>
            <a:r>
              <a:rPr lang="hr-HR" smtClean="0">
                <a:solidFill>
                  <a:srgbClr val="FF0000"/>
                </a:solidFill>
              </a:rPr>
              <a:t>slijedne</a:t>
            </a:r>
            <a:r>
              <a:rPr lang="hr-HR" smtClean="0"/>
              <a:t> datoteke (magnetska traka) ubacivanje novih zapisa radi se tako da se </a:t>
            </a:r>
            <a:r>
              <a:rPr lang="hr-HR" smtClean="0">
                <a:solidFill>
                  <a:srgbClr val="FF0000"/>
                </a:solidFill>
              </a:rPr>
              <a:t>cijela datoteka prepiše uz dodavanje novih zapisa</a:t>
            </a:r>
          </a:p>
          <a:p>
            <a:pPr lvl="1"/>
            <a:r>
              <a:rPr lang="hr-HR" smtClean="0"/>
              <a:t>kod </a:t>
            </a:r>
            <a:r>
              <a:rPr lang="hr-HR" smtClean="0">
                <a:solidFill>
                  <a:srgbClr val="FF0000"/>
                </a:solidFill>
              </a:rPr>
              <a:t>izravnih</a:t>
            </a:r>
            <a:r>
              <a:rPr lang="hr-HR" smtClean="0"/>
              <a:t> (direktnih) datoteka brisanje zapisa obavlja se </a:t>
            </a:r>
            <a:r>
              <a:rPr lang="hr-HR" smtClean="0">
                <a:solidFill>
                  <a:srgbClr val="FF0000"/>
                </a:solidFill>
              </a:rPr>
              <a:t>logički</a:t>
            </a:r>
            <a:r>
              <a:rPr lang="hr-HR" smtClean="0"/>
              <a:t>, tj. upiše se značka da su logički izbrisani</a:t>
            </a:r>
          </a:p>
          <a:p>
            <a:r>
              <a:rPr lang="hr-HR" smtClean="0"/>
              <a:t>nakon određenog broja izmjena sadržaja datoteke, ona se mora </a:t>
            </a:r>
            <a:r>
              <a:rPr lang="hr-HR" smtClean="0">
                <a:solidFill>
                  <a:srgbClr val="FF0000"/>
                </a:solidFill>
              </a:rPr>
              <a:t>reorganizirati</a:t>
            </a:r>
          </a:p>
          <a:p>
            <a:pPr lvl="1"/>
            <a:r>
              <a:rPr lang="hr-HR" smtClean="0"/>
              <a:t>slijedno se prema vrijednosti ključa upisuju podaci i ponovno se </a:t>
            </a:r>
            <a:r>
              <a:rPr lang="hr-HR" smtClean="0">
                <a:solidFill>
                  <a:srgbClr val="FF0000"/>
                </a:solidFill>
              </a:rPr>
              <a:t>indeksira</a:t>
            </a:r>
            <a:r>
              <a:rPr lang="hr-HR" smtClean="0"/>
              <a:t> datoteka (tzv. održavanje datoteke)</a:t>
            </a:r>
          </a:p>
        </p:txBody>
      </p:sp>
      <p:sp>
        <p:nvSpPr>
          <p:cNvPr id="3" name="Slide Number Placeholder 2"/>
          <p:cNvSpPr>
            <a:spLocks noGrp="1"/>
          </p:cNvSpPr>
          <p:nvPr>
            <p:ph type="sldNum" sz="quarter" idx="11"/>
          </p:nvPr>
        </p:nvSpPr>
        <p:spPr/>
        <p:txBody>
          <a:bodyPr/>
          <a:lstStyle/>
          <a:p>
            <a:fld id="{D4AD59E7-4515-4B34-A58D-745587B9CCB9}" type="slidenum">
              <a:rPr lang="hr-HR" smtClean="0"/>
              <a:pPr/>
              <a:t>88</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5426" name="Rectangle 2"/>
          <p:cNvSpPr>
            <a:spLocks noGrp="1" noChangeArrowheads="1"/>
          </p:cNvSpPr>
          <p:nvPr>
            <p:ph type="title"/>
          </p:nvPr>
        </p:nvSpPr>
        <p:spPr/>
        <p:txBody>
          <a:bodyPr/>
          <a:lstStyle/>
          <a:p>
            <a:pPr>
              <a:defRPr/>
            </a:pPr>
            <a:r>
              <a:rPr lang="hr-HR" smtClean="0"/>
              <a:t>Postupci pretraživanja</a:t>
            </a:r>
          </a:p>
        </p:txBody>
      </p:sp>
      <p:sp>
        <p:nvSpPr>
          <p:cNvPr id="1895427" name="Rectangle 3"/>
          <p:cNvSpPr>
            <a:spLocks noGrp="1" noChangeArrowheads="1"/>
          </p:cNvSpPr>
          <p:nvPr>
            <p:ph type="body" idx="1"/>
          </p:nvPr>
        </p:nvSpPr>
        <p:spPr/>
        <p:txBody>
          <a:bodyPr/>
          <a:lstStyle/>
          <a:p>
            <a:pPr>
              <a:defRPr/>
            </a:pPr>
            <a:r>
              <a:rPr lang="hr-HR" smtClean="0"/>
              <a:t>indeksne neslijedne datoteke</a:t>
            </a:r>
          </a:p>
          <a:p>
            <a:pPr lvl="1">
              <a:defRPr/>
            </a:pPr>
            <a:r>
              <a:rPr lang="hr-HR" smtClean="0"/>
              <a:t>ako se želi pretraživanje po više ključeva ili kad se često dodaju i brišu zapisi, nemoguće je, odnosno, teško ostvariti da zapisi budu sortirani</a:t>
            </a:r>
          </a:p>
          <a:p>
            <a:pPr lvl="1">
              <a:defRPr/>
            </a:pPr>
            <a:r>
              <a:rPr lang="hr-HR" smtClean="0"/>
              <a:t>tada </a:t>
            </a:r>
            <a:r>
              <a:rPr lang="hr-HR" smtClean="0">
                <a:solidFill>
                  <a:srgbClr val="FF0000"/>
                </a:solidFill>
              </a:rPr>
              <a:t>indeks mora sadržavati adresu</a:t>
            </a:r>
            <a:r>
              <a:rPr lang="hr-HR" smtClean="0"/>
              <a:t>, relativnu ili apsolutnu, svakog pojedinog zapisa</a:t>
            </a:r>
          </a:p>
          <a:p>
            <a:pPr>
              <a:defRPr/>
            </a:pPr>
            <a:r>
              <a:rPr lang="hr-HR" smtClean="0"/>
              <a:t>ključ sadrži </a:t>
            </a:r>
            <a:r>
              <a:rPr lang="hr-HR" smtClean="0">
                <a:solidFill>
                  <a:srgbClr val="FF0000"/>
                </a:solidFill>
              </a:rPr>
              <a:t>adresu</a:t>
            </a:r>
          </a:p>
          <a:p>
            <a:pPr lvl="1">
              <a:defRPr/>
            </a:pPr>
            <a:r>
              <a:rPr lang="hr-HR" smtClean="0"/>
              <a:t>najjednostavniji slučaj je kad se formira </a:t>
            </a:r>
            <a:r>
              <a:rPr lang="hr-HR" smtClean="0">
                <a:solidFill>
                  <a:srgbClr val="FF0000"/>
                </a:solidFill>
              </a:rPr>
              <a:t>ključ</a:t>
            </a:r>
            <a:r>
              <a:rPr lang="hr-HR" smtClean="0"/>
              <a:t> tako da </a:t>
            </a:r>
            <a:r>
              <a:rPr lang="hr-HR" smtClean="0">
                <a:solidFill>
                  <a:srgbClr val="FF0000"/>
                </a:solidFill>
              </a:rPr>
              <a:t>neki njegov dio sadrži adresu</a:t>
            </a:r>
            <a:r>
              <a:rPr lang="hr-HR" smtClean="0"/>
              <a:t> zapisa 	</a:t>
            </a:r>
          </a:p>
          <a:p>
            <a:pPr lvl="2">
              <a:defRPr/>
            </a:pPr>
            <a:r>
              <a:rPr lang="hr-HR" smtClean="0"/>
              <a:t>npr. kod obrade klasifikacijskog ispita broj prijave je ključ, a ujedno to je i redni broj zapisa u direktnoj datoteci</a:t>
            </a:r>
          </a:p>
          <a:p>
            <a:pPr lvl="2">
              <a:defRPr/>
            </a:pPr>
            <a:r>
              <a:rPr lang="hr-HR" smtClean="0"/>
              <a:t>često ovako jednostavan postupak nije moguć jer se sustav šifriranja ne može prilagoditi nekom pojedinačnom programu</a:t>
            </a:r>
          </a:p>
        </p:txBody>
      </p:sp>
      <p:sp>
        <p:nvSpPr>
          <p:cNvPr id="3" name="Slide Number Placeholder 2"/>
          <p:cNvSpPr>
            <a:spLocks noGrp="1"/>
          </p:cNvSpPr>
          <p:nvPr>
            <p:ph type="sldNum" sz="quarter" idx="11"/>
          </p:nvPr>
        </p:nvSpPr>
        <p:spPr/>
        <p:txBody>
          <a:bodyPr/>
          <a:lstStyle/>
          <a:p>
            <a:fld id="{D4AD59E7-4515-4B34-A58D-745587B9CCB9}" type="slidenum">
              <a:rPr lang="hr-HR" smtClean="0"/>
              <a:pPr/>
              <a:t>89</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8690" name="Rectangle 2"/>
          <p:cNvSpPr>
            <a:spLocks noGrp="1" noChangeArrowheads="1"/>
          </p:cNvSpPr>
          <p:nvPr>
            <p:ph type="title"/>
          </p:nvPr>
        </p:nvSpPr>
        <p:spPr/>
        <p:txBody>
          <a:bodyPr/>
          <a:lstStyle/>
          <a:p>
            <a:pPr>
              <a:defRPr/>
            </a:pPr>
            <a:r>
              <a:rPr lang="hr-HR" smtClean="0"/>
              <a:t>Promjena rezervacije memorije</a:t>
            </a:r>
          </a:p>
        </p:txBody>
      </p:sp>
      <p:sp>
        <p:nvSpPr>
          <p:cNvPr id="1778691" name="Rectangle 3"/>
          <p:cNvSpPr>
            <a:spLocks noGrp="1" noChangeArrowheads="1"/>
          </p:cNvSpPr>
          <p:nvPr>
            <p:ph idx="1"/>
          </p:nvPr>
        </p:nvSpPr>
        <p:spPr/>
        <p:txBody>
          <a:bodyPr/>
          <a:lstStyle/>
          <a:p>
            <a:pPr>
              <a:defRPr/>
            </a:pPr>
            <a:endParaRPr lang="hr-HR" smtClean="0"/>
          </a:p>
          <a:p>
            <a:pPr>
              <a:defRPr/>
            </a:pPr>
            <a:endParaRPr lang="hr-HR" smtClean="0"/>
          </a:p>
          <a:p>
            <a:pPr>
              <a:defRPr/>
            </a:pPr>
            <a:endParaRPr lang="hr-HR" smtClean="0"/>
          </a:p>
          <a:p>
            <a:pPr>
              <a:defRPr/>
            </a:pPr>
            <a:r>
              <a:rPr lang="hr-HR" smtClean="0"/>
              <a:t>ako se prije rezervirani blok može proširiti na veličinu </a:t>
            </a:r>
            <a:r>
              <a:rPr lang="hr-HR" b="1" smtClean="0">
                <a:solidFill>
                  <a:srgbClr val="FF0000"/>
                </a:solidFill>
                <a:latin typeface="Courier New" pitchFamily="49" charset="0"/>
              </a:rPr>
              <a:t>size</a:t>
            </a:r>
            <a:r>
              <a:rPr lang="hr-HR" smtClean="0"/>
              <a:t>, proširuje ga</a:t>
            </a:r>
          </a:p>
          <a:p>
            <a:pPr>
              <a:defRPr/>
            </a:pPr>
            <a:r>
              <a:rPr lang="hr-HR" smtClean="0"/>
              <a:t>ako nema mjesta u memoriji, </a:t>
            </a:r>
            <a:r>
              <a:rPr lang="hr-HR" smtClean="0">
                <a:solidFill>
                  <a:srgbClr val="FF0000"/>
                </a:solidFill>
              </a:rPr>
              <a:t>kopira</a:t>
            </a:r>
            <a:r>
              <a:rPr lang="hr-HR" smtClean="0"/>
              <a:t> sadržaj starog bloka na </a:t>
            </a:r>
            <a:r>
              <a:rPr lang="hr-HR" smtClean="0">
                <a:solidFill>
                  <a:srgbClr val="FF0000"/>
                </a:solidFill>
              </a:rPr>
              <a:t>novu</a:t>
            </a:r>
            <a:r>
              <a:rPr lang="hr-HR" smtClean="0"/>
              <a:t> lokaciju na kojoj ima mjesta za </a:t>
            </a:r>
            <a:r>
              <a:rPr lang="hr-HR" b="1" smtClean="0">
                <a:solidFill>
                  <a:srgbClr val="FF0000"/>
                </a:solidFill>
                <a:latin typeface="Courier New" pitchFamily="49" charset="0"/>
              </a:rPr>
              <a:t>size</a:t>
            </a:r>
            <a:r>
              <a:rPr lang="hr-HR" smtClean="0"/>
              <a:t> okteta</a:t>
            </a:r>
          </a:p>
          <a:p>
            <a:pPr>
              <a:defRPr/>
            </a:pPr>
            <a:r>
              <a:rPr lang="hr-HR" smtClean="0"/>
              <a:t>ako nigdje u memoriji nema </a:t>
            </a:r>
            <a:r>
              <a:rPr lang="hr-HR" b="1" smtClean="0">
                <a:solidFill>
                  <a:srgbClr val="FF0000"/>
                </a:solidFill>
                <a:latin typeface="Courier New" pitchFamily="49" charset="0"/>
              </a:rPr>
              <a:t>size</a:t>
            </a:r>
            <a:r>
              <a:rPr lang="hr-HR" smtClean="0"/>
              <a:t> okteta slobodnog mjesta, vraća </a:t>
            </a:r>
            <a:r>
              <a:rPr lang="hr-HR" b="1" smtClean="0">
                <a:solidFill>
                  <a:srgbClr val="FF0000"/>
                </a:solidFill>
                <a:latin typeface="Courier New" pitchFamily="49" charset="0"/>
              </a:rPr>
              <a:t>NULL</a:t>
            </a:r>
          </a:p>
          <a:p>
            <a:pPr lvl="1">
              <a:defRPr/>
            </a:pPr>
            <a:r>
              <a:rPr lang="hr-HR" smtClean="0"/>
              <a:t>ako je </a:t>
            </a:r>
            <a:r>
              <a:rPr lang="hr-HR" b="1" smtClean="0">
                <a:solidFill>
                  <a:srgbClr val="FF0000"/>
                </a:solidFill>
                <a:latin typeface="Courier New" pitchFamily="49" charset="0"/>
              </a:rPr>
              <a:t>block</a:t>
            </a:r>
            <a:r>
              <a:rPr lang="hr-HR" smtClean="0"/>
              <a:t> zapravo </a:t>
            </a:r>
            <a:r>
              <a:rPr lang="hr-HR" b="1" smtClean="0">
                <a:solidFill>
                  <a:srgbClr val="FF0000"/>
                </a:solidFill>
                <a:latin typeface="Courier New" pitchFamily="49" charset="0"/>
              </a:rPr>
              <a:t>NULL</a:t>
            </a:r>
            <a:r>
              <a:rPr lang="hr-HR" smtClean="0"/>
              <a:t> pokazivač, funkcija radi kao </a:t>
            </a:r>
            <a:r>
              <a:rPr lang="hr-HR" b="1" smtClean="0">
                <a:solidFill>
                  <a:srgbClr val="FF0000"/>
                </a:solidFill>
                <a:latin typeface="Courier New" pitchFamily="49" charset="0"/>
              </a:rPr>
              <a:t>malloc</a:t>
            </a:r>
            <a:endParaRPr lang="hr-HR" smtClean="0"/>
          </a:p>
        </p:txBody>
      </p:sp>
      <p:sp>
        <p:nvSpPr>
          <p:cNvPr id="1778692" name="Rectangle 4"/>
          <p:cNvSpPr>
            <a:spLocks noChangeArrowheads="1"/>
          </p:cNvSpPr>
          <p:nvPr/>
        </p:nvSpPr>
        <p:spPr bwMode="auto">
          <a:xfrm>
            <a:off x="738188" y="1357313"/>
            <a:ext cx="7921625" cy="992187"/>
          </a:xfrm>
          <a:prstGeom prst="rect">
            <a:avLst/>
          </a:prstGeom>
          <a:solidFill>
            <a:srgbClr val="FFCC99">
              <a:alpha val="39999"/>
            </a:srgbClr>
          </a:solidFill>
          <a:ln w="9525">
            <a:solidFill>
              <a:srgbClr val="FF9900"/>
            </a:solidFill>
            <a:miter lim="800000"/>
            <a:headEnd/>
            <a:tailEnd/>
          </a:ln>
          <a:effectLst/>
        </p:spPr>
        <p:txBody>
          <a:bodyPr wrap="none" anchor="ctr"/>
          <a:lstStyle/>
          <a:p>
            <a:pPr>
              <a:defRPr/>
            </a:pPr>
            <a:r>
              <a:rPr lang="hr-HR" sz="2400">
                <a:solidFill>
                  <a:srgbClr val="FF0000"/>
                </a:solidFill>
                <a:effectLst>
                  <a:outerShdw blurRad="38100" dist="38100" dir="2700000" algn="tl">
                    <a:srgbClr val="000000"/>
                  </a:outerShdw>
                </a:effectLst>
              </a:rPr>
              <a:t>#include &lt;malloc.h&gt; </a:t>
            </a:r>
          </a:p>
          <a:p>
            <a:pPr>
              <a:defRPr/>
            </a:pPr>
            <a:r>
              <a:rPr lang="hr-HR" sz="2400">
                <a:solidFill>
                  <a:srgbClr val="FF0000"/>
                </a:solidFill>
                <a:effectLst>
                  <a:outerShdw blurRad="38100" dist="38100" dir="2700000" algn="tl">
                    <a:srgbClr val="000000"/>
                  </a:outerShdw>
                </a:effectLst>
              </a:rPr>
              <a:t>void *realloc (void *block, size_t size);</a:t>
            </a:r>
          </a:p>
        </p:txBody>
      </p:sp>
      <p:sp>
        <p:nvSpPr>
          <p:cNvPr id="3" name="Slide Number Placeholder 2"/>
          <p:cNvSpPr>
            <a:spLocks noGrp="1"/>
          </p:cNvSpPr>
          <p:nvPr>
            <p:ph type="sldNum" sz="quarter" idx="11"/>
          </p:nvPr>
        </p:nvSpPr>
        <p:spPr/>
        <p:txBody>
          <a:bodyPr/>
          <a:lstStyle/>
          <a:p>
            <a:fld id="{D4AD59E7-4515-4B34-A58D-745587B9CCB9}" type="slidenum">
              <a:rPr lang="hr-HR" smtClean="0"/>
              <a:pPr/>
              <a:t>9</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7474" name="Rectangle 2"/>
          <p:cNvSpPr>
            <a:spLocks noGrp="1" noChangeArrowheads="1"/>
          </p:cNvSpPr>
          <p:nvPr>
            <p:ph type="title"/>
          </p:nvPr>
        </p:nvSpPr>
        <p:spPr/>
        <p:txBody>
          <a:bodyPr/>
          <a:lstStyle/>
          <a:p>
            <a:pPr>
              <a:defRPr/>
            </a:pPr>
            <a:r>
              <a:rPr lang="hr-HR" smtClean="0"/>
              <a:t>Ideja raspršenog adresiranja </a:t>
            </a:r>
          </a:p>
        </p:txBody>
      </p:sp>
      <p:sp>
        <p:nvSpPr>
          <p:cNvPr id="1897475" name="Rectangle 3"/>
          <p:cNvSpPr>
            <a:spLocks noGrp="1" noChangeArrowheads="1"/>
          </p:cNvSpPr>
          <p:nvPr>
            <p:ph type="body" idx="1"/>
          </p:nvPr>
        </p:nvSpPr>
        <p:spPr/>
        <p:txBody>
          <a:bodyPr/>
          <a:lstStyle/>
          <a:p>
            <a:pPr>
              <a:defRPr/>
            </a:pPr>
            <a:r>
              <a:rPr lang="hr-HR" smtClean="0"/>
              <a:t>Problem: tvrtka ima 100 tisuća zaposlenih, svaki ima jedinstveni matični broj koji se generira iz intervala [0, 1 000 000]. Zapise treba brzo pohraniti i brzo im pristupiti. Kako organizirati datoteku?</a:t>
            </a:r>
          </a:p>
          <a:p>
            <a:pPr lvl="1">
              <a:defRPr/>
            </a:pPr>
            <a:r>
              <a:rPr lang="hr-HR" smtClean="0"/>
              <a:t>direktna datoteka gdje je ključ jednak matičnom broju? </a:t>
            </a:r>
          </a:p>
          <a:p>
            <a:pPr lvl="2">
              <a:defRPr/>
            </a:pPr>
            <a:r>
              <a:rPr lang="hr-HR" smtClean="0"/>
              <a:t>1 000 000 x 4 okteta ~ 4MB, </a:t>
            </a:r>
            <a:r>
              <a:rPr lang="hr-HR" smtClean="0">
                <a:solidFill>
                  <a:srgbClr val="FF0000"/>
                </a:solidFill>
              </a:rPr>
              <a:t>90% je neiskorišteno!</a:t>
            </a:r>
          </a:p>
          <a:p>
            <a:pPr>
              <a:defRPr/>
            </a:pPr>
            <a:r>
              <a:rPr lang="hr-HR" smtClean="0"/>
              <a:t>moguće je propisati postupke za </a:t>
            </a:r>
            <a:r>
              <a:rPr lang="hr-HR" smtClean="0">
                <a:solidFill>
                  <a:srgbClr val="FF0000"/>
                </a:solidFill>
              </a:rPr>
              <a:t>transformaciju ključa u adresu</a:t>
            </a:r>
            <a:r>
              <a:rPr lang="hr-HR" smtClean="0"/>
              <a:t>, ili, što je još bolje, u neki </a:t>
            </a:r>
            <a:r>
              <a:rPr lang="hr-HR" smtClean="0">
                <a:solidFill>
                  <a:srgbClr val="FF0000"/>
                </a:solidFill>
              </a:rPr>
              <a:t>redni broj</a:t>
            </a:r>
            <a:endParaRPr lang="hr-HR" smtClean="0"/>
          </a:p>
          <a:p>
            <a:pPr lvl="1">
              <a:defRPr/>
            </a:pPr>
            <a:r>
              <a:rPr lang="hr-HR" smtClean="0"/>
              <a:t>pod tim rednim brojem nalazi se zapisan položaj zapisa</a:t>
            </a:r>
          </a:p>
          <a:p>
            <a:pPr lvl="1">
              <a:defRPr/>
            </a:pPr>
            <a:r>
              <a:rPr lang="hr-HR" smtClean="0"/>
              <a:t>ova modifikacija poboljšava fleksibilnost</a:t>
            </a:r>
          </a:p>
          <a:p>
            <a:pPr lvl="2">
              <a:defRPr/>
            </a:pPr>
            <a:r>
              <a:rPr lang="hr-HR" smtClean="0"/>
              <a:t>gornji primjer pokazuje da dio prostora za zapise ostaje neiskorišten</a:t>
            </a:r>
          </a:p>
          <a:p>
            <a:pPr>
              <a:defRPr/>
            </a:pPr>
            <a:r>
              <a:rPr lang="hr-HR" smtClean="0"/>
              <a:t>raspršeno adresiranje (</a:t>
            </a:r>
            <a:r>
              <a:rPr lang="hr-HR" i="1" smtClean="0"/>
              <a:t>hashing</a:t>
            </a:r>
            <a:r>
              <a:rPr lang="hr-HR" smtClean="0"/>
              <a:t>)</a:t>
            </a:r>
          </a:p>
        </p:txBody>
      </p:sp>
      <p:sp>
        <p:nvSpPr>
          <p:cNvPr id="3" name="Slide Number Placeholder 2"/>
          <p:cNvSpPr>
            <a:spLocks noGrp="1"/>
          </p:cNvSpPr>
          <p:nvPr>
            <p:ph type="sldNum" sz="quarter" idx="11"/>
          </p:nvPr>
        </p:nvSpPr>
        <p:spPr/>
        <p:txBody>
          <a:bodyPr/>
          <a:lstStyle/>
          <a:p>
            <a:fld id="{D4AD59E7-4515-4B34-A58D-745587B9CCB9}" type="slidenum">
              <a:rPr lang="hr-HR" smtClean="0"/>
              <a:pPr/>
              <a:t>90</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9522" name="Rectangle 2"/>
          <p:cNvSpPr>
            <a:spLocks noGrp="1" noChangeArrowheads="1"/>
          </p:cNvSpPr>
          <p:nvPr>
            <p:ph type="title"/>
          </p:nvPr>
        </p:nvSpPr>
        <p:spPr/>
        <p:txBody>
          <a:bodyPr/>
          <a:lstStyle/>
          <a:p>
            <a:pPr>
              <a:defRPr/>
            </a:pPr>
            <a:r>
              <a:rPr lang="hr-HR" smtClean="0"/>
              <a:t>Raspršeno adresiranje</a:t>
            </a:r>
            <a:endParaRPr lang="hr-HR" smtClean="0">
              <a:solidFill>
                <a:srgbClr val="FF0000"/>
              </a:solidFill>
            </a:endParaRPr>
          </a:p>
        </p:txBody>
      </p:sp>
      <p:sp>
        <p:nvSpPr>
          <p:cNvPr id="1899523" name="Rectangle 3"/>
          <p:cNvSpPr>
            <a:spLocks noGrp="1" noChangeArrowheads="1"/>
          </p:cNvSpPr>
          <p:nvPr>
            <p:ph type="body" idx="1"/>
          </p:nvPr>
        </p:nvSpPr>
        <p:spPr/>
        <p:txBody>
          <a:bodyPr/>
          <a:lstStyle/>
          <a:p>
            <a:pPr>
              <a:lnSpc>
                <a:spcPct val="90000"/>
              </a:lnSpc>
              <a:defRPr/>
            </a:pPr>
            <a:r>
              <a:rPr lang="hr-HR" smtClean="0"/>
              <a:t>neka nam je na raspolaganju </a:t>
            </a:r>
            <a:r>
              <a:rPr lang="hr-HR" smtClean="0">
                <a:solidFill>
                  <a:srgbClr val="FF3300"/>
                </a:solidFill>
              </a:rPr>
              <a:t>M</a:t>
            </a:r>
            <a:r>
              <a:rPr lang="hr-HR" smtClean="0"/>
              <a:t> pretinaca</a:t>
            </a:r>
          </a:p>
          <a:p>
            <a:pPr>
              <a:lnSpc>
                <a:spcPct val="90000"/>
              </a:lnSpc>
              <a:defRPr/>
            </a:pPr>
            <a:r>
              <a:rPr lang="hr-HR" smtClean="0"/>
              <a:t>iz vrijednosti </a:t>
            </a:r>
            <a:r>
              <a:rPr lang="hr-HR" smtClean="0">
                <a:solidFill>
                  <a:srgbClr val="FF3300"/>
                </a:solidFill>
              </a:rPr>
              <a:t>ključa</a:t>
            </a:r>
            <a:r>
              <a:rPr lang="hr-HR" smtClean="0"/>
              <a:t> pomoću </a:t>
            </a:r>
            <a:r>
              <a:rPr lang="hr-HR" smtClean="0">
                <a:solidFill>
                  <a:srgbClr val="FF3300"/>
                </a:solidFill>
              </a:rPr>
              <a:t>hash-funkcije </a:t>
            </a:r>
            <a:r>
              <a:rPr lang="hr-HR" smtClean="0"/>
              <a:t>izračunava se </a:t>
            </a:r>
            <a:r>
              <a:rPr lang="hr-HR" smtClean="0">
                <a:solidFill>
                  <a:srgbClr val="FF0000"/>
                </a:solidFill>
              </a:rPr>
              <a:t>pseudo-slučajni broj</a:t>
            </a:r>
            <a:r>
              <a:rPr lang="hr-HR" smtClean="0"/>
              <a:t> iz intervala od </a:t>
            </a:r>
            <a:r>
              <a:rPr lang="hr-HR" smtClean="0">
                <a:solidFill>
                  <a:srgbClr val="FF0000"/>
                </a:solidFill>
              </a:rPr>
              <a:t>0 </a:t>
            </a:r>
            <a:r>
              <a:rPr lang="hr-HR" smtClean="0"/>
              <a:t>do</a:t>
            </a:r>
            <a:r>
              <a:rPr lang="hr-HR" smtClean="0">
                <a:solidFill>
                  <a:srgbClr val="FF0000"/>
                </a:solidFill>
              </a:rPr>
              <a:t> M-1</a:t>
            </a:r>
          </a:p>
          <a:p>
            <a:pPr>
              <a:lnSpc>
                <a:spcPct val="90000"/>
              </a:lnSpc>
              <a:defRPr/>
            </a:pPr>
            <a:r>
              <a:rPr lang="hr-HR" smtClean="0"/>
              <a:t>taj broj je </a:t>
            </a:r>
            <a:r>
              <a:rPr lang="hr-HR" smtClean="0">
                <a:solidFill>
                  <a:srgbClr val="FF0000"/>
                </a:solidFill>
              </a:rPr>
              <a:t>adresa grupe podataka</a:t>
            </a:r>
            <a:r>
              <a:rPr lang="hr-HR" smtClean="0"/>
              <a:t> (pretinca) koji svi daju isti pseudo-slučajni broj</a:t>
            </a:r>
            <a:endParaRPr lang="hr-HR" smtClean="0">
              <a:latin typeface="Arial" charset="0"/>
            </a:endParaRPr>
          </a:p>
          <a:p>
            <a:pPr lvl="1">
              <a:lnSpc>
                <a:spcPct val="90000"/>
              </a:lnSpc>
              <a:defRPr/>
            </a:pPr>
            <a:r>
              <a:rPr lang="hr-HR" smtClean="0">
                <a:solidFill>
                  <a:srgbClr val="FF0000"/>
                </a:solidFill>
              </a:rPr>
              <a:t>kolizijom</a:t>
            </a:r>
            <a:r>
              <a:rPr lang="hr-HR" smtClean="0"/>
              <a:t> nazivamo slučaj kad se dva različita ključa transformiraju u istu adresu</a:t>
            </a:r>
          </a:p>
          <a:p>
            <a:pPr lvl="1">
              <a:lnSpc>
                <a:spcPct val="90000"/>
              </a:lnSpc>
              <a:defRPr/>
            </a:pPr>
            <a:r>
              <a:rPr lang="hr-HR" smtClean="0"/>
              <a:t>ako se neki pretinac popuni, može se u njega upisati pokazivač na preljevno područje ili se prelazi na susjedni pretinac - </a:t>
            </a:r>
            <a:r>
              <a:rPr lang="hr-HR" smtClean="0">
                <a:solidFill>
                  <a:srgbClr val="FF0000"/>
                </a:solidFill>
              </a:rPr>
              <a:t>preljev</a:t>
            </a:r>
          </a:p>
          <a:p>
            <a:pPr>
              <a:lnSpc>
                <a:spcPct val="90000"/>
              </a:lnSpc>
              <a:defRPr/>
            </a:pPr>
            <a:r>
              <a:rPr lang="hr-HR" smtClean="0"/>
              <a:t>kod primjene raspršenog adresiranja variranju su podložni sljedeći elementi:</a:t>
            </a:r>
          </a:p>
          <a:p>
            <a:pPr lvl="1">
              <a:lnSpc>
                <a:spcPct val="90000"/>
              </a:lnSpc>
              <a:defRPr/>
            </a:pPr>
            <a:r>
              <a:rPr lang="hr-HR" smtClean="0"/>
              <a:t>kapacitet pretinca</a:t>
            </a:r>
          </a:p>
          <a:p>
            <a:pPr lvl="1">
              <a:lnSpc>
                <a:spcPct val="90000"/>
              </a:lnSpc>
              <a:defRPr/>
            </a:pPr>
            <a:r>
              <a:rPr lang="hr-HR" smtClean="0"/>
              <a:t>gustoća pakiranja</a:t>
            </a:r>
          </a:p>
        </p:txBody>
      </p:sp>
      <p:sp>
        <p:nvSpPr>
          <p:cNvPr id="3" name="Slide Number Placeholder 2"/>
          <p:cNvSpPr>
            <a:spLocks noGrp="1"/>
          </p:cNvSpPr>
          <p:nvPr>
            <p:ph type="sldNum" sz="quarter" idx="11"/>
          </p:nvPr>
        </p:nvSpPr>
        <p:spPr/>
        <p:txBody>
          <a:bodyPr/>
          <a:lstStyle/>
          <a:p>
            <a:fld id="{D4AD59E7-4515-4B34-A58D-745587B9CCB9}" type="slidenum">
              <a:rPr lang="hr-HR" smtClean="0"/>
              <a:pPr/>
              <a:t>91</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1570" name="Rectangle 2"/>
          <p:cNvSpPr>
            <a:spLocks noGrp="1" noChangeArrowheads="1"/>
          </p:cNvSpPr>
          <p:nvPr>
            <p:ph type="title"/>
          </p:nvPr>
        </p:nvSpPr>
        <p:spPr/>
        <p:txBody>
          <a:bodyPr/>
          <a:lstStyle/>
          <a:p>
            <a:pPr>
              <a:defRPr/>
            </a:pPr>
            <a:r>
              <a:rPr lang="hr-HR" smtClean="0"/>
              <a:t>Primjer</a:t>
            </a:r>
          </a:p>
        </p:txBody>
      </p:sp>
      <p:sp>
        <p:nvSpPr>
          <p:cNvPr id="1901571" name="Rectangle 3"/>
          <p:cNvSpPr>
            <a:spLocks noGrp="1" noChangeArrowheads="1"/>
          </p:cNvSpPr>
          <p:nvPr>
            <p:ph type="body" idx="1"/>
          </p:nvPr>
        </p:nvSpPr>
        <p:spPr/>
        <p:txBody>
          <a:bodyPr/>
          <a:lstStyle/>
          <a:p>
            <a:pPr>
              <a:defRPr/>
            </a:pPr>
            <a:r>
              <a:rPr lang="hr-HR" smtClean="0"/>
              <a:t>imena pohraniti u hash-tablicu raspršenim adresiranjem</a:t>
            </a:r>
          </a:p>
          <a:p>
            <a:pPr lvl="1">
              <a:defRPr/>
            </a:pPr>
            <a:r>
              <a:rPr lang="hr-HR" smtClean="0"/>
              <a:t>hash-fukcija - suma ASCII kodova slova % veličina tablice</a:t>
            </a:r>
          </a:p>
        </p:txBody>
      </p:sp>
      <p:grpSp>
        <p:nvGrpSpPr>
          <p:cNvPr id="26628" name="Group 4"/>
          <p:cNvGrpSpPr>
            <a:grpSpLocks/>
          </p:cNvGrpSpPr>
          <p:nvPr/>
        </p:nvGrpSpPr>
        <p:grpSpPr bwMode="auto">
          <a:xfrm>
            <a:off x="6105525" y="1916113"/>
            <a:ext cx="2160588" cy="4321175"/>
            <a:chOff x="3846" y="1208"/>
            <a:chExt cx="1361" cy="2722"/>
          </a:xfrm>
        </p:grpSpPr>
        <p:sp>
          <p:nvSpPr>
            <p:cNvPr id="1901573" name="Rectangle 5"/>
            <p:cNvSpPr>
              <a:spLocks noChangeArrowheads="1"/>
            </p:cNvSpPr>
            <p:nvPr/>
          </p:nvSpPr>
          <p:spPr bwMode="auto">
            <a:xfrm>
              <a:off x="3846" y="1208"/>
              <a:ext cx="1361" cy="681"/>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8000" b="0">
                  <a:solidFill>
                    <a:srgbClr val="FF3300"/>
                  </a:solidFill>
                  <a:effectLst>
                    <a:outerShdw blurRad="38100" dist="38100" dir="2700000" algn="tl">
                      <a:srgbClr val="000000"/>
                    </a:outerShdw>
                  </a:effectLst>
                </a:rPr>
                <a:t>0</a:t>
              </a:r>
            </a:p>
          </p:txBody>
        </p:sp>
        <p:sp>
          <p:nvSpPr>
            <p:cNvPr id="1901574" name="Rectangle 6"/>
            <p:cNvSpPr>
              <a:spLocks noChangeArrowheads="1"/>
            </p:cNvSpPr>
            <p:nvPr/>
          </p:nvSpPr>
          <p:spPr bwMode="auto">
            <a:xfrm>
              <a:off x="3846" y="1889"/>
              <a:ext cx="1361" cy="681"/>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8000" b="0">
                  <a:solidFill>
                    <a:srgbClr val="FF3300"/>
                  </a:solidFill>
                  <a:effectLst>
                    <a:outerShdw blurRad="38100" dist="38100" dir="2700000" algn="tl">
                      <a:srgbClr val="000000"/>
                    </a:outerShdw>
                  </a:effectLst>
                </a:rPr>
                <a:t>1</a:t>
              </a:r>
            </a:p>
          </p:txBody>
        </p:sp>
        <p:sp>
          <p:nvSpPr>
            <p:cNvPr id="1901575" name="Rectangle 7"/>
            <p:cNvSpPr>
              <a:spLocks noChangeArrowheads="1"/>
            </p:cNvSpPr>
            <p:nvPr/>
          </p:nvSpPr>
          <p:spPr bwMode="auto">
            <a:xfrm>
              <a:off x="3846" y="2569"/>
              <a:ext cx="1361" cy="681"/>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8000" b="0">
                  <a:solidFill>
                    <a:srgbClr val="FF3300"/>
                  </a:solidFill>
                  <a:effectLst>
                    <a:outerShdw blurRad="38100" dist="38100" dir="2700000" algn="tl">
                      <a:srgbClr val="000000"/>
                    </a:outerShdw>
                  </a:effectLst>
                </a:rPr>
                <a:t>2</a:t>
              </a:r>
            </a:p>
          </p:txBody>
        </p:sp>
        <p:sp>
          <p:nvSpPr>
            <p:cNvPr id="1901576" name="Rectangle 8"/>
            <p:cNvSpPr>
              <a:spLocks noChangeArrowheads="1"/>
            </p:cNvSpPr>
            <p:nvPr/>
          </p:nvSpPr>
          <p:spPr bwMode="auto">
            <a:xfrm>
              <a:off x="3846" y="3249"/>
              <a:ext cx="1361" cy="681"/>
            </a:xfrm>
            <a:prstGeom prst="rect">
              <a:avLst/>
            </a:prstGeom>
            <a:solidFill>
              <a:srgbClr val="FFCC99">
                <a:alpha val="39999"/>
              </a:srgbClr>
            </a:solidFill>
            <a:ln w="9525" algn="ctr">
              <a:solidFill>
                <a:srgbClr val="FF9900"/>
              </a:solidFill>
              <a:miter lim="800000"/>
              <a:headEnd/>
              <a:tailEnd/>
            </a:ln>
            <a:effectLst/>
          </p:spPr>
          <p:txBody>
            <a:bodyPr wrap="none" anchor="ctr"/>
            <a:lstStyle/>
            <a:p>
              <a:pPr algn="ctr">
                <a:defRPr/>
              </a:pPr>
              <a:r>
                <a:rPr lang="hr-HR" sz="8000" b="0">
                  <a:solidFill>
                    <a:srgbClr val="FF3300"/>
                  </a:solidFill>
                  <a:effectLst>
                    <a:outerShdw blurRad="38100" dist="38100" dir="2700000" algn="tl">
                      <a:srgbClr val="000000"/>
                    </a:outerShdw>
                  </a:effectLst>
                </a:rPr>
                <a:t>3</a:t>
              </a:r>
            </a:p>
          </p:txBody>
        </p:sp>
      </p:grpSp>
      <p:sp>
        <p:nvSpPr>
          <p:cNvPr id="1901577" name="Rectangle 9"/>
          <p:cNvSpPr>
            <a:spLocks noChangeArrowheads="1"/>
          </p:cNvSpPr>
          <p:nvPr/>
        </p:nvSpPr>
        <p:spPr bwMode="auto">
          <a:xfrm>
            <a:off x="344488" y="2493963"/>
            <a:ext cx="2160587" cy="360362"/>
          </a:xfrm>
          <a:prstGeom prst="rect">
            <a:avLst/>
          </a:prstGeom>
          <a:solidFill>
            <a:srgbClr val="FF3300">
              <a:alpha val="39999"/>
            </a:srgbClr>
          </a:solidFill>
          <a:ln w="9525" algn="ctr">
            <a:solidFill>
              <a:srgbClr val="800000"/>
            </a:solidFill>
            <a:miter lim="800000"/>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Vanja</a:t>
            </a:r>
          </a:p>
        </p:txBody>
      </p:sp>
      <p:sp>
        <p:nvSpPr>
          <p:cNvPr id="1901578" name="Rectangle 10"/>
          <p:cNvSpPr>
            <a:spLocks noChangeArrowheads="1"/>
          </p:cNvSpPr>
          <p:nvPr/>
        </p:nvSpPr>
        <p:spPr bwMode="auto">
          <a:xfrm>
            <a:off x="344488" y="2925763"/>
            <a:ext cx="2160587" cy="360362"/>
          </a:xfrm>
          <a:prstGeom prst="rect">
            <a:avLst/>
          </a:prstGeom>
          <a:solidFill>
            <a:srgbClr val="FF3300">
              <a:alpha val="39999"/>
            </a:srgbClr>
          </a:solidFill>
          <a:ln w="9525" algn="ctr">
            <a:solidFill>
              <a:srgbClr val="800000"/>
            </a:solidFill>
            <a:miter lim="800000"/>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Matija</a:t>
            </a:r>
          </a:p>
        </p:txBody>
      </p:sp>
      <p:sp>
        <p:nvSpPr>
          <p:cNvPr id="1901579" name="Rectangle 11"/>
          <p:cNvSpPr>
            <a:spLocks noChangeArrowheads="1"/>
          </p:cNvSpPr>
          <p:nvPr/>
        </p:nvSpPr>
        <p:spPr bwMode="auto">
          <a:xfrm>
            <a:off x="344488" y="3357563"/>
            <a:ext cx="2160587" cy="360362"/>
          </a:xfrm>
          <a:prstGeom prst="rect">
            <a:avLst/>
          </a:prstGeom>
          <a:solidFill>
            <a:srgbClr val="FF3300">
              <a:alpha val="39999"/>
            </a:srgbClr>
          </a:solidFill>
          <a:ln w="9525" algn="ctr">
            <a:solidFill>
              <a:srgbClr val="800000"/>
            </a:solidFill>
            <a:miter lim="800000"/>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Andrea</a:t>
            </a:r>
          </a:p>
        </p:txBody>
      </p:sp>
      <p:sp>
        <p:nvSpPr>
          <p:cNvPr id="1901580" name="Rectangle 12"/>
          <p:cNvSpPr>
            <a:spLocks noChangeArrowheads="1"/>
          </p:cNvSpPr>
          <p:nvPr/>
        </p:nvSpPr>
        <p:spPr bwMode="auto">
          <a:xfrm>
            <a:off x="344488" y="3790950"/>
            <a:ext cx="2160587" cy="360363"/>
          </a:xfrm>
          <a:prstGeom prst="rect">
            <a:avLst/>
          </a:prstGeom>
          <a:solidFill>
            <a:srgbClr val="FF3300">
              <a:alpha val="39999"/>
            </a:srgbClr>
          </a:solidFill>
          <a:ln w="9525" algn="ctr">
            <a:solidFill>
              <a:srgbClr val="800000"/>
            </a:solidFill>
            <a:miter lim="800000"/>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Doris</a:t>
            </a:r>
          </a:p>
        </p:txBody>
      </p:sp>
      <p:sp>
        <p:nvSpPr>
          <p:cNvPr id="1901581" name="Rectangle 13"/>
          <p:cNvSpPr>
            <a:spLocks noChangeArrowheads="1"/>
          </p:cNvSpPr>
          <p:nvPr/>
        </p:nvSpPr>
        <p:spPr bwMode="auto">
          <a:xfrm>
            <a:off x="344488" y="4222750"/>
            <a:ext cx="2160587" cy="360363"/>
          </a:xfrm>
          <a:prstGeom prst="rect">
            <a:avLst/>
          </a:prstGeom>
          <a:solidFill>
            <a:srgbClr val="FF3300">
              <a:alpha val="39999"/>
            </a:srgbClr>
          </a:solidFill>
          <a:ln w="9525" algn="ctr">
            <a:solidFill>
              <a:srgbClr val="800000"/>
            </a:solidFill>
            <a:miter lim="800000"/>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Saša</a:t>
            </a:r>
          </a:p>
        </p:txBody>
      </p:sp>
      <p:sp>
        <p:nvSpPr>
          <p:cNvPr id="1901582" name="Rectangle 14"/>
          <p:cNvSpPr>
            <a:spLocks noChangeArrowheads="1"/>
          </p:cNvSpPr>
          <p:nvPr/>
        </p:nvSpPr>
        <p:spPr bwMode="auto">
          <a:xfrm>
            <a:off x="344488" y="4654550"/>
            <a:ext cx="2160587" cy="360363"/>
          </a:xfrm>
          <a:prstGeom prst="rect">
            <a:avLst/>
          </a:prstGeom>
          <a:solidFill>
            <a:srgbClr val="FF3300">
              <a:alpha val="39999"/>
            </a:srgbClr>
          </a:solidFill>
          <a:ln w="9525" algn="ctr">
            <a:solidFill>
              <a:srgbClr val="800000"/>
            </a:solidFill>
            <a:miter lim="800000"/>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Alex</a:t>
            </a:r>
          </a:p>
        </p:txBody>
      </p:sp>
      <p:sp>
        <p:nvSpPr>
          <p:cNvPr id="1901583" name="Rectangle 15"/>
          <p:cNvSpPr>
            <a:spLocks noChangeArrowheads="1"/>
          </p:cNvSpPr>
          <p:nvPr/>
        </p:nvSpPr>
        <p:spPr bwMode="auto">
          <a:xfrm>
            <a:off x="344488" y="5086350"/>
            <a:ext cx="2160587" cy="360363"/>
          </a:xfrm>
          <a:prstGeom prst="rect">
            <a:avLst/>
          </a:prstGeom>
          <a:solidFill>
            <a:srgbClr val="FF3300">
              <a:alpha val="39999"/>
            </a:srgbClr>
          </a:solidFill>
          <a:ln w="9525" algn="ctr">
            <a:solidFill>
              <a:srgbClr val="800000"/>
            </a:solidFill>
            <a:miter lim="800000"/>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Sandi</a:t>
            </a:r>
          </a:p>
        </p:txBody>
      </p:sp>
      <p:sp>
        <p:nvSpPr>
          <p:cNvPr id="1901584" name="Rectangle 16"/>
          <p:cNvSpPr>
            <a:spLocks noChangeArrowheads="1"/>
          </p:cNvSpPr>
          <p:nvPr/>
        </p:nvSpPr>
        <p:spPr bwMode="auto">
          <a:xfrm>
            <a:off x="344488" y="5518150"/>
            <a:ext cx="2160587" cy="360363"/>
          </a:xfrm>
          <a:prstGeom prst="rect">
            <a:avLst/>
          </a:prstGeom>
          <a:solidFill>
            <a:srgbClr val="FF3300">
              <a:alpha val="39999"/>
            </a:srgbClr>
          </a:solidFill>
          <a:ln w="9525" algn="ctr">
            <a:solidFill>
              <a:srgbClr val="800000"/>
            </a:solidFill>
            <a:miter lim="800000"/>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Perica</a:t>
            </a:r>
            <a:endParaRPr lang="hr-HR">
              <a:solidFill>
                <a:schemeClr val="tx1"/>
              </a:solidFill>
              <a:effectLst>
                <a:outerShdw blurRad="38100" dist="38100" dir="2700000" algn="tl">
                  <a:srgbClr val="000000"/>
                </a:outerShdw>
              </a:effectLst>
              <a:latin typeface="Arial Narrow" pitchFamily="34" charset="0"/>
            </a:endParaRPr>
          </a:p>
        </p:txBody>
      </p:sp>
      <p:sp>
        <p:nvSpPr>
          <p:cNvPr id="1901585" name="Rectangle 17"/>
          <p:cNvSpPr>
            <a:spLocks noChangeArrowheads="1"/>
          </p:cNvSpPr>
          <p:nvPr/>
        </p:nvSpPr>
        <p:spPr bwMode="auto">
          <a:xfrm>
            <a:off x="344488" y="5949950"/>
            <a:ext cx="2160587" cy="360363"/>
          </a:xfrm>
          <a:prstGeom prst="rect">
            <a:avLst/>
          </a:prstGeom>
          <a:solidFill>
            <a:srgbClr val="FF3300">
              <a:alpha val="39999"/>
            </a:srgbClr>
          </a:solidFill>
          <a:ln w="9525" algn="ctr">
            <a:solidFill>
              <a:srgbClr val="800000"/>
            </a:solidFill>
            <a:miter lim="800000"/>
            <a:headEnd/>
            <a:tailEnd/>
          </a:ln>
          <a:effectLst/>
        </p:spPr>
        <p:txBody>
          <a:bodyPr wrap="none" anchor="ctr"/>
          <a:lstStyle/>
          <a:p>
            <a:pPr algn="ctr">
              <a:defRPr/>
            </a:pPr>
            <a:r>
              <a:rPr lang="hr-HR">
                <a:effectLst>
                  <a:outerShdw blurRad="38100" dist="38100" dir="2700000" algn="tl">
                    <a:srgbClr val="FFFFFF"/>
                  </a:outerShdw>
                </a:effectLst>
                <a:latin typeface="Arial Narrow" pitchFamily="34" charset="0"/>
              </a:rPr>
              <a:t>Iva</a:t>
            </a:r>
            <a:endParaRPr lang="hr-HR">
              <a:solidFill>
                <a:schemeClr val="tx1"/>
              </a:solidFill>
              <a:effectLst>
                <a:outerShdw blurRad="38100" dist="38100" dir="2700000" algn="tl">
                  <a:srgbClr val="000000"/>
                </a:outerShdw>
              </a:effectLst>
              <a:latin typeface="Arial Narrow" pitchFamily="34" charset="0"/>
            </a:endParaRPr>
          </a:p>
        </p:txBody>
      </p:sp>
      <p:sp>
        <p:nvSpPr>
          <p:cNvPr id="1901586" name="Rectangle 18"/>
          <p:cNvSpPr>
            <a:spLocks noChangeArrowheads="1"/>
          </p:cNvSpPr>
          <p:nvPr/>
        </p:nvSpPr>
        <p:spPr bwMode="auto">
          <a:xfrm>
            <a:off x="4086225" y="4076700"/>
            <a:ext cx="733425" cy="1189038"/>
          </a:xfrm>
          <a:prstGeom prst="rect">
            <a:avLst/>
          </a:prstGeom>
          <a:noFill/>
          <a:ln w="9525" algn="ctr">
            <a:noFill/>
            <a:miter lim="800000"/>
            <a:headEnd/>
            <a:tailEnd/>
          </a:ln>
          <a:effectLst/>
        </p:spPr>
        <p:txBody>
          <a:bodyPr>
            <a:spAutoFit/>
          </a:bodyPr>
          <a:lstStyle/>
          <a:p>
            <a:pPr>
              <a:defRPr/>
            </a:pPr>
            <a:r>
              <a:rPr lang="hr-HR" sz="7200">
                <a:solidFill>
                  <a:srgbClr val="FF3300"/>
                </a:solidFill>
                <a:effectLst>
                  <a:outerShdw blurRad="38100" dist="38100" dir="2700000" algn="tl">
                    <a:srgbClr val="C0C0C0"/>
                  </a:outerShdw>
                </a:effectLst>
              </a:rPr>
              <a:t>?</a:t>
            </a:r>
          </a:p>
        </p:txBody>
      </p:sp>
      <p:sp>
        <p:nvSpPr>
          <p:cNvPr id="3" name="Slide Number Placeholder 2"/>
          <p:cNvSpPr>
            <a:spLocks noGrp="1"/>
          </p:cNvSpPr>
          <p:nvPr>
            <p:ph type="sldNum" sz="quarter" idx="11"/>
          </p:nvPr>
        </p:nvSpPr>
        <p:spPr/>
        <p:txBody>
          <a:bodyPr/>
          <a:lstStyle/>
          <a:p>
            <a:fld id="{D4AD59E7-4515-4B34-A58D-745587B9CCB9}" type="slidenum">
              <a:rPr lang="hr-HR" smtClean="0"/>
              <a:pPr/>
              <a:t>92</a:t>
            </a:fld>
            <a:r>
              <a:rPr lang="hr-HR" dirty="0" smtClean="0"/>
              <a:t>.  2012/13.</a:t>
            </a:r>
            <a:endParaRPr lang="hr-HR"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77556E-17 -4.81481E-6 L 0.58157 0.38866 " pathEditMode="relative" rAng="0" ptsTypes="AA">
                                      <p:cBhvr>
                                        <p:cTn id="6" dur="2000" fill="hold"/>
                                        <p:tgtEl>
                                          <p:spTgt spid="1901577"/>
                                        </p:tgtEl>
                                        <p:attrNameLst>
                                          <p:attrName>ppt_x</p:attrName>
                                          <p:attrName>ppt_y</p:attrName>
                                        </p:attrNameLst>
                                      </p:cBhvr>
                                      <p:rCtr x="29100" y="19400"/>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2.77556E-17 2.22222E-6 L 0.58141 0.01065 " pathEditMode="relative" rAng="0" ptsTypes="AA">
                                      <p:cBhvr>
                                        <p:cTn id="10" dur="2000" fill="hold"/>
                                        <p:tgtEl>
                                          <p:spTgt spid="1901578"/>
                                        </p:tgtEl>
                                        <p:attrNameLst>
                                          <p:attrName>ppt_x</p:attrName>
                                          <p:attrName>ppt_y</p:attrName>
                                        </p:attrNameLst>
                                      </p:cBhvr>
                                      <p:rCtr x="29100" y="500"/>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2.77556E-17 -7.40741E-7 L 0.58141 0.10486 " pathEditMode="relative" rAng="0" ptsTypes="AA">
                                      <p:cBhvr>
                                        <p:cTn id="14" dur="2000" fill="hold"/>
                                        <p:tgtEl>
                                          <p:spTgt spid="1901579"/>
                                        </p:tgtEl>
                                        <p:attrNameLst>
                                          <p:attrName>ppt_x</p:attrName>
                                          <p:attrName>ppt_y</p:attrName>
                                        </p:attrNameLst>
                                      </p:cBhvr>
                                      <p:rCtr x="29100" y="5200"/>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2.77556E-17 4.81481E-6 L 0.58141 -0.27362 " pathEditMode="relative" rAng="0" ptsTypes="AA">
                                      <p:cBhvr>
                                        <p:cTn id="18" dur="2000" fill="hold"/>
                                        <p:tgtEl>
                                          <p:spTgt spid="1901580"/>
                                        </p:tgtEl>
                                        <p:attrNameLst>
                                          <p:attrName>ppt_x</p:attrName>
                                          <p:attrName>ppt_y</p:attrName>
                                        </p:attrNameLst>
                                      </p:cBhvr>
                                      <p:rCtr x="29100" y="-13700"/>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2.77556E-17 1.85185E-6 L 0.58141 0.18866 " pathEditMode="relative" rAng="0" ptsTypes="AA">
                                      <p:cBhvr>
                                        <p:cTn id="22" dur="2000" fill="hold"/>
                                        <p:tgtEl>
                                          <p:spTgt spid="1901581"/>
                                        </p:tgtEl>
                                        <p:attrNameLst>
                                          <p:attrName>ppt_x</p:attrName>
                                          <p:attrName>ppt_y</p:attrName>
                                        </p:attrNameLst>
                                      </p:cBhvr>
                                      <p:rCtr x="29100" y="9400"/>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2.77556E-17 -1.11111E-6 L 0.58157 -0.18912 " pathEditMode="relative" rAng="0" ptsTypes="AA">
                                      <p:cBhvr>
                                        <p:cTn id="26" dur="2000" fill="hold"/>
                                        <p:tgtEl>
                                          <p:spTgt spid="1901582"/>
                                        </p:tgtEl>
                                        <p:attrNameLst>
                                          <p:attrName>ppt_x</p:attrName>
                                          <p:attrName>ppt_y</p:attrName>
                                        </p:attrNameLst>
                                      </p:cBhvr>
                                      <p:rCtr x="29100" y="-9500"/>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0" nodeType="clickEffect">
                                  <p:stCondLst>
                                    <p:cond delay="0"/>
                                  </p:stCondLst>
                                  <p:childTnLst>
                                    <p:animMotion origin="layout" path="M 2.77556E-17 -4.07407E-6 L 0.58141 -0.09421 " pathEditMode="relative" rAng="0" ptsTypes="AA">
                                      <p:cBhvr>
                                        <p:cTn id="30" dur="2000" fill="hold"/>
                                        <p:tgtEl>
                                          <p:spTgt spid="1901583"/>
                                        </p:tgtEl>
                                        <p:attrNameLst>
                                          <p:attrName>ppt_x</p:attrName>
                                          <p:attrName>ppt_y</p:attrName>
                                        </p:attrNameLst>
                                      </p:cBhvr>
                                      <p:rCtr x="29100" y="-4700"/>
                                    </p:animMotion>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0" nodeType="clickEffect">
                                  <p:stCondLst>
                                    <p:cond delay="0"/>
                                  </p:stCondLst>
                                  <p:childTnLst>
                                    <p:animMotion origin="layout" path="M 2.77556E-17 2.96296E-6 L 0.58141 0.05254 " pathEditMode="relative" rAng="0" ptsTypes="AA">
                                      <p:cBhvr>
                                        <p:cTn id="34" dur="2000" fill="hold"/>
                                        <p:tgtEl>
                                          <p:spTgt spid="1901584"/>
                                        </p:tgtEl>
                                        <p:attrNameLst>
                                          <p:attrName>ppt_x</p:attrName>
                                          <p:attrName>ppt_y</p:attrName>
                                        </p:attrNameLst>
                                      </p:cBhvr>
                                      <p:rCtr x="29100" y="2600"/>
                                    </p:animMotion>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iterate type="lt">
                                    <p:tmPct val="0"/>
                                  </p:iterate>
                                  <p:childTnLst>
                                    <p:animMotion origin="layout" path="M 2.77556E-17 1.11022E-16 L 0.36298 -0.07153 " pathEditMode="relative" rAng="0" ptsTypes="AA">
                                      <p:cBhvr>
                                        <p:cTn id="38" dur="500" fill="hold"/>
                                        <p:tgtEl>
                                          <p:spTgt spid="1901585"/>
                                        </p:tgtEl>
                                        <p:attrNameLst>
                                          <p:attrName>ppt_x</p:attrName>
                                          <p:attrName>ppt_y</p:attrName>
                                        </p:attrNameLst>
                                      </p:cBhvr>
                                      <p:rCtr x="18100" y="-3600"/>
                                    </p:animMotion>
                                  </p:childTnLst>
                                </p:cTn>
                              </p:par>
                            </p:childTnLst>
                          </p:cTn>
                        </p:par>
                        <p:par>
                          <p:cTn id="39" fill="hold">
                            <p:stCondLst>
                              <p:cond delay="500"/>
                            </p:stCondLst>
                            <p:childTnLst>
                              <p:par>
                                <p:cTn id="40" presetID="36" presetClass="emph" presetSubtype="0" fill="hold" grpId="0" nodeType="afterEffect">
                                  <p:stCondLst>
                                    <p:cond delay="0"/>
                                  </p:stCondLst>
                                  <p:iterate type="lt">
                                    <p:tmPct val="10000"/>
                                  </p:iterate>
                                  <p:childTnLst>
                                    <p:animScale>
                                      <p:cBhvr>
                                        <p:cTn id="41" dur="250" autoRev="1" fill="hold">
                                          <p:stCondLst>
                                            <p:cond delay="0"/>
                                          </p:stCondLst>
                                        </p:cTn>
                                        <p:tgtEl>
                                          <p:spTgt spid="1901585"/>
                                        </p:tgtEl>
                                      </p:cBhvr>
                                      <p:to x="80000" y="100000"/>
                                    </p:animScale>
                                    <p:anim by="(#ppt_w*0.10)" calcmode="lin" valueType="num">
                                      <p:cBhvr>
                                        <p:cTn id="42" dur="250" autoRev="1" fill="hold">
                                          <p:stCondLst>
                                            <p:cond delay="0"/>
                                          </p:stCondLst>
                                        </p:cTn>
                                        <p:tgtEl>
                                          <p:spTgt spid="1901585"/>
                                        </p:tgtEl>
                                        <p:attrNameLst>
                                          <p:attrName>ppt_x</p:attrName>
                                        </p:attrNameLst>
                                      </p:cBhvr>
                                    </p:anim>
                                    <p:anim by="(-#ppt_w*0.10)" calcmode="lin" valueType="num">
                                      <p:cBhvr>
                                        <p:cTn id="43" dur="250" autoRev="1" fill="hold">
                                          <p:stCondLst>
                                            <p:cond delay="0"/>
                                          </p:stCondLst>
                                        </p:cTn>
                                        <p:tgtEl>
                                          <p:spTgt spid="1901585"/>
                                        </p:tgtEl>
                                        <p:attrNameLst>
                                          <p:attrName>ppt_y</p:attrName>
                                        </p:attrNameLst>
                                      </p:cBhvr>
                                    </p:anim>
                                    <p:animRot by="-480000">
                                      <p:cBhvr>
                                        <p:cTn id="44" dur="250" autoRev="1" fill="hold">
                                          <p:stCondLst>
                                            <p:cond delay="0"/>
                                          </p:stCondLst>
                                        </p:cTn>
                                        <p:tgtEl>
                                          <p:spTgt spid="1901585"/>
                                        </p:tgtEl>
                                        <p:attrNameLst>
                                          <p:attrName>r</p:attrName>
                                        </p:attrNameLst>
                                      </p:cBhvr>
                                    </p:animRot>
                                  </p:childTnLst>
                                </p:cTn>
                              </p:par>
                            </p:childTnLst>
                          </p:cTn>
                        </p:par>
                        <p:par>
                          <p:cTn id="45" fill="hold">
                            <p:stCondLst>
                              <p:cond delay="1100"/>
                            </p:stCondLst>
                            <p:childTnLst>
                              <p:par>
                                <p:cTn id="46" presetID="9" presetClass="entr" presetSubtype="0" fill="hold" grpId="0" nodeType="afterEffect">
                                  <p:stCondLst>
                                    <p:cond delay="0"/>
                                  </p:stCondLst>
                                  <p:childTnLst>
                                    <p:set>
                                      <p:cBhvr>
                                        <p:cTn id="47" dur="1" fill="hold">
                                          <p:stCondLst>
                                            <p:cond delay="0"/>
                                          </p:stCondLst>
                                        </p:cTn>
                                        <p:tgtEl>
                                          <p:spTgt spid="1901586"/>
                                        </p:tgtEl>
                                        <p:attrNameLst>
                                          <p:attrName>style.visibility</p:attrName>
                                        </p:attrNameLst>
                                      </p:cBhvr>
                                      <p:to>
                                        <p:strVal val="visible"/>
                                      </p:to>
                                    </p:set>
                                    <p:animEffect transition="in" filter="dissolve">
                                      <p:cBhvr>
                                        <p:cTn id="48" dur="500"/>
                                        <p:tgtEl>
                                          <p:spTgt spid="1901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1577" grpId="0" animBg="1"/>
      <p:bldP spid="1901578" grpId="0" animBg="1"/>
      <p:bldP spid="1901579" grpId="0" animBg="1"/>
      <p:bldP spid="1901580" grpId="0" animBg="1"/>
      <p:bldP spid="1901581" grpId="0" animBg="1"/>
      <p:bldP spid="1901582" grpId="0" animBg="1"/>
      <p:bldP spid="1901583" grpId="0" animBg="1"/>
      <p:bldP spid="1901584" grpId="0" animBg="1"/>
      <p:bldP spid="1901585" grpId="0" animBg="1"/>
      <p:bldP spid="1901585" grpId="1" animBg="1"/>
      <p:bldP spid="1901586"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3618" name="Rectangle 2"/>
          <p:cNvSpPr>
            <a:spLocks noGrp="1" noChangeArrowheads="1"/>
          </p:cNvSpPr>
          <p:nvPr>
            <p:ph type="title"/>
          </p:nvPr>
        </p:nvSpPr>
        <p:spPr/>
        <p:txBody>
          <a:bodyPr/>
          <a:lstStyle/>
          <a:p>
            <a:pPr>
              <a:defRPr/>
            </a:pPr>
            <a:r>
              <a:rPr lang="hr-HR" smtClean="0"/>
              <a:t>Kapacitet pretinca</a:t>
            </a:r>
          </a:p>
        </p:txBody>
      </p:sp>
      <p:sp>
        <p:nvSpPr>
          <p:cNvPr id="1903619" name="Rectangle 3"/>
          <p:cNvSpPr>
            <a:spLocks noGrp="1" noChangeArrowheads="1"/>
          </p:cNvSpPr>
          <p:nvPr>
            <p:ph type="body" idx="1"/>
          </p:nvPr>
        </p:nvSpPr>
        <p:spPr/>
        <p:txBody>
          <a:bodyPr/>
          <a:lstStyle/>
          <a:p>
            <a:pPr>
              <a:defRPr/>
            </a:pPr>
            <a:r>
              <a:rPr lang="hr-HR" smtClean="0"/>
              <a:t>transformacijom ključa nastaje pseudo-slučajni broj koji daje </a:t>
            </a:r>
            <a:r>
              <a:rPr lang="hr-HR" smtClean="0">
                <a:solidFill>
                  <a:srgbClr val="FF0000"/>
                </a:solidFill>
              </a:rPr>
              <a:t>adresu pretinca</a:t>
            </a:r>
          </a:p>
          <a:p>
            <a:pPr lvl="1">
              <a:defRPr/>
            </a:pPr>
            <a:r>
              <a:rPr lang="hr-HR" smtClean="0"/>
              <a:t>ako je kapacitet pretinca jednak </a:t>
            </a:r>
            <a:r>
              <a:rPr lang="hr-HR" smtClean="0">
                <a:solidFill>
                  <a:srgbClr val="FF0000"/>
                </a:solidFill>
              </a:rPr>
              <a:t>1</a:t>
            </a:r>
            <a:r>
              <a:rPr lang="hr-HR" smtClean="0"/>
              <a:t>, čest je slučaj </a:t>
            </a:r>
            <a:r>
              <a:rPr lang="hr-HR" smtClean="0">
                <a:solidFill>
                  <a:srgbClr val="FF0000"/>
                </a:solidFill>
              </a:rPr>
              <a:t>preljeva</a:t>
            </a:r>
          </a:p>
          <a:p>
            <a:pPr lvl="1">
              <a:defRPr/>
            </a:pPr>
            <a:r>
              <a:rPr lang="hr-HR" smtClean="0"/>
              <a:t>što je veći kapacitet pretinca, preljev je manje vjerojatan, ali je čitanje pojedinog pretinca dulje i raste potreba za slijednim pretraživanjem unutar pretinca</a:t>
            </a:r>
          </a:p>
          <a:p>
            <a:pPr>
              <a:defRPr/>
            </a:pPr>
            <a:r>
              <a:rPr lang="hr-HR" smtClean="0"/>
              <a:t>povoljno je veličinu pretinca uskladiti s fizičkom veličinom zapisa na vanjskoj memoriji (blok) </a:t>
            </a:r>
          </a:p>
          <a:p>
            <a:pPr>
              <a:defRPr/>
            </a:pPr>
            <a:endParaRPr lang="hr-HR" smtClean="0"/>
          </a:p>
        </p:txBody>
      </p:sp>
      <p:sp>
        <p:nvSpPr>
          <p:cNvPr id="3" name="Slide Number Placeholder 2"/>
          <p:cNvSpPr>
            <a:spLocks noGrp="1"/>
          </p:cNvSpPr>
          <p:nvPr>
            <p:ph type="sldNum" sz="quarter" idx="11"/>
          </p:nvPr>
        </p:nvSpPr>
        <p:spPr/>
        <p:txBody>
          <a:bodyPr/>
          <a:lstStyle/>
          <a:p>
            <a:fld id="{D4AD59E7-4515-4B34-A58D-745587B9CCB9}" type="slidenum">
              <a:rPr lang="hr-HR" smtClean="0"/>
              <a:pPr/>
              <a:t>93</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5666" name="Rectangle 2"/>
          <p:cNvSpPr>
            <a:spLocks noGrp="1" noChangeArrowheads="1"/>
          </p:cNvSpPr>
          <p:nvPr>
            <p:ph type="title"/>
          </p:nvPr>
        </p:nvSpPr>
        <p:spPr/>
        <p:txBody>
          <a:bodyPr/>
          <a:lstStyle/>
          <a:p>
            <a:pPr>
              <a:defRPr/>
            </a:pPr>
            <a:r>
              <a:rPr lang="hr-HR" smtClean="0"/>
              <a:t>Gustoća pakiranja</a:t>
            </a:r>
          </a:p>
        </p:txBody>
      </p:sp>
      <p:sp>
        <p:nvSpPr>
          <p:cNvPr id="1905667" name="Rectangle 3"/>
          <p:cNvSpPr>
            <a:spLocks noGrp="1" noChangeArrowheads="1"/>
          </p:cNvSpPr>
          <p:nvPr>
            <p:ph type="body" idx="1"/>
          </p:nvPr>
        </p:nvSpPr>
        <p:spPr/>
        <p:txBody>
          <a:bodyPr/>
          <a:lstStyle/>
          <a:p>
            <a:r>
              <a:rPr lang="hr-HR" smtClean="0"/>
              <a:t>nakon što je odabrana veličina pretinca, može se odabrati gustoća pakiranja, tj. broj takvih pretinaca za pohranjivanje predviđenog broja zapisa</a:t>
            </a:r>
          </a:p>
          <a:p>
            <a:pPr lvl="1"/>
            <a:r>
              <a:rPr lang="hr-HR" smtClean="0"/>
              <a:t>da bi se smanjio broj preljeva, izabire se veći kapacitet</a:t>
            </a:r>
          </a:p>
          <a:p>
            <a:pPr lvl="1"/>
            <a:r>
              <a:rPr lang="hr-HR" smtClean="0"/>
              <a:t>gustoća pakiranja = broj zapisa  /  ukupni kapacitet</a:t>
            </a:r>
          </a:p>
          <a:p>
            <a:pPr lvl="2"/>
            <a:r>
              <a:rPr lang="hr-HR" smtClean="0"/>
              <a:t>N = broj zapisa koje treba pohraniti</a:t>
            </a:r>
          </a:p>
          <a:p>
            <a:pPr lvl="2"/>
            <a:r>
              <a:rPr lang="hr-HR" smtClean="0"/>
              <a:t>M = broj pretinaca</a:t>
            </a:r>
          </a:p>
          <a:p>
            <a:pPr lvl="2"/>
            <a:r>
              <a:rPr lang="hr-HR" smtClean="0"/>
              <a:t>C = broj zapisa u jednom pretincu</a:t>
            </a:r>
          </a:p>
          <a:p>
            <a:pPr lvl="2"/>
            <a:endParaRPr lang="hr-HR" smtClean="0"/>
          </a:p>
          <a:p>
            <a:r>
              <a:rPr lang="hr-HR" smtClean="0"/>
              <a:t>gustoća pakiranja = N / (M *C)</a:t>
            </a:r>
          </a:p>
        </p:txBody>
      </p:sp>
      <p:sp>
        <p:nvSpPr>
          <p:cNvPr id="3" name="Slide Number Placeholder 2"/>
          <p:cNvSpPr>
            <a:spLocks noGrp="1"/>
          </p:cNvSpPr>
          <p:nvPr>
            <p:ph type="sldNum" sz="quarter" idx="11"/>
          </p:nvPr>
        </p:nvSpPr>
        <p:spPr/>
        <p:txBody>
          <a:bodyPr/>
          <a:lstStyle/>
          <a:p>
            <a:fld id="{D4AD59E7-4515-4B34-A58D-745587B9CCB9}" type="slidenum">
              <a:rPr lang="hr-HR" smtClean="0"/>
              <a:pPr/>
              <a:t>94</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7714" name="Rectangle 2"/>
          <p:cNvSpPr>
            <a:spLocks noGrp="1" noChangeArrowheads="1"/>
          </p:cNvSpPr>
          <p:nvPr>
            <p:ph type="title"/>
          </p:nvPr>
        </p:nvSpPr>
        <p:spPr/>
        <p:txBody>
          <a:bodyPr/>
          <a:lstStyle/>
          <a:p>
            <a:pPr>
              <a:defRPr/>
            </a:pPr>
            <a:r>
              <a:rPr lang="hr-HR" smtClean="0"/>
              <a:t>Postupak s preljevom</a:t>
            </a:r>
          </a:p>
        </p:txBody>
      </p:sp>
      <p:sp>
        <p:nvSpPr>
          <p:cNvPr id="1907715" name="Rectangle 3"/>
          <p:cNvSpPr>
            <a:spLocks noGrp="1" noChangeArrowheads="1"/>
          </p:cNvSpPr>
          <p:nvPr>
            <p:ph type="body" idx="1"/>
          </p:nvPr>
        </p:nvSpPr>
        <p:spPr/>
        <p:txBody>
          <a:bodyPr/>
          <a:lstStyle/>
          <a:p>
            <a:pPr>
              <a:defRPr/>
            </a:pPr>
            <a:r>
              <a:rPr lang="hr-HR" smtClean="0"/>
              <a:t>korištenje primarnog područja</a:t>
            </a:r>
          </a:p>
          <a:p>
            <a:pPr lvl="1">
              <a:defRPr/>
            </a:pPr>
            <a:r>
              <a:rPr lang="hr-HR" smtClean="0"/>
              <a:t>ako je neki pretinac popunjen, koristi se sljedeći itd. </a:t>
            </a:r>
          </a:p>
          <a:p>
            <a:pPr lvl="1">
              <a:defRPr/>
            </a:pPr>
            <a:r>
              <a:rPr lang="hr-HR" smtClean="0"/>
              <a:t>iza zadnjega ciklički dolazi prvi</a:t>
            </a:r>
          </a:p>
          <a:p>
            <a:pPr lvl="1">
              <a:defRPr/>
            </a:pPr>
            <a:r>
              <a:rPr lang="hr-HR" smtClean="0"/>
              <a:t>postupak je efikasan kod veličina pretinca iznad 10</a:t>
            </a:r>
          </a:p>
          <a:p>
            <a:pPr>
              <a:defRPr/>
            </a:pPr>
            <a:r>
              <a:rPr lang="hr-HR" smtClean="0"/>
              <a:t>ulančavanje</a:t>
            </a:r>
          </a:p>
          <a:p>
            <a:pPr lvl="1">
              <a:defRPr/>
            </a:pPr>
            <a:r>
              <a:rPr lang="hr-HR" smtClean="0"/>
              <a:t>pretinci su organizirani kao linearne liste</a:t>
            </a:r>
          </a:p>
        </p:txBody>
      </p:sp>
      <p:sp>
        <p:nvSpPr>
          <p:cNvPr id="3" name="Slide Number Placeholder 2"/>
          <p:cNvSpPr>
            <a:spLocks noGrp="1"/>
          </p:cNvSpPr>
          <p:nvPr>
            <p:ph type="sldNum" sz="quarter" idx="11"/>
          </p:nvPr>
        </p:nvSpPr>
        <p:spPr/>
        <p:txBody>
          <a:bodyPr/>
          <a:lstStyle/>
          <a:p>
            <a:fld id="{D4AD59E7-4515-4B34-A58D-745587B9CCB9}" type="slidenum">
              <a:rPr lang="hr-HR" smtClean="0"/>
              <a:pPr/>
              <a:t>95</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9762" name="Rectangle 2"/>
          <p:cNvSpPr>
            <a:spLocks noGrp="1" noChangeArrowheads="1"/>
          </p:cNvSpPr>
          <p:nvPr>
            <p:ph type="title"/>
          </p:nvPr>
        </p:nvSpPr>
        <p:spPr/>
        <p:txBody>
          <a:bodyPr/>
          <a:lstStyle/>
          <a:p>
            <a:pPr>
              <a:defRPr/>
            </a:pPr>
            <a:r>
              <a:rPr lang="hr-HR" smtClean="0"/>
              <a:t>Statistika kod raspršenog adresiranja</a:t>
            </a:r>
          </a:p>
        </p:txBody>
      </p:sp>
      <p:sp>
        <p:nvSpPr>
          <p:cNvPr id="1909763" name="Rectangle 3"/>
          <p:cNvSpPr>
            <a:spLocks noGrp="1" noChangeArrowheads="1"/>
          </p:cNvSpPr>
          <p:nvPr>
            <p:ph type="body" idx="1"/>
          </p:nvPr>
        </p:nvSpPr>
        <p:spPr/>
        <p:txBody>
          <a:bodyPr/>
          <a:lstStyle/>
          <a:p>
            <a:pPr>
              <a:lnSpc>
                <a:spcPct val="95000"/>
              </a:lnSpc>
            </a:pPr>
            <a:r>
              <a:rPr lang="hr-HR" sz="2000" smtClean="0"/>
              <a:t>Neka je M broj pretinaca, a N broj ulaznih podataka. Vjerojatnost da će u neki pretinac biti upućeno </a:t>
            </a:r>
            <a:r>
              <a:rPr lang="hr-HR" sz="2000" smtClean="0">
                <a:solidFill>
                  <a:srgbClr val="FF3300"/>
                </a:solidFill>
              </a:rPr>
              <a:t>x</a:t>
            </a:r>
            <a:r>
              <a:rPr lang="hr-HR" sz="2000" smtClean="0"/>
              <a:t> zapisa ravna se po binomnoj razdiobi</a:t>
            </a:r>
            <a:r>
              <a:rPr lang="hr-HR" sz="2400" smtClean="0"/>
              <a:t>:</a:t>
            </a:r>
          </a:p>
          <a:p>
            <a:pPr>
              <a:lnSpc>
                <a:spcPct val="95000"/>
              </a:lnSpc>
            </a:pPr>
            <a:endParaRPr lang="hr-HR" sz="2400" smtClean="0"/>
          </a:p>
          <a:p>
            <a:pPr>
              <a:lnSpc>
                <a:spcPct val="95000"/>
              </a:lnSpc>
            </a:pPr>
            <a:endParaRPr lang="hr-HR" sz="2400" smtClean="0"/>
          </a:p>
          <a:p>
            <a:pPr lvl="1">
              <a:lnSpc>
                <a:spcPct val="95000"/>
              </a:lnSpc>
            </a:pPr>
            <a:endParaRPr lang="hr-HR" sz="2000" smtClean="0"/>
          </a:p>
          <a:p>
            <a:pPr lvl="1">
              <a:lnSpc>
                <a:spcPct val="95000"/>
              </a:lnSpc>
            </a:pPr>
            <a:r>
              <a:rPr lang="hr-HR" sz="2000" smtClean="0"/>
              <a:t> vjerojatnost da će biti Y preljeva: P(C + Y)</a:t>
            </a:r>
          </a:p>
          <a:p>
            <a:pPr lvl="1">
              <a:lnSpc>
                <a:spcPct val="95000"/>
              </a:lnSpc>
            </a:pPr>
            <a:r>
              <a:rPr lang="hr-HR" sz="2000" smtClean="0"/>
              <a:t> očekivani broj preljeva iz zadanog pretinca:</a:t>
            </a:r>
          </a:p>
          <a:p>
            <a:pPr lvl="1">
              <a:lnSpc>
                <a:spcPct val="95000"/>
              </a:lnSpc>
            </a:pPr>
            <a:endParaRPr lang="hr-HR" sz="2000" smtClean="0"/>
          </a:p>
          <a:p>
            <a:pPr lvl="1">
              <a:lnSpc>
                <a:spcPct val="95000"/>
              </a:lnSpc>
            </a:pPr>
            <a:endParaRPr lang="hr-HR" sz="2000" smtClean="0"/>
          </a:p>
          <a:p>
            <a:pPr lvl="1">
              <a:lnSpc>
                <a:spcPct val="95000"/>
              </a:lnSpc>
            </a:pPr>
            <a:endParaRPr lang="hr-HR" sz="2000" smtClean="0"/>
          </a:p>
          <a:p>
            <a:pPr>
              <a:lnSpc>
                <a:spcPct val="95000"/>
              </a:lnSpc>
            </a:pPr>
            <a:r>
              <a:rPr lang="hr-HR" sz="2000" smtClean="0"/>
              <a:t>ukupni očekivani postotak preljeva:  100</a:t>
            </a:r>
            <a:r>
              <a:rPr lang="hr-HR" sz="2000" smtClean="0">
                <a:sym typeface="Symbol" pitchFamily="18" charset="2"/>
              </a:rPr>
              <a:t></a:t>
            </a:r>
            <a:r>
              <a:rPr lang="hr-HR" sz="2000" smtClean="0"/>
              <a:t>s </a:t>
            </a:r>
            <a:r>
              <a:rPr lang="hr-HR" sz="2000" smtClean="0">
                <a:sym typeface="Symbol" pitchFamily="18" charset="2"/>
              </a:rPr>
              <a:t></a:t>
            </a:r>
            <a:r>
              <a:rPr lang="hr-HR" sz="2000" smtClean="0"/>
              <a:t>M/N</a:t>
            </a:r>
          </a:p>
          <a:p>
            <a:pPr>
              <a:lnSpc>
                <a:spcPct val="95000"/>
              </a:lnSpc>
            </a:pPr>
            <a:r>
              <a:rPr lang="hr-HR" sz="2000" smtClean="0"/>
              <a:t>prosječni broj zapisa koji će biti upisan u hash-tablicu prije nego dođe do kolizije je </a:t>
            </a:r>
            <a:r>
              <a:rPr lang="hr-HR" sz="2000" smtClean="0">
                <a:solidFill>
                  <a:srgbClr val="FF0000"/>
                </a:solidFill>
              </a:rPr>
              <a:t>~ 1.25 √M</a:t>
            </a:r>
          </a:p>
          <a:p>
            <a:pPr>
              <a:lnSpc>
                <a:spcPct val="95000"/>
              </a:lnSpc>
            </a:pPr>
            <a:r>
              <a:rPr lang="hr-HR" sz="2000" smtClean="0"/>
              <a:t>prosječni broj ukupno upisanih zapisa prije nego što svaki pretinac sadrži bar 1 upisani zapis je </a:t>
            </a:r>
            <a:r>
              <a:rPr lang="hr-HR" sz="2000" smtClean="0">
                <a:solidFill>
                  <a:srgbClr val="FF0000"/>
                </a:solidFill>
              </a:rPr>
              <a:t>M ln M</a:t>
            </a:r>
            <a:endParaRPr lang="hr-HR" sz="2000" smtClean="0"/>
          </a:p>
        </p:txBody>
      </p:sp>
      <p:graphicFrame>
        <p:nvGraphicFramePr>
          <p:cNvPr id="2050" name="Object 4"/>
          <p:cNvGraphicFramePr>
            <a:graphicFrameLocks noChangeAspect="1"/>
          </p:cNvGraphicFramePr>
          <p:nvPr/>
        </p:nvGraphicFramePr>
        <p:xfrm>
          <a:off x="4895850" y="3319463"/>
          <a:ext cx="114300" cy="215900"/>
        </p:xfrm>
        <a:graphic>
          <a:graphicData uri="http://schemas.openxmlformats.org/presentationml/2006/ole">
            <mc:AlternateContent xmlns:mc="http://schemas.openxmlformats.org/markup-compatibility/2006">
              <mc:Choice xmlns:v="urn:schemas-microsoft-com:vml" Requires="v">
                <p:oleObj spid="_x0000_s67613" name="Equation" r:id="rId4" imgW="114120" imgH="215640" progId="Equation.3">
                  <p:embed/>
                </p:oleObj>
              </mc:Choice>
              <mc:Fallback>
                <p:oleObj name="Equation" r:id="rId4" imgW="1141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5850" y="3319463"/>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5"/>
          <p:cNvGraphicFramePr>
            <a:graphicFrameLocks noChangeAspect="1"/>
          </p:cNvGraphicFramePr>
          <p:nvPr/>
        </p:nvGraphicFramePr>
        <p:xfrm>
          <a:off x="2328863" y="1820863"/>
          <a:ext cx="4327525" cy="911225"/>
        </p:xfrm>
        <a:graphic>
          <a:graphicData uri="http://schemas.openxmlformats.org/presentationml/2006/ole">
            <mc:AlternateContent xmlns:mc="http://schemas.openxmlformats.org/markup-compatibility/2006">
              <mc:Choice xmlns:v="urn:schemas-microsoft-com:vml" Requires="v">
                <p:oleObj spid="_x0000_s67614" name="Equation" r:id="rId6" imgW="2234880" imgH="469800" progId="Equation.3">
                  <p:embed/>
                </p:oleObj>
              </mc:Choice>
              <mc:Fallback>
                <p:oleObj name="Equation" r:id="rId6" imgW="2234880" imgH="469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28863" y="1820863"/>
                        <a:ext cx="4327525" cy="911225"/>
                      </a:xfrm>
                      <a:prstGeom prst="rect">
                        <a:avLst/>
                      </a:prstGeom>
                      <a:solidFill>
                        <a:srgbClr val="FF9900">
                          <a:alpha val="39999"/>
                        </a:srgbClr>
                      </a:solidFill>
                      <a:ln w="9525">
                        <a:solidFill>
                          <a:srgbClr val="FF6600"/>
                        </a:solidFill>
                        <a:miter lim="800000"/>
                        <a:headEnd/>
                        <a:tailEnd/>
                      </a:ln>
                    </p:spPr>
                  </p:pic>
                </p:oleObj>
              </mc:Fallback>
            </mc:AlternateContent>
          </a:graphicData>
        </a:graphic>
      </p:graphicFrame>
      <p:graphicFrame>
        <p:nvGraphicFramePr>
          <p:cNvPr id="2052" name="Object 6"/>
          <p:cNvGraphicFramePr>
            <a:graphicFrameLocks noChangeAspect="1"/>
          </p:cNvGraphicFramePr>
          <p:nvPr/>
        </p:nvGraphicFramePr>
        <p:xfrm>
          <a:off x="3316288" y="3708400"/>
          <a:ext cx="2357437" cy="852488"/>
        </p:xfrm>
        <a:graphic>
          <a:graphicData uri="http://schemas.openxmlformats.org/presentationml/2006/ole">
            <mc:AlternateContent xmlns:mc="http://schemas.openxmlformats.org/markup-compatibility/2006">
              <mc:Choice xmlns:v="urn:schemas-microsoft-com:vml" Requires="v">
                <p:oleObj spid="_x0000_s67615" name="Equation" r:id="rId8" imgW="1193760" imgH="431640" progId="Equation.3">
                  <p:embed/>
                </p:oleObj>
              </mc:Choice>
              <mc:Fallback>
                <p:oleObj name="Equation" r:id="rId8" imgW="1193760" imgH="431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16288" y="3708400"/>
                        <a:ext cx="2357437" cy="852488"/>
                      </a:xfrm>
                      <a:prstGeom prst="rect">
                        <a:avLst/>
                      </a:prstGeom>
                      <a:solidFill>
                        <a:srgbClr val="FF9900">
                          <a:alpha val="39999"/>
                        </a:srgbClr>
                      </a:solidFill>
                      <a:ln w="9525">
                        <a:solidFill>
                          <a:srgbClr val="FF6600"/>
                        </a:solidFill>
                        <a:miter lim="800000"/>
                        <a:headEnd/>
                        <a:tailEnd/>
                      </a:ln>
                    </p:spPr>
                  </p:pic>
                </p:oleObj>
              </mc:Fallback>
            </mc:AlternateContent>
          </a:graphicData>
        </a:graphic>
      </p:graphicFrame>
      <p:sp>
        <p:nvSpPr>
          <p:cNvPr id="3" name="Slide Number Placeholder 2"/>
          <p:cNvSpPr>
            <a:spLocks noGrp="1"/>
          </p:cNvSpPr>
          <p:nvPr>
            <p:ph type="sldNum" sz="quarter" idx="11"/>
          </p:nvPr>
        </p:nvSpPr>
        <p:spPr/>
        <p:txBody>
          <a:bodyPr/>
          <a:lstStyle/>
          <a:p>
            <a:fld id="{D4AD59E7-4515-4B34-A58D-745587B9CCB9}" type="slidenum">
              <a:rPr lang="hr-HR" smtClean="0"/>
              <a:pPr/>
              <a:t>96</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1810" name="Rectangle 2"/>
          <p:cNvSpPr>
            <a:spLocks noGrp="1" noChangeArrowheads="1"/>
          </p:cNvSpPr>
          <p:nvPr>
            <p:ph type="title"/>
          </p:nvPr>
        </p:nvSpPr>
        <p:spPr/>
        <p:txBody>
          <a:bodyPr/>
          <a:lstStyle/>
          <a:p>
            <a:pPr>
              <a:defRPr/>
            </a:pPr>
            <a:r>
              <a:rPr lang="hr-HR" smtClean="0"/>
              <a:t>Transformacija ključa u adresu</a:t>
            </a:r>
          </a:p>
        </p:txBody>
      </p:sp>
      <p:sp>
        <p:nvSpPr>
          <p:cNvPr id="1911811" name="Rectangle 3"/>
          <p:cNvSpPr>
            <a:spLocks noGrp="1" noChangeArrowheads="1"/>
          </p:cNvSpPr>
          <p:nvPr>
            <p:ph type="body" idx="1"/>
          </p:nvPr>
        </p:nvSpPr>
        <p:spPr/>
        <p:txBody>
          <a:bodyPr/>
          <a:lstStyle/>
          <a:p>
            <a:pPr>
              <a:defRPr/>
            </a:pPr>
            <a:r>
              <a:rPr lang="hr-HR" smtClean="0"/>
              <a:t>općenito se ključ transformira u adresu pretinca u 3 koraka:</a:t>
            </a:r>
          </a:p>
          <a:p>
            <a:pPr lvl="1">
              <a:defRPr/>
            </a:pPr>
            <a:r>
              <a:rPr lang="hr-HR" smtClean="0"/>
              <a:t>ako ključ nije numerički, treba ga transformirati u broj i to </a:t>
            </a:r>
            <a:r>
              <a:rPr lang="hr-HR" smtClean="0">
                <a:solidFill>
                  <a:srgbClr val="FF0000"/>
                </a:solidFill>
              </a:rPr>
              <a:t>bez gubitka informacije</a:t>
            </a:r>
          </a:p>
          <a:p>
            <a:pPr lvl="1">
              <a:defRPr/>
            </a:pPr>
            <a:r>
              <a:rPr lang="hr-HR" smtClean="0"/>
              <a:t>nad ključem se upotrijebi algoritam koji ga transformira, što je moguće ravnomjernije, u pseudo-slučajni broj </a:t>
            </a:r>
            <a:r>
              <a:rPr lang="hr-HR" smtClean="0">
                <a:solidFill>
                  <a:srgbClr val="FF0000"/>
                </a:solidFill>
              </a:rPr>
              <a:t>reda veličine broja pretinaca</a:t>
            </a:r>
          </a:p>
          <a:p>
            <a:pPr lvl="1">
              <a:defRPr/>
            </a:pPr>
            <a:r>
              <a:rPr lang="hr-HR" smtClean="0"/>
              <a:t>rezultat se množi s odgovarajućom konstantom </a:t>
            </a:r>
            <a:r>
              <a:rPr lang="hr-HR" smtClean="0">
                <a:sym typeface="Symbol" pitchFamily="18" charset="2"/>
              </a:rPr>
              <a:t></a:t>
            </a:r>
            <a:r>
              <a:rPr lang="hr-HR" smtClean="0"/>
              <a:t> 1 zbog transformacije u </a:t>
            </a:r>
            <a:r>
              <a:rPr lang="hr-HR" smtClean="0">
                <a:solidFill>
                  <a:srgbClr val="FF0000"/>
                </a:solidFill>
              </a:rPr>
              <a:t>interval relativnih adresa</a:t>
            </a:r>
            <a:r>
              <a:rPr lang="hr-HR" smtClean="0"/>
              <a:t> koji je jednak broju pretinaca</a:t>
            </a:r>
          </a:p>
          <a:p>
            <a:pPr lvl="2">
              <a:defRPr/>
            </a:pPr>
            <a:r>
              <a:rPr lang="hr-HR" smtClean="0"/>
              <a:t>relativne adrese se konvertiraju u apsolutne na konkretnoj fizičkoj jedinici i to je u pravilu zadatak sistemskih programa</a:t>
            </a:r>
          </a:p>
          <a:p>
            <a:pPr>
              <a:defRPr/>
            </a:pPr>
            <a:r>
              <a:rPr lang="hr-HR" smtClean="0"/>
              <a:t>idealna transformacija: vjerojatnost da </a:t>
            </a:r>
            <a:r>
              <a:rPr lang="hr-HR" smtClean="0">
                <a:solidFill>
                  <a:srgbClr val="FF0000"/>
                </a:solidFill>
              </a:rPr>
              <a:t>2 različita ključa</a:t>
            </a:r>
            <a:r>
              <a:rPr lang="hr-HR" smtClean="0"/>
              <a:t> u tablici veličine M </a:t>
            </a:r>
            <a:r>
              <a:rPr lang="hr-HR" smtClean="0">
                <a:solidFill>
                  <a:srgbClr val="FF0000"/>
                </a:solidFill>
              </a:rPr>
              <a:t>daju istu adresu</a:t>
            </a:r>
            <a:r>
              <a:rPr lang="hr-HR" smtClean="0"/>
              <a:t> je </a:t>
            </a:r>
            <a:r>
              <a:rPr lang="hr-HR" smtClean="0">
                <a:solidFill>
                  <a:srgbClr val="FF0000"/>
                </a:solidFill>
              </a:rPr>
              <a:t>1/M</a:t>
            </a:r>
          </a:p>
        </p:txBody>
      </p:sp>
      <p:sp>
        <p:nvSpPr>
          <p:cNvPr id="3" name="Slide Number Placeholder 2"/>
          <p:cNvSpPr>
            <a:spLocks noGrp="1"/>
          </p:cNvSpPr>
          <p:nvPr>
            <p:ph type="sldNum" sz="quarter" idx="11"/>
          </p:nvPr>
        </p:nvSpPr>
        <p:spPr/>
        <p:txBody>
          <a:bodyPr/>
          <a:lstStyle/>
          <a:p>
            <a:fld id="{D4AD59E7-4515-4B34-A58D-745587B9CCB9}" type="slidenum">
              <a:rPr lang="hr-HR" smtClean="0"/>
              <a:pPr/>
              <a:t>97</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3858" name="Rectangle 2"/>
          <p:cNvSpPr>
            <a:spLocks noGrp="1" noChangeArrowheads="1"/>
          </p:cNvSpPr>
          <p:nvPr>
            <p:ph type="title"/>
          </p:nvPr>
        </p:nvSpPr>
        <p:spPr/>
        <p:txBody>
          <a:bodyPr/>
          <a:lstStyle/>
          <a:p>
            <a:pPr>
              <a:defRPr/>
            </a:pPr>
            <a:r>
              <a:rPr lang="hr-HR" smtClean="0"/>
              <a:t>Karakteristike dobre transformacije</a:t>
            </a:r>
          </a:p>
        </p:txBody>
      </p:sp>
      <p:sp>
        <p:nvSpPr>
          <p:cNvPr id="1913859" name="Rectangle 3"/>
          <p:cNvSpPr>
            <a:spLocks noGrp="1" noChangeArrowheads="1"/>
          </p:cNvSpPr>
          <p:nvPr>
            <p:ph type="body" idx="1"/>
          </p:nvPr>
        </p:nvSpPr>
        <p:spPr/>
        <p:txBody>
          <a:bodyPr/>
          <a:lstStyle/>
          <a:p>
            <a:pPr>
              <a:lnSpc>
                <a:spcPct val="95000"/>
              </a:lnSpc>
            </a:pPr>
            <a:r>
              <a:rPr lang="hr-HR" smtClean="0"/>
              <a:t>izlazna vrijednost ovisi isključivo o ulaznom podatku</a:t>
            </a:r>
            <a:endParaRPr lang="hr-HR" smtClean="0">
              <a:solidFill>
                <a:srgbClr val="FF0000"/>
              </a:solidFill>
            </a:endParaRPr>
          </a:p>
          <a:p>
            <a:pPr lvl="1">
              <a:lnSpc>
                <a:spcPct val="95000"/>
              </a:lnSpc>
            </a:pPr>
            <a:r>
              <a:rPr lang="hr-HR" smtClean="0"/>
              <a:t>kad bi ovisila i o nekoj drugoj varijabli, pri pretraživanju bi trebalo poznavati i tu varijablu</a:t>
            </a:r>
          </a:p>
          <a:p>
            <a:pPr>
              <a:lnSpc>
                <a:spcPct val="95000"/>
              </a:lnSpc>
            </a:pPr>
            <a:r>
              <a:rPr lang="hr-HR" smtClean="0"/>
              <a:t>funkcija koristi sve ulazne podatke</a:t>
            </a:r>
          </a:p>
          <a:p>
            <a:pPr lvl="1">
              <a:lnSpc>
                <a:spcPct val="95000"/>
              </a:lnSpc>
            </a:pPr>
            <a:r>
              <a:rPr lang="hr-HR" smtClean="0"/>
              <a:t>kad ne bi koristila sve podatke, uz male varijacije ulaznih podataka bio bi preveliki broj istih izlaznih vrijednosti - narušava se razdioba</a:t>
            </a:r>
          </a:p>
          <a:p>
            <a:pPr>
              <a:lnSpc>
                <a:spcPct val="95000"/>
              </a:lnSpc>
            </a:pPr>
            <a:r>
              <a:rPr lang="hr-HR" smtClean="0"/>
              <a:t>jednoliko raspoređuje izlazne vrijednosti</a:t>
            </a:r>
          </a:p>
          <a:p>
            <a:pPr lvl="1">
              <a:lnSpc>
                <a:spcPct val="95000"/>
              </a:lnSpc>
            </a:pPr>
            <a:r>
              <a:rPr lang="hr-HR" smtClean="0"/>
              <a:t>u suprotnom se smanjuje učinkovitost</a:t>
            </a:r>
          </a:p>
          <a:p>
            <a:pPr>
              <a:lnSpc>
                <a:spcPct val="95000"/>
              </a:lnSpc>
            </a:pPr>
            <a:r>
              <a:rPr lang="hr-HR" smtClean="0"/>
              <a:t>za slične ulazne podatke daje vrlo različite izlazne vrijednosti </a:t>
            </a:r>
          </a:p>
          <a:p>
            <a:pPr lvl="1">
              <a:lnSpc>
                <a:spcPct val="95000"/>
              </a:lnSpc>
            </a:pPr>
            <a:r>
              <a:rPr lang="hr-HR" smtClean="0"/>
              <a:t>u realnosti su ulazni podaci često vrlo slični, želimo ih ravnomjerno raspodijeliti</a:t>
            </a:r>
          </a:p>
          <a:p>
            <a:pPr>
              <a:lnSpc>
                <a:spcPct val="95000"/>
              </a:lnSpc>
            </a:pPr>
            <a:r>
              <a:rPr lang="hr-HR" smtClean="0">
                <a:solidFill>
                  <a:srgbClr val="FF0000"/>
                </a:solidFill>
              </a:rPr>
              <a:t>koje od ovih uvjeta narušava naša hash-funkcija iz primjera?</a:t>
            </a:r>
          </a:p>
        </p:txBody>
      </p:sp>
      <p:sp>
        <p:nvSpPr>
          <p:cNvPr id="3" name="Slide Number Placeholder 2"/>
          <p:cNvSpPr>
            <a:spLocks noGrp="1"/>
          </p:cNvSpPr>
          <p:nvPr>
            <p:ph type="sldNum" sz="quarter" idx="11"/>
          </p:nvPr>
        </p:nvSpPr>
        <p:spPr/>
        <p:txBody>
          <a:bodyPr/>
          <a:lstStyle/>
          <a:p>
            <a:fld id="{D4AD59E7-4515-4B34-A58D-745587B9CCB9}" type="slidenum">
              <a:rPr lang="hr-HR" smtClean="0"/>
              <a:pPr/>
              <a:t>98</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5906" name="Rectangle 2"/>
          <p:cNvSpPr>
            <a:spLocks noGrp="1" noChangeArrowheads="1"/>
          </p:cNvSpPr>
          <p:nvPr>
            <p:ph type="title"/>
          </p:nvPr>
        </p:nvSpPr>
        <p:spPr/>
        <p:txBody>
          <a:bodyPr/>
          <a:lstStyle/>
          <a:p>
            <a:pPr>
              <a:defRPr/>
            </a:pPr>
            <a:r>
              <a:rPr lang="hr-HR" smtClean="0"/>
              <a:t>Korištenje raspršenog adresiranja</a:t>
            </a:r>
          </a:p>
        </p:txBody>
      </p:sp>
      <p:sp>
        <p:nvSpPr>
          <p:cNvPr id="1915907" name="Rectangle 3"/>
          <p:cNvSpPr>
            <a:spLocks noGrp="1" noChangeArrowheads="1"/>
          </p:cNvSpPr>
          <p:nvPr>
            <p:ph type="body" idx="1"/>
          </p:nvPr>
        </p:nvSpPr>
        <p:spPr/>
        <p:txBody>
          <a:bodyPr/>
          <a:lstStyle/>
          <a:p>
            <a:pPr>
              <a:lnSpc>
                <a:spcPct val="95000"/>
              </a:lnSpc>
              <a:defRPr/>
            </a:pPr>
            <a:r>
              <a:rPr lang="hr-HR" smtClean="0"/>
              <a:t>kad je prikladno?</a:t>
            </a:r>
          </a:p>
          <a:p>
            <a:pPr lvl="1">
              <a:lnSpc>
                <a:spcPct val="95000"/>
              </a:lnSpc>
              <a:defRPr/>
            </a:pPr>
            <a:r>
              <a:rPr lang="hr-HR" sz="2800" smtClean="0"/>
              <a:t>prevoditelji ga koriste za evidenciju deklariranih varijabli</a:t>
            </a:r>
          </a:p>
          <a:p>
            <a:pPr lvl="1">
              <a:lnSpc>
                <a:spcPct val="95000"/>
              </a:lnSpc>
              <a:defRPr/>
            </a:pPr>
            <a:r>
              <a:rPr lang="hr-HR" sz="2800" smtClean="0"/>
              <a:t>za provjeru teksta (</a:t>
            </a:r>
            <a:r>
              <a:rPr lang="hr-HR" sz="2800" i="1" smtClean="0"/>
              <a:t>spelling checker</a:t>
            </a:r>
            <a:r>
              <a:rPr lang="hr-HR" sz="2800" smtClean="0"/>
              <a:t>) i rječnike</a:t>
            </a:r>
          </a:p>
          <a:p>
            <a:pPr lvl="1">
              <a:lnSpc>
                <a:spcPct val="95000"/>
              </a:lnSpc>
              <a:defRPr/>
            </a:pPr>
            <a:r>
              <a:rPr lang="hr-HR" sz="2800" smtClean="0"/>
              <a:t>npr. u igrama za pohranu položaja igrača</a:t>
            </a:r>
          </a:p>
          <a:p>
            <a:pPr lvl="1">
              <a:lnSpc>
                <a:spcPct val="95000"/>
              </a:lnSpc>
              <a:defRPr/>
            </a:pPr>
            <a:r>
              <a:rPr lang="hr-HR" sz="2800" smtClean="0"/>
              <a:t>za provjeru jednakosti </a:t>
            </a:r>
          </a:p>
          <a:p>
            <a:pPr lvl="2">
              <a:lnSpc>
                <a:spcPct val="95000"/>
              </a:lnSpc>
              <a:defRPr/>
            </a:pPr>
            <a:r>
              <a:rPr lang="hr-HR" sz="2400" smtClean="0"/>
              <a:t>ako dva elementa daju različite </a:t>
            </a:r>
            <a:r>
              <a:rPr lang="hr-HR" sz="2400" i="1" smtClean="0"/>
              <a:t>hash </a:t>
            </a:r>
            <a:r>
              <a:rPr lang="hr-HR" sz="2400" smtClean="0"/>
              <a:t>vrijednosti, sigurno su različiti</a:t>
            </a:r>
          </a:p>
          <a:p>
            <a:pPr lvl="1">
              <a:lnSpc>
                <a:spcPct val="95000"/>
              </a:lnSpc>
              <a:defRPr/>
            </a:pPr>
            <a:r>
              <a:rPr lang="hr-HR" sz="2800" smtClean="0"/>
              <a:t>kad postoji potreba za brzim, a čestim pretraživanjem</a:t>
            </a:r>
          </a:p>
          <a:p>
            <a:pPr>
              <a:lnSpc>
                <a:spcPct val="95000"/>
              </a:lnSpc>
              <a:defRPr/>
            </a:pPr>
            <a:r>
              <a:rPr lang="hr-HR" smtClean="0"/>
              <a:t>kad nije prikladno?</a:t>
            </a:r>
            <a:endParaRPr lang="en-US" smtClean="0"/>
          </a:p>
          <a:p>
            <a:pPr lvl="1">
              <a:lnSpc>
                <a:spcPct val="95000"/>
              </a:lnSpc>
              <a:defRPr/>
            </a:pPr>
            <a:r>
              <a:rPr lang="hr-HR" smtClean="0"/>
              <a:t>kad se podatke pretražuje po vrijednosti pojma koji nije ključ</a:t>
            </a:r>
          </a:p>
          <a:p>
            <a:pPr lvl="1">
              <a:lnSpc>
                <a:spcPct val="95000"/>
              </a:lnSpc>
              <a:defRPr/>
            </a:pPr>
            <a:r>
              <a:rPr lang="hr-HR" smtClean="0"/>
              <a:t>kad se traži da podaci budu sortirani</a:t>
            </a:r>
          </a:p>
          <a:p>
            <a:pPr lvl="2">
              <a:lnSpc>
                <a:spcPct val="95000"/>
              </a:lnSpc>
              <a:defRPr/>
            </a:pPr>
            <a:r>
              <a:rPr lang="hr-HR" smtClean="0"/>
              <a:t>npr. kad treba pronaći najmanji ključ</a:t>
            </a:r>
          </a:p>
        </p:txBody>
      </p:sp>
      <p:sp>
        <p:nvSpPr>
          <p:cNvPr id="3" name="Slide Number Placeholder 2"/>
          <p:cNvSpPr>
            <a:spLocks noGrp="1"/>
          </p:cNvSpPr>
          <p:nvPr>
            <p:ph type="sldNum" sz="quarter" idx="11"/>
          </p:nvPr>
        </p:nvSpPr>
        <p:spPr/>
        <p:txBody>
          <a:bodyPr/>
          <a:lstStyle/>
          <a:p>
            <a:fld id="{D4AD59E7-4515-4B34-A58D-745587B9CCB9}" type="slidenum">
              <a:rPr lang="hr-HR" smtClean="0"/>
              <a:pPr/>
              <a:t>99</a:t>
            </a:fld>
            <a:r>
              <a:rPr lang="hr-HR" dirty="0" smtClean="0"/>
              <a:t>.  2012/13.</a:t>
            </a:r>
            <a:endParaRPr lang="hr-HR" dirty="0"/>
          </a:p>
        </p:txBody>
      </p:sp>
    </p:spTree>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ASP">
  <a:themeElements>
    <a:clrScheme name="ASP 1">
      <a:dk1>
        <a:srgbClr val="000066"/>
      </a:dk1>
      <a:lt1>
        <a:srgbClr val="CCECFF"/>
      </a:lt1>
      <a:dk2>
        <a:srgbClr val="0000CC"/>
      </a:dk2>
      <a:lt2>
        <a:srgbClr val="CCFFFF"/>
      </a:lt2>
      <a:accent1>
        <a:srgbClr val="CC99FF"/>
      </a:accent1>
      <a:accent2>
        <a:srgbClr val="9999FF"/>
      </a:accent2>
      <a:accent3>
        <a:srgbClr val="AAAAE2"/>
      </a:accent3>
      <a:accent4>
        <a:srgbClr val="AEC9DA"/>
      </a:accent4>
      <a:accent5>
        <a:srgbClr val="E2CAFF"/>
      </a:accent5>
      <a:accent6>
        <a:srgbClr val="8A8AE7"/>
      </a:accent6>
      <a:hlink>
        <a:srgbClr val="99CCFF"/>
      </a:hlink>
      <a:folHlink>
        <a:srgbClr val="0066FF"/>
      </a:folHlink>
    </a:clrScheme>
    <a:fontScheme name="ASP">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CC99">
            <a:alpha val="39999"/>
          </a:srgbClr>
        </a:solidFill>
        <a:ln w="9525" cap="flat" cmpd="sng" algn="ctr">
          <a:solidFill>
            <a:srgbClr val="FF99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folHlink"/>
          </a:buClr>
          <a:buSzTx/>
          <a:buFont typeface="Wingdings" pitchFamily="2" charset="2"/>
          <a:buNone/>
          <a:tabLst/>
          <a:defRPr kumimoji="1" lang="en-US" sz="2000" b="1" i="0" u="none" strike="noStrike" cap="none" normalizeH="0" baseline="0" smtClean="0">
            <a:ln>
              <a:noFill/>
            </a:ln>
            <a:solidFill>
              <a:srgbClr val="000000"/>
            </a:solidFill>
            <a:effectLst/>
            <a:latin typeface="Courier New" pitchFamily="49" charset="0"/>
          </a:defRPr>
        </a:defPPr>
      </a:lstStyle>
    </a:spDef>
    <a:lnDef>
      <a:spPr bwMode="auto">
        <a:xfrm>
          <a:off x="0" y="0"/>
          <a:ext cx="1" cy="1"/>
        </a:xfrm>
        <a:custGeom>
          <a:avLst/>
          <a:gdLst/>
          <a:ahLst/>
          <a:cxnLst/>
          <a:rect l="0" t="0" r="0" b="0"/>
          <a:pathLst/>
        </a:custGeom>
        <a:solidFill>
          <a:srgbClr val="FFCC99">
            <a:alpha val="39999"/>
          </a:srgbClr>
        </a:solidFill>
        <a:ln w="9525" cap="flat" cmpd="sng" algn="ctr">
          <a:solidFill>
            <a:srgbClr val="FF99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folHlink"/>
          </a:buClr>
          <a:buSzTx/>
          <a:buFont typeface="Wingdings" pitchFamily="2" charset="2"/>
          <a:buNone/>
          <a:tabLst/>
          <a:defRPr kumimoji="1" lang="en-US" sz="2000" b="1" i="0" u="none" strike="noStrike" cap="none" normalizeH="0" baseline="0" smtClean="0">
            <a:ln>
              <a:noFill/>
            </a:ln>
            <a:solidFill>
              <a:srgbClr val="000000"/>
            </a:solidFill>
            <a:effectLst/>
            <a:latin typeface="Courier New" pitchFamily="49" charset="0"/>
          </a:defRPr>
        </a:defPPr>
      </a:lstStyle>
    </a:lnDef>
  </a:objectDefaults>
  <a:extraClrSchemeLst>
    <a:extraClrScheme>
      <a:clrScheme name="ASP 1">
        <a:dk1>
          <a:srgbClr val="000066"/>
        </a:dk1>
        <a:lt1>
          <a:srgbClr val="CCECFF"/>
        </a:lt1>
        <a:dk2>
          <a:srgbClr val="0000CC"/>
        </a:dk2>
        <a:lt2>
          <a:srgbClr val="CCFFFF"/>
        </a:lt2>
        <a:accent1>
          <a:srgbClr val="CC99FF"/>
        </a:accent1>
        <a:accent2>
          <a:srgbClr val="9999FF"/>
        </a:accent2>
        <a:accent3>
          <a:srgbClr val="AAAAE2"/>
        </a:accent3>
        <a:accent4>
          <a:srgbClr val="AEC9DA"/>
        </a:accent4>
        <a:accent5>
          <a:srgbClr val="E2CAFF"/>
        </a:accent5>
        <a:accent6>
          <a:srgbClr val="8A8AE7"/>
        </a:accent6>
        <a:hlink>
          <a:srgbClr val="99CCFF"/>
        </a:hlink>
        <a:folHlink>
          <a:srgbClr val="0066FF"/>
        </a:folHlink>
      </a:clrScheme>
      <a:clrMap bg1="dk2" tx1="lt1" bg2="dk1" tx2="lt2" accent1="accent1" accent2="accent2" accent3="accent3" accent4="accent4" accent5="accent5" accent6="accent6" hlink="hlink" folHlink="folHlink"/>
    </a:extraClrScheme>
    <a:extraClrScheme>
      <a:clrScheme name="ASP 2">
        <a:dk1>
          <a:srgbClr val="000066"/>
        </a:dk1>
        <a:lt1>
          <a:srgbClr val="CCECFF"/>
        </a:lt1>
        <a:dk2>
          <a:srgbClr val="6699FF"/>
        </a:dk2>
        <a:lt2>
          <a:srgbClr val="CCFFFF"/>
        </a:lt2>
        <a:accent1>
          <a:srgbClr val="CC99FF"/>
        </a:accent1>
        <a:accent2>
          <a:srgbClr val="9999FF"/>
        </a:accent2>
        <a:accent3>
          <a:srgbClr val="B8CAFF"/>
        </a:accent3>
        <a:accent4>
          <a:srgbClr val="AEC9DA"/>
        </a:accent4>
        <a:accent5>
          <a:srgbClr val="E2CAFF"/>
        </a:accent5>
        <a:accent6>
          <a:srgbClr val="8A8AE7"/>
        </a:accent6>
        <a:hlink>
          <a:srgbClr val="99CCFF"/>
        </a:hlink>
        <a:folHlink>
          <a:srgbClr val="0066FF"/>
        </a:folHlink>
      </a:clrScheme>
      <a:clrMap bg1="dk2" tx1="lt1" bg2="dk1" tx2="lt2" accent1="accent1" accent2="accent2" accent3="accent3" accent4="accent4" accent5="accent5" accent6="accent6" hlink="hlink" folHlink="folHlink"/>
    </a:extraClrScheme>
    <a:extraClrScheme>
      <a:clrScheme name="ASP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25101</TotalTime>
  <Words>23266</Words>
  <Application>Microsoft Office PowerPoint</Application>
  <PresentationFormat>A4 Paper (210x297 mm)</PresentationFormat>
  <Paragraphs>4664</Paragraphs>
  <Slides>283</Slides>
  <Notes>281</Notes>
  <HiddenSlides>1</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283</vt:i4>
      </vt:variant>
    </vt:vector>
  </HeadingPairs>
  <TitlesOfParts>
    <vt:vector size="286" baseType="lpstr">
      <vt:lpstr>ASP</vt:lpstr>
      <vt:lpstr>Picture</vt:lpstr>
      <vt:lpstr>Equation</vt:lpstr>
      <vt:lpstr>Utvrđivanje gradiva iz PIPI-ja</vt:lpstr>
      <vt:lpstr>Pokazivači</vt:lpstr>
      <vt:lpstr>Rješenje</vt:lpstr>
      <vt:lpstr>Razmjena podataka s funkcijom - call by value</vt:lpstr>
      <vt:lpstr>Razmjena podataka s funkcijom - call by reference</vt:lpstr>
      <vt:lpstr>Razmjena podataka s funkcijom - lokalna zamjena adresa</vt:lpstr>
      <vt:lpstr>Rezervacija i oslobađanje memorije</vt:lpstr>
      <vt:lpstr>Rezervacija memorije</vt:lpstr>
      <vt:lpstr>Promjena rezervacije memorije</vt:lpstr>
      <vt:lpstr>Oslobađanje memorije</vt:lpstr>
      <vt:lpstr>Primjer s rezervacijom memorije</vt:lpstr>
      <vt:lpstr>Primjer s rezervacijom memorije: rezultat izvođenja</vt:lpstr>
      <vt:lpstr>Polja pokazivača</vt:lpstr>
      <vt:lpstr>Primjer</vt:lpstr>
      <vt:lpstr>Zadaci za vježbu</vt:lpstr>
      <vt:lpstr>Pokazivači</vt:lpstr>
      <vt:lpstr>Polja - 1</vt:lpstr>
      <vt:lpstr>Polja - 2</vt:lpstr>
      <vt:lpstr>Zapisi i datoteke</vt:lpstr>
      <vt:lpstr>Zapisi i datoteke</vt:lpstr>
      <vt:lpstr>Poziv funkcije</vt:lpstr>
      <vt:lpstr>Virtualna memorija</vt:lpstr>
      <vt:lpstr>Segmenti</vt:lpstr>
      <vt:lpstr>Memorijski segmenti - TEXT</vt:lpstr>
      <vt:lpstr>Memorijski segmenti – DATA i BSS</vt:lpstr>
      <vt:lpstr>Memorijski segmenti - gomila (heap)</vt:lpstr>
      <vt:lpstr>Memorijski segmenti - stog (stack)</vt:lpstr>
      <vt:lpstr>Programski slijed pri pozivu funkcije</vt:lpstr>
      <vt:lpstr>Sistemski stog</vt:lpstr>
      <vt:lpstr>Okvir stoga</vt:lpstr>
      <vt:lpstr>Okvir stoga funkcije main</vt:lpstr>
      <vt:lpstr>Programski slijed i stog pri pozivu funkcije</vt:lpstr>
      <vt:lpstr>Programski slijed i stog pri pozivu funkcije – složeniji primjer</vt:lpstr>
      <vt:lpstr>Programski slijed i stog pri pozivu funkcije – još složeniji primjer</vt:lpstr>
      <vt:lpstr>Programski slijed i stog pri pozivu funkcije – složeniji primjer</vt:lpstr>
      <vt:lpstr>Poziv funkcije predavanjem argumenata po vrijednosti</vt:lpstr>
      <vt:lpstr>Poziv funkcije predavanjem adresa argumenata – 1 </vt:lpstr>
      <vt:lpstr>Poziv funkcije predavanjem adresa argumenata – 2 </vt:lpstr>
      <vt:lpstr>Poziv funkcije predavanjem adresa argumenata – 3 </vt:lpstr>
      <vt:lpstr>Složenost algoritama</vt:lpstr>
      <vt:lpstr>Abu Ja'far Mohammed ibn Musa al Khowarizmi</vt:lpstr>
      <vt:lpstr>Zasluge al Khowarizmija</vt:lpstr>
      <vt:lpstr>Od al Khowarizmija do algoritma...</vt:lpstr>
      <vt:lpstr>Što je algoritam</vt:lpstr>
      <vt:lpstr>Algoritam</vt:lpstr>
      <vt:lpstr>Procedura</vt:lpstr>
      <vt:lpstr>Algoritmi i programi</vt:lpstr>
      <vt:lpstr>Djelotvorno, ali nije učinkovito?</vt:lpstr>
      <vt:lpstr>Analiza složenosti algoritama</vt:lpstr>
      <vt:lpstr>Osnovni pojmovi</vt:lpstr>
      <vt:lpstr>Analize “a priori” i “a posteriori”</vt:lpstr>
      <vt:lpstr>Analiza “a priori” </vt:lpstr>
      <vt:lpstr>Složenost algoritma</vt:lpstr>
      <vt:lpstr>O - notacija</vt:lpstr>
      <vt:lpstr>O - notacija</vt:lpstr>
      <vt:lpstr>O - notacija</vt:lpstr>
      <vt:lpstr>O - notacija</vt:lpstr>
      <vt:lpstr> - notacija</vt:lpstr>
      <vt:lpstr> - notacija</vt:lpstr>
      <vt:lpstr>Asimptotsko vrijeme izvođenja</vt:lpstr>
      <vt:lpstr>Asimptotsko vrijeme izvođenja</vt:lpstr>
      <vt:lpstr>Razne složenosti u logaritamskom mjerilu</vt:lpstr>
      <vt:lpstr>O-notacija - primjeri</vt:lpstr>
      <vt:lpstr>Analiza “a posteriori”</vt:lpstr>
      <vt:lpstr>Analiza “a posteriori”</vt:lpstr>
      <vt:lpstr>Zadaci za vježbu</vt:lpstr>
      <vt:lpstr>Zadaci za vježbu</vt:lpstr>
      <vt:lpstr>Zadaci za vježbu</vt:lpstr>
      <vt:lpstr>Primjeri ovisnosti trajanja o broju podataka i složenosti</vt:lpstr>
      <vt:lpstr>Što se može riješiti u zadanom vremenu</vt:lpstr>
      <vt:lpstr>Relativni udio komponenti u izrazu: n4 + n3log n + 2 (n-1)     O ( 2n )</vt:lpstr>
      <vt:lpstr>Utjecaj veličine konstante K = 1 000 000</vt:lpstr>
      <vt:lpstr>Što znači “dovoljno veliki n”, tj. n &gt; n0</vt:lpstr>
      <vt:lpstr>Tehnike adresiranja</vt:lpstr>
      <vt:lpstr>Osnovni pojmovi</vt:lpstr>
      <vt:lpstr>Slijedno pretraživanje</vt:lpstr>
      <vt:lpstr>Slijedno pretraživanje sortiranih zapisa</vt:lpstr>
      <vt:lpstr>Pitanja i problemi</vt:lpstr>
      <vt:lpstr>Čitanje po blokovima</vt:lpstr>
      <vt:lpstr>Primjer - mjesta u Hrvatskoj</vt:lpstr>
      <vt:lpstr>Optimalna veličina bloka</vt:lpstr>
      <vt:lpstr>Binarno pretraživanje</vt:lpstr>
      <vt:lpstr>Primjer binarnog pretraživanja</vt:lpstr>
      <vt:lpstr>Algoritam za binarno pretraživanje</vt:lpstr>
      <vt:lpstr>Problemi i zadaci</vt:lpstr>
      <vt:lpstr>Problemi i zadaci</vt:lpstr>
      <vt:lpstr>Indeksno-slijedne datoteke</vt:lpstr>
      <vt:lpstr>Indeksno-slijedne datoteke</vt:lpstr>
      <vt:lpstr>Postupci pretraživanja</vt:lpstr>
      <vt:lpstr>Ideja raspršenog adresiranja </vt:lpstr>
      <vt:lpstr>Raspršeno adresiranje</vt:lpstr>
      <vt:lpstr>Primjer</vt:lpstr>
      <vt:lpstr>Kapacitet pretinca</vt:lpstr>
      <vt:lpstr>Gustoća pakiranja</vt:lpstr>
      <vt:lpstr>Postupak s preljevom</vt:lpstr>
      <vt:lpstr>Statistika kod raspršenog adresiranja</vt:lpstr>
      <vt:lpstr>Transformacija ključa u adresu</vt:lpstr>
      <vt:lpstr>Karakteristike dobre transformacije</vt:lpstr>
      <vt:lpstr>Korištenje raspršenog adresiranja</vt:lpstr>
      <vt:lpstr>Primjer transformacije ključa u adresu</vt:lpstr>
      <vt:lpstr>Metode transformacije ključa u adresu</vt:lpstr>
      <vt:lpstr>Metode transformacije ključa u adresu</vt:lpstr>
      <vt:lpstr>Određivanje parametara</vt:lpstr>
      <vt:lpstr>Rješenje</vt:lpstr>
      <vt:lpstr>Upisivanje zapisa u pretince tablice raspršenih adresa</vt:lpstr>
      <vt:lpstr>Primjeri transformacije ključa</vt:lpstr>
      <vt:lpstr>Programsko rješenje</vt:lpstr>
      <vt:lpstr>Programsko rješenje</vt:lpstr>
      <vt:lpstr>Zadaci za vježbu</vt:lpstr>
      <vt:lpstr>Zadaci za vježbu</vt:lpstr>
      <vt:lpstr>Zadaci za vježbu</vt:lpstr>
      <vt:lpstr>Rekurzija</vt:lpstr>
      <vt:lpstr>Osnovna ideja rekurzije</vt:lpstr>
      <vt:lpstr>Elementarna rekurzija i sistemski stog</vt:lpstr>
      <vt:lpstr>Izračunavanje faktorijela</vt:lpstr>
      <vt:lpstr>Izračuvananje faktorijela</vt:lpstr>
      <vt:lpstr>Zadaci za vježbu</vt:lpstr>
      <vt:lpstr>Sadržaj stoga</vt:lpstr>
      <vt:lpstr>Zadaci za vježbu</vt:lpstr>
      <vt:lpstr>Zadaci za vježbu</vt:lpstr>
      <vt:lpstr>Leonardo Pisano Fibonacci </vt:lpstr>
      <vt:lpstr>Arapski brojevi</vt:lpstr>
      <vt:lpstr>Fibonaccijevi brojevi</vt:lpstr>
      <vt:lpstr>Fibonaccijevi brojevi – izvođenje programa</vt:lpstr>
      <vt:lpstr>Najveća zajednička mjera</vt:lpstr>
      <vt:lpstr>Najveća zajednička mjera – primjer i funkcija</vt:lpstr>
      <vt:lpstr>Traženje člana polja</vt:lpstr>
      <vt:lpstr>Pretraživanje s ograničavačem</vt:lpstr>
      <vt:lpstr>Traženje najvećeg člana polja</vt:lpstr>
      <vt:lpstr>Traženje najvećeg člana polja</vt:lpstr>
      <vt:lpstr>Karakteristike rekurzije</vt:lpstr>
      <vt:lpstr>Primjer pogreške</vt:lpstr>
      <vt:lpstr>Rekurzija</vt:lpstr>
      <vt:lpstr>Kamate</vt:lpstr>
      <vt:lpstr>Premetaljka</vt:lpstr>
      <vt:lpstr>Obrtaljka</vt:lpstr>
      <vt:lpstr>Hanojski tornjevi</vt:lpstr>
      <vt:lpstr>Osam kraljica</vt:lpstr>
      <vt:lpstr>Obilazak šahovske ploče konjem (Knight’s Tour)</vt:lpstr>
      <vt:lpstr>Rekurzija</vt:lpstr>
      <vt:lpstr>Primjer za različite složenosti istog problema (M.A. Weiss) – 1 </vt:lpstr>
      <vt:lpstr>Primjer za različite složenosti istog problema – 2 </vt:lpstr>
      <vt:lpstr>Primjer za različite složenosti istog problema – 3</vt:lpstr>
      <vt:lpstr>Primjer za različite složenosti istog problema – 4</vt:lpstr>
      <vt:lpstr>Primjer za različite složenosti istog problema – 5</vt:lpstr>
      <vt:lpstr>Primjer za različite složenosti istog problema – 6</vt:lpstr>
      <vt:lpstr>Analiza a posteriori</vt:lpstr>
      <vt:lpstr>rmode0</vt:lpstr>
      <vt:lpstr>Zadaci za vježbu</vt:lpstr>
      <vt:lpstr>Zadaci za vježbu</vt:lpstr>
      <vt:lpstr>Problem trgovačkog putnika</vt:lpstr>
      <vt:lpstr>Postupci sortiranja</vt:lpstr>
      <vt:lpstr>Algoritmi</vt:lpstr>
      <vt:lpstr>Sortiranje biranjem (selection sort)</vt:lpstr>
      <vt:lpstr>Algoritam i složenost</vt:lpstr>
      <vt:lpstr>Analiza vremena izvođenja</vt:lpstr>
      <vt:lpstr>Bubble-sort</vt:lpstr>
      <vt:lpstr>Primjer sortiranja bubble-sortom</vt:lpstr>
      <vt:lpstr>Algoritam</vt:lpstr>
      <vt:lpstr>Poboljšani  bubble-sort</vt:lpstr>
      <vt:lpstr>Analiza vremena izvođenja</vt:lpstr>
      <vt:lpstr>Sortiranje umetanjem (insertion sort)</vt:lpstr>
      <vt:lpstr>Primjer sortiranja umetanjem</vt:lpstr>
      <vt:lpstr>Algoritam i složenost</vt:lpstr>
      <vt:lpstr>Analiza vremena izvođenja</vt:lpstr>
      <vt:lpstr>Shellov sort (Shell sort)</vt:lpstr>
      <vt:lpstr>Shellov sort – primjer</vt:lpstr>
      <vt:lpstr>Algoritam</vt:lpstr>
      <vt:lpstr>Analiza složenosti</vt:lpstr>
      <vt:lpstr>Usporedba sortova sa složenošću O(n2)</vt:lpstr>
      <vt:lpstr>Mergesort</vt:lpstr>
      <vt:lpstr>Primjer sortiranja</vt:lpstr>
      <vt:lpstr>Algoritam</vt:lpstr>
      <vt:lpstr>Napomene</vt:lpstr>
      <vt:lpstr>Quicksort</vt:lpstr>
      <vt:lpstr>Izbor stožera</vt:lpstr>
      <vt:lpstr>Primjer sortiranja quicksortom</vt:lpstr>
      <vt:lpstr>Složenost algoritma</vt:lpstr>
      <vt:lpstr>Usporedba sortova sa složenošću O(nlogn)</vt:lpstr>
      <vt:lpstr>Postupci sortiranja</vt:lpstr>
      <vt:lpstr>Indirektno sortiranje</vt:lpstr>
      <vt:lpstr>Usporedba</vt:lpstr>
      <vt:lpstr>Animacije algoritama</vt:lpstr>
      <vt:lpstr>Zadaci za vježbu</vt:lpstr>
      <vt:lpstr>Zadaci za vježbu</vt:lpstr>
      <vt:lpstr>Stog</vt:lpstr>
      <vt:lpstr>Stog</vt:lpstr>
      <vt:lpstr>Stog implementiran statičkim poljem</vt:lpstr>
      <vt:lpstr>Dodavanje elementa na stog</vt:lpstr>
      <vt:lpstr>Skidanje elemenata sa stoga</vt:lpstr>
      <vt:lpstr>Zadaci za vježbu</vt:lpstr>
      <vt:lpstr>Zadaci za vježbu</vt:lpstr>
      <vt:lpstr>Liste</vt:lpstr>
      <vt:lpstr>Osnovni pojmovi</vt:lpstr>
      <vt:lpstr>Realizacija liste</vt:lpstr>
      <vt:lpstr>Prazna i neprazna lista</vt:lpstr>
      <vt:lpstr>Prikaz stoga pomoću liste</vt:lpstr>
      <vt:lpstr>Dodavanje elementa na stog realiziran listom</vt:lpstr>
      <vt:lpstr>PowerPoint Presentation</vt:lpstr>
      <vt:lpstr>PowerPoint Presentation</vt:lpstr>
      <vt:lpstr>Skidanje elementa sa stoga realiziranog listom - II</vt:lpstr>
      <vt:lpstr>Skidanje elementa s praznog stoga realiziranog listom</vt:lpstr>
      <vt:lpstr>Korištenje memorijskog prostora</vt:lpstr>
      <vt:lpstr>Redovi</vt:lpstr>
      <vt:lpstr>Red</vt:lpstr>
      <vt:lpstr>Cirkularnost</vt:lpstr>
      <vt:lpstr>Cirkularna lista</vt:lpstr>
      <vt:lpstr>Prazan red realiziran cirkularnim poljem</vt:lpstr>
      <vt:lpstr>Puni red realiziran cirkularnim poljem</vt:lpstr>
      <vt:lpstr>Dodavanje elemenata u red</vt:lpstr>
      <vt:lpstr>Skidanje elemenata iz reda realiziranog cirkularnim poljem</vt:lpstr>
      <vt:lpstr>Skidanje elemenata iz reda realiziranog cirkularnim poljem - II</vt:lpstr>
      <vt:lpstr>Realizacija reda listom</vt:lpstr>
      <vt:lpstr>Red izveden listom</vt:lpstr>
      <vt:lpstr>Dodavanje elementa u red realiziran listom</vt:lpstr>
      <vt:lpstr>Dodavanje novog elementa</vt:lpstr>
      <vt:lpstr>Skidanje elementa s reda</vt:lpstr>
      <vt:lpstr>Skidanje zadnjeg elementa iz reda</vt:lpstr>
      <vt:lpstr>Povezane liste</vt:lpstr>
      <vt:lpstr>Općenita linearna jednostruko povezana lista</vt:lpstr>
      <vt:lpstr>Primjer</vt:lpstr>
      <vt:lpstr>Dvostruki pokazivači i adrese</vt:lpstr>
      <vt:lpstr>Traženje, dodavanje i brisanje elemenata</vt:lpstr>
      <vt:lpstr>Pretraživanje liste</vt:lpstr>
      <vt:lpstr>Dodavanje na početak liste</vt:lpstr>
      <vt:lpstr>Dodavanje unutar liste</vt:lpstr>
      <vt:lpstr>Brisanje elementa s početka liste</vt:lpstr>
      <vt:lpstr>Brisanje elementa iz sredine liste</vt:lpstr>
      <vt:lpstr>Liste s više ključeva - I</vt:lpstr>
      <vt:lpstr>Liste s više ključeva - II</vt:lpstr>
      <vt:lpstr>Dvostruko povezana lista</vt:lpstr>
      <vt:lpstr>Zadaci za vježbu</vt:lpstr>
      <vt:lpstr>Zadaci za vježbu</vt:lpstr>
      <vt:lpstr>Zadaci za vježbu</vt:lpstr>
      <vt:lpstr>Zadaci za vježbu</vt:lpstr>
      <vt:lpstr>Zadaci za vježbu</vt:lpstr>
      <vt:lpstr>Zadaci za vježbu</vt:lpstr>
      <vt:lpstr>Zadaci za vježbu</vt:lpstr>
      <vt:lpstr>Stabla</vt:lpstr>
      <vt:lpstr>Svojstva stabla</vt:lpstr>
      <vt:lpstr>Osnovni pojmovi - I</vt:lpstr>
      <vt:lpstr>Osnovni pojmovi - II</vt:lpstr>
      <vt:lpstr>Rekurzivna stabla u prirodi</vt:lpstr>
      <vt:lpstr>Binarno stablo - I</vt:lpstr>
      <vt:lpstr>Binarno stablo - II</vt:lpstr>
      <vt:lpstr>Binarno stablo - III</vt:lpstr>
      <vt:lpstr>Prikaz stabla statičkom strukturom polje</vt:lpstr>
      <vt:lpstr>Koso i potpuno stablo</vt:lpstr>
      <vt:lpstr>Pravila kod prikaza stabla poljem</vt:lpstr>
      <vt:lpstr>Prikaz stabla dinamičkom strukturom</vt:lpstr>
      <vt:lpstr>Koso stablo</vt:lpstr>
      <vt:lpstr>Potpuno stablo</vt:lpstr>
      <vt:lpstr>k-stabla</vt:lpstr>
      <vt:lpstr>Stablo za traženje</vt:lpstr>
      <vt:lpstr>Dodavanje elementa u stablo</vt:lpstr>
      <vt:lpstr>Funkcija koja stvara novi čvor</vt:lpstr>
      <vt:lpstr>Pretraživanje stabla</vt:lpstr>
      <vt:lpstr>Obilazak stabla</vt:lpstr>
      <vt:lpstr>Brisanje čvora - list</vt:lpstr>
      <vt:lpstr>Brisanje čvora – jedno dijete</vt:lpstr>
      <vt:lpstr> </vt:lpstr>
      <vt:lpstr>Zadaci za vježbu</vt:lpstr>
      <vt:lpstr>Zadaci za vježbu</vt:lpstr>
      <vt:lpstr>Zadaci za vježbu</vt:lpstr>
      <vt:lpstr>Zadaci za vježbu</vt:lpstr>
      <vt:lpstr>Zadaci za vježbu</vt:lpstr>
      <vt:lpstr>Zadaci za vježbu</vt:lpstr>
      <vt:lpstr>Gomila</vt:lpstr>
      <vt:lpstr>Osnovni pojmovi</vt:lpstr>
      <vt:lpstr>Gomila</vt:lpstr>
      <vt:lpstr>Oblikovanje strukture gomila</vt:lpstr>
      <vt:lpstr>Analiza najgoreg slučaja</vt:lpstr>
      <vt:lpstr>Primjer</vt:lpstr>
      <vt:lpstr>Ubrzanje algoritma - I</vt:lpstr>
      <vt:lpstr>Ubrzanje algoritma - II</vt:lpstr>
      <vt:lpstr>Primjer stvaranja gomile</vt:lpstr>
      <vt:lpstr>Ubrzanje algoritma</vt:lpstr>
      <vt:lpstr>Ubrzanje algoritma</vt:lpstr>
      <vt:lpstr>Ubrzanje algoritma</vt:lpstr>
      <vt:lpstr>Sortiranje gomilom</vt:lpstr>
      <vt:lpstr>Zadaci za vježbu</vt:lpstr>
      <vt:lpstr>Zadaci za vježbu</vt:lpstr>
      <vt:lpstr>Zadaci za vježbu</vt:lpstr>
    </vt:vector>
  </TitlesOfParts>
  <Manager>Damir Kalpić</Manager>
  <Company>ZPR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Algoritmi i strukture podataka</dc:title>
  <dc:creator>Gordan Gledec</dc:creator>
  <cp:lastModifiedBy>Mario Popić</cp:lastModifiedBy>
  <cp:revision>1004</cp:revision>
  <cp:lastPrinted>1999-09-23T14:23:06Z</cp:lastPrinted>
  <dcterms:created xsi:type="dcterms:W3CDTF">1998-09-29T08:27:49Z</dcterms:created>
  <dcterms:modified xsi:type="dcterms:W3CDTF">2013-03-06T20:45:32Z</dcterms:modified>
</cp:coreProperties>
</file>