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921" r:id="rId2"/>
    <p:sldId id="922" r:id="rId3"/>
    <p:sldId id="259" r:id="rId4"/>
    <p:sldId id="466" r:id="rId5"/>
    <p:sldId id="927" r:id="rId6"/>
    <p:sldId id="929" r:id="rId7"/>
    <p:sldId id="930" r:id="rId8"/>
    <p:sldId id="932" r:id="rId9"/>
    <p:sldId id="955" r:id="rId10"/>
    <p:sldId id="954" r:id="rId11"/>
    <p:sldId id="936" r:id="rId12"/>
    <p:sldId id="938" r:id="rId13"/>
    <p:sldId id="956" r:id="rId14"/>
    <p:sldId id="939" r:id="rId15"/>
    <p:sldId id="950" r:id="rId16"/>
    <p:sldId id="941" r:id="rId17"/>
    <p:sldId id="942" r:id="rId18"/>
    <p:sldId id="943" r:id="rId19"/>
    <p:sldId id="945" r:id="rId20"/>
    <p:sldId id="946" r:id="rId21"/>
    <p:sldId id="944" r:id="rId22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969696"/>
    <a:srgbClr val="FFFF00"/>
    <a:srgbClr val="FF0000"/>
    <a:srgbClr val="008000"/>
    <a:srgbClr val="000099"/>
    <a:srgbClr val="FFCC99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3" autoAdjust="0"/>
    <p:restoredTop sz="88099" autoAdjust="0"/>
  </p:normalViewPr>
  <p:slideViewPr>
    <p:cSldViewPr snapToGrid="0">
      <p:cViewPr>
        <p:scale>
          <a:sx n="70" d="100"/>
          <a:sy n="70" d="100"/>
        </p:scale>
        <p:origin x="-379" y="-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Ovaj slajd nastavnici neka editiraju prema vlastitoj želji i u skladu s mogućnostima.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plus, neću na slajd, ali: recite im da ne šalju mailove u kojima traže poklanjanje bodova!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Ovo dalje možete maknuti i prepričati ili dati svoje komentare, prošle godine su se bunili na „zanovijetanje i cendranje” sa zadnjeg slajda, zato ću to ponovit i ove godine. GG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r-H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r-H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r>
              <a:rPr lang="hr-HR" smtClean="0"/>
              <a:t>Ovdje ne bi bilo loše naglasiti da su slajdovi pomoćno sredstvo nastavniku, a ne materijal za učenje, jer misle da mogu proć predmet čitajući natuknice</a:t>
            </a:r>
          </a:p>
          <a:p>
            <a:pPr eaLnBrk="1" hangingPunct="1"/>
            <a:r>
              <a:rPr lang="hr-HR" smtClean="0"/>
              <a:t>Dobar izvor literature su torrenti, smijemo li ih na to podsjetiti? PDF-ova ko u priči.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9288" y="744538"/>
            <a:ext cx="5376862" cy="37226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62466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1A7A7DB-EDE1-4E90-A9AA-E67BFEE464AB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0C1FA-80DC-4A8B-9C90-1DDE5716BA76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7FF96-EFEF-443B-9F9C-912AA26F33E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2584-B5B9-4A52-9DC1-E97088F52A0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78B45-71E4-41EE-A42B-A916D43FA45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747A-CF64-4E50-A003-7BA94DEADA2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/>
              <a:pPr>
                <a:defRPr/>
              </a:pPr>
              <a:t>‹#›</a:t>
            </a:fld>
            <a:r>
              <a:rPr lang="hr-HR"/>
              <a:t> </a:t>
            </a:r>
            <a:r>
              <a:rPr lang="hr-HR" smtClean="0"/>
              <a:t>/ 21</a:t>
            </a:r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3895-E7A2-48A6-8644-DF347CFEEB3A}" type="datetime1">
              <a:rPr lang="hr-HR" smtClean="0"/>
              <a:pPr>
                <a:defRPr/>
              </a:pPr>
              <a:t>6.3.2013.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0BC18-6527-4CB8-AF10-290DBBC4E984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99E19-6066-4036-8D41-5F71344647A3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22669-757D-47ED-BEB8-8283DC28D3A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22A2B-D296-4675-BED0-F8975E114578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D969C-F954-483D-B00D-14C3B5649192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252B-CADF-4BDA-86EB-1971DD26D93B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E7925-FFF4-423C-BA61-CF871ED37E66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5A328935-82BC-41AD-B627-07668B7BC10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EF91F298-3B92-4C1E-8FFB-988E07F4CDC7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/>
              <a:t>http://creativecommons.org/licenses/by-nc-sa/3.0/hr/</a:t>
            </a:r>
          </a:p>
        </p:txBody>
      </p:sp>
      <p:pic>
        <p:nvPicPr>
          <p:cNvPr id="4100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A91497-FCA9-4492-851D-2812F4462B7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Automatsko ispitivanje znanja</a:t>
            </a:r>
            <a:endParaRPr lang="en-US" dirty="0" smtClean="0"/>
          </a:p>
        </p:txBody>
      </p:sp>
      <p:sp>
        <p:nvSpPr>
          <p:cNvPr id="262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r-HR" smtClean="0"/>
              <a:t>ukupno </a:t>
            </a:r>
            <a:r>
              <a:rPr lang="hr-HR" smtClean="0">
                <a:solidFill>
                  <a:srgbClr val="FF0000"/>
                </a:solidFill>
              </a:rPr>
              <a:t>dva automatski generirana testa</a:t>
            </a:r>
            <a:r>
              <a:rPr lang="hr-HR" smtClean="0"/>
              <a:t> donose svaki po </a:t>
            </a:r>
            <a:r>
              <a:rPr lang="hr-HR" smtClean="0">
                <a:solidFill>
                  <a:srgbClr val="FF0000"/>
                </a:solidFill>
              </a:rPr>
              <a:t>5 bodova</a:t>
            </a:r>
            <a:r>
              <a:rPr lang="hr-HR" smtClean="0"/>
              <a:t> </a:t>
            </a:r>
          </a:p>
          <a:p>
            <a:pPr>
              <a:lnSpc>
                <a:spcPct val="90000"/>
              </a:lnSpc>
            </a:pPr>
            <a:r>
              <a:rPr lang="hr-HR" smtClean="0"/>
              <a:t>predstavljaju dio međuispita, odnosno završnog ispita</a:t>
            </a:r>
          </a:p>
          <a:p>
            <a:pPr>
              <a:lnSpc>
                <a:spcPct val="90000"/>
              </a:lnSpc>
            </a:pPr>
            <a:r>
              <a:rPr lang="hr-HR" smtClean="0"/>
              <a:t>o terminima će studenti biti obaviješteni barem tjedan dana unaprijed</a:t>
            </a:r>
          </a:p>
          <a:p>
            <a:pPr>
              <a:lnSpc>
                <a:spcPct val="90000"/>
              </a:lnSpc>
            </a:pPr>
            <a:r>
              <a:rPr lang="hr-HR" smtClean="0"/>
              <a:t>generirani test rješava se u laboratoriju pod nadzorom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hr-HR" smtClean="0"/>
              <a:t>student</a:t>
            </a:r>
            <a:r>
              <a:rPr lang="en-US" smtClean="0"/>
              <a:t> </a:t>
            </a:r>
            <a:r>
              <a:rPr lang="hr-HR" smtClean="0"/>
              <a:t>se treba samostalno i na vrijeme pripremiti </a:t>
            </a:r>
          </a:p>
          <a:p>
            <a:pPr lvl="1">
              <a:lnSpc>
                <a:spcPct val="90000"/>
              </a:lnSpc>
            </a:pPr>
            <a:r>
              <a:rPr lang="hr-HR" smtClean="0"/>
              <a:t>provjera korisničkog imena i lozinke</a:t>
            </a:r>
          </a:p>
          <a:p>
            <a:pPr>
              <a:lnSpc>
                <a:spcPct val="90000"/>
              </a:lnSpc>
            </a:pPr>
            <a:r>
              <a:rPr lang="hr-HR" smtClean="0"/>
              <a:t>uvježbavanje moguće preko weba s ograničenim skupom pitanja</a:t>
            </a:r>
          </a:p>
          <a:p>
            <a:pPr>
              <a:lnSpc>
                <a:spcPct val="90000"/>
              </a:lnSpc>
            </a:pPr>
            <a:r>
              <a:rPr lang="hr-HR" smtClean="0"/>
              <a:t>komponente vrednovanja svakog testa:</a:t>
            </a:r>
          </a:p>
          <a:p>
            <a:pPr lvl="1">
              <a:lnSpc>
                <a:spcPct val="90000"/>
              </a:lnSpc>
            </a:pPr>
            <a:r>
              <a:rPr lang="hr-HR" smtClean="0"/>
              <a:t>svako od </a:t>
            </a:r>
            <a:r>
              <a:rPr lang="hr-HR" smtClean="0">
                <a:solidFill>
                  <a:srgbClr val="FF0000"/>
                </a:solidFill>
              </a:rPr>
              <a:t>10 generiranih pitanja</a:t>
            </a:r>
            <a:r>
              <a:rPr lang="hr-HR" smtClean="0"/>
              <a:t> vrijedi </a:t>
            </a:r>
            <a:r>
              <a:rPr lang="hr-HR" smtClean="0">
                <a:solidFill>
                  <a:srgbClr val="FF0000"/>
                </a:solidFill>
              </a:rPr>
              <a:t>0,5 boda</a:t>
            </a:r>
            <a:endParaRPr lang="hr-HR" smtClean="0"/>
          </a:p>
          <a:p>
            <a:pPr lvl="1">
              <a:lnSpc>
                <a:spcPct val="90000"/>
              </a:lnSpc>
            </a:pPr>
            <a:r>
              <a:rPr lang="hr-HR" smtClean="0"/>
              <a:t>pogrešan odgovor odnosi </a:t>
            </a:r>
            <a:r>
              <a:rPr lang="hr-HR" smtClean="0">
                <a:solidFill>
                  <a:srgbClr val="FF0000"/>
                </a:solidFill>
              </a:rPr>
              <a:t>0,1 bodova</a:t>
            </a:r>
          </a:p>
          <a:p>
            <a:pPr lvl="1">
              <a:lnSpc>
                <a:spcPct val="90000"/>
              </a:lnSpc>
            </a:pPr>
            <a:r>
              <a:rPr lang="hr-HR" smtClean="0"/>
              <a:t>trajanje ispita </a:t>
            </a:r>
            <a:r>
              <a:rPr lang="hr-HR" smtClean="0">
                <a:solidFill>
                  <a:srgbClr val="FF0000"/>
                </a:solidFill>
              </a:rPr>
              <a:t>30 minuta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422AA18-920C-4E26-80C0-950334FEFA57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A0F9A2-3E40-4D3C-84C8-EE2A02A9C85E}" type="slidenum">
              <a:rPr lang="hr-HR" smtClean="0"/>
              <a:pPr>
                <a:defRPr/>
              </a:pPr>
              <a:t>10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Međuispit – pisani dio</a:t>
            </a:r>
          </a:p>
        </p:txBody>
      </p:sp>
      <p:sp>
        <p:nvSpPr>
          <p:cNvPr id="262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3200" dirty="0" smtClean="0"/>
              <a:t>trajanje je 90 minuta</a:t>
            </a:r>
          </a:p>
          <a:p>
            <a:pPr>
              <a:defRPr/>
            </a:pPr>
            <a:r>
              <a:rPr lang="hr-HR" sz="3200" dirty="0" smtClean="0"/>
              <a:t>dopušteno koristiti popis C funkcija</a:t>
            </a:r>
          </a:p>
          <a:p>
            <a:pPr>
              <a:defRPr/>
            </a:pPr>
            <a:r>
              <a:rPr lang="hr-HR" sz="3200" dirty="0" smtClean="0"/>
              <a:t>sastoji se od problemskih zadataka koji ukupno donose 25  bodova</a:t>
            </a:r>
          </a:p>
          <a:p>
            <a:pPr>
              <a:defRPr/>
            </a:pPr>
            <a:r>
              <a:rPr lang="hr-HR" sz="3200" dirty="0" smtClean="0"/>
              <a:t>održava se nakon prvog ciklusa</a:t>
            </a:r>
          </a:p>
          <a:p>
            <a:pPr>
              <a:defRPr/>
            </a:pPr>
            <a:r>
              <a:rPr lang="hr-HR" sz="3200" dirty="0" smtClean="0"/>
              <a:t>ispite ispravljaju asistenti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9A45CCC9-8803-41D6-A95E-F737DFFDA4C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C1C92E-BB64-4D03-9F33-6D048B589D35}" type="slidenum">
              <a:rPr lang="hr-HR" smtClean="0"/>
              <a:pPr>
                <a:defRPr/>
              </a:pPr>
              <a:t>11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Završni ispit – pisani dio</a:t>
            </a:r>
          </a:p>
        </p:txBody>
      </p:sp>
      <p:sp>
        <p:nvSpPr>
          <p:cNvPr id="262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3200" dirty="0" smtClean="0"/>
              <a:t>sastoji se od problemskih zadataka koji ukupno donose do </a:t>
            </a:r>
            <a:r>
              <a:rPr lang="hr-HR" sz="3200" dirty="0" smtClean="0">
                <a:solidFill>
                  <a:srgbClr val="FF0000"/>
                </a:solidFill>
              </a:rPr>
              <a:t>30 bodova</a:t>
            </a:r>
          </a:p>
          <a:p>
            <a:pPr>
              <a:defRPr/>
            </a:pPr>
            <a:r>
              <a:rPr lang="hr-HR" sz="3200" dirty="0" smtClean="0"/>
              <a:t>trajanje je 90 minuta</a:t>
            </a:r>
          </a:p>
          <a:p>
            <a:pPr>
              <a:defRPr/>
            </a:pPr>
            <a:r>
              <a:rPr lang="hr-HR" sz="3200" dirty="0" smtClean="0"/>
              <a:t>dopušteno koristiti popis C funkcija</a:t>
            </a:r>
          </a:p>
          <a:p>
            <a:pPr>
              <a:defRPr/>
            </a:pPr>
            <a:r>
              <a:rPr lang="hr-HR" sz="3200" dirty="0" smtClean="0">
                <a:solidFill>
                  <a:srgbClr val="FF0000"/>
                </a:solidFill>
              </a:rPr>
              <a:t>održava se po završetku nastave</a:t>
            </a:r>
            <a:endParaRPr lang="hr-HR" sz="3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hr-HR" sz="3200" dirty="0" smtClean="0"/>
              <a:t>ispite ispravljaju asistenti i nastavnici</a:t>
            </a:r>
          </a:p>
          <a:p>
            <a:pPr>
              <a:defRPr/>
            </a:pPr>
            <a:r>
              <a:rPr lang="hr-HR" sz="3200" dirty="0" smtClean="0"/>
              <a:t>za prolaznu ocjenu student</a:t>
            </a:r>
            <a:r>
              <a:rPr lang="hr-HR" sz="3200" dirty="0" smtClean="0">
                <a:solidFill>
                  <a:srgbClr val="FF0000"/>
                </a:solidFill>
              </a:rPr>
              <a:t> mora </a:t>
            </a:r>
            <a:r>
              <a:rPr lang="hr-HR" sz="3200" dirty="0" smtClean="0"/>
              <a:t>pristupiti završnom ispitu i osvojiti </a:t>
            </a:r>
            <a:r>
              <a:rPr lang="hr-HR" sz="3200" dirty="0" smtClean="0">
                <a:solidFill>
                  <a:srgbClr val="FF0000"/>
                </a:solidFill>
              </a:rPr>
              <a:t>prag</a:t>
            </a:r>
            <a:r>
              <a:rPr lang="hr-HR" sz="3200" dirty="0" smtClean="0"/>
              <a:t> od </a:t>
            </a:r>
            <a:r>
              <a:rPr lang="hr-HR" sz="3200" dirty="0" smtClean="0">
                <a:solidFill>
                  <a:srgbClr val="FF0000"/>
                </a:solidFill>
              </a:rPr>
              <a:t>10 bodova na pisanom dijelu završnog ispita, uz barem jedan točno riješen zadatak</a:t>
            </a:r>
            <a:endParaRPr lang="hr-HR" sz="3200" dirty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hr-HR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6734094-6533-41ED-9678-A237F266976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DF72B-EA7C-4F40-9174-400CEADBB6CA}" type="slidenum">
              <a:rPr lang="hr-HR" smtClean="0"/>
              <a:pPr>
                <a:defRPr/>
              </a:pPr>
              <a:t>12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Usmeni ispit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mtClean="0"/>
              <a:t>preduvjet za izlazak na usmeni ispit je do tada skupljenih barem 35 bodova na temelju laboratorija i međuispita</a:t>
            </a:r>
          </a:p>
          <a:p>
            <a:r>
              <a:rPr lang="hr-HR" smtClean="0"/>
              <a:t>usmeni dio ispita donosi ukupno 30 bodova</a:t>
            </a:r>
          </a:p>
          <a:p>
            <a:pPr lvl="1"/>
            <a:r>
              <a:rPr lang="hr-HR" smtClean="0"/>
              <a:t>dio bodova, može student ostvariti na temelju aktivnosti u nastavi tijekom semestra, a način njihova dodjeljivanja u nadležnosti je nastavnika grupe</a:t>
            </a:r>
          </a:p>
          <a:p>
            <a:pPr lvl="1"/>
            <a:r>
              <a:rPr lang="hr-HR" smtClean="0"/>
              <a:t>u pravilu ispit provodi nastavnik grupe</a:t>
            </a:r>
          </a:p>
          <a:p>
            <a:r>
              <a:rPr lang="hr-HR" smtClean="0"/>
              <a:t>bodovni prag za usmeni ispit je 15 bodova</a:t>
            </a:r>
          </a:p>
          <a:p>
            <a:r>
              <a:rPr lang="hr-HR" smtClean="0"/>
              <a:t>ako student ne položi ispit zasnovan na kontinuiranom praćenju znanja, može izaći na klasični ispitni rok:</a:t>
            </a:r>
          </a:p>
          <a:p>
            <a:pPr lvl="1"/>
            <a:r>
              <a:rPr lang="hr-HR" smtClean="0"/>
              <a:t>pisani dio ispita</a:t>
            </a:r>
          </a:p>
          <a:p>
            <a:pPr lvl="1"/>
            <a:r>
              <a:rPr lang="hr-HR" smtClean="0"/>
              <a:t>usmeni ispit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C5AE742-D880-4DFC-9CB2-39BA33E363EC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663899-A246-4325-81BF-70EFC3A8100E}" type="slidenum">
              <a:rPr lang="hr-HR" smtClean="0"/>
              <a:pPr>
                <a:defRPr/>
              </a:pPr>
              <a:t>13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Ispit na ispitnom roku</a:t>
            </a:r>
            <a:endParaRPr lang="hr-HR" dirty="0" smtClean="0"/>
          </a:p>
        </p:txBody>
      </p:sp>
      <p:sp>
        <p:nvSpPr>
          <p:cNvPr id="263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održava se u tjednima nakon završnih ispita</a:t>
            </a:r>
          </a:p>
          <a:p>
            <a:pPr>
              <a:defRPr/>
            </a:pPr>
            <a:r>
              <a:rPr lang="hr-HR" dirty="0" smtClean="0"/>
              <a:t>pristupaju mu </a:t>
            </a:r>
          </a:p>
          <a:p>
            <a:pPr lvl="1">
              <a:defRPr/>
            </a:pPr>
            <a:r>
              <a:rPr lang="hr-HR" dirty="0" smtClean="0"/>
              <a:t>studenti koji nisu položili ispit zasnovan na kontinuiranoj provjeri znanja</a:t>
            </a:r>
          </a:p>
          <a:p>
            <a:pPr lvl="1">
              <a:defRPr/>
            </a:pPr>
            <a:r>
              <a:rPr lang="hr-HR" dirty="0" smtClean="0"/>
              <a:t>studenti koji nisu zadovoljni ocjenom zasnovanom na kontinuiranoj provjeri znanja</a:t>
            </a:r>
          </a:p>
          <a:p>
            <a:pPr>
              <a:defRPr/>
            </a:pPr>
            <a:r>
              <a:rPr lang="hr-HR" dirty="0" smtClean="0"/>
              <a:t>pismeni ispit </a:t>
            </a:r>
          </a:p>
          <a:p>
            <a:pPr lvl="1">
              <a:defRPr/>
            </a:pPr>
            <a:r>
              <a:rPr lang="hr-HR" dirty="0" smtClean="0"/>
              <a:t>donosi </a:t>
            </a:r>
            <a:r>
              <a:rPr lang="hr-HR" dirty="0" smtClean="0">
                <a:solidFill>
                  <a:srgbClr val="FF0000"/>
                </a:solidFill>
              </a:rPr>
              <a:t>70 bodova</a:t>
            </a:r>
          </a:p>
          <a:p>
            <a:pPr lvl="1">
              <a:defRPr/>
            </a:pPr>
            <a:r>
              <a:rPr lang="hr-HR" dirty="0" smtClean="0"/>
              <a:t>za pristup usmenom dijelu ispita potrebno je </a:t>
            </a:r>
            <a:r>
              <a:rPr lang="hr-HR" dirty="0" smtClean="0">
                <a:solidFill>
                  <a:srgbClr val="FF0000"/>
                </a:solidFill>
              </a:rPr>
              <a:t>35 bodova </a:t>
            </a:r>
            <a:r>
              <a:rPr lang="hr-HR" dirty="0" smtClean="0"/>
              <a:t>uz </a:t>
            </a:r>
            <a:r>
              <a:rPr lang="hr-HR" dirty="0" smtClean="0">
                <a:solidFill>
                  <a:srgbClr val="FF0000"/>
                </a:solidFill>
              </a:rPr>
              <a:t>barem jedan točno riješen zadatak</a:t>
            </a:r>
          </a:p>
          <a:p>
            <a:pPr>
              <a:defRPr/>
            </a:pPr>
            <a:r>
              <a:rPr lang="hr-HR" dirty="0" smtClean="0"/>
              <a:t>usmeni ispit</a:t>
            </a:r>
          </a:p>
          <a:p>
            <a:pPr lvl="1">
              <a:defRPr/>
            </a:pPr>
            <a:r>
              <a:rPr lang="hr-HR" dirty="0" smtClean="0"/>
              <a:t>donosi </a:t>
            </a:r>
            <a:r>
              <a:rPr lang="hr-HR" dirty="0" smtClean="0">
                <a:solidFill>
                  <a:srgbClr val="FF0000"/>
                </a:solidFill>
              </a:rPr>
              <a:t>30 bodova</a:t>
            </a:r>
          </a:p>
          <a:p>
            <a:pPr lvl="1">
              <a:defRPr/>
            </a:pPr>
            <a:r>
              <a:rPr lang="hr-HR" dirty="0" smtClean="0"/>
              <a:t>za prolaz je potrebno </a:t>
            </a:r>
            <a:r>
              <a:rPr lang="hr-HR" dirty="0" smtClean="0">
                <a:solidFill>
                  <a:srgbClr val="FF0000"/>
                </a:solidFill>
              </a:rPr>
              <a:t>15 bodova </a:t>
            </a:r>
            <a:r>
              <a:rPr lang="hr-HR" dirty="0" smtClean="0"/>
              <a:t>ostvariti na usmenom dijelu ispita</a:t>
            </a:r>
          </a:p>
          <a:p>
            <a:pPr>
              <a:defRPr/>
            </a:pPr>
            <a:endParaRPr lang="hr-HR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7AD98E6-1B83-4293-848E-5F22BFA19218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ED8EC-F604-4EE7-80A4-0DA919247883}" type="slidenum">
              <a:rPr lang="hr-HR" smtClean="0"/>
              <a:pPr>
                <a:defRPr/>
              </a:pPr>
              <a:t>14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 txBox="1">
            <a:spLocks noGrp="1" noChangeArrowheads="1"/>
          </p:cNvSpPr>
          <p:nvPr/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0A492A30-994B-4649-A002-E72065813AD9}" type="slidenum">
              <a:rPr kumimoji="0" lang="hr-HR" sz="1200" b="0">
                <a:latin typeface="+mn-lt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r>
              <a:rPr kumimoji="0" lang="hr-HR" sz="1200" b="0">
                <a:latin typeface="+mn-lt"/>
              </a:rPr>
              <a:t> / 21</a:t>
            </a:r>
            <a:endParaRPr kumimoji="0" lang="hr-HR" sz="1200" b="0" dirty="0">
              <a:latin typeface="+mn-lt"/>
            </a:endParaRPr>
          </a:p>
        </p:txBody>
      </p:sp>
      <p:sp>
        <p:nvSpPr>
          <p:cNvPr id="263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Ocjenjivanje </a:t>
            </a:r>
            <a:endParaRPr lang="hr-HR" dirty="0" smtClean="0"/>
          </a:p>
        </p:txBody>
      </p:sp>
      <p:sp>
        <p:nvSpPr>
          <p:cNvPr id="263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3200" dirty="0" smtClean="0"/>
              <a:t>fiksni bodovni pragovi</a:t>
            </a:r>
          </a:p>
          <a:p>
            <a:pPr lvl="1">
              <a:defRPr/>
            </a:pPr>
            <a:r>
              <a:rPr lang="hr-HR" sz="2800" dirty="0" smtClean="0"/>
              <a:t>50 – 65,9 </a:t>
            </a:r>
            <a:r>
              <a:rPr lang="hr-HR" sz="2800" dirty="0" smtClean="0">
                <a:sym typeface="Symbol" pitchFamily="18" charset="2"/>
              </a:rPr>
              <a:t> dovoljan</a:t>
            </a:r>
          </a:p>
          <a:p>
            <a:pPr lvl="1">
              <a:defRPr/>
            </a:pPr>
            <a:r>
              <a:rPr lang="hr-HR" sz="2800" dirty="0" smtClean="0"/>
              <a:t>66 – 79,9 </a:t>
            </a:r>
            <a:r>
              <a:rPr lang="hr-HR" sz="2800" dirty="0" smtClean="0">
                <a:sym typeface="Symbol" pitchFamily="18" charset="2"/>
              </a:rPr>
              <a:t> dobar</a:t>
            </a:r>
          </a:p>
          <a:p>
            <a:pPr lvl="1">
              <a:defRPr/>
            </a:pPr>
            <a:r>
              <a:rPr lang="hr-HR" sz="2800" dirty="0" smtClean="0"/>
              <a:t>80 – 89,9 </a:t>
            </a:r>
            <a:r>
              <a:rPr lang="hr-HR" sz="2800" dirty="0" smtClean="0">
                <a:sym typeface="Symbol" pitchFamily="18" charset="2"/>
              </a:rPr>
              <a:t> vrlo dobar</a:t>
            </a:r>
          </a:p>
          <a:p>
            <a:pPr lvl="1">
              <a:defRPr/>
            </a:pPr>
            <a:r>
              <a:rPr lang="hr-HR" sz="2800" dirty="0" smtClean="0"/>
              <a:t>90 -100 	   </a:t>
            </a:r>
            <a:r>
              <a:rPr lang="hr-HR" sz="2800" dirty="0" smtClean="0">
                <a:sym typeface="Symbol" pitchFamily="18" charset="2"/>
              </a:rPr>
              <a:t> izvrstan</a:t>
            </a:r>
            <a:endParaRPr lang="hr-HR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7D87CDD7-FAA8-4619-AED0-3895CDA02777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84EC8B-317C-4373-9A38-CE6FAE0B102F}" type="slidenum">
              <a:rPr lang="hr-HR" smtClean="0"/>
              <a:pPr>
                <a:defRPr/>
              </a:pPr>
              <a:t>15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Konzultacije</a:t>
            </a:r>
          </a:p>
        </p:txBody>
      </p:sp>
      <p:sp>
        <p:nvSpPr>
          <p:cNvPr id="263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konzultacije kod izvoditelja nastave</a:t>
            </a:r>
          </a:p>
          <a:p>
            <a:pPr lvl="1">
              <a:defRPr/>
            </a:pPr>
            <a:r>
              <a:rPr lang="hr-HR" dirty="0" smtClean="0"/>
              <a:t>prema dogovoru s nastavnikom</a:t>
            </a:r>
          </a:p>
          <a:p>
            <a:pPr lvl="2">
              <a:defRPr/>
            </a:pPr>
            <a:r>
              <a:rPr lang="hr-HR" dirty="0" smtClean="0"/>
              <a:t>Zavod za primijenjeno računarstvo</a:t>
            </a:r>
          </a:p>
          <a:p>
            <a:pPr lvl="2">
              <a:defRPr/>
            </a:pPr>
            <a:r>
              <a:rPr lang="hr-HR" dirty="0" smtClean="0"/>
              <a:t>Zgrada D/III kat, sjeverozapadno krilo </a:t>
            </a:r>
            <a:r>
              <a:rPr lang="pl-PL" dirty="0" smtClean="0"/>
              <a:t>i zgrada D/II kat, jugoozapadno krilo </a:t>
            </a:r>
            <a:endParaRPr lang="hr-HR" dirty="0" smtClean="0"/>
          </a:p>
          <a:p>
            <a:pPr lvl="1">
              <a:defRPr/>
            </a:pPr>
            <a:r>
              <a:rPr lang="hr-HR" dirty="0" smtClean="0"/>
              <a:t>donijeti </a:t>
            </a:r>
            <a:r>
              <a:rPr lang="hr-HR" dirty="0" smtClean="0">
                <a:solidFill>
                  <a:srgbClr val="FF0000"/>
                </a:solidFill>
              </a:rPr>
              <a:t>vlastite bilješke</a:t>
            </a:r>
            <a:r>
              <a:rPr lang="hr-HR" dirty="0" smtClean="0"/>
              <a:t> s nastave!</a:t>
            </a:r>
          </a:p>
          <a:p>
            <a:pPr>
              <a:defRPr/>
            </a:pPr>
            <a:r>
              <a:rPr lang="hr-HR" dirty="0" smtClean="0"/>
              <a:t>sve primjedbe i upite vezane uz predmet šaljite na:</a:t>
            </a:r>
          </a:p>
          <a:p>
            <a:pPr lvl="1">
              <a:defRPr/>
            </a:pPr>
            <a:r>
              <a:rPr lang="hr-HR" dirty="0" smtClean="0"/>
              <a:t>e-mail adresu predavača ili asistenta koji izvodi nastavu</a:t>
            </a:r>
          </a:p>
          <a:p>
            <a:pPr lvl="2">
              <a:defRPr/>
            </a:pPr>
            <a:r>
              <a:rPr lang="hr-HR" dirty="0" smtClean="0"/>
              <a:t>adresa oblika</a:t>
            </a:r>
            <a:r>
              <a:rPr lang="hr-HR" dirty="0" smtClean="0">
                <a:solidFill>
                  <a:srgbClr val="FF0000"/>
                </a:solidFill>
              </a:rPr>
              <a:t> ime.prezime@fer.hr</a:t>
            </a:r>
          </a:p>
          <a:p>
            <a:pPr lvl="1">
              <a:defRPr/>
            </a:pPr>
            <a:r>
              <a:rPr lang="hr-HR" dirty="0" smtClean="0"/>
              <a:t>Subject: [ASP] ...</a:t>
            </a:r>
          </a:p>
          <a:p>
            <a:pPr lvl="1">
              <a:defRPr/>
            </a:pPr>
            <a:r>
              <a:rPr lang="hr-HR" dirty="0" smtClean="0"/>
              <a:t>podesite svoje programe za slanje elektroničke pošte tako da koriste vaše puno </a:t>
            </a:r>
            <a:r>
              <a:rPr lang="hr-HR" dirty="0" smtClean="0">
                <a:solidFill>
                  <a:srgbClr val="FF0000"/>
                </a:solidFill>
              </a:rPr>
              <a:t>ime i prezime </a:t>
            </a:r>
            <a:r>
              <a:rPr lang="hr-HR" dirty="0" smtClean="0"/>
              <a:t>i u potpisu navedite svoj</a:t>
            </a:r>
            <a:r>
              <a:rPr lang="hr-HR" dirty="0" smtClean="0">
                <a:solidFill>
                  <a:srgbClr val="FF0000"/>
                </a:solidFill>
              </a:rPr>
              <a:t> matični broj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CF56DFA-4674-4852-9E49-EE1D84ED4E26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E39332-4534-4D11-8C34-A09A0AB8627B}" type="slidenum">
              <a:rPr lang="hr-HR" smtClean="0"/>
              <a:pPr>
                <a:defRPr/>
              </a:pPr>
              <a:t>16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Plan nastave</a:t>
            </a:r>
          </a:p>
        </p:txBody>
      </p:sp>
      <p:sp>
        <p:nvSpPr>
          <p:cNvPr id="263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2400" dirty="0" smtClean="0"/>
              <a:t>prvi ciklus (7 tjedana)</a:t>
            </a:r>
          </a:p>
          <a:p>
            <a:pPr lvl="1"/>
            <a:r>
              <a:rPr lang="hr-HR" sz="2000" dirty="0" smtClean="0"/>
              <a:t>utvrđivanje gradiva iz prethodnog semestra</a:t>
            </a:r>
          </a:p>
          <a:p>
            <a:pPr lvl="1"/>
            <a:r>
              <a:rPr lang="hr-HR" sz="2000" dirty="0" smtClean="0"/>
              <a:t>mehanizam poziva funkcija</a:t>
            </a:r>
          </a:p>
          <a:p>
            <a:pPr lvl="1"/>
            <a:r>
              <a:rPr lang="hr-HR" sz="2000" dirty="0" smtClean="0"/>
              <a:t>algoritmi, složenost algoritama </a:t>
            </a:r>
          </a:p>
          <a:p>
            <a:pPr lvl="1"/>
            <a:r>
              <a:rPr lang="hr-HR" sz="2000" dirty="0" smtClean="0"/>
              <a:t>tehnike adresiranja</a:t>
            </a:r>
          </a:p>
          <a:p>
            <a:pPr lvl="1"/>
            <a:r>
              <a:rPr lang="hr-HR" sz="2000" dirty="0" smtClean="0"/>
              <a:t>raspršeno adresiranje</a:t>
            </a:r>
          </a:p>
          <a:p>
            <a:pPr lvl="1"/>
            <a:r>
              <a:rPr lang="hr-HR" sz="2000" dirty="0" smtClean="0"/>
              <a:t>rekurzija</a:t>
            </a:r>
          </a:p>
          <a:p>
            <a:pPr lvl="1"/>
            <a:r>
              <a:rPr lang="hr-HR" sz="2000" dirty="0" smtClean="0"/>
              <a:t>sortiranje</a:t>
            </a:r>
          </a:p>
          <a:p>
            <a:r>
              <a:rPr lang="hr-HR" sz="2400" dirty="0" smtClean="0"/>
              <a:t>drugi ciklus (6 tjedana)</a:t>
            </a:r>
          </a:p>
          <a:p>
            <a:pPr lvl="1"/>
            <a:r>
              <a:rPr lang="hr-HR" sz="2000" dirty="0" smtClean="0"/>
              <a:t>stog poljem i listom</a:t>
            </a:r>
          </a:p>
          <a:p>
            <a:pPr lvl="1"/>
            <a:r>
              <a:rPr lang="hr-HR" sz="2000" dirty="0" smtClean="0"/>
              <a:t>red poljem i listom</a:t>
            </a:r>
          </a:p>
          <a:p>
            <a:pPr lvl="1"/>
            <a:r>
              <a:rPr lang="hr-HR" sz="2000" dirty="0" smtClean="0"/>
              <a:t>jednostruko i dvostruko povezane liste </a:t>
            </a:r>
          </a:p>
          <a:p>
            <a:pPr lvl="1"/>
            <a:r>
              <a:rPr lang="hr-HR" sz="2000" dirty="0" smtClean="0"/>
              <a:t>stabla</a:t>
            </a:r>
          </a:p>
          <a:p>
            <a:pPr lvl="1"/>
            <a:r>
              <a:rPr lang="hr-HR" sz="2000" dirty="0" smtClean="0"/>
              <a:t>gomila kao prioritetni red, heapsort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4D43612-7743-4C10-92E0-89C87D820B2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36AA3-512E-48E3-A26F-12EF904AD5A7}" type="slidenum">
              <a:rPr lang="hr-HR" smtClean="0"/>
              <a:pPr>
                <a:defRPr/>
              </a:pPr>
              <a:t>17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Kako položiti ASP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čitajte službene upute i obavijesti na stranicama predmeta</a:t>
            </a:r>
          </a:p>
          <a:p>
            <a:pPr lvl="1">
              <a:defRPr/>
            </a:pPr>
            <a:r>
              <a:rPr lang="hr-HR" smtClean="0"/>
              <a:t>fer2.net nije službeni izvor informacija!</a:t>
            </a:r>
          </a:p>
          <a:p>
            <a:pPr>
              <a:defRPr/>
            </a:pPr>
            <a:r>
              <a:rPr lang="hr-HR" smtClean="0"/>
              <a:t>pročitajte raspoloživu literaturu i pratite predavanja</a:t>
            </a:r>
          </a:p>
          <a:p>
            <a:pPr lvl="1">
              <a:defRPr/>
            </a:pPr>
            <a:r>
              <a:rPr lang="hr-HR" smtClean="0"/>
              <a:t>gradivo se prolazi brzo, budite uvijek u toku i ne gomilajte zaostatke</a:t>
            </a:r>
          </a:p>
          <a:p>
            <a:pPr lvl="1">
              <a:defRPr/>
            </a:pPr>
            <a:r>
              <a:rPr lang="hr-HR" smtClean="0"/>
              <a:t>ako imate problema u svladavanju gradiva, odmah se javite nastavniku ili asistentu</a:t>
            </a:r>
          </a:p>
          <a:p>
            <a:pPr lvl="1">
              <a:defRPr/>
            </a:pPr>
            <a:r>
              <a:rPr lang="hr-HR" smtClean="0"/>
              <a:t>ako imate rupe u predznanju, odmah potražite pomoć nastavnika ili kolega i zabavite se aktivnim čitanjem i proučavanjem literature</a:t>
            </a:r>
          </a:p>
          <a:p>
            <a:pPr lvl="2">
              <a:defRPr/>
            </a:pPr>
            <a:r>
              <a:rPr lang="hr-HR" smtClean="0">
                <a:solidFill>
                  <a:srgbClr val="FF0000"/>
                </a:solidFill>
              </a:rPr>
              <a:t>PIPI: posebno strukture, datoteke i pokazivači</a:t>
            </a:r>
          </a:p>
          <a:p>
            <a:pPr lvl="1">
              <a:defRPr/>
            </a:pPr>
            <a:r>
              <a:rPr lang="hr-HR" smtClean="0"/>
              <a:t>ako to smatrate opterećenjem, razmislite o svom studiju</a:t>
            </a:r>
            <a:endParaRPr lang="hr-HR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5D4EFDE-A989-4771-B196-8DA0A6BEF0E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B3DFAC-F719-4244-886A-6993BC55CB26}" type="slidenum">
              <a:rPr lang="hr-HR" smtClean="0"/>
              <a:pPr>
                <a:defRPr/>
              </a:pPr>
              <a:t>18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 kako još položiti ASP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mtClean="0"/>
              <a:t>neki od vas znaju gradivo ovog predmeta </a:t>
            </a:r>
          </a:p>
          <a:p>
            <a:pPr lvl="1"/>
            <a:r>
              <a:rPr lang="hr-HR" smtClean="0"/>
              <a:t>tada sami pronađite veće izazove ili se javite nastavniku, on će to rado učiniti za vas</a:t>
            </a:r>
          </a:p>
          <a:p>
            <a:r>
              <a:rPr lang="hr-HR" smtClean="0"/>
              <a:t>pomognite jedan drugom u učenju</a:t>
            </a:r>
          </a:p>
          <a:p>
            <a:pPr lvl="1"/>
            <a:r>
              <a:rPr lang="hr-HR" smtClean="0"/>
              <a:t>jedan od najboljih načina za razumijevanje pojedinih koncepata jest da ih pokušate objasniti nekom drugom</a:t>
            </a:r>
          </a:p>
          <a:p>
            <a:pPr lvl="1"/>
            <a:r>
              <a:rPr lang="hr-HR" smtClean="0"/>
              <a:t>to ne znači da je dopušteno da jedni drugima pišete programe – raspravljajte o njima, ali ne razmjenjujte programski kod</a:t>
            </a:r>
          </a:p>
          <a:p>
            <a:r>
              <a:rPr lang="hr-HR" smtClean="0"/>
              <a:t>bitno je da naučite razmišljati svojom glavom</a:t>
            </a:r>
          </a:p>
          <a:p>
            <a:pPr lvl="1"/>
            <a:r>
              <a:rPr lang="hr-HR" smtClean="0"/>
              <a:t>neki zadaci možda neće biti dovoljno specificirani – tada je vaš zadatak da razmislite što valja činiti s njima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1FDAD4A-5F75-42DD-BEA5-70A675C9FED3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8D5D54-6068-4FFD-9020-9962AAA993DC}" type="slidenum">
              <a:rPr lang="hr-HR" smtClean="0"/>
              <a:pPr>
                <a:defRPr/>
              </a:pPr>
              <a:t>19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5124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B15BA90-E7CF-45C4-820C-B36813EC0DF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1C5AB-A601-4338-A8C1-2655D40AC296}" type="slidenum">
              <a:rPr lang="hr-HR" smtClean="0"/>
              <a:pPr>
                <a:defRPr/>
              </a:pPr>
              <a:t>2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Kako pasti ASP?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mtClean="0"/>
              <a:t>ignorirajte sve savjete</a:t>
            </a:r>
          </a:p>
          <a:p>
            <a:r>
              <a:rPr lang="hr-HR" smtClean="0"/>
              <a:t>ne dolazite na predavanja</a:t>
            </a:r>
          </a:p>
          <a:p>
            <a:r>
              <a:rPr lang="hr-HR" smtClean="0"/>
              <a:t>pretpostavite da ćete sve naučiti sa slajdova</a:t>
            </a:r>
          </a:p>
          <a:p>
            <a:r>
              <a:rPr lang="hr-HR" smtClean="0"/>
              <a:t>ne vježbajte kod kuće</a:t>
            </a:r>
          </a:p>
          <a:p>
            <a:r>
              <a:rPr lang="hr-HR" smtClean="0"/>
              <a:t>počnite učiti 2 dana prije ispita</a:t>
            </a:r>
          </a:p>
          <a:p>
            <a:r>
              <a:rPr lang="hr-HR" smtClean="0"/>
              <a:t>skupljajte bodove, a ne znanje</a:t>
            </a:r>
          </a:p>
          <a:p>
            <a:r>
              <a:rPr lang="hr-HR" smtClean="0"/>
              <a:t>ne postavljajte pitanja nastavniku</a:t>
            </a:r>
          </a:p>
          <a:p>
            <a:r>
              <a:rPr lang="hr-HR" smtClean="0"/>
              <a:t>ne priznajte da vam nešto nije jasno</a:t>
            </a:r>
          </a:p>
          <a:p>
            <a:r>
              <a:rPr lang="hr-HR" smtClean="0"/>
              <a:t>prepisujte od kolega</a:t>
            </a:r>
          </a:p>
          <a:p>
            <a:r>
              <a:rPr lang="hr-HR" smtClean="0"/>
              <a:t>oslanjajte se isključivo na dezinformacije koje pronađete na fer2.net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AE7881F-2441-42DC-BC9C-569CCA079B2C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2ADE8-743E-47BF-9E74-16A88581DFB8}" type="slidenum">
              <a:rPr lang="hr-HR" smtClean="0"/>
              <a:pPr>
                <a:defRPr/>
              </a:pPr>
              <a:t>20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Dodatno...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smtClean="0"/>
              <a:t>ne zanovijetajte i ne cmizdrite</a:t>
            </a:r>
          </a:p>
          <a:p>
            <a:pPr lvl="1"/>
            <a:r>
              <a:rPr lang="hr-HR" sz="2000" smtClean="0"/>
              <a:t>konstruktivni komentari  i primjedbe na gradivo, predavanja i materijale uvijek su dobrodošli</a:t>
            </a:r>
          </a:p>
          <a:p>
            <a:pPr lvl="1"/>
            <a:r>
              <a:rPr lang="hr-HR" sz="2000" smtClean="0"/>
              <a:t>razumljive pogreške do kojih možda dođe tijekom ispravljanja zadataka sigurno će biti ispravljene, no zanovijetanje i cmizdrenje sasvim su kontraproduktivni i samo će iritirati one nad kojima se primjenjuju</a:t>
            </a:r>
          </a:p>
          <a:p>
            <a:r>
              <a:rPr lang="hr-HR" sz="2400" smtClean="0"/>
              <a:t>suradnja i varanje</a:t>
            </a:r>
          </a:p>
          <a:p>
            <a:pPr lvl="1"/>
            <a:r>
              <a:rPr lang="hr-HR" sz="2000" smtClean="0"/>
              <a:t>dokučite razliku između suradnje i prijevare - suradnja je poželjna i potrebna, varanje će dovesti do pada na ispitu, a možda i težih posljedica</a:t>
            </a:r>
          </a:p>
          <a:p>
            <a:r>
              <a:rPr lang="hr-HR" sz="2400" smtClean="0"/>
              <a:t>mogućnosti prijevare su brojne:</a:t>
            </a:r>
          </a:p>
          <a:p>
            <a:pPr lvl="1"/>
            <a:r>
              <a:rPr lang="hr-HR" sz="2000" smtClean="0"/>
              <a:t>korištenje tuđih korisničkih računa</a:t>
            </a:r>
          </a:p>
          <a:p>
            <a:pPr lvl="1"/>
            <a:r>
              <a:rPr lang="hr-HR" sz="2000" smtClean="0"/>
              <a:t>prepisivanje i korištenje tuđeg programskog koda </a:t>
            </a:r>
          </a:p>
          <a:p>
            <a:pPr lvl="1"/>
            <a:r>
              <a:rPr lang="hr-HR" sz="2000" smtClean="0"/>
              <a:t>dopuštanje drugima da prepišu programe</a:t>
            </a:r>
          </a:p>
          <a:p>
            <a:r>
              <a:rPr lang="hr-HR" sz="2400" smtClean="0"/>
              <a:t>Nije zabranjeno korištenje Interneta u potrazi za kodom koji može riješiti zadani problem. Nije dopušteno prepisivanje tog koda.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6B069C3-1292-4481-95DE-C0D477763C8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3B645E-7F80-43F0-9702-2AC94DFF11E2}" type="slidenum">
              <a:rPr lang="hr-HR" smtClean="0"/>
              <a:pPr>
                <a:defRPr/>
              </a:pPr>
              <a:t>21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smtClean="0"/>
              <a:t>Općenito o predmetu</a:t>
            </a:r>
          </a:p>
        </p:txBody>
      </p:sp>
      <p:sp>
        <p:nvSpPr>
          <p:cNvPr id="909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pretpostavka:</a:t>
            </a:r>
          </a:p>
          <a:p>
            <a:pPr lvl="1">
              <a:defRPr/>
            </a:pPr>
            <a:r>
              <a:rPr lang="hr-HR" dirty="0" smtClean="0"/>
              <a:t>studenti znaju operativno programirati u jeziku C</a:t>
            </a:r>
          </a:p>
          <a:p>
            <a:pPr lvl="2">
              <a:defRPr/>
            </a:pPr>
            <a:r>
              <a:rPr lang="hr-HR" dirty="0" smtClean="0"/>
              <a:t>manjkavosti u znanju treba pravovremeno nadoknaditi</a:t>
            </a:r>
          </a:p>
          <a:p>
            <a:pPr>
              <a:defRPr/>
            </a:pPr>
            <a:r>
              <a:rPr lang="hr-HR" dirty="0" smtClean="0"/>
              <a:t>osnovni koncepti struktura podataka i algoritmi nad njima</a:t>
            </a:r>
          </a:p>
          <a:p>
            <a:pPr lvl="1">
              <a:defRPr/>
            </a:pPr>
            <a:r>
              <a:rPr lang="hr-HR" dirty="0" smtClean="0"/>
              <a:t>tipovi podataka, pokazivači i dinamičko dodjeljivanje memorije</a:t>
            </a:r>
          </a:p>
          <a:p>
            <a:pPr lvl="1">
              <a:defRPr/>
            </a:pPr>
            <a:r>
              <a:rPr lang="hr-HR" dirty="0" smtClean="0"/>
              <a:t>složenost algoritama</a:t>
            </a:r>
          </a:p>
          <a:p>
            <a:pPr lvl="1">
              <a:defRPr/>
            </a:pPr>
            <a:r>
              <a:rPr lang="hr-HR" dirty="0" smtClean="0"/>
              <a:t>pretraživanje i raspršeno adresiranje</a:t>
            </a:r>
          </a:p>
          <a:p>
            <a:pPr lvl="1">
              <a:defRPr/>
            </a:pPr>
            <a:r>
              <a:rPr lang="hr-HR" dirty="0" smtClean="0"/>
              <a:t>rekurzija </a:t>
            </a:r>
          </a:p>
          <a:p>
            <a:pPr lvl="1">
              <a:defRPr/>
            </a:pPr>
            <a:r>
              <a:rPr lang="hr-HR" dirty="0" smtClean="0"/>
              <a:t>sortiranje</a:t>
            </a:r>
          </a:p>
          <a:p>
            <a:pPr lvl="1">
              <a:defRPr/>
            </a:pPr>
            <a:r>
              <a:rPr lang="hr-HR" dirty="0" smtClean="0"/>
              <a:t>stog, red, lista</a:t>
            </a:r>
            <a:r>
              <a:rPr lang="hr-HR" smtClean="0"/>
              <a:t>, stablo</a:t>
            </a:r>
          </a:p>
          <a:p>
            <a:pPr lvl="1">
              <a:defRPr/>
            </a:pPr>
            <a:r>
              <a:rPr lang="hr-HR" smtClean="0"/>
              <a:t>gomila</a:t>
            </a:r>
            <a:endParaRPr lang="hr-HR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F4640D2-DF6F-4D6A-9BFD-87AEE81A2DC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B7B689-F6B0-40FB-8D2F-CB44BB53F886}" type="slidenum">
              <a:rPr lang="hr-HR" smtClean="0"/>
              <a:pPr>
                <a:defRPr/>
              </a:pPr>
              <a:t>3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Literatura</a:t>
            </a:r>
          </a:p>
        </p:txBody>
      </p:sp>
      <p:sp>
        <p:nvSpPr>
          <p:cNvPr id="129229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dirty="0" smtClean="0"/>
              <a:t>vlastita bilježnica</a:t>
            </a:r>
          </a:p>
          <a:p>
            <a:pPr>
              <a:lnSpc>
                <a:spcPct val="90000"/>
              </a:lnSpc>
              <a:defRPr/>
            </a:pPr>
            <a:r>
              <a:rPr lang="hr-HR" dirty="0" smtClean="0"/>
              <a:t>knjige: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Weiss: Data Structures and Algorithm Analysis in C, Addison Wesley, 1997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Sedgwick: Algorithms in C…, Addison-Wesley, 2001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 smtClean="0"/>
              <a:t>Cormen</a:t>
            </a:r>
            <a:r>
              <a:rPr lang="en-US" sz="2000" dirty="0" smtClean="0"/>
              <a:t>,</a:t>
            </a:r>
            <a:r>
              <a:rPr lang="hr-HR" sz="2000" dirty="0" smtClean="0"/>
              <a:t> </a:t>
            </a:r>
            <a:r>
              <a:rPr lang="en-US" sz="2000" dirty="0" err="1" smtClean="0"/>
              <a:t>Leiserson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Rivest</a:t>
            </a:r>
            <a:r>
              <a:rPr lang="en-US" sz="2000" dirty="0" smtClean="0"/>
              <a:t>: Introduction to algorithms, 2/</a:t>
            </a:r>
            <a:r>
              <a:rPr lang="en-US" sz="2000" dirty="0" err="1" smtClean="0"/>
              <a:t>e,MIT</a:t>
            </a:r>
            <a:r>
              <a:rPr lang="en-US" sz="2000" dirty="0" smtClean="0"/>
              <a:t> Press, 2001</a:t>
            </a:r>
            <a:endParaRPr lang="hr-HR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9686598-9939-4480-B553-AB9B1114099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F45E7-C4F8-4356-82AF-9D8535A02127}" type="slidenum">
              <a:rPr lang="hr-HR" smtClean="0"/>
              <a:pPr>
                <a:defRPr/>
              </a:pPr>
              <a:t>4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Tko i gdje predaje?</a:t>
            </a:r>
            <a:endParaRPr lang="en-US" dirty="0" smtClean="0"/>
          </a:p>
        </p:txBody>
      </p:sp>
      <p:sp>
        <p:nvSpPr>
          <p:cNvPr id="260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2200" dirty="0" smtClean="0"/>
              <a:t>Predavači i asistenti</a:t>
            </a:r>
          </a:p>
          <a:p>
            <a:pPr lvl="1"/>
            <a:r>
              <a:rPr lang="hr-HR" sz="1800" dirty="0" smtClean="0"/>
              <a:t>doc. dr. sc. Hrvoje Džapo 	1.01	Petar Djerasimović</a:t>
            </a:r>
          </a:p>
          <a:p>
            <a:pPr lvl="1"/>
            <a:r>
              <a:rPr lang="hr-HR" sz="1800" dirty="0" smtClean="0"/>
              <a:t>doc. dr. sc. Mile Šikić		1.02	Matija Gulić</a:t>
            </a:r>
          </a:p>
          <a:p>
            <a:pPr lvl="1"/>
            <a:r>
              <a:rPr lang="hr-HR" sz="1800" dirty="0" smtClean="0"/>
              <a:t>doc. dr. sc. Tomislav Pribanić 	1.03	Vjekoslav-Leonard Prčić i Nenad Katanić</a:t>
            </a:r>
          </a:p>
          <a:p>
            <a:pPr lvl="1"/>
            <a:r>
              <a:rPr lang="hr-HR" sz="1800" dirty="0" smtClean="0"/>
              <a:t>dr. sc. Mirjana Domazet-Lošo	1.04	Marija Katić</a:t>
            </a:r>
          </a:p>
          <a:p>
            <a:pPr lvl="1"/>
            <a:r>
              <a:rPr lang="hr-HR" sz="1800" dirty="0" smtClean="0"/>
              <a:t>doc. dr. sc. Nikica Hlupić 	1.05	Ivo Beroš 	</a:t>
            </a:r>
          </a:p>
          <a:p>
            <a:pPr lvl="1"/>
            <a:r>
              <a:rPr lang="hr-HR" sz="1800" dirty="0" smtClean="0"/>
              <a:t>doc. dr. sc. Ivica Botički		1.06	Tomislav Rajnović</a:t>
            </a:r>
          </a:p>
          <a:p>
            <a:pPr lvl="1"/>
            <a:r>
              <a:rPr lang="hr-HR" sz="1800" dirty="0" smtClean="0"/>
              <a:t>prof. dr.sc. Damir Kalpić	1.07	Mario Brčić</a:t>
            </a:r>
          </a:p>
          <a:p>
            <a:pPr lvl="1"/>
            <a:r>
              <a:rPr lang="hr-HR" sz="1800" dirty="0" smtClean="0"/>
              <a:t>prof. dr. sc. Vedran Mornar	1.08	Ivan Budišćak</a:t>
            </a:r>
          </a:p>
          <a:p>
            <a:pPr lvl="1">
              <a:buFont typeface="Wingdings" pitchFamily="2" charset="2"/>
              <a:buNone/>
            </a:pPr>
            <a:r>
              <a:rPr lang="hr-HR" sz="1800" dirty="0" smtClean="0">
                <a:solidFill>
                  <a:srgbClr val="FFFF00"/>
                </a:solidFill>
              </a:rPr>
              <a:t>	</a:t>
            </a:r>
            <a:endParaRPr lang="hr-HR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hr-HR" sz="2200" dirty="0" smtClean="0">
                <a:solidFill>
                  <a:srgbClr val="FF0000"/>
                </a:solidFill>
              </a:rPr>
              <a:t>administracija</a:t>
            </a:r>
          </a:p>
          <a:p>
            <a:pPr lvl="1">
              <a:lnSpc>
                <a:spcPct val="90000"/>
              </a:lnSpc>
            </a:pPr>
            <a:r>
              <a:rPr lang="hr-HR" sz="1800" dirty="0" smtClean="0"/>
              <a:t>Zavod za primijenjeno računarstvo, III kat zgrada D</a:t>
            </a:r>
          </a:p>
          <a:p>
            <a:pPr lvl="1">
              <a:lnSpc>
                <a:spcPct val="90000"/>
              </a:lnSpc>
            </a:pPr>
            <a:r>
              <a:rPr lang="hr-HR" sz="1800" dirty="0" smtClean="0"/>
              <a:t>Tel:  6129-915 (gđa. Sonja Majstorović)</a:t>
            </a:r>
          </a:p>
          <a:p>
            <a:pPr>
              <a:lnSpc>
                <a:spcPct val="90000"/>
              </a:lnSpc>
            </a:pPr>
            <a:r>
              <a:rPr lang="hr-HR" sz="2200" dirty="0" smtClean="0"/>
              <a:t>obavijesti</a:t>
            </a:r>
          </a:p>
          <a:p>
            <a:pPr lvl="1">
              <a:lnSpc>
                <a:spcPct val="90000"/>
              </a:lnSpc>
            </a:pPr>
            <a:r>
              <a:rPr lang="hr-HR" sz="1800" dirty="0" smtClean="0"/>
              <a:t>na </a:t>
            </a:r>
            <a:r>
              <a:rPr lang="hr-HR" sz="1800" dirty="0" smtClean="0">
                <a:solidFill>
                  <a:srgbClr val="FF0000"/>
                </a:solidFill>
              </a:rPr>
              <a:t>web-stranici predmeta</a:t>
            </a:r>
            <a:r>
              <a:rPr lang="hr-HR" sz="1800" dirty="0" smtClean="0"/>
              <a:t> ili na vratima </a:t>
            </a:r>
            <a:r>
              <a:rPr lang="hr-HR" sz="1800" dirty="0" smtClean="0">
                <a:solidFill>
                  <a:srgbClr val="FF0000"/>
                </a:solidFill>
              </a:rPr>
              <a:t>Zavoda za primijenjeno računarstvo</a:t>
            </a:r>
            <a:r>
              <a:rPr lang="hr-HR" sz="1800" dirty="0" smtClean="0"/>
              <a:t> (3. kat zgrade D)</a:t>
            </a:r>
          </a:p>
          <a:p>
            <a:pPr lvl="1">
              <a:lnSpc>
                <a:spcPct val="90000"/>
              </a:lnSpc>
            </a:pPr>
            <a:r>
              <a:rPr lang="hr-HR" sz="1800" dirty="0" smtClean="0">
                <a:solidFill>
                  <a:srgbClr val="FF0000"/>
                </a:solidFill>
              </a:rPr>
              <a:t>http://www.fer.hr/predmet/asp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58B0737-EE32-40C5-90FE-32BF1E82D120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DDBF60-8E43-4988-A44D-40C8832CB612}" type="slidenum">
              <a:rPr lang="hr-HR" smtClean="0"/>
              <a:pPr>
                <a:defRPr/>
              </a:pPr>
              <a:t>5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Materijali</a:t>
            </a:r>
            <a:endParaRPr lang="en-US" smtClean="0"/>
          </a:p>
        </p:txBody>
      </p:sp>
      <p:sp>
        <p:nvSpPr>
          <p:cNvPr id="261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nastavni materijali </a:t>
            </a:r>
            <a:r>
              <a:rPr lang="hr-HR" dirty="0" smtClean="0"/>
              <a:t>za ovaj predmet mogu se preuzeti </a:t>
            </a:r>
            <a:r>
              <a:rPr lang="hr-HR" dirty="0" smtClean="0"/>
              <a:t>s web stranice </a:t>
            </a:r>
            <a:r>
              <a:rPr lang="hr-HR" dirty="0" smtClean="0"/>
              <a:t>predmeta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http://www.fer.hr/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ym typeface="Symbol" pitchFamily="18" charset="2"/>
              </a:rPr>
              <a:t> Ustroj ustanove  </a:t>
            </a:r>
            <a:r>
              <a:rPr lang="hr-HR" dirty="0" smtClean="0"/>
              <a:t>Zavodi </a:t>
            </a:r>
            <a:r>
              <a:rPr lang="hr-HR" dirty="0" smtClean="0">
                <a:sym typeface="Symbol" pitchFamily="18" charset="2"/>
              </a:rPr>
              <a:t> </a:t>
            </a:r>
            <a:r>
              <a:rPr lang="hr-HR" dirty="0" smtClean="0"/>
              <a:t>Z</a:t>
            </a:r>
            <a:r>
              <a:rPr lang="en-US" dirty="0" smtClean="0"/>
              <a:t>P</a:t>
            </a:r>
            <a:r>
              <a:rPr lang="hr-HR" dirty="0" smtClean="0"/>
              <a:t>R </a:t>
            </a:r>
            <a:r>
              <a:rPr lang="hr-HR" dirty="0" smtClean="0">
                <a:sym typeface="Symbol" pitchFamily="18" charset="2"/>
              </a:rPr>
              <a:t> Predmeti  </a:t>
            </a:r>
            <a:r>
              <a:rPr lang="hr-HR" dirty="0" smtClean="0"/>
              <a:t>Algoritmi i strukture podataka </a:t>
            </a:r>
          </a:p>
          <a:p>
            <a:pPr lvl="1">
              <a:buFont typeface="Wingdings" pitchFamily="2" charset="2"/>
              <a:buNone/>
            </a:pPr>
            <a:r>
              <a:rPr lang="hr-HR" dirty="0" smtClean="0"/>
              <a:t>ili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http://www.fer.hr/</a:t>
            </a:r>
            <a:r>
              <a:rPr lang="hr-HR" dirty="0" smtClean="0">
                <a:solidFill>
                  <a:srgbClr val="FF0000"/>
                </a:solidFill>
              </a:rPr>
              <a:t>predmet/asp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hr-HR" dirty="0" smtClean="0"/>
              <a:t>materijali:</a:t>
            </a:r>
          </a:p>
          <a:p>
            <a:pPr lvl="1"/>
            <a:r>
              <a:rPr lang="hr-HR" sz="2000" dirty="0" smtClean="0"/>
              <a:t>predavanja (PPT)</a:t>
            </a:r>
          </a:p>
          <a:p>
            <a:pPr lvl="1"/>
            <a:r>
              <a:rPr lang="hr-HR" sz="2000" dirty="0" smtClean="0"/>
              <a:t>programi</a:t>
            </a:r>
          </a:p>
          <a:p>
            <a:pPr lvl="1"/>
            <a:r>
              <a:rPr lang="hr-HR" sz="2000" dirty="0" smtClean="0"/>
              <a:t>literatura</a:t>
            </a:r>
          </a:p>
          <a:p>
            <a:pPr lvl="1"/>
            <a:r>
              <a:rPr lang="hr-HR" sz="2000" dirty="0" smtClean="0"/>
              <a:t>upute </a:t>
            </a:r>
          </a:p>
          <a:p>
            <a:pPr lvl="1"/>
            <a:r>
              <a:rPr lang="hr-HR" sz="2000" dirty="0" smtClean="0"/>
              <a:t>kratke provjere znanja</a:t>
            </a:r>
          </a:p>
          <a:p>
            <a:pPr lvl="1"/>
            <a:r>
              <a:rPr lang="hr-HR" sz="2000" dirty="0" smtClean="0"/>
              <a:t>međuispiti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E2C4EA4-6EA3-4E0F-8DF5-2BDCB050324F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EFDC8A-36D5-49BF-BEB0-A4AAB8CD7A66}" type="slidenum">
              <a:rPr lang="hr-HR" smtClean="0"/>
              <a:pPr>
                <a:defRPr/>
              </a:pPr>
              <a:t>6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Ankete</a:t>
            </a:r>
          </a:p>
        </p:txBody>
      </p:sp>
      <p:sp>
        <p:nvSpPr>
          <p:cNvPr id="261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rezultati ankete bitni su za analizu i unapređenje nastave</a:t>
            </a:r>
          </a:p>
          <a:p>
            <a:pPr lvl="1"/>
            <a:r>
              <a:rPr lang="hr-HR" smtClean="0"/>
              <a:t>anonimno!</a:t>
            </a:r>
          </a:p>
          <a:p>
            <a:endParaRPr lang="hr-HR" smtClean="0"/>
          </a:p>
          <a:p>
            <a:r>
              <a:rPr lang="hr-HR" smtClean="0"/>
              <a:t>početna anketa</a:t>
            </a:r>
          </a:p>
          <a:p>
            <a:pPr lvl="1"/>
            <a:r>
              <a:rPr lang="hr-HR" smtClean="0"/>
              <a:t>tijekom posljednja dva tjedna predavanja u prvom ciklusu</a:t>
            </a:r>
          </a:p>
          <a:p>
            <a:r>
              <a:rPr lang="hr-HR" smtClean="0"/>
              <a:t>završna anketa</a:t>
            </a:r>
          </a:p>
          <a:p>
            <a:pPr lvl="1"/>
            <a:r>
              <a:rPr lang="hr-HR" smtClean="0"/>
              <a:t>tijekom posljednja dva tjedna predavanja u semestru</a:t>
            </a:r>
          </a:p>
          <a:p>
            <a:pPr lvl="1"/>
            <a:endParaRPr lang="hr-HR" smtClean="0"/>
          </a:p>
          <a:p>
            <a:r>
              <a:rPr lang="hr-HR" smtClean="0"/>
              <a:t>anketa se obavlja putem FERWeba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4BAA243-7556-49E4-9D85-4D3A2B7C803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11F557-D0CA-4BF7-AC3E-639B133DECF2}" type="slidenum">
              <a:rPr lang="hr-HR" smtClean="0"/>
              <a:pPr>
                <a:defRPr/>
              </a:pPr>
              <a:t>7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Ocjenjivanje elemenata kontinuirane provjere znanja</a:t>
            </a:r>
          </a:p>
        </p:txBody>
      </p:sp>
      <p:sp>
        <p:nvSpPr>
          <p:cNvPr id="261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elementi:						bodovi		prag</a:t>
            </a:r>
          </a:p>
          <a:p>
            <a:pPr lvl="1"/>
            <a:r>
              <a:rPr lang="hr-HR" b="1" dirty="0" smtClean="0"/>
              <a:t>laboratorijske vježbe				5 		0</a:t>
            </a:r>
          </a:p>
          <a:p>
            <a:pPr lvl="1"/>
            <a:r>
              <a:rPr lang="hr-HR" b="1" dirty="0" smtClean="0"/>
              <a:t>međuispit					30		0</a:t>
            </a:r>
          </a:p>
          <a:p>
            <a:pPr lvl="2"/>
            <a:r>
              <a:rPr lang="hr-HR" dirty="0" smtClean="0"/>
              <a:t>automatsko ispitivanje znanja 			5		0</a:t>
            </a:r>
          </a:p>
          <a:p>
            <a:pPr lvl="2"/>
            <a:r>
              <a:rPr lang="hr-HR" dirty="0" smtClean="0"/>
              <a:t>pisani međuispit					25		0</a:t>
            </a:r>
          </a:p>
          <a:p>
            <a:pPr lvl="1"/>
            <a:r>
              <a:rPr lang="hr-HR" b="1" dirty="0" smtClean="0"/>
              <a:t>završni ispit					35 		10</a:t>
            </a:r>
          </a:p>
          <a:p>
            <a:pPr lvl="2"/>
            <a:r>
              <a:rPr lang="hr-HR" dirty="0" smtClean="0"/>
              <a:t>automatsko ispitivanje znanja 			5		0</a:t>
            </a:r>
          </a:p>
          <a:p>
            <a:pPr lvl="2"/>
            <a:r>
              <a:rPr lang="hr-HR" dirty="0" smtClean="0"/>
              <a:t>pisani završni ispit				30		10</a:t>
            </a:r>
          </a:p>
          <a:p>
            <a:pPr lvl="1"/>
            <a:r>
              <a:rPr lang="hr-HR" b="1" dirty="0" smtClean="0"/>
              <a:t>usmeni ispit 					30 		15</a:t>
            </a:r>
          </a:p>
          <a:p>
            <a:r>
              <a:rPr lang="hr-HR" dirty="0" smtClean="0"/>
              <a:t>za izlazak na usmeni ispit treba ostvariti barem </a:t>
            </a:r>
            <a:r>
              <a:rPr lang="hr-HR" dirty="0" smtClean="0">
                <a:solidFill>
                  <a:srgbClr val="FF0000"/>
                </a:solidFill>
              </a:rPr>
              <a:t>35 </a:t>
            </a:r>
            <a:r>
              <a:rPr lang="hr-HR" dirty="0" smtClean="0"/>
              <a:t>bodova</a:t>
            </a:r>
          </a:p>
          <a:p>
            <a:r>
              <a:rPr lang="hr-HR" dirty="0" smtClean="0"/>
              <a:t>za pozitivnu ocjenu (prolaz) treba ostvariti barem </a:t>
            </a:r>
            <a:r>
              <a:rPr lang="hr-HR" dirty="0" smtClean="0">
                <a:solidFill>
                  <a:srgbClr val="FF0000"/>
                </a:solidFill>
              </a:rPr>
              <a:t>50 </a:t>
            </a:r>
            <a:r>
              <a:rPr lang="hr-HR" dirty="0" smtClean="0"/>
              <a:t>bodova</a:t>
            </a:r>
          </a:p>
          <a:p>
            <a:pPr lvl="1">
              <a:buFont typeface="Wingdings" pitchFamily="2" charset="2"/>
              <a:buNone/>
            </a:pPr>
            <a:endParaRPr lang="hr-HR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17500" y="4672013"/>
            <a:ext cx="91630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6ABB1D1-F450-4F6F-9AB7-164271C0EC29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49380C-7F77-4CA2-A954-22A0E7389F5D}" type="slidenum">
              <a:rPr lang="hr-HR" smtClean="0"/>
              <a:pPr>
                <a:defRPr/>
              </a:pPr>
              <a:t>8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Laboratorijske vježbe</a:t>
            </a:r>
            <a:endParaRPr lang="en-US" smtClean="0"/>
          </a:p>
        </p:txBody>
      </p:sp>
      <p:sp>
        <p:nvSpPr>
          <p:cNvPr id="261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organizirano u laboratorijima</a:t>
            </a:r>
          </a:p>
          <a:p>
            <a:pPr>
              <a:defRPr/>
            </a:pPr>
            <a:r>
              <a:rPr lang="hr-HR" dirty="0" smtClean="0"/>
              <a:t>2 ciklusa, demonstratori dodjeljuju bodove temeljem prisutnosti i zalaganja</a:t>
            </a:r>
          </a:p>
          <a:p>
            <a:pPr>
              <a:defRPr/>
            </a:pPr>
            <a:r>
              <a:rPr lang="hr-HR" dirty="0" smtClean="0"/>
              <a:t>raspored  na FER webu + burza grupa</a:t>
            </a:r>
          </a:p>
          <a:p>
            <a:pPr>
              <a:defRPr/>
            </a:pPr>
            <a:r>
              <a:rPr lang="hr-HR" dirty="0" smtClean="0"/>
              <a:t>izrada zadataka pod nadzorom demonstratora</a:t>
            </a:r>
          </a:p>
          <a:p>
            <a:pPr lvl="1">
              <a:defRPr/>
            </a:pPr>
            <a:r>
              <a:rPr lang="hr-HR" dirty="0" smtClean="0"/>
              <a:t>demonstratori: studenti viših godina (Natjecateljsko programiranje) ili studenti prve godine uspješniji na PIPI-ju</a:t>
            </a:r>
          </a:p>
          <a:p>
            <a:pPr lvl="1">
              <a:defRPr/>
            </a:pPr>
            <a:r>
              <a:rPr lang="hr-HR" dirty="0" smtClean="0"/>
              <a:t>popis termina i raspored demonstratora bit će objavljen u prva tri tjedna predavanja</a:t>
            </a:r>
          </a:p>
          <a:p>
            <a:pPr>
              <a:defRPr/>
            </a:pPr>
            <a:r>
              <a:rPr lang="hr-HR" dirty="0" smtClean="0"/>
              <a:t>prvi labosi kreću u šestom tjednu predavanja</a:t>
            </a:r>
          </a:p>
          <a:p>
            <a:pPr>
              <a:defRPr/>
            </a:pPr>
            <a:r>
              <a:rPr lang="hr-HR" dirty="0" smtClean="0"/>
              <a:t>ukupno: do 5 bodova (2+3)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92BB99D-4299-472F-8244-71DEDCEF58BB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AEB5AF-1FFC-4027-B7F5-7F0CC8F173B4}" type="slidenum">
              <a:rPr lang="hr-HR" smtClean="0"/>
              <a:pPr>
                <a:defRPr/>
              </a:pPr>
              <a:t>9</a:t>
            </a:fld>
            <a:r>
              <a:rPr lang="hr-HR" smtClean="0"/>
              <a:t> / 21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Algoritmi i strukture podataka, FER</a:t>
            </a:r>
            <a:endParaRPr lang="hr-H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26512</TotalTime>
  <Words>1648</Words>
  <Application>Microsoft Office PowerPoint</Application>
  <PresentationFormat>A4 Paper (210x297 mm)</PresentationFormat>
  <Paragraphs>281</Paragraphs>
  <Slides>21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ASP</vt:lpstr>
      <vt:lpstr>Picture</vt:lpstr>
      <vt:lpstr>Algoritmi i strukture podataka</vt:lpstr>
      <vt:lpstr>Creative Commons</vt:lpstr>
      <vt:lpstr>Općenito o predmetu</vt:lpstr>
      <vt:lpstr>Literatura</vt:lpstr>
      <vt:lpstr>Tko i gdje predaje?</vt:lpstr>
      <vt:lpstr>Materijali</vt:lpstr>
      <vt:lpstr>Ankete</vt:lpstr>
      <vt:lpstr>Ocjenjivanje elemenata kontinuirane provjere znanja</vt:lpstr>
      <vt:lpstr>Laboratorijske vježbe</vt:lpstr>
      <vt:lpstr>Automatsko ispitivanje znanja</vt:lpstr>
      <vt:lpstr>Međuispit – pisani dio</vt:lpstr>
      <vt:lpstr>Završni ispit – pisani dio</vt:lpstr>
      <vt:lpstr>Usmeni ispit</vt:lpstr>
      <vt:lpstr>Ispit na ispitnom roku</vt:lpstr>
      <vt:lpstr>Ocjenjivanje </vt:lpstr>
      <vt:lpstr>Konzultacije</vt:lpstr>
      <vt:lpstr>Plan nastave</vt:lpstr>
      <vt:lpstr>Kako položiti ASP</vt:lpstr>
      <vt:lpstr>I kako još položiti ASP</vt:lpstr>
      <vt:lpstr>Kako pasti ASP?</vt:lpstr>
      <vt:lpstr>Dodatno...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Hlupic</cp:lastModifiedBy>
  <cp:revision>1236</cp:revision>
  <cp:lastPrinted>1999-09-23T14:23:06Z</cp:lastPrinted>
  <dcterms:created xsi:type="dcterms:W3CDTF">1998-09-29T08:27:49Z</dcterms:created>
  <dcterms:modified xsi:type="dcterms:W3CDTF">2013-03-06T09:10:20Z</dcterms:modified>
</cp:coreProperties>
</file>